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13" r:id="rId2"/>
    <p:sldId id="459" r:id="rId3"/>
    <p:sldId id="314" r:id="rId4"/>
    <p:sldId id="257" r:id="rId5"/>
    <p:sldId id="470" r:id="rId6"/>
    <p:sldId id="471" r:id="rId7"/>
    <p:sldId id="472" r:id="rId8"/>
    <p:sldId id="473" r:id="rId9"/>
    <p:sldId id="474" r:id="rId10"/>
    <p:sldId id="475" r:id="rId11"/>
    <p:sldId id="476" r:id="rId12"/>
    <p:sldId id="477" r:id="rId13"/>
    <p:sldId id="478" r:id="rId14"/>
    <p:sldId id="479" r:id="rId15"/>
    <p:sldId id="480" r:id="rId16"/>
    <p:sldId id="481" r:id="rId17"/>
    <p:sldId id="483" r:id="rId18"/>
    <p:sldId id="484" r:id="rId19"/>
    <p:sldId id="485" r:id="rId20"/>
    <p:sldId id="486" r:id="rId21"/>
    <p:sldId id="539" r:id="rId22"/>
    <p:sldId id="425" r:id="rId23"/>
    <p:sldId id="258" r:id="rId24"/>
    <p:sldId id="259" r:id="rId25"/>
    <p:sldId id="511" r:id="rId26"/>
    <p:sldId id="512" r:id="rId27"/>
    <p:sldId id="489" r:id="rId28"/>
    <p:sldId id="490" r:id="rId29"/>
    <p:sldId id="491" r:id="rId30"/>
    <p:sldId id="492" r:id="rId31"/>
    <p:sldId id="493" r:id="rId32"/>
    <p:sldId id="494" r:id="rId33"/>
    <p:sldId id="495" r:id="rId34"/>
    <p:sldId id="496" r:id="rId35"/>
    <p:sldId id="497" r:id="rId36"/>
    <p:sldId id="498" r:id="rId37"/>
    <p:sldId id="501" r:id="rId38"/>
    <p:sldId id="514" r:id="rId39"/>
    <p:sldId id="515" r:id="rId40"/>
    <p:sldId id="516" r:id="rId41"/>
    <p:sldId id="546" r:id="rId42"/>
    <p:sldId id="517" r:id="rId43"/>
    <p:sldId id="541" r:id="rId44"/>
    <p:sldId id="542" r:id="rId45"/>
    <p:sldId id="543" r:id="rId46"/>
    <p:sldId id="540" r:id="rId47"/>
    <p:sldId id="544" r:id="rId48"/>
    <p:sldId id="545" r:id="rId49"/>
    <p:sldId id="518" r:id="rId50"/>
    <p:sldId id="524" r:id="rId51"/>
    <p:sldId id="525" r:id="rId52"/>
    <p:sldId id="519" r:id="rId53"/>
    <p:sldId id="520" r:id="rId54"/>
    <p:sldId id="521" r:id="rId55"/>
    <p:sldId id="522" r:id="rId56"/>
    <p:sldId id="523" r:id="rId57"/>
    <p:sldId id="513" r:id="rId58"/>
    <p:sldId id="527" r:id="rId59"/>
    <p:sldId id="538" r:id="rId60"/>
    <p:sldId id="528" r:id="rId61"/>
    <p:sldId id="529" r:id="rId62"/>
    <p:sldId id="530" r:id="rId63"/>
    <p:sldId id="531" r:id="rId64"/>
    <p:sldId id="532" r:id="rId65"/>
    <p:sldId id="533" r:id="rId66"/>
    <p:sldId id="534" r:id="rId67"/>
    <p:sldId id="535" r:id="rId68"/>
    <p:sldId id="536" r:id="rId69"/>
    <p:sldId id="537" r:id="rId70"/>
    <p:sldId id="547" r:id="rId71"/>
    <p:sldId id="548" r:id="rId72"/>
    <p:sldId id="549" r:id="rId73"/>
    <p:sldId id="550" r:id="rId74"/>
    <p:sldId id="551" r:id="rId7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892" autoAdjust="0"/>
  </p:normalViewPr>
  <p:slideViewPr>
    <p:cSldViewPr>
      <p:cViewPr varScale="1">
        <p:scale>
          <a:sx n="53" d="100"/>
          <a:sy n="53" d="100"/>
        </p:scale>
        <p:origin x="1408"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9B8BD9B6-C2C2-4FB9-A9E2-84C06BD92D85}" type="datetimeFigureOut">
              <a:rPr lang="en-US" altLang="en-US"/>
              <a:pPr/>
              <a:t>4/2/2017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C8401595-98BC-4713-8674-D8BC70F15B39}" type="slidenum">
              <a:rPr lang="en-US" altLang="en-US"/>
              <a:pPr/>
              <a:t>‹#›</a:t>
            </a:fld>
            <a:endParaRPr lang="en-US" altLang="en-US"/>
          </a:p>
        </p:txBody>
      </p:sp>
    </p:spTree>
    <p:extLst>
      <p:ext uri="{BB962C8B-B14F-4D97-AF65-F5344CB8AC3E}">
        <p14:creationId xmlns:p14="http://schemas.microsoft.com/office/powerpoint/2010/main" val="3682250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anose="020B0600070205080204" pitchFamily="34" charset="-128"/>
              </a:rPr>
              <a:t>Afternoon</a:t>
            </a:r>
          </a:p>
          <a:p>
            <a:r>
              <a:rPr lang="en-US" altLang="en-US" smtClean="0">
                <a:ea typeface="ＭＳ Ｐゴシック" panose="020B0600070205080204" pitchFamily="34" charset="-128"/>
              </a:rPr>
              <a:t>Image and region categorization</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Use one image , what do you see </a:t>
            </a:r>
          </a:p>
          <a:p>
            <a:r>
              <a:rPr lang="en-US" altLang="en-US" smtClean="0">
                <a:ea typeface="ＭＳ Ｐゴシック" panose="020B0600070205080204" pitchFamily="34" charset="-128"/>
              </a:rPr>
              <a:t>Can see different, transfer knowledge</a:t>
            </a:r>
          </a:p>
          <a:p>
            <a:r>
              <a:rPr lang="en-US" altLang="en-US" smtClean="0">
                <a:ea typeface="ＭＳ Ｐゴシック" panose="020B0600070205080204" pitchFamily="34" charset="-128"/>
              </a:rPr>
              <a:t>Can know a lot of things by seeing it a dog</a:t>
            </a:r>
          </a:p>
          <a:p>
            <a:r>
              <a:rPr lang="en-US" altLang="en-US" smtClean="0">
                <a:ea typeface="ＭＳ Ｐゴシック" panose="020B0600070205080204" pitchFamily="34" charset="-128"/>
              </a:rPr>
              <a:t>Type of categorization</a:t>
            </a:r>
          </a:p>
          <a:p>
            <a:endParaRPr lang="en-US" altLang="en-US" smtClean="0">
              <a:ea typeface="ＭＳ Ｐゴシック" panose="020B0600070205080204"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FAFB4F-49B9-4C57-AE1A-AABE60EB7E98}" type="slidenum">
              <a:rPr lang="en-US" altLang="en-US" sz="1200">
                <a:latin typeface="Calibri" panose="020F0502020204030204" pitchFamily="34" charset="0"/>
              </a:rPr>
              <a:pPr eaLnBrk="1" hangingPunct="1"/>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1901911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anose="020B0600070205080204" pitchFamily="34" charset="-128"/>
              </a:rPr>
              <a:t>Supervised learning</a:t>
            </a:r>
          </a:p>
          <a:p>
            <a:r>
              <a:rPr lang="en-US" altLang="en-US" smtClean="0">
                <a:ea typeface="ＭＳ Ｐゴシック" panose="020B0600070205080204" pitchFamily="34" charset="-128"/>
              </a:rPr>
              <a:t>First we represent the visual appearance of our examples using some image features, we want the features to capture important visual characteristics</a:t>
            </a:r>
          </a:p>
          <a:p>
            <a:r>
              <a:rPr lang="en-US" altLang="en-US" smtClean="0">
                <a:ea typeface="ＭＳ Ｐゴシック" panose="020B0600070205080204" pitchFamily="34" charset="-128"/>
              </a:rPr>
              <a:t>Then, we will build models to separate the examples from the same category from the examples that do not belong to this category</a:t>
            </a: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2DF3F7-EC9F-4365-877B-49B18C3E88ED}" type="slidenum">
              <a:rPr lang="en-US" altLang="en-US" sz="1200">
                <a:latin typeface="Calibri" panose="020F0502020204030204" pitchFamily="34" charset="0"/>
              </a:rPr>
              <a:pPr eaLnBrk="1" hangingPunct="1"/>
              <a:t>22</a:t>
            </a:fld>
            <a:endParaRPr lang="en-US" altLang="en-US" sz="1200">
              <a:latin typeface="Calibri" panose="020F0502020204030204" pitchFamily="34" charset="0"/>
            </a:endParaRPr>
          </a:p>
        </p:txBody>
      </p:sp>
    </p:spTree>
    <p:extLst>
      <p:ext uri="{BB962C8B-B14F-4D97-AF65-F5344CB8AC3E}">
        <p14:creationId xmlns:p14="http://schemas.microsoft.com/office/powerpoint/2010/main" val="136900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Remember that we used sift matching in object instance recognition. It doesn’t usually work for categorization mainly because there are too much variance in appearance of difference instances of object within the same category. So we usually need a different framework for it.</a:t>
            </a:r>
          </a:p>
          <a:p>
            <a:r>
              <a:rPr lang="en-US" altLang="en-US" smtClean="0">
                <a:ea typeface="ＭＳ Ｐゴシック" panose="020B0600070205080204" pitchFamily="34" charset="-128"/>
              </a:rPr>
              <a:t>We start with a bunch of training images with their training label, we extract some image features that summarize their visual cues and use put the label and features </a:t>
            </a:r>
          </a:p>
          <a:p>
            <a:r>
              <a:rPr lang="en-US" altLang="en-US" smtClean="0">
                <a:ea typeface="ＭＳ Ｐゴシック" panose="020B0600070205080204" pitchFamily="34" charset="-128"/>
              </a:rPr>
              <a:t> into a classifier to learn a model to characterize its visual cues.</a:t>
            </a: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06D77FC-6B0A-4ECF-BD0E-93331530B67D}" type="slidenum">
              <a:rPr lang="en-US" altLang="en-US" sz="1200">
                <a:latin typeface="Calibri" panose="020F0502020204030204" pitchFamily="34" charset="0"/>
              </a:rPr>
              <a:pPr eaLnBrk="1" hangingPunct="1"/>
              <a:t>23</a:t>
            </a:fld>
            <a:endParaRPr lang="en-US" altLang="en-US" sz="1200">
              <a:latin typeface="Calibri" panose="020F0502020204030204" pitchFamily="34" charset="0"/>
            </a:endParaRPr>
          </a:p>
        </p:txBody>
      </p:sp>
    </p:spTree>
    <p:extLst>
      <p:ext uri="{BB962C8B-B14F-4D97-AF65-F5344CB8AC3E}">
        <p14:creationId xmlns:p14="http://schemas.microsoft.com/office/powerpoint/2010/main" val="727686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anose="020B0600070205080204" pitchFamily="34" charset="-128"/>
              </a:rPr>
              <a:t>At testing time, we are given </a:t>
            </a:r>
            <a:r>
              <a:rPr lang="en-US" altLang="en-US" dirty="0" smtClean="0">
                <a:ea typeface="ＭＳ Ｐゴシック" panose="020B0600070205080204" pitchFamily="34" charset="-128"/>
              </a:rPr>
              <a:t>a </a:t>
            </a:r>
            <a:r>
              <a:rPr lang="en-US" altLang="en-US" dirty="0" smtClean="0">
                <a:ea typeface="ＭＳ Ｐゴシック" panose="020B0600070205080204" pitchFamily="34" charset="-128"/>
              </a:rPr>
              <a:t>new image, we also represent it in terms of image features and apply the trained model to obtain the prediction</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D514A96-D829-4E1D-8E3D-56B94308D9CF}" type="slidenum">
              <a:rPr lang="en-US" altLang="en-US" sz="1200">
                <a:latin typeface="Calibri" panose="020F0502020204030204" pitchFamily="34" charset="0"/>
              </a:rPr>
              <a:pPr eaLnBrk="1" hangingPunct="1"/>
              <a:t>24</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23718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01595-98BC-4713-8674-D8BC70F15B39}" type="slidenum">
              <a:rPr lang="en-US" altLang="en-US" smtClean="0"/>
              <a:pPr/>
              <a:t>25</a:t>
            </a:fld>
            <a:endParaRPr lang="en-US" altLang="en-US"/>
          </a:p>
        </p:txBody>
      </p:sp>
    </p:spTree>
    <p:extLst>
      <p:ext uri="{BB962C8B-B14F-4D97-AF65-F5344CB8AC3E}">
        <p14:creationId xmlns:p14="http://schemas.microsoft.com/office/powerpoint/2010/main" val="1047544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316C532-A223-4412-97C5-E8C9B1C092D9}" type="slidenum">
              <a:rPr lang="en-US" altLang="en-US"/>
              <a:pPr>
                <a:spcBef>
                  <a:spcPct val="0"/>
                </a:spcBef>
              </a:pPr>
              <a:t>26</a:t>
            </a:fld>
            <a:endParaRPr lang="en-US" altLang="en-US"/>
          </a:p>
        </p:txBody>
      </p:sp>
      <p:sp>
        <p:nvSpPr>
          <p:cNvPr id="50179" name="Rectangle 2"/>
          <p:cNvSpPr>
            <a:spLocks noGrp="1" noRot="1" noChangeAspect="1" noChangeArrowheads="1" noTextEdit="1"/>
          </p:cNvSpPr>
          <p:nvPr>
            <p:ph type="sldImg"/>
          </p:nvPr>
        </p:nvSpPr>
        <p:spPr bwMode="auto">
          <a:xfrm>
            <a:off x="1147763" y="585788"/>
            <a:ext cx="3995737" cy="2997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830263" y="3779838"/>
            <a:ext cx="4632325" cy="3582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Histograms, measure feature distribution. General representation, The feature maybe  color text, depth</a:t>
            </a:r>
            <a:endParaRPr lang="ru-RU" altLang="en-US" smtClean="0"/>
          </a:p>
        </p:txBody>
      </p:sp>
    </p:spTree>
    <p:extLst>
      <p:ext uri="{BB962C8B-B14F-4D97-AF65-F5344CB8AC3E}">
        <p14:creationId xmlns:p14="http://schemas.microsoft.com/office/powerpoint/2010/main" val="804569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Recap on histogram</a:t>
            </a:r>
          </a:p>
          <a:p>
            <a:r>
              <a:rPr lang="en-US" altLang="en-US" dirty="0" smtClean="0"/>
              <a:t>Design issue histogram how many bin grids. Fewer loss more information compact</a:t>
            </a:r>
          </a:p>
          <a:p>
            <a:r>
              <a:rPr lang="en-US" altLang="en-US" dirty="0" smtClean="0"/>
              <a:t>More bins data points fine </a:t>
            </a:r>
          </a:p>
          <a:p>
            <a:r>
              <a:rPr lang="en-US" altLang="en-US" dirty="0" smtClean="0"/>
              <a:t>Euclidean </a:t>
            </a:r>
          </a:p>
          <a:p>
            <a:endParaRPr lang="en-US" alt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6BB5F1-67DC-4851-9FA0-935552DF0BDE}" type="slidenum">
              <a:rPr lang="en-US" altLang="en-US"/>
              <a:pPr>
                <a:spcBef>
                  <a:spcPct val="0"/>
                </a:spcBef>
              </a:pPr>
              <a:t>34</a:t>
            </a:fld>
            <a:endParaRPr lang="en-US" altLang="en-US"/>
          </a:p>
        </p:txBody>
      </p:sp>
    </p:spTree>
    <p:extLst>
      <p:ext uri="{BB962C8B-B14F-4D97-AF65-F5344CB8AC3E}">
        <p14:creationId xmlns:p14="http://schemas.microsoft.com/office/powerpoint/2010/main" val="1884265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Histogram of what. </a:t>
            </a:r>
          </a:p>
          <a:p>
            <a:pPr eaLnBrk="1" hangingPunct="1"/>
            <a:r>
              <a:rPr lang="en-US" altLang="en-US" smtClean="0"/>
              <a:t>Color, RGB values LAB approximate human perception, HSV hue staturation and illumination.</a:t>
            </a:r>
          </a:p>
          <a:p>
            <a:pPr eaLnBrk="1" hangingPunct="1"/>
            <a:r>
              <a:rPr lang="en-US" altLang="en-US" smtClean="0"/>
              <a:t>Textures: texture filter response</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FCAD336-6C10-48CD-A513-FED067AE128A}" type="slidenum">
              <a:rPr lang="en-US" altLang="en-US"/>
              <a:pPr>
                <a:spcBef>
                  <a:spcPct val="0"/>
                </a:spcBef>
              </a:pPr>
              <a:t>35</a:t>
            </a:fld>
            <a:endParaRPr lang="en-US" altLang="en-US"/>
          </a:p>
        </p:txBody>
      </p:sp>
    </p:spTree>
    <p:extLst>
      <p:ext uri="{BB962C8B-B14F-4D97-AF65-F5344CB8AC3E}">
        <p14:creationId xmlns:p14="http://schemas.microsoft.com/office/powerpoint/2010/main" val="4175406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Histogram of distinctive interesting points.</a:t>
            </a:r>
          </a:p>
          <a:p>
            <a:r>
              <a:rPr lang="en-US" altLang="en-US" smtClean="0"/>
              <a:t>Detect and describe, interesting point descriptor, histogram of descriptors</a:t>
            </a:r>
          </a:p>
          <a:p>
            <a:r>
              <a:rPr lang="en-US" altLang="en-US" smtClean="0"/>
              <a:t>Bag of visual words</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EA4F1B9-4F85-4081-8438-12E21A65BC01}" type="slidenum">
              <a:rPr lang="en-US" altLang="en-US"/>
              <a:pPr>
                <a:spcBef>
                  <a:spcPct val="0"/>
                </a:spcBef>
              </a:pPr>
              <a:t>36</a:t>
            </a:fld>
            <a:endParaRPr lang="en-US" altLang="en-US"/>
          </a:p>
        </p:txBody>
      </p:sp>
    </p:spTree>
    <p:extLst>
      <p:ext uri="{BB962C8B-B14F-4D97-AF65-F5344CB8AC3E}">
        <p14:creationId xmlns:p14="http://schemas.microsoft.com/office/powerpoint/2010/main" val="2360195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25442E7-46EB-4733-A871-8A1F12EB9FCF}" type="slidenum">
              <a:rPr lang="en-US" altLang="en-US"/>
              <a:pPr>
                <a:spcBef>
                  <a:spcPct val="0"/>
                </a:spcBef>
              </a:pPr>
              <a:t>37</a:t>
            </a:fld>
            <a:endParaRPr lang="en-US" altLang="en-US"/>
          </a:p>
        </p:txBody>
      </p:sp>
    </p:spTree>
    <p:extLst>
      <p:ext uri="{BB962C8B-B14F-4D97-AF65-F5344CB8AC3E}">
        <p14:creationId xmlns:p14="http://schemas.microsoft.com/office/powerpoint/2010/main" val="485142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So far, global histogram over the whole image discard spatial information</a:t>
            </a:r>
          </a:p>
          <a:p>
            <a:r>
              <a:rPr lang="en-US" altLang="en-US" smtClean="0"/>
              <a:t>Images contain structures and looking at a scene spatial distribution of feature we want to capture but we throw them away</a:t>
            </a:r>
          </a:p>
          <a:p>
            <a:endParaRPr lang="en-US" altLang="en-US" smtClean="0"/>
          </a:p>
          <a:p>
            <a:r>
              <a:rPr lang="en-US" altLang="en-US" smtClean="0"/>
              <a:t>Result in the fact that I can construct a very different image and still get the same histogram</a:t>
            </a:r>
          </a:p>
          <a:p>
            <a:r>
              <a:rPr lang="en-US" altLang="en-US" smtClean="0"/>
              <a:t>This image is obvious a scene on grassland but with the noisy and gradient image on the bottom, color histogram</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80B1084-991E-43C2-AF12-029B7AACC83C}" type="slidenum">
              <a:rPr lang="en-US" altLang="en-US"/>
              <a:pPr>
                <a:spcBef>
                  <a:spcPct val="0"/>
                </a:spcBef>
              </a:pPr>
              <a:t>38</a:t>
            </a:fld>
            <a:endParaRPr lang="en-US" altLang="en-US"/>
          </a:p>
        </p:txBody>
      </p:sp>
    </p:spTree>
    <p:extLst>
      <p:ext uri="{BB962C8B-B14F-4D97-AF65-F5344CB8AC3E}">
        <p14:creationId xmlns:p14="http://schemas.microsoft.com/office/powerpoint/2010/main" val="3249900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anose="020B0600070205080204" pitchFamily="34" charset="-128"/>
              </a:rPr>
              <a:t>In the previous classes covered vision tasks involving recognition of particular instance</a:t>
            </a:r>
          </a:p>
          <a:p>
            <a:r>
              <a:rPr lang="en-US" altLang="en-US" dirty="0" smtClean="0">
                <a:ea typeface="ＭＳ Ｐゴシック" panose="020B0600070205080204" pitchFamily="34" charset="-128"/>
              </a:rPr>
              <a:t>Object instance recognition is localizing particular object instance in an image</a:t>
            </a:r>
          </a:p>
          <a:p>
            <a:r>
              <a:rPr lang="en-US" altLang="en-US" dirty="0" smtClean="0">
                <a:ea typeface="ＭＳ Ｐゴシック" panose="020B0600070205080204" pitchFamily="34" charset="-128"/>
              </a:rPr>
              <a:t>The other related task is face recognition, match one face to a particular person</a:t>
            </a:r>
          </a:p>
          <a:p>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Today, talking about another task, mapping images and regions to categories.</a:t>
            </a:r>
          </a:p>
          <a:p>
            <a:r>
              <a:rPr lang="en-US" altLang="en-US" dirty="0" smtClean="0">
                <a:ea typeface="ＭＳ Ｐゴシック" panose="020B0600070205080204" pitchFamily="34" charset="-128"/>
              </a:rPr>
              <a:t>What is the difference? For example for face images, finding if the image contains John is a instance recognition task, but john is not a category.</a:t>
            </a:r>
          </a:p>
          <a:p>
            <a:r>
              <a:rPr lang="en-US" altLang="en-US" dirty="0" smtClean="0">
                <a:ea typeface="ＭＳ Ｐゴシック" panose="020B0600070205080204" pitchFamily="34" charset="-128"/>
              </a:rPr>
              <a:t>Recognizing a face images is a male or a female is categorization task. </a:t>
            </a: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47A8678-9268-4C45-ADAA-A1218310E6E2}" type="slidenum">
              <a:rPr lang="en-US" altLang="en-US" sz="1200">
                <a:latin typeface="Calibri" panose="020F0502020204030204" pitchFamily="34" charset="0"/>
              </a:rPr>
              <a:pPr eaLnBrk="1" hangingPunct="1"/>
              <a:t>3</a:t>
            </a:fld>
            <a:endParaRPr lang="en-US" altLang="en-US" sz="1200">
              <a:latin typeface="Calibri" panose="020F0502020204030204" pitchFamily="34" charset="0"/>
            </a:endParaRPr>
          </a:p>
        </p:txBody>
      </p:sp>
    </p:spTree>
    <p:extLst>
      <p:ext uri="{BB962C8B-B14F-4D97-AF65-F5344CB8AC3E}">
        <p14:creationId xmlns:p14="http://schemas.microsoft.com/office/powerpoint/2010/main" val="3981395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Overcome this, global, pyramid of histogram</a:t>
            </a:r>
          </a:p>
          <a:p>
            <a:r>
              <a:rPr lang="en-US" altLang="en-US" smtClean="0"/>
              <a:t>Split into spatial bins at several levels and compute the histogram in each of them</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C1CAB6E-7630-4115-879D-2F652C0805FB}" type="slidenum">
              <a:rPr lang="en-US" altLang="en-US"/>
              <a:pPr>
                <a:spcBef>
                  <a:spcPct val="0"/>
                </a:spcBef>
              </a:pPr>
              <a:t>39</a:t>
            </a:fld>
            <a:endParaRPr lang="en-US" altLang="en-US"/>
          </a:p>
        </p:txBody>
      </p:sp>
    </p:spTree>
    <p:extLst>
      <p:ext uri="{BB962C8B-B14F-4D97-AF65-F5344CB8AC3E}">
        <p14:creationId xmlns:p14="http://schemas.microsoft.com/office/powerpoint/2010/main" val="2941455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more details, we still have the global histogram, but then I also have histograms computed in this 2x2 grid and histogram computed in 4x4 grid</a:t>
            </a:r>
          </a:p>
          <a:p>
            <a:r>
              <a:rPr lang="en-US" altLang="en-US" dirty="0" smtClean="0"/>
              <a:t>Each of the histograms are individual normalized. They are weighted because you want each level to have equal weights, and combined together.</a:t>
            </a:r>
          </a:p>
          <a:p>
            <a:r>
              <a:rPr lang="en-US" altLang="en-US" dirty="0" smtClean="0"/>
              <a:t>This spatial pyramid bag of bow is often considered as the </a:t>
            </a:r>
            <a:r>
              <a:rPr lang="en-US" altLang="en-US" dirty="0" err="1" smtClean="0"/>
              <a:t>goto</a:t>
            </a:r>
            <a:r>
              <a:rPr lang="en-US" altLang="en-US" dirty="0" smtClean="0"/>
              <a:t> feature to image categorization, works best for scenes, also works for most object</a:t>
            </a:r>
            <a:r>
              <a:rPr lang="en-US" altLang="en-US" dirty="0" smtClean="0"/>
              <a:t>.</a:t>
            </a:r>
            <a:endParaRPr lang="en-US" altLang="en-US" dirty="0"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9E5C902-9CFA-4B7A-81B6-B833BE71E6B7}" type="slidenum">
              <a:rPr lang="en-US" altLang="en-US"/>
              <a:pPr>
                <a:spcBef>
                  <a:spcPct val="0"/>
                </a:spcBef>
              </a:pPr>
              <a:t>40</a:t>
            </a:fld>
            <a:endParaRPr lang="en-US" altLang="en-US"/>
          </a:p>
        </p:txBody>
      </p:sp>
    </p:spTree>
    <p:extLst>
      <p:ext uri="{BB962C8B-B14F-4D97-AF65-F5344CB8AC3E}">
        <p14:creationId xmlns:p14="http://schemas.microsoft.com/office/powerpoint/2010/main" val="1212717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anose="020B0600070205080204" pitchFamily="34" charset="-128"/>
              </a:rPr>
              <a:t>At testing time, we are given </a:t>
            </a:r>
            <a:r>
              <a:rPr lang="en-US" altLang="en-US" dirty="0" smtClean="0">
                <a:ea typeface="ＭＳ Ｐゴシック" panose="020B0600070205080204" pitchFamily="34" charset="-128"/>
              </a:rPr>
              <a:t>a </a:t>
            </a:r>
            <a:r>
              <a:rPr lang="en-US" altLang="en-US" dirty="0" smtClean="0">
                <a:ea typeface="ＭＳ Ｐゴシック" panose="020B0600070205080204" pitchFamily="34" charset="-128"/>
              </a:rPr>
              <a:t>new image, we also represent it in terms of image features and apply the trained model to obtain the prediction</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D514A96-D829-4E1D-8E3D-56B94308D9CF}" type="slidenum">
              <a:rPr lang="en-US" altLang="en-US" sz="1200">
                <a:latin typeface="Calibri" panose="020F0502020204030204" pitchFamily="34" charset="0"/>
              </a:rPr>
              <a:pPr eaLnBrk="1" hangingPunct="1"/>
              <a:t>41</a:t>
            </a:fld>
            <a:endParaRPr lang="en-US" altLang="en-US" sz="1200">
              <a:latin typeface="Calibri" panose="020F0502020204030204" pitchFamily="34" charset="0"/>
            </a:endParaRPr>
          </a:p>
        </p:txBody>
      </p:sp>
    </p:spTree>
    <p:extLst>
      <p:ext uri="{BB962C8B-B14F-4D97-AF65-F5344CB8AC3E}">
        <p14:creationId xmlns:p14="http://schemas.microsoft.com/office/powerpoint/2010/main" val="743302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anose="020B0600070205080204" pitchFamily="34" charset="-128"/>
              </a:rPr>
              <a:t>Learning a linear classifier implies finding a hyperplane</a:t>
            </a:r>
          </a:p>
          <a:p>
            <a:r>
              <a:rPr lang="en-US" altLang="en-US" smtClean="0">
                <a:ea typeface="ＭＳ Ｐゴシック" panose="020B0600070205080204" pitchFamily="34" charset="-128"/>
              </a:rPr>
              <a:t>Fall on to one side of plane</a:t>
            </a:r>
          </a:p>
          <a:p>
            <a:r>
              <a:rPr lang="en-US" altLang="en-US" smtClean="0">
                <a:ea typeface="ＭＳ Ｐゴシック" panose="020B0600070205080204" pitchFamily="34" charset="-128"/>
              </a:rPr>
              <a:t>indoor/outdoor, discriminant function, f of indoor images, f of outdoor iamges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0360563-7679-4563-84EF-A4DCF23D121C}" type="slidenum">
              <a:rPr lang="en-US" altLang="en-US" sz="1200">
                <a:latin typeface="Calibri" panose="020F0502020204030204" pitchFamily="34" charset="0"/>
              </a:rPr>
              <a:pPr eaLnBrk="1" hangingPunct="1"/>
              <a:t>42</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21805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7E3E0EF-6028-4D25-A680-ABCFACC5BD4B}" type="slidenum">
              <a:rPr lang="en-US" altLang="en-US" sz="1200">
                <a:latin typeface="Calibri" panose="020F0502020204030204" pitchFamily="34" charset="0"/>
              </a:rPr>
              <a:pPr eaLnBrk="1" hangingPunct="1"/>
              <a:t>43</a:t>
            </a:fld>
            <a:endParaRPr lang="en-US" altLang="en-US" sz="1200">
              <a:latin typeface="Calibri" panose="020F0502020204030204" pitchFamily="34" charset="0"/>
            </a:endParaRPr>
          </a:p>
        </p:txBody>
      </p:sp>
      <p:sp>
        <p:nvSpPr>
          <p:cNvPr id="97282"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anose="020B0600070205080204" pitchFamily="34" charset="-128"/>
              </a:rPr>
              <a:t>There can be infinite </a:t>
            </a:r>
          </a:p>
        </p:txBody>
      </p:sp>
    </p:spTree>
    <p:extLst>
      <p:ext uri="{BB962C8B-B14F-4D97-AF65-F5344CB8AC3E}">
        <p14:creationId xmlns:p14="http://schemas.microsoft.com/office/powerpoint/2010/main" val="4180554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F2E7861-7E7F-4D97-AD15-0FFFB00AB070}" type="slidenum">
              <a:rPr lang="en-US" altLang="en-US" sz="1200">
                <a:latin typeface="Calibri" panose="020F0502020204030204" pitchFamily="34" charset="0"/>
              </a:rPr>
              <a:pPr eaLnBrk="1" hangingPunct="1"/>
              <a:t>44</a:t>
            </a:fld>
            <a:endParaRPr lang="en-US" altLang="en-US" sz="1200">
              <a:latin typeface="Calibri" panose="020F0502020204030204" pitchFamily="34" charset="0"/>
            </a:endParaRPr>
          </a:p>
        </p:txBody>
      </p:sp>
      <p:sp>
        <p:nvSpPr>
          <p:cNvPr id="99330"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anose="020B0600070205080204" pitchFamily="34" charset="-128"/>
              </a:rPr>
              <a:t>Examples are x, the discriminant function is f =</a:t>
            </a:r>
          </a:p>
          <a:p>
            <a:r>
              <a:rPr lang="en-US" altLang="en-US" smtClean="0">
                <a:ea typeface="ＭＳ Ｐゴシック" panose="020B0600070205080204" pitchFamily="34" charset="-128"/>
              </a:rPr>
              <a:t>It would be the linear separator that separate examples with most confidence</a:t>
            </a:r>
          </a:p>
          <a:p>
            <a:r>
              <a:rPr lang="en-US" altLang="en-US" smtClean="0">
                <a:ea typeface="ＭＳ Ｐゴシック" panose="020B0600070205080204" pitchFamily="34" charset="-128"/>
              </a:rPr>
              <a:t>Can be expressed by maximizing the distance between examples and the plane, closest are called support vectors</a:t>
            </a:r>
          </a:p>
          <a:p>
            <a:r>
              <a:rPr lang="en-US" altLang="en-US" smtClean="0">
                <a:ea typeface="ＭＳ Ｐゴシック" panose="020B0600070205080204" pitchFamily="34" charset="-128"/>
              </a:rPr>
              <a:t>The distance is called margin</a:t>
            </a:r>
          </a:p>
        </p:txBody>
      </p:sp>
    </p:spTree>
    <p:extLst>
      <p:ext uri="{BB962C8B-B14F-4D97-AF65-F5344CB8AC3E}">
        <p14:creationId xmlns:p14="http://schemas.microsoft.com/office/powerpoint/2010/main" val="3273056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anose="020B0600070205080204" pitchFamily="34" charset="-128"/>
              </a:rPr>
              <a:t>Finding the that maximizes this margin</a:t>
            </a:r>
          </a:p>
          <a:p>
            <a:r>
              <a:rPr lang="en-US" altLang="en-US" smtClean="0">
                <a:ea typeface="ＭＳ Ｐゴシック" panose="020B0600070205080204" pitchFamily="34" charset="-128"/>
              </a:rPr>
              <a:t>Support vectors, other are ignored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CF362CD-9D8D-403B-9A31-0364AC2AE8D0}" type="slidenum">
              <a:rPr lang="en-US" altLang="en-US" sz="1200">
                <a:latin typeface="Calibri" panose="020F0502020204030204" pitchFamily="34" charset="0"/>
              </a:rPr>
              <a:pPr eaLnBrk="1" hangingPunct="1"/>
              <a:t>45</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47328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At testing time, we are given with an new image, we also represent it in terms of image features and apply the trained model to obtain the prediction</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8CD015C-B42D-4B9F-959D-EA7F95DCDD0D}" type="slidenum">
              <a:rPr lang="en-US" altLang="en-US"/>
              <a:pPr>
                <a:spcBef>
                  <a:spcPct val="0"/>
                </a:spcBef>
              </a:pPr>
              <a:t>51</a:t>
            </a:fld>
            <a:endParaRPr lang="en-US" altLang="en-US"/>
          </a:p>
        </p:txBody>
      </p:sp>
    </p:spTree>
    <p:extLst>
      <p:ext uri="{BB962C8B-B14F-4D97-AF65-F5344CB8AC3E}">
        <p14:creationId xmlns:p14="http://schemas.microsoft.com/office/powerpoint/2010/main" val="1410185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Object: shape, shadows</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E0F5C95-E656-480F-BD1B-F16B09F4E81D}" type="slidenum">
              <a:rPr lang="en-US" altLang="en-US"/>
              <a:pPr>
                <a:spcBef>
                  <a:spcPct val="0"/>
                </a:spcBef>
              </a:pPr>
              <a:t>55</a:t>
            </a:fld>
            <a:endParaRPr lang="en-US" altLang="en-US"/>
          </a:p>
        </p:txBody>
      </p:sp>
    </p:spTree>
    <p:extLst>
      <p:ext uri="{BB962C8B-B14F-4D97-AF65-F5344CB8AC3E}">
        <p14:creationId xmlns:p14="http://schemas.microsoft.com/office/powerpoint/2010/main" val="1893074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To represent images using features, there is not a certain best way to represent an image.</a:t>
            </a:r>
          </a:p>
          <a:p>
            <a:r>
              <a:rPr lang="en-US" altLang="en-US" smtClean="0"/>
              <a:t>However, there are a few guidelines that apply: 1. we want our features to capture what is relveant to our categorization task.</a:t>
            </a:r>
            <a:br>
              <a:rPr lang="en-US" altLang="en-US" smtClean="0"/>
            </a:br>
            <a:r>
              <a:rPr lang="en-US" altLang="en-US" smtClean="0"/>
              <a:t>For example, we want to focus on material category, look at color and texture categorize the scene category, then we want to use some feature that can capture the overall layout.</a:t>
            </a:r>
          </a:p>
          <a:p>
            <a:r>
              <a:rPr lang="en-US" altLang="en-US" smtClean="0"/>
              <a:t>2. Features to be simple, less complicated model. In the extreme case, we can directly use raw image intensity as features. But the problem is, structured, correlated and classifier would not be able to learn. Learned by classifiers</a:t>
            </a:r>
          </a:p>
          <a:p>
            <a:r>
              <a:rPr lang="en-US" altLang="en-US" smtClean="0"/>
              <a:t>3. Correlated features, each predict different things. RGB, LAB, color. RGB and texture, different perspective.</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B0833F1-9483-4CAB-AD70-E8D6BD70D475}" type="slidenum">
              <a:rPr lang="en-US" altLang="en-US"/>
              <a:pPr>
                <a:spcBef>
                  <a:spcPct val="0"/>
                </a:spcBef>
              </a:pPr>
              <a:t>56</a:t>
            </a:fld>
            <a:endParaRPr lang="en-US" altLang="en-US"/>
          </a:p>
        </p:txBody>
      </p:sp>
    </p:spTree>
    <p:extLst>
      <p:ext uri="{BB962C8B-B14F-4D97-AF65-F5344CB8AC3E}">
        <p14:creationId xmlns:p14="http://schemas.microsoft.com/office/powerpoint/2010/main" val="173025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ＭＳ Ｐゴシック" panose="020B0600070205080204" pitchFamily="34"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532D97B-47CD-4DE9-887A-75344A3441FA}"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Tree>
    <p:extLst>
      <p:ext uri="{BB962C8B-B14F-4D97-AF65-F5344CB8AC3E}">
        <p14:creationId xmlns:p14="http://schemas.microsoft.com/office/powerpoint/2010/main" val="3138043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You can only get generalization through assumptions.</a:t>
            </a:r>
          </a:p>
        </p:txBody>
      </p:sp>
      <p:sp>
        <p:nvSpPr>
          <p:cNvPr id="4" name="Slide Number Placeholder 3"/>
          <p:cNvSpPr>
            <a:spLocks noGrp="1"/>
          </p:cNvSpPr>
          <p:nvPr>
            <p:ph type="sldNum" sz="quarter" idx="5"/>
          </p:nvPr>
        </p:nvSpPr>
        <p:spPr/>
        <p:txBody>
          <a:bodyPr/>
          <a:lstStyle/>
          <a:p>
            <a:pPr>
              <a:defRPr/>
            </a:pPr>
            <a:fld id="{B1159603-E2E1-42B4-82F4-D02AD481727C}" type="slidenum">
              <a:rPr lang="en-US" smtClean="0"/>
              <a:pPr>
                <a:defRPr/>
              </a:pPr>
              <a:t>62</a:t>
            </a:fld>
            <a:endParaRPr lang="en-US"/>
          </a:p>
        </p:txBody>
      </p:sp>
    </p:spTree>
    <p:extLst>
      <p:ext uri="{BB962C8B-B14F-4D97-AF65-F5344CB8AC3E}">
        <p14:creationId xmlns:p14="http://schemas.microsoft.com/office/powerpoint/2010/main" val="3036094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Note: these figures don’t work in pdf</a:t>
            </a:r>
          </a:p>
        </p:txBody>
      </p:sp>
      <p:sp>
        <p:nvSpPr>
          <p:cNvPr id="4" name="Slide Number Placeholder 3"/>
          <p:cNvSpPr>
            <a:spLocks noGrp="1"/>
          </p:cNvSpPr>
          <p:nvPr>
            <p:ph type="sldNum" sz="quarter" idx="5"/>
          </p:nvPr>
        </p:nvSpPr>
        <p:spPr/>
        <p:txBody>
          <a:bodyPr/>
          <a:lstStyle/>
          <a:p>
            <a:pPr>
              <a:defRPr/>
            </a:pPr>
            <a:fld id="{44CBE5DD-9F2B-4ABC-A8C8-5244B51D02D3}" type="slidenum">
              <a:rPr lang="en-US" smtClean="0"/>
              <a:pPr>
                <a:defRPr/>
              </a:pPr>
              <a:t>64</a:t>
            </a:fld>
            <a:endParaRPr lang="en-US"/>
          </a:p>
        </p:txBody>
      </p:sp>
    </p:spTree>
    <p:extLst>
      <p:ext uri="{BB962C8B-B14F-4D97-AF65-F5344CB8AC3E}">
        <p14:creationId xmlns:p14="http://schemas.microsoft.com/office/powerpoint/2010/main" val="1239411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simpler classifier or regularization could increase bias and lead to more error.</a:t>
            </a:r>
          </a:p>
        </p:txBody>
      </p:sp>
      <p:sp>
        <p:nvSpPr>
          <p:cNvPr id="4" name="Slide Number Placeholder 3"/>
          <p:cNvSpPr>
            <a:spLocks noGrp="1"/>
          </p:cNvSpPr>
          <p:nvPr>
            <p:ph type="sldNum" sz="quarter" idx="5"/>
          </p:nvPr>
        </p:nvSpPr>
        <p:spPr/>
        <p:txBody>
          <a:bodyPr/>
          <a:lstStyle/>
          <a:p>
            <a:pPr>
              <a:defRPr/>
            </a:pPr>
            <a:fld id="{37059683-7DA8-4CCC-B736-E213A444BFD2}" type="slidenum">
              <a:rPr lang="en-US" smtClean="0"/>
              <a:pPr>
                <a:defRPr/>
              </a:pPr>
              <a:t>68</a:t>
            </a:fld>
            <a:endParaRPr lang="en-US"/>
          </a:p>
        </p:txBody>
      </p:sp>
    </p:spTree>
    <p:extLst>
      <p:ext uri="{BB962C8B-B14F-4D97-AF65-F5344CB8AC3E}">
        <p14:creationId xmlns:p14="http://schemas.microsoft.com/office/powerpoint/2010/main" val="3612218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604A53A-FD17-4CDC-90AD-C20591833457}" type="slidenum">
              <a:rPr lang="en-US" smtClean="0"/>
              <a:pPr>
                <a:defRPr/>
              </a:pPr>
              <a:t>69</a:t>
            </a:fld>
            <a:endParaRPr lang="en-US"/>
          </a:p>
        </p:txBody>
      </p:sp>
    </p:spTree>
    <p:extLst>
      <p:ext uri="{BB962C8B-B14F-4D97-AF65-F5344CB8AC3E}">
        <p14:creationId xmlns:p14="http://schemas.microsoft.com/office/powerpoint/2010/main" val="93449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What do you say about this image? </a:t>
            </a:r>
          </a:p>
          <a:p>
            <a:endParaRPr lang="en-US" altLang="en-US" smtClean="0"/>
          </a:p>
          <a:p>
            <a:r>
              <a:rPr lang="en-US" altLang="en-US" smtClean="0"/>
              <a:t>So this is a forest scene, and there is a lot trees, grass on the ground, man and holding a camera looking rabbit, bear behind.</a:t>
            </a:r>
          </a:p>
          <a:p>
            <a:r>
              <a:rPr lang="en-US" altLang="en-US" smtClean="0"/>
              <a:t>Giving out category names, doing categorization</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7B72C82-D0F0-4753-B190-A5BFEFD1EEC2}" type="slidenum">
              <a:rPr lang="en-US" altLang="en-US"/>
              <a:pPr>
                <a:spcBef>
                  <a:spcPct val="0"/>
                </a:spcBef>
              </a:pPr>
              <a:t>5</a:t>
            </a:fld>
            <a:endParaRPr lang="en-US" altLang="en-US"/>
          </a:p>
        </p:txBody>
      </p:sp>
    </p:spTree>
    <p:extLst>
      <p:ext uri="{BB962C8B-B14F-4D97-AF65-F5344CB8AC3E}">
        <p14:creationId xmlns:p14="http://schemas.microsoft.com/office/powerpoint/2010/main" val="351358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F142312-0E35-46AB-AED6-DF749FE7E5DD}" type="slidenum">
              <a:rPr lang="en-US" altLang="en-US"/>
              <a:pPr>
                <a:spcBef>
                  <a:spcPct val="0"/>
                </a:spcBef>
              </a:pPr>
              <a:t>6</a:t>
            </a:fld>
            <a:endParaRPr lang="en-US" altLang="en-US"/>
          </a:p>
        </p:txBody>
      </p:sp>
    </p:spTree>
    <p:extLst>
      <p:ext uri="{BB962C8B-B14F-4D97-AF65-F5344CB8AC3E}">
        <p14:creationId xmlns:p14="http://schemas.microsoft.com/office/powerpoint/2010/main" val="3203225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C28D871-4E55-4156-9BA7-1907269E4BDE}" type="slidenum">
              <a:rPr lang="en-US" altLang="en-US"/>
              <a:pPr>
                <a:spcBef>
                  <a:spcPct val="0"/>
                </a:spcBef>
              </a:pPr>
              <a:t>7</a:t>
            </a:fld>
            <a:endParaRPr lang="en-US" altLang="en-US"/>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I think about things in categories because there are many benefit to it.</a:t>
            </a:r>
          </a:p>
          <a:p>
            <a:pPr eaLnBrk="1" hangingPunct="1"/>
            <a:r>
              <a:rPr lang="en-US" altLang="en-US" smtClean="0"/>
              <a:t>Mainly the benefit is, from categories, we can go beyond what we see and make prediction</a:t>
            </a:r>
          </a:p>
        </p:txBody>
      </p:sp>
    </p:spTree>
    <p:extLst>
      <p:ext uri="{BB962C8B-B14F-4D97-AF65-F5344CB8AC3E}">
        <p14:creationId xmlns:p14="http://schemas.microsoft.com/office/powerpoint/2010/main" val="13878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F587293-067C-4FC4-ABC6-37890E971A48}" type="slidenum">
              <a:rPr lang="en-US" altLang="en-US">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3019981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26AF19-57E0-432E-99D5-EF68EB06EEC4}" type="slidenum">
              <a:rPr lang="en-US" altLang="en-US"/>
              <a:pPr>
                <a:spcBef>
                  <a:spcPct val="0"/>
                </a:spcBef>
              </a:pPr>
              <a:t>10</a:t>
            </a:fld>
            <a:endParaRPr lang="en-US" alt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Knowing what a category is, how do we recognize them?</a:t>
            </a:r>
          </a:p>
          <a:p>
            <a:pPr eaLnBrk="1" hangingPunct="1"/>
            <a:r>
              <a:rPr lang="en-US" altLang="en-US" dirty="0" smtClean="0"/>
              <a:t>One way to think about it is that I have a generic prototype of something say dog, and I compare everything to the prototype to make this decision.</a:t>
            </a:r>
          </a:p>
          <a:p>
            <a:pPr eaLnBrk="1" hangingPunct="1"/>
            <a:r>
              <a:rPr lang="en-US" altLang="en-US" dirty="0" smtClean="0"/>
              <a:t>The other way to think about it is I have kept in my memory a number of exemplars and I compare new things to those exemplars and make the prediction</a:t>
            </a:r>
          </a:p>
        </p:txBody>
      </p:sp>
    </p:spTree>
    <p:extLst>
      <p:ext uri="{BB962C8B-B14F-4D97-AF65-F5344CB8AC3E}">
        <p14:creationId xmlns:p14="http://schemas.microsoft.com/office/powerpoint/2010/main" val="2951891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9929ADC-38E1-48A0-93C1-36FDAB7E4B12}" type="slidenum">
              <a:rPr lang="en-US" altLang="en-US"/>
              <a:pPr>
                <a:spcBef>
                  <a:spcPct val="0"/>
                </a:spcBef>
              </a:pPr>
              <a:t>11</a:t>
            </a:fld>
            <a:endParaRPr lang="en-US" altLang="en-US"/>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So category is important but what kind of categories do we what to work with?</a:t>
            </a:r>
          </a:p>
          <a:p>
            <a:pPr eaLnBrk="1" hangingPunct="1"/>
            <a:endParaRPr lang="en-US" altLang="en-US" smtClean="0"/>
          </a:p>
          <a:p>
            <a:pPr eaLnBrk="1" hangingPunct="1"/>
            <a:r>
              <a:rPr lang="en-US" altLang="en-US" smtClean="0"/>
              <a:t>It turns out that philosophers have been thinking about it over thousands of years and some of recent theories about categorization is made by a research Elenor Rosch in 1976.</a:t>
            </a:r>
          </a:p>
          <a:p>
            <a:pPr eaLnBrk="1" hangingPunct="1"/>
            <a:endParaRPr lang="en-US" altLang="en-US" smtClean="0"/>
          </a:p>
          <a:p>
            <a:pPr eaLnBrk="1" hangingPunct="1"/>
            <a:r>
              <a:rPr lang="en-US" altLang="en-US" smtClean="0"/>
              <a:t>They found that first categories can be put into taxonomies. Dog is subcategory of animal, and German shepherd is subcategory of dog.</a:t>
            </a:r>
          </a:p>
          <a:p>
            <a:pPr eaLnBrk="1" hangingPunct="1"/>
            <a:r>
              <a:rPr lang="en-US" altLang="en-US" smtClean="0"/>
              <a:t>At higher level things share very little in common, and at lower level, things share a lot in common. a fly is very different from a dog, but german shepherd is very similar to a greyhound, but the boundary may be less clear.</a:t>
            </a:r>
          </a:p>
          <a:p>
            <a:pPr eaLnBrk="1" hangingPunct="1"/>
            <a:r>
              <a:rPr lang="en-US" altLang="en-US" smtClean="0"/>
              <a:t>So in the taxonomy tree, there is level called basic level where people are very comfortable to work with, they are like dog, cat, cow.</a:t>
            </a:r>
          </a:p>
          <a:p>
            <a:pPr eaLnBrk="1" hangingPunct="1"/>
            <a:r>
              <a:rPr lang="en-US" altLang="en-US" smtClean="0"/>
              <a:t>In this level categories still share a lot in common and the boundaries of categories are very clear.</a:t>
            </a:r>
          </a:p>
        </p:txBody>
      </p:sp>
    </p:spTree>
    <p:extLst>
      <p:ext uri="{BB962C8B-B14F-4D97-AF65-F5344CB8AC3E}">
        <p14:creationId xmlns:p14="http://schemas.microsoft.com/office/powerpoint/2010/main" val="169297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47EF993A-160A-442B-A96C-E214C9ED44B0}" type="datetimeFigureOut">
              <a:rPr lang="en-US" altLang="en-US"/>
              <a:pPr/>
              <a:t>4/2/2017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75FC2E4-76E1-4918-A7B7-E8A2B9A8F1EE}" type="slidenum">
              <a:rPr lang="en-US" altLang="en-US"/>
              <a:pPr/>
              <a:t>‹#›</a:t>
            </a:fld>
            <a:endParaRPr lang="en-US" altLang="en-US"/>
          </a:p>
        </p:txBody>
      </p:sp>
    </p:spTree>
    <p:extLst>
      <p:ext uri="{BB962C8B-B14F-4D97-AF65-F5344CB8AC3E}">
        <p14:creationId xmlns:p14="http://schemas.microsoft.com/office/powerpoint/2010/main" val="174945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0DE69AE-F1F9-4D71-B6A7-1424ADC66CBB}" type="datetimeFigureOut">
              <a:rPr lang="en-US" altLang="en-US"/>
              <a:pPr/>
              <a:t>4/2/2017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AC0E5A-8F3F-4765-8F4F-D8EC6D185A40}" type="slidenum">
              <a:rPr lang="en-US" altLang="en-US"/>
              <a:pPr/>
              <a:t>‹#›</a:t>
            </a:fld>
            <a:endParaRPr lang="en-US" altLang="en-US"/>
          </a:p>
        </p:txBody>
      </p:sp>
    </p:spTree>
    <p:extLst>
      <p:ext uri="{BB962C8B-B14F-4D97-AF65-F5344CB8AC3E}">
        <p14:creationId xmlns:p14="http://schemas.microsoft.com/office/powerpoint/2010/main" val="4270024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6790DC9-F536-4ABF-9577-0F1D773CFD7C}" type="datetimeFigureOut">
              <a:rPr lang="en-US" altLang="en-US"/>
              <a:pPr/>
              <a:t>4/2/2017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CF370C4-4D99-4105-9567-BF98B6E2CB72}" type="slidenum">
              <a:rPr lang="en-US" altLang="en-US"/>
              <a:pPr/>
              <a:t>‹#›</a:t>
            </a:fld>
            <a:endParaRPr lang="en-US" altLang="en-US"/>
          </a:p>
        </p:txBody>
      </p:sp>
    </p:spTree>
    <p:extLst>
      <p:ext uri="{BB962C8B-B14F-4D97-AF65-F5344CB8AC3E}">
        <p14:creationId xmlns:p14="http://schemas.microsoft.com/office/powerpoint/2010/main" val="252328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DCD82729-9910-47A9-BEBA-F7F0D117455E}" type="datetimeFigureOut">
              <a:rPr lang="en-US" altLang="en-US"/>
              <a:pPr/>
              <a:t>4/2/2017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D67D7F0-8C8B-45F6-9F09-20134994A84C}" type="slidenum">
              <a:rPr lang="en-US" altLang="en-US"/>
              <a:pPr/>
              <a:t>‹#›</a:t>
            </a:fld>
            <a:endParaRPr lang="en-US" altLang="en-US"/>
          </a:p>
        </p:txBody>
      </p:sp>
    </p:spTree>
    <p:extLst>
      <p:ext uri="{BB962C8B-B14F-4D97-AF65-F5344CB8AC3E}">
        <p14:creationId xmlns:p14="http://schemas.microsoft.com/office/powerpoint/2010/main" val="386674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16BE27B-CFEA-4CC9-A834-1A30D6B35FCA}" type="datetimeFigureOut">
              <a:rPr lang="en-US" altLang="en-US"/>
              <a:pPr/>
              <a:t>4/2/2017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A9C1C8-174F-424F-93A2-0A5745037BF6}" type="slidenum">
              <a:rPr lang="en-US" altLang="en-US"/>
              <a:pPr/>
              <a:t>‹#›</a:t>
            </a:fld>
            <a:endParaRPr lang="en-US" altLang="en-US"/>
          </a:p>
        </p:txBody>
      </p:sp>
    </p:spTree>
    <p:extLst>
      <p:ext uri="{BB962C8B-B14F-4D97-AF65-F5344CB8AC3E}">
        <p14:creationId xmlns:p14="http://schemas.microsoft.com/office/powerpoint/2010/main" val="173689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7D5AC26-484A-4CC0-9ED8-717A00922C49}" type="datetimeFigureOut">
              <a:rPr lang="en-US" altLang="en-US"/>
              <a:pPr/>
              <a:t>4/2/2017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75D76F4-9F61-4FD8-954B-0794A7853654}" type="slidenum">
              <a:rPr lang="en-US" altLang="en-US"/>
              <a:pPr/>
              <a:t>‹#›</a:t>
            </a:fld>
            <a:endParaRPr lang="en-US" altLang="en-US"/>
          </a:p>
        </p:txBody>
      </p:sp>
    </p:spTree>
    <p:extLst>
      <p:ext uri="{BB962C8B-B14F-4D97-AF65-F5344CB8AC3E}">
        <p14:creationId xmlns:p14="http://schemas.microsoft.com/office/powerpoint/2010/main" val="993579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6D9F6427-FF7F-40BB-B7F3-6E9AF435EDCB}" type="datetimeFigureOut">
              <a:rPr lang="en-US" altLang="en-US"/>
              <a:pPr/>
              <a:t>4/2/2017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39805E6-AC01-4789-BDDB-ACA475167488}" type="slidenum">
              <a:rPr lang="en-US" altLang="en-US"/>
              <a:pPr/>
              <a:t>‹#›</a:t>
            </a:fld>
            <a:endParaRPr lang="en-US" altLang="en-US"/>
          </a:p>
        </p:txBody>
      </p:sp>
    </p:spTree>
    <p:extLst>
      <p:ext uri="{BB962C8B-B14F-4D97-AF65-F5344CB8AC3E}">
        <p14:creationId xmlns:p14="http://schemas.microsoft.com/office/powerpoint/2010/main" val="68015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6E4BBD6-A4E3-4C90-A8AF-891B95091501}" type="datetimeFigureOut">
              <a:rPr lang="en-US" altLang="en-US"/>
              <a:pPr/>
              <a:t>4/2/2017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0957802-F0C0-4BB2-B6CF-491B2D578D7A}" type="slidenum">
              <a:rPr lang="en-US" altLang="en-US"/>
              <a:pPr/>
              <a:t>‹#›</a:t>
            </a:fld>
            <a:endParaRPr lang="en-US" altLang="en-US"/>
          </a:p>
        </p:txBody>
      </p:sp>
    </p:spTree>
    <p:extLst>
      <p:ext uri="{BB962C8B-B14F-4D97-AF65-F5344CB8AC3E}">
        <p14:creationId xmlns:p14="http://schemas.microsoft.com/office/powerpoint/2010/main" val="77844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1C2FADA-3C31-486F-BD9F-6866CB3CF15A}" type="datetimeFigureOut">
              <a:rPr lang="en-US" altLang="en-US"/>
              <a:pPr/>
              <a:t>4/2/2017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820C97D-07F4-4D6D-87C6-4D344D7562D5}" type="slidenum">
              <a:rPr lang="en-US" altLang="en-US"/>
              <a:pPr/>
              <a:t>‹#›</a:t>
            </a:fld>
            <a:endParaRPr lang="en-US" altLang="en-US"/>
          </a:p>
        </p:txBody>
      </p:sp>
    </p:spTree>
    <p:extLst>
      <p:ext uri="{BB962C8B-B14F-4D97-AF65-F5344CB8AC3E}">
        <p14:creationId xmlns:p14="http://schemas.microsoft.com/office/powerpoint/2010/main" val="38328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392764B-8315-4CA1-9CDA-F8F26F57D811}" type="datetimeFigureOut">
              <a:rPr lang="en-US" altLang="en-US"/>
              <a:pPr/>
              <a:t>4/2/2017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10BC11-438D-4BFD-88F9-9F4AF0FDC65D}" type="slidenum">
              <a:rPr lang="en-US" altLang="en-US"/>
              <a:pPr/>
              <a:t>‹#›</a:t>
            </a:fld>
            <a:endParaRPr lang="en-US" altLang="en-US"/>
          </a:p>
        </p:txBody>
      </p:sp>
    </p:spTree>
    <p:extLst>
      <p:ext uri="{BB962C8B-B14F-4D97-AF65-F5344CB8AC3E}">
        <p14:creationId xmlns:p14="http://schemas.microsoft.com/office/powerpoint/2010/main" val="361959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CBA03DE-4A43-4AE2-9CEB-F93FFBEE2959}" type="datetimeFigureOut">
              <a:rPr lang="en-US" altLang="en-US"/>
              <a:pPr/>
              <a:t>4/2/2017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06985E0-C900-4C83-AB8A-7929B153DB58}" type="slidenum">
              <a:rPr lang="en-US" altLang="en-US"/>
              <a:pPr/>
              <a:t>‹#›</a:t>
            </a:fld>
            <a:endParaRPr lang="en-US" altLang="en-US"/>
          </a:p>
        </p:txBody>
      </p:sp>
    </p:spTree>
    <p:extLst>
      <p:ext uri="{BB962C8B-B14F-4D97-AF65-F5344CB8AC3E}">
        <p14:creationId xmlns:p14="http://schemas.microsoft.com/office/powerpoint/2010/main" val="133752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631D9EDA-9DF1-4AC4-93B5-211DC79261DC}" type="datetimeFigureOut">
              <a:rPr lang="en-US" altLang="en-US"/>
              <a:pPr/>
              <a:t>4/2/2017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06AA70E-457A-4C83-AA7F-64E226F3E54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1"/>
          </a:solidFill>
          <a:latin typeface="Calibri" pitchFamily="34" charset="0"/>
          <a:ea typeface="ＭＳ Ｐゴシック" charset="0"/>
          <a:cs typeface="ＭＳ Ｐゴシック"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hyperlink" Target="http://commonweb.unifr.ch/artsdean/pub/gestens/f/as/files/4610/9778_083247.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vision.caltech.edu/visipedia/"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places.csail.mit.edu/places_NIPS14.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ifp.illinois.edu/~jyang29/papers/CVPR14_Font.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arxiv.org/pdf/1311.3715.pdf"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eb.engr.illinois.edu/~dhoiem/publications/hoiem_ijcv2007SurfaceLayout.pdf"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ai.stanford.edu/~ang/papers/pami08-make3d.pdf" TargetMode="Externa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hyperlink" Target="http://cs.nyu.edu/~silberman/papers/indoor_seg_support.pdf"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arxiv.org/pdf/1412.0623.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hyperlink" Target="http://images.google.com/imgres?imgurl=http://scienceblogs.com/bushwells/upload/2006/07/IcePlantOrgy.JPG&amp;imgrefurl=http://scienceblogs.com/bushwells/2006/07/friday_flower_porn.php&amp;h=1704&amp;w=2272&amp;sz=838&amp;hl=en&amp;start=17&amp;tbnid=RBGFTXqFUNjqAM:&amp;tbnh=113&amp;tbnw=150&amp;prev=/images?q=plant&amp;gbv=2&amp;hl=en&amp;safe=of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hyperlink" Target="https://www.google.com/url?sa=t&amp;rct=j&amp;q=&amp;esrc=s&amp;source=web&amp;cd=3&amp;cad=rja&amp;uact=8&amp;ved=0CDEQFjAC&amp;url=https%3A%2F%2Fwww.cs.duke.edu%2F~tomasi%2Fpapers%2Frubner%2FrubnerTr98.pdf&amp;ei=TLQhVZnuG4rlsAWfloCYBw&amp;usg=AFQjCNEN8p1sou1vmMfpSm-j58rT1bNXNQ&amp;sig2=1uhJ9glZhwUlQdtGREJ7MQ"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image" Target="../media/image32.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di.ens.fr/sierra/pdfs/cvpr06b.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hyperlink" Target="http://www.cs.utexas.edu/~mooney/cs391L/slides/svm.pp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5.wmf"/><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7.wmf"/><Relationship Id="rId5" Type="http://schemas.openxmlformats.org/officeDocument/2006/relationships/oleObject" Target="../embeddings/oleObject7.bin"/><Relationship Id="rId4" Type="http://schemas.openxmlformats.org/officeDocument/2006/relationships/image" Target="../media/image46.wmf"/></Relationships>
</file>

<file path=ppt/slides/_rels/slide47.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0.wmf"/><Relationship Id="rId5" Type="http://schemas.openxmlformats.org/officeDocument/2006/relationships/oleObject" Target="../embeddings/oleObject10.bin"/><Relationship Id="rId4" Type="http://schemas.openxmlformats.org/officeDocument/2006/relationships/image" Target="../media/image49.wmf"/></Relationships>
</file>

<file path=ppt/slides/_rels/slide4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www.inf.ed.ac.uk/teaching/courses/mlsc/Notes/Lecture4/BiasVariance.pdf"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Categories_(Aristotl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p:txBody>
          <a:bodyPr/>
          <a:lstStyle/>
          <a:p>
            <a:pPr eaLnBrk="1" hangingPunct="1"/>
            <a:r>
              <a:rPr lang="en-US" altLang="en-US" dirty="0" smtClean="0">
                <a:ea typeface="ＭＳ Ｐゴシック" panose="020B0600070205080204" pitchFamily="34" charset="-128"/>
              </a:rPr>
              <a:t>Image and Region Categorization</a:t>
            </a:r>
          </a:p>
        </p:txBody>
      </p:sp>
      <p:sp>
        <p:nvSpPr>
          <p:cNvPr id="14338" name="Subtitle 2"/>
          <p:cNvSpPr>
            <a:spLocks noGrp="1"/>
          </p:cNvSpPr>
          <p:nvPr>
            <p:ph type="subTitle" idx="1"/>
          </p:nvPr>
        </p:nvSpPr>
        <p:spPr>
          <a:xfrm>
            <a:off x="1447800" y="3352800"/>
            <a:ext cx="6400800" cy="2971800"/>
          </a:xfrm>
        </p:spPr>
        <p:txBody>
          <a:bodyPr/>
          <a:lstStyle/>
          <a:p>
            <a:pPr eaLnBrk="1" hangingPunct="1"/>
            <a:r>
              <a:rPr lang="en-US" altLang="en-US" dirty="0" smtClean="0">
                <a:solidFill>
                  <a:schemeClr val="tx1"/>
                </a:solidFill>
                <a:ea typeface="ＭＳ Ｐゴシック" panose="020B0600070205080204" pitchFamily="34" charset="-128"/>
              </a:rPr>
              <a:t>Computer Vision</a:t>
            </a:r>
          </a:p>
          <a:p>
            <a:pPr eaLnBrk="1" hangingPunct="1"/>
            <a:r>
              <a:rPr lang="en-US" altLang="en-US" dirty="0" smtClean="0">
                <a:solidFill>
                  <a:schemeClr val="tx1"/>
                </a:solidFill>
                <a:ea typeface="ＭＳ Ｐゴシック" panose="020B0600070205080204" pitchFamily="34" charset="-128"/>
              </a:rPr>
              <a:t>CS 543 / ECE 549 </a:t>
            </a:r>
          </a:p>
          <a:p>
            <a:pPr eaLnBrk="1" hangingPunct="1"/>
            <a:r>
              <a:rPr lang="en-US" altLang="en-US" dirty="0" smtClean="0">
                <a:solidFill>
                  <a:schemeClr val="tx1"/>
                </a:solidFill>
                <a:ea typeface="ＭＳ Ｐゴシック" panose="020B0600070205080204" pitchFamily="34" charset="-128"/>
              </a:rPr>
              <a:t>University of Illinois</a:t>
            </a:r>
          </a:p>
          <a:p>
            <a:pPr eaLnBrk="1" hangingPunct="1"/>
            <a:endParaRPr lang="en-US" altLang="en-US" dirty="0" smtClean="0">
              <a:solidFill>
                <a:schemeClr val="tx1"/>
              </a:solidFill>
              <a:ea typeface="ＭＳ Ｐゴシック" panose="020B0600070205080204" pitchFamily="34" charset="-128"/>
            </a:endParaRPr>
          </a:p>
          <a:p>
            <a:pPr eaLnBrk="1" hangingPunct="1"/>
            <a:r>
              <a:rPr lang="en-US" altLang="en-US" dirty="0" smtClean="0">
                <a:solidFill>
                  <a:schemeClr val="tx1"/>
                </a:solidFill>
                <a:ea typeface="ＭＳ Ｐゴシック" panose="020B0600070205080204" pitchFamily="34" charset="-128"/>
              </a:rPr>
              <a:t>Derek </a:t>
            </a:r>
            <a:r>
              <a:rPr lang="en-US" altLang="en-US" dirty="0" smtClean="0">
                <a:solidFill>
                  <a:schemeClr val="tx1"/>
                </a:solidFill>
                <a:ea typeface="ＭＳ Ｐゴシック" panose="020B0600070205080204" pitchFamily="34" charset="-128"/>
              </a:rPr>
              <a:t>Hoiem</a:t>
            </a:r>
            <a:endParaRPr lang="en-US" altLang="en-US" dirty="0" smtClean="0">
              <a:solidFill>
                <a:schemeClr val="tx1"/>
              </a:solidFill>
              <a:ea typeface="ＭＳ Ｐゴシック" panose="020B0600070205080204" pitchFamily="34" charset="-128"/>
            </a:endParaRPr>
          </a:p>
        </p:txBody>
      </p:sp>
      <p:sp>
        <p:nvSpPr>
          <p:cNvPr id="14339" name="TextBox 3"/>
          <p:cNvSpPr txBox="1">
            <a:spLocks noChangeArrowheads="1"/>
          </p:cNvSpPr>
          <p:nvPr/>
        </p:nvSpPr>
        <p:spPr bwMode="auto">
          <a:xfrm>
            <a:off x="7924800" y="87313"/>
            <a:ext cx="108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smtClean="0"/>
              <a:t>04/04/17</a:t>
            </a:r>
            <a:endParaRPr lang="en-US" altLang="en-U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1" name="Object 3"/>
          <p:cNvGraphicFramePr>
            <a:graphicFrameLocks noChangeAspect="1"/>
          </p:cNvGraphicFramePr>
          <p:nvPr>
            <p:extLst>
              <p:ext uri="{D42A27DB-BD31-4B8C-83A1-F6EECF244321}">
                <p14:modId xmlns:p14="http://schemas.microsoft.com/office/powerpoint/2010/main" val="3506438679"/>
              </p:ext>
            </p:extLst>
          </p:nvPr>
        </p:nvGraphicFramePr>
        <p:xfrm>
          <a:off x="327804" y="1066800"/>
          <a:ext cx="4195763" cy="3522663"/>
        </p:xfrm>
        <a:graphic>
          <a:graphicData uri="http://schemas.openxmlformats.org/presentationml/2006/ole">
            <mc:AlternateContent xmlns:mc="http://schemas.openxmlformats.org/markup-compatibility/2006">
              <mc:Choice xmlns:v="urn:schemas-microsoft-com:vml" Requires="v">
                <p:oleObj spid="_x0000_s129052" name="Image" r:id="rId4" imgW="4237714" imgH="3557023" progId="">
                  <p:embed/>
                </p:oleObj>
              </mc:Choice>
              <mc:Fallback>
                <p:oleObj name="Image" r:id="rId4" imgW="4237714" imgH="355702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804" y="1066800"/>
                        <a:ext cx="4195763" cy="352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7412" name="Object 4"/>
          <p:cNvGraphicFramePr>
            <a:graphicFrameLocks noChangeAspect="1"/>
          </p:cNvGraphicFramePr>
          <p:nvPr>
            <p:extLst>
              <p:ext uri="{D42A27DB-BD31-4B8C-83A1-F6EECF244321}">
                <p14:modId xmlns:p14="http://schemas.microsoft.com/office/powerpoint/2010/main" val="1660445447"/>
              </p:ext>
            </p:extLst>
          </p:nvPr>
        </p:nvGraphicFramePr>
        <p:xfrm>
          <a:off x="4747404" y="1447800"/>
          <a:ext cx="4267200" cy="2765425"/>
        </p:xfrm>
        <a:graphic>
          <a:graphicData uri="http://schemas.openxmlformats.org/presentationml/2006/ole">
            <mc:AlternateContent xmlns:mc="http://schemas.openxmlformats.org/markup-compatibility/2006">
              <mc:Choice xmlns:v="urn:schemas-microsoft-com:vml" Requires="v">
                <p:oleObj spid="_x0000_s129053" name="Image" r:id="rId6" imgW="4882906" imgH="3163830" progId="">
                  <p:embed/>
                </p:oleObj>
              </mc:Choice>
              <mc:Fallback>
                <p:oleObj name="Image" r:id="rId6" imgW="4882906" imgH="316383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7404" y="1447800"/>
                        <a:ext cx="4267200"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7413" name="Text Box 5"/>
          <p:cNvSpPr txBox="1">
            <a:spLocks noChangeArrowheads="1"/>
          </p:cNvSpPr>
          <p:nvPr/>
        </p:nvSpPr>
        <p:spPr bwMode="auto">
          <a:xfrm>
            <a:off x="861204" y="457200"/>
            <a:ext cx="2890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r>
              <a:rPr lang="en-US" altLang="en-US" sz="3200">
                <a:solidFill>
                  <a:srgbClr val="000066"/>
                </a:solidFill>
                <a:latin typeface="Garamond" panose="02020404030301010803" pitchFamily="18" charset="0"/>
              </a:rPr>
              <a:t>Prototype Model</a:t>
            </a:r>
          </a:p>
        </p:txBody>
      </p:sp>
      <p:sp>
        <p:nvSpPr>
          <p:cNvPr id="17414" name="Text Box 6"/>
          <p:cNvSpPr txBox="1">
            <a:spLocks noChangeArrowheads="1"/>
          </p:cNvSpPr>
          <p:nvPr/>
        </p:nvSpPr>
        <p:spPr bwMode="auto">
          <a:xfrm>
            <a:off x="4976004" y="457200"/>
            <a:ext cx="334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r>
              <a:rPr lang="en-US" altLang="en-US" sz="3200">
                <a:solidFill>
                  <a:srgbClr val="000066"/>
                </a:solidFill>
                <a:latin typeface="Garamond" panose="02020404030301010803" pitchFamily="18" charset="0"/>
              </a:rPr>
              <a:t>	Exemplars Model</a:t>
            </a:r>
          </a:p>
        </p:txBody>
      </p:sp>
      <p:sp>
        <p:nvSpPr>
          <p:cNvPr id="17415" name="Text Box 7"/>
          <p:cNvSpPr txBox="1">
            <a:spLocks noChangeArrowheads="1"/>
          </p:cNvSpPr>
          <p:nvPr/>
        </p:nvSpPr>
        <p:spPr bwMode="auto">
          <a:xfrm>
            <a:off x="1242204" y="4800600"/>
            <a:ext cx="255428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r>
              <a:rPr lang="en-US" altLang="en-US" sz="1600">
                <a:solidFill>
                  <a:srgbClr val="000066"/>
                </a:solidFill>
                <a:latin typeface="Garamond" panose="02020404030301010803" pitchFamily="18" charset="0"/>
              </a:rPr>
              <a:t>Category judgments are made</a:t>
            </a:r>
          </a:p>
          <a:p>
            <a:pPr eaLnBrk="1" hangingPunct="1">
              <a:buFontTx/>
              <a:buNone/>
            </a:pPr>
            <a:r>
              <a:rPr lang="en-US" altLang="en-US" sz="1600">
                <a:solidFill>
                  <a:srgbClr val="000066"/>
                </a:solidFill>
                <a:latin typeface="Garamond" panose="02020404030301010803" pitchFamily="18" charset="0"/>
              </a:rPr>
              <a:t>by comparing a new exemplar</a:t>
            </a:r>
          </a:p>
          <a:p>
            <a:pPr eaLnBrk="1" hangingPunct="1">
              <a:buFontTx/>
              <a:buNone/>
            </a:pPr>
            <a:r>
              <a:rPr lang="en-US" altLang="en-US" sz="1600">
                <a:solidFill>
                  <a:srgbClr val="000066"/>
                </a:solidFill>
                <a:latin typeface="Garamond" panose="02020404030301010803" pitchFamily="18" charset="0"/>
              </a:rPr>
              <a:t>to the prototype.</a:t>
            </a:r>
          </a:p>
        </p:txBody>
      </p:sp>
      <p:sp>
        <p:nvSpPr>
          <p:cNvPr id="17416" name="Text Box 8"/>
          <p:cNvSpPr txBox="1">
            <a:spLocks noChangeArrowheads="1"/>
          </p:cNvSpPr>
          <p:nvPr/>
        </p:nvSpPr>
        <p:spPr bwMode="auto">
          <a:xfrm>
            <a:off x="5357004" y="4191000"/>
            <a:ext cx="31369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r>
              <a:rPr lang="en-US" altLang="en-US" sz="1600">
                <a:solidFill>
                  <a:srgbClr val="000066"/>
                </a:solidFill>
                <a:latin typeface="Garamond" panose="02020404030301010803" pitchFamily="18" charset="0"/>
              </a:rPr>
              <a:t>Category judgments are made</a:t>
            </a:r>
          </a:p>
          <a:p>
            <a:pPr eaLnBrk="1" hangingPunct="1">
              <a:buFontTx/>
              <a:buNone/>
            </a:pPr>
            <a:r>
              <a:rPr lang="en-US" altLang="en-US" sz="1600">
                <a:solidFill>
                  <a:srgbClr val="000066"/>
                </a:solidFill>
                <a:latin typeface="Garamond" panose="02020404030301010803" pitchFamily="18" charset="0"/>
              </a:rPr>
              <a:t>by comparing a new exemplar</a:t>
            </a:r>
          </a:p>
          <a:p>
            <a:pPr eaLnBrk="1" hangingPunct="1">
              <a:buFontTx/>
              <a:buNone/>
            </a:pPr>
            <a:r>
              <a:rPr lang="en-US" altLang="en-US" sz="1600">
                <a:solidFill>
                  <a:srgbClr val="000066"/>
                </a:solidFill>
                <a:latin typeface="Garamond" panose="02020404030301010803" pitchFamily="18" charset="0"/>
              </a:rPr>
              <a:t>to all the old exemplars of a category</a:t>
            </a:r>
          </a:p>
          <a:p>
            <a:pPr eaLnBrk="1" hangingPunct="1">
              <a:buFontTx/>
              <a:buNone/>
            </a:pPr>
            <a:r>
              <a:rPr lang="en-US" altLang="en-US" sz="1600">
                <a:solidFill>
                  <a:srgbClr val="000066"/>
                </a:solidFill>
                <a:latin typeface="Garamond" panose="02020404030301010803" pitchFamily="18" charset="0"/>
              </a:rPr>
              <a:t>or to the exemplar that is the most</a:t>
            </a:r>
          </a:p>
          <a:p>
            <a:pPr eaLnBrk="1" hangingPunct="1">
              <a:buFontTx/>
              <a:buNone/>
            </a:pPr>
            <a:r>
              <a:rPr lang="en-US" altLang="en-US" sz="1600">
                <a:solidFill>
                  <a:srgbClr val="000066"/>
                </a:solidFill>
                <a:latin typeface="Garamond" panose="02020404030301010803" pitchFamily="18" charset="0"/>
              </a:rPr>
              <a:t>appropriate</a:t>
            </a:r>
          </a:p>
        </p:txBody>
      </p:sp>
      <p:sp>
        <p:nvSpPr>
          <p:cNvPr id="17417" name="Rectangle 9"/>
          <p:cNvSpPr>
            <a:spLocks noChangeArrowheads="1"/>
          </p:cNvSpPr>
          <p:nvPr/>
        </p:nvSpPr>
        <p:spPr bwMode="auto">
          <a:xfrm>
            <a:off x="1013604" y="4038600"/>
            <a:ext cx="3505200" cy="60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17418" name="Line 10"/>
          <p:cNvSpPr>
            <a:spLocks noChangeShapeType="1"/>
          </p:cNvSpPr>
          <p:nvPr/>
        </p:nvSpPr>
        <p:spPr bwMode="auto">
          <a:xfrm>
            <a:off x="1089804" y="4572000"/>
            <a:ext cx="2362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9" name="TextBox 10"/>
          <p:cNvSpPr txBox="1">
            <a:spLocks noChangeArrowheads="1"/>
          </p:cNvSpPr>
          <p:nvPr/>
        </p:nvSpPr>
        <p:spPr bwMode="auto">
          <a:xfrm>
            <a:off x="7138988" y="6462713"/>
            <a:ext cx="185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latin typeface="Arial" panose="020B0604020202020204" pitchFamily="34" charset="0"/>
              </a:rPr>
              <a:t>Slide Credit: Torralba</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20450721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3200" smtClean="0"/>
              <a:t>Levels of categorization [Rosch 70s]</a:t>
            </a:r>
          </a:p>
        </p:txBody>
      </p:sp>
      <p:sp>
        <p:nvSpPr>
          <p:cNvPr id="19459" name="Text Box 16"/>
          <p:cNvSpPr txBox="1">
            <a:spLocks noChangeArrowheads="1"/>
          </p:cNvSpPr>
          <p:nvPr/>
        </p:nvSpPr>
        <p:spPr bwMode="auto">
          <a:xfrm>
            <a:off x="304800" y="1304925"/>
            <a:ext cx="68961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800">
                <a:latin typeface="Arial" panose="020B0604020202020204" pitchFamily="34" charset="0"/>
              </a:rPr>
              <a:t>Definition of Basic Level:</a:t>
            </a:r>
          </a:p>
          <a:p>
            <a:pPr eaLnBrk="1" hangingPunct="1">
              <a:spcBef>
                <a:spcPct val="50000"/>
              </a:spcBef>
              <a:buFontTx/>
              <a:buChar char="•"/>
            </a:pPr>
            <a:r>
              <a:rPr lang="en-US" altLang="en-US" sz="1800">
                <a:latin typeface="Arial" panose="020B0604020202020204" pitchFamily="34" charset="0"/>
              </a:rPr>
              <a:t> </a:t>
            </a:r>
            <a:r>
              <a:rPr lang="en-US" altLang="en-US" sz="1800" b="1">
                <a:latin typeface="Arial" panose="020B0604020202020204" pitchFamily="34" charset="0"/>
              </a:rPr>
              <a:t>Similar shape</a:t>
            </a:r>
            <a:r>
              <a:rPr lang="en-US" altLang="en-US" sz="1800">
                <a:latin typeface="Arial" panose="020B0604020202020204" pitchFamily="34" charset="0"/>
              </a:rPr>
              <a:t>: Basic level categories are the highest-level category for which their members have similar shapes.</a:t>
            </a:r>
          </a:p>
          <a:p>
            <a:pPr eaLnBrk="1" hangingPunct="1">
              <a:spcBef>
                <a:spcPct val="50000"/>
              </a:spcBef>
              <a:buFontTx/>
              <a:buChar char="•"/>
            </a:pPr>
            <a:r>
              <a:rPr lang="en-US" altLang="en-US" sz="1800">
                <a:latin typeface="Arial" panose="020B0604020202020204" pitchFamily="34" charset="0"/>
              </a:rPr>
              <a:t> </a:t>
            </a:r>
            <a:r>
              <a:rPr lang="en-US" altLang="en-US" sz="1800" b="1">
                <a:latin typeface="Arial" panose="020B0604020202020204" pitchFamily="34" charset="0"/>
              </a:rPr>
              <a:t>Similar motor interactions</a:t>
            </a:r>
            <a:r>
              <a:rPr lang="en-US" altLang="en-US" sz="1800">
                <a:latin typeface="Arial" panose="020B0604020202020204" pitchFamily="34" charset="0"/>
              </a:rPr>
              <a:t>: … for which people interact with its members using similar motor sequences. </a:t>
            </a:r>
          </a:p>
          <a:p>
            <a:pPr eaLnBrk="1" hangingPunct="1">
              <a:spcBef>
                <a:spcPct val="50000"/>
              </a:spcBef>
              <a:buFontTx/>
              <a:buChar char="•"/>
            </a:pPr>
            <a:r>
              <a:rPr lang="en-US" altLang="en-US" sz="1800">
                <a:latin typeface="Arial" panose="020B0604020202020204" pitchFamily="34" charset="0"/>
              </a:rPr>
              <a:t> </a:t>
            </a:r>
            <a:r>
              <a:rPr lang="en-US" altLang="en-US" sz="1800" b="1">
                <a:latin typeface="Arial" panose="020B0604020202020204" pitchFamily="34" charset="0"/>
              </a:rPr>
              <a:t>Common attributes</a:t>
            </a:r>
            <a:r>
              <a:rPr lang="en-US" altLang="en-US" sz="1800">
                <a:latin typeface="Arial" panose="020B0604020202020204" pitchFamily="34" charset="0"/>
              </a:rPr>
              <a:t>: … there are a significant number </a:t>
            </a:r>
            <a:br>
              <a:rPr lang="en-US" altLang="en-US" sz="1800">
                <a:latin typeface="Arial" panose="020B0604020202020204" pitchFamily="34" charset="0"/>
              </a:rPr>
            </a:br>
            <a:r>
              <a:rPr lang="en-US" altLang="en-US" sz="1800">
                <a:latin typeface="Arial" panose="020B0604020202020204" pitchFamily="34" charset="0"/>
              </a:rPr>
              <a:t>of attributes in common between pairs of members.</a:t>
            </a:r>
          </a:p>
        </p:txBody>
      </p:sp>
      <p:grpSp>
        <p:nvGrpSpPr>
          <p:cNvPr id="19460" name="Group 19"/>
          <p:cNvGrpSpPr>
            <a:grpSpLocks/>
          </p:cNvGrpSpPr>
          <p:nvPr/>
        </p:nvGrpSpPr>
        <p:grpSpPr bwMode="auto">
          <a:xfrm>
            <a:off x="492125" y="3983038"/>
            <a:ext cx="3971925" cy="2241550"/>
            <a:chOff x="384" y="2448"/>
            <a:chExt cx="2502" cy="1412"/>
          </a:xfrm>
        </p:grpSpPr>
        <p:sp>
          <p:nvSpPr>
            <p:cNvPr id="19514" name="Line 4"/>
            <p:cNvSpPr>
              <a:spLocks noChangeShapeType="1"/>
            </p:cNvSpPr>
            <p:nvPr/>
          </p:nvSpPr>
          <p:spPr bwMode="auto">
            <a:xfrm flipV="1">
              <a:off x="1064" y="2484"/>
              <a:ext cx="0" cy="113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515" name="Line 5"/>
            <p:cNvSpPr>
              <a:spLocks noChangeShapeType="1"/>
            </p:cNvSpPr>
            <p:nvPr/>
          </p:nvSpPr>
          <p:spPr bwMode="auto">
            <a:xfrm>
              <a:off x="1064" y="3623"/>
              <a:ext cx="13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16" name="Oval 6"/>
            <p:cNvSpPr>
              <a:spLocks noChangeArrowheads="1"/>
            </p:cNvSpPr>
            <p:nvPr/>
          </p:nvSpPr>
          <p:spPr bwMode="auto">
            <a:xfrm>
              <a:off x="1600" y="2784"/>
              <a:ext cx="134" cy="13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3200">
                <a:latin typeface="Arial" panose="020B0604020202020204" pitchFamily="34" charset="0"/>
              </a:endParaRPr>
            </a:p>
          </p:txBody>
        </p:sp>
        <p:sp>
          <p:nvSpPr>
            <p:cNvPr id="19517" name="Text Box 7"/>
            <p:cNvSpPr txBox="1">
              <a:spLocks noChangeArrowheads="1"/>
            </p:cNvSpPr>
            <p:nvPr/>
          </p:nvSpPr>
          <p:spPr bwMode="auto">
            <a:xfrm>
              <a:off x="960" y="3648"/>
              <a:ext cx="192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Arial" panose="020B0604020202020204" pitchFamily="34" charset="0"/>
                </a:rPr>
                <a:t>Sub       Basic      Superordinate</a:t>
              </a:r>
              <a:endParaRPr lang="en-US" altLang="en-US" sz="3200">
                <a:latin typeface="Arial" panose="020B0604020202020204" pitchFamily="34" charset="0"/>
              </a:endParaRPr>
            </a:p>
          </p:txBody>
        </p:sp>
        <p:sp>
          <p:nvSpPr>
            <p:cNvPr id="19518" name="Text Box 8"/>
            <p:cNvSpPr txBox="1">
              <a:spLocks noChangeArrowheads="1"/>
            </p:cNvSpPr>
            <p:nvPr/>
          </p:nvSpPr>
          <p:spPr bwMode="auto">
            <a:xfrm>
              <a:off x="384" y="2448"/>
              <a:ext cx="61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Arial" panose="020B0604020202020204" pitchFamily="34" charset="0"/>
                </a:rPr>
                <a:t>similarity</a:t>
              </a:r>
              <a:endParaRPr lang="en-US" altLang="en-US" sz="3200">
                <a:latin typeface="Arial" panose="020B0604020202020204" pitchFamily="34" charset="0"/>
              </a:endParaRPr>
            </a:p>
          </p:txBody>
        </p:sp>
        <p:sp>
          <p:nvSpPr>
            <p:cNvPr id="19519" name="Line 9"/>
            <p:cNvSpPr>
              <a:spLocks noChangeShapeType="1"/>
            </p:cNvSpPr>
            <p:nvPr/>
          </p:nvSpPr>
          <p:spPr bwMode="auto">
            <a:xfrm>
              <a:off x="1198" y="2752"/>
              <a:ext cx="482" cy="10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20" name="Oval 10"/>
            <p:cNvSpPr>
              <a:spLocks noChangeArrowheads="1"/>
            </p:cNvSpPr>
            <p:nvPr/>
          </p:nvSpPr>
          <p:spPr bwMode="auto">
            <a:xfrm>
              <a:off x="1131" y="2685"/>
              <a:ext cx="134" cy="13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3200">
                <a:latin typeface="Arial" panose="020B0604020202020204" pitchFamily="34" charset="0"/>
              </a:endParaRPr>
            </a:p>
          </p:txBody>
        </p:sp>
        <p:sp>
          <p:nvSpPr>
            <p:cNvPr id="19521" name="Oval 11"/>
            <p:cNvSpPr>
              <a:spLocks noChangeArrowheads="1"/>
            </p:cNvSpPr>
            <p:nvPr/>
          </p:nvSpPr>
          <p:spPr bwMode="auto">
            <a:xfrm>
              <a:off x="2136" y="3355"/>
              <a:ext cx="134" cy="134"/>
            </a:xfrm>
            <a:prstGeom prst="ellipse">
              <a:avLst/>
            </a:prstGeom>
            <a:solidFill>
              <a:schemeClr val="tx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3200">
                <a:latin typeface="Arial" panose="020B0604020202020204" pitchFamily="34" charset="0"/>
              </a:endParaRPr>
            </a:p>
          </p:txBody>
        </p:sp>
        <p:sp>
          <p:nvSpPr>
            <p:cNvPr id="19522" name="Line 12"/>
            <p:cNvSpPr>
              <a:spLocks noChangeShapeType="1"/>
            </p:cNvSpPr>
            <p:nvPr/>
          </p:nvSpPr>
          <p:spPr bwMode="auto">
            <a:xfrm>
              <a:off x="1680" y="2880"/>
              <a:ext cx="523" cy="5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9461" name="Group 14"/>
          <p:cNvGrpSpPr>
            <a:grpSpLocks/>
          </p:cNvGrpSpPr>
          <p:nvPr/>
        </p:nvGrpSpPr>
        <p:grpSpPr bwMode="auto">
          <a:xfrm>
            <a:off x="5151438" y="2493963"/>
            <a:ext cx="4013200" cy="4259262"/>
            <a:chOff x="5078528" y="2312988"/>
            <a:chExt cx="4101985" cy="4354731"/>
          </a:xfrm>
        </p:grpSpPr>
        <p:sp>
          <p:nvSpPr>
            <p:cNvPr id="19464" name="Text Box 4"/>
            <p:cNvSpPr txBox="1">
              <a:spLocks noChangeArrowheads="1"/>
            </p:cNvSpPr>
            <p:nvPr/>
          </p:nvSpPr>
          <p:spPr bwMode="auto">
            <a:xfrm>
              <a:off x="5292725" y="4711700"/>
              <a:ext cx="1312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rgbClr val="000099"/>
                  </a:solidFill>
                  <a:latin typeface="Trebuchet MS" panose="020B0603020202020204" pitchFamily="34" charset="0"/>
                </a:rPr>
                <a:t>Basic level</a:t>
              </a:r>
            </a:p>
          </p:txBody>
        </p:sp>
        <p:sp>
          <p:nvSpPr>
            <p:cNvPr id="19465" name="Text Box 5"/>
            <p:cNvSpPr txBox="1">
              <a:spLocks noChangeArrowheads="1"/>
            </p:cNvSpPr>
            <p:nvPr/>
          </p:nvSpPr>
          <p:spPr bwMode="auto">
            <a:xfrm>
              <a:off x="5078528" y="6021388"/>
              <a:ext cx="14888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rgbClr val="000099"/>
                  </a:solidFill>
                  <a:latin typeface="Trebuchet MS" panose="020B0603020202020204" pitchFamily="34" charset="0"/>
                </a:rPr>
                <a:t>Subordinate</a:t>
              </a:r>
              <a:br>
                <a:rPr lang="en-US" altLang="en-US" sz="1800" b="1">
                  <a:solidFill>
                    <a:srgbClr val="000099"/>
                  </a:solidFill>
                  <a:latin typeface="Trebuchet MS" panose="020B0603020202020204" pitchFamily="34" charset="0"/>
                </a:rPr>
              </a:br>
              <a:r>
                <a:rPr lang="en-US" altLang="en-US" sz="1800" b="1">
                  <a:solidFill>
                    <a:srgbClr val="000099"/>
                  </a:solidFill>
                  <a:latin typeface="Trebuchet MS" panose="020B0603020202020204" pitchFamily="34" charset="0"/>
                </a:rPr>
                <a:t>level</a:t>
              </a:r>
            </a:p>
          </p:txBody>
        </p:sp>
        <p:sp>
          <p:nvSpPr>
            <p:cNvPr id="19466" name="Text Box 6"/>
            <p:cNvSpPr txBox="1">
              <a:spLocks noChangeArrowheads="1"/>
            </p:cNvSpPr>
            <p:nvPr/>
          </p:nvSpPr>
          <p:spPr bwMode="auto">
            <a:xfrm>
              <a:off x="5693819" y="3360738"/>
              <a:ext cx="17203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rgbClr val="000099"/>
                  </a:solidFill>
                  <a:latin typeface="Trebuchet MS" panose="020B0603020202020204" pitchFamily="34" charset="0"/>
                </a:rPr>
                <a:t>Superordinate</a:t>
              </a:r>
              <a:br>
                <a:rPr lang="en-US" altLang="en-US" sz="1800" b="1">
                  <a:solidFill>
                    <a:srgbClr val="000099"/>
                  </a:solidFill>
                  <a:latin typeface="Trebuchet MS" panose="020B0603020202020204" pitchFamily="34" charset="0"/>
                </a:rPr>
              </a:br>
              <a:r>
                <a:rPr lang="en-US" altLang="en-US" sz="1800" b="1">
                  <a:solidFill>
                    <a:srgbClr val="000099"/>
                  </a:solidFill>
                  <a:latin typeface="Trebuchet MS" panose="020B0603020202020204" pitchFamily="34" charset="0"/>
                </a:rPr>
                <a:t>levels</a:t>
              </a:r>
            </a:p>
          </p:txBody>
        </p:sp>
        <p:grpSp>
          <p:nvGrpSpPr>
            <p:cNvPr id="19467" name="Group 7"/>
            <p:cNvGrpSpPr>
              <a:grpSpLocks/>
            </p:cNvGrpSpPr>
            <p:nvPr/>
          </p:nvGrpSpPr>
          <p:grpSpPr bwMode="auto">
            <a:xfrm>
              <a:off x="7019925" y="6070600"/>
              <a:ext cx="900113" cy="466725"/>
              <a:chOff x="4422" y="3824"/>
              <a:chExt cx="567" cy="294"/>
            </a:xfrm>
          </p:grpSpPr>
          <p:sp>
            <p:nvSpPr>
              <p:cNvPr id="19512" name="Text Box 8"/>
              <p:cNvSpPr txBox="1">
                <a:spLocks noChangeArrowheads="1"/>
              </p:cNvSpPr>
              <p:nvPr/>
            </p:nvSpPr>
            <p:spPr bwMode="auto">
              <a:xfrm>
                <a:off x="4434" y="3855"/>
                <a:ext cx="54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a:solidFill>
                      <a:srgbClr val="000000"/>
                    </a:solidFill>
                    <a:latin typeface="Trebuchet MS" panose="020B0603020202020204" pitchFamily="34" charset="0"/>
                  </a:rPr>
                  <a:t>“Fido”</a:t>
                </a:r>
              </a:p>
            </p:txBody>
          </p:sp>
          <p:sp>
            <p:nvSpPr>
              <p:cNvPr id="19513" name="Oval 9"/>
              <p:cNvSpPr>
                <a:spLocks noChangeArrowheads="1"/>
              </p:cNvSpPr>
              <p:nvPr/>
            </p:nvSpPr>
            <p:spPr bwMode="auto">
              <a:xfrm>
                <a:off x="4422" y="3824"/>
                <a:ext cx="567"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grpSp>
          <p:nvGrpSpPr>
            <p:cNvPr id="19468" name="Group 10"/>
            <p:cNvGrpSpPr>
              <a:grpSpLocks/>
            </p:cNvGrpSpPr>
            <p:nvPr/>
          </p:nvGrpSpPr>
          <p:grpSpPr bwMode="auto">
            <a:xfrm>
              <a:off x="7019925" y="4691063"/>
              <a:ext cx="612775" cy="466725"/>
              <a:chOff x="4422" y="3249"/>
              <a:chExt cx="386" cy="294"/>
            </a:xfrm>
          </p:grpSpPr>
          <p:sp>
            <p:nvSpPr>
              <p:cNvPr id="19510" name="Text Box 11"/>
              <p:cNvSpPr txBox="1">
                <a:spLocks noChangeArrowheads="1"/>
              </p:cNvSpPr>
              <p:nvPr/>
            </p:nvSpPr>
            <p:spPr bwMode="auto">
              <a:xfrm>
                <a:off x="4455" y="3295"/>
                <a:ext cx="320" cy="21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dog</a:t>
                </a:r>
              </a:p>
            </p:txBody>
          </p:sp>
          <p:sp>
            <p:nvSpPr>
              <p:cNvPr id="19511" name="Oval 12"/>
              <p:cNvSpPr>
                <a:spLocks noChangeArrowheads="1"/>
              </p:cNvSpPr>
              <p:nvPr/>
            </p:nvSpPr>
            <p:spPr bwMode="auto">
              <a:xfrm>
                <a:off x="4422" y="3249"/>
                <a:ext cx="386" cy="29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grpSp>
          <p:nvGrpSpPr>
            <p:cNvPr id="19469" name="Group 13"/>
            <p:cNvGrpSpPr>
              <a:grpSpLocks/>
            </p:cNvGrpSpPr>
            <p:nvPr/>
          </p:nvGrpSpPr>
          <p:grpSpPr bwMode="auto">
            <a:xfrm>
              <a:off x="7993063" y="2997200"/>
              <a:ext cx="900112" cy="466725"/>
              <a:chOff x="4500" y="2546"/>
              <a:chExt cx="567" cy="294"/>
            </a:xfrm>
          </p:grpSpPr>
          <p:sp>
            <p:nvSpPr>
              <p:cNvPr id="19508" name="Text Box 14"/>
              <p:cNvSpPr txBox="1">
                <a:spLocks noChangeArrowheads="1"/>
              </p:cNvSpPr>
              <p:nvPr/>
            </p:nvSpPr>
            <p:spPr bwMode="auto">
              <a:xfrm>
                <a:off x="4533" y="2593"/>
                <a:ext cx="5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animal</a:t>
                </a:r>
              </a:p>
            </p:txBody>
          </p:sp>
          <p:sp>
            <p:nvSpPr>
              <p:cNvPr id="19509" name="Oval 15"/>
              <p:cNvSpPr>
                <a:spLocks noChangeArrowheads="1"/>
              </p:cNvSpPr>
              <p:nvPr/>
            </p:nvSpPr>
            <p:spPr bwMode="auto">
              <a:xfrm>
                <a:off x="4500" y="2546"/>
                <a:ext cx="567"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grpSp>
          <p:nvGrpSpPr>
            <p:cNvPr id="19470" name="Group 16"/>
            <p:cNvGrpSpPr>
              <a:grpSpLocks/>
            </p:cNvGrpSpPr>
            <p:nvPr/>
          </p:nvGrpSpPr>
          <p:grpSpPr bwMode="auto">
            <a:xfrm>
              <a:off x="7596188" y="3824288"/>
              <a:ext cx="1368425" cy="466725"/>
              <a:chOff x="4377" y="2795"/>
              <a:chExt cx="862" cy="294"/>
            </a:xfrm>
          </p:grpSpPr>
          <p:sp>
            <p:nvSpPr>
              <p:cNvPr id="19506" name="Text Box 17"/>
              <p:cNvSpPr txBox="1">
                <a:spLocks noChangeArrowheads="1"/>
              </p:cNvSpPr>
              <p:nvPr/>
            </p:nvSpPr>
            <p:spPr bwMode="auto">
              <a:xfrm>
                <a:off x="4444" y="2841"/>
                <a:ext cx="7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quadruped</a:t>
                </a:r>
              </a:p>
            </p:txBody>
          </p:sp>
          <p:sp>
            <p:nvSpPr>
              <p:cNvPr id="19507" name="Oval 18"/>
              <p:cNvSpPr>
                <a:spLocks noChangeArrowheads="1"/>
              </p:cNvSpPr>
              <p:nvPr/>
            </p:nvSpPr>
            <p:spPr bwMode="auto">
              <a:xfrm>
                <a:off x="4377" y="2795"/>
                <a:ext cx="862"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grpSp>
          <p:nvGrpSpPr>
            <p:cNvPr id="19471" name="Group 19"/>
            <p:cNvGrpSpPr>
              <a:grpSpLocks/>
            </p:cNvGrpSpPr>
            <p:nvPr/>
          </p:nvGrpSpPr>
          <p:grpSpPr bwMode="auto">
            <a:xfrm>
              <a:off x="6372225" y="5381635"/>
              <a:ext cx="1079500" cy="581026"/>
              <a:chOff x="4014" y="3390"/>
              <a:chExt cx="771" cy="366"/>
            </a:xfrm>
          </p:grpSpPr>
          <p:sp>
            <p:nvSpPr>
              <p:cNvPr id="19504" name="Text Box 20"/>
              <p:cNvSpPr txBox="1">
                <a:spLocks noChangeArrowheads="1"/>
              </p:cNvSpPr>
              <p:nvPr/>
            </p:nvSpPr>
            <p:spPr bwMode="auto">
              <a:xfrm>
                <a:off x="4038" y="3390"/>
                <a:ext cx="72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German</a:t>
                </a:r>
                <a:br>
                  <a:rPr lang="en-US" altLang="en-US" sz="1600">
                    <a:solidFill>
                      <a:srgbClr val="000000"/>
                    </a:solidFill>
                    <a:latin typeface="Trebuchet MS" panose="020B0603020202020204" pitchFamily="34" charset="0"/>
                  </a:rPr>
                </a:br>
                <a:r>
                  <a:rPr lang="en-US" altLang="en-US" sz="1600">
                    <a:solidFill>
                      <a:srgbClr val="000000"/>
                    </a:solidFill>
                    <a:latin typeface="Trebuchet MS" panose="020B0603020202020204" pitchFamily="34" charset="0"/>
                  </a:rPr>
                  <a:t>shepherd</a:t>
                </a:r>
              </a:p>
            </p:txBody>
          </p:sp>
          <p:sp>
            <p:nvSpPr>
              <p:cNvPr id="19505" name="Oval 21"/>
              <p:cNvSpPr>
                <a:spLocks noChangeArrowheads="1"/>
              </p:cNvSpPr>
              <p:nvPr/>
            </p:nvSpPr>
            <p:spPr bwMode="auto">
              <a:xfrm>
                <a:off x="4014" y="3390"/>
                <a:ext cx="771" cy="365"/>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cxnSp>
          <p:nvCxnSpPr>
            <p:cNvPr id="19472" name="AutoShape 22"/>
            <p:cNvCxnSpPr>
              <a:cxnSpLocks noChangeShapeType="1"/>
              <a:stCxn id="19509" idx="4"/>
              <a:endCxn id="19507" idx="0"/>
            </p:cNvCxnSpPr>
            <p:nvPr/>
          </p:nvCxnSpPr>
          <p:spPr bwMode="auto">
            <a:xfrm flipH="1">
              <a:off x="8280400" y="3463925"/>
              <a:ext cx="163513" cy="360363"/>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73" name="AutoShape 23"/>
            <p:cNvCxnSpPr>
              <a:cxnSpLocks noChangeShapeType="1"/>
              <a:stCxn id="19507" idx="4"/>
              <a:endCxn id="19511" idx="0"/>
            </p:cNvCxnSpPr>
            <p:nvPr/>
          </p:nvCxnSpPr>
          <p:spPr bwMode="auto">
            <a:xfrm flipH="1">
              <a:off x="7326313" y="4291013"/>
              <a:ext cx="954087" cy="40005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74" name="AutoShape 24"/>
            <p:cNvCxnSpPr>
              <a:cxnSpLocks noChangeShapeType="1"/>
              <a:stCxn id="19505" idx="4"/>
              <a:endCxn id="19513" idx="0"/>
            </p:cNvCxnSpPr>
            <p:nvPr/>
          </p:nvCxnSpPr>
          <p:spPr bwMode="auto">
            <a:xfrm>
              <a:off x="6911975" y="5961063"/>
              <a:ext cx="558800" cy="10953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75" name="AutoShape 25"/>
            <p:cNvCxnSpPr>
              <a:cxnSpLocks noChangeShapeType="1"/>
              <a:stCxn id="19511" idx="4"/>
              <a:endCxn id="19505" idx="0"/>
            </p:cNvCxnSpPr>
            <p:nvPr/>
          </p:nvCxnSpPr>
          <p:spPr bwMode="auto">
            <a:xfrm flipH="1">
              <a:off x="6911975" y="5157788"/>
              <a:ext cx="414338" cy="22383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grpSp>
          <p:nvGrpSpPr>
            <p:cNvPr id="19476" name="Group 26"/>
            <p:cNvGrpSpPr>
              <a:grpSpLocks/>
            </p:cNvGrpSpPr>
            <p:nvPr/>
          </p:nvGrpSpPr>
          <p:grpSpPr bwMode="auto">
            <a:xfrm>
              <a:off x="7637463" y="5373688"/>
              <a:ext cx="1108075" cy="574675"/>
              <a:chOff x="4808" y="3271"/>
              <a:chExt cx="818" cy="453"/>
            </a:xfrm>
          </p:grpSpPr>
          <p:sp>
            <p:nvSpPr>
              <p:cNvPr id="19502" name="Text Box 27"/>
              <p:cNvSpPr txBox="1">
                <a:spLocks noChangeArrowheads="1"/>
              </p:cNvSpPr>
              <p:nvPr/>
            </p:nvSpPr>
            <p:spPr bwMode="auto">
              <a:xfrm>
                <a:off x="4808" y="3365"/>
                <a:ext cx="818"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Doberman</a:t>
                </a:r>
              </a:p>
            </p:txBody>
          </p:sp>
          <p:sp>
            <p:nvSpPr>
              <p:cNvPr id="19503" name="Oval 28"/>
              <p:cNvSpPr>
                <a:spLocks noChangeArrowheads="1"/>
              </p:cNvSpPr>
              <p:nvPr/>
            </p:nvSpPr>
            <p:spPr bwMode="auto">
              <a:xfrm>
                <a:off x="4830" y="3271"/>
                <a:ext cx="771" cy="453"/>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cxnSp>
          <p:nvCxnSpPr>
            <p:cNvPr id="19477" name="AutoShape 29"/>
            <p:cNvCxnSpPr>
              <a:cxnSpLocks noChangeShapeType="1"/>
              <a:stCxn id="19511" idx="4"/>
              <a:endCxn id="19503" idx="0"/>
            </p:cNvCxnSpPr>
            <p:nvPr/>
          </p:nvCxnSpPr>
          <p:spPr bwMode="auto">
            <a:xfrm>
              <a:off x="7326313" y="5157788"/>
              <a:ext cx="863600" cy="21590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grpSp>
          <p:nvGrpSpPr>
            <p:cNvPr id="19478" name="Group 30"/>
            <p:cNvGrpSpPr>
              <a:grpSpLocks/>
            </p:cNvGrpSpPr>
            <p:nvPr/>
          </p:nvGrpSpPr>
          <p:grpSpPr bwMode="auto">
            <a:xfrm>
              <a:off x="7702550" y="4691063"/>
              <a:ext cx="612775" cy="466725"/>
              <a:chOff x="4422" y="3249"/>
              <a:chExt cx="386" cy="294"/>
            </a:xfrm>
          </p:grpSpPr>
          <p:sp>
            <p:nvSpPr>
              <p:cNvPr id="19500" name="Text Box 31"/>
              <p:cNvSpPr txBox="1">
                <a:spLocks noChangeArrowheads="1"/>
              </p:cNvSpPr>
              <p:nvPr/>
            </p:nvSpPr>
            <p:spPr bwMode="auto">
              <a:xfrm>
                <a:off x="4467" y="3295"/>
                <a:ext cx="29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cat</a:t>
                </a:r>
              </a:p>
            </p:txBody>
          </p:sp>
          <p:sp>
            <p:nvSpPr>
              <p:cNvPr id="19501" name="Oval 32"/>
              <p:cNvSpPr>
                <a:spLocks noChangeArrowheads="1"/>
              </p:cNvSpPr>
              <p:nvPr/>
            </p:nvSpPr>
            <p:spPr bwMode="auto">
              <a:xfrm>
                <a:off x="4422" y="3249"/>
                <a:ext cx="386"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grpSp>
          <p:nvGrpSpPr>
            <p:cNvPr id="19479" name="Group 33"/>
            <p:cNvGrpSpPr>
              <a:grpSpLocks/>
            </p:cNvGrpSpPr>
            <p:nvPr/>
          </p:nvGrpSpPr>
          <p:grpSpPr bwMode="auto">
            <a:xfrm>
              <a:off x="8388350" y="4691063"/>
              <a:ext cx="612775" cy="466725"/>
              <a:chOff x="4422" y="3249"/>
              <a:chExt cx="386" cy="294"/>
            </a:xfrm>
          </p:grpSpPr>
          <p:sp>
            <p:nvSpPr>
              <p:cNvPr id="19498" name="Text Box 34"/>
              <p:cNvSpPr txBox="1">
                <a:spLocks noChangeArrowheads="1"/>
              </p:cNvSpPr>
              <p:nvPr/>
            </p:nvSpPr>
            <p:spPr bwMode="auto">
              <a:xfrm>
                <a:off x="4445" y="3295"/>
                <a:ext cx="34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a:solidFill>
                      <a:srgbClr val="000000"/>
                    </a:solidFill>
                    <a:latin typeface="Trebuchet MS" panose="020B0603020202020204" pitchFamily="34" charset="0"/>
                  </a:rPr>
                  <a:t>cow</a:t>
                </a:r>
              </a:p>
            </p:txBody>
          </p:sp>
          <p:sp>
            <p:nvSpPr>
              <p:cNvPr id="19499" name="Oval 35"/>
              <p:cNvSpPr>
                <a:spLocks noChangeArrowheads="1"/>
              </p:cNvSpPr>
              <p:nvPr/>
            </p:nvSpPr>
            <p:spPr bwMode="auto">
              <a:xfrm>
                <a:off x="4422" y="3249"/>
                <a:ext cx="386" cy="294"/>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grpSp>
        <p:cxnSp>
          <p:nvCxnSpPr>
            <p:cNvPr id="19480" name="AutoShape 36"/>
            <p:cNvCxnSpPr>
              <a:cxnSpLocks noChangeShapeType="1"/>
              <a:stCxn id="19507" idx="4"/>
              <a:endCxn id="19501" idx="0"/>
            </p:cNvCxnSpPr>
            <p:nvPr/>
          </p:nvCxnSpPr>
          <p:spPr bwMode="auto">
            <a:xfrm flipH="1">
              <a:off x="8008938" y="4291013"/>
              <a:ext cx="271462" cy="40005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1" name="AutoShape 37"/>
            <p:cNvCxnSpPr>
              <a:cxnSpLocks noChangeShapeType="1"/>
              <a:stCxn id="19507" idx="4"/>
              <a:endCxn id="19499" idx="0"/>
            </p:cNvCxnSpPr>
            <p:nvPr/>
          </p:nvCxnSpPr>
          <p:spPr bwMode="auto">
            <a:xfrm>
              <a:off x="8280400" y="4291013"/>
              <a:ext cx="414338" cy="400050"/>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2" name="AutoShape 38"/>
            <p:cNvCxnSpPr>
              <a:cxnSpLocks noChangeShapeType="1"/>
              <a:stCxn id="19505" idx="4"/>
            </p:cNvCxnSpPr>
            <p:nvPr/>
          </p:nvCxnSpPr>
          <p:spPr bwMode="auto">
            <a:xfrm flipH="1">
              <a:off x="6696075" y="5961063"/>
              <a:ext cx="215900" cy="20478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3" name="AutoShape 39"/>
            <p:cNvCxnSpPr>
              <a:cxnSpLocks noChangeShapeType="1"/>
              <a:stCxn id="19505" idx="4"/>
            </p:cNvCxnSpPr>
            <p:nvPr/>
          </p:nvCxnSpPr>
          <p:spPr bwMode="auto">
            <a:xfrm>
              <a:off x="6911975" y="5961063"/>
              <a:ext cx="0" cy="276225"/>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4" name="AutoShape 40"/>
            <p:cNvCxnSpPr>
              <a:cxnSpLocks noChangeShapeType="1"/>
              <a:stCxn id="19509" idx="4"/>
            </p:cNvCxnSpPr>
            <p:nvPr/>
          </p:nvCxnSpPr>
          <p:spPr bwMode="auto">
            <a:xfrm flipH="1">
              <a:off x="8027988" y="3463925"/>
              <a:ext cx="415925" cy="257175"/>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5" name="AutoShape 41"/>
            <p:cNvCxnSpPr>
              <a:cxnSpLocks noChangeShapeType="1"/>
              <a:stCxn id="19509" idx="4"/>
            </p:cNvCxnSpPr>
            <p:nvPr/>
          </p:nvCxnSpPr>
          <p:spPr bwMode="auto">
            <a:xfrm>
              <a:off x="8443913" y="3463925"/>
              <a:ext cx="465137" cy="312738"/>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6" name="AutoShape 42"/>
            <p:cNvCxnSpPr>
              <a:cxnSpLocks noChangeShapeType="1"/>
              <a:stCxn id="19507" idx="4"/>
            </p:cNvCxnSpPr>
            <p:nvPr/>
          </p:nvCxnSpPr>
          <p:spPr bwMode="auto">
            <a:xfrm>
              <a:off x="8280400" y="4291013"/>
              <a:ext cx="666750" cy="212725"/>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sp>
          <p:nvSpPr>
            <p:cNvPr id="19487" name="AutoShape 43"/>
            <p:cNvSpPr>
              <a:spLocks/>
            </p:cNvSpPr>
            <p:nvPr/>
          </p:nvSpPr>
          <p:spPr bwMode="auto">
            <a:xfrm>
              <a:off x="7395644" y="2844002"/>
              <a:ext cx="109537" cy="1295400"/>
            </a:xfrm>
            <a:prstGeom prst="leftBrace">
              <a:avLst>
                <a:gd name="adj1" fmla="val 98551"/>
                <a:gd name="adj2" fmla="val 50000"/>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de-CH" altLang="en-US" sz="2000">
                <a:solidFill>
                  <a:srgbClr val="FFFFFF"/>
                </a:solidFill>
                <a:latin typeface="Arial" panose="020B0604020202020204" pitchFamily="34" charset="0"/>
              </a:endParaRPr>
            </a:p>
          </p:txBody>
        </p:sp>
        <p:cxnSp>
          <p:nvCxnSpPr>
            <p:cNvPr id="19488" name="AutoShape 44"/>
            <p:cNvCxnSpPr>
              <a:cxnSpLocks noChangeShapeType="1"/>
              <a:stCxn id="19503" idx="4"/>
            </p:cNvCxnSpPr>
            <p:nvPr/>
          </p:nvCxnSpPr>
          <p:spPr bwMode="auto">
            <a:xfrm>
              <a:off x="8189913" y="5948363"/>
              <a:ext cx="377825" cy="21748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89" name="AutoShape 45"/>
            <p:cNvCxnSpPr>
              <a:cxnSpLocks noChangeShapeType="1"/>
              <a:stCxn id="19503" idx="4"/>
            </p:cNvCxnSpPr>
            <p:nvPr/>
          </p:nvCxnSpPr>
          <p:spPr bwMode="auto">
            <a:xfrm>
              <a:off x="8189913" y="5948363"/>
              <a:ext cx="90487" cy="217487"/>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90" name="AutoShape 46"/>
            <p:cNvCxnSpPr>
              <a:cxnSpLocks noChangeShapeType="1"/>
              <a:stCxn id="19503" idx="4"/>
            </p:cNvCxnSpPr>
            <p:nvPr/>
          </p:nvCxnSpPr>
          <p:spPr bwMode="auto">
            <a:xfrm flipH="1">
              <a:off x="8045450" y="5948363"/>
              <a:ext cx="144463" cy="182562"/>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cxnSp>
          <p:nvCxnSpPr>
            <p:cNvPr id="19491" name="AutoShape 47"/>
            <p:cNvCxnSpPr>
              <a:cxnSpLocks noChangeShapeType="1"/>
              <a:endCxn id="19509" idx="0"/>
            </p:cNvCxnSpPr>
            <p:nvPr/>
          </p:nvCxnSpPr>
          <p:spPr bwMode="auto">
            <a:xfrm flipH="1">
              <a:off x="8443913" y="2636838"/>
              <a:ext cx="179387" cy="360362"/>
            </a:xfrm>
            <a:prstGeom prst="straightConnector1">
              <a:avLst/>
            </a:prstGeom>
            <a:noFill/>
            <a:ln w="12700" cap="sq">
              <a:solidFill>
                <a:schemeClr val="tx1"/>
              </a:solidFill>
              <a:round/>
              <a:headEnd type="none" w="sm" len="sm"/>
              <a:tailEnd type="triangle" w="med" len="med"/>
            </a:ln>
            <a:extLst>
              <a:ext uri="{909E8E84-426E-40DD-AFC4-6F175D3DCCD1}">
                <a14:hiddenFill xmlns:a14="http://schemas.microsoft.com/office/drawing/2010/main">
                  <a:noFill/>
                </a14:hiddenFill>
              </a:ext>
            </a:extLst>
          </p:spPr>
        </p:cxnSp>
        <p:sp>
          <p:nvSpPr>
            <p:cNvPr id="19492" name="Text Box 48"/>
            <p:cNvSpPr txBox="1">
              <a:spLocks noChangeArrowheads="1"/>
            </p:cNvSpPr>
            <p:nvPr/>
          </p:nvSpPr>
          <p:spPr bwMode="auto">
            <a:xfrm>
              <a:off x="8486775" y="23129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sp>
          <p:nvSpPr>
            <p:cNvPr id="19493" name="Text Box 49"/>
            <p:cNvSpPr txBox="1">
              <a:spLocks noChangeArrowheads="1"/>
            </p:cNvSpPr>
            <p:nvPr/>
          </p:nvSpPr>
          <p:spPr bwMode="auto">
            <a:xfrm>
              <a:off x="8847138" y="43878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sp>
          <p:nvSpPr>
            <p:cNvPr id="19494" name="Text Box 50"/>
            <p:cNvSpPr txBox="1">
              <a:spLocks noChangeArrowheads="1"/>
            </p:cNvSpPr>
            <p:nvPr/>
          </p:nvSpPr>
          <p:spPr bwMode="auto">
            <a:xfrm>
              <a:off x="8810625" y="3608388"/>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sp>
          <p:nvSpPr>
            <p:cNvPr id="19495" name="Text Box 51"/>
            <p:cNvSpPr txBox="1">
              <a:spLocks noChangeArrowheads="1"/>
            </p:cNvSpPr>
            <p:nvPr/>
          </p:nvSpPr>
          <p:spPr bwMode="auto">
            <a:xfrm>
              <a:off x="7775575" y="352425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sp>
          <p:nvSpPr>
            <p:cNvPr id="19496" name="Text Box 52"/>
            <p:cNvSpPr txBox="1">
              <a:spLocks noChangeArrowheads="1"/>
            </p:cNvSpPr>
            <p:nvPr/>
          </p:nvSpPr>
          <p:spPr bwMode="auto">
            <a:xfrm>
              <a:off x="6588125" y="6092825"/>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sp>
          <p:nvSpPr>
            <p:cNvPr id="19497" name="Text Box 53"/>
            <p:cNvSpPr txBox="1">
              <a:spLocks noChangeArrowheads="1"/>
            </p:cNvSpPr>
            <p:nvPr/>
          </p:nvSpPr>
          <p:spPr bwMode="auto">
            <a:xfrm>
              <a:off x="8135938" y="6057900"/>
              <a:ext cx="33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b="1">
                  <a:solidFill>
                    <a:srgbClr val="000000"/>
                  </a:solidFill>
                  <a:latin typeface="Trebuchet MS" panose="020B0603020202020204" pitchFamily="34" charset="0"/>
                </a:rPr>
                <a:t>…</a:t>
              </a:r>
            </a:p>
          </p:txBody>
        </p:sp>
      </p:grpSp>
      <p:sp>
        <p:nvSpPr>
          <p:cNvPr id="19462" name="TextBox 3"/>
          <p:cNvSpPr txBox="1">
            <a:spLocks noChangeArrowheads="1"/>
          </p:cNvSpPr>
          <p:nvPr/>
        </p:nvSpPr>
        <p:spPr bwMode="auto">
          <a:xfrm>
            <a:off x="109538" y="6353175"/>
            <a:ext cx="5183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hlinkClick r:id="rId3"/>
              </a:rPr>
              <a:t>Rosch et a. Principle of categorization</a:t>
            </a:r>
            <a:r>
              <a:rPr lang="en-US" altLang="en-US" sz="2000">
                <a:latin typeface="Arial" panose="020B0604020202020204" pitchFamily="34" charset="0"/>
              </a:rPr>
              <a:t>, 1978</a:t>
            </a:r>
          </a:p>
        </p:txBody>
      </p:sp>
      <p:pic>
        <p:nvPicPr>
          <p:cNvPr id="19463" name="Picture 2" descr="http://psychology.berkeley.edu/sites/default/files/styles/medium/public/people/rosch.jpg?itok=AFIfVkD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575" y="265113"/>
            <a:ext cx="157797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128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Image categorization</a:t>
            </a:r>
          </a:p>
        </p:txBody>
      </p:sp>
      <p:sp>
        <p:nvSpPr>
          <p:cNvPr id="21507" name="Content Placeholder 2"/>
          <p:cNvSpPr>
            <a:spLocks noGrp="1"/>
          </p:cNvSpPr>
          <p:nvPr>
            <p:ph idx="1"/>
          </p:nvPr>
        </p:nvSpPr>
        <p:spPr/>
        <p:txBody>
          <a:bodyPr/>
          <a:lstStyle/>
          <a:p>
            <a:r>
              <a:rPr lang="en-US" altLang="zh-TW" smtClean="0"/>
              <a:t>Cat vs Dog</a:t>
            </a:r>
            <a:endParaRPr lang="en-US" altLang="en-US" smtClean="0"/>
          </a:p>
        </p:txBody>
      </p:sp>
      <p:pic>
        <p:nvPicPr>
          <p:cNvPr id="21508" name="Picture 2" descr="http://a.abcnews.com/images/US/gty_dog_cat_ll_1203008_w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752600"/>
            <a:ext cx="848995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353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Image categorization</a:t>
            </a:r>
          </a:p>
        </p:txBody>
      </p:sp>
      <p:sp>
        <p:nvSpPr>
          <p:cNvPr id="3" name="Content Placeholder 2"/>
          <p:cNvSpPr>
            <a:spLocks noGrp="1"/>
          </p:cNvSpPr>
          <p:nvPr>
            <p:ph idx="1"/>
          </p:nvPr>
        </p:nvSpPr>
        <p:spPr/>
        <p:txBody>
          <a:bodyPr/>
          <a:lstStyle/>
          <a:p>
            <a:r>
              <a:rPr lang="en-US" altLang="en-US" smtClean="0"/>
              <a:t>Object recognition</a:t>
            </a:r>
          </a:p>
          <a:p>
            <a:pPr>
              <a:buFont typeface="Arial" panose="020B0604020202020204" pitchFamily="34" charset="0"/>
              <a:buNone/>
            </a:pPr>
            <a:endParaRPr lang="en-US" altLang="en-US" smtClean="0"/>
          </a:p>
        </p:txBody>
      </p:sp>
      <p:pic>
        <p:nvPicPr>
          <p:cNvPr id="225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6263" y="1514475"/>
            <a:ext cx="5451475"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p:cNvSpPr>
            <a:spLocks noChangeArrowheads="1"/>
          </p:cNvSpPr>
          <p:nvPr/>
        </p:nvSpPr>
        <p:spPr bwMode="auto">
          <a:xfrm>
            <a:off x="2430463" y="6249988"/>
            <a:ext cx="4283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rPr>
              <a:t>Caltech 101 Average Object Images</a:t>
            </a:r>
          </a:p>
        </p:txBody>
      </p:sp>
    </p:spTree>
    <p:extLst>
      <p:ext uri="{BB962C8B-B14F-4D97-AF65-F5344CB8AC3E}">
        <p14:creationId xmlns:p14="http://schemas.microsoft.com/office/powerpoint/2010/main" val="1675985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Image categorization</a:t>
            </a:r>
          </a:p>
        </p:txBody>
      </p:sp>
      <p:sp>
        <p:nvSpPr>
          <p:cNvPr id="23555" name="Content Placeholder 2"/>
          <p:cNvSpPr>
            <a:spLocks noGrp="1"/>
          </p:cNvSpPr>
          <p:nvPr>
            <p:ph idx="1"/>
          </p:nvPr>
        </p:nvSpPr>
        <p:spPr/>
        <p:txBody>
          <a:bodyPr/>
          <a:lstStyle/>
          <a:p>
            <a:r>
              <a:rPr lang="en-US" altLang="en-US" smtClean="0"/>
              <a:t>Fine-grained recognition</a:t>
            </a:r>
          </a:p>
        </p:txBody>
      </p:sp>
      <p:pic>
        <p:nvPicPr>
          <p:cNvPr id="23556" name="Picture 4" descr="http://www.vision.caltech.edu/visipedia/beak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773238"/>
            <a:ext cx="88741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
          <p:cNvSpPr>
            <a:spLocks noChangeArrowheads="1"/>
          </p:cNvSpPr>
          <p:nvPr/>
        </p:nvSpPr>
        <p:spPr bwMode="auto">
          <a:xfrm>
            <a:off x="3465513" y="6211888"/>
            <a:ext cx="2473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cs typeface="Arial" panose="020B0604020202020204" pitchFamily="34" charset="0"/>
                <a:hlinkClick r:id="rId3"/>
              </a:rPr>
              <a:t>Visipedia Project</a:t>
            </a:r>
            <a:endParaRPr lang="en-US"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5908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Image categorization</a:t>
            </a:r>
          </a:p>
        </p:txBody>
      </p:sp>
      <p:sp>
        <p:nvSpPr>
          <p:cNvPr id="24579" name="Content Placeholder 2"/>
          <p:cNvSpPr>
            <a:spLocks noGrp="1"/>
          </p:cNvSpPr>
          <p:nvPr>
            <p:ph idx="1"/>
          </p:nvPr>
        </p:nvSpPr>
        <p:spPr/>
        <p:txBody>
          <a:bodyPr/>
          <a:lstStyle/>
          <a:p>
            <a:r>
              <a:rPr lang="en-US" altLang="zh-TW" smtClean="0"/>
              <a:t>Place recognition</a:t>
            </a:r>
            <a:endParaRPr lang="en-US" altLang="en-US" smtClean="0"/>
          </a:p>
        </p:txBody>
      </p:sp>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958975"/>
            <a:ext cx="893445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p:cNvSpPr>
            <a:spLocks noChangeArrowheads="1"/>
          </p:cNvSpPr>
          <p:nvPr/>
        </p:nvSpPr>
        <p:spPr bwMode="auto">
          <a:xfrm>
            <a:off x="1673225" y="6161088"/>
            <a:ext cx="5797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Places Database [</a:t>
            </a:r>
            <a:r>
              <a:rPr lang="en-US" altLang="en-US" sz="2400">
                <a:latin typeface="Arial" panose="020B0604020202020204" pitchFamily="34" charset="0"/>
                <a:hlinkClick r:id="rId3"/>
              </a:rPr>
              <a:t>Zhou et al. NIPS 2014</a:t>
            </a:r>
            <a:r>
              <a:rPr lang="en-US" altLang="en-US" sz="2400">
                <a:latin typeface="Arial" panose="020B0604020202020204" pitchFamily="34" charset="0"/>
              </a:rPr>
              <a:t>]</a:t>
            </a:r>
          </a:p>
        </p:txBody>
      </p:sp>
    </p:spTree>
    <p:extLst>
      <p:ext uri="{BB962C8B-B14F-4D97-AF65-F5344CB8AC3E}">
        <p14:creationId xmlns:p14="http://schemas.microsoft.com/office/powerpoint/2010/main" val="2435072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Image categorization</a:t>
            </a:r>
          </a:p>
        </p:txBody>
      </p:sp>
      <p:sp>
        <p:nvSpPr>
          <p:cNvPr id="25603" name="Content Placeholder 2"/>
          <p:cNvSpPr>
            <a:spLocks noGrp="1"/>
          </p:cNvSpPr>
          <p:nvPr>
            <p:ph idx="1"/>
          </p:nvPr>
        </p:nvSpPr>
        <p:spPr/>
        <p:txBody>
          <a:bodyPr/>
          <a:lstStyle/>
          <a:p>
            <a:r>
              <a:rPr lang="en-US" altLang="en-US" smtClean="0"/>
              <a:t>Visual font recognition</a:t>
            </a:r>
          </a:p>
          <a:p>
            <a:endParaRPr lang="en-US" altLang="en-US" smtClean="0"/>
          </a:p>
        </p:txBody>
      </p:sp>
      <p:pic>
        <p:nvPicPr>
          <p:cNvPr id="256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544638"/>
            <a:ext cx="6043613"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4"/>
          <p:cNvSpPr>
            <a:spLocks noChangeArrowheads="1"/>
          </p:cNvSpPr>
          <p:nvPr/>
        </p:nvSpPr>
        <p:spPr bwMode="auto">
          <a:xfrm>
            <a:off x="2794000" y="6365875"/>
            <a:ext cx="355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a:latin typeface="Arial" panose="020B0604020202020204" pitchFamily="34" charset="0"/>
                <a:hlinkClick r:id="rId3"/>
              </a:rPr>
              <a:t>Chen et al. CVPR 2014</a:t>
            </a:r>
            <a:r>
              <a:rPr lang="en-US" altLang="en-US" sz="2400">
                <a:latin typeface="Arial" panose="020B0604020202020204" pitchFamily="34" charset="0"/>
              </a:rPr>
              <a:t>]</a:t>
            </a:r>
          </a:p>
        </p:txBody>
      </p:sp>
    </p:spTree>
    <p:extLst>
      <p:ext uri="{BB962C8B-B14F-4D97-AF65-F5344CB8AC3E}">
        <p14:creationId xmlns:p14="http://schemas.microsoft.com/office/powerpoint/2010/main" val="1631251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Image categorization</a:t>
            </a:r>
          </a:p>
        </p:txBody>
      </p:sp>
      <p:sp>
        <p:nvSpPr>
          <p:cNvPr id="27651" name="Content Placeholder 2"/>
          <p:cNvSpPr>
            <a:spLocks noGrp="1"/>
          </p:cNvSpPr>
          <p:nvPr>
            <p:ph idx="1"/>
          </p:nvPr>
        </p:nvSpPr>
        <p:spPr/>
        <p:txBody>
          <a:bodyPr/>
          <a:lstStyle/>
          <a:p>
            <a:r>
              <a:rPr lang="en-US" altLang="en-US" smtClean="0"/>
              <a:t>Image style recognition</a:t>
            </a:r>
          </a:p>
        </p:txBody>
      </p:sp>
      <p:pic>
        <p:nvPicPr>
          <p:cNvPr id="276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1600200"/>
            <a:ext cx="6746875"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4"/>
          <p:cNvSpPr>
            <a:spLocks noChangeArrowheads="1"/>
          </p:cNvSpPr>
          <p:nvPr/>
        </p:nvSpPr>
        <p:spPr bwMode="auto">
          <a:xfrm>
            <a:off x="3055938" y="6462713"/>
            <a:ext cx="303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zh-TW" sz="1800">
                <a:latin typeface="Arial" panose="020B0604020202020204" pitchFamily="34" charset="0"/>
              </a:rPr>
              <a:t>[</a:t>
            </a:r>
            <a:r>
              <a:rPr lang="en-US" altLang="en-US" sz="1800">
                <a:latin typeface="Arial" panose="020B0604020202020204" pitchFamily="34" charset="0"/>
                <a:hlinkClick r:id="rId3"/>
              </a:rPr>
              <a:t>Karayev</a:t>
            </a:r>
            <a:r>
              <a:rPr lang="zh-TW" altLang="en-US" sz="1800">
                <a:latin typeface="Arial" panose="020B0604020202020204" pitchFamily="34" charset="0"/>
                <a:hlinkClick r:id="rId3"/>
              </a:rPr>
              <a:t> </a:t>
            </a:r>
            <a:r>
              <a:rPr lang="en-US" altLang="zh-TW" sz="1800">
                <a:latin typeface="Arial" panose="020B0604020202020204" pitchFamily="34" charset="0"/>
                <a:hlinkClick r:id="rId3"/>
              </a:rPr>
              <a:t>et al. BMVC 2014</a:t>
            </a:r>
            <a:r>
              <a:rPr lang="en-US" altLang="zh-TW" sz="1800">
                <a:latin typeface="Arial" panose="020B0604020202020204" pitchFamily="34" charset="0"/>
              </a:rPr>
              <a:t>]</a:t>
            </a:r>
            <a:endParaRPr lang="en-US" altLang="en-US" sz="1800">
              <a:latin typeface="Arial" panose="020B0604020202020204" pitchFamily="34" charset="0"/>
            </a:endParaRPr>
          </a:p>
        </p:txBody>
      </p:sp>
    </p:spTree>
    <p:extLst>
      <p:ext uri="{BB962C8B-B14F-4D97-AF65-F5344CB8AC3E}">
        <p14:creationId xmlns:p14="http://schemas.microsoft.com/office/powerpoint/2010/main" val="25793328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Region categorization</a:t>
            </a:r>
          </a:p>
        </p:txBody>
      </p:sp>
      <p:sp>
        <p:nvSpPr>
          <p:cNvPr id="3" name="Content Placeholder 2"/>
          <p:cNvSpPr>
            <a:spLocks noGrp="1"/>
          </p:cNvSpPr>
          <p:nvPr>
            <p:ph idx="1"/>
          </p:nvPr>
        </p:nvSpPr>
        <p:spPr/>
        <p:txBody>
          <a:bodyPr/>
          <a:lstStyle/>
          <a:p>
            <a:r>
              <a:rPr lang="en-US" altLang="en-US" smtClean="0"/>
              <a:t>Layout prediction</a:t>
            </a:r>
          </a:p>
          <a:p>
            <a:pPr>
              <a:buFont typeface="Arial" panose="020B0604020202020204" pitchFamily="34" charset="0"/>
              <a:buNone/>
            </a:pPr>
            <a:endParaRPr lang="en-US" altLang="en-US" smtClean="0"/>
          </a:p>
        </p:txBody>
      </p:sp>
      <p:pic>
        <p:nvPicPr>
          <p:cNvPr id="286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19238"/>
            <a:ext cx="89916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4"/>
          <p:cNvSpPr>
            <a:spLocks noChangeArrowheads="1"/>
          </p:cNvSpPr>
          <p:nvPr/>
        </p:nvSpPr>
        <p:spPr bwMode="auto">
          <a:xfrm>
            <a:off x="4149725" y="3384550"/>
            <a:ext cx="51085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Assign regions to orientation</a:t>
            </a:r>
          </a:p>
          <a:p>
            <a:pPr eaLnBrk="1" hangingPunct="1">
              <a:spcBef>
                <a:spcPct val="0"/>
              </a:spcBef>
              <a:buFontTx/>
              <a:buNone/>
            </a:pPr>
            <a:r>
              <a:rPr lang="en-US" altLang="en-US" sz="2000">
                <a:latin typeface="Arial" panose="020B0604020202020204" pitchFamily="34" charset="0"/>
              </a:rPr>
              <a:t>Geometric context [</a:t>
            </a:r>
            <a:r>
              <a:rPr lang="en-US" altLang="en-US" sz="2000">
                <a:latin typeface="Arial" panose="020B0604020202020204" pitchFamily="34" charset="0"/>
                <a:hlinkClick r:id="rId3"/>
              </a:rPr>
              <a:t>Hoiem et al. IJCV 2007</a:t>
            </a:r>
            <a:r>
              <a:rPr lang="en-US" altLang="en-US" sz="2000">
                <a:latin typeface="Arial" panose="020B0604020202020204" pitchFamily="34" charset="0"/>
              </a:rPr>
              <a:t>]</a:t>
            </a:r>
          </a:p>
        </p:txBody>
      </p:sp>
      <p:pic>
        <p:nvPicPr>
          <p:cNvPr id="2867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3795713"/>
            <a:ext cx="38100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7"/>
          <p:cNvSpPr txBox="1">
            <a:spLocks noChangeArrowheads="1"/>
          </p:cNvSpPr>
          <p:nvPr/>
        </p:nvSpPr>
        <p:spPr bwMode="auto">
          <a:xfrm>
            <a:off x="4164013" y="5916613"/>
            <a:ext cx="4648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Assign regions to depth</a:t>
            </a:r>
            <a:br>
              <a:rPr lang="en-US" altLang="en-US" sz="2400">
                <a:latin typeface="Arial" panose="020B0604020202020204" pitchFamily="34" charset="0"/>
              </a:rPr>
            </a:br>
            <a:r>
              <a:rPr lang="en-US" altLang="en-US" sz="2000">
                <a:latin typeface="Arial" panose="020B0604020202020204" pitchFamily="34" charset="0"/>
              </a:rPr>
              <a:t>Make3D [</a:t>
            </a:r>
            <a:r>
              <a:rPr lang="en-US" altLang="en-US" sz="2000">
                <a:latin typeface="Arial" panose="020B0604020202020204" pitchFamily="34" charset="0"/>
                <a:hlinkClick r:id="rId5"/>
              </a:rPr>
              <a:t>Saxena et al. PAMI 2008</a:t>
            </a:r>
            <a:r>
              <a:rPr lang="en-US" altLang="en-US" sz="2000">
                <a:latin typeface="Arial" panose="020B0604020202020204" pitchFamily="34" charset="0"/>
              </a:rPr>
              <a:t>]</a:t>
            </a:r>
          </a:p>
        </p:txBody>
      </p:sp>
    </p:spTree>
    <p:extLst>
      <p:ext uri="{BB962C8B-B14F-4D97-AF65-F5344CB8AC3E}">
        <p14:creationId xmlns:p14="http://schemas.microsoft.com/office/powerpoint/2010/main" val="643073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Region categorization</a:t>
            </a:r>
          </a:p>
        </p:txBody>
      </p:sp>
      <p:sp>
        <p:nvSpPr>
          <p:cNvPr id="29699" name="Content Placeholder 2"/>
          <p:cNvSpPr>
            <a:spLocks noGrp="1"/>
          </p:cNvSpPr>
          <p:nvPr>
            <p:ph idx="1"/>
          </p:nvPr>
        </p:nvSpPr>
        <p:spPr/>
        <p:txBody>
          <a:bodyPr/>
          <a:lstStyle/>
          <a:p>
            <a:r>
              <a:rPr lang="en-US" altLang="en-US" sz="2800" smtClean="0"/>
              <a:t>Semantic segmentation from RGBD images</a:t>
            </a:r>
          </a:p>
        </p:txBody>
      </p:sp>
      <p:pic>
        <p:nvPicPr>
          <p:cNvPr id="29700" name="Picture 2" descr="http://cs.nyu.edu/~silberman/images/nyu_depth_v2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50" y="1600200"/>
            <a:ext cx="7988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3"/>
          <p:cNvSpPr>
            <a:spLocks noChangeArrowheads="1"/>
          </p:cNvSpPr>
          <p:nvPr/>
        </p:nvSpPr>
        <p:spPr bwMode="auto">
          <a:xfrm>
            <a:off x="2468563" y="6345238"/>
            <a:ext cx="4206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a:t>
            </a:r>
            <a:r>
              <a:rPr lang="en-US" altLang="en-US" sz="2400">
                <a:solidFill>
                  <a:srgbClr val="000000"/>
                </a:solidFill>
                <a:latin typeface="Arial" panose="020B0604020202020204" pitchFamily="34" charset="0"/>
                <a:cs typeface="Arial" panose="020B0604020202020204" pitchFamily="34" charset="0"/>
                <a:hlinkClick r:id="rId3"/>
              </a:rPr>
              <a:t>Silberman et al. ECCV 2012</a:t>
            </a:r>
            <a:r>
              <a:rPr lang="en-US" altLang="en-US" sz="240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71640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55000" lnSpcReduction="20000"/>
          </a:bodyPr>
          <a:lstStyle/>
          <a:p>
            <a:r>
              <a:rPr lang="en-US" dirty="0" smtClean="0"/>
              <a:t>Classification problems</a:t>
            </a:r>
          </a:p>
          <a:p>
            <a:pPr lvl="1"/>
            <a:r>
              <a:rPr lang="en-US" dirty="0" smtClean="0"/>
              <a:t>Image Categorization: classify an image S</a:t>
            </a:r>
          </a:p>
          <a:p>
            <a:pPr lvl="1"/>
            <a:r>
              <a:rPr lang="en-US" dirty="0" smtClean="0"/>
              <a:t>Object Detection: classify a region</a:t>
            </a:r>
          </a:p>
          <a:p>
            <a:pPr lvl="1"/>
            <a:r>
              <a:rPr lang="en-US" dirty="0" smtClean="0"/>
              <a:t>Semantic Segmentation: classify a pixel</a:t>
            </a:r>
          </a:p>
          <a:p>
            <a:pPr lvl="1"/>
            <a:r>
              <a:rPr lang="en-US" dirty="0" smtClean="0"/>
              <a:t>Structured Problems: estimate pose as a set of related landmarks</a:t>
            </a:r>
          </a:p>
          <a:p>
            <a:pPr lvl="1"/>
            <a:r>
              <a:rPr lang="en-US" dirty="0" smtClean="0"/>
              <a:t>Others: attributes, actions, materials, …</a:t>
            </a:r>
          </a:p>
          <a:p>
            <a:r>
              <a:rPr lang="en-US" dirty="0" smtClean="0"/>
              <a:t>Example: bag of words image classifier</a:t>
            </a:r>
          </a:p>
          <a:p>
            <a:pPr lvl="1"/>
            <a:r>
              <a:rPr lang="en-US" dirty="0" smtClean="0"/>
              <a:t>Histogram of visual words, spatial binning / pooling</a:t>
            </a:r>
          </a:p>
          <a:p>
            <a:pPr lvl="1"/>
            <a:r>
              <a:rPr lang="en-US" dirty="0" smtClean="0"/>
              <a:t>Linear classifier</a:t>
            </a:r>
          </a:p>
          <a:p>
            <a:r>
              <a:rPr lang="en-US" dirty="0" smtClean="0"/>
              <a:t>General framework: pixels-&gt;features-&gt;scorer</a:t>
            </a:r>
          </a:p>
          <a:p>
            <a:pPr lvl="2"/>
            <a:r>
              <a:rPr lang="en-US" dirty="0" smtClean="0"/>
              <a:t>Features can be learned: clustering, pooling</a:t>
            </a:r>
          </a:p>
          <a:p>
            <a:pPr lvl="2"/>
            <a:r>
              <a:rPr lang="en-US" dirty="0" smtClean="0"/>
              <a:t>Scorer can be linear combination of features or based on similarity to training samples</a:t>
            </a:r>
          </a:p>
          <a:p>
            <a:r>
              <a:rPr lang="en-US" dirty="0" smtClean="0"/>
              <a:t>Key principles of machine learning</a:t>
            </a:r>
          </a:p>
          <a:p>
            <a:pPr lvl="1"/>
            <a:r>
              <a:rPr lang="en-US" dirty="0" smtClean="0"/>
              <a:t>Bias-variance trade-off</a:t>
            </a:r>
          </a:p>
          <a:p>
            <a:pPr lvl="1"/>
            <a:r>
              <a:rPr lang="en-US" dirty="0" smtClean="0"/>
              <a:t>Overfitting</a:t>
            </a:r>
          </a:p>
          <a:p>
            <a:r>
              <a:rPr lang="en-US" dirty="0" smtClean="0"/>
              <a:t>Deep convolutional neural nets</a:t>
            </a:r>
          </a:p>
          <a:p>
            <a:pPr lvl="1">
              <a:buFont typeface="Arial" charset="0"/>
              <a:buChar char="•"/>
              <a:defRPr/>
            </a:pPr>
            <a:r>
              <a:rPr lang="en-US" dirty="0"/>
              <a:t>Architecture (</a:t>
            </a:r>
            <a:r>
              <a:rPr lang="en-US" dirty="0" err="1"/>
              <a:t>Alexnet</a:t>
            </a:r>
            <a:r>
              <a:rPr lang="en-US" dirty="0"/>
              <a:t>, VGG, Inception, </a:t>
            </a:r>
            <a:r>
              <a:rPr lang="en-US" dirty="0" err="1"/>
              <a:t>Resnet</a:t>
            </a:r>
            <a:r>
              <a:rPr lang="en-US" dirty="0"/>
              <a:t>)</a:t>
            </a:r>
          </a:p>
          <a:p>
            <a:pPr lvl="1">
              <a:buFont typeface="Arial" charset="0"/>
              <a:buChar char="•"/>
              <a:defRPr/>
            </a:pPr>
            <a:r>
              <a:rPr lang="en-US" dirty="0"/>
              <a:t>Optimizer (Adam)</a:t>
            </a:r>
          </a:p>
          <a:p>
            <a:pPr lvl="1">
              <a:buFont typeface="Arial" charset="0"/>
              <a:buChar char="•"/>
              <a:defRPr/>
            </a:pPr>
            <a:r>
              <a:rPr lang="en-US" dirty="0"/>
              <a:t>Transfer</a:t>
            </a:r>
          </a:p>
          <a:p>
            <a:pPr lvl="1">
              <a:buFont typeface="Arial" charset="0"/>
              <a:buChar char="•"/>
              <a:defRPr/>
            </a:pPr>
            <a:r>
              <a:rPr lang="en-US" dirty="0"/>
              <a:t>Why it works</a:t>
            </a:r>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2578195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Region categorization</a:t>
            </a:r>
          </a:p>
        </p:txBody>
      </p:sp>
      <p:sp>
        <p:nvSpPr>
          <p:cNvPr id="30723" name="Content Placeholder 2"/>
          <p:cNvSpPr>
            <a:spLocks noGrp="1"/>
          </p:cNvSpPr>
          <p:nvPr>
            <p:ph idx="1"/>
          </p:nvPr>
        </p:nvSpPr>
        <p:spPr/>
        <p:txBody>
          <a:bodyPr/>
          <a:lstStyle/>
          <a:p>
            <a:r>
              <a:rPr lang="en-US" altLang="en-US" sz="2800" smtClean="0"/>
              <a:t>Material recognition</a:t>
            </a:r>
          </a:p>
        </p:txBody>
      </p:sp>
      <p:grpSp>
        <p:nvGrpSpPr>
          <p:cNvPr id="30724" name="Group 5"/>
          <p:cNvGrpSpPr>
            <a:grpSpLocks/>
          </p:cNvGrpSpPr>
          <p:nvPr/>
        </p:nvGrpSpPr>
        <p:grpSpPr bwMode="auto">
          <a:xfrm>
            <a:off x="723900" y="1531938"/>
            <a:ext cx="7696200" cy="4670425"/>
            <a:chOff x="152401" y="1752600"/>
            <a:chExt cx="7896224" cy="4791075"/>
          </a:xfrm>
        </p:grpSpPr>
        <p:pic>
          <p:nvPicPr>
            <p:cNvPr id="307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752600"/>
              <a:ext cx="3939536"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2425" y="2667000"/>
              <a:ext cx="38862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5" name="Rectangle 6"/>
          <p:cNvSpPr>
            <a:spLocks noChangeArrowheads="1"/>
          </p:cNvSpPr>
          <p:nvPr/>
        </p:nvSpPr>
        <p:spPr bwMode="auto">
          <a:xfrm>
            <a:off x="2905125" y="6283325"/>
            <a:ext cx="3333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a:latin typeface="Arial" panose="020B0604020202020204" pitchFamily="34" charset="0"/>
                <a:hlinkClick r:id="rId4"/>
              </a:rPr>
              <a:t>Bell et al. CVPR 2015</a:t>
            </a:r>
            <a:r>
              <a:rPr lang="en-US" altLang="en-US" sz="2400">
                <a:latin typeface="Arial" panose="020B0604020202020204" pitchFamily="34" charset="0"/>
              </a:rPr>
              <a:t>]</a:t>
            </a:r>
          </a:p>
        </p:txBody>
      </p:sp>
    </p:spTree>
    <p:extLst>
      <p:ext uri="{BB962C8B-B14F-4D97-AF65-F5344CB8AC3E}">
        <p14:creationId xmlns:p14="http://schemas.microsoft.com/office/powerpoint/2010/main" val="13135289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Many vision problems involve categorization</a:t>
            </a:r>
            <a:endParaRPr lang="en-US" sz="3200" dirty="0"/>
          </a:p>
        </p:txBody>
      </p:sp>
      <p:sp>
        <p:nvSpPr>
          <p:cNvPr id="3" name="Content Placeholder 2"/>
          <p:cNvSpPr>
            <a:spLocks noGrp="1"/>
          </p:cNvSpPr>
          <p:nvPr>
            <p:ph idx="1"/>
          </p:nvPr>
        </p:nvSpPr>
        <p:spPr/>
        <p:txBody>
          <a:bodyPr>
            <a:normAutofit fontScale="92500" lnSpcReduction="10000"/>
          </a:bodyPr>
          <a:lstStyle/>
          <a:p>
            <a:r>
              <a:rPr lang="en-US" sz="2800" dirty="0" smtClean="0"/>
              <a:t>Image: Classify as indoor/outdoor, which room, what objects are there, etc.</a:t>
            </a:r>
          </a:p>
          <a:p>
            <a:endParaRPr lang="en-US" sz="2800" dirty="0" smtClean="0"/>
          </a:p>
          <a:p>
            <a:r>
              <a:rPr lang="en-US" sz="2800" dirty="0" smtClean="0"/>
              <a:t>Object Detection: classify location (bounding box or region) as object or non-object</a:t>
            </a:r>
          </a:p>
          <a:p>
            <a:endParaRPr lang="en-US" sz="2800" dirty="0" smtClean="0"/>
          </a:p>
          <a:p>
            <a:r>
              <a:rPr lang="en-US" sz="2800" dirty="0" smtClean="0"/>
              <a:t>Semantic Segmentation: classify pixel into an object, material, part, etc.</a:t>
            </a:r>
          </a:p>
          <a:p>
            <a:endParaRPr lang="en-US" sz="2800" dirty="0" smtClean="0"/>
          </a:p>
          <a:p>
            <a:r>
              <a:rPr lang="en-US" sz="2800" dirty="0" smtClean="0"/>
              <a:t>Action Recognition: classify a frame or sequence into an action type</a:t>
            </a:r>
          </a:p>
          <a:p>
            <a:pPr marL="0" indent="0">
              <a:buNone/>
            </a:pPr>
            <a:r>
              <a:rPr lang="en-US" sz="2800" dirty="0" smtClean="0"/>
              <a:t>…</a:t>
            </a:r>
          </a:p>
          <a:p>
            <a:endParaRPr lang="en-US" sz="2800" dirty="0"/>
          </a:p>
        </p:txBody>
      </p:sp>
    </p:spTree>
    <p:extLst>
      <p:ext uri="{BB962C8B-B14F-4D97-AF65-F5344CB8AC3E}">
        <p14:creationId xmlns:p14="http://schemas.microsoft.com/office/powerpoint/2010/main" val="363699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normAutofit fontScale="90000"/>
          </a:bodyPr>
          <a:lstStyle/>
          <a:p>
            <a:r>
              <a:rPr lang="en-US" altLang="en-US" dirty="0" smtClean="0">
                <a:ea typeface="ＭＳ Ｐゴシック" panose="020B0600070205080204" pitchFamily="34" charset="-128"/>
              </a:rPr>
              <a:t>Categorization from supervised learning</a:t>
            </a:r>
            <a:endParaRPr lang="en-US" altLang="en-US" dirty="0" smtClean="0">
              <a:ea typeface="ＭＳ Ｐゴシック" panose="020B0600070205080204" pitchFamily="34" charset="-128"/>
            </a:endParaRPr>
          </a:p>
        </p:txBody>
      </p:sp>
      <p:grpSp>
        <p:nvGrpSpPr>
          <p:cNvPr id="2" name="Group 36"/>
          <p:cNvGrpSpPr>
            <a:grpSpLocks/>
          </p:cNvGrpSpPr>
          <p:nvPr/>
        </p:nvGrpSpPr>
        <p:grpSpPr bwMode="auto">
          <a:xfrm>
            <a:off x="533400" y="2438400"/>
            <a:ext cx="2514600" cy="2362200"/>
            <a:chOff x="990600" y="3048000"/>
            <a:chExt cx="2514600" cy="2362200"/>
          </a:xfrm>
        </p:grpSpPr>
        <p:sp>
          <p:nvSpPr>
            <p:cNvPr id="43" name="Rectangle 42"/>
            <p:cNvSpPr/>
            <p:nvPr/>
          </p:nvSpPr>
          <p:spPr>
            <a:xfrm>
              <a:off x="990600" y="3048000"/>
              <a:ext cx="2514600"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257" name="Picture 4" descr="http://www.news.cornell.edu/stories/Sept05/do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1318" y="3352800"/>
              <a:ext cx="729482" cy="6858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52258" name="Picture 44" descr="http://www.i-love-dogs.com/dog-breeds/images/Cairn-Terri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81400"/>
              <a:ext cx="643890" cy="7620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52259" name="Picture 2" descr="http://z.about.com/d/cameras/1/0/v/2/sadD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200400"/>
              <a:ext cx="677333" cy="12192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52260" name="Picture 46" descr="http://bodybydesign.files.wordpress.com/2007/07/ground-zer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648200"/>
              <a:ext cx="609600" cy="508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2261" name="Picture 10" descr="http://tbn0.google.com/images?q=tbn:RBGFTXqFUNjqAM:http://scienceblogs.com/bushwells/upload/2006/07/IcePlantOrgy.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4724400"/>
              <a:ext cx="720698" cy="54292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2262" name="Picture 12" descr="http://www.bmgen.com/sco_mug/mug_0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43200" y="4648200"/>
              <a:ext cx="571500" cy="45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53"/>
          <p:cNvGrpSpPr>
            <a:grpSpLocks/>
          </p:cNvGrpSpPr>
          <p:nvPr/>
        </p:nvGrpSpPr>
        <p:grpSpPr bwMode="auto">
          <a:xfrm>
            <a:off x="3352800" y="2438400"/>
            <a:ext cx="1905000" cy="2362200"/>
            <a:chOff x="3962400" y="3048000"/>
            <a:chExt cx="1905000" cy="2362200"/>
          </a:xfrm>
        </p:grpSpPr>
        <p:sp>
          <p:nvSpPr>
            <p:cNvPr id="51" name="Rectangle 50"/>
            <p:cNvSpPr/>
            <p:nvPr/>
          </p:nvSpPr>
          <p:spPr>
            <a:xfrm>
              <a:off x="3962400" y="3048000"/>
              <a:ext cx="1905000"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ounded Rectangle 51"/>
            <p:cNvSpPr/>
            <p:nvPr/>
          </p:nvSpPr>
          <p:spPr>
            <a:xfrm>
              <a:off x="4038600" y="3124200"/>
              <a:ext cx="1724025" cy="43021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LAB Histogram</a:t>
              </a:r>
            </a:p>
          </p:txBody>
        </p:sp>
        <p:sp>
          <p:nvSpPr>
            <p:cNvPr id="53" name="Rounded Rectangle 52"/>
            <p:cNvSpPr/>
            <p:nvPr/>
          </p:nvSpPr>
          <p:spPr>
            <a:xfrm>
              <a:off x="4114800" y="3810000"/>
              <a:ext cx="1022350" cy="43021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tx1"/>
                  </a:solidFill>
                </a:rPr>
                <a:t>Textons</a:t>
              </a:r>
              <a:endParaRPr lang="en-US" dirty="0">
                <a:solidFill>
                  <a:schemeClr val="tx1"/>
                </a:solidFill>
              </a:endParaRPr>
            </a:p>
          </p:txBody>
        </p:sp>
        <p:sp>
          <p:nvSpPr>
            <p:cNvPr id="54" name="Rounded Rectangle 53"/>
            <p:cNvSpPr/>
            <p:nvPr/>
          </p:nvSpPr>
          <p:spPr>
            <a:xfrm>
              <a:off x="4114800" y="4876800"/>
              <a:ext cx="1295400" cy="43021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Bag of SIFT</a:t>
              </a:r>
            </a:p>
          </p:txBody>
        </p:sp>
        <p:sp>
          <p:nvSpPr>
            <p:cNvPr id="55" name="Rounded Rectangle 54"/>
            <p:cNvSpPr/>
            <p:nvPr/>
          </p:nvSpPr>
          <p:spPr>
            <a:xfrm>
              <a:off x="4648200" y="4343400"/>
              <a:ext cx="817563" cy="430213"/>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HOG</a:t>
              </a:r>
            </a:p>
          </p:txBody>
        </p:sp>
      </p:grpSp>
      <p:grpSp>
        <p:nvGrpSpPr>
          <p:cNvPr id="4" name="Group 54"/>
          <p:cNvGrpSpPr>
            <a:grpSpLocks/>
          </p:cNvGrpSpPr>
          <p:nvPr/>
        </p:nvGrpSpPr>
        <p:grpSpPr bwMode="auto">
          <a:xfrm>
            <a:off x="5562600" y="2438400"/>
            <a:ext cx="1524000" cy="2362200"/>
            <a:chOff x="6172200" y="3048000"/>
            <a:chExt cx="1524000" cy="2362200"/>
          </a:xfrm>
        </p:grpSpPr>
        <p:sp>
          <p:nvSpPr>
            <p:cNvPr id="57" name="Rectangle 56"/>
            <p:cNvSpPr/>
            <p:nvPr/>
          </p:nvSpPr>
          <p:spPr>
            <a:xfrm>
              <a:off x="6172200" y="3048000"/>
              <a:ext cx="1524000"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36" name="TextBox 57"/>
            <p:cNvSpPr txBox="1">
              <a:spLocks noChangeArrowheads="1"/>
            </p:cNvSpPr>
            <p:nvPr/>
          </p:nvSpPr>
          <p:spPr bwMode="auto">
            <a:xfrm>
              <a:off x="6400800" y="3288268"/>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52237" name="TextBox 58"/>
            <p:cNvSpPr txBox="1">
              <a:spLocks noChangeArrowheads="1"/>
            </p:cNvSpPr>
            <p:nvPr/>
          </p:nvSpPr>
          <p:spPr bwMode="auto">
            <a:xfrm>
              <a:off x="6400800" y="32766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52238" name="TextBox 59"/>
            <p:cNvSpPr txBox="1">
              <a:spLocks noChangeArrowheads="1"/>
            </p:cNvSpPr>
            <p:nvPr/>
          </p:nvSpPr>
          <p:spPr bwMode="auto">
            <a:xfrm>
              <a:off x="6553200" y="34290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52239" name="TextBox 60"/>
            <p:cNvSpPr txBox="1">
              <a:spLocks noChangeArrowheads="1"/>
            </p:cNvSpPr>
            <p:nvPr/>
          </p:nvSpPr>
          <p:spPr bwMode="auto">
            <a:xfrm>
              <a:off x="7010400" y="34290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52240" name="TextBox 61"/>
            <p:cNvSpPr txBox="1">
              <a:spLocks noChangeArrowheads="1"/>
            </p:cNvSpPr>
            <p:nvPr/>
          </p:nvSpPr>
          <p:spPr bwMode="auto">
            <a:xfrm>
              <a:off x="6324600" y="40386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52241" name="TextBox 62"/>
            <p:cNvSpPr txBox="1">
              <a:spLocks noChangeArrowheads="1"/>
            </p:cNvSpPr>
            <p:nvPr/>
          </p:nvSpPr>
          <p:spPr bwMode="auto">
            <a:xfrm>
              <a:off x="7315200" y="36576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52242" name="TextBox 63"/>
            <p:cNvSpPr txBox="1">
              <a:spLocks noChangeArrowheads="1"/>
            </p:cNvSpPr>
            <p:nvPr/>
          </p:nvSpPr>
          <p:spPr bwMode="auto">
            <a:xfrm>
              <a:off x="7162800" y="40386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52243" name="TextBox 64"/>
            <p:cNvSpPr txBox="1">
              <a:spLocks noChangeArrowheads="1"/>
            </p:cNvSpPr>
            <p:nvPr/>
          </p:nvSpPr>
          <p:spPr bwMode="auto">
            <a:xfrm>
              <a:off x="7086600" y="45720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52244" name="TextBox 65"/>
            <p:cNvSpPr txBox="1">
              <a:spLocks noChangeArrowheads="1"/>
            </p:cNvSpPr>
            <p:nvPr/>
          </p:nvSpPr>
          <p:spPr bwMode="auto">
            <a:xfrm>
              <a:off x="6324600" y="4800600"/>
              <a:ext cx="290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52245" name="TextBox 66"/>
            <p:cNvSpPr txBox="1">
              <a:spLocks noChangeArrowheads="1"/>
            </p:cNvSpPr>
            <p:nvPr/>
          </p:nvSpPr>
          <p:spPr bwMode="auto">
            <a:xfrm>
              <a:off x="6629400" y="38100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B050"/>
                  </a:solidFill>
                </a:rPr>
                <a:t>o</a:t>
              </a:r>
            </a:p>
          </p:txBody>
        </p:sp>
        <p:sp>
          <p:nvSpPr>
            <p:cNvPr id="52246" name="TextBox 67"/>
            <p:cNvSpPr txBox="1">
              <a:spLocks noChangeArrowheads="1"/>
            </p:cNvSpPr>
            <p:nvPr/>
          </p:nvSpPr>
          <p:spPr bwMode="auto">
            <a:xfrm>
              <a:off x="6781800" y="39624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B050"/>
                  </a:solidFill>
                </a:rPr>
                <a:t>o</a:t>
              </a:r>
            </a:p>
          </p:txBody>
        </p:sp>
        <p:sp>
          <p:nvSpPr>
            <p:cNvPr id="52247" name="TextBox 68"/>
            <p:cNvSpPr txBox="1">
              <a:spLocks noChangeArrowheads="1"/>
            </p:cNvSpPr>
            <p:nvPr/>
          </p:nvSpPr>
          <p:spPr bwMode="auto">
            <a:xfrm>
              <a:off x="6934200" y="41148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B050"/>
                  </a:solidFill>
                </a:rPr>
                <a:t>o</a:t>
              </a:r>
            </a:p>
          </p:txBody>
        </p:sp>
        <p:sp>
          <p:nvSpPr>
            <p:cNvPr id="52248" name="TextBox 69"/>
            <p:cNvSpPr txBox="1">
              <a:spLocks noChangeArrowheads="1"/>
            </p:cNvSpPr>
            <p:nvPr/>
          </p:nvSpPr>
          <p:spPr bwMode="auto">
            <a:xfrm>
              <a:off x="6705600" y="43434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B050"/>
                  </a:solidFill>
                </a:rPr>
                <a:t>o</a:t>
              </a:r>
            </a:p>
          </p:txBody>
        </p:sp>
        <p:sp>
          <p:nvSpPr>
            <p:cNvPr id="52249" name="TextBox 70"/>
            <p:cNvSpPr txBox="1">
              <a:spLocks noChangeArrowheads="1"/>
            </p:cNvSpPr>
            <p:nvPr/>
          </p:nvSpPr>
          <p:spPr bwMode="auto">
            <a:xfrm>
              <a:off x="6553200" y="41910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B050"/>
                  </a:solidFill>
                </a:rPr>
                <a:t>o</a:t>
              </a:r>
            </a:p>
          </p:txBody>
        </p:sp>
        <p:sp>
          <p:nvSpPr>
            <p:cNvPr id="72" name="Oval 71"/>
            <p:cNvSpPr/>
            <p:nvPr/>
          </p:nvSpPr>
          <p:spPr>
            <a:xfrm rot="547442">
              <a:off x="6573838" y="3727450"/>
              <a:ext cx="609600" cy="12620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3" name="TextBox 72"/>
          <p:cNvSpPr txBox="1">
            <a:spLocks noChangeArrowheads="1"/>
          </p:cNvSpPr>
          <p:nvPr/>
        </p:nvSpPr>
        <p:spPr bwMode="auto">
          <a:xfrm>
            <a:off x="7239000" y="3352800"/>
            <a:ext cx="1905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t>=</a:t>
            </a:r>
            <a:r>
              <a:rPr lang="en-US" altLang="en-US"/>
              <a:t> Category</a:t>
            </a:r>
            <a:br>
              <a:rPr lang="en-US" altLang="en-US"/>
            </a:br>
            <a:r>
              <a:rPr lang="en-US" altLang="en-US"/>
              <a:t>label</a:t>
            </a:r>
          </a:p>
        </p:txBody>
      </p:sp>
      <p:sp>
        <p:nvSpPr>
          <p:cNvPr id="74" name="TextBox 73"/>
          <p:cNvSpPr txBox="1">
            <a:spLocks noChangeArrowheads="1"/>
          </p:cNvSpPr>
          <p:nvPr/>
        </p:nvSpPr>
        <p:spPr bwMode="auto">
          <a:xfrm>
            <a:off x="685800" y="48006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t>Examples</a:t>
            </a:r>
          </a:p>
        </p:txBody>
      </p:sp>
      <p:sp>
        <p:nvSpPr>
          <p:cNvPr id="75" name="TextBox 74"/>
          <p:cNvSpPr txBox="1">
            <a:spLocks noChangeArrowheads="1"/>
          </p:cNvSpPr>
          <p:nvPr/>
        </p:nvSpPr>
        <p:spPr bwMode="auto">
          <a:xfrm>
            <a:off x="3200400" y="48006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t>Image Features</a:t>
            </a:r>
          </a:p>
        </p:txBody>
      </p:sp>
      <p:sp>
        <p:nvSpPr>
          <p:cNvPr id="76" name="TextBox 75"/>
          <p:cNvSpPr txBox="1">
            <a:spLocks noChangeArrowheads="1"/>
          </p:cNvSpPr>
          <p:nvPr/>
        </p:nvSpPr>
        <p:spPr bwMode="auto">
          <a:xfrm>
            <a:off x="5257800" y="48006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t>Classifier</a:t>
            </a:r>
          </a:p>
        </p:txBody>
      </p:sp>
      <p:sp>
        <p:nvSpPr>
          <p:cNvPr id="77" name="TextBox 76"/>
          <p:cNvSpPr txBox="1">
            <a:spLocks noChangeArrowheads="1"/>
          </p:cNvSpPr>
          <p:nvPr/>
        </p:nvSpPr>
        <p:spPr bwMode="auto">
          <a:xfrm>
            <a:off x="3017838" y="4764088"/>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t>+</a:t>
            </a:r>
          </a:p>
        </p:txBody>
      </p:sp>
      <p:sp>
        <p:nvSpPr>
          <p:cNvPr id="78" name="TextBox 77"/>
          <p:cNvSpPr txBox="1">
            <a:spLocks noChangeArrowheads="1"/>
          </p:cNvSpPr>
          <p:nvPr/>
        </p:nvSpPr>
        <p:spPr bwMode="auto">
          <a:xfrm>
            <a:off x="5334000" y="4773613"/>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b="1"/>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P spid="77" grpId="0"/>
      <p:bldP spid="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altLang="en-US" smtClean="0">
                <a:ea typeface="ＭＳ Ｐゴシック" panose="020B0600070205080204" pitchFamily="34" charset="-128"/>
              </a:rPr>
              <a:t>Training phase</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Training Labels</a:t>
            </a: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86050"/>
            <a:ext cx="1325563"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528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2194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9146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Box 7"/>
          <p:cNvSpPr txBox="1">
            <a:spLocks noChangeArrowheads="1"/>
          </p:cNvSpPr>
          <p:nvPr/>
        </p:nvSpPr>
        <p:spPr bwMode="auto">
          <a:xfrm>
            <a:off x="304800" y="1874838"/>
            <a:ext cx="182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t>Training Images</a:t>
            </a:r>
          </a:p>
        </p:txBody>
      </p:sp>
      <p:sp>
        <p:nvSpPr>
          <p:cNvPr id="11" name="Rounded Rectangle 10"/>
          <p:cNvSpPr/>
          <p:nvPr/>
        </p:nvSpPr>
        <p:spPr bwMode="auto">
          <a:xfrm>
            <a:off x="76200" y="1905000"/>
            <a:ext cx="24384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Classifier Training</a:t>
            </a:r>
          </a:p>
        </p:txBody>
      </p:sp>
      <p:sp>
        <p:nvSpPr>
          <p:cNvPr id="54282"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tLang="en-US" smtClean="0">
                <a:ea typeface="ＭＳ Ｐゴシック" panose="020B0600070205080204" pitchFamily="34" charset="-128"/>
              </a:rPr>
              <a:t>Testing phase</a:t>
            </a:r>
          </a:p>
        </p:txBody>
      </p:sp>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Training Labels</a:t>
            </a:r>
          </a:p>
        </p:txBody>
      </p:sp>
      <p:grpSp>
        <p:nvGrpSpPr>
          <p:cNvPr id="56323" name="Group 12"/>
          <p:cNvGrpSpPr>
            <a:grpSpLocks/>
          </p:cNvGrpSpPr>
          <p:nvPr/>
        </p:nvGrpSpPr>
        <p:grpSpPr bwMode="auto">
          <a:xfrm>
            <a:off x="76200" y="1874838"/>
            <a:ext cx="2438400" cy="2849562"/>
            <a:chOff x="228600" y="1417320"/>
            <a:chExt cx="2438400" cy="2849880"/>
          </a:xfrm>
        </p:grpSpPr>
        <p:pic>
          <p:nvPicPr>
            <p:cNvPr id="563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7"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Classifier Training</a:t>
            </a:r>
          </a:p>
        </p:txBody>
      </p:sp>
      <p:sp>
        <p:nvSpPr>
          <p:cNvPr id="56325"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Training</a:t>
            </a:r>
          </a:p>
        </p:txBody>
      </p:sp>
      <p:sp>
        <p:nvSpPr>
          <p:cNvPr id="15" name="Rounded Rectangle 14"/>
          <p:cNvSpPr/>
          <p:nvPr/>
        </p:nvSpPr>
        <p:spPr>
          <a:xfrm>
            <a:off x="3200400" y="2743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 Features</a:t>
            </a: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63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 Features</a:t>
            </a:r>
          </a:p>
        </p:txBody>
      </p:sp>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33" name="TextBox 20"/>
          <p:cNvSpPr txBox="1">
            <a:spLocks noChangeArrowheads="1"/>
          </p:cNvSpPr>
          <p:nvPr/>
        </p:nvSpPr>
        <p:spPr bwMode="auto">
          <a:xfrm>
            <a:off x="3810000" y="4648200"/>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Testing</a:t>
            </a:r>
          </a:p>
        </p:txBody>
      </p:sp>
      <p:sp>
        <p:nvSpPr>
          <p:cNvPr id="56334" name="TextBox 21"/>
          <p:cNvSpPr txBox="1">
            <a:spLocks noChangeArrowheads="1"/>
          </p:cNvSpPr>
          <p:nvPr/>
        </p:nvSpPr>
        <p:spPr bwMode="auto">
          <a:xfrm>
            <a:off x="457200" y="6365875"/>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Test Image</a:t>
            </a: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p:cNvSpPr txBox="1">
            <a:spLocks noChangeArrowheads="1"/>
          </p:cNvSpPr>
          <p:nvPr/>
        </p:nvSpPr>
        <p:spPr bwMode="auto">
          <a:xfrm>
            <a:off x="7620000" y="5897563"/>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FF0000"/>
                </a:solidFill>
              </a:rPr>
              <a:t>Outdoor</a:t>
            </a:r>
          </a:p>
        </p:txBody>
      </p:sp>
      <p:sp>
        <p:nvSpPr>
          <p:cNvPr id="29" name="TextBox 28"/>
          <p:cNvSpPr txBox="1">
            <a:spLocks noChangeArrowheads="1"/>
          </p:cNvSpPr>
          <p:nvPr/>
        </p:nvSpPr>
        <p:spPr bwMode="auto">
          <a:xfrm>
            <a:off x="7588250" y="53641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Spatial Pyramid </a:t>
            </a:r>
            <a:r>
              <a:rPr lang="en-US" dirty="0" err="1" smtClean="0"/>
              <a:t>BoW</a:t>
            </a:r>
            <a:r>
              <a:rPr lang="en-US" dirty="0" smtClean="0"/>
              <a:t> Classifier</a:t>
            </a:r>
            <a:endParaRPr lang="en-US" dirty="0"/>
          </a:p>
        </p:txBody>
      </p:sp>
      <p:sp>
        <p:nvSpPr>
          <p:cNvPr id="3" name="Content Placeholder 2"/>
          <p:cNvSpPr>
            <a:spLocks noGrp="1"/>
          </p:cNvSpPr>
          <p:nvPr>
            <p:ph idx="1"/>
          </p:nvPr>
        </p:nvSpPr>
        <p:spPr>
          <a:xfrm>
            <a:off x="457200" y="1905000"/>
            <a:ext cx="8229600" cy="5135563"/>
          </a:xfrm>
        </p:spPr>
        <p:txBody>
          <a:bodyPr>
            <a:normAutofit lnSpcReduction="1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endParaRPr lang="en-US" dirty="0" smtClean="0"/>
          </a:p>
          <a:p>
            <a:r>
              <a:rPr lang="en-US" dirty="0" smtClean="0"/>
              <a:t>Features: spatially binned histograms of clustered SIFT descriptors</a:t>
            </a:r>
          </a:p>
          <a:p>
            <a:r>
              <a:rPr lang="en-US" dirty="0" smtClean="0"/>
              <a:t>Classifier: SVM</a:t>
            </a:r>
            <a:endParaRPr lang="en-US" dirty="0"/>
          </a:p>
        </p:txBody>
      </p:sp>
      <p:pic>
        <p:nvPicPr>
          <p:cNvPr id="5" name="Picture 4"/>
          <p:cNvPicPr>
            <a:picLocks noChangeAspect="1"/>
          </p:cNvPicPr>
          <p:nvPr/>
        </p:nvPicPr>
        <p:blipFill>
          <a:blip r:embed="rId3"/>
          <a:stretch>
            <a:fillRect/>
          </a:stretch>
        </p:blipFill>
        <p:spPr>
          <a:xfrm>
            <a:off x="1981200" y="1143000"/>
            <a:ext cx="4928400" cy="3690734"/>
          </a:xfrm>
          <a:prstGeom prst="rect">
            <a:avLst/>
          </a:prstGeom>
        </p:spPr>
      </p:pic>
      <p:sp>
        <p:nvSpPr>
          <p:cNvPr id="6" name="TextBox 5"/>
          <p:cNvSpPr txBox="1"/>
          <p:nvPr/>
        </p:nvSpPr>
        <p:spPr>
          <a:xfrm>
            <a:off x="6215224" y="6481479"/>
            <a:ext cx="2954655" cy="369332"/>
          </a:xfrm>
          <a:prstGeom prst="rect">
            <a:avLst/>
          </a:prstGeom>
          <a:noFill/>
        </p:spPr>
        <p:txBody>
          <a:bodyPr wrap="none" rtlCol="0">
            <a:spAutoFit/>
          </a:bodyPr>
          <a:lstStyle/>
          <a:p>
            <a:r>
              <a:rPr lang="en-US" dirty="0" smtClean="0"/>
              <a:t>Lazebnik et al. CVPR 2006</a:t>
            </a:r>
            <a:endParaRPr lang="en-US" dirty="0"/>
          </a:p>
        </p:txBody>
      </p:sp>
    </p:spTree>
    <p:extLst>
      <p:ext uri="{BB962C8B-B14F-4D97-AF65-F5344CB8AC3E}">
        <p14:creationId xmlns:p14="http://schemas.microsoft.com/office/powerpoint/2010/main" val="293628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6248400" y="5778500"/>
            <a:ext cx="2438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02000"/>
              </a:lnSpc>
              <a:spcBef>
                <a:spcPct val="50000"/>
              </a:spcBef>
              <a:buClr>
                <a:srgbClr val="000000"/>
              </a:buClr>
              <a:buFont typeface="Times New Roman" panose="02020603050405020304" pitchFamily="18" charset="0"/>
              <a:buNone/>
            </a:pPr>
            <a:r>
              <a:rPr lang="en-US" altLang="en-US" sz="2200">
                <a:solidFill>
                  <a:schemeClr val="bg1"/>
                </a:solidFill>
                <a:latin typeface="Trebuchet MS" panose="020B0603020202020204" pitchFamily="34" charset="0"/>
              </a:rPr>
              <a:t>Space Shuttle Cargo Bay</a:t>
            </a:r>
          </a:p>
        </p:txBody>
      </p:sp>
      <p:sp>
        <p:nvSpPr>
          <p:cNvPr id="49155" name="Rectangle 3"/>
          <p:cNvSpPr>
            <a:spLocks noGrp="1" noChangeArrowheads="1"/>
          </p:cNvSpPr>
          <p:nvPr>
            <p:ph type="title"/>
          </p:nvPr>
        </p:nvSpPr>
        <p:spPr/>
        <p:txBody>
          <a:bodyPr/>
          <a:lstStyle/>
          <a:p>
            <a:r>
              <a:rPr lang="en-US" altLang="en-US" dirty="0" smtClean="0"/>
              <a:t>A little background on histograms…</a:t>
            </a:r>
            <a:endParaRPr lang="en-US" altLang="en-US" dirty="0" smtClean="0"/>
          </a:p>
        </p:txBody>
      </p:sp>
      <p:sp>
        <p:nvSpPr>
          <p:cNvPr id="49156" name="Rectangle 4"/>
          <p:cNvSpPr>
            <a:spLocks noGrp="1" noChangeArrowheads="1"/>
          </p:cNvSpPr>
          <p:nvPr>
            <p:ph type="body" idx="1"/>
          </p:nvPr>
        </p:nvSpPr>
        <p:spPr>
          <a:xfrm>
            <a:off x="533400" y="4953000"/>
            <a:ext cx="7772400" cy="1447800"/>
          </a:xfrm>
        </p:spPr>
        <p:txBody>
          <a:bodyPr/>
          <a:lstStyle/>
          <a:p>
            <a:pPr marL="169863" indent="-169863">
              <a:buFont typeface="Arial" panose="020B0604020202020204" pitchFamily="34" charset="0"/>
              <a:buNone/>
            </a:pPr>
            <a:r>
              <a:rPr lang="en-US" altLang="en-US" smtClean="0"/>
              <a:t>Global histogram</a:t>
            </a:r>
          </a:p>
          <a:p>
            <a:pPr marL="169863" indent="-169863">
              <a:buFont typeface="Arial" panose="020B0604020202020204" pitchFamily="34" charset="0"/>
              <a:buNone/>
            </a:pPr>
            <a:r>
              <a:rPr lang="en-US" altLang="en-US" sz="2400" smtClean="0"/>
              <a:t>-	Represent distribution of features</a:t>
            </a:r>
          </a:p>
          <a:p>
            <a:pPr marL="569913" lvl="1" indent="-169863"/>
            <a:r>
              <a:rPr lang="en-US" altLang="en-US" sz="1800" smtClean="0"/>
              <a:t>Color, texture, depth, …</a:t>
            </a:r>
            <a:endParaRPr lang="en-US" altLang="en-US" sz="5400" smtClean="0"/>
          </a:p>
        </p:txBody>
      </p:sp>
      <p:pic>
        <p:nvPicPr>
          <p:cNvPr id="49157" name="Picture 5" descr="seagull_h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4438"/>
            <a:ext cx="4989513" cy="332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seag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57300"/>
            <a:ext cx="32385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1200">
                <a:latin typeface="Trebuchet MS" panose="020B0603020202020204" pitchFamily="34" charset="0"/>
              </a:rPr>
              <a:t>Images from Dave Kauchak</a:t>
            </a:r>
          </a:p>
        </p:txBody>
      </p:sp>
    </p:spTree>
    <p:extLst>
      <p:ext uri="{BB962C8B-B14F-4D97-AF65-F5344CB8AC3E}">
        <p14:creationId xmlns:p14="http://schemas.microsoft.com/office/powerpoint/2010/main" val="8045137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smtClean="0"/>
              <a:t>2D histogram</a:t>
            </a:r>
            <a:endParaRPr lang="en-US" altLang="en-US" dirty="0" smtClean="0"/>
          </a:p>
        </p:txBody>
      </p:sp>
      <p:grpSp>
        <p:nvGrpSpPr>
          <p:cNvPr id="51204" name="Group 42"/>
          <p:cNvGrpSpPr>
            <a:grpSpLocks/>
          </p:cNvGrpSpPr>
          <p:nvPr/>
        </p:nvGrpSpPr>
        <p:grpSpPr bwMode="auto">
          <a:xfrm>
            <a:off x="608013" y="1752600"/>
            <a:ext cx="7697787" cy="4652963"/>
            <a:chOff x="607368" y="1752600"/>
            <a:chExt cx="7698432" cy="4652665"/>
          </a:xfrm>
        </p:grpSpPr>
        <p:cxnSp>
          <p:nvCxnSpPr>
            <p:cNvPr id="5" name="Straight Arrow Connector 4"/>
            <p:cNvCxnSpPr/>
            <p:nvPr/>
          </p:nvCxnSpPr>
          <p:spPr>
            <a:xfrm>
              <a:off x="1218606" y="5867136"/>
              <a:ext cx="708719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18606" y="1752600"/>
              <a:ext cx="0" cy="4190732"/>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1207" name="TextBox 9"/>
            <p:cNvSpPr txBox="1">
              <a:spLocks noChangeArrowheads="1"/>
            </p:cNvSpPr>
            <p:nvPr/>
          </p:nvSpPr>
          <p:spPr bwMode="auto">
            <a:xfrm>
              <a:off x="3771900" y="59436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Feature 1</a:t>
              </a:r>
            </a:p>
          </p:txBody>
        </p:sp>
        <p:sp>
          <p:nvSpPr>
            <p:cNvPr id="51208" name="TextBox 10"/>
            <p:cNvSpPr txBox="1">
              <a:spLocks noChangeArrowheads="1"/>
            </p:cNvSpPr>
            <p:nvPr/>
          </p:nvSpPr>
          <p:spPr bwMode="auto">
            <a:xfrm rot="16200000" flipH="1">
              <a:off x="38101" y="3327548"/>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Feature 2</a:t>
              </a:r>
            </a:p>
          </p:txBody>
        </p:sp>
        <p:sp>
          <p:nvSpPr>
            <p:cNvPr id="12" name="Oval 11"/>
            <p:cNvSpPr/>
            <p:nvPr/>
          </p:nvSpPr>
          <p:spPr>
            <a:xfrm>
              <a:off x="1450401" y="4352758"/>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3" name="Oval 12"/>
            <p:cNvSpPr/>
            <p:nvPr/>
          </p:nvSpPr>
          <p:spPr>
            <a:xfrm>
              <a:off x="1955268" y="4803580"/>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4" name="Oval 13"/>
            <p:cNvSpPr/>
            <p:nvPr/>
          </p:nvSpPr>
          <p:spPr>
            <a:xfrm>
              <a:off x="2128320"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5" name="Oval 14"/>
            <p:cNvSpPr/>
            <p:nvPr/>
          </p:nvSpPr>
          <p:spPr>
            <a:xfrm>
              <a:off x="1450401"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6" name="Oval 15"/>
            <p:cNvSpPr/>
            <p:nvPr/>
          </p:nvSpPr>
          <p:spPr>
            <a:xfrm>
              <a:off x="1901288" y="4230529"/>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7" name="Oval 16"/>
            <p:cNvSpPr/>
            <p:nvPr/>
          </p:nvSpPr>
          <p:spPr>
            <a:xfrm>
              <a:off x="2412506" y="4579757"/>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8" name="Oval 17"/>
            <p:cNvSpPr/>
            <p:nvPr/>
          </p:nvSpPr>
          <p:spPr>
            <a:xfrm>
              <a:off x="2412506" y="4047978"/>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9" name="Oval 18"/>
            <p:cNvSpPr/>
            <p:nvPr/>
          </p:nvSpPr>
          <p:spPr>
            <a:xfrm>
              <a:off x="2187062" y="4344822"/>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0" name="Oval 19"/>
            <p:cNvSpPr/>
            <p:nvPr/>
          </p:nvSpPr>
          <p:spPr>
            <a:xfrm>
              <a:off x="4038242" y="2098653"/>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1" name="Oval 20"/>
            <p:cNvSpPr/>
            <p:nvPr/>
          </p:nvSpPr>
          <p:spPr>
            <a:xfrm>
              <a:off x="5943402" y="263201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2" name="Oval 21"/>
            <p:cNvSpPr/>
            <p:nvPr/>
          </p:nvSpPr>
          <p:spPr>
            <a:xfrm>
              <a:off x="3352385" y="2971722"/>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3" name="Oval 22"/>
            <p:cNvSpPr/>
            <p:nvPr/>
          </p:nvSpPr>
          <p:spPr>
            <a:xfrm>
              <a:off x="4839998" y="2546299"/>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4" name="Oval 23"/>
            <p:cNvSpPr/>
            <p:nvPr/>
          </p:nvSpPr>
          <p:spPr>
            <a:xfrm>
              <a:off x="3984263" y="32161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5" name="Oval 24"/>
            <p:cNvSpPr/>
            <p:nvPr/>
          </p:nvSpPr>
          <p:spPr>
            <a:xfrm>
              <a:off x="5376618" y="197642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6" name="Oval 25"/>
            <p:cNvSpPr/>
            <p:nvPr/>
          </p:nvSpPr>
          <p:spPr>
            <a:xfrm>
              <a:off x="5109895" y="3198720"/>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7" name="Oval 26"/>
            <p:cNvSpPr/>
            <p:nvPr/>
          </p:nvSpPr>
          <p:spPr>
            <a:xfrm>
              <a:off x="6705466" y="472738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8" name="Oval 27"/>
            <p:cNvSpPr/>
            <p:nvPr/>
          </p:nvSpPr>
          <p:spPr>
            <a:xfrm>
              <a:off x="6492723" y="4538485"/>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9" name="Oval 28"/>
            <p:cNvSpPr/>
            <p:nvPr/>
          </p:nvSpPr>
          <p:spPr>
            <a:xfrm>
              <a:off x="5878310" y="4668651"/>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0" name="Oval 29"/>
            <p:cNvSpPr/>
            <p:nvPr/>
          </p:nvSpPr>
          <p:spPr>
            <a:xfrm>
              <a:off x="7467530" y="411782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1" name="Oval 30"/>
            <p:cNvSpPr/>
            <p:nvPr/>
          </p:nvSpPr>
          <p:spPr>
            <a:xfrm>
              <a:off x="7469118" y="4614680"/>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2" name="Oval 31"/>
            <p:cNvSpPr/>
            <p:nvPr/>
          </p:nvSpPr>
          <p:spPr>
            <a:xfrm>
              <a:off x="7173818" y="424005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3" name="Oval 32"/>
            <p:cNvSpPr/>
            <p:nvPr/>
          </p:nvSpPr>
          <p:spPr>
            <a:xfrm>
              <a:off x="3199972" y="2519314"/>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4" name="Oval 33"/>
            <p:cNvSpPr/>
            <p:nvPr/>
          </p:nvSpPr>
          <p:spPr>
            <a:xfrm>
              <a:off x="3906469" y="2573285"/>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5" name="Oval 34"/>
            <p:cNvSpPr/>
            <p:nvPr/>
          </p:nvSpPr>
          <p:spPr>
            <a:xfrm>
              <a:off x="4762203" y="20446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6" name="Oval 35"/>
            <p:cNvSpPr/>
            <p:nvPr/>
          </p:nvSpPr>
          <p:spPr>
            <a:xfrm>
              <a:off x="5349627" y="2771710"/>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7" name="Oval 36"/>
            <p:cNvSpPr/>
            <p:nvPr/>
          </p:nvSpPr>
          <p:spPr>
            <a:xfrm>
              <a:off x="3552427" y="5028990"/>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8" name="Oval 37"/>
            <p:cNvSpPr/>
            <p:nvPr/>
          </p:nvSpPr>
          <p:spPr>
            <a:xfrm>
              <a:off x="4422450" y="238755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0" name="Oval 39"/>
            <p:cNvSpPr/>
            <p:nvPr/>
          </p:nvSpPr>
          <p:spPr>
            <a:xfrm>
              <a:off x="3538139" y="2274855"/>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1" name="Oval 40"/>
            <p:cNvSpPr/>
            <p:nvPr/>
          </p:nvSpPr>
          <p:spPr>
            <a:xfrm>
              <a:off x="2877683" y="5008354"/>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2" name="Oval 41"/>
            <p:cNvSpPr/>
            <p:nvPr/>
          </p:nvSpPr>
          <p:spPr>
            <a:xfrm>
              <a:off x="5095606" y="2201834"/>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gr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462619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smtClean="0"/>
              <a:t>Histogram with marginal binning</a:t>
            </a:r>
            <a:endParaRPr lang="en-US" altLang="en-US" dirty="0" smtClean="0"/>
          </a:p>
        </p:txBody>
      </p:sp>
      <p:sp>
        <p:nvSpPr>
          <p:cNvPr id="52227" name="Content Placeholder 2"/>
          <p:cNvSpPr>
            <a:spLocks noGrp="1"/>
          </p:cNvSpPr>
          <p:nvPr>
            <p:ph idx="1"/>
          </p:nvPr>
        </p:nvSpPr>
        <p:spPr>
          <a:xfrm>
            <a:off x="457200" y="762000"/>
            <a:ext cx="8229600" cy="5135563"/>
          </a:xfrm>
        </p:spPr>
        <p:txBody>
          <a:bodyPr/>
          <a:lstStyle/>
          <a:p>
            <a:r>
              <a:rPr lang="en-US" altLang="en-US" sz="2400" dirty="0" smtClean="0">
                <a:latin typeface="+mj-lt"/>
              </a:rPr>
              <a:t>Probability or count of data in each bin</a:t>
            </a:r>
          </a:p>
          <a:p>
            <a:r>
              <a:rPr lang="en-US" altLang="en-US" sz="2400" dirty="0" smtClean="0">
                <a:latin typeface="+mj-lt"/>
              </a:rPr>
              <a:t>Marginal histogram on feature 1</a:t>
            </a:r>
          </a:p>
        </p:txBody>
      </p:sp>
      <p:grpSp>
        <p:nvGrpSpPr>
          <p:cNvPr id="52228" name="Group 50"/>
          <p:cNvGrpSpPr>
            <a:grpSpLocks/>
          </p:cNvGrpSpPr>
          <p:nvPr/>
        </p:nvGrpSpPr>
        <p:grpSpPr bwMode="auto">
          <a:xfrm>
            <a:off x="608013" y="1752600"/>
            <a:ext cx="7697787" cy="4652963"/>
            <a:chOff x="607368" y="1752600"/>
            <a:chExt cx="7698432" cy="4652665"/>
          </a:xfrm>
        </p:grpSpPr>
        <p:cxnSp>
          <p:nvCxnSpPr>
            <p:cNvPr id="5" name="Straight Arrow Connector 4"/>
            <p:cNvCxnSpPr/>
            <p:nvPr/>
          </p:nvCxnSpPr>
          <p:spPr>
            <a:xfrm>
              <a:off x="1218606" y="5867136"/>
              <a:ext cx="708719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18606" y="1752600"/>
              <a:ext cx="0" cy="4190732"/>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2233" name="TextBox 9"/>
            <p:cNvSpPr txBox="1">
              <a:spLocks noChangeArrowheads="1"/>
            </p:cNvSpPr>
            <p:nvPr/>
          </p:nvSpPr>
          <p:spPr bwMode="auto">
            <a:xfrm>
              <a:off x="3771900" y="59436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Feature 1</a:t>
              </a:r>
            </a:p>
          </p:txBody>
        </p:sp>
        <p:sp>
          <p:nvSpPr>
            <p:cNvPr id="52234" name="TextBox 10"/>
            <p:cNvSpPr txBox="1">
              <a:spLocks noChangeArrowheads="1"/>
            </p:cNvSpPr>
            <p:nvPr/>
          </p:nvSpPr>
          <p:spPr bwMode="auto">
            <a:xfrm rot="16200000" flipH="1">
              <a:off x="38101" y="3327548"/>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Feature 2</a:t>
              </a:r>
            </a:p>
          </p:txBody>
        </p:sp>
        <p:sp>
          <p:nvSpPr>
            <p:cNvPr id="12" name="Oval 11"/>
            <p:cNvSpPr/>
            <p:nvPr/>
          </p:nvSpPr>
          <p:spPr>
            <a:xfrm>
              <a:off x="1450401" y="4352758"/>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3" name="Oval 12"/>
            <p:cNvSpPr/>
            <p:nvPr/>
          </p:nvSpPr>
          <p:spPr>
            <a:xfrm>
              <a:off x="1955268" y="4803580"/>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4" name="Oval 13"/>
            <p:cNvSpPr/>
            <p:nvPr/>
          </p:nvSpPr>
          <p:spPr>
            <a:xfrm>
              <a:off x="2128320"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5" name="Oval 14"/>
            <p:cNvSpPr/>
            <p:nvPr/>
          </p:nvSpPr>
          <p:spPr>
            <a:xfrm>
              <a:off x="1450401"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6" name="Oval 15"/>
            <p:cNvSpPr/>
            <p:nvPr/>
          </p:nvSpPr>
          <p:spPr>
            <a:xfrm>
              <a:off x="1901288" y="4230529"/>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7" name="Oval 16"/>
            <p:cNvSpPr/>
            <p:nvPr/>
          </p:nvSpPr>
          <p:spPr>
            <a:xfrm>
              <a:off x="2412506" y="4579757"/>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8" name="Oval 17"/>
            <p:cNvSpPr/>
            <p:nvPr/>
          </p:nvSpPr>
          <p:spPr>
            <a:xfrm>
              <a:off x="2412506" y="4047978"/>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9" name="Oval 18"/>
            <p:cNvSpPr/>
            <p:nvPr/>
          </p:nvSpPr>
          <p:spPr>
            <a:xfrm>
              <a:off x="2187062" y="4344822"/>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0" name="Oval 19"/>
            <p:cNvSpPr/>
            <p:nvPr/>
          </p:nvSpPr>
          <p:spPr>
            <a:xfrm>
              <a:off x="4038242" y="2098653"/>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1" name="Oval 20"/>
            <p:cNvSpPr/>
            <p:nvPr/>
          </p:nvSpPr>
          <p:spPr>
            <a:xfrm>
              <a:off x="5943402" y="263201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2" name="Oval 21"/>
            <p:cNvSpPr/>
            <p:nvPr/>
          </p:nvSpPr>
          <p:spPr>
            <a:xfrm>
              <a:off x="3352385" y="2971722"/>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3" name="Oval 22"/>
            <p:cNvSpPr/>
            <p:nvPr/>
          </p:nvSpPr>
          <p:spPr>
            <a:xfrm>
              <a:off x="4839998" y="2546299"/>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4" name="Oval 23"/>
            <p:cNvSpPr/>
            <p:nvPr/>
          </p:nvSpPr>
          <p:spPr>
            <a:xfrm>
              <a:off x="3984263" y="32161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5" name="Oval 24"/>
            <p:cNvSpPr/>
            <p:nvPr/>
          </p:nvSpPr>
          <p:spPr>
            <a:xfrm>
              <a:off x="5376618" y="197642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6" name="Oval 25"/>
            <p:cNvSpPr/>
            <p:nvPr/>
          </p:nvSpPr>
          <p:spPr>
            <a:xfrm>
              <a:off x="5109895" y="3198720"/>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7" name="Oval 26"/>
            <p:cNvSpPr/>
            <p:nvPr/>
          </p:nvSpPr>
          <p:spPr>
            <a:xfrm>
              <a:off x="6705466" y="472738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8" name="Oval 27"/>
            <p:cNvSpPr/>
            <p:nvPr/>
          </p:nvSpPr>
          <p:spPr>
            <a:xfrm>
              <a:off x="6492723" y="4538485"/>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9" name="Oval 28"/>
            <p:cNvSpPr/>
            <p:nvPr/>
          </p:nvSpPr>
          <p:spPr>
            <a:xfrm>
              <a:off x="5878310" y="4668651"/>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0" name="Oval 29"/>
            <p:cNvSpPr/>
            <p:nvPr/>
          </p:nvSpPr>
          <p:spPr>
            <a:xfrm>
              <a:off x="7467530" y="411782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1" name="Oval 30"/>
            <p:cNvSpPr/>
            <p:nvPr/>
          </p:nvSpPr>
          <p:spPr>
            <a:xfrm>
              <a:off x="7469118" y="4614680"/>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2" name="Oval 31"/>
            <p:cNvSpPr/>
            <p:nvPr/>
          </p:nvSpPr>
          <p:spPr>
            <a:xfrm>
              <a:off x="7173818" y="424005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3" name="Oval 32"/>
            <p:cNvSpPr/>
            <p:nvPr/>
          </p:nvSpPr>
          <p:spPr>
            <a:xfrm>
              <a:off x="3199972" y="2519314"/>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4" name="Oval 33"/>
            <p:cNvSpPr/>
            <p:nvPr/>
          </p:nvSpPr>
          <p:spPr>
            <a:xfrm>
              <a:off x="3906469" y="2573285"/>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5" name="Oval 34"/>
            <p:cNvSpPr/>
            <p:nvPr/>
          </p:nvSpPr>
          <p:spPr>
            <a:xfrm>
              <a:off x="4762203" y="20446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6" name="Oval 35"/>
            <p:cNvSpPr/>
            <p:nvPr/>
          </p:nvSpPr>
          <p:spPr>
            <a:xfrm>
              <a:off x="5349627" y="2771710"/>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7" name="Oval 36"/>
            <p:cNvSpPr/>
            <p:nvPr/>
          </p:nvSpPr>
          <p:spPr>
            <a:xfrm>
              <a:off x="3552427" y="5028990"/>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8" name="Oval 37"/>
            <p:cNvSpPr/>
            <p:nvPr/>
          </p:nvSpPr>
          <p:spPr>
            <a:xfrm>
              <a:off x="4422450" y="238755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0" name="Oval 39"/>
            <p:cNvSpPr/>
            <p:nvPr/>
          </p:nvSpPr>
          <p:spPr>
            <a:xfrm>
              <a:off x="3538139" y="2274855"/>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1" name="Oval 40"/>
            <p:cNvSpPr/>
            <p:nvPr/>
          </p:nvSpPr>
          <p:spPr>
            <a:xfrm>
              <a:off x="2877683" y="5008354"/>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2" name="Oval 41"/>
            <p:cNvSpPr/>
            <p:nvPr/>
          </p:nvSpPr>
          <p:spPr>
            <a:xfrm>
              <a:off x="5095606" y="2201834"/>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grpSp>
          <p:nvGrpSpPr>
            <p:cNvPr id="52265" name="Group 7"/>
            <p:cNvGrpSpPr>
              <a:grpSpLocks/>
            </p:cNvGrpSpPr>
            <p:nvPr/>
          </p:nvGrpSpPr>
          <p:grpSpPr bwMode="auto">
            <a:xfrm>
              <a:off x="2057400" y="1790726"/>
              <a:ext cx="5214314" cy="4152874"/>
              <a:chOff x="2057400" y="1790726"/>
              <a:chExt cx="5214314" cy="4152874"/>
            </a:xfrm>
          </p:grpSpPr>
          <p:cxnSp>
            <p:nvCxnSpPr>
              <p:cNvPr id="46" name="Straight Connector 45"/>
              <p:cNvCxnSpPr/>
              <p:nvPr/>
            </p:nvCxnSpPr>
            <p:spPr>
              <a:xfrm>
                <a:off x="5028925"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056876"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818940"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538138"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300202"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90989"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510187"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72251"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2229" name="Rectangle 8"/>
          <p:cNvSpPr>
            <a:spLocks noChangeArrowheads="1"/>
          </p:cNvSpPr>
          <p:nvPr/>
        </p:nvSpPr>
        <p:spPr bwMode="auto">
          <a:xfrm>
            <a:off x="6611938" y="6237288"/>
            <a:ext cx="596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bin</a:t>
            </a:r>
            <a:endParaRPr lang="en-US" altLang="en-US" sz="1800">
              <a:latin typeface="Arial" panose="020B0604020202020204" pitchFamily="34" charset="0"/>
            </a:endParaRPr>
          </a:p>
        </p:txBody>
      </p:sp>
      <p:sp>
        <p:nvSpPr>
          <p:cNvPr id="50" name="Left-Right Arrow 49"/>
          <p:cNvSpPr/>
          <p:nvPr/>
        </p:nvSpPr>
        <p:spPr>
          <a:xfrm>
            <a:off x="6478588" y="6054725"/>
            <a:ext cx="793750" cy="230188"/>
          </a:xfrm>
          <a:prstGeom prst="leftRightArrow">
            <a:avLst/>
          </a:prstGeom>
          <a:solidFill>
            <a:srgbClr val="0AA676">
              <a:alpha val="50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4066027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t>Histogram with marginal binning</a:t>
            </a:r>
            <a:endParaRPr lang="en-US" altLang="en-US" dirty="0" smtClean="0"/>
          </a:p>
        </p:txBody>
      </p:sp>
      <p:sp>
        <p:nvSpPr>
          <p:cNvPr id="53251" name="Content Placeholder 2"/>
          <p:cNvSpPr>
            <a:spLocks noGrp="1"/>
          </p:cNvSpPr>
          <p:nvPr>
            <p:ph idx="1"/>
          </p:nvPr>
        </p:nvSpPr>
        <p:spPr/>
        <p:txBody>
          <a:bodyPr/>
          <a:lstStyle/>
          <a:p>
            <a:r>
              <a:rPr lang="en-US" altLang="en-US" smtClean="0"/>
              <a:t>Marginal histogram on feature 2</a:t>
            </a:r>
          </a:p>
        </p:txBody>
      </p:sp>
      <p:grpSp>
        <p:nvGrpSpPr>
          <p:cNvPr id="53252" name="Group 7"/>
          <p:cNvGrpSpPr>
            <a:grpSpLocks/>
          </p:cNvGrpSpPr>
          <p:nvPr/>
        </p:nvGrpSpPr>
        <p:grpSpPr bwMode="auto">
          <a:xfrm>
            <a:off x="608013" y="1752600"/>
            <a:ext cx="7697787" cy="4652963"/>
            <a:chOff x="607368" y="1752600"/>
            <a:chExt cx="7698432" cy="4652665"/>
          </a:xfrm>
        </p:grpSpPr>
        <p:cxnSp>
          <p:nvCxnSpPr>
            <p:cNvPr id="5" name="Straight Arrow Connector 4"/>
            <p:cNvCxnSpPr/>
            <p:nvPr/>
          </p:nvCxnSpPr>
          <p:spPr>
            <a:xfrm>
              <a:off x="1218606" y="5867136"/>
              <a:ext cx="708719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18606" y="1752600"/>
              <a:ext cx="0" cy="4190732"/>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3257" name="TextBox 9"/>
            <p:cNvSpPr txBox="1">
              <a:spLocks noChangeArrowheads="1"/>
            </p:cNvSpPr>
            <p:nvPr/>
          </p:nvSpPr>
          <p:spPr bwMode="auto">
            <a:xfrm>
              <a:off x="3771900" y="59436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Feature 1</a:t>
              </a:r>
            </a:p>
          </p:txBody>
        </p:sp>
        <p:sp>
          <p:nvSpPr>
            <p:cNvPr id="53258" name="TextBox 10"/>
            <p:cNvSpPr txBox="1">
              <a:spLocks noChangeArrowheads="1"/>
            </p:cNvSpPr>
            <p:nvPr/>
          </p:nvSpPr>
          <p:spPr bwMode="auto">
            <a:xfrm rot="16200000" flipH="1">
              <a:off x="38101" y="3327548"/>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Feature 2</a:t>
              </a:r>
            </a:p>
          </p:txBody>
        </p:sp>
        <p:sp>
          <p:nvSpPr>
            <p:cNvPr id="12" name="Oval 11"/>
            <p:cNvSpPr/>
            <p:nvPr/>
          </p:nvSpPr>
          <p:spPr>
            <a:xfrm>
              <a:off x="1450401" y="4352758"/>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3" name="Oval 12"/>
            <p:cNvSpPr/>
            <p:nvPr/>
          </p:nvSpPr>
          <p:spPr>
            <a:xfrm>
              <a:off x="1955268" y="4803580"/>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4" name="Oval 13"/>
            <p:cNvSpPr/>
            <p:nvPr/>
          </p:nvSpPr>
          <p:spPr>
            <a:xfrm>
              <a:off x="2128320"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5" name="Oval 14"/>
            <p:cNvSpPr/>
            <p:nvPr/>
          </p:nvSpPr>
          <p:spPr>
            <a:xfrm>
              <a:off x="1450401"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6" name="Oval 15"/>
            <p:cNvSpPr/>
            <p:nvPr/>
          </p:nvSpPr>
          <p:spPr>
            <a:xfrm>
              <a:off x="1901288" y="4230529"/>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7" name="Oval 16"/>
            <p:cNvSpPr/>
            <p:nvPr/>
          </p:nvSpPr>
          <p:spPr>
            <a:xfrm>
              <a:off x="2412506" y="4579757"/>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8" name="Oval 17"/>
            <p:cNvSpPr/>
            <p:nvPr/>
          </p:nvSpPr>
          <p:spPr>
            <a:xfrm>
              <a:off x="2412506" y="4047978"/>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9" name="Oval 18"/>
            <p:cNvSpPr/>
            <p:nvPr/>
          </p:nvSpPr>
          <p:spPr>
            <a:xfrm>
              <a:off x="2187062" y="4344822"/>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0" name="Oval 19"/>
            <p:cNvSpPr/>
            <p:nvPr/>
          </p:nvSpPr>
          <p:spPr>
            <a:xfrm>
              <a:off x="4038242" y="2098653"/>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1" name="Oval 20"/>
            <p:cNvSpPr/>
            <p:nvPr/>
          </p:nvSpPr>
          <p:spPr>
            <a:xfrm>
              <a:off x="5943402" y="263201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2" name="Oval 21"/>
            <p:cNvSpPr/>
            <p:nvPr/>
          </p:nvSpPr>
          <p:spPr>
            <a:xfrm>
              <a:off x="3352385" y="2971722"/>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3" name="Oval 22"/>
            <p:cNvSpPr/>
            <p:nvPr/>
          </p:nvSpPr>
          <p:spPr>
            <a:xfrm>
              <a:off x="4839998" y="2546299"/>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4" name="Oval 23"/>
            <p:cNvSpPr/>
            <p:nvPr/>
          </p:nvSpPr>
          <p:spPr>
            <a:xfrm>
              <a:off x="3984263" y="32161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5" name="Oval 24"/>
            <p:cNvSpPr/>
            <p:nvPr/>
          </p:nvSpPr>
          <p:spPr>
            <a:xfrm>
              <a:off x="5376618" y="197642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6" name="Oval 25"/>
            <p:cNvSpPr/>
            <p:nvPr/>
          </p:nvSpPr>
          <p:spPr>
            <a:xfrm>
              <a:off x="5109895" y="3198720"/>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7" name="Oval 26"/>
            <p:cNvSpPr/>
            <p:nvPr/>
          </p:nvSpPr>
          <p:spPr>
            <a:xfrm>
              <a:off x="6705466" y="472738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8" name="Oval 27"/>
            <p:cNvSpPr/>
            <p:nvPr/>
          </p:nvSpPr>
          <p:spPr>
            <a:xfrm>
              <a:off x="6492723" y="4538485"/>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9" name="Oval 28"/>
            <p:cNvSpPr/>
            <p:nvPr/>
          </p:nvSpPr>
          <p:spPr>
            <a:xfrm>
              <a:off x="5878310" y="4668651"/>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0" name="Oval 29"/>
            <p:cNvSpPr/>
            <p:nvPr/>
          </p:nvSpPr>
          <p:spPr>
            <a:xfrm>
              <a:off x="7467530" y="411782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1" name="Oval 30"/>
            <p:cNvSpPr/>
            <p:nvPr/>
          </p:nvSpPr>
          <p:spPr>
            <a:xfrm>
              <a:off x="7469118" y="4614680"/>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2" name="Oval 31"/>
            <p:cNvSpPr/>
            <p:nvPr/>
          </p:nvSpPr>
          <p:spPr>
            <a:xfrm>
              <a:off x="7173818" y="424005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3" name="Oval 32"/>
            <p:cNvSpPr/>
            <p:nvPr/>
          </p:nvSpPr>
          <p:spPr>
            <a:xfrm>
              <a:off x="3199972" y="2519314"/>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4" name="Oval 33"/>
            <p:cNvSpPr/>
            <p:nvPr/>
          </p:nvSpPr>
          <p:spPr>
            <a:xfrm>
              <a:off x="3906469" y="2573285"/>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5" name="Oval 34"/>
            <p:cNvSpPr/>
            <p:nvPr/>
          </p:nvSpPr>
          <p:spPr>
            <a:xfrm>
              <a:off x="4762203" y="20446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6" name="Oval 35"/>
            <p:cNvSpPr/>
            <p:nvPr/>
          </p:nvSpPr>
          <p:spPr>
            <a:xfrm>
              <a:off x="5349627" y="2771710"/>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7" name="Oval 36"/>
            <p:cNvSpPr/>
            <p:nvPr/>
          </p:nvSpPr>
          <p:spPr>
            <a:xfrm>
              <a:off x="3552427" y="5028990"/>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8" name="Oval 37"/>
            <p:cNvSpPr/>
            <p:nvPr/>
          </p:nvSpPr>
          <p:spPr>
            <a:xfrm>
              <a:off x="4422450" y="238755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0" name="Oval 39"/>
            <p:cNvSpPr/>
            <p:nvPr/>
          </p:nvSpPr>
          <p:spPr>
            <a:xfrm>
              <a:off x="3538139" y="2274855"/>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1" name="Oval 40"/>
            <p:cNvSpPr/>
            <p:nvPr/>
          </p:nvSpPr>
          <p:spPr>
            <a:xfrm>
              <a:off x="2877683" y="5008354"/>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2" name="Oval 41"/>
            <p:cNvSpPr/>
            <p:nvPr/>
          </p:nvSpPr>
          <p:spPr>
            <a:xfrm>
              <a:off x="5095606" y="2201834"/>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grpSp>
          <p:nvGrpSpPr>
            <p:cNvPr id="53289" name="Group 3"/>
            <p:cNvGrpSpPr>
              <a:grpSpLocks/>
            </p:cNvGrpSpPr>
            <p:nvPr/>
          </p:nvGrpSpPr>
          <p:grpSpPr bwMode="auto">
            <a:xfrm rot="5400000">
              <a:off x="3121647" y="247510"/>
              <a:ext cx="2971800" cy="6929094"/>
              <a:chOff x="4299914" y="1790726"/>
              <a:chExt cx="2971800" cy="4152874"/>
            </a:xfrm>
          </p:grpSpPr>
          <p:cxnSp>
            <p:nvCxnSpPr>
              <p:cNvPr id="45" name="Straight Connector 44"/>
              <p:cNvCxnSpPr/>
              <p:nvPr/>
            </p:nvCxnSpPr>
            <p:spPr>
              <a:xfrm>
                <a:off x="4299402"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028018"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89969"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509060"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71012"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3253" name="Rectangle 49"/>
          <p:cNvSpPr>
            <a:spLocks noChangeArrowheads="1"/>
          </p:cNvSpPr>
          <p:nvPr/>
        </p:nvSpPr>
        <p:spPr bwMode="auto">
          <a:xfrm>
            <a:off x="8408988" y="3097213"/>
            <a:ext cx="596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bin</a:t>
            </a:r>
            <a:endParaRPr lang="en-US" altLang="en-US" sz="1800">
              <a:latin typeface="Arial" panose="020B0604020202020204" pitchFamily="34" charset="0"/>
            </a:endParaRPr>
          </a:p>
        </p:txBody>
      </p:sp>
      <p:sp>
        <p:nvSpPr>
          <p:cNvPr id="51" name="Left-Right Arrow 50"/>
          <p:cNvSpPr/>
          <p:nvPr/>
        </p:nvSpPr>
        <p:spPr>
          <a:xfrm rot="16200000">
            <a:off x="7941470" y="3221831"/>
            <a:ext cx="792162" cy="231775"/>
          </a:xfrm>
          <a:prstGeom prst="leftRightArrow">
            <a:avLst/>
          </a:prstGeom>
          <a:solidFill>
            <a:srgbClr val="0AA676">
              <a:alpha val="50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Tree>
    <p:extLst>
      <p:ext uri="{BB962C8B-B14F-4D97-AF65-F5344CB8AC3E}">
        <p14:creationId xmlns:p14="http://schemas.microsoft.com/office/powerpoint/2010/main" val="4150619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tLang="en-US" smtClean="0">
                <a:ea typeface="ＭＳ Ｐゴシック" panose="020B0600070205080204" pitchFamily="34" charset="-128"/>
              </a:rPr>
              <a:t>Last classes</a:t>
            </a:r>
          </a:p>
        </p:txBody>
      </p:sp>
      <p:sp>
        <p:nvSpPr>
          <p:cNvPr id="6147" name="Content Placeholder 2"/>
          <p:cNvSpPr>
            <a:spLocks noGrp="1"/>
          </p:cNvSpPr>
          <p:nvPr>
            <p:ph idx="1"/>
          </p:nvPr>
        </p:nvSpPr>
        <p:spPr>
          <a:xfrm>
            <a:off x="457200" y="990600"/>
            <a:ext cx="8229600" cy="5715000"/>
          </a:xfrm>
        </p:spPr>
        <p:txBody>
          <a:bodyPr/>
          <a:lstStyle/>
          <a:p>
            <a:pPr>
              <a:buFont typeface="Arial" charset="0"/>
              <a:buChar char="•"/>
              <a:defRPr/>
            </a:pPr>
            <a:endParaRPr lang="en-US" dirty="0">
              <a:cs typeface="+mn-cs"/>
            </a:endParaRPr>
          </a:p>
          <a:p>
            <a:pPr>
              <a:buFont typeface="Arial" charset="0"/>
              <a:buChar char="•"/>
              <a:defRPr/>
            </a:pPr>
            <a:r>
              <a:rPr lang="en-US" dirty="0">
                <a:cs typeface="+mn-cs"/>
              </a:rPr>
              <a:t>Object </a:t>
            </a:r>
            <a:r>
              <a:rPr lang="en-US" dirty="0" smtClean="0">
                <a:cs typeface="+mn-cs"/>
              </a:rPr>
              <a:t>instance recognition</a:t>
            </a:r>
            <a:r>
              <a:rPr lang="en-US" dirty="0">
                <a:cs typeface="+mn-cs"/>
              </a:rPr>
              <a:t>: localizing an object instance in an </a:t>
            </a:r>
            <a:r>
              <a:rPr lang="en-US" dirty="0" smtClean="0">
                <a:cs typeface="+mn-cs"/>
              </a:rPr>
              <a:t>image</a:t>
            </a:r>
          </a:p>
          <a:p>
            <a:pPr marL="0" indent="0">
              <a:buFont typeface="Arial" charset="0"/>
              <a:buNone/>
              <a:defRPr/>
            </a:pPr>
            <a:endParaRPr lang="en-US" dirty="0">
              <a:cs typeface="+mn-cs"/>
            </a:endParaRPr>
          </a:p>
          <a:p>
            <a:pPr>
              <a:buFont typeface="Arial" charset="0"/>
              <a:buChar char="•"/>
              <a:defRPr/>
            </a:pPr>
            <a:r>
              <a:rPr lang="en-US" dirty="0" smtClean="0">
                <a:cs typeface="+mn-cs"/>
              </a:rPr>
              <a:t>Face recognition: matching one face image to another</a:t>
            </a:r>
          </a:p>
          <a:p>
            <a:pPr>
              <a:buFont typeface="Arial" charset="0"/>
              <a:buChar char="•"/>
              <a:defRPr/>
            </a:pPr>
            <a:endParaRPr lang="en-US" dirty="0" smtClean="0">
              <a:cs typeface="+mn-cs"/>
            </a:endParaRPr>
          </a:p>
          <a:p>
            <a:pPr>
              <a:buFont typeface="Arial" charset="0"/>
              <a:buChar char="•"/>
              <a:defRPr/>
            </a:pPr>
            <a:r>
              <a:rPr lang="en-US" dirty="0" smtClean="0">
                <a:cs typeface="+mn-cs"/>
              </a:rPr>
              <a:t>This week and next: </a:t>
            </a:r>
            <a:r>
              <a:rPr lang="en-US" dirty="0" smtClean="0">
                <a:cs typeface="+mn-cs"/>
              </a:rPr>
              <a:t>mapping images and regions to categories</a:t>
            </a:r>
            <a:endParaRPr lang="en-US" dirty="0">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smtClean="0"/>
              <a:t>Histogram with joint binning</a:t>
            </a:r>
            <a:endParaRPr lang="en-US" altLang="en-US" dirty="0" smtClean="0"/>
          </a:p>
        </p:txBody>
      </p:sp>
      <p:sp>
        <p:nvSpPr>
          <p:cNvPr id="54275" name="Content Placeholder 2"/>
          <p:cNvSpPr>
            <a:spLocks noGrp="1"/>
          </p:cNvSpPr>
          <p:nvPr>
            <p:ph idx="1"/>
          </p:nvPr>
        </p:nvSpPr>
        <p:spPr/>
        <p:txBody>
          <a:bodyPr/>
          <a:lstStyle/>
          <a:p>
            <a:pPr marL="0" indent="0">
              <a:buNone/>
            </a:pPr>
            <a:endParaRPr lang="en-US" altLang="en-US" dirty="0" smtClean="0"/>
          </a:p>
        </p:txBody>
      </p:sp>
      <p:grpSp>
        <p:nvGrpSpPr>
          <p:cNvPr id="54276" name="Group 7"/>
          <p:cNvGrpSpPr>
            <a:grpSpLocks/>
          </p:cNvGrpSpPr>
          <p:nvPr/>
        </p:nvGrpSpPr>
        <p:grpSpPr bwMode="auto">
          <a:xfrm>
            <a:off x="608013" y="1752600"/>
            <a:ext cx="7697787" cy="4652963"/>
            <a:chOff x="607368" y="1752600"/>
            <a:chExt cx="7698432" cy="4652665"/>
          </a:xfrm>
        </p:grpSpPr>
        <p:cxnSp>
          <p:nvCxnSpPr>
            <p:cNvPr id="5" name="Straight Arrow Connector 4"/>
            <p:cNvCxnSpPr/>
            <p:nvPr/>
          </p:nvCxnSpPr>
          <p:spPr>
            <a:xfrm>
              <a:off x="1218606" y="5867136"/>
              <a:ext cx="708719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18606" y="1752600"/>
              <a:ext cx="0" cy="4190732"/>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4281" name="TextBox 9"/>
            <p:cNvSpPr txBox="1">
              <a:spLocks noChangeArrowheads="1"/>
            </p:cNvSpPr>
            <p:nvPr/>
          </p:nvSpPr>
          <p:spPr bwMode="auto">
            <a:xfrm>
              <a:off x="3771900" y="59436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Feature 1</a:t>
              </a:r>
            </a:p>
          </p:txBody>
        </p:sp>
        <p:sp>
          <p:nvSpPr>
            <p:cNvPr id="54282" name="TextBox 10"/>
            <p:cNvSpPr txBox="1">
              <a:spLocks noChangeArrowheads="1"/>
            </p:cNvSpPr>
            <p:nvPr/>
          </p:nvSpPr>
          <p:spPr bwMode="auto">
            <a:xfrm rot="16200000" flipH="1">
              <a:off x="38101" y="3327548"/>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Feature 2</a:t>
              </a:r>
            </a:p>
          </p:txBody>
        </p:sp>
        <p:sp>
          <p:nvSpPr>
            <p:cNvPr id="12" name="Oval 11"/>
            <p:cNvSpPr/>
            <p:nvPr/>
          </p:nvSpPr>
          <p:spPr>
            <a:xfrm>
              <a:off x="1450401" y="4352758"/>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3" name="Oval 12"/>
            <p:cNvSpPr/>
            <p:nvPr/>
          </p:nvSpPr>
          <p:spPr>
            <a:xfrm>
              <a:off x="1955268" y="4803580"/>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4" name="Oval 13"/>
            <p:cNvSpPr/>
            <p:nvPr/>
          </p:nvSpPr>
          <p:spPr>
            <a:xfrm>
              <a:off x="2128320"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5" name="Oval 14"/>
            <p:cNvSpPr/>
            <p:nvPr/>
          </p:nvSpPr>
          <p:spPr>
            <a:xfrm>
              <a:off x="1450401"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6" name="Oval 15"/>
            <p:cNvSpPr/>
            <p:nvPr/>
          </p:nvSpPr>
          <p:spPr>
            <a:xfrm>
              <a:off x="1901288" y="4230529"/>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7" name="Oval 16"/>
            <p:cNvSpPr/>
            <p:nvPr/>
          </p:nvSpPr>
          <p:spPr>
            <a:xfrm>
              <a:off x="2412506" y="4579757"/>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8" name="Oval 17"/>
            <p:cNvSpPr/>
            <p:nvPr/>
          </p:nvSpPr>
          <p:spPr>
            <a:xfrm>
              <a:off x="2412506" y="4047978"/>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9" name="Oval 18"/>
            <p:cNvSpPr/>
            <p:nvPr/>
          </p:nvSpPr>
          <p:spPr>
            <a:xfrm>
              <a:off x="2187062" y="4344822"/>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0" name="Oval 19"/>
            <p:cNvSpPr/>
            <p:nvPr/>
          </p:nvSpPr>
          <p:spPr>
            <a:xfrm>
              <a:off x="4038242" y="2098653"/>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1" name="Oval 20"/>
            <p:cNvSpPr/>
            <p:nvPr/>
          </p:nvSpPr>
          <p:spPr>
            <a:xfrm>
              <a:off x="5943402" y="263201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2" name="Oval 21"/>
            <p:cNvSpPr/>
            <p:nvPr/>
          </p:nvSpPr>
          <p:spPr>
            <a:xfrm>
              <a:off x="3352385" y="2971722"/>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3" name="Oval 22"/>
            <p:cNvSpPr/>
            <p:nvPr/>
          </p:nvSpPr>
          <p:spPr>
            <a:xfrm>
              <a:off x="4839998" y="2546299"/>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4" name="Oval 23"/>
            <p:cNvSpPr/>
            <p:nvPr/>
          </p:nvSpPr>
          <p:spPr>
            <a:xfrm>
              <a:off x="3984263" y="32161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5" name="Oval 24"/>
            <p:cNvSpPr/>
            <p:nvPr/>
          </p:nvSpPr>
          <p:spPr>
            <a:xfrm>
              <a:off x="5376618" y="197642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6" name="Oval 25"/>
            <p:cNvSpPr/>
            <p:nvPr/>
          </p:nvSpPr>
          <p:spPr>
            <a:xfrm>
              <a:off x="5109895" y="3198720"/>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7" name="Oval 26"/>
            <p:cNvSpPr/>
            <p:nvPr/>
          </p:nvSpPr>
          <p:spPr>
            <a:xfrm>
              <a:off x="6705466" y="472738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8" name="Oval 27"/>
            <p:cNvSpPr/>
            <p:nvPr/>
          </p:nvSpPr>
          <p:spPr>
            <a:xfrm>
              <a:off x="6492723" y="4538485"/>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9" name="Oval 28"/>
            <p:cNvSpPr/>
            <p:nvPr/>
          </p:nvSpPr>
          <p:spPr>
            <a:xfrm>
              <a:off x="5878310" y="4668651"/>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0" name="Oval 29"/>
            <p:cNvSpPr/>
            <p:nvPr/>
          </p:nvSpPr>
          <p:spPr>
            <a:xfrm>
              <a:off x="7467530" y="411782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1" name="Oval 30"/>
            <p:cNvSpPr/>
            <p:nvPr/>
          </p:nvSpPr>
          <p:spPr>
            <a:xfrm>
              <a:off x="7469118" y="4614680"/>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2" name="Oval 31"/>
            <p:cNvSpPr/>
            <p:nvPr/>
          </p:nvSpPr>
          <p:spPr>
            <a:xfrm>
              <a:off x="7173818" y="424005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3" name="Oval 32"/>
            <p:cNvSpPr/>
            <p:nvPr/>
          </p:nvSpPr>
          <p:spPr>
            <a:xfrm>
              <a:off x="3199972" y="2519314"/>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4" name="Oval 33"/>
            <p:cNvSpPr/>
            <p:nvPr/>
          </p:nvSpPr>
          <p:spPr>
            <a:xfrm>
              <a:off x="3906469" y="2573285"/>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5" name="Oval 34"/>
            <p:cNvSpPr/>
            <p:nvPr/>
          </p:nvSpPr>
          <p:spPr>
            <a:xfrm>
              <a:off x="4762203" y="20446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6" name="Oval 35"/>
            <p:cNvSpPr/>
            <p:nvPr/>
          </p:nvSpPr>
          <p:spPr>
            <a:xfrm>
              <a:off x="5349627" y="2771710"/>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7" name="Oval 36"/>
            <p:cNvSpPr/>
            <p:nvPr/>
          </p:nvSpPr>
          <p:spPr>
            <a:xfrm>
              <a:off x="3552427" y="5028990"/>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8" name="Oval 37"/>
            <p:cNvSpPr/>
            <p:nvPr/>
          </p:nvSpPr>
          <p:spPr>
            <a:xfrm>
              <a:off x="4422450" y="238755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0" name="Oval 39"/>
            <p:cNvSpPr/>
            <p:nvPr/>
          </p:nvSpPr>
          <p:spPr>
            <a:xfrm>
              <a:off x="3538139" y="2274855"/>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1" name="Oval 40"/>
            <p:cNvSpPr/>
            <p:nvPr/>
          </p:nvSpPr>
          <p:spPr>
            <a:xfrm>
              <a:off x="2877683" y="5008354"/>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42" name="Oval 41"/>
            <p:cNvSpPr/>
            <p:nvPr/>
          </p:nvSpPr>
          <p:spPr>
            <a:xfrm>
              <a:off x="5095606" y="2201834"/>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grpSp>
          <p:nvGrpSpPr>
            <p:cNvPr id="54313" name="Group 3"/>
            <p:cNvGrpSpPr>
              <a:grpSpLocks/>
            </p:cNvGrpSpPr>
            <p:nvPr/>
          </p:nvGrpSpPr>
          <p:grpSpPr bwMode="auto">
            <a:xfrm rot="5400000">
              <a:off x="3121647" y="247510"/>
              <a:ext cx="2971800" cy="6929094"/>
              <a:chOff x="4299914" y="1790726"/>
              <a:chExt cx="2971800" cy="4152874"/>
            </a:xfrm>
          </p:grpSpPr>
          <p:cxnSp>
            <p:nvCxnSpPr>
              <p:cNvPr id="45" name="Straight Connector 44"/>
              <p:cNvCxnSpPr/>
              <p:nvPr/>
            </p:nvCxnSpPr>
            <p:spPr>
              <a:xfrm>
                <a:off x="4299402"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028018"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89969"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509060"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271012" y="1790531"/>
                <a:ext cx="0" cy="415342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314" name="Group 43"/>
            <p:cNvGrpSpPr>
              <a:grpSpLocks/>
            </p:cNvGrpSpPr>
            <p:nvPr/>
          </p:nvGrpSpPr>
          <p:grpSpPr bwMode="auto">
            <a:xfrm>
              <a:off x="2057400" y="1790726"/>
              <a:ext cx="5214314" cy="4152874"/>
              <a:chOff x="2057400" y="1790726"/>
              <a:chExt cx="5214314" cy="4152874"/>
            </a:xfrm>
          </p:grpSpPr>
          <p:cxnSp>
            <p:nvCxnSpPr>
              <p:cNvPr id="50" name="Straight Connector 49"/>
              <p:cNvCxnSpPr/>
              <p:nvPr/>
            </p:nvCxnSpPr>
            <p:spPr>
              <a:xfrm>
                <a:off x="2056876"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818940"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538138"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300202"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028925"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790989"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510187"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272251" y="1790698"/>
                <a:ext cx="0" cy="41526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p:nvSpPr>
        <p:spPr>
          <a:xfrm>
            <a:off x="7369175" y="3022600"/>
            <a:ext cx="639763" cy="638175"/>
          </a:xfrm>
          <a:prstGeom prst="rect">
            <a:avLst/>
          </a:prstGeom>
          <a:solidFill>
            <a:srgbClr val="00B050">
              <a:alpha val="50000"/>
            </a:srgbClr>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54278" name="Rectangle 57"/>
          <p:cNvSpPr>
            <a:spLocks noChangeArrowheads="1"/>
          </p:cNvSpPr>
          <p:nvPr/>
        </p:nvSpPr>
        <p:spPr bwMode="auto">
          <a:xfrm>
            <a:off x="8104188" y="3097213"/>
            <a:ext cx="595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bin</a:t>
            </a:r>
            <a:endParaRPr lang="en-US" altLang="en-US" sz="1800">
              <a:latin typeface="Arial" panose="020B0604020202020204" pitchFamily="34" charset="0"/>
            </a:endParaRPr>
          </a:p>
        </p:txBody>
      </p:sp>
    </p:spTree>
    <p:extLst>
      <p:ext uri="{BB962C8B-B14F-4D97-AF65-F5344CB8AC3E}">
        <p14:creationId xmlns:p14="http://schemas.microsoft.com/office/powerpoint/2010/main" val="2317493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427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smtClean="0"/>
              <a:t>Joint vs marginal binning</a:t>
            </a:r>
            <a:endParaRPr lang="en-US" altLang="en-US" dirty="0" smtClean="0"/>
          </a:p>
        </p:txBody>
      </p:sp>
      <p:sp>
        <p:nvSpPr>
          <p:cNvPr id="55299" name="Content Placeholder 2"/>
          <p:cNvSpPr>
            <a:spLocks noGrp="1"/>
          </p:cNvSpPr>
          <p:nvPr>
            <p:ph idx="1"/>
          </p:nvPr>
        </p:nvSpPr>
        <p:spPr/>
        <p:txBody>
          <a:bodyPr/>
          <a:lstStyle/>
          <a:p>
            <a:endParaRPr lang="en-US" altLang="en-US" smtClean="0"/>
          </a:p>
        </p:txBody>
      </p:sp>
      <p:sp>
        <p:nvSpPr>
          <p:cNvPr id="4" name="Rectangle 3"/>
          <p:cNvSpPr txBox="1">
            <a:spLocks noChangeArrowheads="1"/>
          </p:cNvSpPr>
          <p:nvPr/>
        </p:nvSpPr>
        <p:spPr bwMode="auto">
          <a:xfrm>
            <a:off x="527050" y="5445125"/>
            <a:ext cx="36099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US" sz="3100" dirty="0" smtClean="0">
                <a:ea typeface="+mn-ea"/>
                <a:cs typeface="+mn-cs"/>
              </a:rPr>
              <a:t>Joint histogram</a:t>
            </a:r>
          </a:p>
          <a:p>
            <a:pPr>
              <a:defRPr/>
            </a:pPr>
            <a:r>
              <a:rPr lang="en-US" sz="2300" dirty="0" smtClean="0">
                <a:ea typeface="+mn-ea"/>
              </a:rPr>
              <a:t>Requires lots of data</a:t>
            </a:r>
          </a:p>
          <a:p>
            <a:pPr>
              <a:defRPr/>
            </a:pPr>
            <a:r>
              <a:rPr lang="en-US" sz="2300" dirty="0" smtClean="0">
                <a:ea typeface="+mn-ea"/>
              </a:rPr>
              <a:t>Loss of resolution to </a:t>
            </a:r>
            <a:br>
              <a:rPr lang="en-US" sz="2300" dirty="0" smtClean="0">
                <a:ea typeface="+mn-ea"/>
              </a:rPr>
            </a:br>
            <a:r>
              <a:rPr lang="en-US" sz="2300" dirty="0" smtClean="0">
                <a:ea typeface="+mn-ea"/>
              </a:rPr>
              <a:t>avoid empty bins</a:t>
            </a:r>
            <a:endParaRPr lang="en-US" sz="2300" dirty="0">
              <a:ea typeface="+mn-ea"/>
            </a:endParaRPr>
          </a:p>
        </p:txBody>
      </p:sp>
      <p:grpSp>
        <p:nvGrpSpPr>
          <p:cNvPr id="55301" name="Group 4"/>
          <p:cNvGrpSpPr>
            <a:grpSpLocks/>
          </p:cNvGrpSpPr>
          <p:nvPr/>
        </p:nvGrpSpPr>
        <p:grpSpPr bwMode="auto">
          <a:xfrm>
            <a:off x="4575175" y="965200"/>
            <a:ext cx="3756025" cy="2295525"/>
            <a:chOff x="568666" y="1752600"/>
            <a:chExt cx="7737134" cy="4730071"/>
          </a:xfrm>
        </p:grpSpPr>
        <p:cxnSp>
          <p:nvCxnSpPr>
            <p:cNvPr id="6" name="Straight Arrow Connector 5"/>
            <p:cNvCxnSpPr/>
            <p:nvPr/>
          </p:nvCxnSpPr>
          <p:spPr>
            <a:xfrm>
              <a:off x="1219423" y="5867696"/>
              <a:ext cx="7086377"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219423" y="1752600"/>
              <a:ext cx="0" cy="4190334"/>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5396" name="TextBox 7"/>
            <p:cNvSpPr txBox="1">
              <a:spLocks noChangeArrowheads="1"/>
            </p:cNvSpPr>
            <p:nvPr/>
          </p:nvSpPr>
          <p:spPr bwMode="auto">
            <a:xfrm>
              <a:off x="3771897" y="5943600"/>
              <a:ext cx="1866901" cy="53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a:latin typeface="Arial" panose="020B0604020202020204" pitchFamily="34" charset="0"/>
                </a:rPr>
                <a:t>Feature 1</a:t>
              </a:r>
            </a:p>
          </p:txBody>
        </p:sp>
        <p:sp>
          <p:nvSpPr>
            <p:cNvPr id="55397" name="TextBox 8"/>
            <p:cNvSpPr txBox="1">
              <a:spLocks noChangeArrowheads="1"/>
            </p:cNvSpPr>
            <p:nvPr/>
          </p:nvSpPr>
          <p:spPr bwMode="auto">
            <a:xfrm rot="16200000" flipH="1">
              <a:off x="-146522" y="3473467"/>
              <a:ext cx="1969448" cy="53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a:latin typeface="Arial" panose="020B0604020202020204" pitchFamily="34" charset="0"/>
                </a:rPr>
                <a:t>Feature 2</a:t>
              </a:r>
            </a:p>
          </p:txBody>
        </p:sp>
        <p:sp>
          <p:nvSpPr>
            <p:cNvPr id="10" name="Oval 9"/>
            <p:cNvSpPr/>
            <p:nvPr/>
          </p:nvSpPr>
          <p:spPr>
            <a:xfrm>
              <a:off x="1451602" y="4353159"/>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 name="Oval 10"/>
            <p:cNvSpPr/>
            <p:nvPr/>
          </p:nvSpPr>
          <p:spPr>
            <a:xfrm>
              <a:off x="1955202" y="4801304"/>
              <a:ext cx="225640" cy="2289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2" name="Oval 11"/>
            <p:cNvSpPr/>
            <p:nvPr/>
          </p:nvSpPr>
          <p:spPr>
            <a:xfrm>
              <a:off x="2128520" y="3695658"/>
              <a:ext cx="225638" cy="2289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3" name="Oval 12"/>
            <p:cNvSpPr/>
            <p:nvPr/>
          </p:nvSpPr>
          <p:spPr>
            <a:xfrm>
              <a:off x="1451602" y="3695658"/>
              <a:ext cx="225640" cy="2289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4" name="Oval 13"/>
            <p:cNvSpPr/>
            <p:nvPr/>
          </p:nvSpPr>
          <p:spPr>
            <a:xfrm>
              <a:off x="1902880" y="4232125"/>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5" name="Oval 14"/>
            <p:cNvSpPr/>
            <p:nvPr/>
          </p:nvSpPr>
          <p:spPr>
            <a:xfrm>
              <a:off x="2413021" y="4578866"/>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6" name="Oval 15"/>
            <p:cNvSpPr/>
            <p:nvPr/>
          </p:nvSpPr>
          <p:spPr>
            <a:xfrm>
              <a:off x="2413021" y="4048942"/>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7" name="Oval 16"/>
            <p:cNvSpPr/>
            <p:nvPr/>
          </p:nvSpPr>
          <p:spPr>
            <a:xfrm>
              <a:off x="2187383" y="4343344"/>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8" name="Oval 17"/>
            <p:cNvSpPr/>
            <p:nvPr/>
          </p:nvSpPr>
          <p:spPr>
            <a:xfrm>
              <a:off x="4038278" y="2099341"/>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9" name="Oval 18"/>
            <p:cNvSpPr/>
            <p:nvPr/>
          </p:nvSpPr>
          <p:spPr>
            <a:xfrm>
              <a:off x="5944764" y="2632538"/>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0" name="Oval 19"/>
            <p:cNvSpPr/>
            <p:nvPr/>
          </p:nvSpPr>
          <p:spPr>
            <a:xfrm>
              <a:off x="3351550" y="2972737"/>
              <a:ext cx="228909"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1" name="Oval 20"/>
            <p:cNvSpPr/>
            <p:nvPr/>
          </p:nvSpPr>
          <p:spPr>
            <a:xfrm>
              <a:off x="4839459" y="2547488"/>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2" name="Oval 21"/>
            <p:cNvSpPr/>
            <p:nvPr/>
          </p:nvSpPr>
          <p:spPr>
            <a:xfrm>
              <a:off x="3985956" y="3218072"/>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3" name="Oval 22"/>
            <p:cNvSpPr/>
            <p:nvPr/>
          </p:nvSpPr>
          <p:spPr>
            <a:xfrm>
              <a:off x="5375761" y="1975038"/>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4" name="Oval 23"/>
            <p:cNvSpPr/>
            <p:nvPr/>
          </p:nvSpPr>
          <p:spPr>
            <a:xfrm>
              <a:off x="5107610" y="3198445"/>
              <a:ext cx="228909"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5" name="Oval 24"/>
            <p:cNvSpPr/>
            <p:nvPr/>
          </p:nvSpPr>
          <p:spPr>
            <a:xfrm>
              <a:off x="6706706" y="4729339"/>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6" name="Oval 25"/>
            <p:cNvSpPr/>
            <p:nvPr/>
          </p:nvSpPr>
          <p:spPr>
            <a:xfrm>
              <a:off x="6494146" y="4539613"/>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7" name="Oval 26"/>
            <p:cNvSpPr/>
            <p:nvPr/>
          </p:nvSpPr>
          <p:spPr>
            <a:xfrm>
              <a:off x="5879362" y="4670458"/>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8" name="Oval 27"/>
            <p:cNvSpPr/>
            <p:nvPr/>
          </p:nvSpPr>
          <p:spPr>
            <a:xfrm>
              <a:off x="7468646" y="4117637"/>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9" name="Oval 28"/>
            <p:cNvSpPr/>
            <p:nvPr/>
          </p:nvSpPr>
          <p:spPr>
            <a:xfrm>
              <a:off x="7468646" y="4614850"/>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0" name="Oval 29"/>
            <p:cNvSpPr/>
            <p:nvPr/>
          </p:nvSpPr>
          <p:spPr>
            <a:xfrm>
              <a:off x="7174334" y="4238668"/>
              <a:ext cx="225640" cy="2289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1" name="Oval 30"/>
            <p:cNvSpPr/>
            <p:nvPr/>
          </p:nvSpPr>
          <p:spPr>
            <a:xfrm>
              <a:off x="3201124" y="2518047"/>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2" name="Oval 31"/>
            <p:cNvSpPr/>
            <p:nvPr/>
          </p:nvSpPr>
          <p:spPr>
            <a:xfrm>
              <a:off x="3907473" y="2573658"/>
              <a:ext cx="225638"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3" name="Oval 32"/>
            <p:cNvSpPr/>
            <p:nvPr/>
          </p:nvSpPr>
          <p:spPr>
            <a:xfrm>
              <a:off x="4760976" y="2043733"/>
              <a:ext cx="228909" cy="2289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4" name="Oval 33"/>
            <p:cNvSpPr/>
            <p:nvPr/>
          </p:nvSpPr>
          <p:spPr>
            <a:xfrm>
              <a:off x="5349600" y="2773196"/>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5" name="Oval 34"/>
            <p:cNvSpPr/>
            <p:nvPr/>
          </p:nvSpPr>
          <p:spPr>
            <a:xfrm>
              <a:off x="3551027" y="5030284"/>
              <a:ext cx="228909"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6" name="Oval 35"/>
            <p:cNvSpPr/>
            <p:nvPr/>
          </p:nvSpPr>
          <p:spPr>
            <a:xfrm>
              <a:off x="4424153" y="2387202"/>
              <a:ext cx="225638"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7" name="Oval 36"/>
            <p:cNvSpPr/>
            <p:nvPr/>
          </p:nvSpPr>
          <p:spPr>
            <a:xfrm>
              <a:off x="3537947" y="2275983"/>
              <a:ext cx="225640"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8" name="Oval 37"/>
            <p:cNvSpPr/>
            <p:nvPr/>
          </p:nvSpPr>
          <p:spPr>
            <a:xfrm>
              <a:off x="2877380" y="5007387"/>
              <a:ext cx="225640" cy="2257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9" name="Oval 38"/>
            <p:cNvSpPr/>
            <p:nvPr/>
          </p:nvSpPr>
          <p:spPr>
            <a:xfrm>
              <a:off x="5094530" y="2204018"/>
              <a:ext cx="228909" cy="22571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grpSp>
          <p:nvGrpSpPr>
            <p:cNvPr id="55428" name="Group 39"/>
            <p:cNvGrpSpPr>
              <a:grpSpLocks/>
            </p:cNvGrpSpPr>
            <p:nvPr/>
          </p:nvGrpSpPr>
          <p:grpSpPr bwMode="auto">
            <a:xfrm>
              <a:off x="2057400" y="1790726"/>
              <a:ext cx="5214314" cy="4152874"/>
              <a:chOff x="2057400" y="1790726"/>
              <a:chExt cx="5214314" cy="4152874"/>
            </a:xfrm>
          </p:grpSpPr>
          <p:cxnSp>
            <p:nvCxnSpPr>
              <p:cNvPr id="41" name="Straight Connector 40"/>
              <p:cNvCxnSpPr/>
              <p:nvPr/>
            </p:nvCxnSpPr>
            <p:spPr>
              <a:xfrm>
                <a:off x="2056578"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818518"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537947"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99889"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029128"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91070"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510499"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272439" y="1791853"/>
                <a:ext cx="0" cy="41510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5302" name="Group 48"/>
          <p:cNvGrpSpPr>
            <a:grpSpLocks/>
          </p:cNvGrpSpPr>
          <p:nvPr/>
        </p:nvGrpSpPr>
        <p:grpSpPr bwMode="auto">
          <a:xfrm>
            <a:off x="4572000" y="3219450"/>
            <a:ext cx="3683000" cy="2266950"/>
            <a:chOff x="547000" y="1752600"/>
            <a:chExt cx="7758800" cy="4773402"/>
          </a:xfrm>
        </p:grpSpPr>
        <p:cxnSp>
          <p:nvCxnSpPr>
            <p:cNvPr id="50" name="Straight Arrow Connector 49"/>
            <p:cNvCxnSpPr/>
            <p:nvPr/>
          </p:nvCxnSpPr>
          <p:spPr>
            <a:xfrm>
              <a:off x="1219207" y="5867488"/>
              <a:ext cx="7086593"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1219207" y="1752600"/>
              <a:ext cx="0" cy="4191769"/>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5356" name="TextBox 51"/>
            <p:cNvSpPr txBox="1">
              <a:spLocks noChangeArrowheads="1"/>
            </p:cNvSpPr>
            <p:nvPr/>
          </p:nvSpPr>
          <p:spPr bwMode="auto">
            <a:xfrm>
              <a:off x="3771899" y="5943600"/>
              <a:ext cx="2085417" cy="5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a:latin typeface="Arial" panose="020B0604020202020204" pitchFamily="34" charset="0"/>
                </a:rPr>
                <a:t>Feature 1</a:t>
              </a:r>
            </a:p>
          </p:txBody>
        </p:sp>
        <p:sp>
          <p:nvSpPr>
            <p:cNvPr id="55357" name="TextBox 52"/>
            <p:cNvSpPr txBox="1">
              <a:spLocks noChangeArrowheads="1"/>
            </p:cNvSpPr>
            <p:nvPr/>
          </p:nvSpPr>
          <p:spPr bwMode="auto">
            <a:xfrm rot="16200000" flipH="1">
              <a:off x="-184077" y="3489356"/>
              <a:ext cx="2044556" cy="5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a:latin typeface="Arial" panose="020B0604020202020204" pitchFamily="34" charset="0"/>
                </a:rPr>
                <a:t>Feature 2</a:t>
              </a:r>
            </a:p>
          </p:txBody>
        </p:sp>
        <p:sp>
          <p:nvSpPr>
            <p:cNvPr id="54" name="Oval 53"/>
            <p:cNvSpPr/>
            <p:nvPr/>
          </p:nvSpPr>
          <p:spPr>
            <a:xfrm>
              <a:off x="1449964" y="4353235"/>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55" name="Oval 54"/>
            <p:cNvSpPr/>
            <p:nvPr/>
          </p:nvSpPr>
          <p:spPr>
            <a:xfrm>
              <a:off x="1954956" y="4804503"/>
              <a:ext cx="227413" cy="2239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56" name="Oval 55"/>
            <p:cNvSpPr/>
            <p:nvPr/>
          </p:nvSpPr>
          <p:spPr>
            <a:xfrm>
              <a:off x="2128860" y="3698062"/>
              <a:ext cx="224068" cy="2239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57" name="Oval 56"/>
            <p:cNvSpPr/>
            <p:nvPr/>
          </p:nvSpPr>
          <p:spPr>
            <a:xfrm>
              <a:off x="1449964" y="3698062"/>
              <a:ext cx="227413" cy="2239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58" name="Oval 57"/>
            <p:cNvSpPr/>
            <p:nvPr/>
          </p:nvSpPr>
          <p:spPr>
            <a:xfrm>
              <a:off x="1901447" y="4229555"/>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59" name="Oval 58"/>
            <p:cNvSpPr/>
            <p:nvPr/>
          </p:nvSpPr>
          <p:spPr>
            <a:xfrm>
              <a:off x="2413125" y="4580540"/>
              <a:ext cx="227413" cy="2239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0" name="Oval 59"/>
            <p:cNvSpPr/>
            <p:nvPr/>
          </p:nvSpPr>
          <p:spPr>
            <a:xfrm>
              <a:off x="2413125" y="4049049"/>
              <a:ext cx="227413" cy="2239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1" name="Oval 60"/>
            <p:cNvSpPr/>
            <p:nvPr/>
          </p:nvSpPr>
          <p:spPr>
            <a:xfrm>
              <a:off x="2185712" y="4343208"/>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2" name="Oval 61"/>
            <p:cNvSpPr/>
            <p:nvPr/>
          </p:nvSpPr>
          <p:spPr>
            <a:xfrm>
              <a:off x="4038460" y="2096901"/>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3" name="Oval 62"/>
            <p:cNvSpPr/>
            <p:nvPr/>
          </p:nvSpPr>
          <p:spPr>
            <a:xfrm>
              <a:off x="5944717" y="2631736"/>
              <a:ext cx="224070"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4" name="Oval 63"/>
            <p:cNvSpPr/>
            <p:nvPr/>
          </p:nvSpPr>
          <p:spPr>
            <a:xfrm>
              <a:off x="3352877" y="2972693"/>
              <a:ext cx="227413" cy="2239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5" name="Oval 64"/>
            <p:cNvSpPr/>
            <p:nvPr/>
          </p:nvSpPr>
          <p:spPr>
            <a:xfrm>
              <a:off x="4841094" y="2544825"/>
              <a:ext cx="224070"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6" name="Oval 65"/>
            <p:cNvSpPr/>
            <p:nvPr/>
          </p:nvSpPr>
          <p:spPr>
            <a:xfrm>
              <a:off x="3984951" y="3216711"/>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7" name="Oval 66"/>
            <p:cNvSpPr/>
            <p:nvPr/>
          </p:nvSpPr>
          <p:spPr>
            <a:xfrm>
              <a:off x="5376184" y="1976563"/>
              <a:ext cx="227413" cy="2239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8" name="Oval 67"/>
            <p:cNvSpPr/>
            <p:nvPr/>
          </p:nvSpPr>
          <p:spPr>
            <a:xfrm>
              <a:off x="5108639" y="3196654"/>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9" name="Oval 68"/>
            <p:cNvSpPr/>
            <p:nvPr/>
          </p:nvSpPr>
          <p:spPr>
            <a:xfrm>
              <a:off x="6707220" y="4727619"/>
              <a:ext cx="224070"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0" name="Oval 69"/>
            <p:cNvSpPr/>
            <p:nvPr/>
          </p:nvSpPr>
          <p:spPr>
            <a:xfrm>
              <a:off x="6493184" y="4537086"/>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1" name="Oval 70"/>
            <p:cNvSpPr/>
            <p:nvPr/>
          </p:nvSpPr>
          <p:spPr>
            <a:xfrm>
              <a:off x="5877831" y="4667451"/>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2" name="Oval 71"/>
            <p:cNvSpPr/>
            <p:nvPr/>
          </p:nvSpPr>
          <p:spPr>
            <a:xfrm>
              <a:off x="7466379" y="4119245"/>
              <a:ext cx="227413" cy="2239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3" name="Oval 72"/>
            <p:cNvSpPr/>
            <p:nvPr/>
          </p:nvSpPr>
          <p:spPr>
            <a:xfrm>
              <a:off x="7469722" y="4613967"/>
              <a:ext cx="224070"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4" name="Oval 73"/>
            <p:cNvSpPr/>
            <p:nvPr/>
          </p:nvSpPr>
          <p:spPr>
            <a:xfrm>
              <a:off x="7172080" y="4239583"/>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5" name="Oval 74"/>
            <p:cNvSpPr/>
            <p:nvPr/>
          </p:nvSpPr>
          <p:spPr>
            <a:xfrm>
              <a:off x="3199039" y="2518084"/>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6" name="Oval 75"/>
            <p:cNvSpPr/>
            <p:nvPr/>
          </p:nvSpPr>
          <p:spPr>
            <a:xfrm>
              <a:off x="3908033" y="2574909"/>
              <a:ext cx="224068" cy="22396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7" name="Oval 76"/>
            <p:cNvSpPr/>
            <p:nvPr/>
          </p:nvSpPr>
          <p:spPr>
            <a:xfrm>
              <a:off x="4760831" y="2043418"/>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8" name="Oval 77"/>
            <p:cNvSpPr/>
            <p:nvPr/>
          </p:nvSpPr>
          <p:spPr>
            <a:xfrm>
              <a:off x="5349430" y="2772130"/>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79" name="Oval 78"/>
            <p:cNvSpPr/>
            <p:nvPr/>
          </p:nvSpPr>
          <p:spPr>
            <a:xfrm>
              <a:off x="3553536" y="5028464"/>
              <a:ext cx="224068"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80" name="Oval 79"/>
            <p:cNvSpPr/>
            <p:nvPr/>
          </p:nvSpPr>
          <p:spPr>
            <a:xfrm>
              <a:off x="4423057" y="2387717"/>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81" name="Oval 80"/>
            <p:cNvSpPr/>
            <p:nvPr/>
          </p:nvSpPr>
          <p:spPr>
            <a:xfrm>
              <a:off x="3536813" y="2274064"/>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82" name="Oval 81"/>
            <p:cNvSpPr/>
            <p:nvPr/>
          </p:nvSpPr>
          <p:spPr>
            <a:xfrm>
              <a:off x="2877985" y="5008408"/>
              <a:ext cx="227413" cy="2273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83" name="Oval 82"/>
            <p:cNvSpPr/>
            <p:nvPr/>
          </p:nvSpPr>
          <p:spPr>
            <a:xfrm>
              <a:off x="5095262" y="2203868"/>
              <a:ext cx="227413" cy="22396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grpSp>
          <p:nvGrpSpPr>
            <p:cNvPr id="55388" name="Group 83"/>
            <p:cNvGrpSpPr>
              <a:grpSpLocks/>
            </p:cNvGrpSpPr>
            <p:nvPr/>
          </p:nvGrpSpPr>
          <p:grpSpPr bwMode="auto">
            <a:xfrm rot="5400000">
              <a:off x="3121647" y="247510"/>
              <a:ext cx="2971800" cy="6929094"/>
              <a:chOff x="4299914" y="1790726"/>
              <a:chExt cx="2971800" cy="4152874"/>
            </a:xfrm>
          </p:grpSpPr>
          <p:cxnSp>
            <p:nvCxnSpPr>
              <p:cNvPr id="85" name="Straight Connector 84"/>
              <p:cNvCxnSpPr/>
              <p:nvPr/>
            </p:nvCxnSpPr>
            <p:spPr>
              <a:xfrm>
                <a:off x="4301022" y="1790963"/>
                <a:ext cx="0" cy="41530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029734" y="1790963"/>
                <a:ext cx="0" cy="41530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791874" y="1790963"/>
                <a:ext cx="0" cy="41530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510560" y="1790963"/>
                <a:ext cx="0" cy="41530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272699" y="1790963"/>
                <a:ext cx="0" cy="41530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90" name="Rectangle 9"/>
          <p:cNvSpPr>
            <a:spLocks noChangeArrowheads="1"/>
          </p:cNvSpPr>
          <p:nvPr/>
        </p:nvSpPr>
        <p:spPr bwMode="auto">
          <a:xfrm>
            <a:off x="4267200" y="5445125"/>
            <a:ext cx="4495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r>
              <a:rPr lang="en-US" altLang="en-US" sz="2400" dirty="0">
                <a:latin typeface="+mj-lt"/>
                <a:cs typeface="Arial" panose="020B0604020202020204" pitchFamily="34" charset="0"/>
              </a:rPr>
              <a:t>Marginal histogram</a:t>
            </a:r>
          </a:p>
          <a:p>
            <a:pPr lvl="1" eaLnBrk="1" hangingPunct="1">
              <a:buFontTx/>
              <a:buChar char="•"/>
            </a:pPr>
            <a:r>
              <a:rPr lang="en-US" altLang="en-US" sz="1800" dirty="0">
                <a:latin typeface="+mj-lt"/>
                <a:cs typeface="Arial" panose="020B0604020202020204" pitchFamily="34" charset="0"/>
              </a:rPr>
              <a:t>Requires independent features</a:t>
            </a:r>
          </a:p>
          <a:p>
            <a:pPr lvl="1" eaLnBrk="1" hangingPunct="1">
              <a:buFontTx/>
              <a:buChar char="•"/>
            </a:pPr>
            <a:r>
              <a:rPr lang="en-US" altLang="en-US" sz="1800" dirty="0">
                <a:latin typeface="+mj-lt"/>
                <a:cs typeface="Arial" panose="020B0604020202020204" pitchFamily="34" charset="0"/>
              </a:rPr>
              <a:t>More data/bin than </a:t>
            </a:r>
            <a:br>
              <a:rPr lang="en-US" altLang="en-US" sz="1800" dirty="0">
                <a:latin typeface="+mj-lt"/>
                <a:cs typeface="Arial" panose="020B0604020202020204" pitchFamily="34" charset="0"/>
              </a:rPr>
            </a:br>
            <a:r>
              <a:rPr lang="en-US" altLang="en-US" sz="1800" dirty="0">
                <a:latin typeface="+mj-lt"/>
                <a:cs typeface="Arial" panose="020B0604020202020204" pitchFamily="34" charset="0"/>
              </a:rPr>
              <a:t>joint histogram</a:t>
            </a:r>
            <a:endParaRPr lang="en-US" altLang="en-US" sz="2800" dirty="0">
              <a:latin typeface="+mj-lt"/>
              <a:cs typeface="Arial" panose="020B0604020202020204" pitchFamily="34" charset="0"/>
            </a:endParaRPr>
          </a:p>
        </p:txBody>
      </p:sp>
      <p:grpSp>
        <p:nvGrpSpPr>
          <p:cNvPr id="55304" name="Group 90"/>
          <p:cNvGrpSpPr>
            <a:grpSpLocks/>
          </p:cNvGrpSpPr>
          <p:nvPr/>
        </p:nvGrpSpPr>
        <p:grpSpPr bwMode="auto">
          <a:xfrm>
            <a:off x="169863" y="989013"/>
            <a:ext cx="3968750" cy="2414587"/>
            <a:chOff x="583701" y="1752600"/>
            <a:chExt cx="7722099" cy="4700002"/>
          </a:xfrm>
        </p:grpSpPr>
        <p:cxnSp>
          <p:nvCxnSpPr>
            <p:cNvPr id="92" name="Straight Arrow Connector 91"/>
            <p:cNvCxnSpPr/>
            <p:nvPr/>
          </p:nvCxnSpPr>
          <p:spPr>
            <a:xfrm>
              <a:off x="1220002" y="5868579"/>
              <a:ext cx="7085798"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1220002" y="1752600"/>
              <a:ext cx="0" cy="4190141"/>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5307" name="TextBox 93"/>
            <p:cNvSpPr txBox="1">
              <a:spLocks noChangeArrowheads="1"/>
            </p:cNvSpPr>
            <p:nvPr/>
          </p:nvSpPr>
          <p:spPr bwMode="auto">
            <a:xfrm>
              <a:off x="3771900" y="5943600"/>
              <a:ext cx="2019301" cy="50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a:latin typeface="Arial" panose="020B0604020202020204" pitchFamily="34" charset="0"/>
                </a:rPr>
                <a:t>Feature 1</a:t>
              </a:r>
            </a:p>
          </p:txBody>
        </p:sp>
        <p:sp>
          <p:nvSpPr>
            <p:cNvPr id="55308" name="TextBox 94"/>
            <p:cNvSpPr txBox="1">
              <a:spLocks noChangeArrowheads="1"/>
            </p:cNvSpPr>
            <p:nvPr/>
          </p:nvSpPr>
          <p:spPr bwMode="auto">
            <a:xfrm rot="16200000" flipH="1">
              <a:off x="38101" y="3303879"/>
              <a:ext cx="1600201" cy="50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a:latin typeface="Arial" panose="020B0604020202020204" pitchFamily="34" charset="0"/>
                </a:rPr>
                <a:t>Feature 2</a:t>
              </a:r>
            </a:p>
          </p:txBody>
        </p:sp>
        <p:sp>
          <p:nvSpPr>
            <p:cNvPr id="96" name="Oval 95"/>
            <p:cNvSpPr/>
            <p:nvPr/>
          </p:nvSpPr>
          <p:spPr>
            <a:xfrm>
              <a:off x="1448576" y="4354443"/>
              <a:ext cx="228574"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97" name="Oval 96"/>
            <p:cNvSpPr/>
            <p:nvPr/>
          </p:nvSpPr>
          <p:spPr>
            <a:xfrm>
              <a:off x="1955146" y="4802502"/>
              <a:ext cx="22548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98" name="Oval 97"/>
            <p:cNvSpPr/>
            <p:nvPr/>
          </p:nvSpPr>
          <p:spPr>
            <a:xfrm>
              <a:off x="2128121" y="3696256"/>
              <a:ext cx="22548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99" name="Oval 98"/>
            <p:cNvSpPr/>
            <p:nvPr/>
          </p:nvSpPr>
          <p:spPr>
            <a:xfrm>
              <a:off x="1448576" y="3696256"/>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0" name="Oval 99"/>
            <p:cNvSpPr/>
            <p:nvPr/>
          </p:nvSpPr>
          <p:spPr>
            <a:xfrm>
              <a:off x="1902635" y="4230840"/>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1" name="Oval 100"/>
            <p:cNvSpPr/>
            <p:nvPr/>
          </p:nvSpPr>
          <p:spPr>
            <a:xfrm>
              <a:off x="2412294" y="4580017"/>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2" name="Oval 101"/>
            <p:cNvSpPr/>
            <p:nvPr/>
          </p:nvSpPr>
          <p:spPr>
            <a:xfrm>
              <a:off x="2412294" y="4048524"/>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3" name="Oval 102"/>
            <p:cNvSpPr/>
            <p:nvPr/>
          </p:nvSpPr>
          <p:spPr>
            <a:xfrm>
              <a:off x="2186808" y="4345171"/>
              <a:ext cx="225486"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4" name="Oval 103"/>
            <p:cNvSpPr/>
            <p:nvPr/>
          </p:nvSpPr>
          <p:spPr>
            <a:xfrm>
              <a:off x="4040112" y="2098688"/>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5" name="Oval 104"/>
            <p:cNvSpPr/>
            <p:nvPr/>
          </p:nvSpPr>
          <p:spPr>
            <a:xfrm>
              <a:off x="5942837" y="2633270"/>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6" name="Oval 105"/>
            <p:cNvSpPr/>
            <p:nvPr/>
          </p:nvSpPr>
          <p:spPr>
            <a:xfrm>
              <a:off x="3351301" y="2973178"/>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7" name="Oval 106"/>
            <p:cNvSpPr/>
            <p:nvPr/>
          </p:nvSpPr>
          <p:spPr>
            <a:xfrm>
              <a:off x="4840122" y="2546748"/>
              <a:ext cx="22548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8" name="Oval 107"/>
            <p:cNvSpPr/>
            <p:nvPr/>
          </p:nvSpPr>
          <p:spPr>
            <a:xfrm>
              <a:off x="3984512" y="3217295"/>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09" name="Oval 108"/>
            <p:cNvSpPr/>
            <p:nvPr/>
          </p:nvSpPr>
          <p:spPr>
            <a:xfrm>
              <a:off x="5377580" y="1975085"/>
              <a:ext cx="225484"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0" name="Oval 109"/>
            <p:cNvSpPr/>
            <p:nvPr/>
          </p:nvSpPr>
          <p:spPr>
            <a:xfrm>
              <a:off x="5108850" y="3198755"/>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1" name="Oval 110"/>
            <p:cNvSpPr/>
            <p:nvPr/>
          </p:nvSpPr>
          <p:spPr>
            <a:xfrm>
              <a:off x="6705781" y="4728341"/>
              <a:ext cx="22548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2" name="Oval 111"/>
            <p:cNvSpPr/>
            <p:nvPr/>
          </p:nvSpPr>
          <p:spPr>
            <a:xfrm>
              <a:off x="6492650" y="4539847"/>
              <a:ext cx="228574"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3" name="Oval 112"/>
            <p:cNvSpPr/>
            <p:nvPr/>
          </p:nvSpPr>
          <p:spPr>
            <a:xfrm>
              <a:off x="5877972" y="4669630"/>
              <a:ext cx="225484"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4" name="Oval 113"/>
            <p:cNvSpPr/>
            <p:nvPr/>
          </p:nvSpPr>
          <p:spPr>
            <a:xfrm>
              <a:off x="7468723" y="4116506"/>
              <a:ext cx="225486" cy="2286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5" name="Oval 114"/>
            <p:cNvSpPr/>
            <p:nvPr/>
          </p:nvSpPr>
          <p:spPr>
            <a:xfrm>
              <a:off x="7468723" y="4614009"/>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6" name="Oval 115"/>
            <p:cNvSpPr/>
            <p:nvPr/>
          </p:nvSpPr>
          <p:spPr>
            <a:xfrm>
              <a:off x="7172195" y="4240109"/>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7" name="Oval 116"/>
            <p:cNvSpPr/>
            <p:nvPr/>
          </p:nvSpPr>
          <p:spPr>
            <a:xfrm>
              <a:off x="3199947" y="2518938"/>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8" name="Oval 117"/>
            <p:cNvSpPr/>
            <p:nvPr/>
          </p:nvSpPr>
          <p:spPr>
            <a:xfrm>
              <a:off x="3907292" y="2574560"/>
              <a:ext cx="225484"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9" name="Oval 118"/>
            <p:cNvSpPr/>
            <p:nvPr/>
          </p:nvSpPr>
          <p:spPr>
            <a:xfrm>
              <a:off x="4762900" y="2046156"/>
              <a:ext cx="225486"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20" name="Oval 119"/>
            <p:cNvSpPr/>
            <p:nvPr/>
          </p:nvSpPr>
          <p:spPr>
            <a:xfrm>
              <a:off x="5349780" y="2772325"/>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21" name="Oval 120"/>
            <p:cNvSpPr/>
            <p:nvPr/>
          </p:nvSpPr>
          <p:spPr>
            <a:xfrm>
              <a:off x="3552075" y="5028079"/>
              <a:ext cx="225486" cy="2286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22" name="Oval 121"/>
            <p:cNvSpPr/>
            <p:nvPr/>
          </p:nvSpPr>
          <p:spPr>
            <a:xfrm>
              <a:off x="4423128" y="2389155"/>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23" name="Oval 122"/>
            <p:cNvSpPr/>
            <p:nvPr/>
          </p:nvSpPr>
          <p:spPr>
            <a:xfrm>
              <a:off x="3536632" y="2274822"/>
              <a:ext cx="228574" cy="22557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24" name="Oval 123"/>
            <p:cNvSpPr/>
            <p:nvPr/>
          </p:nvSpPr>
          <p:spPr>
            <a:xfrm>
              <a:off x="2878708" y="5009538"/>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25" name="Oval 124"/>
            <p:cNvSpPr/>
            <p:nvPr/>
          </p:nvSpPr>
          <p:spPr>
            <a:xfrm>
              <a:off x="5096495" y="2203751"/>
              <a:ext cx="225486" cy="2255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grpSp>
          <p:nvGrpSpPr>
            <p:cNvPr id="55339" name="Group 125"/>
            <p:cNvGrpSpPr>
              <a:grpSpLocks/>
            </p:cNvGrpSpPr>
            <p:nvPr/>
          </p:nvGrpSpPr>
          <p:grpSpPr bwMode="auto">
            <a:xfrm rot="5400000">
              <a:off x="3121647" y="247510"/>
              <a:ext cx="2971800" cy="6929094"/>
              <a:chOff x="4299914" y="1790726"/>
              <a:chExt cx="2971800" cy="4152874"/>
            </a:xfrm>
          </p:grpSpPr>
          <p:cxnSp>
            <p:nvCxnSpPr>
              <p:cNvPr id="136" name="Straight Connector 135"/>
              <p:cNvCxnSpPr/>
              <p:nvPr/>
            </p:nvCxnSpPr>
            <p:spPr>
              <a:xfrm>
                <a:off x="4299137" y="1791352"/>
                <a:ext cx="0" cy="415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028395" y="1791352"/>
                <a:ext cx="0" cy="415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791644" y="1791352"/>
                <a:ext cx="0" cy="415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6508541" y="1791352"/>
                <a:ext cx="0" cy="415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271788" y="1791352"/>
                <a:ext cx="0" cy="415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340" name="Group 126"/>
            <p:cNvGrpSpPr>
              <a:grpSpLocks/>
            </p:cNvGrpSpPr>
            <p:nvPr/>
          </p:nvGrpSpPr>
          <p:grpSpPr bwMode="auto">
            <a:xfrm>
              <a:off x="2057400" y="1790726"/>
              <a:ext cx="5214314" cy="4152874"/>
              <a:chOff x="2057400" y="1790726"/>
              <a:chExt cx="5214314" cy="4152874"/>
            </a:xfrm>
          </p:grpSpPr>
          <p:cxnSp>
            <p:nvCxnSpPr>
              <p:cNvPr id="128" name="Straight Connector 127"/>
              <p:cNvCxnSpPr/>
              <p:nvPr/>
            </p:nvCxnSpPr>
            <p:spPr>
              <a:xfrm>
                <a:off x="2057077"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820021"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536632"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299575"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5028541"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5791485"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6508096"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271039" y="1789681"/>
                <a:ext cx="0" cy="415305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31597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dirty="0" smtClean="0"/>
              <a:t>Histogram with clustering</a:t>
            </a:r>
            <a:endParaRPr lang="en-US" altLang="en-US" dirty="0" smtClean="0"/>
          </a:p>
        </p:txBody>
      </p:sp>
      <p:sp>
        <p:nvSpPr>
          <p:cNvPr id="56323" name="Content Placeholder 2"/>
          <p:cNvSpPr>
            <a:spLocks noGrp="1"/>
          </p:cNvSpPr>
          <p:nvPr>
            <p:ph idx="1"/>
          </p:nvPr>
        </p:nvSpPr>
        <p:spPr>
          <a:xfrm>
            <a:off x="474662" y="731043"/>
            <a:ext cx="8229600" cy="5135563"/>
          </a:xfrm>
        </p:spPr>
        <p:txBody>
          <a:bodyPr/>
          <a:lstStyle/>
          <a:p>
            <a:r>
              <a:rPr lang="en-US" altLang="en-US" sz="2400" dirty="0" smtClean="0"/>
              <a:t>Cluster data (or partition) into K clusters, count how many samples appear in each cluster to get K-dim histogram</a:t>
            </a:r>
          </a:p>
          <a:p>
            <a:r>
              <a:rPr lang="en-US" altLang="en-US" sz="2400" dirty="0" smtClean="0"/>
              <a:t>Use the same cluster centers (or partitioning) for all images</a:t>
            </a:r>
            <a:endParaRPr lang="en-US" altLang="en-US" sz="2400" dirty="0" smtClean="0"/>
          </a:p>
          <a:p>
            <a:endParaRPr lang="en-US" altLang="en-US" sz="2400" dirty="0" smtClean="0"/>
          </a:p>
          <a:p>
            <a:endParaRPr lang="en-US" altLang="en-US" sz="2400" dirty="0" smtClean="0"/>
          </a:p>
        </p:txBody>
      </p:sp>
      <p:grpSp>
        <p:nvGrpSpPr>
          <p:cNvPr id="56324" name="Group 4"/>
          <p:cNvGrpSpPr>
            <a:grpSpLocks/>
          </p:cNvGrpSpPr>
          <p:nvPr/>
        </p:nvGrpSpPr>
        <p:grpSpPr bwMode="auto">
          <a:xfrm>
            <a:off x="457200" y="2057400"/>
            <a:ext cx="7697787" cy="4652963"/>
            <a:chOff x="607368" y="1752600"/>
            <a:chExt cx="7698432" cy="4652665"/>
          </a:xfrm>
        </p:grpSpPr>
        <p:cxnSp>
          <p:nvCxnSpPr>
            <p:cNvPr id="6" name="Straight Arrow Connector 5"/>
            <p:cNvCxnSpPr/>
            <p:nvPr/>
          </p:nvCxnSpPr>
          <p:spPr>
            <a:xfrm>
              <a:off x="1218606" y="5867136"/>
              <a:ext cx="7087194" cy="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218606" y="1752600"/>
              <a:ext cx="0" cy="4190732"/>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56335" name="TextBox 7"/>
            <p:cNvSpPr txBox="1">
              <a:spLocks noChangeArrowheads="1"/>
            </p:cNvSpPr>
            <p:nvPr/>
          </p:nvSpPr>
          <p:spPr bwMode="auto">
            <a:xfrm>
              <a:off x="3771900" y="5943600"/>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Feature 1</a:t>
              </a:r>
            </a:p>
          </p:txBody>
        </p:sp>
        <p:sp>
          <p:nvSpPr>
            <p:cNvPr id="56336" name="TextBox 8"/>
            <p:cNvSpPr txBox="1">
              <a:spLocks noChangeArrowheads="1"/>
            </p:cNvSpPr>
            <p:nvPr/>
          </p:nvSpPr>
          <p:spPr bwMode="auto">
            <a:xfrm rot="16200000" flipH="1">
              <a:off x="38101" y="3327548"/>
              <a:ext cx="16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Feature 2</a:t>
              </a:r>
            </a:p>
          </p:txBody>
        </p:sp>
        <p:sp>
          <p:nvSpPr>
            <p:cNvPr id="10" name="Oval 9"/>
            <p:cNvSpPr/>
            <p:nvPr/>
          </p:nvSpPr>
          <p:spPr>
            <a:xfrm>
              <a:off x="1450401" y="4352758"/>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1" name="Oval 10"/>
            <p:cNvSpPr/>
            <p:nvPr/>
          </p:nvSpPr>
          <p:spPr>
            <a:xfrm>
              <a:off x="1955268" y="4803580"/>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2" name="Oval 11"/>
            <p:cNvSpPr/>
            <p:nvPr/>
          </p:nvSpPr>
          <p:spPr>
            <a:xfrm>
              <a:off x="2128320"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3" name="Oval 12"/>
            <p:cNvSpPr/>
            <p:nvPr/>
          </p:nvSpPr>
          <p:spPr>
            <a:xfrm>
              <a:off x="1450401" y="3697163"/>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4" name="Oval 13"/>
            <p:cNvSpPr/>
            <p:nvPr/>
          </p:nvSpPr>
          <p:spPr>
            <a:xfrm>
              <a:off x="1901288" y="4230529"/>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5" name="Oval 14"/>
            <p:cNvSpPr/>
            <p:nvPr/>
          </p:nvSpPr>
          <p:spPr>
            <a:xfrm>
              <a:off x="2412506" y="4579757"/>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6" name="Oval 15"/>
            <p:cNvSpPr/>
            <p:nvPr/>
          </p:nvSpPr>
          <p:spPr>
            <a:xfrm>
              <a:off x="2412506" y="4047978"/>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7" name="Oval 16"/>
            <p:cNvSpPr/>
            <p:nvPr/>
          </p:nvSpPr>
          <p:spPr>
            <a:xfrm>
              <a:off x="2187062" y="4344822"/>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8" name="Oval 17"/>
            <p:cNvSpPr/>
            <p:nvPr/>
          </p:nvSpPr>
          <p:spPr>
            <a:xfrm>
              <a:off x="4038242" y="2098653"/>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9" name="Oval 18"/>
            <p:cNvSpPr/>
            <p:nvPr/>
          </p:nvSpPr>
          <p:spPr>
            <a:xfrm>
              <a:off x="5943402" y="263201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0" name="Oval 19"/>
            <p:cNvSpPr/>
            <p:nvPr/>
          </p:nvSpPr>
          <p:spPr>
            <a:xfrm>
              <a:off x="3352385" y="2971722"/>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1" name="Oval 20"/>
            <p:cNvSpPr/>
            <p:nvPr/>
          </p:nvSpPr>
          <p:spPr>
            <a:xfrm>
              <a:off x="4839998" y="2546299"/>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2" name="Oval 21"/>
            <p:cNvSpPr/>
            <p:nvPr/>
          </p:nvSpPr>
          <p:spPr>
            <a:xfrm>
              <a:off x="3984263" y="32161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3" name="Oval 22"/>
            <p:cNvSpPr/>
            <p:nvPr/>
          </p:nvSpPr>
          <p:spPr>
            <a:xfrm>
              <a:off x="5376618" y="197642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4" name="Oval 23"/>
            <p:cNvSpPr/>
            <p:nvPr/>
          </p:nvSpPr>
          <p:spPr>
            <a:xfrm>
              <a:off x="5109895" y="3198720"/>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5" name="Oval 24"/>
            <p:cNvSpPr/>
            <p:nvPr/>
          </p:nvSpPr>
          <p:spPr>
            <a:xfrm>
              <a:off x="6705466" y="472738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6" name="Oval 25"/>
            <p:cNvSpPr/>
            <p:nvPr/>
          </p:nvSpPr>
          <p:spPr>
            <a:xfrm>
              <a:off x="6492723" y="4538485"/>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7" name="Oval 26"/>
            <p:cNvSpPr/>
            <p:nvPr/>
          </p:nvSpPr>
          <p:spPr>
            <a:xfrm>
              <a:off x="5878310" y="4668651"/>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8" name="Oval 27"/>
            <p:cNvSpPr/>
            <p:nvPr/>
          </p:nvSpPr>
          <p:spPr>
            <a:xfrm>
              <a:off x="7467530" y="4117824"/>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29" name="Oval 28"/>
            <p:cNvSpPr/>
            <p:nvPr/>
          </p:nvSpPr>
          <p:spPr>
            <a:xfrm>
              <a:off x="7469118" y="4614680"/>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0" name="Oval 29"/>
            <p:cNvSpPr/>
            <p:nvPr/>
          </p:nvSpPr>
          <p:spPr>
            <a:xfrm>
              <a:off x="7173818" y="4240054"/>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1" name="Oval 30"/>
            <p:cNvSpPr/>
            <p:nvPr/>
          </p:nvSpPr>
          <p:spPr>
            <a:xfrm>
              <a:off x="3199972" y="2519314"/>
              <a:ext cx="227032"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2" name="Oval 31"/>
            <p:cNvSpPr/>
            <p:nvPr/>
          </p:nvSpPr>
          <p:spPr>
            <a:xfrm>
              <a:off x="3906469" y="2573285"/>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3" name="Oval 32"/>
            <p:cNvSpPr/>
            <p:nvPr/>
          </p:nvSpPr>
          <p:spPr>
            <a:xfrm>
              <a:off x="4762203" y="2044681"/>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4" name="Oval 33"/>
            <p:cNvSpPr/>
            <p:nvPr/>
          </p:nvSpPr>
          <p:spPr>
            <a:xfrm>
              <a:off x="5349627" y="2771710"/>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5" name="Oval 34"/>
            <p:cNvSpPr/>
            <p:nvPr/>
          </p:nvSpPr>
          <p:spPr>
            <a:xfrm>
              <a:off x="3552427" y="5028990"/>
              <a:ext cx="225444"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6" name="Oval 35"/>
            <p:cNvSpPr/>
            <p:nvPr/>
          </p:nvSpPr>
          <p:spPr>
            <a:xfrm>
              <a:off x="4422450" y="2387559"/>
              <a:ext cx="227032" cy="22699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7" name="Oval 36"/>
            <p:cNvSpPr/>
            <p:nvPr/>
          </p:nvSpPr>
          <p:spPr>
            <a:xfrm>
              <a:off x="3538139" y="2274855"/>
              <a:ext cx="225444" cy="225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8" name="Oval 37"/>
            <p:cNvSpPr/>
            <p:nvPr/>
          </p:nvSpPr>
          <p:spPr>
            <a:xfrm>
              <a:off x="2877683" y="5008354"/>
              <a:ext cx="227031"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39" name="Oval 38"/>
            <p:cNvSpPr/>
            <p:nvPr/>
          </p:nvSpPr>
          <p:spPr>
            <a:xfrm>
              <a:off x="5095606" y="2201834"/>
              <a:ext cx="227032" cy="2269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grpSp>
      <p:sp>
        <p:nvSpPr>
          <p:cNvPr id="41" name="Multiply 40"/>
          <p:cNvSpPr/>
          <p:nvPr/>
        </p:nvSpPr>
        <p:spPr>
          <a:xfrm>
            <a:off x="4105275" y="2590800"/>
            <a:ext cx="800100" cy="801688"/>
          </a:xfrm>
          <a:prstGeom prst="mathMultiply">
            <a:avLst/>
          </a:prstGeom>
          <a:solidFill>
            <a:srgbClr val="00FF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ln w="22225">
                <a:solidFill>
                  <a:schemeClr val="accent2"/>
                </a:solidFill>
                <a:prstDash val="solid"/>
              </a:ln>
              <a:solidFill>
                <a:schemeClr val="accent2">
                  <a:lumMod val="40000"/>
                  <a:lumOff val="60000"/>
                </a:schemeClr>
              </a:solidFill>
            </a:endParaRPr>
          </a:p>
        </p:txBody>
      </p:sp>
      <p:sp>
        <p:nvSpPr>
          <p:cNvPr id="42" name="Multiply 41"/>
          <p:cNvSpPr/>
          <p:nvPr/>
        </p:nvSpPr>
        <p:spPr>
          <a:xfrm>
            <a:off x="6554787" y="4581525"/>
            <a:ext cx="801688" cy="801688"/>
          </a:xfrm>
          <a:prstGeom prst="mathMultiply">
            <a:avLst/>
          </a:prstGeom>
          <a:solidFill>
            <a:srgbClr val="00FF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ln w="22225">
                <a:solidFill>
                  <a:schemeClr val="accent2"/>
                </a:solidFill>
                <a:prstDash val="solid"/>
              </a:ln>
              <a:solidFill>
                <a:schemeClr val="accent2">
                  <a:lumMod val="40000"/>
                  <a:lumOff val="60000"/>
                </a:schemeClr>
              </a:solidFill>
            </a:endParaRPr>
          </a:p>
        </p:txBody>
      </p:sp>
      <p:sp>
        <p:nvSpPr>
          <p:cNvPr id="43" name="Multiply 42"/>
          <p:cNvSpPr/>
          <p:nvPr/>
        </p:nvSpPr>
        <p:spPr>
          <a:xfrm>
            <a:off x="1649412" y="4319588"/>
            <a:ext cx="801688" cy="800100"/>
          </a:xfrm>
          <a:prstGeom prst="mathMultiply">
            <a:avLst/>
          </a:prstGeom>
          <a:solidFill>
            <a:srgbClr val="00FF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ln w="22225">
                <a:solidFill>
                  <a:schemeClr val="accent2"/>
                </a:solidFill>
                <a:prstDash val="solid"/>
              </a:ln>
              <a:solidFill>
                <a:schemeClr val="accent2">
                  <a:lumMod val="40000"/>
                  <a:lumOff val="60000"/>
                </a:schemeClr>
              </a:solidFill>
            </a:endParaRPr>
          </a:p>
        </p:txBody>
      </p:sp>
      <p:cxnSp>
        <p:nvCxnSpPr>
          <p:cNvPr id="44" name="Straight Connector 43"/>
          <p:cNvCxnSpPr/>
          <p:nvPr/>
        </p:nvCxnSpPr>
        <p:spPr>
          <a:xfrm flipH="1" flipV="1">
            <a:off x="1401762" y="2571750"/>
            <a:ext cx="3170238" cy="22764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551362" y="2579688"/>
            <a:ext cx="3254375" cy="22955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286250" y="4824413"/>
            <a:ext cx="303212" cy="13350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4464050" y="2628900"/>
            <a:ext cx="3829050" cy="3354388"/>
          </a:xfrm>
          <a:custGeom>
            <a:avLst/>
            <a:gdLst>
              <a:gd name="connsiteX0" fmla="*/ 3708400 w 3810000"/>
              <a:gd name="connsiteY0" fmla="*/ 0 h 3535680"/>
              <a:gd name="connsiteX1" fmla="*/ 294640 w 3810000"/>
              <a:gd name="connsiteY1" fmla="*/ 2346960 h 3535680"/>
              <a:gd name="connsiteX2" fmla="*/ 0 w 3810000"/>
              <a:gd name="connsiteY2" fmla="*/ 3535680 h 3535680"/>
              <a:gd name="connsiteX3" fmla="*/ 3810000 w 3810000"/>
              <a:gd name="connsiteY3" fmla="*/ 3535680 h 3535680"/>
              <a:gd name="connsiteX4" fmla="*/ 3708400 w 3810000"/>
              <a:gd name="connsiteY4" fmla="*/ 0 h 353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3535680">
                <a:moveTo>
                  <a:pt x="3708400" y="0"/>
                </a:moveTo>
                <a:lnTo>
                  <a:pt x="294640" y="2346960"/>
                </a:lnTo>
                <a:lnTo>
                  <a:pt x="0" y="3535680"/>
                </a:lnTo>
                <a:lnTo>
                  <a:pt x="3810000" y="3535680"/>
                </a:lnTo>
                <a:lnTo>
                  <a:pt x="3708400" y="0"/>
                </a:lnTo>
                <a:close/>
              </a:path>
            </a:pathLst>
          </a:custGeom>
          <a:solidFill>
            <a:srgbClr val="00B050">
              <a:alpha val="50000"/>
            </a:srgbClr>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59"/>
          <p:cNvSpPr>
            <a:spLocks noChangeArrowheads="1"/>
          </p:cNvSpPr>
          <p:nvPr/>
        </p:nvSpPr>
        <p:spPr bwMode="auto">
          <a:xfrm>
            <a:off x="8324850" y="3389313"/>
            <a:ext cx="596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rial" panose="020B0604020202020204" pitchFamily="34" charset="0"/>
              </a:rPr>
              <a:t>bin</a:t>
            </a:r>
            <a:endParaRPr lang="en-US" altLang="en-US" sz="1800">
              <a:latin typeface="Arial" panose="020B0604020202020204" pitchFamily="34" charset="0"/>
            </a:endParaRPr>
          </a:p>
        </p:txBody>
      </p:sp>
    </p:spTree>
    <p:extLst>
      <p:ext uri="{BB962C8B-B14F-4D97-AF65-F5344CB8AC3E}">
        <p14:creationId xmlns:p14="http://schemas.microsoft.com/office/powerpoint/2010/main" val="3775944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Computing histogram distance</a:t>
            </a:r>
          </a:p>
        </p:txBody>
      </p:sp>
      <p:sp>
        <p:nvSpPr>
          <p:cNvPr id="57347" name="Content Placeholder 2"/>
          <p:cNvSpPr>
            <a:spLocks noGrp="1"/>
          </p:cNvSpPr>
          <p:nvPr>
            <p:ph idx="1"/>
          </p:nvPr>
        </p:nvSpPr>
        <p:spPr>
          <a:xfrm>
            <a:off x="457200" y="990600"/>
            <a:ext cx="8229600" cy="5334000"/>
          </a:xfrm>
        </p:spPr>
        <p:txBody>
          <a:bodyPr>
            <a:normAutofit fontScale="92500" lnSpcReduction="10000"/>
          </a:bodyPr>
          <a:lstStyle/>
          <a:p>
            <a:r>
              <a:rPr lang="en-US" altLang="en-US" dirty="0" smtClean="0">
                <a:latin typeface="Arial" panose="020B0604020202020204" pitchFamily="34" charset="0"/>
              </a:rPr>
              <a:t>Cosine similarity (dot product of normalized counts)</a:t>
            </a:r>
          </a:p>
          <a:p>
            <a:r>
              <a:rPr lang="en-US" altLang="en-US" dirty="0" smtClean="0">
                <a:latin typeface="Arial" panose="020B0604020202020204" pitchFamily="34" charset="0"/>
              </a:rPr>
              <a:t>Histogram </a:t>
            </a:r>
            <a:r>
              <a:rPr lang="en-US" altLang="en-US" dirty="0" smtClean="0">
                <a:latin typeface="Arial" panose="020B0604020202020204" pitchFamily="34" charset="0"/>
              </a:rPr>
              <a:t>intersection</a:t>
            </a:r>
          </a:p>
          <a:p>
            <a:endParaRPr lang="en-US" altLang="en-US" dirty="0" smtClean="0">
              <a:latin typeface="Arial" panose="020B0604020202020204" pitchFamily="34" charset="0"/>
            </a:endParaRPr>
          </a:p>
          <a:p>
            <a:endParaRPr lang="ru-RU" altLang="en-US" dirty="0" smtClean="0">
              <a:latin typeface="Arial" panose="020B0604020202020204" pitchFamily="34" charset="0"/>
            </a:endParaRPr>
          </a:p>
          <a:p>
            <a:r>
              <a:rPr lang="en-US" altLang="en-US" dirty="0" smtClean="0">
                <a:latin typeface="Arial" panose="020B0604020202020204" pitchFamily="34" charset="0"/>
              </a:rPr>
              <a:t>Chi-squared Histogram matching distance</a:t>
            </a:r>
            <a:endParaRPr lang="ru-RU" altLang="en-US" dirty="0" smtClean="0">
              <a:latin typeface="Arial" panose="020B0604020202020204" pitchFamily="34" charset="0"/>
            </a:endParaRPr>
          </a:p>
          <a:p>
            <a:endParaRPr lang="en-US" altLang="en-US" dirty="0" smtClean="0"/>
          </a:p>
          <a:p>
            <a:endParaRPr lang="en-US" altLang="en-US" dirty="0" smtClean="0"/>
          </a:p>
          <a:p>
            <a:r>
              <a:rPr lang="en-US" altLang="en-US" sz="2800" dirty="0" smtClean="0"/>
              <a:t>Earth mover’s distance </a:t>
            </a:r>
            <a:br>
              <a:rPr lang="en-US" altLang="en-US" sz="2800" dirty="0" smtClean="0"/>
            </a:br>
            <a:r>
              <a:rPr lang="en-US" altLang="en-US" sz="2800" dirty="0" smtClean="0"/>
              <a:t>(Cross-bin similarity measure)</a:t>
            </a:r>
          </a:p>
          <a:p>
            <a:pPr lvl="1"/>
            <a:r>
              <a:rPr lang="en-US" altLang="en-US" sz="2400" dirty="0" smtClean="0"/>
              <a:t>minimal cost paid to transform one distribution into the other</a:t>
            </a:r>
          </a:p>
        </p:txBody>
      </p:sp>
      <p:graphicFrame>
        <p:nvGraphicFramePr>
          <p:cNvPr id="57348" name="Object 3"/>
          <p:cNvGraphicFramePr>
            <a:graphicFrameLocks noChangeAspect="1"/>
          </p:cNvGraphicFramePr>
          <p:nvPr>
            <p:extLst>
              <p:ext uri="{D42A27DB-BD31-4B8C-83A1-F6EECF244321}">
                <p14:modId xmlns:p14="http://schemas.microsoft.com/office/powerpoint/2010/main" val="2810489861"/>
              </p:ext>
            </p:extLst>
          </p:nvPr>
        </p:nvGraphicFramePr>
        <p:xfrm>
          <a:off x="1600200" y="2244725"/>
          <a:ext cx="6237288" cy="1114425"/>
        </p:xfrm>
        <a:graphic>
          <a:graphicData uri="http://schemas.openxmlformats.org/presentationml/2006/ole">
            <mc:AlternateContent xmlns:mc="http://schemas.openxmlformats.org/markup-compatibility/2006">
              <mc:Choice xmlns:v="urn:schemas-microsoft-com:vml" Requires="v">
                <p:oleObj spid="_x0000_s130074" name="Equation" r:id="rId3" imgW="2413000" imgH="431800" progId="Equation.3">
                  <p:embed/>
                </p:oleObj>
              </mc:Choice>
              <mc:Fallback>
                <p:oleObj name="Equation" r:id="rId3" imgW="24130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244725"/>
                        <a:ext cx="6237288"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2"/>
          <p:cNvGraphicFramePr>
            <a:graphicFrameLocks noChangeAspect="1"/>
          </p:cNvGraphicFramePr>
          <p:nvPr>
            <p:extLst>
              <p:ext uri="{D42A27DB-BD31-4B8C-83A1-F6EECF244321}">
                <p14:modId xmlns:p14="http://schemas.microsoft.com/office/powerpoint/2010/main" val="2211823623"/>
              </p:ext>
            </p:extLst>
          </p:nvPr>
        </p:nvGraphicFramePr>
        <p:xfrm>
          <a:off x="1733550" y="3697288"/>
          <a:ext cx="5360988" cy="1243012"/>
        </p:xfrm>
        <a:graphic>
          <a:graphicData uri="http://schemas.openxmlformats.org/presentationml/2006/ole">
            <mc:AlternateContent xmlns:mc="http://schemas.openxmlformats.org/markup-compatibility/2006">
              <mc:Choice xmlns:v="urn:schemas-microsoft-com:vml" Requires="v">
                <p:oleObj spid="_x0000_s130075" name="Equation" r:id="rId5" imgW="2082800" imgH="482600" progId="Equation.3">
                  <p:embed/>
                </p:oleObj>
              </mc:Choice>
              <mc:Fallback>
                <p:oleObj name="Equation" r:id="rId5" imgW="2082800" imgH="482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3550" y="3697288"/>
                        <a:ext cx="5360988"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350" name="Rectangle 1"/>
          <p:cNvSpPr>
            <a:spLocks noChangeArrowheads="1"/>
          </p:cNvSpPr>
          <p:nvPr/>
        </p:nvSpPr>
        <p:spPr bwMode="auto">
          <a:xfrm>
            <a:off x="603250" y="6324600"/>
            <a:ext cx="7924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a:solidFill>
                  <a:srgbClr val="660099"/>
                </a:solidFill>
                <a:latin typeface="Arial" panose="020B0604020202020204" pitchFamily="34" charset="0"/>
                <a:hlinkClick r:id="rId7"/>
              </a:rPr>
              <a:t>[</a:t>
            </a:r>
            <a:r>
              <a:rPr lang="en-US" altLang="en-US" sz="1600">
                <a:latin typeface="Arial" panose="020B0604020202020204" pitchFamily="34" charset="0"/>
              </a:rPr>
              <a:t>Rubner et al.</a:t>
            </a:r>
            <a:r>
              <a:rPr lang="en-US" altLang="en-US" sz="1600">
                <a:solidFill>
                  <a:srgbClr val="660099"/>
                </a:solidFill>
                <a:latin typeface="Arial" panose="020B0604020202020204" pitchFamily="34" charset="0"/>
              </a:rPr>
              <a:t> </a:t>
            </a:r>
            <a:r>
              <a:rPr lang="en-US" altLang="en-US" sz="1600">
                <a:solidFill>
                  <a:srgbClr val="660099"/>
                </a:solidFill>
                <a:latin typeface="Arial" panose="020B0604020202020204" pitchFamily="34" charset="0"/>
                <a:hlinkClick r:id="rId7"/>
              </a:rPr>
              <a:t>The Earth Mover's Distance as a Metric for Image Retrieval</a:t>
            </a:r>
            <a:r>
              <a:rPr lang="en-US" altLang="en-US" sz="1600">
                <a:solidFill>
                  <a:srgbClr val="660099"/>
                </a:solidFill>
                <a:latin typeface="Arial" panose="020B0604020202020204" pitchFamily="34" charset="0"/>
              </a:rPr>
              <a:t>, IJCV 2000]</a:t>
            </a:r>
            <a:endParaRPr lang="en-US" altLang="en-US" sz="1600">
              <a:solidFill>
                <a:srgbClr val="222222"/>
              </a:solidFill>
              <a:latin typeface="Arial" panose="020B0604020202020204" pitchFamily="34" charset="0"/>
            </a:endParaRPr>
          </a:p>
        </p:txBody>
      </p:sp>
    </p:spTree>
    <p:extLst>
      <p:ext uri="{BB962C8B-B14F-4D97-AF65-F5344CB8AC3E}">
        <p14:creationId xmlns:p14="http://schemas.microsoft.com/office/powerpoint/2010/main" val="150676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734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34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3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Histograms: implementation issues</a:t>
            </a:r>
          </a:p>
        </p:txBody>
      </p:sp>
      <p:grpSp>
        <p:nvGrpSpPr>
          <p:cNvPr id="2" name="Group 7"/>
          <p:cNvGrpSpPr>
            <a:grpSpLocks/>
          </p:cNvGrpSpPr>
          <p:nvPr/>
        </p:nvGrpSpPr>
        <p:grpSpPr bwMode="auto">
          <a:xfrm>
            <a:off x="381000" y="2590800"/>
            <a:ext cx="8229600" cy="1701800"/>
            <a:chOff x="228600" y="1219200"/>
            <a:chExt cx="8229600" cy="1701463"/>
          </a:xfrm>
        </p:grpSpPr>
        <p:sp>
          <p:nvSpPr>
            <p:cNvPr id="4" name="Left-Right Arrow 3"/>
            <p:cNvSpPr/>
            <p:nvPr/>
          </p:nvSpPr>
          <p:spPr>
            <a:xfrm>
              <a:off x="609600" y="1219200"/>
              <a:ext cx="7848600" cy="609479"/>
            </a:xfrm>
            <a:prstGeom prst="leftRightArrow">
              <a:avLst/>
            </a:prstGeom>
            <a:gradFill flip="none" rotWithShape="1">
              <a:gsLst>
                <a:gs pos="0">
                  <a:srgbClr val="000082"/>
                </a:gs>
                <a:gs pos="30000">
                  <a:srgbClr val="66008F"/>
                </a:gs>
                <a:gs pos="64999">
                  <a:srgbClr val="BA0066"/>
                </a:gs>
                <a:gs pos="89999">
                  <a:srgbClr val="FF0000"/>
                </a:gs>
                <a:gs pos="100000">
                  <a:srgbClr val="FF8200"/>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58374" name="TextBox 4"/>
            <p:cNvSpPr txBox="1">
              <a:spLocks noChangeArrowheads="1"/>
            </p:cNvSpPr>
            <p:nvPr/>
          </p:nvSpPr>
          <p:spPr bwMode="auto">
            <a:xfrm>
              <a:off x="228600" y="1828800"/>
              <a:ext cx="25442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Few Bins</a:t>
              </a:r>
            </a:p>
            <a:p>
              <a:pPr eaLnBrk="1" hangingPunct="1">
                <a:spcBef>
                  <a:spcPct val="0"/>
                </a:spcBef>
                <a:buFontTx/>
                <a:buNone/>
              </a:pPr>
              <a:r>
                <a:rPr lang="en-US" altLang="en-US" sz="1800">
                  <a:latin typeface="Arial" panose="020B0604020202020204" pitchFamily="34" charset="0"/>
                </a:rPr>
                <a:t>Need less data</a:t>
              </a:r>
            </a:p>
            <a:p>
              <a:pPr eaLnBrk="1" hangingPunct="1">
                <a:spcBef>
                  <a:spcPct val="0"/>
                </a:spcBef>
                <a:buFontTx/>
                <a:buNone/>
              </a:pPr>
              <a:r>
                <a:rPr lang="en-US" altLang="en-US" sz="1800">
                  <a:latin typeface="Arial" panose="020B0604020202020204" pitchFamily="34" charset="0"/>
                </a:rPr>
                <a:t>Coarser representation</a:t>
              </a:r>
            </a:p>
          </p:txBody>
        </p:sp>
        <p:sp>
          <p:nvSpPr>
            <p:cNvPr id="58375" name="TextBox 5"/>
            <p:cNvSpPr txBox="1">
              <a:spLocks noChangeArrowheads="1"/>
            </p:cNvSpPr>
            <p:nvPr/>
          </p:nvSpPr>
          <p:spPr bwMode="auto">
            <a:xfrm>
              <a:off x="6019800" y="1905000"/>
              <a:ext cx="22493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Many Bins</a:t>
              </a:r>
            </a:p>
            <a:p>
              <a:pPr eaLnBrk="1" hangingPunct="1">
                <a:spcBef>
                  <a:spcPct val="0"/>
                </a:spcBef>
                <a:buFontTx/>
                <a:buNone/>
              </a:pPr>
              <a:r>
                <a:rPr lang="en-US" altLang="en-US" sz="1800">
                  <a:latin typeface="Arial" panose="020B0604020202020204" pitchFamily="34" charset="0"/>
                </a:rPr>
                <a:t>Need more data</a:t>
              </a:r>
            </a:p>
            <a:p>
              <a:pPr eaLnBrk="1" hangingPunct="1">
                <a:spcBef>
                  <a:spcPct val="0"/>
                </a:spcBef>
                <a:buFontTx/>
                <a:buNone/>
              </a:pPr>
              <a:r>
                <a:rPr lang="en-US" altLang="en-US" sz="1800">
                  <a:latin typeface="Arial" panose="020B0604020202020204" pitchFamily="34" charset="0"/>
                </a:rPr>
                <a:t>Finer representation</a:t>
              </a:r>
            </a:p>
          </p:txBody>
        </p:sp>
      </p:grpSp>
      <p:sp>
        <p:nvSpPr>
          <p:cNvPr id="7" name="Content Placeholder 6"/>
          <p:cNvSpPr>
            <a:spLocks noGrp="1"/>
          </p:cNvSpPr>
          <p:nvPr>
            <p:ph idx="1"/>
          </p:nvPr>
        </p:nvSpPr>
        <p:spPr>
          <a:xfrm>
            <a:off x="457200" y="990600"/>
            <a:ext cx="8229600" cy="5638800"/>
          </a:xfrm>
        </p:spPr>
        <p:txBody>
          <a:bodyPr/>
          <a:lstStyle/>
          <a:p>
            <a:pPr>
              <a:lnSpc>
                <a:spcPct val="80000"/>
              </a:lnSpc>
            </a:pPr>
            <a:r>
              <a:rPr lang="en-US" altLang="en-US" sz="2700" dirty="0" smtClean="0"/>
              <a:t>Quantization</a:t>
            </a:r>
          </a:p>
          <a:p>
            <a:pPr lvl="1">
              <a:lnSpc>
                <a:spcPct val="80000"/>
              </a:lnSpc>
            </a:pPr>
            <a:r>
              <a:rPr lang="en-US" altLang="en-US" sz="2400" dirty="0" smtClean="0"/>
              <a:t>Grids: fast but applicable only with few dimensions</a:t>
            </a:r>
          </a:p>
          <a:p>
            <a:pPr lvl="1">
              <a:lnSpc>
                <a:spcPct val="80000"/>
              </a:lnSpc>
            </a:pPr>
            <a:r>
              <a:rPr lang="en-US" altLang="en-US" sz="2400" dirty="0" smtClean="0"/>
              <a:t>Clustering: slower but can quantize data in higher dimensions</a:t>
            </a:r>
          </a:p>
          <a:p>
            <a:pPr>
              <a:lnSpc>
                <a:spcPct val="80000"/>
              </a:lnSpc>
            </a:pPr>
            <a:endParaRPr lang="en-US" altLang="en-US" sz="2800" dirty="0" smtClean="0"/>
          </a:p>
          <a:p>
            <a:pPr>
              <a:lnSpc>
                <a:spcPct val="80000"/>
              </a:lnSpc>
            </a:pPr>
            <a:endParaRPr lang="en-US" altLang="en-US" sz="2700" dirty="0" smtClean="0"/>
          </a:p>
          <a:p>
            <a:pPr>
              <a:lnSpc>
                <a:spcPct val="80000"/>
              </a:lnSpc>
            </a:pPr>
            <a:endParaRPr lang="en-US" altLang="en-US" sz="2700" dirty="0" smtClean="0"/>
          </a:p>
          <a:p>
            <a:pPr>
              <a:lnSpc>
                <a:spcPct val="80000"/>
              </a:lnSpc>
            </a:pPr>
            <a:endParaRPr lang="en-US" altLang="en-US" sz="2700" dirty="0" smtClean="0"/>
          </a:p>
          <a:p>
            <a:pPr>
              <a:lnSpc>
                <a:spcPct val="80000"/>
              </a:lnSpc>
            </a:pPr>
            <a:endParaRPr lang="en-US" altLang="en-US" sz="2700" dirty="0" smtClean="0"/>
          </a:p>
          <a:p>
            <a:pPr>
              <a:lnSpc>
                <a:spcPct val="80000"/>
              </a:lnSpc>
            </a:pPr>
            <a:r>
              <a:rPr lang="en-US" altLang="en-US" sz="2700" dirty="0" smtClean="0"/>
              <a:t>Matching</a:t>
            </a:r>
          </a:p>
          <a:p>
            <a:pPr lvl="1">
              <a:lnSpc>
                <a:spcPct val="80000"/>
              </a:lnSpc>
            </a:pPr>
            <a:r>
              <a:rPr lang="en-US" altLang="en-US" sz="2400" dirty="0" smtClean="0"/>
              <a:t>Histogram intersection or </a:t>
            </a:r>
            <a:r>
              <a:rPr lang="en-US" altLang="en-US" sz="2400" dirty="0" smtClean="0"/>
              <a:t>Euclidean/Cosine </a:t>
            </a:r>
            <a:r>
              <a:rPr lang="en-US" altLang="en-US" sz="2400" dirty="0" smtClean="0"/>
              <a:t>may be faster</a:t>
            </a:r>
          </a:p>
          <a:p>
            <a:pPr lvl="1">
              <a:lnSpc>
                <a:spcPct val="80000"/>
              </a:lnSpc>
            </a:pPr>
            <a:r>
              <a:rPr lang="en-US" altLang="en-US" sz="2400" dirty="0" smtClean="0"/>
              <a:t>Chi-squared often works better</a:t>
            </a:r>
          </a:p>
          <a:p>
            <a:pPr lvl="1">
              <a:lnSpc>
                <a:spcPct val="80000"/>
              </a:lnSpc>
            </a:pPr>
            <a:r>
              <a:rPr lang="en-US" altLang="en-US" sz="2400" dirty="0" smtClean="0"/>
              <a:t>Earth </a:t>
            </a:r>
            <a:r>
              <a:rPr lang="en-US" altLang="en-US" sz="2400" dirty="0" smtClean="0"/>
              <a:t>mover’s</a:t>
            </a:r>
            <a:r>
              <a:rPr lang="en-US" altLang="ja-JP" sz="2400" dirty="0" smtClean="0"/>
              <a:t> </a:t>
            </a:r>
            <a:r>
              <a:rPr lang="en-US" altLang="ja-JP" sz="2400" dirty="0" smtClean="0"/>
              <a:t>distance is good for when nearby bins represent similar values</a:t>
            </a:r>
            <a:endParaRPr lang="en-US" altLang="en-US" sz="2400" dirty="0" smtClean="0"/>
          </a:p>
        </p:txBody>
      </p:sp>
    </p:spTree>
    <p:extLst>
      <p:ext uri="{BB962C8B-B14F-4D97-AF65-F5344CB8AC3E}">
        <p14:creationId xmlns:p14="http://schemas.microsoft.com/office/powerpoint/2010/main" val="1995877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noGrp="1"/>
          </p:cNvSpPr>
          <p:nvPr>
            <p:ph idx="1"/>
          </p:nvPr>
        </p:nvSpPr>
        <p:spPr/>
        <p:txBody>
          <a:bodyPr/>
          <a:lstStyle/>
          <a:p>
            <a:pPr eaLnBrk="1" hangingPunct="1">
              <a:lnSpc>
                <a:spcPct val="90000"/>
              </a:lnSpc>
            </a:pPr>
            <a:endParaRPr lang="en-US" altLang="en-US" smtClean="0"/>
          </a:p>
          <a:p>
            <a:pPr eaLnBrk="1" hangingPunct="1">
              <a:lnSpc>
                <a:spcPct val="90000"/>
              </a:lnSpc>
            </a:pPr>
            <a:r>
              <a:rPr lang="en-US" altLang="en-US" smtClean="0"/>
              <a:t>Color</a:t>
            </a:r>
          </a:p>
          <a:p>
            <a:pPr eaLnBrk="1" hangingPunct="1">
              <a:lnSpc>
                <a:spcPct val="90000"/>
              </a:lnSpc>
            </a:pPr>
            <a:endParaRPr lang="en-US" altLang="en-US" smtClean="0"/>
          </a:p>
          <a:p>
            <a:pPr eaLnBrk="1" hangingPunct="1">
              <a:lnSpc>
                <a:spcPct val="90000"/>
              </a:lnSpc>
            </a:pPr>
            <a:endParaRPr lang="en-US" altLang="en-US" smtClean="0"/>
          </a:p>
          <a:p>
            <a:pPr eaLnBrk="1" hangingPunct="1">
              <a:lnSpc>
                <a:spcPct val="90000"/>
              </a:lnSpc>
            </a:pPr>
            <a:endParaRPr lang="en-US" altLang="en-US" smtClean="0"/>
          </a:p>
          <a:p>
            <a:pPr eaLnBrk="1" hangingPunct="1">
              <a:lnSpc>
                <a:spcPct val="90000"/>
              </a:lnSpc>
            </a:pPr>
            <a:endParaRPr lang="en-US" altLang="en-US" smtClean="0"/>
          </a:p>
          <a:p>
            <a:pPr eaLnBrk="1" hangingPunct="1">
              <a:lnSpc>
                <a:spcPct val="90000"/>
              </a:lnSpc>
            </a:pPr>
            <a:r>
              <a:rPr lang="en-US" altLang="en-US" smtClean="0"/>
              <a:t>Texture (filter banks or HOG over regions)</a:t>
            </a:r>
          </a:p>
        </p:txBody>
      </p:sp>
      <p:grpSp>
        <p:nvGrpSpPr>
          <p:cNvPr id="60419" name="Group 3"/>
          <p:cNvGrpSpPr>
            <a:grpSpLocks/>
          </p:cNvGrpSpPr>
          <p:nvPr/>
        </p:nvGrpSpPr>
        <p:grpSpPr bwMode="auto">
          <a:xfrm>
            <a:off x="1981200" y="990600"/>
            <a:ext cx="6781800" cy="3248025"/>
            <a:chOff x="663894" y="1676400"/>
            <a:chExt cx="7456464" cy="3570288"/>
          </a:xfrm>
        </p:grpSpPr>
        <p:grpSp>
          <p:nvGrpSpPr>
            <p:cNvPr id="60422" name="Group 1"/>
            <p:cNvGrpSpPr>
              <a:grpSpLocks/>
            </p:cNvGrpSpPr>
            <p:nvPr/>
          </p:nvGrpSpPr>
          <p:grpSpPr bwMode="auto">
            <a:xfrm>
              <a:off x="663894" y="1676400"/>
              <a:ext cx="7456464" cy="3224212"/>
              <a:chOff x="663893" y="1662112"/>
              <a:chExt cx="7489507" cy="3238500"/>
            </a:xfrm>
          </p:grpSpPr>
          <p:pic>
            <p:nvPicPr>
              <p:cNvPr id="604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93" y="1662112"/>
                <a:ext cx="33147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1242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3" name="TextBox 6"/>
            <p:cNvSpPr txBox="1">
              <a:spLocks noChangeArrowheads="1"/>
            </p:cNvSpPr>
            <p:nvPr/>
          </p:nvSpPr>
          <p:spPr bwMode="auto">
            <a:xfrm>
              <a:off x="1371600" y="4876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L*a*b* color space </a:t>
              </a:r>
            </a:p>
          </p:txBody>
        </p:sp>
        <p:sp>
          <p:nvSpPr>
            <p:cNvPr id="60424" name="TextBox 8"/>
            <p:cNvSpPr txBox="1">
              <a:spLocks noChangeArrowheads="1"/>
            </p:cNvSpPr>
            <p:nvPr/>
          </p:nvSpPr>
          <p:spPr bwMode="auto">
            <a:xfrm>
              <a:off x="5638800" y="48768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HSV color space </a:t>
              </a:r>
            </a:p>
          </p:txBody>
        </p:sp>
      </p:grpSp>
      <p:sp>
        <p:nvSpPr>
          <p:cNvPr id="24578" name="Title 1"/>
          <p:cNvSpPr>
            <a:spLocks noGrp="1"/>
          </p:cNvSpPr>
          <p:nvPr>
            <p:ph type="title"/>
          </p:nvPr>
        </p:nvSpPr>
        <p:spPr>
          <a:xfrm>
            <a:off x="457200" y="76200"/>
            <a:ext cx="8229600" cy="914400"/>
          </a:xfrm>
        </p:spPr>
        <p:txBody>
          <a:bodyPr>
            <a:normAutofit fontScale="90000"/>
          </a:bodyPr>
          <a:lstStyle/>
          <a:p>
            <a:pPr eaLnBrk="1" hangingPunct="1">
              <a:defRPr/>
            </a:pPr>
            <a:r>
              <a:rPr lang="en-US" dirty="0" smtClean="0">
                <a:ea typeface="+mj-ea"/>
                <a:cs typeface="+mj-cs"/>
              </a:rPr>
              <a:t>What kind of things do we compute histograms of?</a:t>
            </a:r>
          </a:p>
        </p:txBody>
      </p:sp>
      <p:pic>
        <p:nvPicPr>
          <p:cNvPr id="6042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4825" y="4835525"/>
            <a:ext cx="56038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237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76400"/>
            <a:ext cx="53054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p:cNvSpPr>
            <a:spLocks noGrp="1"/>
          </p:cNvSpPr>
          <p:nvPr>
            <p:ph type="title"/>
          </p:nvPr>
        </p:nvSpPr>
        <p:spPr/>
        <p:txBody>
          <a:bodyPr>
            <a:normAutofit fontScale="90000"/>
          </a:bodyPr>
          <a:lstStyle/>
          <a:p>
            <a:pPr eaLnBrk="1" hangingPunct="1">
              <a:defRPr/>
            </a:pPr>
            <a:r>
              <a:rPr lang="en-US" dirty="0" smtClean="0">
                <a:ea typeface="+mj-ea"/>
                <a:cs typeface="+mj-cs"/>
              </a:rPr>
              <a:t>What kind of things do we compute histograms of?</a:t>
            </a:r>
          </a:p>
        </p:txBody>
      </p:sp>
      <p:sp>
        <p:nvSpPr>
          <p:cNvPr id="20484" name="Content Placeholder 2"/>
          <p:cNvSpPr>
            <a:spLocks noGrp="1"/>
          </p:cNvSpPr>
          <p:nvPr>
            <p:ph idx="1"/>
          </p:nvPr>
        </p:nvSpPr>
        <p:spPr/>
        <p:txBody>
          <a:bodyPr/>
          <a:lstStyle/>
          <a:p>
            <a:pPr eaLnBrk="1" hangingPunct="1"/>
            <a:r>
              <a:rPr lang="en-US" altLang="en-US" smtClean="0"/>
              <a:t>Histograms of descriptors</a:t>
            </a:r>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a:p>
            <a:pPr eaLnBrk="1" hangingPunct="1"/>
            <a:r>
              <a:rPr lang="ja-JP" altLang="en-US" smtClean="0"/>
              <a:t>“</a:t>
            </a:r>
            <a:r>
              <a:rPr lang="en-US" altLang="ja-JP" smtClean="0"/>
              <a:t>Bag of visual words</a:t>
            </a:r>
            <a:r>
              <a:rPr lang="ja-JP" altLang="en-US" smtClean="0"/>
              <a:t>”</a:t>
            </a:r>
            <a:endParaRPr lang="en-US" altLang="en-US" smtClean="0"/>
          </a:p>
        </p:txBody>
      </p:sp>
      <p:sp>
        <p:nvSpPr>
          <p:cNvPr id="62469" name="TextBox 5"/>
          <p:cNvSpPr txBox="1">
            <a:spLocks noChangeArrowheads="1"/>
          </p:cNvSpPr>
          <p:nvPr/>
        </p:nvSpPr>
        <p:spPr bwMode="auto">
          <a:xfrm>
            <a:off x="3019425" y="4038600"/>
            <a:ext cx="3043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SIFT – [Lowe IJCV 2004]</a:t>
            </a:r>
          </a:p>
        </p:txBody>
      </p:sp>
      <p:pic>
        <p:nvPicPr>
          <p:cNvPr id="6247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5908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278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normAutofit fontScale="90000"/>
          </a:bodyPr>
          <a:lstStyle/>
          <a:p>
            <a:pPr>
              <a:defRPr/>
            </a:pPr>
            <a:r>
              <a:rPr lang="en-US" altLang="en-US" dirty="0" smtClean="0">
                <a:ea typeface="MS PGothic" panose="020B0600070205080204" pitchFamily="34" charset="-128"/>
              </a:rPr>
              <a:t>Image categorization</a:t>
            </a:r>
            <a:r>
              <a:rPr lang="en-US" altLang="en-US" dirty="0">
                <a:ea typeface="MS PGothic" panose="020B0600070205080204" pitchFamily="34" charset="-128"/>
              </a:rPr>
              <a:t> </a:t>
            </a:r>
            <a:r>
              <a:rPr lang="en-US" altLang="en-US" dirty="0" smtClean="0">
                <a:ea typeface="MS PGothic" panose="020B0600070205080204" pitchFamily="34" charset="-128"/>
              </a:rPr>
              <a:t>with bag of words</a:t>
            </a:r>
          </a:p>
        </p:txBody>
      </p:sp>
      <p:sp>
        <p:nvSpPr>
          <p:cNvPr id="3" name="Content Placeholder 2"/>
          <p:cNvSpPr>
            <a:spLocks noGrp="1"/>
          </p:cNvSpPr>
          <p:nvPr>
            <p:ph idx="1"/>
          </p:nvPr>
        </p:nvSpPr>
        <p:spPr/>
        <p:txBody>
          <a:bodyPr/>
          <a:lstStyle/>
          <a:p>
            <a:pPr marL="533400" indent="-533400">
              <a:buFont typeface="Arial" panose="020B0604020202020204" pitchFamily="34" charset="0"/>
              <a:buNone/>
            </a:pPr>
            <a:r>
              <a:rPr lang="en-US" altLang="en-US" sz="2400" smtClean="0"/>
              <a:t>Training</a:t>
            </a:r>
          </a:p>
          <a:p>
            <a:pPr marL="533400" indent="-533400">
              <a:buFontTx/>
              <a:buAutoNum type="arabicPeriod"/>
            </a:pPr>
            <a:r>
              <a:rPr lang="en-US" altLang="en-US" sz="2000" smtClean="0"/>
              <a:t>Extract keypoints and descriptors for all training images</a:t>
            </a:r>
          </a:p>
          <a:p>
            <a:pPr marL="533400" indent="-533400">
              <a:buFontTx/>
              <a:buAutoNum type="arabicPeriod"/>
            </a:pPr>
            <a:r>
              <a:rPr lang="en-US" altLang="en-US" sz="2000" smtClean="0"/>
              <a:t>Cluster descriptors</a:t>
            </a:r>
          </a:p>
          <a:p>
            <a:pPr marL="533400" indent="-533400">
              <a:buFontTx/>
              <a:buAutoNum type="arabicPeriod"/>
            </a:pPr>
            <a:r>
              <a:rPr lang="en-US" altLang="en-US" sz="2000" smtClean="0"/>
              <a:t>Quantize descriptors using cluster centers to get </a:t>
            </a:r>
            <a:r>
              <a:rPr lang="ja-JP" altLang="en-US" sz="2000" smtClean="0"/>
              <a:t>“</a:t>
            </a:r>
            <a:r>
              <a:rPr lang="en-US" altLang="ja-JP" sz="2000" smtClean="0"/>
              <a:t>visual words</a:t>
            </a:r>
            <a:r>
              <a:rPr lang="ja-JP" altLang="en-US" sz="2000" smtClean="0"/>
              <a:t>”</a:t>
            </a:r>
            <a:endParaRPr lang="en-US" altLang="ja-JP" sz="2000" smtClean="0"/>
          </a:p>
          <a:p>
            <a:pPr marL="533400" indent="-533400">
              <a:buFontTx/>
              <a:buAutoNum type="arabicPeriod"/>
            </a:pPr>
            <a:r>
              <a:rPr lang="en-US" altLang="en-US" sz="2000" smtClean="0"/>
              <a:t>Represent each image by normalized counts of </a:t>
            </a:r>
            <a:r>
              <a:rPr lang="ja-JP" altLang="en-US" sz="2000" smtClean="0"/>
              <a:t>“</a:t>
            </a:r>
            <a:r>
              <a:rPr lang="en-US" altLang="ja-JP" sz="2000" smtClean="0"/>
              <a:t>visual words</a:t>
            </a:r>
            <a:r>
              <a:rPr lang="ja-JP" altLang="en-US" sz="2000" smtClean="0"/>
              <a:t>”</a:t>
            </a:r>
            <a:r>
              <a:rPr lang="en-US" altLang="ja-JP" sz="2000" smtClean="0"/>
              <a:t> </a:t>
            </a:r>
          </a:p>
          <a:p>
            <a:pPr marL="533400" indent="-533400">
              <a:buFontTx/>
              <a:buAutoNum type="arabicPeriod"/>
            </a:pPr>
            <a:r>
              <a:rPr lang="en-US" altLang="en-US" sz="2000" smtClean="0"/>
              <a:t>Train classifier on labeled examples using histogram values as features</a:t>
            </a:r>
          </a:p>
          <a:p>
            <a:pPr marL="533400" indent="-533400">
              <a:buFont typeface="Arial" panose="020B0604020202020204" pitchFamily="34" charset="0"/>
              <a:buNone/>
            </a:pPr>
            <a:endParaRPr lang="en-US" altLang="en-US" sz="2000" smtClean="0"/>
          </a:p>
          <a:p>
            <a:pPr marL="533400" indent="-533400">
              <a:buFont typeface="Arial" panose="020B0604020202020204" pitchFamily="34" charset="0"/>
              <a:buNone/>
            </a:pPr>
            <a:r>
              <a:rPr lang="en-US" altLang="en-US" sz="2400" smtClean="0"/>
              <a:t>Testing</a:t>
            </a:r>
          </a:p>
          <a:p>
            <a:pPr marL="533400" indent="-533400">
              <a:buFont typeface="Calibri" panose="020F0502020204030204" pitchFamily="34" charset="0"/>
              <a:buAutoNum type="arabicPeriod"/>
            </a:pPr>
            <a:r>
              <a:rPr lang="en-US" altLang="en-US" sz="2000" smtClean="0"/>
              <a:t>Extract keypoints/descriptors and quantize into visual words</a:t>
            </a:r>
          </a:p>
          <a:p>
            <a:pPr marL="533400" indent="-533400">
              <a:buFont typeface="Calibri" panose="020F0502020204030204" pitchFamily="34" charset="0"/>
              <a:buAutoNum type="arabicPeriod"/>
            </a:pPr>
            <a:r>
              <a:rPr lang="en-US" altLang="en-US" sz="2000" smtClean="0"/>
              <a:t>Compute visual word histogram</a:t>
            </a:r>
          </a:p>
          <a:p>
            <a:pPr marL="533400" indent="-533400">
              <a:buFont typeface="Calibri" panose="020F0502020204030204" pitchFamily="34" charset="0"/>
              <a:buAutoNum type="arabicPeriod"/>
            </a:pPr>
            <a:r>
              <a:rPr lang="en-US" altLang="en-US" sz="2000" smtClean="0"/>
              <a:t>Compute label or confidence using classifier</a:t>
            </a:r>
          </a:p>
          <a:p>
            <a:pPr marL="533400" indent="-533400">
              <a:buFont typeface="Calibri" panose="020F0502020204030204" pitchFamily="34" charset="0"/>
              <a:buAutoNum type="arabicPeriod"/>
            </a:pPr>
            <a:endParaRPr lang="en-US" altLang="en-US" sz="2400" smtClean="0"/>
          </a:p>
        </p:txBody>
      </p:sp>
    </p:spTree>
    <p:extLst>
      <p:ext uri="{BB962C8B-B14F-4D97-AF65-F5344CB8AC3E}">
        <p14:creationId xmlns:p14="http://schemas.microsoft.com/office/powerpoint/2010/main" val="211491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C:\Documents and Settings\Derek Hoiem\My Documents\Classes\Spring10 - Computer Vision\figs\child_in_field_shuffle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3352800"/>
            <a:ext cx="30511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itle 1"/>
          <p:cNvSpPr>
            <a:spLocks noGrp="1"/>
          </p:cNvSpPr>
          <p:nvPr>
            <p:ph type="title"/>
          </p:nvPr>
        </p:nvSpPr>
        <p:spPr/>
        <p:txBody>
          <a:bodyPr/>
          <a:lstStyle/>
          <a:p>
            <a:r>
              <a:rPr lang="en-US" altLang="en-US" smtClean="0"/>
              <a:t>But what about</a:t>
            </a:r>
            <a:r>
              <a:rPr lang="zh-TW" altLang="en-US" smtClean="0"/>
              <a:t> </a:t>
            </a:r>
            <a:r>
              <a:rPr lang="en-US" altLang="zh-TW" smtClean="0"/>
              <a:t>spatial</a:t>
            </a:r>
            <a:r>
              <a:rPr lang="en-US" altLang="en-US" smtClean="0"/>
              <a:t> layout?</a:t>
            </a:r>
          </a:p>
        </p:txBody>
      </p:sp>
      <p:pic>
        <p:nvPicPr>
          <p:cNvPr id="77828" name="Picture 2" descr="C:\Documents and Settings\Derek Hoiem\My Documents\Classes\Spring10 - Computer Vision\figs\child_in_fie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413" y="1219200"/>
            <a:ext cx="3049587"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C:\Documents and Settings\Derek Hoiem\My Documents\Classes\Spring10 - Computer Vision\figs\child_in_field_shuffled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352800"/>
            <a:ext cx="30511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352800"/>
            <a:ext cx="25908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8"/>
          <p:cNvSpPr txBox="1">
            <a:spLocks noChangeArrowheads="1"/>
          </p:cNvSpPr>
          <p:nvPr/>
        </p:nvSpPr>
        <p:spPr bwMode="auto">
          <a:xfrm>
            <a:off x="914400" y="6096000"/>
            <a:ext cx="708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All of these images have the same color histogram</a:t>
            </a:r>
          </a:p>
        </p:txBody>
      </p:sp>
    </p:spTree>
    <p:extLst>
      <p:ext uri="{BB962C8B-B14F-4D97-AF65-F5344CB8AC3E}">
        <p14:creationId xmlns:p14="http://schemas.microsoft.com/office/powerpoint/2010/main" val="6960467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mtClean="0"/>
              <a:t>Spatial pyramid</a:t>
            </a:r>
          </a:p>
        </p:txBody>
      </p:sp>
      <p:grpSp>
        <p:nvGrpSpPr>
          <p:cNvPr id="79875" name="Group 10"/>
          <p:cNvGrpSpPr>
            <a:grpSpLocks/>
          </p:cNvGrpSpPr>
          <p:nvPr/>
        </p:nvGrpSpPr>
        <p:grpSpPr bwMode="auto">
          <a:xfrm>
            <a:off x="1219200" y="1447800"/>
            <a:ext cx="6477000" cy="4262438"/>
            <a:chOff x="1219200" y="1447800"/>
            <a:chExt cx="6477000" cy="4262438"/>
          </a:xfrm>
        </p:grpSpPr>
        <p:pic>
          <p:nvPicPr>
            <p:cNvPr id="798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4770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rot="16200000" flipH="1">
              <a:off x="2327276" y="3578225"/>
              <a:ext cx="4260850" cy="31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flipH="1">
              <a:off x="1219200" y="3578225"/>
              <a:ext cx="647700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612775" y="3578225"/>
              <a:ext cx="4262438"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H="1">
              <a:off x="1219200" y="4648200"/>
              <a:ext cx="6477000"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H="1">
              <a:off x="1219200" y="2590800"/>
              <a:ext cx="6477000"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flipH="1">
              <a:off x="3889375" y="3578225"/>
              <a:ext cx="4262438" cy="158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79876" name="TextBox 45"/>
          <p:cNvSpPr txBox="1">
            <a:spLocks noChangeArrowheads="1"/>
          </p:cNvSpPr>
          <p:nvPr/>
        </p:nvSpPr>
        <p:spPr bwMode="auto">
          <a:xfrm>
            <a:off x="1219200" y="5943600"/>
            <a:ext cx="630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latin typeface="Arial" panose="020B0604020202020204" pitchFamily="34" charset="0"/>
              </a:rPr>
              <a:t>Compute histogram in each spatial bin</a:t>
            </a:r>
          </a:p>
        </p:txBody>
      </p:sp>
      <p:sp>
        <p:nvSpPr>
          <p:cNvPr id="79877" name="TextBox 9"/>
          <p:cNvSpPr txBox="1">
            <a:spLocks noChangeArrowheads="1"/>
          </p:cNvSpPr>
          <p:nvPr/>
        </p:nvSpPr>
        <p:spPr bwMode="auto">
          <a:xfrm>
            <a:off x="8164513" y="5881688"/>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3905776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altLang="en-US" sz="3600" dirty="0" smtClean="0">
                <a:ea typeface="ＭＳ Ｐゴシック" panose="020B0600070205080204" pitchFamily="34" charset="-128"/>
              </a:rPr>
              <a:t>This week: </a:t>
            </a:r>
            <a:r>
              <a:rPr lang="en-US" altLang="en-US" sz="3600" dirty="0" smtClean="0">
                <a:ea typeface="ＭＳ Ｐゴシック" panose="020B0600070205080204" pitchFamily="34" charset="-128"/>
              </a:rPr>
              <a:t>image </a:t>
            </a:r>
            <a:r>
              <a:rPr lang="en-US" altLang="en-US" sz="3600" dirty="0" smtClean="0">
                <a:ea typeface="ＭＳ Ｐゴシック" panose="020B0600070205080204" pitchFamily="34" charset="-128"/>
              </a:rPr>
              <a:t>categorization</a:t>
            </a:r>
            <a:endParaRPr lang="en-US" altLang="en-US" sz="3600" dirty="0" smtClean="0">
              <a:ea typeface="ＭＳ Ｐゴシック" panose="020B0600070205080204" pitchFamily="34" charset="-128"/>
            </a:endParaRPr>
          </a:p>
        </p:txBody>
      </p:sp>
      <p:sp>
        <p:nvSpPr>
          <p:cNvPr id="7171" name="Content Placeholder 2"/>
          <p:cNvSpPr>
            <a:spLocks noGrp="1"/>
          </p:cNvSpPr>
          <p:nvPr>
            <p:ph idx="1"/>
          </p:nvPr>
        </p:nvSpPr>
        <p:spPr>
          <a:xfrm>
            <a:off x="457200" y="990600"/>
            <a:ext cx="8229600" cy="5638800"/>
          </a:xfrm>
        </p:spPr>
        <p:txBody>
          <a:bodyPr>
            <a:normAutofit fontScale="92500" lnSpcReduction="10000"/>
          </a:bodyPr>
          <a:lstStyle/>
          <a:p>
            <a:pPr>
              <a:buFont typeface="Arial" charset="0"/>
              <a:buChar char="•"/>
              <a:defRPr/>
            </a:pPr>
            <a:endParaRPr lang="en-US" dirty="0">
              <a:cs typeface="+mn-cs"/>
            </a:endParaRPr>
          </a:p>
          <a:p>
            <a:pPr>
              <a:buFont typeface="Arial" charset="0"/>
              <a:buChar char="•"/>
              <a:defRPr/>
            </a:pPr>
            <a:r>
              <a:rPr lang="en-US" dirty="0">
                <a:cs typeface="+mn-cs"/>
              </a:rPr>
              <a:t>Overview of </a:t>
            </a:r>
            <a:r>
              <a:rPr lang="en-US" dirty="0" smtClean="0">
                <a:cs typeface="+mn-cs"/>
              </a:rPr>
              <a:t>image and region categorization</a:t>
            </a:r>
          </a:p>
          <a:p>
            <a:pPr lvl="1">
              <a:buFont typeface="Arial" charset="0"/>
              <a:buChar char="–"/>
              <a:defRPr/>
            </a:pPr>
            <a:r>
              <a:rPr lang="en-US" dirty="0" smtClean="0"/>
              <a:t>Task description</a:t>
            </a:r>
          </a:p>
          <a:p>
            <a:pPr lvl="1">
              <a:buFont typeface="Arial" charset="0"/>
              <a:buChar char="–"/>
              <a:defRPr/>
            </a:pPr>
            <a:r>
              <a:rPr lang="en-US" dirty="0" smtClean="0"/>
              <a:t>What is a </a:t>
            </a:r>
            <a:r>
              <a:rPr lang="en-US" dirty="0" smtClean="0"/>
              <a:t>category</a:t>
            </a:r>
          </a:p>
          <a:p>
            <a:pPr>
              <a:defRPr/>
            </a:pPr>
            <a:endParaRPr lang="en-US" dirty="0" smtClean="0"/>
          </a:p>
          <a:p>
            <a:pPr>
              <a:defRPr/>
            </a:pPr>
            <a:r>
              <a:rPr lang="en-US" dirty="0" smtClean="0"/>
              <a:t>Example of spatial pyramids bag-of-words scene categorizer</a:t>
            </a:r>
            <a:endParaRPr lang="en-US" dirty="0" smtClean="0"/>
          </a:p>
          <a:p>
            <a:pPr marL="0" indent="0">
              <a:buFont typeface="Arial" charset="0"/>
              <a:buNone/>
              <a:defRPr/>
            </a:pPr>
            <a:endParaRPr lang="en-US" dirty="0">
              <a:cs typeface="+mn-cs"/>
            </a:endParaRPr>
          </a:p>
          <a:p>
            <a:pPr>
              <a:buFont typeface="Arial" charset="0"/>
              <a:buChar char="•"/>
              <a:defRPr/>
            </a:pPr>
            <a:r>
              <a:rPr lang="en-US" dirty="0" smtClean="0">
                <a:cs typeface="+mn-cs"/>
              </a:rPr>
              <a:t>Key concepts: features and classification</a:t>
            </a:r>
          </a:p>
          <a:p>
            <a:pPr>
              <a:buFont typeface="Arial" charset="0"/>
              <a:buChar char="•"/>
              <a:defRPr/>
            </a:pPr>
            <a:endParaRPr lang="en-US" dirty="0" smtClean="0"/>
          </a:p>
          <a:p>
            <a:pPr>
              <a:buFont typeface="Arial" charset="0"/>
              <a:buChar char="•"/>
              <a:defRPr/>
            </a:pPr>
            <a:r>
              <a:rPr lang="en-US" dirty="0" smtClean="0">
                <a:cs typeface="+mn-cs"/>
              </a:rPr>
              <a:t>Deep convolutional neural networks (CNNs)</a:t>
            </a:r>
          </a:p>
          <a:p>
            <a:pPr lvl="1">
              <a:buFont typeface="Arial" charset="0"/>
              <a:buChar char="–"/>
              <a:defRPr/>
            </a:pPr>
            <a:endParaRPr lang="en-US" dirty="0" smtClean="0"/>
          </a:p>
          <a:p>
            <a:pPr>
              <a:buFont typeface="Arial" charset="0"/>
              <a:buChar char="•"/>
              <a:defRPr/>
            </a:pPr>
            <a:endParaRPr lang="en-US" dirty="0" smtClean="0">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Spatial pyramid</a:t>
            </a:r>
          </a:p>
        </p:txBody>
      </p:sp>
      <p:pic>
        <p:nvPicPr>
          <p:cNvPr id="81923" name="Picture 5"/>
          <p:cNvPicPr>
            <a:picLocks noChangeAspect="1"/>
          </p:cNvPicPr>
          <p:nvPr/>
        </p:nvPicPr>
        <p:blipFill>
          <a:blip r:embed="rId3">
            <a:extLst>
              <a:ext uri="{28A0092B-C50C-407E-A947-70E740481C1C}">
                <a14:useLocalDpi xmlns:a14="http://schemas.microsoft.com/office/drawing/2010/main" val="0"/>
              </a:ext>
            </a:extLst>
          </a:blip>
          <a:srcRect b="7423"/>
          <a:stretch>
            <a:fillRect/>
          </a:stretch>
        </p:blipFill>
        <p:spPr bwMode="auto">
          <a:xfrm>
            <a:off x="76200" y="990600"/>
            <a:ext cx="89916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1"/>
          <p:cNvSpPr>
            <a:spLocks noChangeArrowheads="1"/>
          </p:cNvSpPr>
          <p:nvPr/>
        </p:nvSpPr>
        <p:spPr bwMode="auto">
          <a:xfrm>
            <a:off x="2870200" y="6327775"/>
            <a:ext cx="340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000">
                <a:latin typeface="Arial" panose="020B0604020202020204" pitchFamily="34" charset="0"/>
              </a:rPr>
              <a:t>[</a:t>
            </a:r>
            <a:r>
              <a:rPr lang="en-US" altLang="en-US" sz="2000">
                <a:latin typeface="Arial" panose="020B0604020202020204" pitchFamily="34" charset="0"/>
                <a:hlinkClick r:id="rId4"/>
              </a:rPr>
              <a:t>Lazebnik et al. CVPR 2006</a:t>
            </a:r>
            <a:r>
              <a:rPr lang="en-US" altLang="en-US" sz="2000">
                <a:latin typeface="Arial" panose="020B0604020202020204" pitchFamily="34" charset="0"/>
              </a:rPr>
              <a:t>]</a:t>
            </a:r>
          </a:p>
        </p:txBody>
      </p:sp>
    </p:spTree>
    <p:extLst>
      <p:ext uri="{BB962C8B-B14F-4D97-AF65-F5344CB8AC3E}">
        <p14:creationId xmlns:p14="http://schemas.microsoft.com/office/powerpoint/2010/main" val="36613676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684838" y="12954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FF0000"/>
                </a:solidFill>
              </a:rPr>
              <a:t>Training Labels</a:t>
            </a:r>
          </a:p>
        </p:txBody>
      </p:sp>
      <p:grpSp>
        <p:nvGrpSpPr>
          <p:cNvPr id="56323" name="Group 12"/>
          <p:cNvGrpSpPr>
            <a:grpSpLocks/>
          </p:cNvGrpSpPr>
          <p:nvPr/>
        </p:nvGrpSpPr>
        <p:grpSpPr bwMode="auto">
          <a:xfrm>
            <a:off x="76200" y="1874838"/>
            <a:ext cx="2438400" cy="2849562"/>
            <a:chOff x="228600" y="1417320"/>
            <a:chExt cx="2438400" cy="2849880"/>
          </a:xfrm>
        </p:grpSpPr>
        <p:pic>
          <p:nvPicPr>
            <p:cNvPr id="563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7"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grpSp>
      <p:sp>
        <p:nvSpPr>
          <p:cNvPr id="12" name="Rounded Rectangle 11"/>
          <p:cNvSpPr/>
          <p:nvPr/>
        </p:nvSpPr>
        <p:spPr>
          <a:xfrm>
            <a:off x="5638800" y="27432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FF0000"/>
                </a:solidFill>
              </a:rPr>
              <a:t>Classifier Training</a:t>
            </a:r>
          </a:p>
        </p:txBody>
      </p:sp>
      <p:sp>
        <p:nvSpPr>
          <p:cNvPr id="56325" name="TextBox 13"/>
          <p:cNvSpPr txBox="1">
            <a:spLocks noChangeArrowheads="1"/>
          </p:cNvSpPr>
          <p:nvPr/>
        </p:nvSpPr>
        <p:spPr bwMode="auto">
          <a:xfrm>
            <a:off x="3632200" y="1295400"/>
            <a:ext cx="147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Training</a:t>
            </a:r>
          </a:p>
        </p:txBody>
      </p:sp>
      <p:sp>
        <p:nvSpPr>
          <p:cNvPr id="15" name="Rounded Rectangle 14"/>
          <p:cNvSpPr/>
          <p:nvPr/>
        </p:nvSpPr>
        <p:spPr>
          <a:xfrm>
            <a:off x="3200400" y="2549106"/>
            <a:ext cx="1752600" cy="1295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tx1"/>
                </a:solidFill>
              </a:rPr>
              <a:t>Spatial Pyramid </a:t>
            </a:r>
            <a:r>
              <a:rPr lang="en-US" sz="2400" b="1" dirty="0" err="1" smtClean="0">
                <a:solidFill>
                  <a:schemeClr val="tx1"/>
                </a:solidFill>
              </a:rPr>
              <a:t>BoW</a:t>
            </a:r>
            <a:endParaRPr lang="en-US" sz="2400" b="1" dirty="0">
              <a:solidFill>
                <a:schemeClr val="tx1"/>
              </a:solidFill>
            </a:endParaRPr>
          </a:p>
        </p:txBody>
      </p:sp>
      <p:sp>
        <p:nvSpPr>
          <p:cNvPr id="16" name="Right Arrow 15"/>
          <p:cNvSpPr/>
          <p:nvPr/>
        </p:nvSpPr>
        <p:spPr>
          <a:xfrm>
            <a:off x="25908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a:off x="5029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6248400" y="22860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63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333" name="TextBox 20"/>
          <p:cNvSpPr txBox="1">
            <a:spLocks noChangeArrowheads="1"/>
          </p:cNvSpPr>
          <p:nvPr/>
        </p:nvSpPr>
        <p:spPr bwMode="auto">
          <a:xfrm>
            <a:off x="3810000" y="4648200"/>
            <a:ext cx="1323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t>Testing</a:t>
            </a:r>
          </a:p>
        </p:txBody>
      </p:sp>
      <p:sp>
        <p:nvSpPr>
          <p:cNvPr id="56334" name="TextBox 21"/>
          <p:cNvSpPr txBox="1">
            <a:spLocks noChangeArrowheads="1"/>
          </p:cNvSpPr>
          <p:nvPr/>
        </p:nvSpPr>
        <p:spPr bwMode="auto">
          <a:xfrm>
            <a:off x="457200" y="6365875"/>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Test Image</a:t>
            </a:r>
          </a:p>
        </p:txBody>
      </p:sp>
      <p:sp>
        <p:nvSpPr>
          <p:cNvPr id="23" name="Right Arrow 22"/>
          <p:cNvSpPr/>
          <p:nvPr/>
        </p:nvSpPr>
        <p:spPr>
          <a:xfrm>
            <a:off x="7315200"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ounded Rectangle 23"/>
          <p:cNvSpPr/>
          <p:nvPr/>
        </p:nvSpPr>
        <p:spPr>
          <a:xfrm>
            <a:off x="7924800" y="28194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Trained Classifier</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FF0000"/>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p:cNvSpPr txBox="1">
            <a:spLocks noChangeArrowheads="1"/>
          </p:cNvSpPr>
          <p:nvPr/>
        </p:nvSpPr>
        <p:spPr bwMode="auto">
          <a:xfrm>
            <a:off x="7620000" y="5897563"/>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FF0000"/>
                </a:solidFill>
              </a:rPr>
              <a:t>Outdoor</a:t>
            </a:r>
          </a:p>
        </p:txBody>
      </p:sp>
      <p:sp>
        <p:nvSpPr>
          <p:cNvPr id="29" name="TextBox 28"/>
          <p:cNvSpPr txBox="1">
            <a:spLocks noChangeArrowheads="1"/>
          </p:cNvSpPr>
          <p:nvPr/>
        </p:nvSpPr>
        <p:spPr bwMode="auto">
          <a:xfrm>
            <a:off x="7588250" y="53641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sp>
        <p:nvSpPr>
          <p:cNvPr id="31" name="Rounded Rectangle 30"/>
          <p:cNvSpPr/>
          <p:nvPr/>
        </p:nvSpPr>
        <p:spPr>
          <a:xfrm>
            <a:off x="2762969" y="5214937"/>
            <a:ext cx="1752600" cy="1295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solidFill>
                  <a:schemeClr val="tx1"/>
                </a:solidFill>
              </a:rPr>
              <a:t>Spatial Pyramid </a:t>
            </a:r>
            <a:r>
              <a:rPr lang="en-US" sz="2400" b="1" dirty="0" err="1" smtClean="0">
                <a:solidFill>
                  <a:schemeClr val="tx1"/>
                </a:solidFill>
              </a:rPr>
              <a:t>BoW</a:t>
            </a:r>
            <a:endParaRPr lang="en-US" sz="2400" b="1" dirty="0">
              <a:solidFill>
                <a:schemeClr val="tx1"/>
              </a:soli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207190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6" grpId="0" animBg="1"/>
      <p:bldP spid="27" grpId="0" animBg="1"/>
      <p:bldP spid="28" grpId="0"/>
      <p:bldP spid="29" grpId="0"/>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461253" y="189706"/>
            <a:ext cx="8229600" cy="914400"/>
          </a:xfrm>
        </p:spPr>
        <p:txBody>
          <a:bodyPr>
            <a:normAutofit/>
          </a:bodyPr>
          <a:lstStyle/>
          <a:p>
            <a:r>
              <a:rPr lang="en-US" altLang="en-US" dirty="0" smtClean="0">
                <a:ea typeface="ＭＳ Ｐゴシック" panose="020B0600070205080204" pitchFamily="34" charset="-128"/>
              </a:rPr>
              <a:t>Linear SVM classifier</a:t>
            </a:r>
            <a:endParaRPr lang="en-US" altLang="en-US" dirty="0" smtClean="0">
              <a:ea typeface="ＭＳ Ｐゴシック" panose="020B0600070205080204" pitchFamily="34" charset="-128"/>
            </a:endParaRPr>
          </a:p>
        </p:txBody>
      </p:sp>
      <p:sp>
        <p:nvSpPr>
          <p:cNvPr id="95234" name="Content Placeholder 2"/>
          <p:cNvSpPr>
            <a:spLocks noGrp="1"/>
          </p:cNvSpPr>
          <p:nvPr>
            <p:ph idx="1"/>
          </p:nvPr>
        </p:nvSpPr>
        <p:spPr>
          <a:xfrm>
            <a:off x="472440" y="1307306"/>
            <a:ext cx="8229600" cy="5135563"/>
          </a:xfrm>
        </p:spPr>
        <p:txBody>
          <a:bodyPr/>
          <a:lstStyle/>
          <a:p>
            <a:pPr>
              <a:buFont typeface="Arial" panose="020B0604020202020204" pitchFamily="34" charset="0"/>
              <a:buNone/>
            </a:pPr>
            <a:r>
              <a:rPr lang="en-US" altLang="en-US" dirty="0" smtClean="0">
                <a:ea typeface="ＭＳ Ｐゴシック" panose="020B0600070205080204" pitchFamily="34" charset="-128"/>
              </a:rPr>
              <a:t>	</a:t>
            </a:r>
            <a:r>
              <a:rPr lang="en-US" altLang="en-US" dirty="0" smtClean="0">
                <a:ea typeface="ＭＳ Ｐゴシック" panose="020B0600070205080204" pitchFamily="34" charset="-128"/>
              </a:rPr>
              <a:t>Find </a:t>
            </a:r>
            <a:r>
              <a:rPr lang="en-US" altLang="en-US" dirty="0" smtClean="0">
                <a:ea typeface="ＭＳ Ｐゴシック" panose="020B0600070205080204" pitchFamily="34" charset="-128"/>
              </a:rPr>
              <a:t>the </a:t>
            </a:r>
            <a:r>
              <a:rPr lang="en-US" altLang="en-US" dirty="0" smtClean="0">
                <a:ea typeface="ＭＳ Ｐゴシック" panose="020B0600070205080204" pitchFamily="34" charset="-128"/>
              </a:rPr>
              <a:t>hyperplane </a:t>
            </a:r>
            <a:r>
              <a:rPr lang="en-US" altLang="en-US" dirty="0" smtClean="0">
                <a:ea typeface="ＭＳ Ｐゴシック" panose="020B0600070205080204" pitchFamily="34" charset="-128"/>
              </a:rPr>
              <a:t>that separate examples of different categories</a:t>
            </a:r>
          </a:p>
          <a:p>
            <a:pPr>
              <a:buFont typeface="Arial" panose="020B0604020202020204" pitchFamily="34" charset="0"/>
              <a:buNone/>
            </a:pPr>
            <a:r>
              <a:rPr lang="en-US" altLang="en-US" dirty="0" smtClean="0">
                <a:ea typeface="ＭＳ Ｐゴシック" panose="020B0600070205080204" pitchFamily="34" charset="-128"/>
              </a:rPr>
              <a:t>		</a:t>
            </a:r>
          </a:p>
        </p:txBody>
      </p:sp>
      <p:grpSp>
        <p:nvGrpSpPr>
          <p:cNvPr id="95235" name="Group 14"/>
          <p:cNvGrpSpPr>
            <a:grpSpLocks/>
          </p:cNvGrpSpPr>
          <p:nvPr/>
        </p:nvGrpSpPr>
        <p:grpSpPr bwMode="auto">
          <a:xfrm>
            <a:off x="2133600" y="3200400"/>
            <a:ext cx="4038600" cy="3417888"/>
            <a:chOff x="4267200" y="2667000"/>
            <a:chExt cx="4038600" cy="3417332"/>
          </a:xfrm>
        </p:grpSpPr>
        <p:sp>
          <p:nvSpPr>
            <p:cNvPr id="95246"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95247"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95248"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95249"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95250"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95251"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95252"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95253" name="TextBox 11"/>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FF0000"/>
                  </a:solidFill>
                </a:rPr>
                <a:t>x</a:t>
              </a:r>
            </a:p>
          </p:txBody>
        </p:sp>
        <p:sp>
          <p:nvSpPr>
            <p:cNvPr id="95254" name="TextBox 12"/>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B050"/>
                  </a:solidFill>
                </a:rPr>
                <a:t>o</a:t>
              </a:r>
            </a:p>
          </p:txBody>
        </p:sp>
        <p:sp>
          <p:nvSpPr>
            <p:cNvPr id="95255" name="TextBox 13"/>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B050"/>
                  </a:solidFill>
                </a:rPr>
                <a:t>o</a:t>
              </a:r>
            </a:p>
          </p:txBody>
        </p:sp>
        <p:sp>
          <p:nvSpPr>
            <p:cNvPr id="95256" name="TextBox 14"/>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B050"/>
                  </a:solidFill>
                </a:rPr>
                <a:t>o</a:t>
              </a:r>
            </a:p>
          </p:txBody>
        </p:sp>
        <p:sp>
          <p:nvSpPr>
            <p:cNvPr id="95257" name="TextBox 15"/>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B050"/>
                  </a:solidFill>
                </a:rPr>
                <a:t>o</a:t>
              </a:r>
            </a:p>
          </p:txBody>
        </p:sp>
        <p:sp>
          <p:nvSpPr>
            <p:cNvPr id="95258" name="TextBox 16"/>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a:solidFill>
                    <a:srgbClr val="00B050"/>
                  </a:solidFill>
                </a:rPr>
                <a:t>o</a:t>
              </a:r>
            </a:p>
          </p:txBody>
        </p:sp>
        <p:cxnSp>
          <p:nvCxnSpPr>
            <p:cNvPr id="18" name="Straight Arrow Connector 17"/>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5261" name="TextBox 19"/>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x2</a:t>
              </a:r>
            </a:p>
          </p:txBody>
        </p:sp>
        <p:sp>
          <p:nvSpPr>
            <p:cNvPr id="95262" name="TextBox 20"/>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x1</a:t>
              </a:r>
            </a:p>
          </p:txBody>
        </p:sp>
      </p:grpSp>
      <p:cxnSp>
        <p:nvCxnSpPr>
          <p:cNvPr id="23" name="Straight Connector 22"/>
          <p:cNvCxnSpPr/>
          <p:nvPr/>
        </p:nvCxnSpPr>
        <p:spPr>
          <a:xfrm>
            <a:off x="2133600" y="4038600"/>
            <a:ext cx="5943600" cy="21336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4" name="Right Arrow 23"/>
          <p:cNvSpPr/>
          <p:nvPr/>
        </p:nvSpPr>
        <p:spPr>
          <a:xfrm rot="17425660">
            <a:off x="5618163" y="4838700"/>
            <a:ext cx="639762" cy="3444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ight Arrow 24"/>
          <p:cNvSpPr/>
          <p:nvPr/>
        </p:nvSpPr>
        <p:spPr>
          <a:xfrm rot="6546465">
            <a:off x="5356225" y="5564188"/>
            <a:ext cx="638175" cy="3460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52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72440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27660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86740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105400" y="3657600"/>
            <a:ext cx="25463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a:t>f(                  )&gt;0</a:t>
            </a:r>
          </a:p>
        </p:txBody>
      </p:sp>
      <p:sp>
        <p:nvSpPr>
          <p:cNvPr id="29" name="TextBox 28"/>
          <p:cNvSpPr txBox="1">
            <a:spLocks noChangeArrowheads="1"/>
          </p:cNvSpPr>
          <p:nvPr/>
        </p:nvSpPr>
        <p:spPr bwMode="auto">
          <a:xfrm>
            <a:off x="6569075" y="4876800"/>
            <a:ext cx="22685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a:t>f(               )&gt;0</a:t>
            </a:r>
          </a:p>
        </p:txBody>
      </p:sp>
      <p:sp>
        <p:nvSpPr>
          <p:cNvPr id="30" name="TextBox 29"/>
          <p:cNvSpPr txBox="1">
            <a:spLocks noChangeArrowheads="1"/>
          </p:cNvSpPr>
          <p:nvPr/>
        </p:nvSpPr>
        <p:spPr bwMode="auto">
          <a:xfrm>
            <a:off x="3733800" y="6019800"/>
            <a:ext cx="22685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a:t>f(               )&lt;0</a:t>
            </a:r>
          </a:p>
        </p:txBody>
      </p:sp>
      <p:sp>
        <p:nvSpPr>
          <p:cNvPr id="31" name="Text Box 29"/>
          <p:cNvSpPr txBox="1">
            <a:spLocks noChangeArrowheads="1"/>
          </p:cNvSpPr>
          <p:nvPr/>
        </p:nvSpPr>
        <p:spPr bwMode="auto">
          <a:xfrm>
            <a:off x="762000" y="3505200"/>
            <a:ext cx="1600200"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dirty="0">
                <a:latin typeface="Arial" charset="0"/>
                <a:ea typeface="ＭＳ Ｐゴシック" charset="0"/>
                <a:cs typeface="ＭＳ Ｐゴシック" charset="0"/>
              </a:rPr>
              <a:t>f</a:t>
            </a:r>
            <a:r>
              <a:rPr lang="en-US"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x</a:t>
            </a:r>
            <a:r>
              <a:rPr lang="en-US" dirty="0">
                <a:latin typeface="Arial" charset="0"/>
                <a:ea typeface="ＭＳ Ｐゴシック" charset="0"/>
                <a:cs typeface="ＭＳ Ｐゴシック" charset="0"/>
              </a:rPr>
              <a:t>)</a:t>
            </a:r>
            <a:r>
              <a:rPr lang="en-US" i="1" dirty="0">
                <a:latin typeface="Arial" charset="0"/>
                <a:ea typeface="ＭＳ Ｐゴシック" charset="0"/>
                <a:cs typeface="ＭＳ Ｐゴシック" charset="0"/>
              </a:rPr>
              <a:t> = </a:t>
            </a:r>
            <a:r>
              <a:rPr lang="en-US" b="1" dirty="0" err="1">
                <a:latin typeface="Arial" charset="0"/>
                <a:ea typeface="ＭＳ Ｐゴシック" charset="0"/>
                <a:cs typeface="ＭＳ Ｐゴシック" charset="0"/>
              </a:rPr>
              <a:t>w</a:t>
            </a:r>
            <a:r>
              <a:rPr lang="en-US" b="1" baseline="30000" dirty="0" err="1">
                <a:latin typeface="Arial" charset="0"/>
                <a:ea typeface="ＭＳ Ｐゴシック" charset="0"/>
                <a:cs typeface="ＭＳ Ｐゴシック" charset="0"/>
              </a:rPr>
              <a:t>T</a:t>
            </a:r>
            <a:r>
              <a:rPr lang="en-US" b="1" dirty="0" err="1">
                <a:latin typeface="Arial" charset="0"/>
                <a:ea typeface="ＭＳ Ｐゴシック" charset="0"/>
                <a:cs typeface="ＭＳ Ｐゴシック" charset="0"/>
              </a:rPr>
              <a:t>x</a:t>
            </a:r>
            <a:r>
              <a:rPr lang="en-US" b="1"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 </a:t>
            </a:r>
            <a:r>
              <a:rPr lang="en-US" i="1" dirty="0">
                <a:latin typeface="Arial" charset="0"/>
                <a:ea typeface="ＭＳ Ｐゴシック" charset="0"/>
                <a:cs typeface="ＭＳ Ｐゴシック" charset="0"/>
              </a:rPr>
              <a:t>b</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054381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 grpId="0"/>
      <p:bldP spid="29" grpId="0"/>
      <p:bldP spid="30"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r>
              <a:rPr lang="en-US" altLang="en-US" smtClean="0">
                <a:ea typeface="ＭＳ Ｐゴシック" panose="020B0600070205080204" pitchFamily="34" charset="-128"/>
              </a:rPr>
              <a:t>Linear Separators</a:t>
            </a:r>
          </a:p>
        </p:txBody>
      </p:sp>
      <p:sp>
        <p:nvSpPr>
          <p:cNvPr id="96258" name="Rectangle 3"/>
          <p:cNvSpPr>
            <a:spLocks noGrp="1" noChangeArrowheads="1"/>
          </p:cNvSpPr>
          <p:nvPr>
            <p:ph type="body" idx="1"/>
          </p:nvPr>
        </p:nvSpPr>
        <p:spPr>
          <a:xfrm>
            <a:off x="609600" y="1504950"/>
            <a:ext cx="8229600" cy="5029200"/>
          </a:xfrm>
        </p:spPr>
        <p:txBody>
          <a:bodyPr/>
          <a:lstStyle/>
          <a:p>
            <a:r>
              <a:rPr lang="en-US" altLang="en-US" sz="2800" dirty="0" smtClean="0">
                <a:ea typeface="ＭＳ Ｐゴシック" panose="020B0600070205080204" pitchFamily="34" charset="-128"/>
              </a:rPr>
              <a:t>Which of the linear separators is </a:t>
            </a:r>
            <a:r>
              <a:rPr lang="en-US" altLang="en-US" sz="2800" dirty="0" smtClean="0">
                <a:ea typeface="ＭＳ Ｐゴシック" panose="020B0600070205080204" pitchFamily="34" charset="-128"/>
              </a:rPr>
              <a:t>best? </a:t>
            </a:r>
            <a:endParaRPr lang="en-US" altLang="en-US" sz="2800" dirty="0" smtClean="0">
              <a:ea typeface="ＭＳ Ｐゴシック" panose="020B0600070205080204" pitchFamily="34" charset="-128"/>
            </a:endParaRPr>
          </a:p>
        </p:txBody>
      </p:sp>
      <p:sp>
        <p:nvSpPr>
          <p:cNvPr id="205828" name="Line 4"/>
          <p:cNvSpPr>
            <a:spLocks noChangeShapeType="1"/>
          </p:cNvSpPr>
          <p:nvPr/>
        </p:nvSpPr>
        <p:spPr bwMode="auto">
          <a:xfrm flipV="1">
            <a:off x="2606675" y="2825750"/>
            <a:ext cx="0" cy="30416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5829" name="Line 5"/>
          <p:cNvSpPr>
            <a:spLocks noChangeShapeType="1"/>
          </p:cNvSpPr>
          <p:nvPr/>
        </p:nvSpPr>
        <p:spPr bwMode="auto">
          <a:xfrm flipV="1">
            <a:off x="2471738" y="5751513"/>
            <a:ext cx="408146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5830" name="AutoShape 6"/>
          <p:cNvSpPr>
            <a:spLocks noChangeArrowheads="1"/>
          </p:cNvSpPr>
          <p:nvPr/>
        </p:nvSpPr>
        <p:spPr bwMode="auto">
          <a:xfrm>
            <a:off x="3646488" y="3581400"/>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31" name="AutoShape 7"/>
          <p:cNvSpPr>
            <a:spLocks noChangeArrowheads="1"/>
          </p:cNvSpPr>
          <p:nvPr/>
        </p:nvSpPr>
        <p:spPr bwMode="auto">
          <a:xfrm>
            <a:off x="3071813" y="393858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32" name="AutoShape 8"/>
          <p:cNvSpPr>
            <a:spLocks noChangeArrowheads="1"/>
          </p:cNvSpPr>
          <p:nvPr/>
        </p:nvSpPr>
        <p:spPr bwMode="auto">
          <a:xfrm>
            <a:off x="3224213" y="448468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33" name="AutoShape 9"/>
          <p:cNvSpPr>
            <a:spLocks noChangeArrowheads="1"/>
          </p:cNvSpPr>
          <p:nvPr/>
        </p:nvSpPr>
        <p:spPr bwMode="auto">
          <a:xfrm>
            <a:off x="2843213" y="494188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34" name="AutoShape 10"/>
          <p:cNvSpPr>
            <a:spLocks noChangeArrowheads="1"/>
          </p:cNvSpPr>
          <p:nvPr/>
        </p:nvSpPr>
        <p:spPr bwMode="auto">
          <a:xfrm>
            <a:off x="3376613" y="334168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35" name="AutoShape 11"/>
          <p:cNvSpPr>
            <a:spLocks noChangeArrowheads="1"/>
          </p:cNvSpPr>
          <p:nvPr/>
        </p:nvSpPr>
        <p:spPr bwMode="auto">
          <a:xfrm>
            <a:off x="2843213" y="425608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36" name="AutoShape 12"/>
          <p:cNvSpPr>
            <a:spLocks noChangeArrowheads="1"/>
          </p:cNvSpPr>
          <p:nvPr/>
        </p:nvSpPr>
        <p:spPr bwMode="auto">
          <a:xfrm>
            <a:off x="2995613" y="440848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37" name="AutoShape 13"/>
          <p:cNvSpPr>
            <a:spLocks noChangeArrowheads="1"/>
          </p:cNvSpPr>
          <p:nvPr/>
        </p:nvSpPr>
        <p:spPr bwMode="auto">
          <a:xfrm>
            <a:off x="3757613" y="402748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38" name="AutoShape 14"/>
          <p:cNvSpPr>
            <a:spLocks noChangeArrowheads="1"/>
          </p:cNvSpPr>
          <p:nvPr/>
        </p:nvSpPr>
        <p:spPr bwMode="auto">
          <a:xfrm>
            <a:off x="4659313" y="401478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39" name="AutoShape 15"/>
          <p:cNvSpPr>
            <a:spLocks noChangeArrowheads="1"/>
          </p:cNvSpPr>
          <p:nvPr/>
        </p:nvSpPr>
        <p:spPr bwMode="auto">
          <a:xfrm>
            <a:off x="4291013" y="494188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40" name="AutoShape 16"/>
          <p:cNvSpPr>
            <a:spLocks noChangeArrowheads="1"/>
          </p:cNvSpPr>
          <p:nvPr/>
        </p:nvSpPr>
        <p:spPr bwMode="auto">
          <a:xfrm>
            <a:off x="5281613" y="494188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41" name="AutoShape 17"/>
          <p:cNvSpPr>
            <a:spLocks noChangeArrowheads="1"/>
          </p:cNvSpPr>
          <p:nvPr/>
        </p:nvSpPr>
        <p:spPr bwMode="auto">
          <a:xfrm>
            <a:off x="3973513" y="546258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42" name="AutoShape 18"/>
          <p:cNvSpPr>
            <a:spLocks noChangeArrowheads="1"/>
          </p:cNvSpPr>
          <p:nvPr/>
        </p:nvSpPr>
        <p:spPr bwMode="auto">
          <a:xfrm>
            <a:off x="4595813" y="433228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43" name="AutoShape 19"/>
          <p:cNvSpPr>
            <a:spLocks noChangeArrowheads="1"/>
          </p:cNvSpPr>
          <p:nvPr/>
        </p:nvSpPr>
        <p:spPr bwMode="auto">
          <a:xfrm>
            <a:off x="3973513" y="477678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44" name="AutoShape 20"/>
          <p:cNvSpPr>
            <a:spLocks noChangeArrowheads="1"/>
          </p:cNvSpPr>
          <p:nvPr/>
        </p:nvSpPr>
        <p:spPr bwMode="auto">
          <a:xfrm>
            <a:off x="4672013" y="517048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45" name="AutoShape 21"/>
          <p:cNvSpPr>
            <a:spLocks noChangeArrowheads="1"/>
          </p:cNvSpPr>
          <p:nvPr/>
        </p:nvSpPr>
        <p:spPr bwMode="auto">
          <a:xfrm>
            <a:off x="5357813" y="425608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46" name="Line 22"/>
          <p:cNvSpPr>
            <a:spLocks noChangeShapeType="1"/>
          </p:cNvSpPr>
          <p:nvPr/>
        </p:nvSpPr>
        <p:spPr bwMode="auto">
          <a:xfrm flipV="1">
            <a:off x="2919413" y="3048000"/>
            <a:ext cx="2676525" cy="2427288"/>
          </a:xfrm>
          <a:prstGeom prst="line">
            <a:avLst/>
          </a:prstGeom>
          <a:noFill/>
          <a:ln w="1905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5847" name="AutoShape 23"/>
          <p:cNvSpPr>
            <a:spLocks noChangeArrowheads="1"/>
          </p:cNvSpPr>
          <p:nvPr/>
        </p:nvSpPr>
        <p:spPr bwMode="auto">
          <a:xfrm>
            <a:off x="3843338" y="2743200"/>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48" name="AutoShape 24"/>
          <p:cNvSpPr>
            <a:spLocks noChangeArrowheads="1"/>
          </p:cNvSpPr>
          <p:nvPr/>
        </p:nvSpPr>
        <p:spPr bwMode="auto">
          <a:xfrm>
            <a:off x="4452938" y="2819400"/>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49" name="AutoShape 25"/>
          <p:cNvSpPr>
            <a:spLocks noChangeArrowheads="1"/>
          </p:cNvSpPr>
          <p:nvPr/>
        </p:nvSpPr>
        <p:spPr bwMode="auto">
          <a:xfrm>
            <a:off x="5519738" y="3581400"/>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5851" name="Line 27"/>
          <p:cNvSpPr>
            <a:spLocks noChangeShapeType="1"/>
          </p:cNvSpPr>
          <p:nvPr/>
        </p:nvSpPr>
        <p:spPr bwMode="auto">
          <a:xfrm flipV="1">
            <a:off x="3071813" y="2743200"/>
            <a:ext cx="2143125" cy="2884488"/>
          </a:xfrm>
          <a:prstGeom prst="line">
            <a:avLst/>
          </a:prstGeom>
          <a:noFill/>
          <a:ln w="1905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5852" name="Line 28"/>
          <p:cNvSpPr>
            <a:spLocks noChangeShapeType="1"/>
          </p:cNvSpPr>
          <p:nvPr/>
        </p:nvSpPr>
        <p:spPr bwMode="auto">
          <a:xfrm flipV="1">
            <a:off x="2700338" y="3048000"/>
            <a:ext cx="2971800" cy="2286000"/>
          </a:xfrm>
          <a:prstGeom prst="line">
            <a:avLst/>
          </a:prstGeom>
          <a:noFill/>
          <a:ln w="1905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5853" name="Line 29"/>
          <p:cNvSpPr>
            <a:spLocks noChangeShapeType="1"/>
          </p:cNvSpPr>
          <p:nvPr/>
        </p:nvSpPr>
        <p:spPr bwMode="auto">
          <a:xfrm flipV="1">
            <a:off x="3233738" y="2819400"/>
            <a:ext cx="1828800" cy="2895600"/>
          </a:xfrm>
          <a:prstGeom prst="line">
            <a:avLst/>
          </a:prstGeom>
          <a:noFill/>
          <a:ln w="1905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5854" name="Line 30"/>
          <p:cNvSpPr>
            <a:spLocks noChangeShapeType="1"/>
          </p:cNvSpPr>
          <p:nvPr/>
        </p:nvSpPr>
        <p:spPr bwMode="auto">
          <a:xfrm flipV="1">
            <a:off x="3005138" y="2743200"/>
            <a:ext cx="1828800" cy="2895600"/>
          </a:xfrm>
          <a:prstGeom prst="line">
            <a:avLst/>
          </a:prstGeom>
          <a:noFill/>
          <a:ln w="1905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5855" name="Line 31"/>
          <p:cNvSpPr>
            <a:spLocks noChangeShapeType="1"/>
          </p:cNvSpPr>
          <p:nvPr/>
        </p:nvSpPr>
        <p:spPr bwMode="auto">
          <a:xfrm flipV="1">
            <a:off x="2852738" y="2895600"/>
            <a:ext cx="2667000" cy="2590800"/>
          </a:xfrm>
          <a:prstGeom prst="line">
            <a:avLst/>
          </a:prstGeom>
          <a:noFill/>
          <a:ln w="1905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96286" name="TextBox 1"/>
          <p:cNvSpPr txBox="1">
            <a:spLocks noChangeArrowheads="1"/>
          </p:cNvSpPr>
          <p:nvPr/>
        </p:nvSpPr>
        <p:spPr bwMode="auto">
          <a:xfrm>
            <a:off x="3811588" y="6396038"/>
            <a:ext cx="53038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i="1">
                <a:hlinkClick r:id="rId3"/>
              </a:rPr>
              <a:t>http://www.cs.utexas.edu/~mooney/cs391L/slides/</a:t>
            </a:r>
            <a:r>
              <a:rPr lang="en-US" altLang="en-US" sz="1200" b="1" i="1">
                <a:hlinkClick r:id="rId3"/>
              </a:rPr>
              <a:t>svm</a:t>
            </a:r>
            <a:r>
              <a:rPr lang="en-US" altLang="en-US" sz="1200" i="1">
                <a:hlinkClick r:id="rId3"/>
              </a:rPr>
              <a:t>.</a:t>
            </a:r>
            <a:r>
              <a:rPr lang="en-US" altLang="en-US" sz="1200" b="1" i="1">
                <a:hlinkClick r:id="rId3"/>
              </a:rPr>
              <a:t>ppt</a:t>
            </a:r>
            <a:endParaRPr lang="en-US" altLang="en-US" sz="1200" b="1" i="1"/>
          </a:p>
          <a:p>
            <a:pPr eaLnBrk="1" hangingPunct="1"/>
            <a:r>
              <a:rPr lang="en-US" altLang="en-US" sz="1200"/>
              <a:t>http://www1.cs.columbia.edu/~belhumeur/courses/biometrics/2010/svm.ppt</a:t>
            </a:r>
          </a:p>
          <a:p>
            <a:pPr eaLnBrk="1" hangingPunct="1"/>
            <a:endParaRPr lang="en-US" altLang="en-US" sz="1200"/>
          </a:p>
        </p:txBody>
      </p:sp>
    </p:spTree>
    <p:extLst>
      <p:ext uri="{BB962C8B-B14F-4D97-AF65-F5344CB8AC3E}">
        <p14:creationId xmlns:p14="http://schemas.microsoft.com/office/powerpoint/2010/main" val="3778623865"/>
      </p:ext>
    </p:extLst>
  </p:cSld>
  <p:clrMapOvr>
    <a:masterClrMapping/>
  </p:clrMapOvr>
  <p:transition advTm="349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8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8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58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85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058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r>
              <a:rPr lang="en-US" altLang="en-US" smtClean="0">
                <a:ea typeface="ＭＳ Ｐゴシック" panose="020B0600070205080204" pitchFamily="34" charset="-128"/>
              </a:rPr>
              <a:t>Classification Margin</a:t>
            </a:r>
          </a:p>
        </p:txBody>
      </p:sp>
      <p:sp>
        <p:nvSpPr>
          <p:cNvPr id="98306" name="Rectangle 3"/>
          <p:cNvSpPr>
            <a:spLocks noGrp="1" noChangeArrowheads="1"/>
          </p:cNvSpPr>
          <p:nvPr>
            <p:ph type="body" idx="1"/>
          </p:nvPr>
        </p:nvSpPr>
        <p:spPr>
          <a:xfrm>
            <a:off x="323850" y="1485900"/>
            <a:ext cx="8648700" cy="5029200"/>
          </a:xfrm>
        </p:spPr>
        <p:txBody>
          <a:bodyPr/>
          <a:lstStyle/>
          <a:p>
            <a:r>
              <a:rPr lang="en-US" altLang="en-US" sz="2400" smtClean="0">
                <a:ea typeface="ＭＳ Ｐゴシック" panose="020B0600070205080204" pitchFamily="34" charset="-128"/>
              </a:rPr>
              <a:t>Distance from example </a:t>
            </a:r>
            <a:r>
              <a:rPr lang="en-US" altLang="en-US" sz="2400" b="1" smtClean="0">
                <a:ea typeface="ＭＳ Ｐゴシック" panose="020B0600070205080204" pitchFamily="34" charset="-128"/>
              </a:rPr>
              <a:t>x</a:t>
            </a:r>
            <a:r>
              <a:rPr lang="en-US" altLang="en-US" sz="2400" i="1" baseline="-25000" smtClean="0">
                <a:ea typeface="ＭＳ Ｐゴシック" panose="020B0600070205080204" pitchFamily="34" charset="-128"/>
              </a:rPr>
              <a:t>i</a:t>
            </a:r>
            <a:r>
              <a:rPr lang="en-US" altLang="en-US" sz="2400" smtClean="0">
                <a:ea typeface="ＭＳ Ｐゴシック" panose="020B0600070205080204" pitchFamily="34" charset="-128"/>
              </a:rPr>
              <a:t> to the separator is </a:t>
            </a:r>
          </a:p>
          <a:p>
            <a:r>
              <a:rPr lang="en-US" altLang="en-US" sz="2400" smtClean="0">
                <a:ea typeface="ＭＳ Ｐゴシック" panose="020B0600070205080204" pitchFamily="34" charset="-128"/>
              </a:rPr>
              <a:t>Examples closest to the hyperplane are </a:t>
            </a:r>
            <a:r>
              <a:rPr lang="en-US" altLang="en-US" sz="2400" b="1" i="1" smtClean="0">
                <a:ea typeface="ＭＳ Ｐゴシック" panose="020B0600070205080204" pitchFamily="34" charset="-128"/>
              </a:rPr>
              <a:t>support vectors</a:t>
            </a:r>
            <a:r>
              <a:rPr lang="en-US" altLang="en-US" sz="2400" smtClean="0">
                <a:ea typeface="ＭＳ Ｐゴシック" panose="020B0600070205080204" pitchFamily="34" charset="-128"/>
              </a:rPr>
              <a:t>. </a:t>
            </a:r>
          </a:p>
          <a:p>
            <a:r>
              <a:rPr lang="en-US" altLang="en-US" sz="2400" b="1" i="1" smtClean="0">
                <a:ea typeface="ＭＳ Ｐゴシック" panose="020B0600070205080204" pitchFamily="34" charset="-128"/>
              </a:rPr>
              <a:t>Margin</a:t>
            </a:r>
            <a:r>
              <a:rPr lang="en-US" altLang="en-US" sz="2400" smtClean="0">
                <a:ea typeface="ＭＳ Ｐゴシック" panose="020B0600070205080204" pitchFamily="34" charset="-128"/>
              </a:rPr>
              <a:t> </a:t>
            </a:r>
            <a:r>
              <a:rPr lang="el-GR" altLang="en-US" sz="2400" i="1" smtClean="0">
                <a:ea typeface="ＭＳ Ｐゴシック" panose="020B0600070205080204" pitchFamily="34" charset="-128"/>
                <a:cs typeface="Times New Roman" panose="02020603050405020304" pitchFamily="18" charset="0"/>
              </a:rPr>
              <a:t>ρ</a:t>
            </a:r>
            <a:r>
              <a:rPr lang="en-US" altLang="en-US" sz="2400" smtClean="0">
                <a:ea typeface="ＭＳ Ｐゴシック" panose="020B0600070205080204" pitchFamily="34" charset="-128"/>
                <a:cs typeface="Times New Roman" panose="02020603050405020304" pitchFamily="18" charset="0"/>
              </a:rPr>
              <a:t> </a:t>
            </a:r>
            <a:r>
              <a:rPr lang="en-US" altLang="en-US" sz="2400" smtClean="0">
                <a:ea typeface="ＭＳ Ｐゴシック" panose="020B0600070205080204" pitchFamily="34" charset="-128"/>
              </a:rPr>
              <a:t>of the separator is the distance between support vectors.</a:t>
            </a:r>
          </a:p>
          <a:p>
            <a:endParaRPr lang="en-US" altLang="en-US" sz="2800" smtClean="0">
              <a:ea typeface="ＭＳ Ｐゴシック" panose="020B0600070205080204" pitchFamily="34" charset="-128"/>
            </a:endParaRPr>
          </a:p>
        </p:txBody>
      </p:sp>
      <p:sp>
        <p:nvSpPr>
          <p:cNvPr id="207876" name="Line 4"/>
          <p:cNvSpPr>
            <a:spLocks noChangeShapeType="1"/>
          </p:cNvSpPr>
          <p:nvPr/>
        </p:nvSpPr>
        <p:spPr bwMode="auto">
          <a:xfrm flipV="1">
            <a:off x="2663825" y="3340100"/>
            <a:ext cx="0" cy="30416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7877" name="Line 5"/>
          <p:cNvSpPr>
            <a:spLocks noChangeShapeType="1"/>
          </p:cNvSpPr>
          <p:nvPr/>
        </p:nvSpPr>
        <p:spPr bwMode="auto">
          <a:xfrm flipV="1">
            <a:off x="2528888" y="6265863"/>
            <a:ext cx="408146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7878" name="AutoShape 6"/>
          <p:cNvSpPr>
            <a:spLocks noChangeArrowheads="1"/>
          </p:cNvSpPr>
          <p:nvPr/>
        </p:nvSpPr>
        <p:spPr bwMode="auto">
          <a:xfrm>
            <a:off x="3703638" y="4095750"/>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79" name="AutoShape 7"/>
          <p:cNvSpPr>
            <a:spLocks noChangeArrowheads="1"/>
          </p:cNvSpPr>
          <p:nvPr/>
        </p:nvSpPr>
        <p:spPr bwMode="auto">
          <a:xfrm>
            <a:off x="3128963" y="44529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80" name="AutoShape 8"/>
          <p:cNvSpPr>
            <a:spLocks noChangeArrowheads="1"/>
          </p:cNvSpPr>
          <p:nvPr/>
        </p:nvSpPr>
        <p:spPr bwMode="auto">
          <a:xfrm>
            <a:off x="3281363" y="49990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81" name="AutoShape 9"/>
          <p:cNvSpPr>
            <a:spLocks noChangeArrowheads="1"/>
          </p:cNvSpPr>
          <p:nvPr/>
        </p:nvSpPr>
        <p:spPr bwMode="auto">
          <a:xfrm>
            <a:off x="2900363" y="54562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82" name="AutoShape 10"/>
          <p:cNvSpPr>
            <a:spLocks noChangeArrowheads="1"/>
          </p:cNvSpPr>
          <p:nvPr/>
        </p:nvSpPr>
        <p:spPr bwMode="auto">
          <a:xfrm>
            <a:off x="3433763" y="38560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83" name="AutoShape 11"/>
          <p:cNvSpPr>
            <a:spLocks noChangeArrowheads="1"/>
          </p:cNvSpPr>
          <p:nvPr/>
        </p:nvSpPr>
        <p:spPr bwMode="auto">
          <a:xfrm>
            <a:off x="2900363" y="47704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84" name="AutoShape 12"/>
          <p:cNvSpPr>
            <a:spLocks noChangeArrowheads="1"/>
          </p:cNvSpPr>
          <p:nvPr/>
        </p:nvSpPr>
        <p:spPr bwMode="auto">
          <a:xfrm>
            <a:off x="3052763" y="49228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85" name="AutoShape 13"/>
          <p:cNvSpPr>
            <a:spLocks noChangeArrowheads="1"/>
          </p:cNvSpPr>
          <p:nvPr/>
        </p:nvSpPr>
        <p:spPr bwMode="auto">
          <a:xfrm>
            <a:off x="3814763" y="45418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86" name="AutoShape 14"/>
          <p:cNvSpPr>
            <a:spLocks noChangeArrowheads="1"/>
          </p:cNvSpPr>
          <p:nvPr/>
        </p:nvSpPr>
        <p:spPr bwMode="auto">
          <a:xfrm>
            <a:off x="4716463" y="45291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87" name="AutoShape 15"/>
          <p:cNvSpPr>
            <a:spLocks noChangeArrowheads="1"/>
          </p:cNvSpPr>
          <p:nvPr/>
        </p:nvSpPr>
        <p:spPr bwMode="auto">
          <a:xfrm>
            <a:off x="4348163" y="54562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88" name="AutoShape 16"/>
          <p:cNvSpPr>
            <a:spLocks noChangeArrowheads="1"/>
          </p:cNvSpPr>
          <p:nvPr/>
        </p:nvSpPr>
        <p:spPr bwMode="auto">
          <a:xfrm>
            <a:off x="5338763" y="54562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89" name="AutoShape 17"/>
          <p:cNvSpPr>
            <a:spLocks noChangeArrowheads="1"/>
          </p:cNvSpPr>
          <p:nvPr/>
        </p:nvSpPr>
        <p:spPr bwMode="auto">
          <a:xfrm>
            <a:off x="4030663" y="59769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90" name="AutoShape 18"/>
          <p:cNvSpPr>
            <a:spLocks noChangeArrowheads="1"/>
          </p:cNvSpPr>
          <p:nvPr/>
        </p:nvSpPr>
        <p:spPr bwMode="auto">
          <a:xfrm>
            <a:off x="4652963" y="48466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91" name="AutoShape 19"/>
          <p:cNvSpPr>
            <a:spLocks noChangeArrowheads="1"/>
          </p:cNvSpPr>
          <p:nvPr/>
        </p:nvSpPr>
        <p:spPr bwMode="auto">
          <a:xfrm>
            <a:off x="4084638" y="5340350"/>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92" name="AutoShape 20"/>
          <p:cNvSpPr>
            <a:spLocks noChangeArrowheads="1"/>
          </p:cNvSpPr>
          <p:nvPr/>
        </p:nvSpPr>
        <p:spPr bwMode="auto">
          <a:xfrm>
            <a:off x="4729163" y="56848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93" name="AutoShape 21"/>
          <p:cNvSpPr>
            <a:spLocks noChangeArrowheads="1"/>
          </p:cNvSpPr>
          <p:nvPr/>
        </p:nvSpPr>
        <p:spPr bwMode="auto">
          <a:xfrm>
            <a:off x="5414963" y="47704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95" name="AutoShape 23"/>
          <p:cNvSpPr>
            <a:spLocks noChangeArrowheads="1"/>
          </p:cNvSpPr>
          <p:nvPr/>
        </p:nvSpPr>
        <p:spPr bwMode="auto">
          <a:xfrm>
            <a:off x="3900488" y="3257550"/>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96" name="AutoShape 24"/>
          <p:cNvSpPr>
            <a:spLocks noChangeArrowheads="1"/>
          </p:cNvSpPr>
          <p:nvPr/>
        </p:nvSpPr>
        <p:spPr bwMode="auto">
          <a:xfrm>
            <a:off x="4510088" y="3333750"/>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97" name="AutoShape 25"/>
          <p:cNvSpPr>
            <a:spLocks noChangeArrowheads="1"/>
          </p:cNvSpPr>
          <p:nvPr/>
        </p:nvSpPr>
        <p:spPr bwMode="auto">
          <a:xfrm>
            <a:off x="5576888" y="4095750"/>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898" name="Line 26"/>
          <p:cNvSpPr>
            <a:spLocks noChangeShapeType="1"/>
          </p:cNvSpPr>
          <p:nvPr/>
        </p:nvSpPr>
        <p:spPr bwMode="auto">
          <a:xfrm flipV="1">
            <a:off x="3128963" y="3257550"/>
            <a:ext cx="2143125" cy="2884488"/>
          </a:xfrm>
          <a:prstGeom prst="line">
            <a:avLst/>
          </a:prstGeom>
          <a:noFill/>
          <a:ln w="1905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7905" name="Line 33"/>
          <p:cNvSpPr>
            <a:spLocks noChangeShapeType="1"/>
          </p:cNvSpPr>
          <p:nvPr/>
        </p:nvSpPr>
        <p:spPr bwMode="auto">
          <a:xfrm>
            <a:off x="3981450" y="3340100"/>
            <a:ext cx="762000" cy="61595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7906" name="Line 34"/>
          <p:cNvSpPr>
            <a:spLocks noChangeShapeType="1"/>
          </p:cNvSpPr>
          <p:nvPr/>
        </p:nvSpPr>
        <p:spPr bwMode="auto">
          <a:xfrm flipH="1" flipV="1">
            <a:off x="4464050" y="4362450"/>
            <a:ext cx="254000" cy="18415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graphicFrame>
        <p:nvGraphicFramePr>
          <p:cNvPr id="98331" name="Object 36"/>
          <p:cNvGraphicFramePr>
            <a:graphicFrameLocks noChangeAspect="1"/>
          </p:cNvGraphicFramePr>
          <p:nvPr/>
        </p:nvGraphicFramePr>
        <p:xfrm>
          <a:off x="6242050" y="1365250"/>
          <a:ext cx="1260475" cy="730250"/>
        </p:xfrm>
        <a:graphic>
          <a:graphicData uri="http://schemas.openxmlformats.org/presentationml/2006/ole">
            <mc:AlternateContent xmlns:mc="http://schemas.openxmlformats.org/markup-compatibility/2006">
              <mc:Choice xmlns:v="urn:schemas-microsoft-com:vml" Requires="v">
                <p:oleObj spid="_x0000_s131078" name="Equation" r:id="rId4" imgW="812447" imgH="469696" progId="Equation.3">
                  <p:embed/>
                </p:oleObj>
              </mc:Choice>
              <mc:Fallback>
                <p:oleObj name="Equation" r:id="rId4" imgW="812447" imgH="46969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050" y="1365250"/>
                        <a:ext cx="1260475"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7909" name="Text Box 37"/>
          <p:cNvSpPr txBox="1">
            <a:spLocks noChangeArrowheads="1"/>
          </p:cNvSpPr>
          <p:nvPr/>
        </p:nvSpPr>
        <p:spPr bwMode="auto">
          <a:xfrm>
            <a:off x="4086225" y="3476625"/>
            <a:ext cx="495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i="1">
                <a:latin typeface="Arial" charset="0"/>
                <a:ea typeface="ＭＳ Ｐゴシック" charset="0"/>
                <a:cs typeface="ＭＳ Ｐゴシック" charset="0"/>
              </a:rPr>
              <a:t>r</a:t>
            </a:r>
          </a:p>
        </p:txBody>
      </p:sp>
      <p:sp>
        <p:nvSpPr>
          <p:cNvPr id="207910" name="Oval 38"/>
          <p:cNvSpPr>
            <a:spLocks noChangeArrowheads="1"/>
          </p:cNvSpPr>
          <p:nvPr/>
        </p:nvSpPr>
        <p:spPr bwMode="auto">
          <a:xfrm>
            <a:off x="3740150" y="4476750"/>
            <a:ext cx="228600" cy="219075"/>
          </a:xfrm>
          <a:prstGeom prst="ellipse">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911" name="Oval 39"/>
          <p:cNvSpPr>
            <a:spLocks noChangeArrowheads="1"/>
          </p:cNvSpPr>
          <p:nvPr/>
        </p:nvSpPr>
        <p:spPr bwMode="auto">
          <a:xfrm>
            <a:off x="4013200" y="5272088"/>
            <a:ext cx="228600" cy="219075"/>
          </a:xfrm>
          <a:prstGeom prst="ellipse">
            <a:avLst/>
          </a:prstGeom>
          <a:noFill/>
          <a:ln w="19050">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912" name="Oval 40"/>
          <p:cNvSpPr>
            <a:spLocks noChangeArrowheads="1"/>
          </p:cNvSpPr>
          <p:nvPr/>
        </p:nvSpPr>
        <p:spPr bwMode="auto">
          <a:xfrm>
            <a:off x="4646613" y="4459288"/>
            <a:ext cx="228600" cy="219075"/>
          </a:xfrm>
          <a:prstGeom prst="ellipse">
            <a:avLst/>
          </a:prstGeom>
          <a:noFill/>
          <a:ln w="1905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7913" name="Line 41"/>
          <p:cNvSpPr>
            <a:spLocks noChangeShapeType="1"/>
          </p:cNvSpPr>
          <p:nvPr/>
        </p:nvSpPr>
        <p:spPr bwMode="auto">
          <a:xfrm flipH="1" flipV="1">
            <a:off x="3840163" y="5176838"/>
            <a:ext cx="244475" cy="174625"/>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7914" name="Line 42"/>
          <p:cNvSpPr>
            <a:spLocks noChangeShapeType="1"/>
          </p:cNvSpPr>
          <p:nvPr/>
        </p:nvSpPr>
        <p:spPr bwMode="auto">
          <a:xfrm flipH="1" flipV="1">
            <a:off x="3892550" y="4614863"/>
            <a:ext cx="234950" cy="179387"/>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7915" name="Line 43"/>
          <p:cNvSpPr>
            <a:spLocks noChangeShapeType="1"/>
          </p:cNvSpPr>
          <p:nvPr/>
        </p:nvSpPr>
        <p:spPr bwMode="auto">
          <a:xfrm flipV="1">
            <a:off x="3567113" y="3438525"/>
            <a:ext cx="2009775" cy="2693988"/>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7916" name="Line 44"/>
          <p:cNvSpPr>
            <a:spLocks noChangeShapeType="1"/>
          </p:cNvSpPr>
          <p:nvPr/>
        </p:nvSpPr>
        <p:spPr bwMode="auto">
          <a:xfrm flipV="1">
            <a:off x="2919413" y="3076575"/>
            <a:ext cx="2066925" cy="2770188"/>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7917" name="Line 45"/>
          <p:cNvSpPr>
            <a:spLocks noChangeShapeType="1"/>
          </p:cNvSpPr>
          <p:nvPr/>
        </p:nvSpPr>
        <p:spPr bwMode="auto">
          <a:xfrm>
            <a:off x="4933950" y="3143250"/>
            <a:ext cx="552450" cy="419100"/>
          </a:xfrm>
          <a:prstGeom prst="line">
            <a:avLst/>
          </a:prstGeom>
          <a:noFill/>
          <a:ln w="9525">
            <a:solidFill>
              <a:srgbClr val="339966"/>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7918" name="Text Box 46"/>
          <p:cNvSpPr txBox="1">
            <a:spLocks noChangeArrowheads="1"/>
          </p:cNvSpPr>
          <p:nvPr/>
        </p:nvSpPr>
        <p:spPr bwMode="auto">
          <a:xfrm>
            <a:off x="5010150" y="2819400"/>
            <a:ext cx="1143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l-GR" altLang="en-US" sz="1800" i="1"/>
              <a:t>ρ</a:t>
            </a:r>
            <a:endParaRPr lang="en-US" altLang="en-US" sz="1800" i="1"/>
          </a:p>
        </p:txBody>
      </p:sp>
    </p:spTree>
    <p:extLst>
      <p:ext uri="{BB962C8B-B14F-4D97-AF65-F5344CB8AC3E}">
        <p14:creationId xmlns:p14="http://schemas.microsoft.com/office/powerpoint/2010/main" val="889120488"/>
      </p:ext>
    </p:extLst>
  </p:cSld>
  <p:clrMapOvr>
    <a:masterClrMapping/>
  </p:clrMapOvr>
  <p:transition advTm="349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9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79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79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79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79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7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10" grpId="0" animBg="1"/>
      <p:bldP spid="207911" grpId="0" animBg="1"/>
      <p:bldP spid="2079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r>
              <a:rPr lang="en-US" altLang="en-US" smtClean="0">
                <a:ea typeface="ＭＳ Ｐゴシック" panose="020B0600070205080204" pitchFamily="34" charset="-128"/>
              </a:rPr>
              <a:t>Maximum Margin Classification</a:t>
            </a:r>
          </a:p>
        </p:txBody>
      </p:sp>
      <p:sp>
        <p:nvSpPr>
          <p:cNvPr id="100354" name="Rectangle 3"/>
          <p:cNvSpPr>
            <a:spLocks noGrp="1" noChangeArrowheads="1"/>
          </p:cNvSpPr>
          <p:nvPr>
            <p:ph type="body" idx="1"/>
          </p:nvPr>
        </p:nvSpPr>
        <p:spPr>
          <a:xfrm>
            <a:off x="457200" y="1419225"/>
            <a:ext cx="8229600" cy="5029200"/>
          </a:xfrm>
        </p:spPr>
        <p:txBody>
          <a:bodyPr/>
          <a:lstStyle/>
          <a:p>
            <a:r>
              <a:rPr lang="en-US" altLang="en-US" sz="2400" smtClean="0">
                <a:ea typeface="ＭＳ Ｐゴシック" panose="020B0600070205080204" pitchFamily="34" charset="-128"/>
              </a:rPr>
              <a:t>Implies that only support vectors matter; other training examples are ignorable. </a:t>
            </a:r>
          </a:p>
        </p:txBody>
      </p:sp>
      <p:sp>
        <p:nvSpPr>
          <p:cNvPr id="209950" name="Line 30"/>
          <p:cNvSpPr>
            <a:spLocks noChangeShapeType="1"/>
          </p:cNvSpPr>
          <p:nvPr/>
        </p:nvSpPr>
        <p:spPr bwMode="auto">
          <a:xfrm flipV="1">
            <a:off x="2663825" y="3340100"/>
            <a:ext cx="0" cy="30416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9951" name="Line 31"/>
          <p:cNvSpPr>
            <a:spLocks noChangeShapeType="1"/>
          </p:cNvSpPr>
          <p:nvPr/>
        </p:nvSpPr>
        <p:spPr bwMode="auto">
          <a:xfrm flipV="1">
            <a:off x="2528888" y="6265863"/>
            <a:ext cx="408146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9952" name="AutoShape 32"/>
          <p:cNvSpPr>
            <a:spLocks noChangeArrowheads="1"/>
          </p:cNvSpPr>
          <p:nvPr/>
        </p:nvSpPr>
        <p:spPr bwMode="auto">
          <a:xfrm>
            <a:off x="3703638" y="4095750"/>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53" name="AutoShape 33"/>
          <p:cNvSpPr>
            <a:spLocks noChangeArrowheads="1"/>
          </p:cNvSpPr>
          <p:nvPr/>
        </p:nvSpPr>
        <p:spPr bwMode="auto">
          <a:xfrm>
            <a:off x="3128963" y="44529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54" name="AutoShape 34"/>
          <p:cNvSpPr>
            <a:spLocks noChangeArrowheads="1"/>
          </p:cNvSpPr>
          <p:nvPr/>
        </p:nvSpPr>
        <p:spPr bwMode="auto">
          <a:xfrm>
            <a:off x="3281363" y="49990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55" name="AutoShape 35"/>
          <p:cNvSpPr>
            <a:spLocks noChangeArrowheads="1"/>
          </p:cNvSpPr>
          <p:nvPr/>
        </p:nvSpPr>
        <p:spPr bwMode="auto">
          <a:xfrm>
            <a:off x="2900363" y="54562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56" name="AutoShape 36"/>
          <p:cNvSpPr>
            <a:spLocks noChangeArrowheads="1"/>
          </p:cNvSpPr>
          <p:nvPr/>
        </p:nvSpPr>
        <p:spPr bwMode="auto">
          <a:xfrm>
            <a:off x="3433763" y="38560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57" name="AutoShape 37"/>
          <p:cNvSpPr>
            <a:spLocks noChangeArrowheads="1"/>
          </p:cNvSpPr>
          <p:nvPr/>
        </p:nvSpPr>
        <p:spPr bwMode="auto">
          <a:xfrm>
            <a:off x="2900363" y="47704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58" name="AutoShape 38"/>
          <p:cNvSpPr>
            <a:spLocks noChangeArrowheads="1"/>
          </p:cNvSpPr>
          <p:nvPr/>
        </p:nvSpPr>
        <p:spPr bwMode="auto">
          <a:xfrm>
            <a:off x="3052763" y="49228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59" name="AutoShape 39"/>
          <p:cNvSpPr>
            <a:spLocks noChangeArrowheads="1"/>
          </p:cNvSpPr>
          <p:nvPr/>
        </p:nvSpPr>
        <p:spPr bwMode="auto">
          <a:xfrm>
            <a:off x="3814763" y="4541838"/>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60" name="AutoShape 40"/>
          <p:cNvSpPr>
            <a:spLocks noChangeArrowheads="1"/>
          </p:cNvSpPr>
          <p:nvPr/>
        </p:nvSpPr>
        <p:spPr bwMode="auto">
          <a:xfrm>
            <a:off x="4716463" y="45291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61" name="AutoShape 41"/>
          <p:cNvSpPr>
            <a:spLocks noChangeArrowheads="1"/>
          </p:cNvSpPr>
          <p:nvPr/>
        </p:nvSpPr>
        <p:spPr bwMode="auto">
          <a:xfrm>
            <a:off x="4348163" y="54562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62" name="AutoShape 42"/>
          <p:cNvSpPr>
            <a:spLocks noChangeArrowheads="1"/>
          </p:cNvSpPr>
          <p:nvPr/>
        </p:nvSpPr>
        <p:spPr bwMode="auto">
          <a:xfrm>
            <a:off x="5338763" y="54562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63" name="AutoShape 43"/>
          <p:cNvSpPr>
            <a:spLocks noChangeArrowheads="1"/>
          </p:cNvSpPr>
          <p:nvPr/>
        </p:nvSpPr>
        <p:spPr bwMode="auto">
          <a:xfrm>
            <a:off x="4030663" y="59769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64" name="AutoShape 44"/>
          <p:cNvSpPr>
            <a:spLocks noChangeArrowheads="1"/>
          </p:cNvSpPr>
          <p:nvPr/>
        </p:nvSpPr>
        <p:spPr bwMode="auto">
          <a:xfrm>
            <a:off x="4652963" y="48466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65" name="AutoShape 45"/>
          <p:cNvSpPr>
            <a:spLocks noChangeArrowheads="1"/>
          </p:cNvSpPr>
          <p:nvPr/>
        </p:nvSpPr>
        <p:spPr bwMode="auto">
          <a:xfrm>
            <a:off x="4084638" y="5340350"/>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66" name="AutoShape 46"/>
          <p:cNvSpPr>
            <a:spLocks noChangeArrowheads="1"/>
          </p:cNvSpPr>
          <p:nvPr/>
        </p:nvSpPr>
        <p:spPr bwMode="auto">
          <a:xfrm>
            <a:off x="4729163" y="56848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67" name="AutoShape 47"/>
          <p:cNvSpPr>
            <a:spLocks noChangeArrowheads="1"/>
          </p:cNvSpPr>
          <p:nvPr/>
        </p:nvSpPr>
        <p:spPr bwMode="auto">
          <a:xfrm>
            <a:off x="5414963" y="4770438"/>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68" name="AutoShape 48"/>
          <p:cNvSpPr>
            <a:spLocks noChangeArrowheads="1"/>
          </p:cNvSpPr>
          <p:nvPr/>
        </p:nvSpPr>
        <p:spPr bwMode="auto">
          <a:xfrm>
            <a:off x="3900488" y="3257550"/>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69" name="AutoShape 49"/>
          <p:cNvSpPr>
            <a:spLocks noChangeArrowheads="1"/>
          </p:cNvSpPr>
          <p:nvPr/>
        </p:nvSpPr>
        <p:spPr bwMode="auto">
          <a:xfrm>
            <a:off x="4510088" y="3333750"/>
            <a:ext cx="88900" cy="88900"/>
          </a:xfrm>
          <a:prstGeom prst="octagon">
            <a:avLst>
              <a:gd name="adj" fmla="val 292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70" name="AutoShape 50"/>
          <p:cNvSpPr>
            <a:spLocks noChangeArrowheads="1"/>
          </p:cNvSpPr>
          <p:nvPr/>
        </p:nvSpPr>
        <p:spPr bwMode="auto">
          <a:xfrm>
            <a:off x="5576888" y="4095750"/>
            <a:ext cx="88900" cy="88900"/>
          </a:xfrm>
          <a:prstGeom prst="octagon">
            <a:avLst>
              <a:gd name="adj" fmla="val 29287"/>
            </a:avLst>
          </a:prstGeom>
          <a:solidFill>
            <a:srgbClr val="0000FF"/>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71" name="Line 51"/>
          <p:cNvSpPr>
            <a:spLocks noChangeShapeType="1"/>
          </p:cNvSpPr>
          <p:nvPr/>
        </p:nvSpPr>
        <p:spPr bwMode="auto">
          <a:xfrm flipV="1">
            <a:off x="3128963" y="3257550"/>
            <a:ext cx="2143125" cy="2884488"/>
          </a:xfrm>
          <a:prstGeom prst="line">
            <a:avLst/>
          </a:prstGeom>
          <a:noFill/>
          <a:ln w="1905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9973" name="Line 53"/>
          <p:cNvSpPr>
            <a:spLocks noChangeShapeType="1"/>
          </p:cNvSpPr>
          <p:nvPr/>
        </p:nvSpPr>
        <p:spPr bwMode="auto">
          <a:xfrm flipH="1" flipV="1">
            <a:off x="4464050" y="4362450"/>
            <a:ext cx="254000" cy="184150"/>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9975" name="Oval 55"/>
          <p:cNvSpPr>
            <a:spLocks noChangeArrowheads="1"/>
          </p:cNvSpPr>
          <p:nvPr/>
        </p:nvSpPr>
        <p:spPr bwMode="auto">
          <a:xfrm>
            <a:off x="3740150" y="4476750"/>
            <a:ext cx="228600" cy="219075"/>
          </a:xfrm>
          <a:prstGeom prst="ellipse">
            <a:avLst/>
          </a:prstGeom>
          <a:noFill/>
          <a:ln w="190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76" name="Oval 56"/>
          <p:cNvSpPr>
            <a:spLocks noChangeArrowheads="1"/>
          </p:cNvSpPr>
          <p:nvPr/>
        </p:nvSpPr>
        <p:spPr bwMode="auto">
          <a:xfrm>
            <a:off x="4013200" y="5272088"/>
            <a:ext cx="228600" cy="219075"/>
          </a:xfrm>
          <a:prstGeom prst="ellipse">
            <a:avLst/>
          </a:prstGeom>
          <a:noFill/>
          <a:ln w="19050">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77" name="Oval 57"/>
          <p:cNvSpPr>
            <a:spLocks noChangeArrowheads="1"/>
          </p:cNvSpPr>
          <p:nvPr/>
        </p:nvSpPr>
        <p:spPr bwMode="auto">
          <a:xfrm>
            <a:off x="4646613" y="4459288"/>
            <a:ext cx="228600" cy="219075"/>
          </a:xfrm>
          <a:prstGeom prst="ellipse">
            <a:avLst/>
          </a:prstGeom>
          <a:noFill/>
          <a:ln w="1905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cs typeface="ＭＳ Ｐゴシック" charset="0"/>
            </a:endParaRPr>
          </a:p>
        </p:txBody>
      </p:sp>
      <p:sp>
        <p:nvSpPr>
          <p:cNvPr id="209978" name="Line 58"/>
          <p:cNvSpPr>
            <a:spLocks noChangeShapeType="1"/>
          </p:cNvSpPr>
          <p:nvPr/>
        </p:nvSpPr>
        <p:spPr bwMode="auto">
          <a:xfrm flipH="1" flipV="1">
            <a:off x="3840163" y="5176838"/>
            <a:ext cx="244475" cy="174625"/>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9979" name="Line 59"/>
          <p:cNvSpPr>
            <a:spLocks noChangeShapeType="1"/>
          </p:cNvSpPr>
          <p:nvPr/>
        </p:nvSpPr>
        <p:spPr bwMode="auto">
          <a:xfrm flipH="1" flipV="1">
            <a:off x="3892550" y="4614863"/>
            <a:ext cx="234950" cy="179387"/>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9980" name="Line 60"/>
          <p:cNvSpPr>
            <a:spLocks noChangeShapeType="1"/>
          </p:cNvSpPr>
          <p:nvPr/>
        </p:nvSpPr>
        <p:spPr bwMode="auto">
          <a:xfrm flipV="1">
            <a:off x="3567113" y="3438525"/>
            <a:ext cx="2009775" cy="2693988"/>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209981" name="Line 61"/>
          <p:cNvSpPr>
            <a:spLocks noChangeShapeType="1"/>
          </p:cNvSpPr>
          <p:nvPr/>
        </p:nvSpPr>
        <p:spPr bwMode="auto">
          <a:xfrm flipV="1">
            <a:off x="2919413" y="3076575"/>
            <a:ext cx="2066925" cy="2770188"/>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9648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99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99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99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9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75" grpId="0" animBg="1"/>
      <p:bldP spid="209976" grpId="0" animBg="1"/>
      <p:bldP spid="20997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US" altLang="zh-CN" dirty="0" smtClean="0">
                <a:ea typeface="ＭＳ Ｐゴシック" panose="020B0600070205080204" pitchFamily="34" charset="-128"/>
              </a:rPr>
              <a:t>Linear SVM Formulation</a:t>
            </a:r>
            <a:endParaRPr lang="en-US" altLang="zh-CN" dirty="0" smtClean="0">
              <a:ea typeface="ＭＳ Ｐゴシック" panose="020B0600070205080204" pitchFamily="34" charset="-128"/>
            </a:endParaRPr>
          </a:p>
        </p:txBody>
      </p:sp>
      <p:sp>
        <p:nvSpPr>
          <p:cNvPr id="96278" name="Rectangle 22"/>
          <p:cNvSpPr>
            <a:spLocks noChangeArrowheads="1"/>
          </p:cNvSpPr>
          <p:nvPr/>
        </p:nvSpPr>
        <p:spPr bwMode="auto">
          <a:xfrm>
            <a:off x="411480" y="1054100"/>
            <a:ext cx="8534400"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20000"/>
              </a:spcBef>
              <a:buClr>
                <a:schemeClr val="accent1"/>
              </a:buClr>
              <a:buSzPct val="65000"/>
              <a:defRPr/>
            </a:pPr>
            <a:r>
              <a:rPr lang="en-US" altLang="zh-CN" sz="2200" dirty="0" smtClean="0">
                <a:latin typeface="Arial" charset="0"/>
                <a:ea typeface="ＭＳ Ｐゴシック" charset="0"/>
                <a:cs typeface="ＭＳ Ｐゴシック" charset="0"/>
              </a:rPr>
              <a:t>Find weights that try to get all examples right with a confidence margin while limiting the L2 norm of the weight vector</a:t>
            </a:r>
            <a:endParaRPr lang="en-US" altLang="zh-CN" sz="2200" dirty="0">
              <a:latin typeface="Arial" charset="0"/>
              <a:ea typeface="ＭＳ Ｐゴシック" charset="0"/>
              <a:cs typeface="ＭＳ Ｐゴシック" charset="0"/>
            </a:endParaRPr>
          </a:p>
        </p:txBody>
      </p:sp>
      <p:graphicFrame>
        <p:nvGraphicFramePr>
          <p:cNvPr id="106499" name="Object 44"/>
          <p:cNvGraphicFramePr>
            <a:graphicFrameLocks noChangeAspect="1"/>
          </p:cNvGraphicFramePr>
          <p:nvPr>
            <p:extLst>
              <p:ext uri="{D42A27DB-BD31-4B8C-83A1-F6EECF244321}">
                <p14:modId xmlns:p14="http://schemas.microsoft.com/office/powerpoint/2010/main" val="705846057"/>
              </p:ext>
            </p:extLst>
          </p:nvPr>
        </p:nvGraphicFramePr>
        <p:xfrm>
          <a:off x="2743200" y="3962400"/>
          <a:ext cx="2597150" cy="508000"/>
        </p:xfrm>
        <a:graphic>
          <a:graphicData uri="http://schemas.openxmlformats.org/presentationml/2006/ole">
            <mc:AlternateContent xmlns:mc="http://schemas.openxmlformats.org/markup-compatibility/2006">
              <mc:Choice xmlns:v="urn:schemas-microsoft-com:vml" Requires="v">
                <p:oleObj spid="_x0000_s132116" name="Equation" r:id="rId3" imgW="1231366" imgH="241195" progId="Equation.DSMT4">
                  <p:embed/>
                </p:oleObj>
              </mc:Choice>
              <mc:Fallback>
                <p:oleObj name="Equation" r:id="rId3" imgW="1231366" imgH="24119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962400"/>
                        <a:ext cx="259715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06500" name="Object 45"/>
          <p:cNvGraphicFramePr>
            <a:graphicFrameLocks noChangeAspect="1"/>
          </p:cNvGraphicFramePr>
          <p:nvPr>
            <p:extLst>
              <p:ext uri="{D42A27DB-BD31-4B8C-83A1-F6EECF244321}">
                <p14:modId xmlns:p14="http://schemas.microsoft.com/office/powerpoint/2010/main" val="3883883197"/>
              </p:ext>
            </p:extLst>
          </p:nvPr>
        </p:nvGraphicFramePr>
        <p:xfrm>
          <a:off x="2286000" y="2286000"/>
          <a:ext cx="3481388" cy="908050"/>
        </p:xfrm>
        <a:graphic>
          <a:graphicData uri="http://schemas.openxmlformats.org/presentationml/2006/ole">
            <mc:AlternateContent xmlns:mc="http://schemas.openxmlformats.org/markup-compatibility/2006">
              <mc:Choice xmlns:v="urn:schemas-microsoft-com:vml" Requires="v">
                <p:oleObj spid="_x0000_s132117" name="Equation" r:id="rId5" imgW="1651000" imgH="431800" progId="Equation.DSMT4">
                  <p:embed/>
                </p:oleObj>
              </mc:Choice>
              <mc:Fallback>
                <p:oleObj name="Equation" r:id="rId5" imgW="1651000" imgH="431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286000"/>
                        <a:ext cx="3481388"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6302" name="Text Box 46"/>
          <p:cNvSpPr txBox="1">
            <a:spLocks noChangeArrowheads="1"/>
          </p:cNvSpPr>
          <p:nvPr/>
        </p:nvSpPr>
        <p:spPr bwMode="auto">
          <a:xfrm>
            <a:off x="1447800" y="3352800"/>
            <a:ext cx="1420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dirty="0">
                <a:latin typeface="Arial" charset="0"/>
                <a:ea typeface="ＭＳ Ｐゴシック" charset="0"/>
                <a:cs typeface="ＭＳ Ｐゴシック" charset="0"/>
              </a:rPr>
              <a:t>such that</a:t>
            </a:r>
          </a:p>
        </p:txBody>
      </p:sp>
      <p:graphicFrame>
        <p:nvGraphicFramePr>
          <p:cNvPr id="106502" name="Object 48"/>
          <p:cNvGraphicFramePr>
            <a:graphicFrameLocks noChangeAspect="1"/>
          </p:cNvGraphicFramePr>
          <p:nvPr>
            <p:extLst>
              <p:ext uri="{D42A27DB-BD31-4B8C-83A1-F6EECF244321}">
                <p14:modId xmlns:p14="http://schemas.microsoft.com/office/powerpoint/2010/main" val="3805934250"/>
              </p:ext>
            </p:extLst>
          </p:nvPr>
        </p:nvGraphicFramePr>
        <p:xfrm>
          <a:off x="3733800" y="4648200"/>
          <a:ext cx="803275" cy="482600"/>
        </p:xfrm>
        <a:graphic>
          <a:graphicData uri="http://schemas.openxmlformats.org/presentationml/2006/ole">
            <mc:AlternateContent xmlns:mc="http://schemas.openxmlformats.org/markup-compatibility/2006">
              <mc:Choice xmlns:v="urn:schemas-microsoft-com:vml" Requires="v">
                <p:oleObj spid="_x0000_s132118" name="Equation" r:id="rId7" imgW="381000" imgH="228600" progId="Equation.3">
                  <p:embed/>
                </p:oleObj>
              </mc:Choice>
              <mc:Fallback>
                <p:oleObj name="Equation" r:id="rId7" imgW="3810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4648200"/>
                        <a:ext cx="803275"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6305" name="Rectangle 49"/>
          <p:cNvSpPr>
            <a:spLocks noChangeArrowheads="1"/>
          </p:cNvSpPr>
          <p:nvPr/>
        </p:nvSpPr>
        <p:spPr bwMode="auto">
          <a:xfrm>
            <a:off x="457200" y="54102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20000"/>
              </a:spcBef>
              <a:buClr>
                <a:schemeClr val="accent1"/>
              </a:buClr>
              <a:buSzPct val="65000"/>
              <a:defRPr/>
            </a:pPr>
            <a:r>
              <a:rPr lang="en-US" altLang="zh-CN" sz="2200" dirty="0">
                <a:latin typeface="Arial" charset="0"/>
                <a:ea typeface="ＭＳ Ｐゴシック" charset="0"/>
                <a:cs typeface="ＭＳ Ｐゴシック" charset="0"/>
              </a:rPr>
              <a:t>Parameter </a:t>
            </a:r>
            <a:r>
              <a:rPr lang="en-US" altLang="zh-CN" sz="2200" i="1" dirty="0">
                <a:latin typeface="Arial" charset="0"/>
                <a:ea typeface="ＭＳ Ｐゴシック" charset="0"/>
                <a:cs typeface="ＭＳ Ｐゴシック" charset="0"/>
              </a:rPr>
              <a:t>C</a:t>
            </a:r>
            <a:r>
              <a:rPr lang="en-US" altLang="zh-CN" sz="2200" dirty="0">
                <a:latin typeface="Arial" charset="0"/>
                <a:ea typeface="ＭＳ Ｐゴシック" charset="0"/>
                <a:cs typeface="ＭＳ Ｐゴシック" charset="0"/>
              </a:rPr>
              <a:t> </a:t>
            </a:r>
            <a:r>
              <a:rPr lang="en-US" altLang="zh-CN" sz="2200" dirty="0" smtClean="0">
                <a:latin typeface="Arial" charset="0"/>
                <a:ea typeface="ＭＳ Ｐゴシック" charset="0"/>
                <a:cs typeface="ＭＳ Ｐゴシック" charset="0"/>
              </a:rPr>
              <a:t>trades </a:t>
            </a:r>
            <a:r>
              <a:rPr lang="en-US" altLang="zh-CN" sz="2200" dirty="0">
                <a:latin typeface="Arial" charset="0"/>
                <a:ea typeface="ＭＳ Ｐゴシック" charset="0"/>
                <a:cs typeface="ＭＳ Ｐゴシック" charset="0"/>
              </a:rPr>
              <a:t>off </a:t>
            </a:r>
            <a:r>
              <a:rPr lang="en-US" altLang="zh-CN" sz="2200" dirty="0" smtClean="0">
                <a:latin typeface="Arial" charset="0"/>
                <a:ea typeface="ＭＳ Ｐゴシック" charset="0"/>
                <a:cs typeface="ＭＳ Ｐゴシック" charset="0"/>
              </a:rPr>
              <a:t>between cost of hard examples and penalty on having large feature weights</a:t>
            </a:r>
            <a:endParaRPr lang="en-US" altLang="zh-CN" sz="2200" dirty="0">
              <a:latin typeface="Arial" charset="0"/>
              <a:ea typeface="ＭＳ Ｐゴシック" charset="0"/>
              <a:cs typeface="ＭＳ Ｐゴシック" charset="0"/>
            </a:endParaRPr>
          </a:p>
        </p:txBody>
      </p:sp>
      <p:sp>
        <p:nvSpPr>
          <p:cNvPr id="2" name="TextBox 1"/>
          <p:cNvSpPr txBox="1"/>
          <p:nvPr/>
        </p:nvSpPr>
        <p:spPr>
          <a:xfrm>
            <a:off x="6781800" y="2416859"/>
            <a:ext cx="1752600" cy="646331"/>
          </a:xfrm>
          <a:prstGeom prst="rect">
            <a:avLst/>
          </a:prstGeom>
          <a:noFill/>
        </p:spPr>
        <p:txBody>
          <a:bodyPr wrap="square" rtlCol="0">
            <a:spAutoFit/>
          </a:bodyPr>
          <a:lstStyle/>
          <a:p>
            <a:r>
              <a:rPr lang="en-US" dirty="0" smtClean="0"/>
              <a:t>Loss and regularization</a:t>
            </a:r>
            <a:endParaRPr lang="en-US" dirty="0"/>
          </a:p>
        </p:txBody>
      </p:sp>
      <p:cxnSp>
        <p:nvCxnSpPr>
          <p:cNvPr id="4" name="Straight Arrow Connector 3"/>
          <p:cNvCxnSpPr>
            <a:stCxn id="2" idx="1"/>
          </p:cNvCxnSpPr>
          <p:nvPr/>
        </p:nvCxnSpPr>
        <p:spPr>
          <a:xfrm flipH="1">
            <a:off x="5767388" y="2740025"/>
            <a:ext cx="10144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2065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r>
              <a:rPr lang="en-US" altLang="zh-CN" dirty="0" smtClean="0">
                <a:ea typeface="ＭＳ Ｐゴシック" panose="020B0600070205080204" pitchFamily="34" charset="-128"/>
              </a:rPr>
              <a:t>Linear SVM Dual Formulation</a:t>
            </a:r>
            <a:endParaRPr lang="en-US" altLang="zh-CN" dirty="0" smtClean="0">
              <a:ea typeface="ＭＳ Ｐゴシック" panose="020B0600070205080204" pitchFamily="34" charset="-128"/>
            </a:endParaRPr>
          </a:p>
        </p:txBody>
      </p:sp>
      <p:sp>
        <p:nvSpPr>
          <p:cNvPr id="97283" name="Rectangle 3"/>
          <p:cNvSpPr>
            <a:spLocks noChangeArrowheads="1"/>
          </p:cNvSpPr>
          <p:nvPr/>
        </p:nvSpPr>
        <p:spPr bwMode="auto">
          <a:xfrm>
            <a:off x="457200" y="1390650"/>
            <a:ext cx="6477000"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20000"/>
              </a:spcBef>
              <a:buClr>
                <a:schemeClr val="accent1"/>
              </a:buClr>
              <a:buSzPct val="65000"/>
              <a:defRPr/>
            </a:pPr>
            <a:endParaRPr lang="en-US" altLang="zh-CN" sz="2200" dirty="0">
              <a:latin typeface="Arial" charset="0"/>
              <a:ea typeface="ＭＳ Ｐゴシック" charset="0"/>
              <a:cs typeface="ＭＳ Ｐゴシック" charset="0"/>
            </a:endParaRPr>
          </a:p>
        </p:txBody>
      </p:sp>
      <p:graphicFrame>
        <p:nvGraphicFramePr>
          <p:cNvPr id="107523" name="Object 9"/>
          <p:cNvGraphicFramePr>
            <a:graphicFrameLocks noChangeAspect="1"/>
          </p:cNvGraphicFramePr>
          <p:nvPr/>
        </p:nvGraphicFramePr>
        <p:xfrm>
          <a:off x="2209800" y="2133600"/>
          <a:ext cx="5222875" cy="935038"/>
        </p:xfrm>
        <a:graphic>
          <a:graphicData uri="http://schemas.openxmlformats.org/presentationml/2006/ole">
            <mc:AlternateContent xmlns:mc="http://schemas.openxmlformats.org/markup-compatibility/2006">
              <mc:Choice xmlns:v="urn:schemas-microsoft-com:vml" Requires="v">
                <p:oleObj spid="_x0000_s133134" name="Equation" r:id="rId3" imgW="2476500" imgH="444500" progId="Equation.DSMT4">
                  <p:embed/>
                </p:oleObj>
              </mc:Choice>
              <mc:Fallback>
                <p:oleObj name="Equation" r:id="rId3" imgW="2476500" imgH="4445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133600"/>
                        <a:ext cx="5222875"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7290" name="Text Box 10"/>
          <p:cNvSpPr txBox="1">
            <a:spLocks noChangeArrowheads="1"/>
          </p:cNvSpPr>
          <p:nvPr/>
        </p:nvSpPr>
        <p:spPr bwMode="auto">
          <a:xfrm>
            <a:off x="1752600" y="3429000"/>
            <a:ext cx="1420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a:latin typeface="Arial" charset="0"/>
                <a:ea typeface="ＭＳ Ｐゴシック" charset="0"/>
                <a:cs typeface="ＭＳ Ｐゴシック" charset="0"/>
              </a:rPr>
              <a:t>such that</a:t>
            </a:r>
          </a:p>
        </p:txBody>
      </p:sp>
      <p:graphicFrame>
        <p:nvGraphicFramePr>
          <p:cNvPr id="107525" name="Object 11"/>
          <p:cNvGraphicFramePr>
            <a:graphicFrameLocks noChangeAspect="1"/>
          </p:cNvGraphicFramePr>
          <p:nvPr/>
        </p:nvGraphicFramePr>
        <p:xfrm>
          <a:off x="3581400" y="3962400"/>
          <a:ext cx="1393825" cy="481013"/>
        </p:xfrm>
        <a:graphic>
          <a:graphicData uri="http://schemas.openxmlformats.org/presentationml/2006/ole">
            <mc:AlternateContent xmlns:mc="http://schemas.openxmlformats.org/markup-compatibility/2006">
              <mc:Choice xmlns:v="urn:schemas-microsoft-com:vml" Requires="v">
                <p:oleObj spid="_x0000_s133135" name="Equation" r:id="rId5" imgW="660400" imgH="228600" progId="Equation.DSMT4">
                  <p:embed/>
                </p:oleObj>
              </mc:Choice>
              <mc:Fallback>
                <p:oleObj name="Equation" r:id="rId5" imgW="6604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962400"/>
                        <a:ext cx="1393825" cy="48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07526" name="Object 12"/>
          <p:cNvGraphicFramePr>
            <a:graphicFrameLocks noChangeAspect="1"/>
          </p:cNvGraphicFramePr>
          <p:nvPr/>
        </p:nvGraphicFramePr>
        <p:xfrm>
          <a:off x="3581400" y="4572000"/>
          <a:ext cx="1498600" cy="908050"/>
        </p:xfrm>
        <a:graphic>
          <a:graphicData uri="http://schemas.openxmlformats.org/presentationml/2006/ole">
            <mc:AlternateContent xmlns:mc="http://schemas.openxmlformats.org/markup-compatibility/2006">
              <mc:Choice xmlns:v="urn:schemas-microsoft-com:vml" Requires="v">
                <p:oleObj spid="_x0000_s133136" name="Equation" r:id="rId7" imgW="710891" imgH="431613" progId="Equation.3">
                  <p:embed/>
                </p:oleObj>
              </mc:Choice>
              <mc:Fallback>
                <p:oleObj name="Equation" r:id="rId7" imgW="710891" imgH="431613"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4572000"/>
                        <a:ext cx="1498600"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2884665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Pyramids Results</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295400" y="4191000"/>
            <a:ext cx="6171600" cy="2423600"/>
          </a:xfrm>
          <a:prstGeom prst="rect">
            <a:avLst/>
          </a:prstGeom>
        </p:spPr>
      </p:pic>
      <p:pic>
        <p:nvPicPr>
          <p:cNvPr id="6" name="Picture 5"/>
          <p:cNvPicPr>
            <a:picLocks noChangeAspect="1"/>
          </p:cNvPicPr>
          <p:nvPr/>
        </p:nvPicPr>
        <p:blipFill>
          <a:blip r:embed="rId3"/>
          <a:stretch>
            <a:fillRect/>
          </a:stretch>
        </p:blipFill>
        <p:spPr>
          <a:xfrm>
            <a:off x="304800" y="1447801"/>
            <a:ext cx="8558277" cy="1905000"/>
          </a:xfrm>
          <a:prstGeom prst="rect">
            <a:avLst/>
          </a:prstGeom>
        </p:spPr>
      </p:pic>
    </p:spTree>
    <p:extLst>
      <p:ext uri="{BB962C8B-B14F-4D97-AF65-F5344CB8AC3E}">
        <p14:creationId xmlns:p14="http://schemas.microsoft.com/office/powerpoint/2010/main" val="7804696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Spatial Pyramid </a:t>
            </a:r>
            <a:r>
              <a:rPr lang="en-US" dirty="0" err="1" smtClean="0"/>
              <a:t>BoW</a:t>
            </a:r>
            <a:r>
              <a:rPr lang="en-US" dirty="0" smtClean="0"/>
              <a:t> Classifier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Features</a:t>
            </a:r>
          </a:p>
          <a:p>
            <a:pPr marL="971550" lvl="1" indent="-514350">
              <a:buFont typeface="+mj-lt"/>
              <a:buAutoNum type="arabicPeriod"/>
            </a:pPr>
            <a:r>
              <a:rPr lang="en-US" dirty="0" smtClean="0"/>
              <a:t>Extract dense SIFT (spatially pooled and normalized histograms of gradients)</a:t>
            </a:r>
          </a:p>
          <a:p>
            <a:pPr marL="971550" lvl="1" indent="-514350">
              <a:buFont typeface="+mj-lt"/>
              <a:buAutoNum type="arabicPeriod"/>
            </a:pPr>
            <a:r>
              <a:rPr lang="en-US" dirty="0" smtClean="0"/>
              <a:t>Assign each SIFT vector to a cluster number</a:t>
            </a:r>
          </a:p>
          <a:p>
            <a:pPr marL="971550" lvl="1" indent="-514350">
              <a:buFont typeface="+mj-lt"/>
              <a:buAutoNum type="arabicPeriod"/>
            </a:pPr>
            <a:r>
              <a:rPr lang="en-US" dirty="0" smtClean="0"/>
              <a:t>Compute histograms of spatially pooled clustered SIFT vectors</a:t>
            </a:r>
          </a:p>
          <a:p>
            <a:pPr lvl="1"/>
            <a:r>
              <a:rPr lang="en-US" dirty="0" smtClean="0"/>
              <a:t>Variations like Fisher vectors and 2</a:t>
            </a:r>
            <a:r>
              <a:rPr lang="en-US" baseline="30000" dirty="0" smtClean="0"/>
              <a:t>nd</a:t>
            </a:r>
            <a:r>
              <a:rPr lang="en-US" dirty="0" smtClean="0"/>
              <a:t> order pooling shown to improve performance</a:t>
            </a:r>
          </a:p>
          <a:p>
            <a:pPr marL="571500" indent="-514350"/>
            <a:endParaRPr lang="en-US" dirty="0"/>
          </a:p>
          <a:p>
            <a:pPr marL="571500" indent="-514350"/>
            <a:r>
              <a:rPr lang="en-US" dirty="0" smtClean="0"/>
              <a:t>Classifier</a:t>
            </a:r>
          </a:p>
          <a:p>
            <a:pPr lvl="1"/>
            <a:r>
              <a:rPr lang="en-US" dirty="0" smtClean="0"/>
              <a:t>Linear SVM (or slightly better performance with chi-squared or </a:t>
            </a:r>
            <a:r>
              <a:rPr lang="en-US" dirty="0" err="1" smtClean="0"/>
              <a:t>histint</a:t>
            </a:r>
            <a:r>
              <a:rPr lang="en-US" dirty="0" smtClean="0"/>
              <a:t> SVMs)</a:t>
            </a:r>
            <a:endParaRPr lang="en-US" dirty="0"/>
          </a:p>
        </p:txBody>
      </p:sp>
    </p:spTree>
    <p:extLst>
      <p:ext uri="{BB962C8B-B14F-4D97-AF65-F5344CB8AC3E}">
        <p14:creationId xmlns:p14="http://schemas.microsoft.com/office/powerpoint/2010/main" val="1330455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914400"/>
          </a:xfrm>
        </p:spPr>
        <p:txBody>
          <a:bodyPr/>
          <a:lstStyle/>
          <a:p>
            <a:pPr>
              <a:defRPr/>
            </a:pPr>
            <a:r>
              <a:rPr lang="en-US" dirty="0" smtClean="0">
                <a:ea typeface="ＭＳ Ｐゴシック" charset="0"/>
                <a:cs typeface="+mj-cs"/>
              </a:rPr>
              <a:t>What do you see in this image?</a:t>
            </a:r>
          </a:p>
        </p:txBody>
      </p:sp>
      <p:sp>
        <p:nvSpPr>
          <p:cNvPr id="8195" name="TextBox 8"/>
          <p:cNvSpPr txBox="1">
            <a:spLocks noChangeArrowheads="1"/>
          </p:cNvSpPr>
          <p:nvPr/>
        </p:nvSpPr>
        <p:spPr bwMode="auto">
          <a:xfrm>
            <a:off x="6019800" y="4114800"/>
            <a:ext cx="267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Can I </a:t>
            </a:r>
            <a:r>
              <a:rPr lang="en-US" altLang="en-US" sz="2400" b="1"/>
              <a:t>put stuff in it</a:t>
            </a:r>
            <a:r>
              <a:rPr lang="en-US" altLang="en-US" sz="2400"/>
              <a:t>?</a:t>
            </a:r>
          </a:p>
        </p:txBody>
      </p:sp>
      <p:pic>
        <p:nvPicPr>
          <p:cNvPr id="819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73200"/>
            <a:ext cx="91440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581400" y="5867400"/>
            <a:ext cx="149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a:solidFill>
                  <a:srgbClr val="FF0000"/>
                </a:solidFill>
                <a:latin typeface="Arial" panose="020B0604020202020204" pitchFamily="34" charset="0"/>
              </a:rPr>
              <a:t>Forest</a:t>
            </a:r>
          </a:p>
        </p:txBody>
      </p:sp>
      <p:sp>
        <p:nvSpPr>
          <p:cNvPr id="14" name="TextBox 13"/>
          <p:cNvSpPr txBox="1">
            <a:spLocks noChangeArrowheads="1"/>
          </p:cNvSpPr>
          <p:nvPr/>
        </p:nvSpPr>
        <p:spPr bwMode="auto">
          <a:xfrm>
            <a:off x="7315200" y="1676400"/>
            <a:ext cx="8302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Trees</a:t>
            </a:r>
          </a:p>
        </p:txBody>
      </p:sp>
      <p:sp>
        <p:nvSpPr>
          <p:cNvPr id="17" name="TextBox 16"/>
          <p:cNvSpPr txBox="1">
            <a:spLocks noChangeArrowheads="1"/>
          </p:cNvSpPr>
          <p:nvPr/>
        </p:nvSpPr>
        <p:spPr bwMode="auto">
          <a:xfrm>
            <a:off x="3429000" y="2743200"/>
            <a:ext cx="736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Bear</a:t>
            </a:r>
          </a:p>
        </p:txBody>
      </p:sp>
      <p:sp>
        <p:nvSpPr>
          <p:cNvPr id="18" name="TextBox 17"/>
          <p:cNvSpPr txBox="1">
            <a:spLocks noChangeArrowheads="1"/>
          </p:cNvSpPr>
          <p:nvPr/>
        </p:nvSpPr>
        <p:spPr bwMode="auto">
          <a:xfrm>
            <a:off x="3733800" y="3810000"/>
            <a:ext cx="6842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Man</a:t>
            </a:r>
          </a:p>
        </p:txBody>
      </p:sp>
      <p:sp>
        <p:nvSpPr>
          <p:cNvPr id="19" name="TextBox 18"/>
          <p:cNvSpPr txBox="1">
            <a:spLocks noChangeArrowheads="1"/>
          </p:cNvSpPr>
          <p:nvPr/>
        </p:nvSpPr>
        <p:spPr bwMode="auto">
          <a:xfrm>
            <a:off x="2971800" y="4953000"/>
            <a:ext cx="9255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Rabbit</a:t>
            </a:r>
          </a:p>
        </p:txBody>
      </p:sp>
      <p:sp>
        <p:nvSpPr>
          <p:cNvPr id="20" name="TextBox 19"/>
          <p:cNvSpPr txBox="1">
            <a:spLocks noChangeArrowheads="1"/>
          </p:cNvSpPr>
          <p:nvPr/>
        </p:nvSpPr>
        <p:spPr bwMode="auto">
          <a:xfrm>
            <a:off x="5562600" y="4876800"/>
            <a:ext cx="868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Grass</a:t>
            </a:r>
          </a:p>
        </p:txBody>
      </p:sp>
      <p:sp>
        <p:nvSpPr>
          <p:cNvPr id="21" name="TextBox 20"/>
          <p:cNvSpPr txBox="1">
            <a:spLocks noChangeArrowheads="1"/>
          </p:cNvSpPr>
          <p:nvPr/>
        </p:nvSpPr>
        <p:spPr bwMode="auto">
          <a:xfrm>
            <a:off x="1981200" y="3200400"/>
            <a:ext cx="1096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Camera</a:t>
            </a:r>
          </a:p>
        </p:txBody>
      </p:sp>
      <p:cxnSp>
        <p:nvCxnSpPr>
          <p:cNvPr id="4" name="Straight Arrow Connector 3"/>
          <p:cNvCxnSpPr>
            <a:cxnSpLocks noChangeShapeType="1"/>
          </p:cNvCxnSpPr>
          <p:nvPr/>
        </p:nvCxnSpPr>
        <p:spPr bwMode="auto">
          <a:xfrm>
            <a:off x="3048000" y="3581400"/>
            <a:ext cx="762000" cy="0"/>
          </a:xfrm>
          <a:prstGeom prst="straightConnector1">
            <a:avLst/>
          </a:prstGeom>
          <a:noFill/>
          <a:ln w="57150">
            <a:solidFill>
              <a:schemeClr val="bg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574944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7" grpId="0" animBg="1"/>
      <p:bldP spid="18" grpId="0" animBg="1"/>
      <p:bldP spid="19" grpId="0" animBg="1"/>
      <p:bldP spid="20" grpId="0" animBg="1"/>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021" y="1371600"/>
            <a:ext cx="8229600" cy="5135563"/>
          </a:xfrm>
        </p:spPr>
        <p:txBody>
          <a:bodyPr/>
          <a:lstStyle/>
          <a:p>
            <a:pPr marL="0" indent="0">
              <a:buNone/>
            </a:pPr>
            <a:endParaRPr lang="en-US" dirty="0" smtClean="0"/>
          </a:p>
          <a:p>
            <a:pPr marL="0" indent="0">
              <a:buNone/>
            </a:pPr>
            <a:endParaRPr lang="en-US" dirty="0"/>
          </a:p>
          <a:p>
            <a:pPr marL="0" indent="0">
              <a:buNone/>
            </a:pPr>
            <a:r>
              <a:rPr lang="en-US" dirty="0" smtClean="0"/>
              <a:t>	Now let’s go back to the core concepts of 	image categorization in general</a:t>
            </a:r>
            <a:endParaRPr lang="en-US" dirty="0"/>
          </a:p>
        </p:txBody>
      </p:sp>
    </p:spTree>
    <p:extLst>
      <p:ext uri="{BB962C8B-B14F-4D97-AF65-F5344CB8AC3E}">
        <p14:creationId xmlns:p14="http://schemas.microsoft.com/office/powerpoint/2010/main" val="17355515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a:bodyPr>
          <a:lstStyle/>
          <a:p>
            <a:r>
              <a:rPr lang="en-US" altLang="en-US" sz="3200" dirty="0" smtClean="0"/>
              <a:t>Categorization involves </a:t>
            </a:r>
            <a:r>
              <a:rPr lang="en-US" altLang="en-US" sz="3200" b="1" dirty="0" smtClean="0"/>
              <a:t>features</a:t>
            </a:r>
            <a:r>
              <a:rPr lang="en-US" altLang="en-US" sz="3200" dirty="0" smtClean="0"/>
              <a:t> and a classifier</a:t>
            </a:r>
            <a:endParaRPr lang="en-US" altLang="en-US" sz="3200" dirty="0" smtClean="0"/>
          </a:p>
        </p:txBody>
      </p:sp>
      <p:sp>
        <p:nvSpPr>
          <p:cNvPr id="10" name="Rounded Rectangle 9"/>
          <p:cNvSpPr/>
          <p:nvPr/>
        </p:nvSpPr>
        <p:spPr>
          <a:xfrm>
            <a:off x="5272088" y="1452563"/>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Training Labels</a:t>
            </a:r>
          </a:p>
        </p:txBody>
      </p:sp>
      <p:grpSp>
        <p:nvGrpSpPr>
          <p:cNvPr id="35844" name="Group 12"/>
          <p:cNvGrpSpPr>
            <a:grpSpLocks/>
          </p:cNvGrpSpPr>
          <p:nvPr/>
        </p:nvGrpSpPr>
        <p:grpSpPr bwMode="auto">
          <a:xfrm>
            <a:off x="76200" y="1452563"/>
            <a:ext cx="2200275" cy="2849562"/>
            <a:chOff x="228600" y="1417320"/>
            <a:chExt cx="2438400" cy="2849880"/>
          </a:xfrm>
        </p:grpSpPr>
        <p:pic>
          <p:nvPicPr>
            <p:cNvPr id="3586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8"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400"/>
            </a:p>
          </p:txBody>
        </p:sp>
      </p:grpSp>
      <p:sp>
        <p:nvSpPr>
          <p:cNvPr id="12" name="Rounded Rectangle 11"/>
          <p:cNvSpPr/>
          <p:nvPr/>
        </p:nvSpPr>
        <p:spPr>
          <a:xfrm>
            <a:off x="5272088" y="2773363"/>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Classifier Training</a:t>
            </a:r>
          </a:p>
        </p:txBody>
      </p:sp>
      <p:sp>
        <p:nvSpPr>
          <p:cNvPr id="35846" name="TextBox 13"/>
          <p:cNvSpPr txBox="1">
            <a:spLocks noChangeArrowheads="1"/>
          </p:cNvSpPr>
          <p:nvPr/>
        </p:nvSpPr>
        <p:spPr bwMode="auto">
          <a:xfrm>
            <a:off x="2986088" y="1550988"/>
            <a:ext cx="1649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200">
                <a:latin typeface="Arial" panose="020B0604020202020204" pitchFamily="34" charset="0"/>
              </a:rPr>
              <a:t>Training</a:t>
            </a:r>
            <a:endParaRPr lang="en-US" altLang="en-US">
              <a:latin typeface="Arial" panose="020B0604020202020204" pitchFamily="34" charset="0"/>
            </a:endParaRPr>
          </a:p>
        </p:txBody>
      </p:sp>
      <p:sp>
        <p:nvSpPr>
          <p:cNvPr id="15" name="Rounded Rectangle 14"/>
          <p:cNvSpPr/>
          <p:nvPr/>
        </p:nvSpPr>
        <p:spPr>
          <a:xfrm>
            <a:off x="2933700" y="2773363"/>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16" name="Right Arrow 15"/>
          <p:cNvSpPr/>
          <p:nvPr/>
        </p:nvSpPr>
        <p:spPr>
          <a:xfrm>
            <a:off x="2346325"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17" name="Right Arrow 16"/>
          <p:cNvSpPr/>
          <p:nvPr/>
        </p:nvSpPr>
        <p:spPr>
          <a:xfrm>
            <a:off x="4713288"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18" name="Right Arrow 17"/>
          <p:cNvSpPr/>
          <p:nvPr/>
        </p:nvSpPr>
        <p:spPr>
          <a:xfrm rot="5400000">
            <a:off x="5843588" y="2366963"/>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pic>
        <p:nvPicPr>
          <p:cNvPr id="3585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5060950"/>
            <a:ext cx="177958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9337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20" name="Right Arrow 19"/>
          <p:cNvSpPr/>
          <p:nvPr/>
        </p:nvSpPr>
        <p:spPr>
          <a:xfrm>
            <a:off x="2339975" y="568483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35854" name="TextBox 20"/>
          <p:cNvSpPr txBox="1">
            <a:spLocks noChangeArrowheads="1"/>
          </p:cNvSpPr>
          <p:nvPr/>
        </p:nvSpPr>
        <p:spPr bwMode="auto">
          <a:xfrm>
            <a:off x="3068638" y="4659313"/>
            <a:ext cx="148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200">
                <a:latin typeface="Arial" panose="020B0604020202020204" pitchFamily="34" charset="0"/>
              </a:rPr>
              <a:t>Testing</a:t>
            </a:r>
            <a:endParaRPr lang="en-US" altLang="en-US">
              <a:latin typeface="Arial" panose="020B0604020202020204" pitchFamily="34" charset="0"/>
            </a:endParaRPr>
          </a:p>
        </p:txBody>
      </p:sp>
      <p:sp>
        <p:nvSpPr>
          <p:cNvPr id="35855" name="TextBox 21"/>
          <p:cNvSpPr txBox="1">
            <a:spLocks noChangeArrowheads="1"/>
          </p:cNvSpPr>
          <p:nvPr/>
        </p:nvSpPr>
        <p:spPr bwMode="auto">
          <a:xfrm>
            <a:off x="331788" y="63754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Test Image</a:t>
            </a:r>
          </a:p>
        </p:txBody>
      </p:sp>
      <p:sp>
        <p:nvSpPr>
          <p:cNvPr id="23" name="Right Arrow 22"/>
          <p:cNvSpPr/>
          <p:nvPr/>
        </p:nvSpPr>
        <p:spPr>
          <a:xfrm>
            <a:off x="6899275" y="307975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24" name="Rounded Rectangle 23"/>
          <p:cNvSpPr/>
          <p:nvPr/>
        </p:nvSpPr>
        <p:spPr>
          <a:xfrm>
            <a:off x="7459663" y="2773363"/>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26" name="Right Arrow 25"/>
          <p:cNvSpPr/>
          <p:nvPr/>
        </p:nvSpPr>
        <p:spPr>
          <a:xfrm>
            <a:off x="4692650" y="5726113"/>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
        <p:nvSpPr>
          <p:cNvPr id="35859" name="TextBox 27"/>
          <p:cNvSpPr txBox="1">
            <a:spLocks noChangeArrowheads="1"/>
          </p:cNvSpPr>
          <p:nvPr/>
        </p:nvSpPr>
        <p:spPr bwMode="auto">
          <a:xfrm>
            <a:off x="7443788" y="5913438"/>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a:solidFill>
                  <a:srgbClr val="FF0000"/>
                </a:solidFill>
                <a:latin typeface="Arial" panose="020B0604020202020204" pitchFamily="34" charset="0"/>
              </a:rPr>
              <a:t>Outdoor</a:t>
            </a:r>
          </a:p>
        </p:txBody>
      </p:sp>
      <p:sp>
        <p:nvSpPr>
          <p:cNvPr id="35860" name="TextBox 28"/>
          <p:cNvSpPr txBox="1">
            <a:spLocks noChangeArrowheads="1"/>
          </p:cNvSpPr>
          <p:nvPr/>
        </p:nvSpPr>
        <p:spPr bwMode="auto">
          <a:xfrm>
            <a:off x="7407275" y="53895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Prediction</a:t>
            </a:r>
          </a:p>
        </p:txBody>
      </p:sp>
      <p:sp>
        <p:nvSpPr>
          <p:cNvPr id="30" name="Rounded Rectangle 29"/>
          <p:cNvSpPr/>
          <p:nvPr/>
        </p:nvSpPr>
        <p:spPr>
          <a:xfrm>
            <a:off x="7459663" y="5243513"/>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400"/>
          </a:p>
        </p:txBody>
      </p:sp>
      <p:sp>
        <p:nvSpPr>
          <p:cNvPr id="31" name="Rounded Rectangle 30"/>
          <p:cNvSpPr/>
          <p:nvPr/>
        </p:nvSpPr>
        <p:spPr>
          <a:xfrm>
            <a:off x="5243513" y="5380038"/>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32" name="Right Arrow 31"/>
          <p:cNvSpPr/>
          <p:nvPr/>
        </p:nvSpPr>
        <p:spPr>
          <a:xfrm>
            <a:off x="6856413"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FFFFFF"/>
              </a:solidFill>
            </a:endParaRPr>
          </a:p>
        </p:txBody>
      </p:sp>
    </p:spTree>
    <p:extLst>
      <p:ext uri="{BB962C8B-B14F-4D97-AF65-F5344CB8AC3E}">
        <p14:creationId xmlns:p14="http://schemas.microsoft.com/office/powerpoint/2010/main" val="6712951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Q: What are good features for…</a:t>
            </a:r>
          </a:p>
        </p:txBody>
      </p:sp>
      <p:sp>
        <p:nvSpPr>
          <p:cNvPr id="39939" name="Content Placeholder 2"/>
          <p:cNvSpPr>
            <a:spLocks noGrp="1"/>
          </p:cNvSpPr>
          <p:nvPr>
            <p:ph idx="1"/>
          </p:nvPr>
        </p:nvSpPr>
        <p:spPr/>
        <p:txBody>
          <a:bodyPr/>
          <a:lstStyle/>
          <a:p>
            <a:r>
              <a:rPr lang="en-US" altLang="en-US" smtClean="0"/>
              <a:t>recognizing a beach?</a:t>
            </a:r>
          </a:p>
        </p:txBody>
      </p:sp>
      <p:pic>
        <p:nvPicPr>
          <p:cNvPr id="39940" name="Picture 2" descr="Image result for be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90725"/>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Image result for 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378325"/>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10" descr="Image result for b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995488"/>
            <a:ext cx="2743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2" descr="Image result for be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394200"/>
            <a:ext cx="2743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16" descr="Image result for be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394200"/>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8" descr="Image result for be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990725"/>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4767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Q: What are good features for…</a:t>
            </a:r>
          </a:p>
        </p:txBody>
      </p:sp>
      <p:sp>
        <p:nvSpPr>
          <p:cNvPr id="3" name="Content Placeholder 2"/>
          <p:cNvSpPr>
            <a:spLocks noGrp="1"/>
          </p:cNvSpPr>
          <p:nvPr>
            <p:ph idx="1"/>
          </p:nvPr>
        </p:nvSpPr>
        <p:spPr/>
        <p:txBody>
          <a:bodyPr/>
          <a:lstStyle/>
          <a:p>
            <a:r>
              <a:rPr lang="en-US" altLang="en-US" smtClean="0"/>
              <a:t>recognizing cloth fabric?</a:t>
            </a:r>
          </a:p>
          <a:p>
            <a:pPr>
              <a:buFont typeface="Arial" panose="020B0604020202020204" pitchFamily="34" charset="0"/>
              <a:buNone/>
            </a:pPr>
            <a:endParaRPr lang="en-US" altLang="en-US" smtClean="0"/>
          </a:p>
        </p:txBody>
      </p:sp>
      <p:pic>
        <p:nvPicPr>
          <p:cNvPr id="40964" name="Picture 2" descr="http://people.csail.mit.edu/celiu/CVPR2010/FMD/fabric/small/fabric_moderate_042_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26289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http://people.csail.mit.edu/celiu/CVPR2010/FMD/fabric/small/fabric_object_048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788" y="1752600"/>
            <a:ext cx="26289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http://people.csail.mit.edu/celiu/CVPR2010/FMD/fabric/small/fabric_moderate_003_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5" y="1778000"/>
            <a:ext cx="26289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8" descr="http://people.csail.mit.edu/celiu/CVPR2010/FMD/fabric/small/fabric_object_039_ne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38588"/>
            <a:ext cx="26289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0" descr="http://people.csail.mit.edu/celiu/CVPR2010/FMD/fabric/small/fabric_moderate_045_n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788" y="3938588"/>
            <a:ext cx="26289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2" descr="http://people.csail.mit.edu/celiu/CVPR2010/FMD/fabric/small/fabric_moderate_037_ne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8375" y="3938588"/>
            <a:ext cx="26289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72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Q: What are good features for…</a:t>
            </a:r>
          </a:p>
        </p:txBody>
      </p:sp>
      <p:sp>
        <p:nvSpPr>
          <p:cNvPr id="41987" name="Content Placeholder 2"/>
          <p:cNvSpPr>
            <a:spLocks noGrp="1"/>
          </p:cNvSpPr>
          <p:nvPr>
            <p:ph idx="1"/>
          </p:nvPr>
        </p:nvSpPr>
        <p:spPr/>
        <p:txBody>
          <a:bodyPr/>
          <a:lstStyle/>
          <a:p>
            <a:r>
              <a:rPr lang="en-US" altLang="en-US" smtClean="0"/>
              <a:t>recognizing a mug?</a:t>
            </a:r>
          </a:p>
          <a:p>
            <a:endParaRPr lang="en-US" altLang="en-US" smtClean="0"/>
          </a:p>
          <a:p>
            <a:endParaRPr lang="en-US" altLang="en-US" smtClean="0"/>
          </a:p>
          <a:p>
            <a:endParaRPr lang="en-US" altLang="en-US" smtClean="0"/>
          </a:p>
        </p:txBody>
      </p:sp>
      <p:pic>
        <p:nvPicPr>
          <p:cNvPr id="41988" name="Picture 2" descr="Image result for m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1676400"/>
            <a:ext cx="2635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6" descr="Image result for mug"/>
          <p:cNvPicPr>
            <a:picLocks noChangeAspect="1" noChangeArrowheads="1"/>
          </p:cNvPicPr>
          <p:nvPr/>
        </p:nvPicPr>
        <p:blipFill>
          <a:blip r:embed="rId3">
            <a:extLst>
              <a:ext uri="{28A0092B-C50C-407E-A947-70E740481C1C}">
                <a14:useLocalDpi xmlns:a14="http://schemas.microsoft.com/office/drawing/2010/main" val="0"/>
              </a:ext>
            </a:extLst>
          </a:blip>
          <a:srcRect l="15527" r="18332"/>
          <a:stretch>
            <a:fillRect/>
          </a:stretch>
        </p:blipFill>
        <p:spPr bwMode="auto">
          <a:xfrm>
            <a:off x="3733800" y="1676400"/>
            <a:ext cx="2298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8" descr="Image result for m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250" y="4292600"/>
            <a:ext cx="2216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descr="Image result for mu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038" y="1676400"/>
            <a:ext cx="2316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2" descr="Image result for mu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4292600"/>
            <a:ext cx="2684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4" descr="Image result for mu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338" y="42926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4462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ea typeface="+mj-ea"/>
                <a:cs typeface="+mj-cs"/>
              </a:rPr>
              <a:t>What are the right features?</a:t>
            </a:r>
          </a:p>
        </p:txBody>
      </p:sp>
      <p:sp>
        <p:nvSpPr>
          <p:cNvPr id="3" name="Content Placeholder 2"/>
          <p:cNvSpPr>
            <a:spLocks noGrp="1"/>
          </p:cNvSpPr>
          <p:nvPr>
            <p:ph idx="1"/>
          </p:nvPr>
        </p:nvSpPr>
        <p:spPr/>
        <p:txBody>
          <a:bodyPr/>
          <a:lstStyle/>
          <a:p>
            <a:pPr marL="0" indent="0" eaLnBrk="1" hangingPunct="1">
              <a:lnSpc>
                <a:spcPct val="90000"/>
              </a:lnSpc>
              <a:buFont typeface="Arial" panose="020B0604020202020204" pitchFamily="34" charset="0"/>
              <a:buNone/>
            </a:pPr>
            <a:r>
              <a:rPr lang="en-US" altLang="en-US" sz="2800" smtClean="0"/>
              <a:t>Depend on what you want to know!</a:t>
            </a:r>
          </a:p>
          <a:p>
            <a:pPr marL="0" indent="0" eaLnBrk="1" hangingPunct="1">
              <a:lnSpc>
                <a:spcPct val="90000"/>
              </a:lnSpc>
              <a:buFont typeface="Arial" panose="020B0604020202020204" pitchFamily="34" charset="0"/>
              <a:buNone/>
            </a:pPr>
            <a:endParaRPr lang="en-US" altLang="en-US" smtClean="0"/>
          </a:p>
          <a:p>
            <a:pPr marL="0" indent="0" eaLnBrk="1" hangingPunct="1">
              <a:lnSpc>
                <a:spcPct val="90000"/>
              </a:lnSpc>
            </a:pPr>
            <a:r>
              <a:rPr lang="en-US" altLang="en-US" sz="2800" smtClean="0"/>
              <a:t>Object: shape</a:t>
            </a:r>
          </a:p>
          <a:p>
            <a:pPr lvl="1" eaLnBrk="1" hangingPunct="1">
              <a:lnSpc>
                <a:spcPct val="90000"/>
              </a:lnSpc>
            </a:pPr>
            <a:r>
              <a:rPr lang="en-US" altLang="en-US" smtClean="0"/>
              <a:t>Local shape info, shading, shadows, texture</a:t>
            </a:r>
          </a:p>
          <a:p>
            <a:pPr marL="0" indent="0" eaLnBrk="1" hangingPunct="1">
              <a:lnSpc>
                <a:spcPct val="90000"/>
              </a:lnSpc>
            </a:pPr>
            <a:r>
              <a:rPr lang="en-US" altLang="en-US" sz="2800" smtClean="0"/>
              <a:t>Scene : geometric layout</a:t>
            </a:r>
          </a:p>
          <a:p>
            <a:pPr lvl="1" eaLnBrk="1" hangingPunct="1">
              <a:lnSpc>
                <a:spcPct val="90000"/>
              </a:lnSpc>
            </a:pPr>
            <a:r>
              <a:rPr lang="en-US" altLang="en-US" smtClean="0"/>
              <a:t> linear perspective, gradients, line segments</a:t>
            </a:r>
          </a:p>
          <a:p>
            <a:pPr marL="0" indent="0" eaLnBrk="1" hangingPunct="1">
              <a:lnSpc>
                <a:spcPct val="90000"/>
              </a:lnSpc>
            </a:pPr>
            <a:r>
              <a:rPr lang="en-US" altLang="en-US" sz="2800" smtClean="0"/>
              <a:t>Material properties: albedo, feel, hardness</a:t>
            </a:r>
          </a:p>
          <a:p>
            <a:pPr lvl="1" eaLnBrk="1" hangingPunct="1">
              <a:lnSpc>
                <a:spcPct val="90000"/>
              </a:lnSpc>
            </a:pPr>
            <a:r>
              <a:rPr lang="en-US" altLang="en-US" smtClean="0"/>
              <a:t>Color, texture</a:t>
            </a:r>
          </a:p>
          <a:p>
            <a:pPr marL="0" indent="0" eaLnBrk="1" hangingPunct="1">
              <a:lnSpc>
                <a:spcPct val="90000"/>
              </a:lnSpc>
            </a:pPr>
            <a:r>
              <a:rPr lang="en-US" altLang="en-US" sz="2800" smtClean="0"/>
              <a:t>Action: motion</a:t>
            </a:r>
            <a:endParaRPr lang="en-US" altLang="en-US" smtClean="0"/>
          </a:p>
          <a:p>
            <a:pPr lvl="1" eaLnBrk="1" hangingPunct="1">
              <a:lnSpc>
                <a:spcPct val="90000"/>
              </a:lnSpc>
            </a:pPr>
            <a:r>
              <a:rPr lang="en-US" altLang="en-US" smtClean="0"/>
              <a:t>Optical flow, tracked points</a:t>
            </a:r>
          </a:p>
        </p:txBody>
      </p:sp>
    </p:spTree>
    <p:extLst>
      <p:ext uri="{BB962C8B-B14F-4D97-AF65-F5344CB8AC3E}">
        <p14:creationId xmlns:p14="http://schemas.microsoft.com/office/powerpoint/2010/main" val="1377912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normAutofit/>
          </a:bodyPr>
          <a:lstStyle/>
          <a:p>
            <a:pPr eaLnBrk="1" hangingPunct="1">
              <a:defRPr/>
            </a:pPr>
            <a:r>
              <a:rPr lang="en-US" altLang="en-US" dirty="0" smtClean="0">
                <a:ea typeface="MS PGothic" panose="020B0600070205080204" pitchFamily="34" charset="-128"/>
              </a:rPr>
              <a:t>General principles of </a:t>
            </a:r>
            <a:r>
              <a:rPr lang="en-US" altLang="en-US" dirty="0" smtClean="0">
                <a:ea typeface="MS PGothic" panose="020B0600070205080204" pitchFamily="34" charset="-128"/>
              </a:rPr>
              <a:t>features</a:t>
            </a:r>
            <a:endParaRPr lang="en-US" altLang="en-US" dirty="0" smtClean="0">
              <a:ea typeface="MS PGothic" panose="020B0600070205080204" pitchFamily="34" charset="-128"/>
            </a:endParaRPr>
          </a:p>
        </p:txBody>
      </p:sp>
      <p:sp>
        <p:nvSpPr>
          <p:cNvPr id="45059" name="Content Placeholder 2"/>
          <p:cNvSpPr>
            <a:spLocks noGrp="1"/>
          </p:cNvSpPr>
          <p:nvPr>
            <p:ph idx="1"/>
          </p:nvPr>
        </p:nvSpPr>
        <p:spPr>
          <a:xfrm>
            <a:off x="457200" y="990600"/>
            <a:ext cx="5867400" cy="5135563"/>
          </a:xfrm>
        </p:spPr>
        <p:txBody>
          <a:bodyPr/>
          <a:lstStyle/>
          <a:p>
            <a:pPr eaLnBrk="1" hangingPunct="1">
              <a:lnSpc>
                <a:spcPct val="90000"/>
              </a:lnSpc>
            </a:pPr>
            <a:r>
              <a:rPr lang="en-US" altLang="en-US" sz="3000" dirty="0" smtClean="0"/>
              <a:t>Coverage</a:t>
            </a:r>
          </a:p>
          <a:p>
            <a:pPr lvl="1" eaLnBrk="1" hangingPunct="1">
              <a:lnSpc>
                <a:spcPct val="90000"/>
              </a:lnSpc>
            </a:pPr>
            <a:r>
              <a:rPr lang="en-US" altLang="en-US" sz="2600" dirty="0" smtClean="0"/>
              <a:t>Ensure that all relevant info is captured</a:t>
            </a:r>
          </a:p>
          <a:p>
            <a:pPr lvl="1" eaLnBrk="1" hangingPunct="1">
              <a:lnSpc>
                <a:spcPct val="90000"/>
              </a:lnSpc>
            </a:pPr>
            <a:endParaRPr lang="en-US" altLang="en-US" sz="2600" dirty="0" smtClean="0"/>
          </a:p>
          <a:p>
            <a:pPr eaLnBrk="1" hangingPunct="1">
              <a:lnSpc>
                <a:spcPct val="90000"/>
              </a:lnSpc>
            </a:pPr>
            <a:r>
              <a:rPr lang="en-US" altLang="en-US" sz="3000" dirty="0" smtClean="0"/>
              <a:t>Concision</a:t>
            </a:r>
          </a:p>
          <a:p>
            <a:pPr lvl="1" eaLnBrk="1" hangingPunct="1">
              <a:lnSpc>
                <a:spcPct val="90000"/>
              </a:lnSpc>
            </a:pPr>
            <a:r>
              <a:rPr lang="en-US" altLang="en-US" sz="2600" dirty="0" smtClean="0"/>
              <a:t>Minimize number of features without sacrificing coverage</a:t>
            </a:r>
          </a:p>
          <a:p>
            <a:pPr eaLnBrk="1" hangingPunct="1">
              <a:lnSpc>
                <a:spcPct val="90000"/>
              </a:lnSpc>
            </a:pPr>
            <a:endParaRPr lang="en-US" altLang="en-US" sz="3000" dirty="0" smtClean="0"/>
          </a:p>
          <a:p>
            <a:pPr eaLnBrk="1" hangingPunct="1">
              <a:lnSpc>
                <a:spcPct val="90000"/>
              </a:lnSpc>
            </a:pPr>
            <a:r>
              <a:rPr lang="en-US" altLang="en-US" sz="3000" dirty="0" smtClean="0"/>
              <a:t>Directness</a:t>
            </a:r>
          </a:p>
          <a:p>
            <a:pPr lvl="1" eaLnBrk="1" hangingPunct="1">
              <a:lnSpc>
                <a:spcPct val="90000"/>
              </a:lnSpc>
            </a:pPr>
            <a:r>
              <a:rPr lang="en-US" altLang="en-US" sz="2600" dirty="0" smtClean="0"/>
              <a:t>Ideal features are independently useful for </a:t>
            </a:r>
            <a:r>
              <a:rPr lang="en-US" altLang="en-US" sz="2600" dirty="0" smtClean="0"/>
              <a:t>prediction</a:t>
            </a:r>
            <a:endParaRPr lang="en-US" altLang="en-US" sz="2600" dirty="0" smtClean="0"/>
          </a:p>
          <a:p>
            <a:pPr eaLnBrk="1" hangingPunct="1">
              <a:lnSpc>
                <a:spcPct val="90000"/>
              </a:lnSpc>
            </a:pPr>
            <a:endParaRPr lang="en-US" altLang="en-US" sz="3000" dirty="0" smtClean="0"/>
          </a:p>
          <a:p>
            <a:pPr eaLnBrk="1" hangingPunct="1">
              <a:lnSpc>
                <a:spcPct val="90000"/>
              </a:lnSpc>
            </a:pPr>
            <a:endParaRPr lang="en-US" altLang="en-US" sz="3000" dirty="0" smtClean="0"/>
          </a:p>
          <a:p>
            <a:pPr eaLnBrk="1" hangingPunct="1">
              <a:lnSpc>
                <a:spcPct val="90000"/>
              </a:lnSpc>
            </a:pPr>
            <a:endParaRPr lang="en-US" altLang="en-US" sz="3000" dirty="0" smtClean="0"/>
          </a:p>
          <a:p>
            <a:pPr eaLnBrk="1" hangingPunct="1">
              <a:lnSpc>
                <a:spcPct val="90000"/>
              </a:lnSpc>
            </a:pPr>
            <a:endParaRPr lang="en-US" altLang="en-US" sz="3000" dirty="0" smtClean="0"/>
          </a:p>
          <a:p>
            <a:pPr eaLnBrk="1" hangingPunct="1">
              <a:lnSpc>
                <a:spcPct val="90000"/>
              </a:lnSpc>
            </a:pPr>
            <a:endParaRPr lang="en-US" altLang="en-US" sz="3000" dirty="0" smtClean="0"/>
          </a:p>
        </p:txBody>
      </p:sp>
    </p:spTree>
    <p:extLst>
      <p:ext uri="{BB962C8B-B14F-4D97-AF65-F5344CB8AC3E}">
        <p14:creationId xmlns:p14="http://schemas.microsoft.com/office/powerpoint/2010/main" val="28008984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marL="0" indent="0">
              <a:buNone/>
            </a:pPr>
            <a:endParaRPr lang="en-US" dirty="0" smtClean="0"/>
          </a:p>
          <a:p>
            <a:pPr marL="0" indent="0">
              <a:buNone/>
            </a:pPr>
            <a:endParaRPr lang="en-US" dirty="0"/>
          </a:p>
          <a:p>
            <a:pPr marL="0" indent="0">
              <a:buNone/>
            </a:pPr>
            <a:r>
              <a:rPr lang="en-US" dirty="0" smtClean="0"/>
              <a:t>It’s hard to design good features for a specific problem</a:t>
            </a:r>
          </a:p>
          <a:p>
            <a:pPr marL="0" indent="0">
              <a:buNone/>
            </a:pPr>
            <a:endParaRPr lang="en-US" dirty="0"/>
          </a:p>
          <a:p>
            <a:pPr marL="0" indent="0">
              <a:buNone/>
            </a:pPr>
            <a:r>
              <a:rPr lang="en-US" dirty="0" smtClean="0"/>
              <a:t>Many machine learning algorithms solve for both feature and classifier parameters, such as</a:t>
            </a:r>
          </a:p>
          <a:p>
            <a:r>
              <a:rPr lang="en-US" sz="3000" dirty="0" smtClean="0"/>
              <a:t>Decision trees</a:t>
            </a:r>
          </a:p>
          <a:p>
            <a:r>
              <a:rPr lang="en-US" sz="3000" dirty="0" smtClean="0"/>
              <a:t>Random forests</a:t>
            </a:r>
          </a:p>
          <a:p>
            <a:r>
              <a:rPr lang="en-US" sz="3000" dirty="0" smtClean="0"/>
              <a:t>Multilayer neural networks (including CNNs)</a:t>
            </a:r>
            <a:endParaRPr lang="en-US" sz="3000" dirty="0"/>
          </a:p>
        </p:txBody>
      </p:sp>
    </p:spTree>
    <p:extLst>
      <p:ext uri="{BB962C8B-B14F-4D97-AF65-F5344CB8AC3E}">
        <p14:creationId xmlns:p14="http://schemas.microsoft.com/office/powerpoint/2010/main" val="32848519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Classifiers</a:t>
            </a:r>
            <a:endParaRPr lang="en-US" dirty="0"/>
          </a:p>
        </p:txBody>
      </p:sp>
      <p:sp>
        <p:nvSpPr>
          <p:cNvPr id="3" name="Content Placeholder 2"/>
          <p:cNvSpPr>
            <a:spLocks noGrp="1"/>
          </p:cNvSpPr>
          <p:nvPr>
            <p:ph idx="1"/>
          </p:nvPr>
        </p:nvSpPr>
        <p:spPr/>
        <p:txBody>
          <a:bodyPr/>
          <a:lstStyle/>
          <a:p>
            <a:pPr marL="0" indent="0">
              <a:buNone/>
            </a:pPr>
            <a:r>
              <a:rPr lang="en-US" dirty="0" smtClean="0"/>
              <a:t>Goal: From labeled training samples, learn parameters of a scoring/decision function that is likely to predict the correct label on test samples</a:t>
            </a:r>
          </a:p>
          <a:p>
            <a:pPr marL="0" indent="0">
              <a:buNone/>
            </a:pPr>
            <a:endParaRPr lang="en-US" dirty="0"/>
          </a:p>
          <a:p>
            <a:pPr marL="0" indent="0">
              <a:buNone/>
            </a:pPr>
            <a:r>
              <a:rPr lang="en-US" dirty="0" smtClean="0"/>
              <a:t>Typical assumptions:</a:t>
            </a:r>
          </a:p>
          <a:p>
            <a:r>
              <a:rPr lang="en-US" dirty="0"/>
              <a:t>T</a:t>
            </a:r>
            <a:r>
              <a:rPr lang="en-US" dirty="0" smtClean="0"/>
              <a:t>raining and test samples drawn from same distribution (</a:t>
            </a:r>
            <a:r>
              <a:rPr lang="en-US" dirty="0" err="1" smtClean="0"/>
              <a:t>i.i.d</a:t>
            </a:r>
            <a:r>
              <a:rPr lang="en-US" dirty="0" smtClean="0"/>
              <a:t>.)</a:t>
            </a:r>
          </a:p>
          <a:p>
            <a:r>
              <a:rPr lang="en-US" dirty="0" smtClean="0"/>
              <a:t>Training labels are correct </a:t>
            </a:r>
          </a:p>
          <a:p>
            <a:pPr marL="0" indent="0">
              <a:buNone/>
            </a:pPr>
            <a:endParaRPr lang="en-US" dirty="0"/>
          </a:p>
        </p:txBody>
      </p:sp>
    </p:spTree>
    <p:extLst>
      <p:ext uri="{BB962C8B-B14F-4D97-AF65-F5344CB8AC3E}">
        <p14:creationId xmlns:p14="http://schemas.microsoft.com/office/powerpoint/2010/main" val="20625440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Many classifiers to choose from</a:t>
            </a:r>
          </a:p>
        </p:txBody>
      </p:sp>
      <p:sp>
        <p:nvSpPr>
          <p:cNvPr id="29699" name="Content Placeholder 2"/>
          <p:cNvSpPr>
            <a:spLocks noGrp="1"/>
          </p:cNvSpPr>
          <p:nvPr>
            <p:ph idx="1"/>
          </p:nvPr>
        </p:nvSpPr>
        <p:spPr/>
        <p:txBody>
          <a:bodyPr>
            <a:normAutofit fontScale="92500" lnSpcReduction="10000"/>
          </a:bodyPr>
          <a:lstStyle/>
          <a:p>
            <a:r>
              <a:rPr lang="en-US" sz="2800" dirty="0" smtClean="0"/>
              <a:t>SVM</a:t>
            </a:r>
          </a:p>
          <a:p>
            <a:r>
              <a:rPr lang="en-US" sz="2800" dirty="0" smtClean="0"/>
              <a:t>Neural networks</a:t>
            </a:r>
          </a:p>
          <a:p>
            <a:r>
              <a:rPr lang="en-US" sz="2800" dirty="0" smtClean="0"/>
              <a:t>Naïve Bayes</a:t>
            </a:r>
          </a:p>
          <a:p>
            <a:r>
              <a:rPr lang="en-US" sz="2800" dirty="0" smtClean="0"/>
              <a:t>Bayesian network</a:t>
            </a:r>
          </a:p>
          <a:p>
            <a:r>
              <a:rPr lang="en-US" sz="2800" dirty="0" smtClean="0"/>
              <a:t>Logistic regression</a:t>
            </a:r>
          </a:p>
          <a:p>
            <a:r>
              <a:rPr lang="en-US" sz="2800" dirty="0" smtClean="0"/>
              <a:t>Randomized Forests</a:t>
            </a:r>
          </a:p>
          <a:p>
            <a:r>
              <a:rPr lang="en-US" sz="2800" dirty="0" smtClean="0"/>
              <a:t>Boosted Decision Trees</a:t>
            </a:r>
          </a:p>
          <a:p>
            <a:r>
              <a:rPr lang="en-US" sz="2800" dirty="0" smtClean="0"/>
              <a:t>K-nearest neighbor</a:t>
            </a:r>
          </a:p>
          <a:p>
            <a:r>
              <a:rPr lang="en-US" sz="2800" dirty="0" smtClean="0"/>
              <a:t>RBMs</a:t>
            </a:r>
          </a:p>
          <a:p>
            <a:r>
              <a:rPr lang="en-US" sz="2800" dirty="0" smtClean="0"/>
              <a:t>Deep networks</a:t>
            </a:r>
          </a:p>
          <a:p>
            <a:r>
              <a:rPr lang="en-US" sz="2800" dirty="0" smtClean="0"/>
              <a:t>Etc.</a:t>
            </a:r>
          </a:p>
          <a:p>
            <a:pPr>
              <a:buFont typeface="Arial" pitchFamily="34" charset="0"/>
              <a:buNone/>
            </a:pPr>
            <a:endParaRPr lang="en-US" sz="2800" dirty="0" smtClean="0"/>
          </a:p>
          <a:p>
            <a:endParaRPr lang="en-US" sz="2800" dirty="0" smtClean="0"/>
          </a:p>
          <a:p>
            <a:endParaRPr lang="en-US" sz="2800" dirty="0" smtClean="0"/>
          </a:p>
          <a:p>
            <a:endParaRPr lang="en-US" sz="2800" dirty="0" smtClean="0"/>
          </a:p>
        </p:txBody>
      </p:sp>
      <p:sp>
        <p:nvSpPr>
          <p:cNvPr id="4" name="TextBox 3"/>
          <p:cNvSpPr txBox="1">
            <a:spLocks noChangeArrowheads="1"/>
          </p:cNvSpPr>
          <p:nvPr/>
        </p:nvSpPr>
        <p:spPr bwMode="auto">
          <a:xfrm>
            <a:off x="4724400" y="1676400"/>
            <a:ext cx="3821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a:t>Which is the best one?</a:t>
            </a:r>
          </a:p>
        </p:txBody>
      </p:sp>
    </p:spTree>
    <p:extLst>
      <p:ext uri="{BB962C8B-B14F-4D97-AF65-F5344CB8AC3E}">
        <p14:creationId xmlns:p14="http://schemas.microsoft.com/office/powerpoint/2010/main" val="2910874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53683" y="187205"/>
            <a:ext cx="9144000" cy="914400"/>
          </a:xfrm>
        </p:spPr>
        <p:txBody>
          <a:bodyPr>
            <a:normAutofit fontScale="90000"/>
          </a:bodyPr>
          <a:lstStyle/>
          <a:p>
            <a:pPr>
              <a:defRPr/>
            </a:pPr>
            <a:r>
              <a:rPr lang="en-US" altLang="zh-TW" dirty="0" smtClean="0">
                <a:ea typeface="ＭＳ Ｐゴシック" charset="0"/>
                <a:cs typeface="+mj-cs"/>
              </a:rPr>
              <a:t>Categorization lets us d</a:t>
            </a:r>
            <a:r>
              <a:rPr lang="en-US" dirty="0" smtClean="0">
                <a:ea typeface="ＭＳ Ｐゴシック" charset="0"/>
                <a:cs typeface="+mj-cs"/>
              </a:rPr>
              <a:t>escribe</a:t>
            </a:r>
            <a:r>
              <a:rPr lang="en-US" dirty="0" smtClean="0">
                <a:ea typeface="ＭＳ Ｐゴシック" charset="0"/>
                <a:cs typeface="+mj-cs"/>
              </a:rPr>
              <a:t>, predict, or interact with the object based on visual cues</a:t>
            </a:r>
          </a:p>
        </p:txBody>
      </p:sp>
      <p:sp>
        <p:nvSpPr>
          <p:cNvPr id="6" name="TextBox 6"/>
          <p:cNvSpPr txBox="1">
            <a:spLocks noChangeArrowheads="1"/>
          </p:cNvSpPr>
          <p:nvPr/>
        </p:nvSpPr>
        <p:spPr bwMode="auto">
          <a:xfrm>
            <a:off x="3352800" y="5781675"/>
            <a:ext cx="1436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Is it </a:t>
            </a:r>
            <a:r>
              <a:rPr lang="en-US" altLang="en-US" sz="2400" b="1"/>
              <a:t>alive</a:t>
            </a:r>
            <a:r>
              <a:rPr lang="en-US" altLang="en-US" sz="2400"/>
              <a:t>?</a:t>
            </a:r>
          </a:p>
        </p:txBody>
      </p:sp>
      <p:sp>
        <p:nvSpPr>
          <p:cNvPr id="7" name="TextBox 7"/>
          <p:cNvSpPr txBox="1">
            <a:spLocks noChangeArrowheads="1"/>
          </p:cNvSpPr>
          <p:nvPr/>
        </p:nvSpPr>
        <p:spPr bwMode="auto">
          <a:xfrm>
            <a:off x="1752600" y="5405438"/>
            <a:ext cx="218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Is it </a:t>
            </a:r>
            <a:r>
              <a:rPr lang="en-US" altLang="en-US" sz="2400" b="1"/>
              <a:t>dangerous</a:t>
            </a:r>
            <a:r>
              <a:rPr lang="en-US" altLang="en-US" sz="2400"/>
              <a:t>?</a:t>
            </a:r>
          </a:p>
        </p:txBody>
      </p:sp>
      <p:sp>
        <p:nvSpPr>
          <p:cNvPr id="9" name="TextBox 9"/>
          <p:cNvSpPr txBox="1">
            <a:spLocks noChangeArrowheads="1"/>
          </p:cNvSpPr>
          <p:nvPr/>
        </p:nvSpPr>
        <p:spPr bwMode="auto">
          <a:xfrm>
            <a:off x="381000" y="6015038"/>
            <a:ext cx="2846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How </a:t>
            </a:r>
            <a:r>
              <a:rPr lang="en-US" altLang="en-US" sz="2400" b="1"/>
              <a:t>fast</a:t>
            </a:r>
            <a:r>
              <a:rPr lang="en-US" altLang="en-US" sz="2400"/>
              <a:t> does it run?</a:t>
            </a:r>
          </a:p>
        </p:txBody>
      </p:sp>
      <p:sp>
        <p:nvSpPr>
          <p:cNvPr id="10" name="TextBox 10"/>
          <p:cNvSpPr txBox="1">
            <a:spLocks noChangeArrowheads="1"/>
          </p:cNvSpPr>
          <p:nvPr/>
        </p:nvSpPr>
        <p:spPr bwMode="auto">
          <a:xfrm>
            <a:off x="5105400" y="5938838"/>
            <a:ext cx="1328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Is it </a:t>
            </a:r>
            <a:r>
              <a:rPr lang="en-US" altLang="en-US" sz="2400" b="1"/>
              <a:t>soft</a:t>
            </a:r>
            <a:r>
              <a:rPr lang="en-US" altLang="en-US" sz="2400"/>
              <a:t>?</a:t>
            </a:r>
          </a:p>
        </p:txBody>
      </p:sp>
      <p:sp>
        <p:nvSpPr>
          <p:cNvPr id="11" name="TextBox 9"/>
          <p:cNvSpPr txBox="1">
            <a:spLocks noChangeArrowheads="1"/>
          </p:cNvSpPr>
          <p:nvPr/>
        </p:nvSpPr>
        <p:spPr bwMode="auto">
          <a:xfrm>
            <a:off x="1981200" y="6472238"/>
            <a:ext cx="2530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Does it have a </a:t>
            </a:r>
            <a:r>
              <a:rPr lang="en-US" altLang="en-US" sz="2400" b="1"/>
              <a:t>tail</a:t>
            </a:r>
            <a:r>
              <a:rPr lang="en-US" altLang="en-US" sz="2400"/>
              <a:t>?</a:t>
            </a:r>
          </a:p>
        </p:txBody>
      </p:sp>
      <p:sp>
        <p:nvSpPr>
          <p:cNvPr id="12" name="TextBox 9"/>
          <p:cNvSpPr txBox="1">
            <a:spLocks noChangeArrowheads="1"/>
          </p:cNvSpPr>
          <p:nvPr/>
        </p:nvSpPr>
        <p:spPr bwMode="auto">
          <a:xfrm>
            <a:off x="5105400" y="6396038"/>
            <a:ext cx="254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Can I </a:t>
            </a:r>
            <a:r>
              <a:rPr lang="en-US" altLang="en-US" sz="2400" b="1"/>
              <a:t>poke with it</a:t>
            </a:r>
            <a:r>
              <a:rPr lang="en-US" altLang="en-US" sz="2400"/>
              <a:t>?</a:t>
            </a:r>
          </a:p>
        </p:txBody>
      </p:sp>
      <p:pic>
        <p:nvPicPr>
          <p:cNvPr id="1024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73200"/>
            <a:ext cx="91440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971800" y="4343400"/>
            <a:ext cx="609600" cy="1143000"/>
          </a:xfrm>
          <a:prstGeom prst="rect">
            <a:avLst/>
          </a:prstGeom>
          <a:noFill/>
          <a:ln w="76200" cmpd="sng">
            <a:solidFill>
              <a:srgbClr val="FFFF00"/>
            </a:solidFill>
          </a:ln>
        </p:spPr>
        <p:style>
          <a:lnRef idx="2">
            <a:schemeClr val="accent2"/>
          </a:lnRef>
          <a:fillRef idx="1">
            <a:schemeClr val="lt1"/>
          </a:fillRef>
          <a:effectRef idx="0">
            <a:schemeClr val="accent2"/>
          </a:effectRef>
          <a:fontRef idx="minor">
            <a:schemeClr val="dk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000000"/>
              </a:solidFill>
            </a:endParaRPr>
          </a:p>
        </p:txBody>
      </p:sp>
      <p:sp>
        <p:nvSpPr>
          <p:cNvPr id="16" name="Rectangle 15"/>
          <p:cNvSpPr/>
          <p:nvPr/>
        </p:nvSpPr>
        <p:spPr>
          <a:xfrm>
            <a:off x="2667000" y="1676400"/>
            <a:ext cx="1981200" cy="2895600"/>
          </a:xfrm>
          <a:prstGeom prst="rect">
            <a:avLst/>
          </a:prstGeom>
          <a:noFill/>
          <a:ln w="76200" cmpd="sng">
            <a:prstDash val="dash"/>
          </a:ln>
        </p:spPr>
        <p:style>
          <a:lnRef idx="2">
            <a:schemeClr val="accent2"/>
          </a:lnRef>
          <a:fillRef idx="1">
            <a:schemeClr val="lt1"/>
          </a:fillRef>
          <a:effectRef idx="0">
            <a:schemeClr val="accent2"/>
          </a:effectRef>
          <a:fontRef idx="minor">
            <a:schemeClr val="dk1"/>
          </a:fontRef>
        </p:style>
        <p:txBody>
          <a:bodyPr anchor="ct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000000"/>
              </a:solidFill>
            </a:endParaRPr>
          </a:p>
        </p:txBody>
      </p:sp>
    </p:spTree>
    <p:custDataLst>
      <p:tags r:id="rId1"/>
    </p:custDataLst>
    <p:extLst>
      <p:ext uri="{BB962C8B-B14F-4D97-AF65-F5344CB8AC3E}">
        <p14:creationId xmlns:p14="http://schemas.microsoft.com/office/powerpoint/2010/main" val="3173598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Classifiers: three main options</a:t>
            </a:r>
            <a:endParaRPr lang="en-US" dirty="0"/>
          </a:p>
        </p:txBody>
      </p:sp>
      <p:sp>
        <p:nvSpPr>
          <p:cNvPr id="3" name="Content Placeholder 2"/>
          <p:cNvSpPr>
            <a:spLocks noGrp="1"/>
          </p:cNvSpPr>
          <p:nvPr>
            <p:ph idx="1"/>
          </p:nvPr>
        </p:nvSpPr>
        <p:spPr/>
        <p:txBody>
          <a:bodyPr>
            <a:normAutofit fontScale="85000" lnSpcReduction="10000"/>
          </a:bodyPr>
          <a:lstStyle/>
          <a:p>
            <a:r>
              <a:rPr lang="en-US" b="1" dirty="0"/>
              <a:t>Nearest neighbor</a:t>
            </a:r>
            <a:r>
              <a:rPr lang="en-US" dirty="0"/>
              <a:t>: take a vote from K closest neighbors</a:t>
            </a:r>
          </a:p>
          <a:p>
            <a:pPr lvl="1"/>
            <a:r>
              <a:rPr lang="en-US" dirty="0"/>
              <a:t>Can learn features or distance </a:t>
            </a:r>
            <a:r>
              <a:rPr lang="en-US" dirty="0" smtClean="0"/>
              <a:t>measure</a:t>
            </a:r>
          </a:p>
          <a:p>
            <a:endParaRPr lang="en-US" b="1" dirty="0" smtClean="0"/>
          </a:p>
          <a:p>
            <a:r>
              <a:rPr lang="en-US" b="1" dirty="0" smtClean="0"/>
              <a:t>Linear</a:t>
            </a:r>
            <a:r>
              <a:rPr lang="en-US" dirty="0" smtClean="0"/>
              <a:t>: score is linear combination of features</a:t>
            </a:r>
          </a:p>
          <a:p>
            <a:pPr lvl="1"/>
            <a:r>
              <a:rPr lang="en-US" dirty="0" smtClean="0"/>
              <a:t>SVM, perceptron, naïve </a:t>
            </a:r>
            <a:r>
              <a:rPr lang="en-US" dirty="0" err="1" smtClean="0"/>
              <a:t>bayes</a:t>
            </a:r>
            <a:r>
              <a:rPr lang="en-US" dirty="0" smtClean="0"/>
              <a:t>, logistic regression</a:t>
            </a:r>
          </a:p>
          <a:p>
            <a:pPr lvl="1"/>
            <a:r>
              <a:rPr lang="en-US" dirty="0" smtClean="0"/>
              <a:t>Others learn features and then apply linear classifier (e.g. deep network, random forest)</a:t>
            </a:r>
          </a:p>
          <a:p>
            <a:endParaRPr lang="en-US" b="1" dirty="0" smtClean="0"/>
          </a:p>
          <a:p>
            <a:r>
              <a:rPr lang="en-US" b="1" dirty="0" smtClean="0"/>
              <a:t>Structured prediction</a:t>
            </a:r>
            <a:r>
              <a:rPr lang="en-US" dirty="0" smtClean="0"/>
              <a:t>: score an interdependent set of labels</a:t>
            </a:r>
          </a:p>
          <a:p>
            <a:pPr lvl="1"/>
            <a:r>
              <a:rPr lang="en-US" dirty="0" smtClean="0"/>
              <a:t>E.g. label body part positions</a:t>
            </a:r>
          </a:p>
          <a:p>
            <a:pPr lvl="1"/>
            <a:r>
              <a:rPr lang="en-US" dirty="0" smtClean="0"/>
              <a:t>Structured SVM, CNN, graphical model algorithms</a:t>
            </a:r>
            <a:endParaRPr lang="en-US" dirty="0"/>
          </a:p>
          <a:p>
            <a:pPr lvl="1"/>
            <a:endParaRPr lang="en-US" dirty="0"/>
          </a:p>
        </p:txBody>
      </p:sp>
    </p:spTree>
    <p:extLst>
      <p:ext uri="{BB962C8B-B14F-4D97-AF65-F5344CB8AC3E}">
        <p14:creationId xmlns:p14="http://schemas.microsoft.com/office/powerpoint/2010/main" val="17031693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Generalization Theory</a:t>
            </a:r>
            <a:endParaRPr lang="en-US" dirty="0"/>
          </a:p>
        </p:txBody>
      </p:sp>
      <p:sp>
        <p:nvSpPr>
          <p:cNvPr id="3" name="Content Placeholder 2"/>
          <p:cNvSpPr>
            <a:spLocks noGrp="1"/>
          </p:cNvSpPr>
          <p:nvPr>
            <p:ph idx="1"/>
          </p:nvPr>
        </p:nvSpPr>
        <p:spPr>
          <a:xfrm>
            <a:off x="609600" y="990600"/>
            <a:ext cx="8077200" cy="5135563"/>
          </a:xfrm>
        </p:spPr>
        <p:txBody>
          <a:bodyPr/>
          <a:lstStyle/>
          <a:p>
            <a:endParaRPr lang="en-US" dirty="0" smtClean="0"/>
          </a:p>
          <a:p>
            <a:endParaRPr lang="en-US" dirty="0"/>
          </a:p>
          <a:p>
            <a:pPr marL="0" indent="0">
              <a:buNone/>
            </a:pPr>
            <a:r>
              <a:rPr lang="en-US" dirty="0" smtClean="0"/>
              <a:t>It’s </a:t>
            </a:r>
            <a:r>
              <a:rPr lang="en-US" dirty="0" smtClean="0"/>
              <a:t>not enough to do well on the training set: </a:t>
            </a:r>
            <a:r>
              <a:rPr lang="en-US" dirty="0" smtClean="0"/>
              <a:t>also should make </a:t>
            </a:r>
            <a:r>
              <a:rPr lang="en-US" dirty="0" smtClean="0"/>
              <a:t>good predictions for new examples</a:t>
            </a:r>
          </a:p>
          <a:p>
            <a:endParaRPr lang="en-US" dirty="0" smtClean="0"/>
          </a:p>
          <a:p>
            <a:endParaRPr lang="en-US" dirty="0"/>
          </a:p>
        </p:txBody>
      </p:sp>
    </p:spTree>
    <p:extLst>
      <p:ext uri="{BB962C8B-B14F-4D97-AF65-F5344CB8AC3E}">
        <p14:creationId xmlns:p14="http://schemas.microsoft.com/office/powerpoint/2010/main" val="20174840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No Free Lunch Theorem</a:t>
            </a: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828800"/>
            <a:ext cx="53435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951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Bias-Variance Trade-off</a:t>
            </a:r>
          </a:p>
        </p:txBody>
      </p:sp>
      <p:sp>
        <p:nvSpPr>
          <p:cNvPr id="31747" name="TextBox 17"/>
          <p:cNvSpPr txBox="1">
            <a:spLocks noChangeArrowheads="1"/>
          </p:cNvSpPr>
          <p:nvPr/>
        </p:nvSpPr>
        <p:spPr bwMode="auto">
          <a:xfrm>
            <a:off x="1600200" y="1600200"/>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E(MSE) = noise</a:t>
            </a:r>
            <a:r>
              <a:rPr lang="en-US" sz="2400" baseline="30000"/>
              <a:t>2  </a:t>
            </a:r>
            <a:r>
              <a:rPr lang="en-US" sz="2400"/>
              <a:t>+ bias</a:t>
            </a:r>
            <a:r>
              <a:rPr lang="en-US" sz="2400" baseline="30000"/>
              <a:t>2</a:t>
            </a:r>
            <a:r>
              <a:rPr lang="en-US" sz="2400"/>
              <a:t> + variance</a:t>
            </a:r>
          </a:p>
        </p:txBody>
      </p:sp>
      <p:sp>
        <p:nvSpPr>
          <p:cNvPr id="31748" name="TextBox 4"/>
          <p:cNvSpPr txBox="1">
            <a:spLocks noChangeArrowheads="1"/>
          </p:cNvSpPr>
          <p:nvPr/>
        </p:nvSpPr>
        <p:spPr bwMode="auto">
          <a:xfrm>
            <a:off x="304800" y="3733800"/>
            <a:ext cx="8534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See the following for </a:t>
            </a:r>
            <a:r>
              <a:rPr lang="en-US" dirty="0" smtClean="0"/>
              <a:t>explanation </a:t>
            </a:r>
            <a:r>
              <a:rPr lang="en-US" dirty="0"/>
              <a:t>of bias-variance (also Bishop’s “Neural Networks” book): </a:t>
            </a:r>
          </a:p>
          <a:p>
            <a:pPr eaLnBrk="1" hangingPunct="1">
              <a:buFont typeface="Arial" pitchFamily="34" charset="0"/>
              <a:buChar char="•"/>
            </a:pPr>
            <a:r>
              <a:rPr lang="en-US" dirty="0"/>
              <a:t> </a:t>
            </a:r>
            <a:r>
              <a:rPr lang="en-US" dirty="0" smtClean="0">
                <a:hlinkClick r:id="rId2"/>
              </a:rPr>
              <a:t>http</a:t>
            </a:r>
            <a:r>
              <a:rPr lang="en-US" dirty="0">
                <a:hlinkClick r:id="rId2"/>
              </a:rPr>
              <a:t>://www.inf.ed.ac.uk/teaching/courses/mlsc/Notes/Lecture4/BiasVariance.pdf</a:t>
            </a:r>
            <a:endParaRPr lang="en-US" dirty="0"/>
          </a:p>
        </p:txBody>
      </p:sp>
      <p:sp>
        <p:nvSpPr>
          <p:cNvPr id="31749" name="TextBox 5"/>
          <p:cNvSpPr txBox="1">
            <a:spLocks noChangeArrowheads="1"/>
          </p:cNvSpPr>
          <p:nvPr/>
        </p:nvSpPr>
        <p:spPr bwMode="auto">
          <a:xfrm>
            <a:off x="1981200" y="25908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t>Unavoidable error</a:t>
            </a:r>
          </a:p>
        </p:txBody>
      </p:sp>
      <p:cxnSp>
        <p:nvCxnSpPr>
          <p:cNvPr id="8" name="Straight Arrow Connector 7"/>
          <p:cNvCxnSpPr/>
          <p:nvPr/>
        </p:nvCxnSpPr>
        <p:spPr>
          <a:xfrm flipV="1">
            <a:off x="2895600" y="2057400"/>
            <a:ext cx="5334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51" name="TextBox 8"/>
          <p:cNvSpPr txBox="1">
            <a:spLocks noChangeArrowheads="1"/>
          </p:cNvSpPr>
          <p:nvPr/>
        </p:nvSpPr>
        <p:spPr bwMode="auto">
          <a:xfrm>
            <a:off x="4267200" y="2590800"/>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t>Error due to incorrect assumptions</a:t>
            </a:r>
          </a:p>
        </p:txBody>
      </p:sp>
      <p:cxnSp>
        <p:nvCxnSpPr>
          <p:cNvPr id="10" name="Straight Arrow Connector 9"/>
          <p:cNvCxnSpPr/>
          <p:nvPr/>
        </p:nvCxnSpPr>
        <p:spPr>
          <a:xfrm rot="10800000">
            <a:off x="4610100" y="2062163"/>
            <a:ext cx="571500" cy="528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753" name="TextBox 11"/>
          <p:cNvSpPr txBox="1">
            <a:spLocks noChangeArrowheads="1"/>
          </p:cNvSpPr>
          <p:nvPr/>
        </p:nvSpPr>
        <p:spPr bwMode="auto">
          <a:xfrm>
            <a:off x="6172200" y="2362200"/>
            <a:ext cx="2667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dirty="0"/>
              <a:t>Error due to variance </a:t>
            </a:r>
            <a:r>
              <a:rPr lang="en-US" dirty="0" smtClean="0"/>
              <a:t>parameter estimates from training </a:t>
            </a:r>
            <a:r>
              <a:rPr lang="en-US" dirty="0"/>
              <a:t>samples</a:t>
            </a:r>
          </a:p>
        </p:txBody>
      </p:sp>
      <p:cxnSp>
        <p:nvCxnSpPr>
          <p:cNvPr id="13" name="Straight Arrow Connector 12"/>
          <p:cNvCxnSpPr/>
          <p:nvPr/>
        </p:nvCxnSpPr>
        <p:spPr>
          <a:xfrm flipH="1" flipV="1">
            <a:off x="6019800" y="2057400"/>
            <a:ext cx="5715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0956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Bias and Variance</a:t>
            </a:r>
          </a:p>
        </p:txBody>
      </p:sp>
      <p:sp>
        <p:nvSpPr>
          <p:cNvPr id="10" name="Freeform 9"/>
          <p:cNvSpPr/>
          <p:nvPr/>
        </p:nvSpPr>
        <p:spPr>
          <a:xfrm>
            <a:off x="1941513" y="3957638"/>
            <a:ext cx="4359275" cy="1827212"/>
          </a:xfrm>
          <a:custGeom>
            <a:avLst/>
            <a:gdLst>
              <a:gd name="connsiteX0" fmla="*/ 0 w 4359058"/>
              <a:gd name="connsiteY0" fmla="*/ 0 h 1826490"/>
              <a:gd name="connsiteX1" fmla="*/ 413359 w 4359058"/>
              <a:gd name="connsiteY1" fmla="*/ 12526 h 1826490"/>
              <a:gd name="connsiteX2" fmla="*/ 450937 w 4359058"/>
              <a:gd name="connsiteY2" fmla="*/ 25052 h 1826490"/>
              <a:gd name="connsiteX3" fmla="*/ 488515 w 4359058"/>
              <a:gd name="connsiteY3" fmla="*/ 50104 h 1826490"/>
              <a:gd name="connsiteX4" fmla="*/ 551145 w 4359058"/>
              <a:gd name="connsiteY4" fmla="*/ 62630 h 1826490"/>
              <a:gd name="connsiteX5" fmla="*/ 601250 w 4359058"/>
              <a:gd name="connsiteY5" fmla="*/ 75156 h 1826490"/>
              <a:gd name="connsiteX6" fmla="*/ 676406 w 4359058"/>
              <a:gd name="connsiteY6" fmla="*/ 100208 h 1826490"/>
              <a:gd name="connsiteX7" fmla="*/ 713984 w 4359058"/>
              <a:gd name="connsiteY7" fmla="*/ 137786 h 1826490"/>
              <a:gd name="connsiteX8" fmla="*/ 764088 w 4359058"/>
              <a:gd name="connsiteY8" fmla="*/ 150312 h 1826490"/>
              <a:gd name="connsiteX9" fmla="*/ 876822 w 4359058"/>
              <a:gd name="connsiteY9" fmla="*/ 187890 h 1826490"/>
              <a:gd name="connsiteX10" fmla="*/ 914400 w 4359058"/>
              <a:gd name="connsiteY10" fmla="*/ 200416 h 1826490"/>
              <a:gd name="connsiteX11" fmla="*/ 977030 w 4359058"/>
              <a:gd name="connsiteY11" fmla="*/ 212942 h 1826490"/>
              <a:gd name="connsiteX12" fmla="*/ 1052187 w 4359058"/>
              <a:gd name="connsiteY12" fmla="*/ 237994 h 1826490"/>
              <a:gd name="connsiteX13" fmla="*/ 1089765 w 4359058"/>
              <a:gd name="connsiteY13" fmla="*/ 250520 h 1826490"/>
              <a:gd name="connsiteX14" fmla="*/ 1127343 w 4359058"/>
              <a:gd name="connsiteY14" fmla="*/ 288098 h 1826490"/>
              <a:gd name="connsiteX15" fmla="*/ 1164921 w 4359058"/>
              <a:gd name="connsiteY15" fmla="*/ 300624 h 1826490"/>
              <a:gd name="connsiteX16" fmla="*/ 1202499 w 4359058"/>
              <a:gd name="connsiteY16" fmla="*/ 325676 h 1826490"/>
              <a:gd name="connsiteX17" fmla="*/ 1215025 w 4359058"/>
              <a:gd name="connsiteY17" fmla="*/ 363254 h 1826490"/>
              <a:gd name="connsiteX18" fmla="*/ 1240077 w 4359058"/>
              <a:gd name="connsiteY18" fmla="*/ 388307 h 1826490"/>
              <a:gd name="connsiteX19" fmla="*/ 1277655 w 4359058"/>
              <a:gd name="connsiteY19" fmla="*/ 413359 h 1826490"/>
              <a:gd name="connsiteX20" fmla="*/ 1390389 w 4359058"/>
              <a:gd name="connsiteY20" fmla="*/ 438411 h 1826490"/>
              <a:gd name="connsiteX21" fmla="*/ 1465545 w 4359058"/>
              <a:gd name="connsiteY21" fmla="*/ 463463 h 1826490"/>
              <a:gd name="connsiteX22" fmla="*/ 1503124 w 4359058"/>
              <a:gd name="connsiteY22" fmla="*/ 475989 h 1826490"/>
              <a:gd name="connsiteX23" fmla="*/ 1590806 w 4359058"/>
              <a:gd name="connsiteY23" fmla="*/ 576197 h 1826490"/>
              <a:gd name="connsiteX24" fmla="*/ 1665962 w 4359058"/>
              <a:gd name="connsiteY24" fmla="*/ 663879 h 1826490"/>
              <a:gd name="connsiteX25" fmla="*/ 1703540 w 4359058"/>
              <a:gd name="connsiteY25" fmla="*/ 739035 h 1826490"/>
              <a:gd name="connsiteX26" fmla="*/ 1816274 w 4359058"/>
              <a:gd name="connsiteY26" fmla="*/ 801665 h 1826490"/>
              <a:gd name="connsiteX27" fmla="*/ 1891430 w 4359058"/>
              <a:gd name="connsiteY27" fmla="*/ 839243 h 1826490"/>
              <a:gd name="connsiteX28" fmla="*/ 1916482 w 4359058"/>
              <a:gd name="connsiteY28" fmla="*/ 864296 h 1826490"/>
              <a:gd name="connsiteX29" fmla="*/ 1954061 w 4359058"/>
              <a:gd name="connsiteY29" fmla="*/ 889348 h 1826490"/>
              <a:gd name="connsiteX30" fmla="*/ 1979113 w 4359058"/>
              <a:gd name="connsiteY30" fmla="*/ 926926 h 1826490"/>
              <a:gd name="connsiteX31" fmla="*/ 2016691 w 4359058"/>
              <a:gd name="connsiteY31" fmla="*/ 964504 h 1826490"/>
              <a:gd name="connsiteX32" fmla="*/ 2041743 w 4359058"/>
              <a:gd name="connsiteY32" fmla="*/ 1002082 h 1826490"/>
              <a:gd name="connsiteX33" fmla="*/ 2079321 w 4359058"/>
              <a:gd name="connsiteY33" fmla="*/ 1027134 h 1826490"/>
              <a:gd name="connsiteX34" fmla="*/ 2141951 w 4359058"/>
              <a:gd name="connsiteY34" fmla="*/ 1089764 h 1826490"/>
              <a:gd name="connsiteX35" fmla="*/ 2204581 w 4359058"/>
              <a:gd name="connsiteY35" fmla="*/ 1202498 h 1826490"/>
              <a:gd name="connsiteX36" fmla="*/ 2229633 w 4359058"/>
              <a:gd name="connsiteY36" fmla="*/ 1240076 h 1826490"/>
              <a:gd name="connsiteX37" fmla="*/ 2329841 w 4359058"/>
              <a:gd name="connsiteY37" fmla="*/ 1327759 h 1826490"/>
              <a:gd name="connsiteX38" fmla="*/ 2404998 w 4359058"/>
              <a:gd name="connsiteY38" fmla="*/ 1352811 h 1826490"/>
              <a:gd name="connsiteX39" fmla="*/ 2442576 w 4359058"/>
              <a:gd name="connsiteY39" fmla="*/ 1365337 h 1826490"/>
              <a:gd name="connsiteX40" fmla="*/ 2467628 w 4359058"/>
              <a:gd name="connsiteY40" fmla="*/ 1402915 h 1826490"/>
              <a:gd name="connsiteX41" fmla="*/ 2592888 w 4359058"/>
              <a:gd name="connsiteY41" fmla="*/ 1440493 h 1826490"/>
              <a:gd name="connsiteX42" fmla="*/ 2668044 w 4359058"/>
              <a:gd name="connsiteY42" fmla="*/ 1465545 h 1826490"/>
              <a:gd name="connsiteX43" fmla="*/ 2743200 w 4359058"/>
              <a:gd name="connsiteY43" fmla="*/ 1503123 h 1826490"/>
              <a:gd name="connsiteX44" fmla="*/ 2931091 w 4359058"/>
              <a:gd name="connsiteY44" fmla="*/ 1515649 h 1826490"/>
              <a:gd name="connsiteX45" fmla="*/ 3118981 w 4359058"/>
              <a:gd name="connsiteY45" fmla="*/ 1553227 h 1826490"/>
              <a:gd name="connsiteX46" fmla="*/ 3206663 w 4359058"/>
              <a:gd name="connsiteY46" fmla="*/ 1615857 h 1826490"/>
              <a:gd name="connsiteX47" fmla="*/ 3306871 w 4359058"/>
              <a:gd name="connsiteY47" fmla="*/ 1640909 h 1826490"/>
              <a:gd name="connsiteX48" fmla="*/ 3369502 w 4359058"/>
              <a:gd name="connsiteY48" fmla="*/ 1665961 h 1826490"/>
              <a:gd name="connsiteX49" fmla="*/ 3933173 w 4359058"/>
              <a:gd name="connsiteY49" fmla="*/ 1691013 h 1826490"/>
              <a:gd name="connsiteX50" fmla="*/ 4008329 w 4359058"/>
              <a:gd name="connsiteY50" fmla="*/ 1653435 h 1826490"/>
              <a:gd name="connsiteX51" fmla="*/ 4083485 w 4359058"/>
              <a:gd name="connsiteY51" fmla="*/ 1628383 h 1826490"/>
              <a:gd name="connsiteX52" fmla="*/ 4121063 w 4359058"/>
              <a:gd name="connsiteY52" fmla="*/ 1603331 h 1826490"/>
              <a:gd name="connsiteX53" fmla="*/ 4196219 w 4359058"/>
              <a:gd name="connsiteY53" fmla="*/ 1578279 h 1826490"/>
              <a:gd name="connsiteX54" fmla="*/ 4271376 w 4359058"/>
              <a:gd name="connsiteY54" fmla="*/ 1540701 h 1826490"/>
              <a:gd name="connsiteX55" fmla="*/ 4308954 w 4359058"/>
              <a:gd name="connsiteY55" fmla="*/ 1515649 h 1826490"/>
              <a:gd name="connsiteX56" fmla="*/ 4359058 w 4359058"/>
              <a:gd name="connsiteY56" fmla="*/ 1465545 h 182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826490">
                <a:moveTo>
                  <a:pt x="0" y="0"/>
                </a:moveTo>
                <a:cubicBezTo>
                  <a:pt x="137786" y="4175"/>
                  <a:pt x="275722" y="4879"/>
                  <a:pt x="413359" y="12526"/>
                </a:cubicBezTo>
                <a:cubicBezTo>
                  <a:pt x="426542" y="13258"/>
                  <a:pt x="439127" y="19147"/>
                  <a:pt x="450937" y="25052"/>
                </a:cubicBezTo>
                <a:cubicBezTo>
                  <a:pt x="464402" y="31785"/>
                  <a:pt x="474419" y="44818"/>
                  <a:pt x="488515" y="50104"/>
                </a:cubicBezTo>
                <a:cubicBezTo>
                  <a:pt x="508450" y="57579"/>
                  <a:pt x="530362" y="58012"/>
                  <a:pt x="551145" y="62630"/>
                </a:cubicBezTo>
                <a:cubicBezTo>
                  <a:pt x="567951" y="66365"/>
                  <a:pt x="584760" y="70209"/>
                  <a:pt x="601250" y="75156"/>
                </a:cubicBezTo>
                <a:cubicBezTo>
                  <a:pt x="626543" y="82744"/>
                  <a:pt x="676406" y="100208"/>
                  <a:pt x="676406" y="100208"/>
                </a:cubicBezTo>
                <a:cubicBezTo>
                  <a:pt x="688932" y="112734"/>
                  <a:pt x="698604" y="128997"/>
                  <a:pt x="713984" y="137786"/>
                </a:cubicBezTo>
                <a:cubicBezTo>
                  <a:pt x="728931" y="146327"/>
                  <a:pt x="747599" y="145365"/>
                  <a:pt x="764088" y="150312"/>
                </a:cubicBezTo>
                <a:lnTo>
                  <a:pt x="876822" y="187890"/>
                </a:lnTo>
                <a:cubicBezTo>
                  <a:pt x="889348" y="192065"/>
                  <a:pt x="901453" y="197827"/>
                  <a:pt x="914400" y="200416"/>
                </a:cubicBezTo>
                <a:cubicBezTo>
                  <a:pt x="935277" y="204591"/>
                  <a:pt x="956490" y="207340"/>
                  <a:pt x="977030" y="212942"/>
                </a:cubicBezTo>
                <a:cubicBezTo>
                  <a:pt x="1002507" y="219890"/>
                  <a:pt x="1027135" y="229643"/>
                  <a:pt x="1052187" y="237994"/>
                </a:cubicBezTo>
                <a:lnTo>
                  <a:pt x="1089765" y="250520"/>
                </a:lnTo>
                <a:cubicBezTo>
                  <a:pt x="1102291" y="263046"/>
                  <a:pt x="1112604" y="278272"/>
                  <a:pt x="1127343" y="288098"/>
                </a:cubicBezTo>
                <a:cubicBezTo>
                  <a:pt x="1138329" y="295422"/>
                  <a:pt x="1153111" y="294719"/>
                  <a:pt x="1164921" y="300624"/>
                </a:cubicBezTo>
                <a:cubicBezTo>
                  <a:pt x="1178386" y="307357"/>
                  <a:pt x="1189973" y="317325"/>
                  <a:pt x="1202499" y="325676"/>
                </a:cubicBezTo>
                <a:cubicBezTo>
                  <a:pt x="1206674" y="338202"/>
                  <a:pt x="1208232" y="351932"/>
                  <a:pt x="1215025" y="363254"/>
                </a:cubicBezTo>
                <a:cubicBezTo>
                  <a:pt x="1221101" y="373381"/>
                  <a:pt x="1230855" y="380929"/>
                  <a:pt x="1240077" y="388307"/>
                </a:cubicBezTo>
                <a:cubicBezTo>
                  <a:pt x="1251832" y="397712"/>
                  <a:pt x="1264190" y="406626"/>
                  <a:pt x="1277655" y="413359"/>
                </a:cubicBezTo>
                <a:cubicBezTo>
                  <a:pt x="1313493" y="431278"/>
                  <a:pt x="1351902" y="428789"/>
                  <a:pt x="1390389" y="438411"/>
                </a:cubicBezTo>
                <a:cubicBezTo>
                  <a:pt x="1416008" y="444816"/>
                  <a:pt x="1440493" y="455112"/>
                  <a:pt x="1465545" y="463463"/>
                </a:cubicBezTo>
                <a:lnTo>
                  <a:pt x="1503124" y="475989"/>
                </a:lnTo>
                <a:cubicBezTo>
                  <a:pt x="1609595" y="546970"/>
                  <a:pt x="1444669" y="430060"/>
                  <a:pt x="1590806" y="576197"/>
                </a:cubicBezTo>
                <a:cubicBezTo>
                  <a:pt x="1643146" y="628537"/>
                  <a:pt x="1617755" y="599603"/>
                  <a:pt x="1665962" y="663879"/>
                </a:cubicBezTo>
                <a:cubicBezTo>
                  <a:pt x="1674897" y="690684"/>
                  <a:pt x="1680686" y="719038"/>
                  <a:pt x="1703540" y="739035"/>
                </a:cubicBezTo>
                <a:cubicBezTo>
                  <a:pt x="1808859" y="831189"/>
                  <a:pt x="1741723" y="764389"/>
                  <a:pt x="1816274" y="801665"/>
                </a:cubicBezTo>
                <a:cubicBezTo>
                  <a:pt x="1913402" y="850229"/>
                  <a:pt x="1796977" y="807759"/>
                  <a:pt x="1891430" y="839243"/>
                </a:cubicBezTo>
                <a:cubicBezTo>
                  <a:pt x="1899781" y="847594"/>
                  <a:pt x="1907260" y="856918"/>
                  <a:pt x="1916482" y="864296"/>
                </a:cubicBezTo>
                <a:cubicBezTo>
                  <a:pt x="1928238" y="873701"/>
                  <a:pt x="1943416" y="878703"/>
                  <a:pt x="1954061" y="889348"/>
                </a:cubicBezTo>
                <a:cubicBezTo>
                  <a:pt x="1964706" y="899993"/>
                  <a:pt x="1969475" y="915361"/>
                  <a:pt x="1979113" y="926926"/>
                </a:cubicBezTo>
                <a:cubicBezTo>
                  <a:pt x="1990454" y="940535"/>
                  <a:pt x="2005350" y="950895"/>
                  <a:pt x="2016691" y="964504"/>
                </a:cubicBezTo>
                <a:cubicBezTo>
                  <a:pt x="2026329" y="976069"/>
                  <a:pt x="2031098" y="991437"/>
                  <a:pt x="2041743" y="1002082"/>
                </a:cubicBezTo>
                <a:cubicBezTo>
                  <a:pt x="2052388" y="1012727"/>
                  <a:pt x="2067991" y="1017221"/>
                  <a:pt x="2079321" y="1027134"/>
                </a:cubicBezTo>
                <a:cubicBezTo>
                  <a:pt x="2101540" y="1046576"/>
                  <a:pt x="2121074" y="1068887"/>
                  <a:pt x="2141951" y="1089764"/>
                </a:cubicBezTo>
                <a:cubicBezTo>
                  <a:pt x="2163998" y="1155906"/>
                  <a:pt x="2147153" y="1116356"/>
                  <a:pt x="2204581" y="1202498"/>
                </a:cubicBezTo>
                <a:lnTo>
                  <a:pt x="2229633" y="1240076"/>
                </a:lnTo>
                <a:cubicBezTo>
                  <a:pt x="2258860" y="1283916"/>
                  <a:pt x="2267212" y="1306883"/>
                  <a:pt x="2329841" y="1327759"/>
                </a:cubicBezTo>
                <a:lnTo>
                  <a:pt x="2404998" y="1352811"/>
                </a:lnTo>
                <a:lnTo>
                  <a:pt x="2442576" y="1365337"/>
                </a:lnTo>
                <a:cubicBezTo>
                  <a:pt x="2450927" y="1377863"/>
                  <a:pt x="2454862" y="1394936"/>
                  <a:pt x="2467628" y="1402915"/>
                </a:cubicBezTo>
                <a:cubicBezTo>
                  <a:pt x="2494881" y="1419948"/>
                  <a:pt x="2559041" y="1430339"/>
                  <a:pt x="2592888" y="1440493"/>
                </a:cubicBezTo>
                <a:cubicBezTo>
                  <a:pt x="2618181" y="1448081"/>
                  <a:pt x="2646072" y="1450897"/>
                  <a:pt x="2668044" y="1465545"/>
                </a:cubicBezTo>
                <a:cubicBezTo>
                  <a:pt x="2692956" y="1482153"/>
                  <a:pt x="2712084" y="1499666"/>
                  <a:pt x="2743200" y="1503123"/>
                </a:cubicBezTo>
                <a:cubicBezTo>
                  <a:pt x="2805585" y="1510055"/>
                  <a:pt x="2868461" y="1511474"/>
                  <a:pt x="2931091" y="1515649"/>
                </a:cubicBezTo>
                <a:cubicBezTo>
                  <a:pt x="3042116" y="1552657"/>
                  <a:pt x="2980001" y="1537785"/>
                  <a:pt x="3118981" y="1553227"/>
                </a:cubicBezTo>
                <a:cubicBezTo>
                  <a:pt x="3291986" y="1639730"/>
                  <a:pt x="3054318" y="1514294"/>
                  <a:pt x="3206663" y="1615857"/>
                </a:cubicBezTo>
                <a:cubicBezTo>
                  <a:pt x="3224698" y="1627881"/>
                  <a:pt x="3295373" y="1637460"/>
                  <a:pt x="3306871" y="1640909"/>
                </a:cubicBezTo>
                <a:cubicBezTo>
                  <a:pt x="3328408" y="1647370"/>
                  <a:pt x="3348625" y="1657610"/>
                  <a:pt x="3369502" y="1665961"/>
                </a:cubicBezTo>
                <a:cubicBezTo>
                  <a:pt x="3530031" y="1826490"/>
                  <a:pt x="3400114" y="1714704"/>
                  <a:pt x="3933173" y="1691013"/>
                </a:cubicBezTo>
                <a:cubicBezTo>
                  <a:pt x="3971242" y="1689321"/>
                  <a:pt x="3975489" y="1668030"/>
                  <a:pt x="4008329" y="1653435"/>
                </a:cubicBezTo>
                <a:cubicBezTo>
                  <a:pt x="4032460" y="1642710"/>
                  <a:pt x="4061513" y="1643031"/>
                  <a:pt x="4083485" y="1628383"/>
                </a:cubicBezTo>
                <a:cubicBezTo>
                  <a:pt x="4096011" y="1620032"/>
                  <a:pt x="4107306" y="1609445"/>
                  <a:pt x="4121063" y="1603331"/>
                </a:cubicBezTo>
                <a:cubicBezTo>
                  <a:pt x="4145194" y="1592606"/>
                  <a:pt x="4174247" y="1592927"/>
                  <a:pt x="4196219" y="1578279"/>
                </a:cubicBezTo>
                <a:cubicBezTo>
                  <a:pt x="4303921" y="1506480"/>
                  <a:pt x="4167650" y="1592564"/>
                  <a:pt x="4271376" y="1540701"/>
                </a:cubicBezTo>
                <a:cubicBezTo>
                  <a:pt x="4284841" y="1533968"/>
                  <a:pt x="4296428" y="1524000"/>
                  <a:pt x="4308954" y="1515649"/>
                </a:cubicBezTo>
                <a:cubicBezTo>
                  <a:pt x="4339185" y="1470303"/>
                  <a:pt x="4320541" y="1484804"/>
                  <a:pt x="4359058" y="1465545"/>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Freeform 11"/>
          <p:cNvSpPr/>
          <p:nvPr/>
        </p:nvSpPr>
        <p:spPr>
          <a:xfrm>
            <a:off x="1954213" y="2379663"/>
            <a:ext cx="4359275" cy="1257300"/>
          </a:xfrm>
          <a:custGeom>
            <a:avLst/>
            <a:gdLst>
              <a:gd name="connsiteX0" fmla="*/ 0 w 4359058"/>
              <a:gd name="connsiteY0" fmla="*/ 989556 h 1257062"/>
              <a:gd name="connsiteX1" fmla="*/ 100208 w 4359058"/>
              <a:gd name="connsiteY1" fmla="*/ 1039660 h 1257062"/>
              <a:gd name="connsiteX2" fmla="*/ 137787 w 4359058"/>
              <a:gd name="connsiteY2" fmla="*/ 1052187 h 1257062"/>
              <a:gd name="connsiteX3" fmla="*/ 338203 w 4359058"/>
              <a:gd name="connsiteY3" fmla="*/ 1077239 h 1257062"/>
              <a:gd name="connsiteX4" fmla="*/ 413359 w 4359058"/>
              <a:gd name="connsiteY4" fmla="*/ 1102291 h 1257062"/>
              <a:gd name="connsiteX5" fmla="*/ 450937 w 4359058"/>
              <a:gd name="connsiteY5" fmla="*/ 1114817 h 1257062"/>
              <a:gd name="connsiteX6" fmla="*/ 526093 w 4359058"/>
              <a:gd name="connsiteY6" fmla="*/ 1164921 h 1257062"/>
              <a:gd name="connsiteX7" fmla="*/ 739036 w 4359058"/>
              <a:gd name="connsiteY7" fmla="*/ 1215025 h 1257062"/>
              <a:gd name="connsiteX8" fmla="*/ 776614 w 4359058"/>
              <a:gd name="connsiteY8" fmla="*/ 1227551 h 1257062"/>
              <a:gd name="connsiteX9" fmla="*/ 876822 w 4359058"/>
              <a:gd name="connsiteY9" fmla="*/ 1252603 h 1257062"/>
              <a:gd name="connsiteX10" fmla="*/ 1252603 w 4359058"/>
              <a:gd name="connsiteY10" fmla="*/ 1240077 h 1257062"/>
              <a:gd name="connsiteX11" fmla="*/ 1327759 w 4359058"/>
              <a:gd name="connsiteY11" fmla="*/ 1177447 h 1257062"/>
              <a:gd name="connsiteX12" fmla="*/ 1402915 w 4359058"/>
              <a:gd name="connsiteY12" fmla="*/ 1152395 h 1257062"/>
              <a:gd name="connsiteX13" fmla="*/ 1453019 w 4359058"/>
              <a:gd name="connsiteY13" fmla="*/ 1139869 h 1257062"/>
              <a:gd name="connsiteX14" fmla="*/ 1565754 w 4359058"/>
              <a:gd name="connsiteY14" fmla="*/ 1127343 h 1257062"/>
              <a:gd name="connsiteX15" fmla="*/ 1653436 w 4359058"/>
              <a:gd name="connsiteY15" fmla="*/ 1114817 h 1257062"/>
              <a:gd name="connsiteX16" fmla="*/ 1766170 w 4359058"/>
              <a:gd name="connsiteY16" fmla="*/ 1077239 h 1257062"/>
              <a:gd name="connsiteX17" fmla="*/ 1803748 w 4359058"/>
              <a:gd name="connsiteY17" fmla="*/ 1064713 h 1257062"/>
              <a:gd name="connsiteX18" fmla="*/ 1891430 w 4359058"/>
              <a:gd name="connsiteY18" fmla="*/ 1052187 h 1257062"/>
              <a:gd name="connsiteX19" fmla="*/ 1916482 w 4359058"/>
              <a:gd name="connsiteY19" fmla="*/ 1027134 h 1257062"/>
              <a:gd name="connsiteX20" fmla="*/ 1979113 w 4359058"/>
              <a:gd name="connsiteY20" fmla="*/ 1014608 h 1257062"/>
              <a:gd name="connsiteX21" fmla="*/ 2091847 w 4359058"/>
              <a:gd name="connsiteY21" fmla="*/ 989556 h 1257062"/>
              <a:gd name="connsiteX22" fmla="*/ 2167003 w 4359058"/>
              <a:gd name="connsiteY22" fmla="*/ 939452 h 1257062"/>
              <a:gd name="connsiteX23" fmla="*/ 2204581 w 4359058"/>
              <a:gd name="connsiteY23" fmla="*/ 914400 h 1257062"/>
              <a:gd name="connsiteX24" fmla="*/ 2279737 w 4359058"/>
              <a:gd name="connsiteY24" fmla="*/ 889348 h 1257062"/>
              <a:gd name="connsiteX25" fmla="*/ 2317315 w 4359058"/>
              <a:gd name="connsiteY25" fmla="*/ 876822 h 1257062"/>
              <a:gd name="connsiteX26" fmla="*/ 2354893 w 4359058"/>
              <a:gd name="connsiteY26" fmla="*/ 851770 h 1257062"/>
              <a:gd name="connsiteX27" fmla="*/ 2480154 w 4359058"/>
              <a:gd name="connsiteY27" fmla="*/ 814192 h 1257062"/>
              <a:gd name="connsiteX28" fmla="*/ 2592888 w 4359058"/>
              <a:gd name="connsiteY28" fmla="*/ 789140 h 1257062"/>
              <a:gd name="connsiteX29" fmla="*/ 2668044 w 4359058"/>
              <a:gd name="connsiteY29" fmla="*/ 751562 h 1257062"/>
              <a:gd name="connsiteX30" fmla="*/ 2718148 w 4359058"/>
              <a:gd name="connsiteY30" fmla="*/ 739036 h 1257062"/>
              <a:gd name="connsiteX31" fmla="*/ 2768252 w 4359058"/>
              <a:gd name="connsiteY31" fmla="*/ 713984 h 1257062"/>
              <a:gd name="connsiteX32" fmla="*/ 2918565 w 4359058"/>
              <a:gd name="connsiteY32" fmla="*/ 688932 h 1257062"/>
              <a:gd name="connsiteX33" fmla="*/ 3043825 w 4359058"/>
              <a:gd name="connsiteY33" fmla="*/ 663880 h 1257062"/>
              <a:gd name="connsiteX34" fmla="*/ 3093929 w 4359058"/>
              <a:gd name="connsiteY34" fmla="*/ 651354 h 1257062"/>
              <a:gd name="connsiteX35" fmla="*/ 3169085 w 4359058"/>
              <a:gd name="connsiteY35" fmla="*/ 626302 h 1257062"/>
              <a:gd name="connsiteX36" fmla="*/ 3206663 w 4359058"/>
              <a:gd name="connsiteY36" fmla="*/ 613776 h 1257062"/>
              <a:gd name="connsiteX37" fmla="*/ 3256767 w 4359058"/>
              <a:gd name="connsiteY37" fmla="*/ 601250 h 1257062"/>
              <a:gd name="connsiteX38" fmla="*/ 3331924 w 4359058"/>
              <a:gd name="connsiteY38" fmla="*/ 576197 h 1257062"/>
              <a:gd name="connsiteX39" fmla="*/ 3369502 w 4359058"/>
              <a:gd name="connsiteY39" fmla="*/ 563671 h 1257062"/>
              <a:gd name="connsiteX40" fmla="*/ 3432132 w 4359058"/>
              <a:gd name="connsiteY40" fmla="*/ 551145 h 1257062"/>
              <a:gd name="connsiteX41" fmla="*/ 3507288 w 4359058"/>
              <a:gd name="connsiteY41" fmla="*/ 526093 h 1257062"/>
              <a:gd name="connsiteX42" fmla="*/ 3594970 w 4359058"/>
              <a:gd name="connsiteY42" fmla="*/ 501041 h 1257062"/>
              <a:gd name="connsiteX43" fmla="*/ 3645074 w 4359058"/>
              <a:gd name="connsiteY43" fmla="*/ 475989 h 1257062"/>
              <a:gd name="connsiteX44" fmla="*/ 3682652 w 4359058"/>
              <a:gd name="connsiteY44" fmla="*/ 463463 h 1257062"/>
              <a:gd name="connsiteX45" fmla="*/ 3770335 w 4359058"/>
              <a:gd name="connsiteY45" fmla="*/ 413359 h 1257062"/>
              <a:gd name="connsiteX46" fmla="*/ 3807913 w 4359058"/>
              <a:gd name="connsiteY46" fmla="*/ 400833 h 1257062"/>
              <a:gd name="connsiteX47" fmla="*/ 3983277 w 4359058"/>
              <a:gd name="connsiteY47" fmla="*/ 300625 h 1257062"/>
              <a:gd name="connsiteX48" fmla="*/ 4020855 w 4359058"/>
              <a:gd name="connsiteY48" fmla="*/ 275573 h 1257062"/>
              <a:gd name="connsiteX49" fmla="*/ 4058433 w 4359058"/>
              <a:gd name="connsiteY49" fmla="*/ 250521 h 1257062"/>
              <a:gd name="connsiteX50" fmla="*/ 4096011 w 4359058"/>
              <a:gd name="connsiteY50" fmla="*/ 237995 h 1257062"/>
              <a:gd name="connsiteX51" fmla="*/ 4133589 w 4359058"/>
              <a:gd name="connsiteY51" fmla="*/ 212943 h 1257062"/>
              <a:gd name="connsiteX52" fmla="*/ 4208745 w 4359058"/>
              <a:gd name="connsiteY52" fmla="*/ 187891 h 1257062"/>
              <a:gd name="connsiteX53" fmla="*/ 4233798 w 4359058"/>
              <a:gd name="connsiteY53" fmla="*/ 162839 h 1257062"/>
              <a:gd name="connsiteX54" fmla="*/ 4283902 w 4359058"/>
              <a:gd name="connsiteY54" fmla="*/ 87682 h 1257062"/>
              <a:gd name="connsiteX55" fmla="*/ 4321480 w 4359058"/>
              <a:gd name="connsiteY55" fmla="*/ 62630 h 1257062"/>
              <a:gd name="connsiteX56" fmla="*/ 4359058 w 4359058"/>
              <a:gd name="connsiteY56" fmla="*/ 0 h 125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59058" h="1257062">
                <a:moveTo>
                  <a:pt x="0" y="989556"/>
                </a:moveTo>
                <a:cubicBezTo>
                  <a:pt x="162987" y="1016720"/>
                  <a:pt x="17808" y="973740"/>
                  <a:pt x="100208" y="1039660"/>
                </a:cubicBezTo>
                <a:cubicBezTo>
                  <a:pt x="110519" y="1047908"/>
                  <a:pt x="124977" y="1048984"/>
                  <a:pt x="137787" y="1052187"/>
                </a:cubicBezTo>
                <a:cubicBezTo>
                  <a:pt x="211740" y="1070676"/>
                  <a:pt x="252648" y="1069461"/>
                  <a:pt x="338203" y="1077239"/>
                </a:cubicBezTo>
                <a:lnTo>
                  <a:pt x="413359" y="1102291"/>
                </a:lnTo>
                <a:cubicBezTo>
                  <a:pt x="425885" y="1106466"/>
                  <a:pt x="439951" y="1107493"/>
                  <a:pt x="450937" y="1114817"/>
                </a:cubicBezTo>
                <a:lnTo>
                  <a:pt x="526093" y="1164921"/>
                </a:lnTo>
                <a:cubicBezTo>
                  <a:pt x="587520" y="1257062"/>
                  <a:pt x="529631" y="1191758"/>
                  <a:pt x="739036" y="1215025"/>
                </a:cubicBezTo>
                <a:cubicBezTo>
                  <a:pt x="752159" y="1216483"/>
                  <a:pt x="763805" y="1224349"/>
                  <a:pt x="776614" y="1227551"/>
                </a:cubicBezTo>
                <a:lnTo>
                  <a:pt x="876822" y="1252603"/>
                </a:lnTo>
                <a:cubicBezTo>
                  <a:pt x="1002082" y="1248428"/>
                  <a:pt x="1127788" y="1251424"/>
                  <a:pt x="1252603" y="1240077"/>
                </a:cubicBezTo>
                <a:cubicBezTo>
                  <a:pt x="1279292" y="1237651"/>
                  <a:pt x="1309692" y="1187484"/>
                  <a:pt x="1327759" y="1177447"/>
                </a:cubicBezTo>
                <a:cubicBezTo>
                  <a:pt x="1350843" y="1164623"/>
                  <a:pt x="1377296" y="1158800"/>
                  <a:pt x="1402915" y="1152395"/>
                </a:cubicBezTo>
                <a:cubicBezTo>
                  <a:pt x="1419616" y="1148220"/>
                  <a:pt x="1436004" y="1142487"/>
                  <a:pt x="1453019" y="1139869"/>
                </a:cubicBezTo>
                <a:cubicBezTo>
                  <a:pt x="1490389" y="1134120"/>
                  <a:pt x="1528236" y="1132033"/>
                  <a:pt x="1565754" y="1127343"/>
                </a:cubicBezTo>
                <a:cubicBezTo>
                  <a:pt x="1595050" y="1123681"/>
                  <a:pt x="1624209" y="1118992"/>
                  <a:pt x="1653436" y="1114817"/>
                </a:cubicBezTo>
                <a:lnTo>
                  <a:pt x="1766170" y="1077239"/>
                </a:lnTo>
                <a:cubicBezTo>
                  <a:pt x="1778696" y="1073064"/>
                  <a:pt x="1790677" y="1066580"/>
                  <a:pt x="1803748" y="1064713"/>
                </a:cubicBezTo>
                <a:lnTo>
                  <a:pt x="1891430" y="1052187"/>
                </a:lnTo>
                <a:cubicBezTo>
                  <a:pt x="1899781" y="1043836"/>
                  <a:pt x="1905627" y="1031786"/>
                  <a:pt x="1916482" y="1027134"/>
                </a:cubicBezTo>
                <a:cubicBezTo>
                  <a:pt x="1936051" y="1018747"/>
                  <a:pt x="1958166" y="1018417"/>
                  <a:pt x="1979113" y="1014608"/>
                </a:cubicBezTo>
                <a:cubicBezTo>
                  <a:pt x="2000332" y="1010750"/>
                  <a:pt x="2064986" y="1004479"/>
                  <a:pt x="2091847" y="989556"/>
                </a:cubicBezTo>
                <a:cubicBezTo>
                  <a:pt x="2118167" y="974934"/>
                  <a:pt x="2141951" y="956153"/>
                  <a:pt x="2167003" y="939452"/>
                </a:cubicBezTo>
                <a:cubicBezTo>
                  <a:pt x="2179529" y="931101"/>
                  <a:pt x="2190299" y="919161"/>
                  <a:pt x="2204581" y="914400"/>
                </a:cubicBezTo>
                <a:lnTo>
                  <a:pt x="2279737" y="889348"/>
                </a:lnTo>
                <a:cubicBezTo>
                  <a:pt x="2292263" y="885173"/>
                  <a:pt x="2306329" y="884146"/>
                  <a:pt x="2317315" y="876822"/>
                </a:cubicBezTo>
                <a:cubicBezTo>
                  <a:pt x="2329841" y="868471"/>
                  <a:pt x="2341136" y="857884"/>
                  <a:pt x="2354893" y="851770"/>
                </a:cubicBezTo>
                <a:cubicBezTo>
                  <a:pt x="2386117" y="837893"/>
                  <a:pt x="2443719" y="822289"/>
                  <a:pt x="2480154" y="814192"/>
                </a:cubicBezTo>
                <a:cubicBezTo>
                  <a:pt x="2538271" y="801277"/>
                  <a:pt x="2539429" y="804414"/>
                  <a:pt x="2592888" y="789140"/>
                </a:cubicBezTo>
                <a:cubicBezTo>
                  <a:pt x="2698450" y="758979"/>
                  <a:pt x="2558250" y="798617"/>
                  <a:pt x="2668044" y="751562"/>
                </a:cubicBezTo>
                <a:cubicBezTo>
                  <a:pt x="2683867" y="744781"/>
                  <a:pt x="2702029" y="745081"/>
                  <a:pt x="2718148" y="739036"/>
                </a:cubicBezTo>
                <a:cubicBezTo>
                  <a:pt x="2735632" y="732480"/>
                  <a:pt x="2750768" y="720540"/>
                  <a:pt x="2768252" y="713984"/>
                </a:cubicBezTo>
                <a:cubicBezTo>
                  <a:pt x="2813354" y="697071"/>
                  <a:pt x="2874914" y="696207"/>
                  <a:pt x="2918565" y="688932"/>
                </a:cubicBezTo>
                <a:cubicBezTo>
                  <a:pt x="2960566" y="681932"/>
                  <a:pt x="3002516" y="674207"/>
                  <a:pt x="3043825" y="663880"/>
                </a:cubicBezTo>
                <a:cubicBezTo>
                  <a:pt x="3060526" y="659705"/>
                  <a:pt x="3077440" y="656301"/>
                  <a:pt x="3093929" y="651354"/>
                </a:cubicBezTo>
                <a:cubicBezTo>
                  <a:pt x="3119222" y="643766"/>
                  <a:pt x="3144033" y="634653"/>
                  <a:pt x="3169085" y="626302"/>
                </a:cubicBezTo>
                <a:cubicBezTo>
                  <a:pt x="3181611" y="622127"/>
                  <a:pt x="3193854" y="616978"/>
                  <a:pt x="3206663" y="613776"/>
                </a:cubicBezTo>
                <a:cubicBezTo>
                  <a:pt x="3223364" y="609601"/>
                  <a:pt x="3240278" y="606197"/>
                  <a:pt x="3256767" y="601250"/>
                </a:cubicBezTo>
                <a:cubicBezTo>
                  <a:pt x="3282061" y="593662"/>
                  <a:pt x="3306872" y="584548"/>
                  <a:pt x="3331924" y="576197"/>
                </a:cubicBezTo>
                <a:cubicBezTo>
                  <a:pt x="3344450" y="572022"/>
                  <a:pt x="3356555" y="566260"/>
                  <a:pt x="3369502" y="563671"/>
                </a:cubicBezTo>
                <a:cubicBezTo>
                  <a:pt x="3390379" y="559496"/>
                  <a:pt x="3411592" y="556747"/>
                  <a:pt x="3432132" y="551145"/>
                </a:cubicBezTo>
                <a:cubicBezTo>
                  <a:pt x="3457609" y="544197"/>
                  <a:pt x="3481669" y="532498"/>
                  <a:pt x="3507288" y="526093"/>
                </a:cubicBezTo>
                <a:cubicBezTo>
                  <a:pt x="3532713" y="519737"/>
                  <a:pt x="3569812" y="511823"/>
                  <a:pt x="3594970" y="501041"/>
                </a:cubicBezTo>
                <a:cubicBezTo>
                  <a:pt x="3612133" y="493685"/>
                  <a:pt x="3627911" y="483345"/>
                  <a:pt x="3645074" y="475989"/>
                </a:cubicBezTo>
                <a:cubicBezTo>
                  <a:pt x="3657210" y="470788"/>
                  <a:pt x="3670842" y="469368"/>
                  <a:pt x="3682652" y="463463"/>
                </a:cubicBezTo>
                <a:cubicBezTo>
                  <a:pt x="3808449" y="400564"/>
                  <a:pt x="3616612" y="479239"/>
                  <a:pt x="3770335" y="413359"/>
                </a:cubicBezTo>
                <a:cubicBezTo>
                  <a:pt x="3782471" y="408158"/>
                  <a:pt x="3795893" y="406297"/>
                  <a:pt x="3807913" y="400833"/>
                </a:cubicBezTo>
                <a:cubicBezTo>
                  <a:pt x="3907807" y="355427"/>
                  <a:pt x="3899013" y="356801"/>
                  <a:pt x="3983277" y="300625"/>
                </a:cubicBezTo>
                <a:lnTo>
                  <a:pt x="4020855" y="275573"/>
                </a:lnTo>
                <a:cubicBezTo>
                  <a:pt x="4033381" y="267222"/>
                  <a:pt x="4044151" y="255282"/>
                  <a:pt x="4058433" y="250521"/>
                </a:cubicBezTo>
                <a:cubicBezTo>
                  <a:pt x="4070959" y="246346"/>
                  <a:pt x="4084201" y="243900"/>
                  <a:pt x="4096011" y="237995"/>
                </a:cubicBezTo>
                <a:cubicBezTo>
                  <a:pt x="4109476" y="231262"/>
                  <a:pt x="4119832" y="219057"/>
                  <a:pt x="4133589" y="212943"/>
                </a:cubicBezTo>
                <a:cubicBezTo>
                  <a:pt x="4157720" y="202218"/>
                  <a:pt x="4208745" y="187891"/>
                  <a:pt x="4208745" y="187891"/>
                </a:cubicBezTo>
                <a:cubicBezTo>
                  <a:pt x="4217096" y="179540"/>
                  <a:pt x="4226712" y="172287"/>
                  <a:pt x="4233798" y="162839"/>
                </a:cubicBezTo>
                <a:cubicBezTo>
                  <a:pt x="4251863" y="138752"/>
                  <a:pt x="4258850" y="104383"/>
                  <a:pt x="4283902" y="87682"/>
                </a:cubicBezTo>
                <a:lnTo>
                  <a:pt x="4321480" y="62630"/>
                </a:lnTo>
                <a:cubicBezTo>
                  <a:pt x="4351711" y="17284"/>
                  <a:pt x="4339799" y="38517"/>
                  <a:pt x="4359058"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TextBox 12"/>
          <p:cNvSpPr txBox="1">
            <a:spLocks noChangeArrowheads="1"/>
          </p:cNvSpPr>
          <p:nvPr/>
        </p:nvSpPr>
        <p:spPr bwMode="auto">
          <a:xfrm>
            <a:off x="3886200" y="44958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accent1"/>
                </a:solidFill>
              </a:rPr>
              <a:t>Many training examples</a:t>
            </a:r>
          </a:p>
        </p:txBody>
      </p:sp>
      <p:sp>
        <p:nvSpPr>
          <p:cNvPr id="14" name="TextBox 13"/>
          <p:cNvSpPr txBox="1">
            <a:spLocks noChangeArrowheads="1"/>
          </p:cNvSpPr>
          <p:nvPr/>
        </p:nvSpPr>
        <p:spPr bwMode="auto">
          <a:xfrm>
            <a:off x="5029200" y="3048000"/>
            <a:ext cx="265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Few training examples</a:t>
            </a:r>
          </a:p>
        </p:txBody>
      </p:sp>
      <p:sp>
        <p:nvSpPr>
          <p:cNvPr id="15" name="Rectangle 14"/>
          <p:cNvSpPr/>
          <p:nvPr/>
        </p:nvSpPr>
        <p:spPr>
          <a:xfrm>
            <a:off x="1943100" y="3810000"/>
            <a:ext cx="47625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943100" y="19050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2777" name="Group 12"/>
          <p:cNvGrpSpPr>
            <a:grpSpLocks/>
          </p:cNvGrpSpPr>
          <p:nvPr/>
        </p:nvGrpSpPr>
        <p:grpSpPr bwMode="auto">
          <a:xfrm>
            <a:off x="1535113" y="2668588"/>
            <a:ext cx="5329237" cy="3629025"/>
            <a:chOff x="1535703" y="2667794"/>
            <a:chExt cx="5328227" cy="3630493"/>
          </a:xfrm>
        </p:grpSpPr>
        <p:cxnSp>
          <p:nvCxnSpPr>
            <p:cNvPr id="5" name="Straight Arrow Connector 4"/>
            <p:cNvCxnSpPr/>
            <p:nvPr/>
          </p:nvCxnSpPr>
          <p:spPr>
            <a:xfrm rot="5400000" flipH="1" flipV="1">
              <a:off x="304674" y="4267053"/>
              <a:ext cx="3200106"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05520" y="5867900"/>
              <a:ext cx="441876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81"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Complexity</a:t>
              </a:r>
            </a:p>
          </p:txBody>
        </p:sp>
        <p:sp>
          <p:nvSpPr>
            <p:cNvPr id="32782" name="TextBox 8"/>
            <p:cNvSpPr txBox="1">
              <a:spLocks noChangeArrowheads="1"/>
            </p:cNvSpPr>
            <p:nvPr/>
          </p:nvSpPr>
          <p:spPr bwMode="auto">
            <a:xfrm>
              <a:off x="5791200" y="5867400"/>
              <a:ext cx="10727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100"/>
                <a:t>Low Bias</a:t>
              </a:r>
            </a:p>
            <a:p>
              <a:pPr eaLnBrk="1" hangingPunct="1"/>
              <a:r>
                <a:rPr lang="en-US" sz="1100"/>
                <a:t>High Variance</a:t>
              </a:r>
            </a:p>
          </p:txBody>
        </p:sp>
        <p:sp>
          <p:nvSpPr>
            <p:cNvPr id="32783" name="TextBox 9"/>
            <p:cNvSpPr txBox="1">
              <a:spLocks noChangeArrowheads="1"/>
            </p:cNvSpPr>
            <p:nvPr/>
          </p:nvSpPr>
          <p:spPr bwMode="auto">
            <a:xfrm>
              <a:off x="1676400" y="5867400"/>
              <a:ext cx="10406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100"/>
                <a:t>High Bias</a:t>
              </a:r>
            </a:p>
            <a:p>
              <a:pPr eaLnBrk="1" hangingPunct="1"/>
              <a:r>
                <a:rPr lang="en-US" sz="1100"/>
                <a:t>Low Variance</a:t>
              </a:r>
            </a:p>
          </p:txBody>
        </p:sp>
        <p:sp>
          <p:nvSpPr>
            <p:cNvPr id="32784" name="TextBox 10"/>
            <p:cNvSpPr txBox="1">
              <a:spLocks noChangeArrowheads="1"/>
            </p:cNvSpPr>
            <p:nvPr/>
          </p:nvSpPr>
          <p:spPr bwMode="auto">
            <a:xfrm rot="-5400000">
              <a:off x="1127593" y="4141670"/>
              <a:ext cx="1185483" cy="3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Test Error</a:t>
              </a:r>
            </a:p>
          </p:txBody>
        </p:sp>
      </p:grpSp>
      <p:sp>
        <p:nvSpPr>
          <p:cNvPr id="32778" name="TextBox 17"/>
          <p:cNvSpPr txBox="1">
            <a:spLocks noChangeArrowheads="1"/>
          </p:cNvSpPr>
          <p:nvPr/>
        </p:nvSpPr>
        <p:spPr bwMode="auto">
          <a:xfrm>
            <a:off x="1981200" y="10668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t>Error = noise</a:t>
            </a:r>
            <a:r>
              <a:rPr lang="en-US" sz="2400" baseline="30000"/>
              <a:t>2</a:t>
            </a:r>
            <a:r>
              <a:rPr lang="en-US" sz="2400"/>
              <a:t> + bias</a:t>
            </a:r>
            <a:r>
              <a:rPr lang="en-US" sz="2400" baseline="30000"/>
              <a:t>2</a:t>
            </a:r>
            <a:r>
              <a:rPr lang="en-US" sz="2400"/>
              <a:t> + variance</a:t>
            </a:r>
          </a:p>
        </p:txBody>
      </p:sp>
    </p:spTree>
    <p:extLst>
      <p:ext uri="{BB962C8B-B14F-4D97-AF65-F5344CB8AC3E}">
        <p14:creationId xmlns:p14="http://schemas.microsoft.com/office/powerpoint/2010/main" val="1914671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5"/>
                                        </p:tgtEl>
                                        <p:attrNameLst>
                                          <p:attrName>ppt_x</p:attrName>
                                        </p:attrNameLst>
                                      </p:cBhvr>
                                      <p:tavLst>
                                        <p:tav tm="0">
                                          <p:val>
                                            <p:strVal val="ppt_x"/>
                                          </p:val>
                                        </p:tav>
                                        <p:tav tm="100000">
                                          <p:val>
                                            <p:strVal val="1+ppt_w/2"/>
                                          </p:val>
                                        </p:tav>
                                      </p:tavLst>
                                    </p:anim>
                                    <p:anim calcmode="lin" valueType="num">
                                      <p:cBhvr additive="base">
                                        <p:cTn id="9" dur="1000"/>
                                        <p:tgtEl>
                                          <p:spTgt spid="15"/>
                                        </p:tgtEl>
                                        <p:attrNameLst>
                                          <p:attrName>ppt_y</p:attrName>
                                        </p:attrNameLst>
                                      </p:cBhvr>
                                      <p:tavLst>
                                        <p:tav tm="0">
                                          <p:val>
                                            <p:strVal val="ppt_y"/>
                                          </p:val>
                                        </p:tav>
                                        <p:tav tm="100000">
                                          <p:val>
                                            <p:strVal val="ppt_y"/>
                                          </p:val>
                                        </p:tav>
                                      </p:tavLst>
                                    </p:anim>
                                    <p:set>
                                      <p:cBhvr>
                                        <p:cTn id="10" dur="1" fill="hold">
                                          <p:stCondLst>
                                            <p:cond delay="999"/>
                                          </p:stCondLst>
                                        </p:cTn>
                                        <p:tgtEl>
                                          <p:spTgt spid="15"/>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6"/>
                                        </p:tgtEl>
                                        <p:attrNameLst>
                                          <p:attrName>ppt_x</p:attrName>
                                        </p:attrNameLst>
                                      </p:cBhvr>
                                      <p:tavLst>
                                        <p:tav tm="0">
                                          <p:val>
                                            <p:strVal val="ppt_x"/>
                                          </p:val>
                                        </p:tav>
                                        <p:tav tm="100000">
                                          <p:val>
                                            <p:strVal val="1+ppt_w/2"/>
                                          </p:val>
                                        </p:tav>
                                      </p:tavLst>
                                    </p:anim>
                                    <p:anim calcmode="lin" valueType="num">
                                      <p:cBhvr additive="base">
                                        <p:cTn id="20" dur="1000"/>
                                        <p:tgtEl>
                                          <p:spTgt spid="16"/>
                                        </p:tgtEl>
                                        <p:attrNameLst>
                                          <p:attrName>ppt_y</p:attrName>
                                        </p:attrNameLst>
                                      </p:cBhvr>
                                      <p:tavLst>
                                        <p:tav tm="0">
                                          <p:val>
                                            <p:strVal val="ppt_y"/>
                                          </p:val>
                                        </p:tav>
                                        <p:tav tm="100000">
                                          <p:val>
                                            <p:strVal val="ppt_y"/>
                                          </p:val>
                                        </p:tav>
                                      </p:tavLst>
                                    </p:anim>
                                    <p:set>
                                      <p:cBhvr>
                                        <p:cTn id="21" dur="1" fill="hold">
                                          <p:stCondLst>
                                            <p:cond delay="999"/>
                                          </p:stCondLst>
                                        </p:cTn>
                                        <p:tgtEl>
                                          <p:spTgt spid="16"/>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Choosing the trade-off</a:t>
            </a:r>
          </a:p>
        </p:txBody>
      </p:sp>
      <p:sp>
        <p:nvSpPr>
          <p:cNvPr id="33795" name="Content Placeholder 2"/>
          <p:cNvSpPr>
            <a:spLocks noGrp="1"/>
          </p:cNvSpPr>
          <p:nvPr>
            <p:ph idx="1"/>
          </p:nvPr>
        </p:nvSpPr>
        <p:spPr/>
        <p:txBody>
          <a:bodyPr/>
          <a:lstStyle/>
          <a:p>
            <a:r>
              <a:rPr lang="en-US" dirty="0" smtClean="0"/>
              <a:t>Need validation set</a:t>
            </a:r>
          </a:p>
          <a:p>
            <a:r>
              <a:rPr lang="en-US" dirty="0" smtClean="0"/>
              <a:t>Validation set is separate from the test set</a:t>
            </a:r>
          </a:p>
        </p:txBody>
      </p:sp>
      <p:sp>
        <p:nvSpPr>
          <p:cNvPr id="6" name="TextBox 5"/>
          <p:cNvSpPr txBox="1">
            <a:spLocks noChangeArrowheads="1"/>
          </p:cNvSpPr>
          <p:nvPr/>
        </p:nvSpPr>
        <p:spPr bwMode="auto">
          <a:xfrm>
            <a:off x="5410200" y="5410200"/>
            <a:ext cx="168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accent1"/>
                </a:solidFill>
              </a:rPr>
              <a:t>Training error</a:t>
            </a:r>
          </a:p>
        </p:txBody>
      </p:sp>
      <p:sp>
        <p:nvSpPr>
          <p:cNvPr id="7" name="TextBox 6"/>
          <p:cNvSpPr txBox="1">
            <a:spLocks noChangeArrowheads="1"/>
          </p:cNvSpPr>
          <p:nvPr/>
        </p:nvSpPr>
        <p:spPr bwMode="auto">
          <a:xfrm>
            <a:off x="5486400" y="3505200"/>
            <a:ext cx="124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Test error</a:t>
            </a:r>
          </a:p>
        </p:txBody>
      </p:sp>
      <p:sp>
        <p:nvSpPr>
          <p:cNvPr id="18" name="Freeform 17"/>
          <p:cNvSpPr/>
          <p:nvPr/>
        </p:nvSpPr>
        <p:spPr>
          <a:xfrm>
            <a:off x="1816100" y="4791075"/>
            <a:ext cx="4284663" cy="1155700"/>
          </a:xfrm>
          <a:custGeom>
            <a:avLst/>
            <a:gdLst>
              <a:gd name="connsiteX0" fmla="*/ 0 w 4283901"/>
              <a:gd name="connsiteY0" fmla="*/ 0 h 1156249"/>
              <a:gd name="connsiteX1" fmla="*/ 313151 w 4283901"/>
              <a:gd name="connsiteY1" fmla="*/ 162839 h 1156249"/>
              <a:gd name="connsiteX2" fmla="*/ 375781 w 4283901"/>
              <a:gd name="connsiteY2" fmla="*/ 200417 h 1156249"/>
              <a:gd name="connsiteX3" fmla="*/ 413359 w 4283901"/>
              <a:gd name="connsiteY3" fmla="*/ 212943 h 1156249"/>
              <a:gd name="connsiteX4" fmla="*/ 488515 w 4283901"/>
              <a:gd name="connsiteY4" fmla="*/ 263047 h 1156249"/>
              <a:gd name="connsiteX5" fmla="*/ 563671 w 4283901"/>
              <a:gd name="connsiteY5" fmla="*/ 300625 h 1156249"/>
              <a:gd name="connsiteX6" fmla="*/ 601249 w 4283901"/>
              <a:gd name="connsiteY6" fmla="*/ 325677 h 1156249"/>
              <a:gd name="connsiteX7" fmla="*/ 701458 w 4283901"/>
              <a:gd name="connsiteY7" fmla="*/ 363255 h 1156249"/>
              <a:gd name="connsiteX8" fmla="*/ 751562 w 4283901"/>
              <a:gd name="connsiteY8" fmla="*/ 375781 h 1156249"/>
              <a:gd name="connsiteX9" fmla="*/ 789140 w 4283901"/>
              <a:gd name="connsiteY9" fmla="*/ 388307 h 1156249"/>
              <a:gd name="connsiteX10" fmla="*/ 1027134 w 4283901"/>
              <a:gd name="connsiteY10" fmla="*/ 413359 h 1156249"/>
              <a:gd name="connsiteX11" fmla="*/ 1114816 w 4283901"/>
              <a:gd name="connsiteY11" fmla="*/ 450937 h 1156249"/>
              <a:gd name="connsiteX12" fmla="*/ 1189973 w 4283901"/>
              <a:gd name="connsiteY12" fmla="*/ 501042 h 1156249"/>
              <a:gd name="connsiteX13" fmla="*/ 1227551 w 4283901"/>
              <a:gd name="connsiteY13" fmla="*/ 526094 h 1156249"/>
              <a:gd name="connsiteX14" fmla="*/ 1265129 w 4283901"/>
              <a:gd name="connsiteY14" fmla="*/ 538620 h 1156249"/>
              <a:gd name="connsiteX15" fmla="*/ 1302707 w 4283901"/>
              <a:gd name="connsiteY15" fmla="*/ 563672 h 1156249"/>
              <a:gd name="connsiteX16" fmla="*/ 1427967 w 4283901"/>
              <a:gd name="connsiteY16" fmla="*/ 601250 h 1156249"/>
              <a:gd name="connsiteX17" fmla="*/ 1515649 w 4283901"/>
              <a:gd name="connsiteY17" fmla="*/ 613776 h 1156249"/>
              <a:gd name="connsiteX18" fmla="*/ 1590805 w 4283901"/>
              <a:gd name="connsiteY18" fmla="*/ 626302 h 1156249"/>
              <a:gd name="connsiteX19" fmla="*/ 1703540 w 4283901"/>
              <a:gd name="connsiteY19" fmla="*/ 651354 h 1156249"/>
              <a:gd name="connsiteX20" fmla="*/ 1816274 w 4283901"/>
              <a:gd name="connsiteY20" fmla="*/ 688932 h 1156249"/>
              <a:gd name="connsiteX21" fmla="*/ 1903956 w 4283901"/>
              <a:gd name="connsiteY21" fmla="*/ 713984 h 1156249"/>
              <a:gd name="connsiteX22" fmla="*/ 1929008 w 4283901"/>
              <a:gd name="connsiteY22" fmla="*/ 751562 h 1156249"/>
              <a:gd name="connsiteX23" fmla="*/ 2016690 w 4283901"/>
              <a:gd name="connsiteY23" fmla="*/ 789140 h 1156249"/>
              <a:gd name="connsiteX24" fmla="*/ 2066794 w 4283901"/>
              <a:gd name="connsiteY24" fmla="*/ 801666 h 1156249"/>
              <a:gd name="connsiteX25" fmla="*/ 2104373 w 4283901"/>
              <a:gd name="connsiteY25" fmla="*/ 814192 h 1156249"/>
              <a:gd name="connsiteX26" fmla="*/ 2229633 w 4283901"/>
              <a:gd name="connsiteY26" fmla="*/ 826718 h 1156249"/>
              <a:gd name="connsiteX27" fmla="*/ 2342367 w 4283901"/>
              <a:gd name="connsiteY27" fmla="*/ 839244 h 1156249"/>
              <a:gd name="connsiteX28" fmla="*/ 2430049 w 4283901"/>
              <a:gd name="connsiteY28" fmla="*/ 864296 h 1156249"/>
              <a:gd name="connsiteX29" fmla="*/ 2505205 w 4283901"/>
              <a:gd name="connsiteY29" fmla="*/ 889348 h 1156249"/>
              <a:gd name="connsiteX30" fmla="*/ 2580362 w 4283901"/>
              <a:gd name="connsiteY30" fmla="*/ 914400 h 1156249"/>
              <a:gd name="connsiteX31" fmla="*/ 2617940 w 4283901"/>
              <a:gd name="connsiteY31" fmla="*/ 926927 h 1156249"/>
              <a:gd name="connsiteX32" fmla="*/ 2668044 w 4283901"/>
              <a:gd name="connsiteY32" fmla="*/ 939453 h 1156249"/>
              <a:gd name="connsiteX33" fmla="*/ 2743200 w 4283901"/>
              <a:gd name="connsiteY33" fmla="*/ 964505 h 1156249"/>
              <a:gd name="connsiteX34" fmla="*/ 2793304 w 4283901"/>
              <a:gd name="connsiteY34" fmla="*/ 977031 h 1156249"/>
              <a:gd name="connsiteX35" fmla="*/ 2830882 w 4283901"/>
              <a:gd name="connsiteY35" fmla="*/ 1002083 h 1156249"/>
              <a:gd name="connsiteX36" fmla="*/ 2956142 w 4283901"/>
              <a:gd name="connsiteY36" fmla="*/ 1039661 h 1156249"/>
              <a:gd name="connsiteX37" fmla="*/ 3031299 w 4283901"/>
              <a:gd name="connsiteY37" fmla="*/ 1052187 h 1156249"/>
              <a:gd name="connsiteX38" fmla="*/ 3219189 w 4283901"/>
              <a:gd name="connsiteY38" fmla="*/ 1114817 h 1156249"/>
              <a:gd name="connsiteX39" fmla="*/ 3306871 w 4283901"/>
              <a:gd name="connsiteY39" fmla="*/ 1139869 h 1156249"/>
              <a:gd name="connsiteX40" fmla="*/ 3382027 w 4283901"/>
              <a:gd name="connsiteY40" fmla="*/ 1152395 h 1156249"/>
              <a:gd name="connsiteX41" fmla="*/ 4283901 w 4283901"/>
              <a:gd name="connsiteY41" fmla="*/ 1152395 h 115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283901" h="1156249">
                <a:moveTo>
                  <a:pt x="0" y="0"/>
                </a:moveTo>
                <a:cubicBezTo>
                  <a:pt x="135194" y="45068"/>
                  <a:pt x="39042" y="10556"/>
                  <a:pt x="313151" y="162839"/>
                </a:cubicBezTo>
                <a:cubicBezTo>
                  <a:pt x="334433" y="174663"/>
                  <a:pt x="354005" y="189529"/>
                  <a:pt x="375781" y="200417"/>
                </a:cubicBezTo>
                <a:cubicBezTo>
                  <a:pt x="387591" y="206322"/>
                  <a:pt x="401817" y="206531"/>
                  <a:pt x="413359" y="212943"/>
                </a:cubicBezTo>
                <a:cubicBezTo>
                  <a:pt x="439679" y="227565"/>
                  <a:pt x="461585" y="249582"/>
                  <a:pt x="488515" y="263047"/>
                </a:cubicBezTo>
                <a:cubicBezTo>
                  <a:pt x="513567" y="275573"/>
                  <a:pt x="539187" y="287023"/>
                  <a:pt x="563671" y="300625"/>
                </a:cubicBezTo>
                <a:cubicBezTo>
                  <a:pt x="576831" y="307936"/>
                  <a:pt x="587784" y="318944"/>
                  <a:pt x="601249" y="325677"/>
                </a:cubicBezTo>
                <a:cubicBezTo>
                  <a:pt x="618901" y="334503"/>
                  <a:pt x="676160" y="356027"/>
                  <a:pt x="701458" y="363255"/>
                </a:cubicBezTo>
                <a:cubicBezTo>
                  <a:pt x="718011" y="367984"/>
                  <a:pt x="735009" y="371052"/>
                  <a:pt x="751562" y="375781"/>
                </a:cubicBezTo>
                <a:cubicBezTo>
                  <a:pt x="764258" y="379408"/>
                  <a:pt x="776193" y="385718"/>
                  <a:pt x="789140" y="388307"/>
                </a:cubicBezTo>
                <a:cubicBezTo>
                  <a:pt x="859270" y="402333"/>
                  <a:pt x="962050" y="407935"/>
                  <a:pt x="1027134" y="413359"/>
                </a:cubicBezTo>
                <a:cubicBezTo>
                  <a:pt x="1066009" y="426317"/>
                  <a:pt x="1076120" y="427720"/>
                  <a:pt x="1114816" y="450937"/>
                </a:cubicBezTo>
                <a:cubicBezTo>
                  <a:pt x="1140634" y="466428"/>
                  <a:pt x="1164921" y="484340"/>
                  <a:pt x="1189973" y="501042"/>
                </a:cubicBezTo>
                <a:cubicBezTo>
                  <a:pt x="1202499" y="509393"/>
                  <a:pt x="1213269" y="521333"/>
                  <a:pt x="1227551" y="526094"/>
                </a:cubicBezTo>
                <a:cubicBezTo>
                  <a:pt x="1240077" y="530269"/>
                  <a:pt x="1253319" y="532715"/>
                  <a:pt x="1265129" y="538620"/>
                </a:cubicBezTo>
                <a:cubicBezTo>
                  <a:pt x="1278594" y="545353"/>
                  <a:pt x="1288950" y="557558"/>
                  <a:pt x="1302707" y="563672"/>
                </a:cubicBezTo>
                <a:cubicBezTo>
                  <a:pt x="1325333" y="573728"/>
                  <a:pt x="1397137" y="595644"/>
                  <a:pt x="1427967" y="601250"/>
                </a:cubicBezTo>
                <a:cubicBezTo>
                  <a:pt x="1457015" y="606531"/>
                  <a:pt x="1486468" y="609287"/>
                  <a:pt x="1515649" y="613776"/>
                </a:cubicBezTo>
                <a:cubicBezTo>
                  <a:pt x="1540751" y="617638"/>
                  <a:pt x="1565817" y="621759"/>
                  <a:pt x="1590805" y="626302"/>
                </a:cubicBezTo>
                <a:cubicBezTo>
                  <a:pt x="1618726" y="631378"/>
                  <a:pt x="1674498" y="642418"/>
                  <a:pt x="1703540" y="651354"/>
                </a:cubicBezTo>
                <a:cubicBezTo>
                  <a:pt x="1741399" y="663003"/>
                  <a:pt x="1777846" y="679325"/>
                  <a:pt x="1816274" y="688932"/>
                </a:cubicBezTo>
                <a:cubicBezTo>
                  <a:pt x="1879187" y="704660"/>
                  <a:pt x="1850046" y="696014"/>
                  <a:pt x="1903956" y="713984"/>
                </a:cubicBezTo>
                <a:cubicBezTo>
                  <a:pt x="1912307" y="726510"/>
                  <a:pt x="1917443" y="741924"/>
                  <a:pt x="1929008" y="751562"/>
                </a:cubicBezTo>
                <a:cubicBezTo>
                  <a:pt x="1946435" y="766085"/>
                  <a:pt x="1992854" y="782330"/>
                  <a:pt x="2016690" y="789140"/>
                </a:cubicBezTo>
                <a:cubicBezTo>
                  <a:pt x="2033243" y="793869"/>
                  <a:pt x="2050241" y="796937"/>
                  <a:pt x="2066794" y="801666"/>
                </a:cubicBezTo>
                <a:cubicBezTo>
                  <a:pt x="2079490" y="805293"/>
                  <a:pt x="2091323" y="812184"/>
                  <a:pt x="2104373" y="814192"/>
                </a:cubicBezTo>
                <a:cubicBezTo>
                  <a:pt x="2145847" y="820573"/>
                  <a:pt x="2187902" y="822325"/>
                  <a:pt x="2229633" y="826718"/>
                </a:cubicBezTo>
                <a:lnTo>
                  <a:pt x="2342367" y="839244"/>
                </a:lnTo>
                <a:cubicBezTo>
                  <a:pt x="2468655" y="881340"/>
                  <a:pt x="2272766" y="817111"/>
                  <a:pt x="2430049" y="864296"/>
                </a:cubicBezTo>
                <a:cubicBezTo>
                  <a:pt x="2455342" y="871884"/>
                  <a:pt x="2480153" y="880997"/>
                  <a:pt x="2505205" y="889348"/>
                </a:cubicBezTo>
                <a:lnTo>
                  <a:pt x="2580362" y="914400"/>
                </a:lnTo>
                <a:cubicBezTo>
                  <a:pt x="2592888" y="918576"/>
                  <a:pt x="2605131" y="923725"/>
                  <a:pt x="2617940" y="926927"/>
                </a:cubicBezTo>
                <a:cubicBezTo>
                  <a:pt x="2634641" y="931102"/>
                  <a:pt x="2651555" y="934506"/>
                  <a:pt x="2668044" y="939453"/>
                </a:cubicBezTo>
                <a:cubicBezTo>
                  <a:pt x="2693337" y="947041"/>
                  <a:pt x="2717581" y="958100"/>
                  <a:pt x="2743200" y="964505"/>
                </a:cubicBezTo>
                <a:lnTo>
                  <a:pt x="2793304" y="977031"/>
                </a:lnTo>
                <a:cubicBezTo>
                  <a:pt x="2805830" y="985382"/>
                  <a:pt x="2817125" y="995969"/>
                  <a:pt x="2830882" y="1002083"/>
                </a:cubicBezTo>
                <a:cubicBezTo>
                  <a:pt x="2857026" y="1013702"/>
                  <a:pt x="2923019" y="1033036"/>
                  <a:pt x="2956142" y="1039661"/>
                </a:cubicBezTo>
                <a:cubicBezTo>
                  <a:pt x="2981047" y="1044642"/>
                  <a:pt x="3006247" y="1048012"/>
                  <a:pt x="3031299" y="1052187"/>
                </a:cubicBezTo>
                <a:lnTo>
                  <a:pt x="3219189" y="1114817"/>
                </a:lnTo>
                <a:cubicBezTo>
                  <a:pt x="3255004" y="1126755"/>
                  <a:pt x="3267550" y="1132005"/>
                  <a:pt x="3306871" y="1139869"/>
                </a:cubicBezTo>
                <a:cubicBezTo>
                  <a:pt x="3331775" y="1144850"/>
                  <a:pt x="3356632" y="1152069"/>
                  <a:pt x="3382027" y="1152395"/>
                </a:cubicBezTo>
                <a:cubicBezTo>
                  <a:pt x="3682627" y="1156249"/>
                  <a:pt x="3983276" y="1152395"/>
                  <a:pt x="4283901" y="1152395"/>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Freeform 19"/>
          <p:cNvSpPr/>
          <p:nvPr/>
        </p:nvSpPr>
        <p:spPr>
          <a:xfrm>
            <a:off x="1828800" y="2987675"/>
            <a:ext cx="4422775" cy="1252538"/>
          </a:xfrm>
          <a:custGeom>
            <a:avLst/>
            <a:gdLst>
              <a:gd name="connsiteX0" fmla="*/ 0 w 4423249"/>
              <a:gd name="connsiteY0" fmla="*/ 0 h 1252602"/>
              <a:gd name="connsiteX1" fmla="*/ 62630 w 4423249"/>
              <a:gd name="connsiteY1" fmla="*/ 12526 h 1252602"/>
              <a:gd name="connsiteX2" fmla="*/ 162838 w 4423249"/>
              <a:gd name="connsiteY2" fmla="*/ 25052 h 1252602"/>
              <a:gd name="connsiteX3" fmla="*/ 237995 w 4423249"/>
              <a:gd name="connsiteY3" fmla="*/ 50104 h 1252602"/>
              <a:gd name="connsiteX4" fmla="*/ 275573 w 4423249"/>
              <a:gd name="connsiteY4" fmla="*/ 75156 h 1252602"/>
              <a:gd name="connsiteX5" fmla="*/ 313151 w 4423249"/>
              <a:gd name="connsiteY5" fmla="*/ 87682 h 1252602"/>
              <a:gd name="connsiteX6" fmla="*/ 713984 w 4423249"/>
              <a:gd name="connsiteY6" fmla="*/ 100208 h 1252602"/>
              <a:gd name="connsiteX7" fmla="*/ 789140 w 4423249"/>
              <a:gd name="connsiteY7" fmla="*/ 125260 h 1252602"/>
              <a:gd name="connsiteX8" fmla="*/ 926926 w 4423249"/>
              <a:gd name="connsiteY8" fmla="*/ 150312 h 1252602"/>
              <a:gd name="connsiteX9" fmla="*/ 989556 w 4423249"/>
              <a:gd name="connsiteY9" fmla="*/ 187890 h 1252602"/>
              <a:gd name="connsiteX10" fmla="*/ 1027134 w 4423249"/>
              <a:gd name="connsiteY10" fmla="*/ 200416 h 1252602"/>
              <a:gd name="connsiteX11" fmla="*/ 1102290 w 4423249"/>
              <a:gd name="connsiteY11" fmla="*/ 237994 h 1252602"/>
              <a:gd name="connsiteX12" fmla="*/ 1277655 w 4423249"/>
              <a:gd name="connsiteY12" fmla="*/ 250520 h 1252602"/>
              <a:gd name="connsiteX13" fmla="*/ 1352811 w 4423249"/>
              <a:gd name="connsiteY13" fmla="*/ 275572 h 1252602"/>
              <a:gd name="connsiteX14" fmla="*/ 1427967 w 4423249"/>
              <a:gd name="connsiteY14" fmla="*/ 350728 h 1252602"/>
              <a:gd name="connsiteX15" fmla="*/ 1503123 w 4423249"/>
              <a:gd name="connsiteY15" fmla="*/ 413358 h 1252602"/>
              <a:gd name="connsiteX16" fmla="*/ 1678488 w 4423249"/>
              <a:gd name="connsiteY16" fmla="*/ 450937 h 1252602"/>
              <a:gd name="connsiteX17" fmla="*/ 1778696 w 4423249"/>
              <a:gd name="connsiteY17" fmla="*/ 463463 h 1252602"/>
              <a:gd name="connsiteX18" fmla="*/ 1954060 w 4423249"/>
              <a:gd name="connsiteY18" fmla="*/ 488515 h 1252602"/>
              <a:gd name="connsiteX19" fmla="*/ 2029216 w 4423249"/>
              <a:gd name="connsiteY19" fmla="*/ 526093 h 1252602"/>
              <a:gd name="connsiteX20" fmla="*/ 2054268 w 4423249"/>
              <a:gd name="connsiteY20" fmla="*/ 563671 h 1252602"/>
              <a:gd name="connsiteX21" fmla="*/ 2091847 w 4423249"/>
              <a:gd name="connsiteY21" fmla="*/ 588723 h 1252602"/>
              <a:gd name="connsiteX22" fmla="*/ 2141951 w 4423249"/>
              <a:gd name="connsiteY22" fmla="*/ 626301 h 1252602"/>
              <a:gd name="connsiteX23" fmla="*/ 2179529 w 4423249"/>
              <a:gd name="connsiteY23" fmla="*/ 651353 h 1252602"/>
              <a:gd name="connsiteX24" fmla="*/ 2217107 w 4423249"/>
              <a:gd name="connsiteY24" fmla="*/ 688931 h 1252602"/>
              <a:gd name="connsiteX25" fmla="*/ 2292263 w 4423249"/>
              <a:gd name="connsiteY25" fmla="*/ 713983 h 1252602"/>
              <a:gd name="connsiteX26" fmla="*/ 2329841 w 4423249"/>
              <a:gd name="connsiteY26" fmla="*/ 739035 h 1252602"/>
              <a:gd name="connsiteX27" fmla="*/ 2505205 w 4423249"/>
              <a:gd name="connsiteY27" fmla="*/ 764087 h 1252602"/>
              <a:gd name="connsiteX28" fmla="*/ 2605414 w 4423249"/>
              <a:gd name="connsiteY28" fmla="*/ 814191 h 1252602"/>
              <a:gd name="connsiteX29" fmla="*/ 2655518 w 4423249"/>
              <a:gd name="connsiteY29" fmla="*/ 826717 h 1252602"/>
              <a:gd name="connsiteX30" fmla="*/ 2730674 w 4423249"/>
              <a:gd name="connsiteY30" fmla="*/ 851769 h 1252602"/>
              <a:gd name="connsiteX31" fmla="*/ 2793304 w 4423249"/>
              <a:gd name="connsiteY31" fmla="*/ 864295 h 1252602"/>
              <a:gd name="connsiteX32" fmla="*/ 2830882 w 4423249"/>
              <a:gd name="connsiteY32" fmla="*/ 889347 h 1252602"/>
              <a:gd name="connsiteX33" fmla="*/ 2880986 w 4423249"/>
              <a:gd name="connsiteY33" fmla="*/ 901874 h 1252602"/>
              <a:gd name="connsiteX34" fmla="*/ 2918564 w 4423249"/>
              <a:gd name="connsiteY34" fmla="*/ 914400 h 1252602"/>
              <a:gd name="connsiteX35" fmla="*/ 3006247 w 4423249"/>
              <a:gd name="connsiteY35" fmla="*/ 939452 h 1252602"/>
              <a:gd name="connsiteX36" fmla="*/ 3118981 w 4423249"/>
              <a:gd name="connsiteY36" fmla="*/ 989556 h 1252602"/>
              <a:gd name="connsiteX37" fmla="*/ 3156559 w 4423249"/>
              <a:gd name="connsiteY37" fmla="*/ 1002082 h 1252602"/>
              <a:gd name="connsiteX38" fmla="*/ 3194137 w 4423249"/>
              <a:gd name="connsiteY38" fmla="*/ 1014608 h 1252602"/>
              <a:gd name="connsiteX39" fmla="*/ 3231715 w 4423249"/>
              <a:gd name="connsiteY39" fmla="*/ 1039660 h 1252602"/>
              <a:gd name="connsiteX40" fmla="*/ 3306871 w 4423249"/>
              <a:gd name="connsiteY40" fmla="*/ 1064712 h 1252602"/>
              <a:gd name="connsiteX41" fmla="*/ 3294345 w 4423249"/>
              <a:gd name="connsiteY41" fmla="*/ 1027134 h 1252602"/>
              <a:gd name="connsiteX42" fmla="*/ 3344449 w 4423249"/>
              <a:gd name="connsiteY42" fmla="*/ 1039660 h 1252602"/>
              <a:gd name="connsiteX43" fmla="*/ 3419605 w 4423249"/>
              <a:gd name="connsiteY43" fmla="*/ 1052186 h 1252602"/>
              <a:gd name="connsiteX44" fmla="*/ 3544866 w 4423249"/>
              <a:gd name="connsiteY44" fmla="*/ 1152394 h 1252602"/>
              <a:gd name="connsiteX45" fmla="*/ 3582444 w 4423249"/>
              <a:gd name="connsiteY45" fmla="*/ 1177446 h 1252602"/>
              <a:gd name="connsiteX46" fmla="*/ 3695178 w 4423249"/>
              <a:gd name="connsiteY46" fmla="*/ 1215024 h 1252602"/>
              <a:gd name="connsiteX47" fmla="*/ 3732756 w 4423249"/>
              <a:gd name="connsiteY47" fmla="*/ 1227550 h 1252602"/>
              <a:gd name="connsiteX48" fmla="*/ 3770334 w 4423249"/>
              <a:gd name="connsiteY48" fmla="*/ 1252602 h 1252602"/>
              <a:gd name="connsiteX49" fmla="*/ 4058433 w 4423249"/>
              <a:gd name="connsiteY49" fmla="*/ 1240076 h 1252602"/>
              <a:gd name="connsiteX50" fmla="*/ 4096011 w 4423249"/>
              <a:gd name="connsiteY50" fmla="*/ 1215024 h 1252602"/>
              <a:gd name="connsiteX51" fmla="*/ 4171167 w 4423249"/>
              <a:gd name="connsiteY51" fmla="*/ 1189972 h 1252602"/>
              <a:gd name="connsiteX52" fmla="*/ 4271375 w 4423249"/>
              <a:gd name="connsiteY52" fmla="*/ 1152394 h 1252602"/>
              <a:gd name="connsiteX53" fmla="*/ 4296427 w 4423249"/>
              <a:gd name="connsiteY53" fmla="*/ 1114816 h 1252602"/>
              <a:gd name="connsiteX54" fmla="*/ 4334005 w 4423249"/>
              <a:gd name="connsiteY54" fmla="*/ 1089764 h 1252602"/>
              <a:gd name="connsiteX55" fmla="*/ 4396636 w 4423249"/>
              <a:gd name="connsiteY55" fmla="*/ 1039660 h 1252602"/>
              <a:gd name="connsiteX56" fmla="*/ 4421688 w 4423249"/>
              <a:gd name="connsiteY56" fmla="*/ 1002082 h 1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23249" h="1252602">
                <a:moveTo>
                  <a:pt x="0" y="0"/>
                </a:moveTo>
                <a:cubicBezTo>
                  <a:pt x="20877" y="4175"/>
                  <a:pt x="41587" y="9289"/>
                  <a:pt x="62630" y="12526"/>
                </a:cubicBezTo>
                <a:cubicBezTo>
                  <a:pt x="95901" y="17645"/>
                  <a:pt x="129923" y="17999"/>
                  <a:pt x="162838" y="25052"/>
                </a:cubicBezTo>
                <a:cubicBezTo>
                  <a:pt x="188659" y="30585"/>
                  <a:pt x="237995" y="50104"/>
                  <a:pt x="237995" y="50104"/>
                </a:cubicBezTo>
                <a:cubicBezTo>
                  <a:pt x="250521" y="58455"/>
                  <a:pt x="262108" y="68423"/>
                  <a:pt x="275573" y="75156"/>
                </a:cubicBezTo>
                <a:cubicBezTo>
                  <a:pt x="287383" y="81061"/>
                  <a:pt x="299969" y="86929"/>
                  <a:pt x="313151" y="87682"/>
                </a:cubicBezTo>
                <a:cubicBezTo>
                  <a:pt x="446610" y="95308"/>
                  <a:pt x="580373" y="96033"/>
                  <a:pt x="713984" y="100208"/>
                </a:cubicBezTo>
                <a:cubicBezTo>
                  <a:pt x="739036" y="108559"/>
                  <a:pt x="763092" y="120919"/>
                  <a:pt x="789140" y="125260"/>
                </a:cubicBezTo>
                <a:cubicBezTo>
                  <a:pt x="885296" y="141286"/>
                  <a:pt x="839392" y="132805"/>
                  <a:pt x="926926" y="150312"/>
                </a:cubicBezTo>
                <a:cubicBezTo>
                  <a:pt x="947803" y="162838"/>
                  <a:pt x="967780" y="177002"/>
                  <a:pt x="989556" y="187890"/>
                </a:cubicBezTo>
                <a:cubicBezTo>
                  <a:pt x="1001366" y="193795"/>
                  <a:pt x="1015324" y="194511"/>
                  <a:pt x="1027134" y="200416"/>
                </a:cubicBezTo>
                <a:cubicBezTo>
                  <a:pt x="1063512" y="218605"/>
                  <a:pt x="1061118" y="233150"/>
                  <a:pt x="1102290" y="237994"/>
                </a:cubicBezTo>
                <a:cubicBezTo>
                  <a:pt x="1160493" y="244841"/>
                  <a:pt x="1219200" y="246345"/>
                  <a:pt x="1277655" y="250520"/>
                </a:cubicBezTo>
                <a:cubicBezTo>
                  <a:pt x="1302707" y="258871"/>
                  <a:pt x="1334138" y="256899"/>
                  <a:pt x="1352811" y="275572"/>
                </a:cubicBezTo>
                <a:lnTo>
                  <a:pt x="1427967" y="350728"/>
                </a:lnTo>
                <a:cubicBezTo>
                  <a:pt x="1446875" y="369636"/>
                  <a:pt x="1475719" y="403393"/>
                  <a:pt x="1503123" y="413358"/>
                </a:cubicBezTo>
                <a:cubicBezTo>
                  <a:pt x="1547750" y="429586"/>
                  <a:pt x="1628544" y="443802"/>
                  <a:pt x="1678488" y="450937"/>
                </a:cubicBezTo>
                <a:cubicBezTo>
                  <a:pt x="1711812" y="455698"/>
                  <a:pt x="1745342" y="458915"/>
                  <a:pt x="1778696" y="463463"/>
                </a:cubicBezTo>
                <a:lnTo>
                  <a:pt x="1954060" y="488515"/>
                </a:lnTo>
                <a:cubicBezTo>
                  <a:pt x="1984623" y="498703"/>
                  <a:pt x="2004934" y="501811"/>
                  <a:pt x="2029216" y="526093"/>
                </a:cubicBezTo>
                <a:cubicBezTo>
                  <a:pt x="2039861" y="536738"/>
                  <a:pt x="2043623" y="553026"/>
                  <a:pt x="2054268" y="563671"/>
                </a:cubicBezTo>
                <a:cubicBezTo>
                  <a:pt x="2064913" y="574316"/>
                  <a:pt x="2079596" y="579973"/>
                  <a:pt x="2091847" y="588723"/>
                </a:cubicBezTo>
                <a:cubicBezTo>
                  <a:pt x="2108835" y="600857"/>
                  <a:pt x="2124963" y="614167"/>
                  <a:pt x="2141951" y="626301"/>
                </a:cubicBezTo>
                <a:cubicBezTo>
                  <a:pt x="2154201" y="635051"/>
                  <a:pt x="2167964" y="641715"/>
                  <a:pt x="2179529" y="651353"/>
                </a:cubicBezTo>
                <a:cubicBezTo>
                  <a:pt x="2193138" y="662694"/>
                  <a:pt x="2201622" y="680328"/>
                  <a:pt x="2217107" y="688931"/>
                </a:cubicBezTo>
                <a:cubicBezTo>
                  <a:pt x="2240191" y="701755"/>
                  <a:pt x="2270291" y="699335"/>
                  <a:pt x="2292263" y="713983"/>
                </a:cubicBezTo>
                <a:cubicBezTo>
                  <a:pt x="2304789" y="722334"/>
                  <a:pt x="2316376" y="732302"/>
                  <a:pt x="2329841" y="739035"/>
                </a:cubicBezTo>
                <a:cubicBezTo>
                  <a:pt x="2378036" y="763133"/>
                  <a:pt x="2470002" y="760887"/>
                  <a:pt x="2505205" y="764087"/>
                </a:cubicBezTo>
                <a:cubicBezTo>
                  <a:pt x="2538608" y="780788"/>
                  <a:pt x="2569183" y="805133"/>
                  <a:pt x="2605414" y="814191"/>
                </a:cubicBezTo>
                <a:cubicBezTo>
                  <a:pt x="2622115" y="818366"/>
                  <a:pt x="2639029" y="821770"/>
                  <a:pt x="2655518" y="826717"/>
                </a:cubicBezTo>
                <a:cubicBezTo>
                  <a:pt x="2680811" y="834305"/>
                  <a:pt x="2704780" y="846590"/>
                  <a:pt x="2730674" y="851769"/>
                </a:cubicBezTo>
                <a:lnTo>
                  <a:pt x="2793304" y="864295"/>
                </a:lnTo>
                <a:cubicBezTo>
                  <a:pt x="2805830" y="872646"/>
                  <a:pt x="2817045" y="883417"/>
                  <a:pt x="2830882" y="889347"/>
                </a:cubicBezTo>
                <a:cubicBezTo>
                  <a:pt x="2846705" y="896129"/>
                  <a:pt x="2864433" y="897144"/>
                  <a:pt x="2880986" y="901874"/>
                </a:cubicBezTo>
                <a:cubicBezTo>
                  <a:pt x="2893682" y="905501"/>
                  <a:pt x="2905868" y="910773"/>
                  <a:pt x="2918564" y="914400"/>
                </a:cubicBezTo>
                <a:cubicBezTo>
                  <a:pt x="3028672" y="945859"/>
                  <a:pt x="2916139" y="909417"/>
                  <a:pt x="3006247" y="939452"/>
                </a:cubicBezTo>
                <a:cubicBezTo>
                  <a:pt x="3065797" y="979152"/>
                  <a:pt x="3029543" y="959743"/>
                  <a:pt x="3118981" y="989556"/>
                </a:cubicBezTo>
                <a:lnTo>
                  <a:pt x="3156559" y="1002082"/>
                </a:lnTo>
                <a:cubicBezTo>
                  <a:pt x="3169085" y="1006257"/>
                  <a:pt x="3183151" y="1007284"/>
                  <a:pt x="3194137" y="1014608"/>
                </a:cubicBezTo>
                <a:cubicBezTo>
                  <a:pt x="3206663" y="1022959"/>
                  <a:pt x="3217958" y="1033546"/>
                  <a:pt x="3231715" y="1039660"/>
                </a:cubicBezTo>
                <a:cubicBezTo>
                  <a:pt x="3255846" y="1050385"/>
                  <a:pt x="3306871" y="1064712"/>
                  <a:pt x="3306871" y="1064712"/>
                </a:cubicBezTo>
                <a:cubicBezTo>
                  <a:pt x="3302696" y="1052186"/>
                  <a:pt x="3283359" y="1034458"/>
                  <a:pt x="3294345" y="1027134"/>
                </a:cubicBezTo>
                <a:cubicBezTo>
                  <a:pt x="3308669" y="1017585"/>
                  <a:pt x="3327568" y="1036284"/>
                  <a:pt x="3344449" y="1039660"/>
                </a:cubicBezTo>
                <a:cubicBezTo>
                  <a:pt x="3369353" y="1044641"/>
                  <a:pt x="3394553" y="1048011"/>
                  <a:pt x="3419605" y="1052186"/>
                </a:cubicBezTo>
                <a:cubicBezTo>
                  <a:pt x="3491000" y="1123580"/>
                  <a:pt x="3450057" y="1089188"/>
                  <a:pt x="3544866" y="1152394"/>
                </a:cubicBezTo>
                <a:cubicBezTo>
                  <a:pt x="3557392" y="1160745"/>
                  <a:pt x="3568162" y="1172685"/>
                  <a:pt x="3582444" y="1177446"/>
                </a:cubicBezTo>
                <a:lnTo>
                  <a:pt x="3695178" y="1215024"/>
                </a:lnTo>
                <a:cubicBezTo>
                  <a:pt x="3707704" y="1219199"/>
                  <a:pt x="3721770" y="1220226"/>
                  <a:pt x="3732756" y="1227550"/>
                </a:cubicBezTo>
                <a:lnTo>
                  <a:pt x="3770334" y="1252602"/>
                </a:lnTo>
                <a:cubicBezTo>
                  <a:pt x="3866367" y="1248427"/>
                  <a:pt x="3962943" y="1251094"/>
                  <a:pt x="4058433" y="1240076"/>
                </a:cubicBezTo>
                <a:cubicBezTo>
                  <a:pt x="4073388" y="1238350"/>
                  <a:pt x="4082254" y="1221138"/>
                  <a:pt x="4096011" y="1215024"/>
                </a:cubicBezTo>
                <a:cubicBezTo>
                  <a:pt x="4120142" y="1204299"/>
                  <a:pt x="4149195" y="1204620"/>
                  <a:pt x="4171167" y="1189972"/>
                </a:cubicBezTo>
                <a:cubicBezTo>
                  <a:pt x="4226459" y="1153110"/>
                  <a:pt x="4193983" y="1167872"/>
                  <a:pt x="4271375" y="1152394"/>
                </a:cubicBezTo>
                <a:cubicBezTo>
                  <a:pt x="4279726" y="1139868"/>
                  <a:pt x="4285782" y="1125461"/>
                  <a:pt x="4296427" y="1114816"/>
                </a:cubicBezTo>
                <a:cubicBezTo>
                  <a:pt x="4307072" y="1104171"/>
                  <a:pt x="4322249" y="1099168"/>
                  <a:pt x="4334005" y="1089764"/>
                </a:cubicBezTo>
                <a:cubicBezTo>
                  <a:pt x="4423249" y="1018370"/>
                  <a:pt x="4280976" y="1116767"/>
                  <a:pt x="4396636" y="1039660"/>
                </a:cubicBezTo>
                <a:lnTo>
                  <a:pt x="4421688" y="100208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Rectangle 8"/>
          <p:cNvSpPr/>
          <p:nvPr/>
        </p:nvSpPr>
        <p:spPr>
          <a:xfrm>
            <a:off x="1752600" y="4038600"/>
            <a:ext cx="57531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1676400" y="2514600"/>
            <a:ext cx="5334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3802" name="Group 12"/>
          <p:cNvGrpSpPr>
            <a:grpSpLocks/>
          </p:cNvGrpSpPr>
          <p:nvPr/>
        </p:nvGrpSpPr>
        <p:grpSpPr bwMode="auto">
          <a:xfrm>
            <a:off x="1420813" y="2771775"/>
            <a:ext cx="5329237" cy="3629025"/>
            <a:chOff x="1535668" y="2667794"/>
            <a:chExt cx="5328262" cy="3630493"/>
          </a:xfrm>
        </p:grpSpPr>
        <p:cxnSp>
          <p:nvCxnSpPr>
            <p:cNvPr id="11" name="Straight Arrow Connector 10"/>
            <p:cNvCxnSpPr/>
            <p:nvPr/>
          </p:nvCxnSpPr>
          <p:spPr>
            <a:xfrm rot="5400000" flipH="1" flipV="1">
              <a:off x="304640" y="4267054"/>
              <a:ext cx="320010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05487" y="5867901"/>
              <a:ext cx="441879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805" name="TextBox 7"/>
            <p:cNvSpPr txBox="1">
              <a:spLocks noChangeArrowheads="1"/>
            </p:cNvSpPr>
            <p:nvPr/>
          </p:nvSpPr>
          <p:spPr bwMode="auto">
            <a:xfrm>
              <a:off x="3550796" y="5867400"/>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Complexity</a:t>
              </a:r>
            </a:p>
          </p:txBody>
        </p:sp>
        <p:sp>
          <p:nvSpPr>
            <p:cNvPr id="33806" name="TextBox 8"/>
            <p:cNvSpPr txBox="1">
              <a:spLocks noChangeArrowheads="1"/>
            </p:cNvSpPr>
            <p:nvPr/>
          </p:nvSpPr>
          <p:spPr bwMode="auto">
            <a:xfrm>
              <a:off x="5791200" y="5867400"/>
              <a:ext cx="10727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100"/>
                <a:t>Low Bias</a:t>
              </a:r>
            </a:p>
            <a:p>
              <a:pPr eaLnBrk="1" hangingPunct="1"/>
              <a:r>
                <a:rPr lang="en-US" sz="1100"/>
                <a:t>High Variance</a:t>
              </a:r>
            </a:p>
          </p:txBody>
        </p:sp>
        <p:sp>
          <p:nvSpPr>
            <p:cNvPr id="33807" name="TextBox 9"/>
            <p:cNvSpPr txBox="1">
              <a:spLocks noChangeArrowheads="1"/>
            </p:cNvSpPr>
            <p:nvPr/>
          </p:nvSpPr>
          <p:spPr bwMode="auto">
            <a:xfrm>
              <a:off x="1676400" y="5867400"/>
              <a:ext cx="10406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100"/>
                <a:t>High Bias</a:t>
              </a:r>
            </a:p>
            <a:p>
              <a:pPr eaLnBrk="1" hangingPunct="1"/>
              <a:r>
                <a:rPr lang="en-US" sz="1100"/>
                <a:t>Low Variance</a:t>
              </a:r>
            </a:p>
          </p:txBody>
        </p:sp>
        <p:sp>
          <p:nvSpPr>
            <p:cNvPr id="33808" name="TextBox 10"/>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Error</a:t>
              </a:r>
            </a:p>
          </p:txBody>
        </p:sp>
      </p:grpSp>
    </p:spTree>
    <p:extLst>
      <p:ext uri="{BB962C8B-B14F-4D97-AF65-F5344CB8AC3E}">
        <p14:creationId xmlns:p14="http://schemas.microsoft.com/office/powerpoint/2010/main" val="2765232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9"/>
                                        </p:tgtEl>
                                        <p:attrNameLst>
                                          <p:attrName>ppt_x</p:attrName>
                                        </p:attrNameLst>
                                      </p:cBhvr>
                                      <p:tavLst>
                                        <p:tav tm="0">
                                          <p:val>
                                            <p:strVal val="ppt_x"/>
                                          </p:val>
                                        </p:tav>
                                        <p:tav tm="100000">
                                          <p:val>
                                            <p:strVal val="1+ppt_w/2"/>
                                          </p:val>
                                        </p:tav>
                                      </p:tavLst>
                                    </p:anim>
                                    <p:anim calcmode="lin" valueType="num">
                                      <p:cBhvr additive="base">
                                        <p:cTn id="9" dur="1000"/>
                                        <p:tgtEl>
                                          <p:spTgt spid="9"/>
                                        </p:tgtEl>
                                        <p:attrNameLst>
                                          <p:attrName>ppt_y</p:attrName>
                                        </p:attrNameLst>
                                      </p:cBhvr>
                                      <p:tavLst>
                                        <p:tav tm="0">
                                          <p:val>
                                            <p:strVal val="ppt_y"/>
                                          </p:val>
                                        </p:tav>
                                        <p:tav tm="100000">
                                          <p:val>
                                            <p:strVal val="ppt_y"/>
                                          </p:val>
                                        </p:tav>
                                      </p:tavLst>
                                    </p:anim>
                                    <p:set>
                                      <p:cBhvr>
                                        <p:cTn id="10" dur="1" fill="hold">
                                          <p:stCondLst>
                                            <p:cond delay="999"/>
                                          </p:stCondLst>
                                        </p:cTn>
                                        <p:tgtEl>
                                          <p:spTgt spid="9"/>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8"/>
                                        </p:tgtEl>
                                        <p:attrNameLst>
                                          <p:attrName>ppt_x</p:attrName>
                                        </p:attrNameLst>
                                      </p:cBhvr>
                                      <p:tavLst>
                                        <p:tav tm="0">
                                          <p:val>
                                            <p:strVal val="ppt_x"/>
                                          </p:val>
                                        </p:tav>
                                        <p:tav tm="100000">
                                          <p:val>
                                            <p:strVal val="1+ppt_w/2"/>
                                          </p:val>
                                        </p:tav>
                                      </p:tavLst>
                                    </p:anim>
                                    <p:anim calcmode="lin" valueType="num">
                                      <p:cBhvr additive="base">
                                        <p:cTn id="20" dur="1000"/>
                                        <p:tgtEl>
                                          <p:spTgt spid="8"/>
                                        </p:tgtEl>
                                        <p:attrNameLst>
                                          <p:attrName>ppt_y</p:attrName>
                                        </p:attrNameLst>
                                      </p:cBhvr>
                                      <p:tavLst>
                                        <p:tav tm="0">
                                          <p:val>
                                            <p:strVal val="ppt_y"/>
                                          </p:val>
                                        </p:tav>
                                        <p:tav tm="100000">
                                          <p:val>
                                            <p:strVal val="ppt_y"/>
                                          </p:val>
                                        </p:tav>
                                      </p:tavLst>
                                    </p:anim>
                                    <p:set>
                                      <p:cBhvr>
                                        <p:cTn id="21" dur="1" fill="hold">
                                          <p:stCondLst>
                                            <p:cond delay="999"/>
                                          </p:stCondLst>
                                        </p:cTn>
                                        <p:tgtEl>
                                          <p:spTgt spid="8"/>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Effect of Training Size</a:t>
            </a:r>
          </a:p>
        </p:txBody>
      </p:sp>
      <p:sp>
        <p:nvSpPr>
          <p:cNvPr id="10" name="Freeform 9"/>
          <p:cNvSpPr/>
          <p:nvPr/>
        </p:nvSpPr>
        <p:spPr>
          <a:xfrm>
            <a:off x="1928813" y="3644900"/>
            <a:ext cx="4384675" cy="1349375"/>
          </a:xfrm>
          <a:custGeom>
            <a:avLst/>
            <a:gdLst>
              <a:gd name="connsiteX0" fmla="*/ 0 w 4384110"/>
              <a:gd name="connsiteY0" fmla="*/ 0 h 1349049"/>
              <a:gd name="connsiteX1" fmla="*/ 25052 w 4384110"/>
              <a:gd name="connsiteY1" fmla="*/ 112734 h 1349049"/>
              <a:gd name="connsiteX2" fmla="*/ 75156 w 4384110"/>
              <a:gd name="connsiteY2" fmla="*/ 187890 h 1349049"/>
              <a:gd name="connsiteX3" fmla="*/ 112734 w 4384110"/>
              <a:gd name="connsiteY3" fmla="*/ 212942 h 1349049"/>
              <a:gd name="connsiteX4" fmla="*/ 137787 w 4384110"/>
              <a:gd name="connsiteY4" fmla="*/ 237994 h 1349049"/>
              <a:gd name="connsiteX5" fmla="*/ 212943 w 4384110"/>
              <a:gd name="connsiteY5" fmla="*/ 263047 h 1349049"/>
              <a:gd name="connsiteX6" fmla="*/ 250521 w 4384110"/>
              <a:gd name="connsiteY6" fmla="*/ 275573 h 1349049"/>
              <a:gd name="connsiteX7" fmla="*/ 275573 w 4384110"/>
              <a:gd name="connsiteY7" fmla="*/ 313151 h 1349049"/>
              <a:gd name="connsiteX8" fmla="*/ 313151 w 4384110"/>
              <a:gd name="connsiteY8" fmla="*/ 325677 h 1349049"/>
              <a:gd name="connsiteX9" fmla="*/ 350729 w 4384110"/>
              <a:gd name="connsiteY9" fmla="*/ 350729 h 1349049"/>
              <a:gd name="connsiteX10" fmla="*/ 425885 w 4384110"/>
              <a:gd name="connsiteY10" fmla="*/ 375781 h 1349049"/>
              <a:gd name="connsiteX11" fmla="*/ 463463 w 4384110"/>
              <a:gd name="connsiteY11" fmla="*/ 388307 h 1349049"/>
              <a:gd name="connsiteX12" fmla="*/ 513567 w 4384110"/>
              <a:gd name="connsiteY12" fmla="*/ 400833 h 1349049"/>
              <a:gd name="connsiteX13" fmla="*/ 563671 w 4384110"/>
              <a:gd name="connsiteY13" fmla="*/ 425885 h 1349049"/>
              <a:gd name="connsiteX14" fmla="*/ 651354 w 4384110"/>
              <a:gd name="connsiteY14" fmla="*/ 450937 h 1349049"/>
              <a:gd name="connsiteX15" fmla="*/ 688932 w 4384110"/>
              <a:gd name="connsiteY15" fmla="*/ 475989 h 1349049"/>
              <a:gd name="connsiteX16" fmla="*/ 776614 w 4384110"/>
              <a:gd name="connsiteY16" fmla="*/ 501041 h 1349049"/>
              <a:gd name="connsiteX17" fmla="*/ 814192 w 4384110"/>
              <a:gd name="connsiteY17" fmla="*/ 526093 h 1349049"/>
              <a:gd name="connsiteX18" fmla="*/ 939452 w 4384110"/>
              <a:gd name="connsiteY18" fmla="*/ 563671 h 1349049"/>
              <a:gd name="connsiteX19" fmla="*/ 977030 w 4384110"/>
              <a:gd name="connsiteY19" fmla="*/ 588723 h 1349049"/>
              <a:gd name="connsiteX20" fmla="*/ 1064713 w 4384110"/>
              <a:gd name="connsiteY20" fmla="*/ 613775 h 1349049"/>
              <a:gd name="connsiteX21" fmla="*/ 1139869 w 4384110"/>
              <a:gd name="connsiteY21" fmla="*/ 638827 h 1349049"/>
              <a:gd name="connsiteX22" fmla="*/ 1177447 w 4384110"/>
              <a:gd name="connsiteY22" fmla="*/ 651353 h 1349049"/>
              <a:gd name="connsiteX23" fmla="*/ 1215025 w 4384110"/>
              <a:gd name="connsiteY23" fmla="*/ 676405 h 1349049"/>
              <a:gd name="connsiteX24" fmla="*/ 1277655 w 4384110"/>
              <a:gd name="connsiteY24" fmla="*/ 688931 h 1349049"/>
              <a:gd name="connsiteX25" fmla="*/ 1315233 w 4384110"/>
              <a:gd name="connsiteY25" fmla="*/ 713984 h 1349049"/>
              <a:gd name="connsiteX26" fmla="*/ 1402915 w 4384110"/>
              <a:gd name="connsiteY26" fmla="*/ 739036 h 1349049"/>
              <a:gd name="connsiteX27" fmla="*/ 1478071 w 4384110"/>
              <a:gd name="connsiteY27" fmla="*/ 789140 h 1349049"/>
              <a:gd name="connsiteX28" fmla="*/ 1515650 w 4384110"/>
              <a:gd name="connsiteY28" fmla="*/ 814192 h 1349049"/>
              <a:gd name="connsiteX29" fmla="*/ 1665962 w 4384110"/>
              <a:gd name="connsiteY29" fmla="*/ 864296 h 1349049"/>
              <a:gd name="connsiteX30" fmla="*/ 1703540 w 4384110"/>
              <a:gd name="connsiteY30" fmla="*/ 876822 h 1349049"/>
              <a:gd name="connsiteX31" fmla="*/ 1741118 w 4384110"/>
              <a:gd name="connsiteY31" fmla="*/ 889348 h 1349049"/>
              <a:gd name="connsiteX32" fmla="*/ 1853852 w 4384110"/>
              <a:gd name="connsiteY32" fmla="*/ 951978 h 1349049"/>
              <a:gd name="connsiteX33" fmla="*/ 1891430 w 4384110"/>
              <a:gd name="connsiteY33" fmla="*/ 977030 h 1349049"/>
              <a:gd name="connsiteX34" fmla="*/ 1929008 w 4384110"/>
              <a:gd name="connsiteY34" fmla="*/ 1014608 h 1349049"/>
              <a:gd name="connsiteX35" fmla="*/ 2004165 w 4384110"/>
              <a:gd name="connsiteY35" fmla="*/ 1039660 h 1349049"/>
              <a:gd name="connsiteX36" fmla="*/ 2041743 w 4384110"/>
              <a:gd name="connsiteY36" fmla="*/ 1052186 h 1349049"/>
              <a:gd name="connsiteX37" fmla="*/ 2718148 w 4384110"/>
              <a:gd name="connsiteY37" fmla="*/ 1077238 h 1349049"/>
              <a:gd name="connsiteX38" fmla="*/ 2956143 w 4384110"/>
              <a:gd name="connsiteY38" fmla="*/ 1102290 h 1349049"/>
              <a:gd name="connsiteX39" fmla="*/ 3018773 w 4384110"/>
              <a:gd name="connsiteY39" fmla="*/ 1114816 h 1349049"/>
              <a:gd name="connsiteX40" fmla="*/ 3081403 w 4384110"/>
              <a:gd name="connsiteY40" fmla="*/ 1152394 h 1349049"/>
              <a:gd name="connsiteX41" fmla="*/ 3331924 w 4384110"/>
              <a:gd name="connsiteY41" fmla="*/ 1189973 h 1349049"/>
              <a:gd name="connsiteX42" fmla="*/ 3457184 w 4384110"/>
              <a:gd name="connsiteY42" fmla="*/ 1215025 h 1349049"/>
              <a:gd name="connsiteX43" fmla="*/ 3507288 w 4384110"/>
              <a:gd name="connsiteY43" fmla="*/ 1227551 h 1349049"/>
              <a:gd name="connsiteX44" fmla="*/ 3620022 w 4384110"/>
              <a:gd name="connsiteY44" fmla="*/ 1240077 h 1349049"/>
              <a:gd name="connsiteX45" fmla="*/ 3657600 w 4384110"/>
              <a:gd name="connsiteY45" fmla="*/ 1252603 h 1349049"/>
              <a:gd name="connsiteX46" fmla="*/ 4296428 w 4384110"/>
              <a:gd name="connsiteY46" fmla="*/ 1277655 h 1349049"/>
              <a:gd name="connsiteX47" fmla="*/ 4384110 w 4384110"/>
              <a:gd name="connsiteY47" fmla="*/ 1315233 h 134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84110" h="1349049">
                <a:moveTo>
                  <a:pt x="0" y="0"/>
                </a:moveTo>
                <a:cubicBezTo>
                  <a:pt x="3399" y="20392"/>
                  <a:pt x="10368" y="86303"/>
                  <a:pt x="25052" y="112734"/>
                </a:cubicBezTo>
                <a:cubicBezTo>
                  <a:pt x="39674" y="139054"/>
                  <a:pt x="50104" y="171189"/>
                  <a:pt x="75156" y="187890"/>
                </a:cubicBezTo>
                <a:cubicBezTo>
                  <a:pt x="87682" y="196241"/>
                  <a:pt x="100978" y="203538"/>
                  <a:pt x="112734" y="212942"/>
                </a:cubicBezTo>
                <a:cubicBezTo>
                  <a:pt x="121956" y="220319"/>
                  <a:pt x="127224" y="232712"/>
                  <a:pt x="137787" y="237994"/>
                </a:cubicBezTo>
                <a:cubicBezTo>
                  <a:pt x="161406" y="249804"/>
                  <a:pt x="187891" y="254696"/>
                  <a:pt x="212943" y="263047"/>
                </a:cubicBezTo>
                <a:lnTo>
                  <a:pt x="250521" y="275573"/>
                </a:lnTo>
                <a:cubicBezTo>
                  <a:pt x="258872" y="288099"/>
                  <a:pt x="263818" y="303747"/>
                  <a:pt x="275573" y="313151"/>
                </a:cubicBezTo>
                <a:cubicBezTo>
                  <a:pt x="285883" y="321399"/>
                  <a:pt x="301341" y="319772"/>
                  <a:pt x="313151" y="325677"/>
                </a:cubicBezTo>
                <a:cubicBezTo>
                  <a:pt x="326616" y="332410"/>
                  <a:pt x="336972" y="344615"/>
                  <a:pt x="350729" y="350729"/>
                </a:cubicBezTo>
                <a:cubicBezTo>
                  <a:pt x="374860" y="361454"/>
                  <a:pt x="400833" y="367430"/>
                  <a:pt x="425885" y="375781"/>
                </a:cubicBezTo>
                <a:cubicBezTo>
                  <a:pt x="438411" y="379956"/>
                  <a:pt x="450654" y="385105"/>
                  <a:pt x="463463" y="388307"/>
                </a:cubicBezTo>
                <a:cubicBezTo>
                  <a:pt x="480164" y="392482"/>
                  <a:pt x="497448" y="394788"/>
                  <a:pt x="513567" y="400833"/>
                </a:cubicBezTo>
                <a:cubicBezTo>
                  <a:pt x="531051" y="407389"/>
                  <a:pt x="546508" y="418530"/>
                  <a:pt x="563671" y="425885"/>
                </a:cubicBezTo>
                <a:cubicBezTo>
                  <a:pt x="588827" y="436666"/>
                  <a:pt x="625931" y="444581"/>
                  <a:pt x="651354" y="450937"/>
                </a:cubicBezTo>
                <a:cubicBezTo>
                  <a:pt x="663880" y="459288"/>
                  <a:pt x="675467" y="469256"/>
                  <a:pt x="688932" y="475989"/>
                </a:cubicBezTo>
                <a:cubicBezTo>
                  <a:pt x="706902" y="484974"/>
                  <a:pt x="760561" y="497028"/>
                  <a:pt x="776614" y="501041"/>
                </a:cubicBezTo>
                <a:cubicBezTo>
                  <a:pt x="789140" y="509392"/>
                  <a:pt x="800355" y="520163"/>
                  <a:pt x="814192" y="526093"/>
                </a:cubicBezTo>
                <a:cubicBezTo>
                  <a:pt x="863207" y="547099"/>
                  <a:pt x="888932" y="529991"/>
                  <a:pt x="939452" y="563671"/>
                </a:cubicBezTo>
                <a:cubicBezTo>
                  <a:pt x="951978" y="572022"/>
                  <a:pt x="963565" y="581990"/>
                  <a:pt x="977030" y="588723"/>
                </a:cubicBezTo>
                <a:cubicBezTo>
                  <a:pt x="998079" y="599248"/>
                  <a:pt x="1044645" y="607755"/>
                  <a:pt x="1064713" y="613775"/>
                </a:cubicBezTo>
                <a:cubicBezTo>
                  <a:pt x="1090006" y="621363"/>
                  <a:pt x="1114817" y="630476"/>
                  <a:pt x="1139869" y="638827"/>
                </a:cubicBezTo>
                <a:cubicBezTo>
                  <a:pt x="1152395" y="643002"/>
                  <a:pt x="1166461" y="644029"/>
                  <a:pt x="1177447" y="651353"/>
                </a:cubicBezTo>
                <a:cubicBezTo>
                  <a:pt x="1189973" y="659704"/>
                  <a:pt x="1200929" y="671119"/>
                  <a:pt x="1215025" y="676405"/>
                </a:cubicBezTo>
                <a:cubicBezTo>
                  <a:pt x="1234960" y="683880"/>
                  <a:pt x="1256778" y="684756"/>
                  <a:pt x="1277655" y="688931"/>
                </a:cubicBezTo>
                <a:cubicBezTo>
                  <a:pt x="1290181" y="697282"/>
                  <a:pt x="1301396" y="708054"/>
                  <a:pt x="1315233" y="713984"/>
                </a:cubicBezTo>
                <a:cubicBezTo>
                  <a:pt x="1343613" y="726147"/>
                  <a:pt x="1375491" y="723800"/>
                  <a:pt x="1402915" y="739036"/>
                </a:cubicBezTo>
                <a:cubicBezTo>
                  <a:pt x="1429235" y="753658"/>
                  <a:pt x="1453019" y="772439"/>
                  <a:pt x="1478071" y="789140"/>
                </a:cubicBezTo>
                <a:cubicBezTo>
                  <a:pt x="1490597" y="797491"/>
                  <a:pt x="1501368" y="809431"/>
                  <a:pt x="1515650" y="814192"/>
                </a:cubicBezTo>
                <a:lnTo>
                  <a:pt x="1665962" y="864296"/>
                </a:lnTo>
                <a:lnTo>
                  <a:pt x="1703540" y="876822"/>
                </a:lnTo>
                <a:cubicBezTo>
                  <a:pt x="1716066" y="880997"/>
                  <a:pt x="1730132" y="882024"/>
                  <a:pt x="1741118" y="889348"/>
                </a:cubicBezTo>
                <a:cubicBezTo>
                  <a:pt x="1825817" y="945814"/>
                  <a:pt x="1720920" y="878127"/>
                  <a:pt x="1853852" y="951978"/>
                </a:cubicBezTo>
                <a:cubicBezTo>
                  <a:pt x="1867012" y="959289"/>
                  <a:pt x="1879865" y="967392"/>
                  <a:pt x="1891430" y="977030"/>
                </a:cubicBezTo>
                <a:cubicBezTo>
                  <a:pt x="1905039" y="988371"/>
                  <a:pt x="1913523" y="1006005"/>
                  <a:pt x="1929008" y="1014608"/>
                </a:cubicBezTo>
                <a:cubicBezTo>
                  <a:pt x="1952092" y="1027433"/>
                  <a:pt x="1979113" y="1031309"/>
                  <a:pt x="2004165" y="1039660"/>
                </a:cubicBezTo>
                <a:cubicBezTo>
                  <a:pt x="2016691" y="1043835"/>
                  <a:pt x="2028545" y="1051809"/>
                  <a:pt x="2041743" y="1052186"/>
                </a:cubicBezTo>
                <a:cubicBezTo>
                  <a:pt x="2559563" y="1066981"/>
                  <a:pt x="2334159" y="1057028"/>
                  <a:pt x="2718148" y="1077238"/>
                </a:cubicBezTo>
                <a:cubicBezTo>
                  <a:pt x="2825020" y="1112862"/>
                  <a:pt x="2713179" y="1079151"/>
                  <a:pt x="2956143" y="1102290"/>
                </a:cubicBezTo>
                <a:cubicBezTo>
                  <a:pt x="2977337" y="1104308"/>
                  <a:pt x="2997896" y="1110641"/>
                  <a:pt x="3018773" y="1114816"/>
                </a:cubicBezTo>
                <a:cubicBezTo>
                  <a:pt x="3039650" y="1127342"/>
                  <a:pt x="3059239" y="1142319"/>
                  <a:pt x="3081403" y="1152394"/>
                </a:cubicBezTo>
                <a:cubicBezTo>
                  <a:pt x="3170790" y="1193025"/>
                  <a:pt x="3222018" y="1182123"/>
                  <a:pt x="3331924" y="1189973"/>
                </a:cubicBezTo>
                <a:cubicBezTo>
                  <a:pt x="3373677" y="1198324"/>
                  <a:pt x="3415875" y="1204698"/>
                  <a:pt x="3457184" y="1215025"/>
                </a:cubicBezTo>
                <a:cubicBezTo>
                  <a:pt x="3473885" y="1219200"/>
                  <a:pt x="3490273" y="1224933"/>
                  <a:pt x="3507288" y="1227551"/>
                </a:cubicBezTo>
                <a:cubicBezTo>
                  <a:pt x="3544658" y="1233300"/>
                  <a:pt x="3582444" y="1235902"/>
                  <a:pt x="3620022" y="1240077"/>
                </a:cubicBezTo>
                <a:cubicBezTo>
                  <a:pt x="3632548" y="1244252"/>
                  <a:pt x="3644417" y="1251871"/>
                  <a:pt x="3657600" y="1252603"/>
                </a:cubicBezTo>
                <a:cubicBezTo>
                  <a:pt x="3870378" y="1264424"/>
                  <a:pt x="4296428" y="1277655"/>
                  <a:pt x="4296428" y="1277655"/>
                </a:cubicBezTo>
                <a:cubicBezTo>
                  <a:pt x="4376497" y="1331034"/>
                  <a:pt x="4350294" y="1349049"/>
                  <a:pt x="4384110" y="131523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1916113" y="5308600"/>
            <a:ext cx="4371975" cy="541338"/>
          </a:xfrm>
          <a:custGeom>
            <a:avLst/>
            <a:gdLst>
              <a:gd name="connsiteX0" fmla="*/ 0 w 4371584"/>
              <a:gd name="connsiteY0" fmla="*/ 541208 h 541208"/>
              <a:gd name="connsiteX1" fmla="*/ 450937 w 4371584"/>
              <a:gd name="connsiteY1" fmla="*/ 528682 h 541208"/>
              <a:gd name="connsiteX2" fmla="*/ 563671 w 4371584"/>
              <a:gd name="connsiteY2" fmla="*/ 491104 h 541208"/>
              <a:gd name="connsiteX3" fmla="*/ 626302 w 4371584"/>
              <a:gd name="connsiteY3" fmla="*/ 478578 h 541208"/>
              <a:gd name="connsiteX4" fmla="*/ 776614 w 4371584"/>
              <a:gd name="connsiteY4" fmla="*/ 453526 h 541208"/>
              <a:gd name="connsiteX5" fmla="*/ 851770 w 4371584"/>
              <a:gd name="connsiteY5" fmla="*/ 415948 h 541208"/>
              <a:gd name="connsiteX6" fmla="*/ 889348 w 4371584"/>
              <a:gd name="connsiteY6" fmla="*/ 403421 h 541208"/>
              <a:gd name="connsiteX7" fmla="*/ 914400 w 4371584"/>
              <a:gd name="connsiteY7" fmla="*/ 365843 h 541208"/>
              <a:gd name="connsiteX8" fmla="*/ 951978 w 4371584"/>
              <a:gd name="connsiteY8" fmla="*/ 353317 h 541208"/>
              <a:gd name="connsiteX9" fmla="*/ 1052186 w 4371584"/>
              <a:gd name="connsiteY9" fmla="*/ 328265 h 541208"/>
              <a:gd name="connsiteX10" fmla="*/ 1177447 w 4371584"/>
              <a:gd name="connsiteY10" fmla="*/ 303213 h 541208"/>
              <a:gd name="connsiteX11" fmla="*/ 1778696 w 4371584"/>
              <a:gd name="connsiteY11" fmla="*/ 278161 h 541208"/>
              <a:gd name="connsiteX12" fmla="*/ 2167003 w 4371584"/>
              <a:gd name="connsiteY12" fmla="*/ 253109 h 541208"/>
              <a:gd name="connsiteX13" fmla="*/ 2217107 w 4371584"/>
              <a:gd name="connsiteY13" fmla="*/ 240583 h 541208"/>
              <a:gd name="connsiteX14" fmla="*/ 2342367 w 4371584"/>
              <a:gd name="connsiteY14" fmla="*/ 215531 h 541208"/>
              <a:gd name="connsiteX15" fmla="*/ 2392471 w 4371584"/>
              <a:gd name="connsiteY15" fmla="*/ 203005 h 541208"/>
              <a:gd name="connsiteX16" fmla="*/ 2592888 w 4371584"/>
              <a:gd name="connsiteY16" fmla="*/ 190479 h 541208"/>
              <a:gd name="connsiteX17" fmla="*/ 2680570 w 4371584"/>
              <a:gd name="connsiteY17" fmla="*/ 165427 h 541208"/>
              <a:gd name="connsiteX18" fmla="*/ 2743200 w 4371584"/>
              <a:gd name="connsiteY18" fmla="*/ 152901 h 541208"/>
              <a:gd name="connsiteX19" fmla="*/ 2793304 w 4371584"/>
              <a:gd name="connsiteY19" fmla="*/ 140375 h 541208"/>
              <a:gd name="connsiteX20" fmla="*/ 3068877 w 4371584"/>
              <a:gd name="connsiteY20" fmla="*/ 127849 h 541208"/>
              <a:gd name="connsiteX21" fmla="*/ 3519814 w 4371584"/>
              <a:gd name="connsiteY21" fmla="*/ 102797 h 541208"/>
              <a:gd name="connsiteX22" fmla="*/ 3807913 w 4371584"/>
              <a:gd name="connsiteY22" fmla="*/ 90271 h 541208"/>
              <a:gd name="connsiteX23" fmla="*/ 3945699 w 4371584"/>
              <a:gd name="connsiteY23" fmla="*/ 52693 h 541208"/>
              <a:gd name="connsiteX24" fmla="*/ 3983277 w 4371584"/>
              <a:gd name="connsiteY24" fmla="*/ 40167 h 541208"/>
              <a:gd name="connsiteX25" fmla="*/ 4221271 w 4371584"/>
              <a:gd name="connsiteY25" fmla="*/ 27641 h 541208"/>
              <a:gd name="connsiteX26" fmla="*/ 4271376 w 4371584"/>
              <a:gd name="connsiteY26" fmla="*/ 15115 h 541208"/>
              <a:gd name="connsiteX27" fmla="*/ 4308954 w 4371584"/>
              <a:gd name="connsiteY27" fmla="*/ 2589 h 541208"/>
              <a:gd name="connsiteX28" fmla="*/ 4371584 w 4371584"/>
              <a:gd name="connsiteY28" fmla="*/ 2589 h 5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71584" h="541208">
                <a:moveTo>
                  <a:pt x="0" y="541208"/>
                </a:moveTo>
                <a:cubicBezTo>
                  <a:pt x="150312" y="537033"/>
                  <a:pt x="300949" y="539395"/>
                  <a:pt x="450937" y="528682"/>
                </a:cubicBezTo>
                <a:cubicBezTo>
                  <a:pt x="489909" y="525898"/>
                  <a:pt x="525396" y="498759"/>
                  <a:pt x="563671" y="491104"/>
                </a:cubicBezTo>
                <a:cubicBezTo>
                  <a:pt x="584548" y="486929"/>
                  <a:pt x="605301" y="482078"/>
                  <a:pt x="626302" y="478578"/>
                </a:cubicBezTo>
                <a:cubicBezTo>
                  <a:pt x="689933" y="467973"/>
                  <a:pt x="717575" y="468286"/>
                  <a:pt x="776614" y="453526"/>
                </a:cubicBezTo>
                <a:cubicBezTo>
                  <a:pt x="839580" y="437784"/>
                  <a:pt x="790543" y="446562"/>
                  <a:pt x="851770" y="415948"/>
                </a:cubicBezTo>
                <a:cubicBezTo>
                  <a:pt x="863580" y="410043"/>
                  <a:pt x="876822" y="407597"/>
                  <a:pt x="889348" y="403421"/>
                </a:cubicBezTo>
                <a:cubicBezTo>
                  <a:pt x="897699" y="390895"/>
                  <a:pt x="902645" y="375247"/>
                  <a:pt x="914400" y="365843"/>
                </a:cubicBezTo>
                <a:cubicBezTo>
                  <a:pt x="924710" y="357595"/>
                  <a:pt x="939240" y="356791"/>
                  <a:pt x="951978" y="353317"/>
                </a:cubicBezTo>
                <a:cubicBezTo>
                  <a:pt x="985195" y="344258"/>
                  <a:pt x="1018424" y="335017"/>
                  <a:pt x="1052186" y="328265"/>
                </a:cubicBezTo>
                <a:lnTo>
                  <a:pt x="1177447" y="303213"/>
                </a:lnTo>
                <a:cubicBezTo>
                  <a:pt x="1416179" y="255467"/>
                  <a:pt x="1218781" y="291182"/>
                  <a:pt x="1778696" y="278161"/>
                </a:cubicBezTo>
                <a:cubicBezTo>
                  <a:pt x="1931317" y="227287"/>
                  <a:pt x="1767086" y="278104"/>
                  <a:pt x="2167003" y="253109"/>
                </a:cubicBezTo>
                <a:cubicBezTo>
                  <a:pt x="2184185" y="252035"/>
                  <a:pt x="2200274" y="244190"/>
                  <a:pt x="2217107" y="240583"/>
                </a:cubicBezTo>
                <a:cubicBezTo>
                  <a:pt x="2258742" y="231661"/>
                  <a:pt x="2301058" y="225858"/>
                  <a:pt x="2342367" y="215531"/>
                </a:cubicBezTo>
                <a:cubicBezTo>
                  <a:pt x="2359068" y="211356"/>
                  <a:pt x="2375341" y="204718"/>
                  <a:pt x="2392471" y="203005"/>
                </a:cubicBezTo>
                <a:cubicBezTo>
                  <a:pt x="2459075" y="196345"/>
                  <a:pt x="2526082" y="194654"/>
                  <a:pt x="2592888" y="190479"/>
                </a:cubicBezTo>
                <a:cubicBezTo>
                  <a:pt x="2634735" y="176530"/>
                  <a:pt x="2633385" y="175913"/>
                  <a:pt x="2680570" y="165427"/>
                </a:cubicBezTo>
                <a:cubicBezTo>
                  <a:pt x="2701353" y="160809"/>
                  <a:pt x="2722417" y="157519"/>
                  <a:pt x="2743200" y="152901"/>
                </a:cubicBezTo>
                <a:cubicBezTo>
                  <a:pt x="2760005" y="149166"/>
                  <a:pt x="2776139" y="141695"/>
                  <a:pt x="2793304" y="140375"/>
                </a:cubicBezTo>
                <a:cubicBezTo>
                  <a:pt x="2884986" y="133323"/>
                  <a:pt x="2977019" y="132024"/>
                  <a:pt x="3068877" y="127849"/>
                </a:cubicBezTo>
                <a:cubicBezTo>
                  <a:pt x="3237973" y="71484"/>
                  <a:pt x="3085502" y="118308"/>
                  <a:pt x="3519814" y="102797"/>
                </a:cubicBezTo>
                <a:lnTo>
                  <a:pt x="3807913" y="90271"/>
                </a:lnTo>
                <a:cubicBezTo>
                  <a:pt x="3896437" y="72566"/>
                  <a:pt x="3850345" y="84478"/>
                  <a:pt x="3945699" y="52693"/>
                </a:cubicBezTo>
                <a:cubicBezTo>
                  <a:pt x="3958225" y="48518"/>
                  <a:pt x="3970092" y="40861"/>
                  <a:pt x="3983277" y="40167"/>
                </a:cubicBezTo>
                <a:lnTo>
                  <a:pt x="4221271" y="27641"/>
                </a:lnTo>
                <a:cubicBezTo>
                  <a:pt x="4237973" y="23466"/>
                  <a:pt x="4254823" y="19844"/>
                  <a:pt x="4271376" y="15115"/>
                </a:cubicBezTo>
                <a:cubicBezTo>
                  <a:pt x="4284072" y="11488"/>
                  <a:pt x="4295852" y="4227"/>
                  <a:pt x="4308954" y="2589"/>
                </a:cubicBezTo>
                <a:cubicBezTo>
                  <a:pt x="4329669" y="0"/>
                  <a:pt x="4350707" y="2589"/>
                  <a:pt x="4371584" y="2589"/>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TextBox 11"/>
          <p:cNvSpPr txBox="1">
            <a:spLocks noChangeArrowheads="1"/>
          </p:cNvSpPr>
          <p:nvPr/>
        </p:nvSpPr>
        <p:spPr bwMode="auto">
          <a:xfrm>
            <a:off x="5257800" y="4354513"/>
            <a:ext cx="91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solidFill>
                  <a:srgbClr val="FF0000"/>
                </a:solidFill>
              </a:rPr>
              <a:t>Testing</a:t>
            </a:r>
          </a:p>
        </p:txBody>
      </p:sp>
      <p:sp>
        <p:nvSpPr>
          <p:cNvPr id="13" name="TextBox 12"/>
          <p:cNvSpPr txBox="1">
            <a:spLocks noChangeArrowheads="1"/>
          </p:cNvSpPr>
          <p:nvPr/>
        </p:nvSpPr>
        <p:spPr bwMode="auto">
          <a:xfrm>
            <a:off x="5105400" y="5497513"/>
            <a:ext cx="1082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chemeClr val="accent1"/>
                </a:solidFill>
              </a:rPr>
              <a:t>Training</a:t>
            </a:r>
          </a:p>
        </p:txBody>
      </p:sp>
      <p:sp>
        <p:nvSpPr>
          <p:cNvPr id="15" name="Rectangle 14"/>
          <p:cNvSpPr/>
          <p:nvPr/>
        </p:nvSpPr>
        <p:spPr>
          <a:xfrm>
            <a:off x="1917700" y="5257800"/>
            <a:ext cx="6235700" cy="6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824" name="Group 3"/>
          <p:cNvGrpSpPr>
            <a:grpSpLocks/>
          </p:cNvGrpSpPr>
          <p:nvPr/>
        </p:nvGrpSpPr>
        <p:grpSpPr bwMode="auto">
          <a:xfrm>
            <a:off x="1535113" y="2668588"/>
            <a:ext cx="4789487" cy="3568700"/>
            <a:chOff x="1535668" y="2667794"/>
            <a:chExt cx="4788932" cy="3568938"/>
          </a:xfrm>
        </p:grpSpPr>
        <p:cxnSp>
          <p:nvCxnSpPr>
            <p:cNvPr id="6" name="Straight Arrow Connector 5"/>
            <p:cNvCxnSpPr/>
            <p:nvPr/>
          </p:nvCxnSpPr>
          <p:spPr>
            <a:xfrm flipV="1">
              <a:off x="1905512" y="5866819"/>
              <a:ext cx="44190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30" name="TextBox 6"/>
            <p:cNvSpPr txBox="1">
              <a:spLocks noChangeArrowheads="1"/>
            </p:cNvSpPr>
            <p:nvPr/>
          </p:nvSpPr>
          <p:spPr bwMode="auto">
            <a:xfrm>
              <a:off x="2743200" y="5867400"/>
              <a:ext cx="3224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Number of Training Examples</a:t>
              </a:r>
            </a:p>
          </p:txBody>
        </p:sp>
        <p:sp>
          <p:nvSpPr>
            <p:cNvPr id="34831" name="TextBox 9"/>
            <p:cNvSpPr txBox="1">
              <a:spLocks noChangeArrowheads="1"/>
            </p:cNvSpPr>
            <p:nvPr/>
          </p:nvSpPr>
          <p:spPr bwMode="auto">
            <a:xfrm rot="-5400000">
              <a:off x="1371520" y="4141636"/>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Error</a:t>
              </a:r>
            </a:p>
          </p:txBody>
        </p:sp>
        <p:cxnSp>
          <p:nvCxnSpPr>
            <p:cNvPr id="5" name="Straight Arrow Connector 4"/>
            <p:cNvCxnSpPr/>
            <p:nvPr/>
          </p:nvCxnSpPr>
          <p:spPr>
            <a:xfrm rot="5400000" flipH="1" flipV="1">
              <a:off x="304413" y="4267307"/>
              <a:ext cx="320061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1919288" y="3009900"/>
            <a:ext cx="62357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9" name="Straight Arrow Connector 18"/>
          <p:cNvCxnSpPr/>
          <p:nvPr/>
        </p:nvCxnSpPr>
        <p:spPr>
          <a:xfrm rot="5400000" flipH="1" flipV="1">
            <a:off x="2020094" y="4990306"/>
            <a:ext cx="1295400" cy="1588"/>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2743200" y="4800600"/>
            <a:ext cx="224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Generalization Error</a:t>
            </a:r>
          </a:p>
        </p:txBody>
      </p:sp>
      <p:sp>
        <p:nvSpPr>
          <p:cNvPr id="34828" name="TextBox 15"/>
          <p:cNvSpPr txBox="1">
            <a:spLocks noChangeArrowheads="1"/>
          </p:cNvSpPr>
          <p:nvPr/>
        </p:nvSpPr>
        <p:spPr bwMode="auto">
          <a:xfrm>
            <a:off x="3429000" y="14478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Fixed classifier</a:t>
            </a:r>
          </a:p>
        </p:txBody>
      </p:sp>
    </p:spTree>
    <p:extLst>
      <p:ext uri="{BB962C8B-B14F-4D97-AF65-F5344CB8AC3E}">
        <p14:creationId xmlns:p14="http://schemas.microsoft.com/office/powerpoint/2010/main" val="84276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 presetClass="exit" presetSubtype="2" fill="hold" grpId="0" nodeType="withEffect">
                                  <p:stCondLst>
                                    <p:cond delay="0"/>
                                  </p:stCondLst>
                                  <p:childTnLst>
                                    <p:anim calcmode="lin" valueType="num">
                                      <p:cBhvr additive="base">
                                        <p:cTn id="8" dur="1000"/>
                                        <p:tgtEl>
                                          <p:spTgt spid="17"/>
                                        </p:tgtEl>
                                        <p:attrNameLst>
                                          <p:attrName>ppt_x</p:attrName>
                                        </p:attrNameLst>
                                      </p:cBhvr>
                                      <p:tavLst>
                                        <p:tav tm="0">
                                          <p:val>
                                            <p:strVal val="ppt_x"/>
                                          </p:val>
                                        </p:tav>
                                        <p:tav tm="100000">
                                          <p:val>
                                            <p:strVal val="1+ppt_w/2"/>
                                          </p:val>
                                        </p:tav>
                                      </p:tavLst>
                                    </p:anim>
                                    <p:anim calcmode="lin" valueType="num">
                                      <p:cBhvr additive="base">
                                        <p:cTn id="9" dur="1000"/>
                                        <p:tgtEl>
                                          <p:spTgt spid="17"/>
                                        </p:tgtEl>
                                        <p:attrNameLst>
                                          <p:attrName>ppt_y</p:attrName>
                                        </p:attrNameLst>
                                      </p:cBhvr>
                                      <p:tavLst>
                                        <p:tav tm="0">
                                          <p:val>
                                            <p:strVal val="ppt_y"/>
                                          </p:val>
                                        </p:tav>
                                        <p:tav tm="100000">
                                          <p:val>
                                            <p:strVal val="ppt_y"/>
                                          </p:val>
                                        </p:tav>
                                      </p:tavLst>
                                    </p:anim>
                                    <p:set>
                                      <p:cBhvr>
                                        <p:cTn id="10" dur="1" fill="hold">
                                          <p:stCondLst>
                                            <p:cond delay="999"/>
                                          </p:stCondLst>
                                        </p:cTn>
                                        <p:tgtEl>
                                          <p:spTgt spid="17"/>
                                        </p:tgtEl>
                                        <p:attrNameLst>
                                          <p:attrName>style.visibility</p:attrName>
                                        </p:attrNameLst>
                                      </p:cBhvr>
                                      <p:to>
                                        <p:strVal val="hidden"/>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2" presetClass="exit" presetSubtype="2" fill="hold" grpId="0" nodeType="withEffect">
                                  <p:stCondLst>
                                    <p:cond delay="0"/>
                                  </p:stCondLst>
                                  <p:childTnLst>
                                    <p:anim calcmode="lin" valueType="num">
                                      <p:cBhvr additive="base">
                                        <p:cTn id="19" dur="1000"/>
                                        <p:tgtEl>
                                          <p:spTgt spid="15"/>
                                        </p:tgtEl>
                                        <p:attrNameLst>
                                          <p:attrName>ppt_x</p:attrName>
                                        </p:attrNameLst>
                                      </p:cBhvr>
                                      <p:tavLst>
                                        <p:tav tm="0">
                                          <p:val>
                                            <p:strVal val="ppt_x"/>
                                          </p:val>
                                        </p:tav>
                                        <p:tav tm="100000">
                                          <p:val>
                                            <p:strVal val="1+ppt_w/2"/>
                                          </p:val>
                                        </p:tav>
                                      </p:tavLst>
                                    </p:anim>
                                    <p:anim calcmode="lin" valueType="num">
                                      <p:cBhvr additive="base">
                                        <p:cTn id="20" dur="1000"/>
                                        <p:tgtEl>
                                          <p:spTgt spid="15"/>
                                        </p:tgtEl>
                                        <p:attrNameLst>
                                          <p:attrName>ppt_y</p:attrName>
                                        </p:attrNameLst>
                                      </p:cBhvr>
                                      <p:tavLst>
                                        <p:tav tm="0">
                                          <p:val>
                                            <p:strVal val="ppt_y"/>
                                          </p:val>
                                        </p:tav>
                                        <p:tav tm="100000">
                                          <p:val>
                                            <p:strVal val="ppt_y"/>
                                          </p:val>
                                        </p:tav>
                                      </p:tavLst>
                                    </p:anim>
                                    <p:set>
                                      <p:cBhvr>
                                        <p:cTn id="21" dur="1" fill="hold">
                                          <p:stCondLst>
                                            <p:cond delay="999"/>
                                          </p:stCondLst>
                                        </p:cTn>
                                        <p:tgtEl>
                                          <p:spTgt spid="15"/>
                                        </p:tgtEl>
                                        <p:attrNameLst>
                                          <p:attrName>style.visibility</p:attrName>
                                        </p:attrNameLst>
                                      </p:cBhvr>
                                      <p:to>
                                        <p:strVal val="hidden"/>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7" grpId="0" animBg="1"/>
      <p:bldP spid="2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How to measure complexity?</a:t>
            </a:r>
          </a:p>
        </p:txBody>
      </p:sp>
      <p:sp>
        <p:nvSpPr>
          <p:cNvPr id="38915" name="Content Placeholder 2"/>
          <p:cNvSpPr>
            <a:spLocks noGrp="1"/>
          </p:cNvSpPr>
          <p:nvPr>
            <p:ph idx="1"/>
          </p:nvPr>
        </p:nvSpPr>
        <p:spPr/>
        <p:txBody>
          <a:bodyPr>
            <a:normAutofit lnSpcReduction="10000"/>
          </a:bodyPr>
          <a:lstStyle/>
          <a:p>
            <a:pPr>
              <a:buFont typeface="Arial" charset="0"/>
              <a:buChar char="•"/>
              <a:defRPr/>
            </a:pPr>
            <a:r>
              <a:rPr lang="en-US" dirty="0" smtClean="0"/>
              <a:t>VC dimension</a:t>
            </a:r>
          </a:p>
          <a:p>
            <a:pPr lvl="1">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endParaRPr lang="en-US" dirty="0" smtClean="0"/>
          </a:p>
          <a:p>
            <a:pPr>
              <a:buFont typeface="Arial" charset="0"/>
              <a:buChar char="•"/>
              <a:defRPr/>
            </a:pPr>
            <a:r>
              <a:rPr lang="en-US" dirty="0" smtClean="0"/>
              <a:t>Number of parameters</a:t>
            </a:r>
            <a:endParaRPr lang="en-US" dirty="0" smtClean="0"/>
          </a:p>
        </p:txBody>
      </p:sp>
      <p:pic>
        <p:nvPicPr>
          <p:cNvPr id="35844" name="Picture 2" descr="\sqrt{h(\log(2N/h)+1)-\log(\eta/4)\over 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550019"/>
            <a:ext cx="25431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5"/>
          <p:cNvSpPr txBox="1">
            <a:spLocks noChangeArrowheads="1"/>
          </p:cNvSpPr>
          <p:nvPr/>
        </p:nvSpPr>
        <p:spPr bwMode="auto">
          <a:xfrm>
            <a:off x="2819400" y="3626219"/>
            <a:ext cx="1824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Training error + </a:t>
            </a:r>
          </a:p>
        </p:txBody>
      </p:sp>
      <p:sp>
        <p:nvSpPr>
          <p:cNvPr id="35846" name="TextBox 6"/>
          <p:cNvSpPr txBox="1">
            <a:spLocks noChangeArrowheads="1"/>
          </p:cNvSpPr>
          <p:nvPr/>
        </p:nvSpPr>
        <p:spPr bwMode="auto">
          <a:xfrm>
            <a:off x="4038600" y="2864219"/>
            <a:ext cx="389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Upper bound on generalization error</a:t>
            </a:r>
          </a:p>
        </p:txBody>
      </p:sp>
      <p:sp>
        <p:nvSpPr>
          <p:cNvPr id="35847" name="TextBox 7"/>
          <p:cNvSpPr txBox="1">
            <a:spLocks noChangeArrowheads="1"/>
          </p:cNvSpPr>
          <p:nvPr/>
        </p:nvSpPr>
        <p:spPr bwMode="auto">
          <a:xfrm>
            <a:off x="4953000" y="4159619"/>
            <a:ext cx="27400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a:t>N: size of training set</a:t>
            </a:r>
          </a:p>
          <a:p>
            <a:pPr eaLnBrk="1" hangingPunct="1"/>
            <a:r>
              <a:rPr lang="en-US" sz="1400"/>
              <a:t>h: VC dimension</a:t>
            </a:r>
          </a:p>
          <a:p>
            <a:pPr eaLnBrk="1" hangingPunct="1"/>
            <a:r>
              <a:rPr lang="en-US" sz="1400">
                <a:sym typeface="Symbol" pitchFamily="18" charset="2"/>
              </a:rPr>
              <a:t>: 1-probability that bound holds</a:t>
            </a:r>
            <a:endParaRPr lang="en-US" sz="1400"/>
          </a:p>
        </p:txBody>
      </p:sp>
      <p:sp>
        <p:nvSpPr>
          <p:cNvPr id="9" name="TextBox 8"/>
          <p:cNvSpPr txBox="1">
            <a:spLocks noChangeArrowheads="1"/>
          </p:cNvSpPr>
          <p:nvPr/>
        </p:nvSpPr>
        <p:spPr bwMode="auto">
          <a:xfrm>
            <a:off x="381000" y="1828800"/>
            <a:ext cx="297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What is the VC dimension of a linear classifier for N-dimensional features?  For a nearest neighbor classifier?</a:t>
            </a:r>
          </a:p>
        </p:txBody>
      </p:sp>
      <p:sp>
        <p:nvSpPr>
          <p:cNvPr id="2" name="TextBox 1"/>
          <p:cNvSpPr txBox="1"/>
          <p:nvPr/>
        </p:nvSpPr>
        <p:spPr>
          <a:xfrm>
            <a:off x="1416426" y="3621735"/>
            <a:ext cx="1556901" cy="369332"/>
          </a:xfrm>
          <a:prstGeom prst="rect">
            <a:avLst/>
          </a:prstGeom>
          <a:noFill/>
        </p:spPr>
        <p:txBody>
          <a:bodyPr wrap="none" rtlCol="0">
            <a:spAutoFit/>
          </a:bodyPr>
          <a:lstStyle/>
          <a:p>
            <a:r>
              <a:rPr lang="en-US" dirty="0" smtClean="0"/>
              <a:t>Test error &lt;= </a:t>
            </a:r>
            <a:endParaRPr lang="en-US" dirty="0"/>
          </a:p>
        </p:txBody>
      </p:sp>
    </p:spTree>
    <p:extLst>
      <p:ext uri="{BB962C8B-B14F-4D97-AF65-F5344CB8AC3E}">
        <p14:creationId xmlns:p14="http://schemas.microsoft.com/office/powerpoint/2010/main" val="2754563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How to reduce variance?</a:t>
            </a:r>
          </a:p>
        </p:txBody>
      </p:sp>
      <p:sp>
        <p:nvSpPr>
          <p:cNvPr id="36867" name="Content Placeholder 2"/>
          <p:cNvSpPr>
            <a:spLocks noGrp="1"/>
          </p:cNvSpPr>
          <p:nvPr>
            <p:ph idx="1"/>
          </p:nvPr>
        </p:nvSpPr>
        <p:spPr/>
        <p:txBody>
          <a:bodyPr/>
          <a:lstStyle/>
          <a:p>
            <a:endParaRPr lang="en-US" dirty="0" smtClean="0"/>
          </a:p>
          <a:p>
            <a:r>
              <a:rPr lang="en-US" dirty="0" smtClean="0"/>
              <a:t>Choose a simpler classifier</a:t>
            </a:r>
          </a:p>
          <a:p>
            <a:endParaRPr lang="en-US" dirty="0" smtClean="0"/>
          </a:p>
          <a:p>
            <a:r>
              <a:rPr lang="en-US" dirty="0" smtClean="0"/>
              <a:t>Regularize the parameters</a:t>
            </a:r>
          </a:p>
          <a:p>
            <a:endParaRPr lang="en-US" dirty="0" smtClean="0"/>
          </a:p>
          <a:p>
            <a:r>
              <a:rPr lang="en-US" dirty="0" smtClean="0"/>
              <a:t>Use fewer features</a:t>
            </a:r>
          </a:p>
          <a:p>
            <a:endParaRPr lang="en-US" dirty="0" smtClean="0"/>
          </a:p>
          <a:p>
            <a:r>
              <a:rPr lang="en-US" dirty="0" smtClean="0"/>
              <a:t>Get more training data</a:t>
            </a:r>
          </a:p>
        </p:txBody>
      </p:sp>
      <p:sp>
        <p:nvSpPr>
          <p:cNvPr id="4" name="TextBox 3"/>
          <p:cNvSpPr txBox="1">
            <a:spLocks noChangeArrowheads="1"/>
          </p:cNvSpPr>
          <p:nvPr/>
        </p:nvSpPr>
        <p:spPr bwMode="auto">
          <a:xfrm>
            <a:off x="71409" y="5940753"/>
            <a:ext cx="90011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a:t>Which of these could actually lead to greater </a:t>
            </a:r>
            <a:r>
              <a:rPr lang="en-US" sz="2800" dirty="0" smtClean="0"/>
              <a:t>test error</a:t>
            </a:r>
            <a:r>
              <a:rPr lang="en-US" sz="2800" dirty="0"/>
              <a:t>?</a:t>
            </a:r>
          </a:p>
        </p:txBody>
      </p:sp>
    </p:spTree>
    <p:extLst>
      <p:ext uri="{BB962C8B-B14F-4D97-AF65-F5344CB8AC3E}">
        <p14:creationId xmlns:p14="http://schemas.microsoft.com/office/powerpoint/2010/main" val="3934520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fontScale="90000"/>
          </a:bodyPr>
          <a:lstStyle/>
          <a:p>
            <a:r>
              <a:rPr lang="en-US" dirty="0" smtClean="0"/>
              <a:t>Maximizing Margin Reduces </a:t>
            </a:r>
            <a:r>
              <a:rPr lang="en-US" dirty="0" smtClean="0"/>
              <a:t>Risk of Error</a:t>
            </a:r>
          </a:p>
        </p:txBody>
      </p:sp>
      <p:sp>
        <p:nvSpPr>
          <p:cNvPr id="37891" name="Content Placeholder 2"/>
          <p:cNvSpPr>
            <a:spLocks noGrp="1"/>
          </p:cNvSpPr>
          <p:nvPr>
            <p:ph idx="1"/>
          </p:nvPr>
        </p:nvSpPr>
        <p:spPr/>
        <p:txBody>
          <a:bodyPr/>
          <a:lstStyle/>
          <a:p>
            <a:r>
              <a:rPr lang="en-US" dirty="0" smtClean="0"/>
              <a:t>Key idea behind SVM</a:t>
            </a:r>
            <a:endParaRPr lang="en-US" dirty="0" smtClean="0"/>
          </a:p>
        </p:txBody>
      </p:sp>
      <p:grpSp>
        <p:nvGrpSpPr>
          <p:cNvPr id="37892" name="Group 14"/>
          <p:cNvGrpSpPr>
            <a:grpSpLocks/>
          </p:cNvGrpSpPr>
          <p:nvPr/>
        </p:nvGrpSpPr>
        <p:grpSpPr bwMode="auto">
          <a:xfrm>
            <a:off x="2819400" y="2362200"/>
            <a:ext cx="4038600" cy="3417888"/>
            <a:chOff x="4267200" y="2667000"/>
            <a:chExt cx="4038600" cy="3417332"/>
          </a:xfrm>
        </p:grpSpPr>
        <p:sp>
          <p:nvSpPr>
            <p:cNvPr id="37896"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37897"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37898"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37899"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37900"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37901"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37902"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37903" name="TextBox 11"/>
            <p:cNvSpPr txBox="1">
              <a:spLocks noChangeArrowheads="1"/>
            </p:cNvSpPr>
            <p:nvPr/>
          </p:nvSpPr>
          <p:spPr bwMode="auto">
            <a:xfrm>
              <a:off x="5715000" y="36804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0000"/>
                  </a:solidFill>
                </a:rPr>
                <a:t>x</a:t>
              </a:r>
            </a:p>
          </p:txBody>
        </p:sp>
        <p:sp>
          <p:nvSpPr>
            <p:cNvPr id="37904" name="TextBox 12"/>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B050"/>
                  </a:solidFill>
                </a:rPr>
                <a:t>o</a:t>
              </a:r>
            </a:p>
          </p:txBody>
        </p:sp>
        <p:sp>
          <p:nvSpPr>
            <p:cNvPr id="37905" name="TextBox 13"/>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B050"/>
                  </a:solidFill>
                </a:rPr>
                <a:t>o</a:t>
              </a:r>
            </a:p>
          </p:txBody>
        </p:sp>
        <p:sp>
          <p:nvSpPr>
            <p:cNvPr id="37906" name="TextBox 14"/>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B050"/>
                  </a:solidFill>
                </a:rPr>
                <a:t>o</a:t>
              </a:r>
            </a:p>
          </p:txBody>
        </p:sp>
        <p:sp>
          <p:nvSpPr>
            <p:cNvPr id="37907" name="TextBox 15"/>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B050"/>
                  </a:solidFill>
                </a:rPr>
                <a:t>o</a:t>
              </a:r>
            </a:p>
          </p:txBody>
        </p:sp>
        <p:sp>
          <p:nvSpPr>
            <p:cNvPr id="37908" name="TextBox 16"/>
            <p:cNvSpPr txBox="1">
              <a:spLocks noChangeArrowheads="1"/>
            </p:cNvSpPr>
            <p:nvPr/>
          </p:nvSpPr>
          <p:spPr bwMode="auto">
            <a:xfrm>
              <a:off x="6019800" y="4343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00B050"/>
                  </a:solidFill>
                </a:rPr>
                <a:t>o</a:t>
              </a:r>
            </a:p>
          </p:txBody>
        </p:sp>
        <p:cxnSp>
          <p:nvCxnSpPr>
            <p:cNvPr id="18" name="Straight Arrow Connector 17"/>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911" name="TextBox 19"/>
            <p:cNvSpPr txBox="1">
              <a:spLocks noChangeArrowheads="1"/>
            </p:cNvSpPr>
            <p:nvPr/>
          </p:nvSpPr>
          <p:spPr bwMode="auto">
            <a:xfrm>
              <a:off x="4267200" y="51816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x2</a:t>
              </a:r>
            </a:p>
          </p:txBody>
        </p:sp>
        <p:sp>
          <p:nvSpPr>
            <p:cNvPr id="37912" name="TextBox 20"/>
            <p:cNvSpPr txBox="1">
              <a:spLocks noChangeArrowheads="1"/>
            </p:cNvSpPr>
            <p:nvPr/>
          </p:nvSpPr>
          <p:spPr bwMode="auto">
            <a:xfrm>
              <a:off x="5105400" y="5715000"/>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x1</a:t>
              </a:r>
            </a:p>
          </p:txBody>
        </p:sp>
      </p:grpSp>
      <p:cxnSp>
        <p:nvCxnSpPr>
          <p:cNvPr id="22" name="Straight Connector 21"/>
          <p:cNvCxnSpPr/>
          <p:nvPr/>
        </p:nvCxnSpPr>
        <p:spPr>
          <a:xfrm>
            <a:off x="3048000" y="3276600"/>
            <a:ext cx="4038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00400" y="3132138"/>
            <a:ext cx="4038600" cy="15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13088" y="3494088"/>
            <a:ext cx="4038600" cy="1524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04543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Why do we care about categories?</a:t>
            </a:r>
          </a:p>
        </p:txBody>
      </p:sp>
      <p:sp>
        <p:nvSpPr>
          <p:cNvPr id="12291" name="Rectangle 3"/>
          <p:cNvSpPr>
            <a:spLocks noGrp="1" noChangeArrowheads="1"/>
          </p:cNvSpPr>
          <p:nvPr>
            <p:ph type="body" idx="1"/>
          </p:nvPr>
        </p:nvSpPr>
        <p:spPr>
          <a:xfrm>
            <a:off x="480391" y="1170781"/>
            <a:ext cx="8229600" cy="5211763"/>
          </a:xfrm>
        </p:spPr>
        <p:txBody>
          <a:bodyPr>
            <a:normAutofit/>
          </a:bodyPr>
          <a:lstStyle/>
          <a:p>
            <a:pPr eaLnBrk="1" hangingPunct="1"/>
            <a:r>
              <a:rPr lang="en-US" altLang="en-US" sz="2400" dirty="0" smtClean="0"/>
              <a:t>Predict  behavior, </a:t>
            </a:r>
            <a:r>
              <a:rPr lang="en-US" altLang="en-US" sz="2400" dirty="0" smtClean="0"/>
              <a:t>beyond of what is immediately </a:t>
            </a:r>
            <a:r>
              <a:rPr lang="en-US" altLang="en-US" sz="2400" dirty="0" smtClean="0"/>
              <a:t>perceived</a:t>
            </a:r>
            <a:endParaRPr lang="en-US" altLang="en-US" sz="2400" dirty="0" smtClean="0"/>
          </a:p>
          <a:p>
            <a:pPr eaLnBrk="1" hangingPunct="1"/>
            <a:r>
              <a:rPr lang="en-US" altLang="en-US" sz="2400" dirty="0" smtClean="0"/>
              <a:t>Pointers to knowledge</a:t>
            </a:r>
          </a:p>
          <a:p>
            <a:pPr lvl="1" eaLnBrk="1" hangingPunct="1"/>
            <a:r>
              <a:rPr lang="en-US" altLang="en-US" sz="2000" dirty="0" smtClean="0"/>
              <a:t>Help to understand individual cases not previously encountered</a:t>
            </a:r>
          </a:p>
          <a:p>
            <a:pPr eaLnBrk="1" hangingPunct="1"/>
            <a:r>
              <a:rPr lang="en-US" altLang="en-US" sz="2400" dirty="0" smtClean="0"/>
              <a:t>Communication</a:t>
            </a:r>
          </a:p>
        </p:txBody>
      </p:sp>
      <p:grpSp>
        <p:nvGrpSpPr>
          <p:cNvPr id="12292" name="Group 3"/>
          <p:cNvGrpSpPr>
            <a:grpSpLocks/>
          </p:cNvGrpSpPr>
          <p:nvPr/>
        </p:nvGrpSpPr>
        <p:grpSpPr bwMode="auto">
          <a:xfrm>
            <a:off x="3352800" y="2825750"/>
            <a:ext cx="5578475" cy="4021138"/>
            <a:chOff x="533400" y="626172"/>
            <a:chExt cx="8220075" cy="5923853"/>
          </a:xfrm>
        </p:grpSpPr>
        <p:pic>
          <p:nvPicPr>
            <p:cNvPr id="122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6172"/>
              <a:ext cx="8220075"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706644" y="5181902"/>
              <a:ext cx="2046831" cy="1368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latin typeface="Calibri" panose="020F0502020204030204" pitchFamily="34" charset="0"/>
              </a:endParaRPr>
            </a:p>
          </p:txBody>
        </p:sp>
      </p:grpSp>
    </p:spTree>
    <p:extLst>
      <p:ext uri="{BB962C8B-B14F-4D97-AF65-F5344CB8AC3E}">
        <p14:creationId xmlns:p14="http://schemas.microsoft.com/office/powerpoint/2010/main" val="343012841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of vision learning problems</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Lots of continuous features</a:t>
            </a:r>
          </a:p>
          <a:p>
            <a:pPr lvl="1"/>
            <a:r>
              <a:rPr lang="en-US" dirty="0" smtClean="0"/>
              <a:t>E.g., HOG template may have 1000 features</a:t>
            </a:r>
          </a:p>
          <a:p>
            <a:pPr lvl="1"/>
            <a:r>
              <a:rPr lang="en-US" dirty="0" smtClean="0"/>
              <a:t>Spatial pyramid may have ~15,000 features</a:t>
            </a:r>
          </a:p>
          <a:p>
            <a:endParaRPr lang="en-US" dirty="0" smtClean="0"/>
          </a:p>
          <a:p>
            <a:r>
              <a:rPr lang="en-US" dirty="0" smtClean="0"/>
              <a:t>Imbalanced classes</a:t>
            </a:r>
          </a:p>
          <a:p>
            <a:pPr lvl="1"/>
            <a:r>
              <a:rPr lang="en-US" dirty="0" smtClean="0"/>
              <a:t>often limited positive examples, practically infinite negative examples</a:t>
            </a:r>
          </a:p>
          <a:p>
            <a:endParaRPr lang="en-US" dirty="0"/>
          </a:p>
          <a:p>
            <a:r>
              <a:rPr lang="en-US" dirty="0" smtClean="0"/>
              <a:t>Difficult prediction tasks </a:t>
            </a:r>
          </a:p>
        </p:txBody>
      </p:sp>
    </p:spTree>
    <p:extLst>
      <p:ext uri="{BB962C8B-B14F-4D97-AF65-F5344CB8AC3E}">
        <p14:creationId xmlns:p14="http://schemas.microsoft.com/office/powerpoint/2010/main" val="24276076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a massive training set is available</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smtClean="0"/>
          </a:p>
          <a:p>
            <a:r>
              <a:rPr lang="en-US" dirty="0" smtClean="0"/>
              <a:t>Relatively new phenomenon</a:t>
            </a:r>
          </a:p>
          <a:p>
            <a:pPr lvl="1"/>
            <a:r>
              <a:rPr lang="en-US" dirty="0" smtClean="0"/>
              <a:t>MNIST (handwritten letters) in 1990s, </a:t>
            </a:r>
            <a:r>
              <a:rPr lang="en-US" dirty="0" err="1" smtClean="0"/>
              <a:t>LabelMe</a:t>
            </a:r>
            <a:r>
              <a:rPr lang="en-US" dirty="0" smtClean="0"/>
              <a:t> in 2000s, </a:t>
            </a:r>
            <a:r>
              <a:rPr lang="en-US" dirty="0" err="1" smtClean="0"/>
              <a:t>ImageNet</a:t>
            </a:r>
            <a:r>
              <a:rPr lang="en-US" dirty="0" smtClean="0"/>
              <a:t> (object images) in 2009, … </a:t>
            </a:r>
          </a:p>
          <a:p>
            <a:endParaRPr lang="en-US" dirty="0" smtClean="0"/>
          </a:p>
          <a:p>
            <a:r>
              <a:rPr lang="en-US" dirty="0" smtClean="0"/>
              <a:t>Want classifiers with low bias (high variance ok) and reasonably efficient training</a:t>
            </a:r>
            <a:endParaRPr lang="en-US" dirty="0"/>
          </a:p>
          <a:p>
            <a:endParaRPr lang="en-US" dirty="0" smtClean="0"/>
          </a:p>
          <a:p>
            <a:r>
              <a:rPr lang="en-US" dirty="0" smtClean="0"/>
              <a:t>Very complex classifiers with simple features are often effective</a:t>
            </a:r>
          </a:p>
          <a:p>
            <a:pPr lvl="1"/>
            <a:r>
              <a:rPr lang="en-US" dirty="0" smtClean="0"/>
              <a:t>Random forests</a:t>
            </a:r>
          </a:p>
          <a:p>
            <a:pPr lvl="1"/>
            <a:r>
              <a:rPr lang="en-US" dirty="0" smtClean="0"/>
              <a:t>Deep convolutional networks</a:t>
            </a:r>
          </a:p>
          <a:p>
            <a:pPr algn="r"/>
            <a:endParaRPr lang="en-US" dirty="0"/>
          </a:p>
        </p:txBody>
      </p:sp>
    </p:spTree>
    <p:extLst>
      <p:ext uri="{BB962C8B-B14F-4D97-AF65-F5344CB8AC3E}">
        <p14:creationId xmlns:p14="http://schemas.microsoft.com/office/powerpoint/2010/main" val="30408798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93113" y="187080"/>
            <a:ext cx="8229600" cy="914400"/>
          </a:xfrm>
        </p:spPr>
        <p:txBody>
          <a:bodyPr>
            <a:normAutofit fontScale="90000"/>
          </a:bodyPr>
          <a:lstStyle/>
          <a:p>
            <a:r>
              <a:rPr lang="en-US" dirty="0" smtClean="0"/>
              <a:t>New training setup with moderate sized datasets</a:t>
            </a:r>
          </a:p>
        </p:txBody>
      </p:sp>
      <p:sp>
        <p:nvSpPr>
          <p:cNvPr id="10" name="Rounded Rectangle 9"/>
          <p:cNvSpPr/>
          <p:nvPr/>
        </p:nvSpPr>
        <p:spPr>
          <a:xfrm>
            <a:off x="5493357" y="1073974"/>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Training Labels</a:t>
            </a:r>
          </a:p>
        </p:txBody>
      </p:sp>
      <p:grpSp>
        <p:nvGrpSpPr>
          <p:cNvPr id="9220" name="Group 12"/>
          <p:cNvGrpSpPr>
            <a:grpSpLocks/>
          </p:cNvGrpSpPr>
          <p:nvPr/>
        </p:nvGrpSpPr>
        <p:grpSpPr bwMode="auto">
          <a:xfrm>
            <a:off x="264513" y="1827897"/>
            <a:ext cx="2438400" cy="2849562"/>
            <a:chOff x="228600" y="1417320"/>
            <a:chExt cx="2438400" cy="2849880"/>
          </a:xfrm>
        </p:grpSpPr>
        <p:pic>
          <p:nvPicPr>
            <p:cNvPr id="92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grpSp>
      <p:sp>
        <p:nvSpPr>
          <p:cNvPr id="12" name="Rounded Rectangle 11"/>
          <p:cNvSpPr/>
          <p:nvPr/>
        </p:nvSpPr>
        <p:spPr>
          <a:xfrm>
            <a:off x="3408314" y="2560765"/>
            <a:ext cx="3461188" cy="12049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Tune CNN features and</a:t>
            </a:r>
          </a:p>
          <a:p>
            <a:pPr algn="ctr">
              <a:defRPr/>
            </a:pPr>
            <a:r>
              <a:rPr lang="en-US" sz="2400" dirty="0" smtClean="0">
                <a:solidFill>
                  <a:schemeClr val="tx1"/>
                </a:solidFill>
              </a:rPr>
              <a:t>Neural Network classifier</a:t>
            </a:r>
            <a:endParaRPr lang="en-US" sz="2400" dirty="0">
              <a:solidFill>
                <a:schemeClr val="tx1"/>
              </a:solidFill>
            </a:endParaRPr>
          </a:p>
        </p:txBody>
      </p:sp>
      <p:sp>
        <p:nvSpPr>
          <p:cNvPr id="16" name="Right Arrow 15"/>
          <p:cNvSpPr/>
          <p:nvPr/>
        </p:nvSpPr>
        <p:spPr>
          <a:xfrm>
            <a:off x="2779113" y="3001059"/>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5400000">
            <a:off x="6064857" y="2064885"/>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ight Arrow 22"/>
          <p:cNvSpPr/>
          <p:nvPr/>
        </p:nvSpPr>
        <p:spPr>
          <a:xfrm>
            <a:off x="6939951" y="3001059"/>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ounded Rectangle 23"/>
          <p:cNvSpPr/>
          <p:nvPr/>
        </p:nvSpPr>
        <p:spPr>
          <a:xfrm>
            <a:off x="7543800" y="2758301"/>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Trained Classifier</a:t>
            </a:r>
          </a:p>
        </p:txBody>
      </p:sp>
      <p:sp>
        <p:nvSpPr>
          <p:cNvPr id="19" name="Rounded Rectangle 18"/>
          <p:cNvSpPr/>
          <p:nvPr/>
        </p:nvSpPr>
        <p:spPr>
          <a:xfrm>
            <a:off x="2331057" y="5334000"/>
            <a:ext cx="3810000" cy="114300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smtClean="0">
                <a:solidFill>
                  <a:schemeClr val="tx1"/>
                </a:solidFill>
              </a:rPr>
              <a:t>Dataset similar to task with millions of labeled examples</a:t>
            </a:r>
            <a:endParaRPr lang="en-US" sz="2400" dirty="0">
              <a:solidFill>
                <a:schemeClr val="tx1"/>
              </a:solidFill>
            </a:endParaRPr>
          </a:p>
        </p:txBody>
      </p:sp>
      <p:sp>
        <p:nvSpPr>
          <p:cNvPr id="21" name="Right Arrow 20"/>
          <p:cNvSpPr/>
          <p:nvPr/>
        </p:nvSpPr>
        <p:spPr>
          <a:xfrm rot="16200000">
            <a:off x="3744165" y="4376067"/>
            <a:ext cx="1285352" cy="384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p:cNvSpPr/>
          <p:nvPr/>
        </p:nvSpPr>
        <p:spPr>
          <a:xfrm>
            <a:off x="4492851" y="4132021"/>
            <a:ext cx="1424799" cy="923330"/>
          </a:xfrm>
          <a:prstGeom prst="rect">
            <a:avLst/>
          </a:prstGeom>
        </p:spPr>
        <p:txBody>
          <a:bodyPr wrap="square">
            <a:spAutoFit/>
          </a:bodyPr>
          <a:lstStyle/>
          <a:p>
            <a:pPr algn="ctr">
              <a:defRPr/>
            </a:pPr>
            <a:r>
              <a:rPr lang="en-US" dirty="0" smtClean="0"/>
              <a:t>Initialize </a:t>
            </a:r>
            <a:r>
              <a:rPr lang="en-US" dirty="0"/>
              <a:t>CNN </a:t>
            </a:r>
            <a:r>
              <a:rPr lang="en-US" dirty="0" smtClean="0"/>
              <a:t>Features</a:t>
            </a:r>
            <a:endParaRPr lang="en-US" dirty="0"/>
          </a:p>
        </p:txBody>
      </p:sp>
    </p:spTree>
    <p:extLst>
      <p:ext uri="{BB962C8B-B14F-4D97-AF65-F5344CB8AC3E}">
        <p14:creationId xmlns:p14="http://schemas.microsoft.com/office/powerpoint/2010/main" val="8197490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tips</a:t>
            </a:r>
            <a:endParaRPr lang="en-US" dirty="0"/>
          </a:p>
        </p:txBody>
      </p:sp>
      <p:sp>
        <p:nvSpPr>
          <p:cNvPr id="3" name="Content Placeholder 2"/>
          <p:cNvSpPr>
            <a:spLocks noGrp="1"/>
          </p:cNvSpPr>
          <p:nvPr>
            <p:ph idx="1"/>
          </p:nvPr>
        </p:nvSpPr>
        <p:spPr>
          <a:xfrm>
            <a:off x="457200" y="838200"/>
            <a:ext cx="8229600" cy="5715000"/>
          </a:xfrm>
        </p:spPr>
        <p:txBody>
          <a:bodyPr>
            <a:noAutofit/>
          </a:bodyPr>
          <a:lstStyle/>
          <a:p>
            <a:r>
              <a:rPr lang="en-US" sz="2000" dirty="0" smtClean="0"/>
              <a:t>Preparing features for linear classifiers</a:t>
            </a:r>
          </a:p>
          <a:p>
            <a:pPr lvl="1"/>
            <a:r>
              <a:rPr lang="en-US" sz="1600" dirty="0" smtClean="0"/>
              <a:t>Often helps to make zero-mean, unit-</a:t>
            </a:r>
            <a:r>
              <a:rPr lang="en-US" sz="1600" dirty="0" err="1" smtClean="0"/>
              <a:t>dev</a:t>
            </a:r>
            <a:endParaRPr lang="en-US" sz="1600" dirty="0" smtClean="0"/>
          </a:p>
          <a:p>
            <a:pPr lvl="1"/>
            <a:r>
              <a:rPr lang="en-US" sz="1600" dirty="0" smtClean="0"/>
              <a:t>For non-ordinal features, convert to a set of binary features</a:t>
            </a:r>
          </a:p>
          <a:p>
            <a:endParaRPr lang="en-US" sz="1200" dirty="0" smtClean="0"/>
          </a:p>
          <a:p>
            <a:r>
              <a:rPr lang="en-US" sz="2000" dirty="0" smtClean="0"/>
              <a:t>Selecting classifier meta-parameters (e.g., regularization weight)</a:t>
            </a:r>
          </a:p>
          <a:p>
            <a:pPr lvl="1"/>
            <a:r>
              <a:rPr lang="en-US" sz="1600" dirty="0" smtClean="0"/>
              <a:t>Cross-validation: split data into subsets; train on all but one subset, test on remaining; repeat holding out each subset</a:t>
            </a:r>
          </a:p>
          <a:p>
            <a:pPr lvl="2"/>
            <a:r>
              <a:rPr lang="en-US" sz="1400" dirty="0" smtClean="0"/>
              <a:t>Leave-one-out, 5-fold, etc.</a:t>
            </a:r>
            <a:endParaRPr lang="en-US" sz="1400" dirty="0"/>
          </a:p>
          <a:p>
            <a:endParaRPr lang="en-US" sz="1200" dirty="0" smtClean="0"/>
          </a:p>
          <a:p>
            <a:r>
              <a:rPr lang="en-US" sz="2000" dirty="0" smtClean="0"/>
              <a:t>Most popular classifiers in vision</a:t>
            </a:r>
          </a:p>
          <a:p>
            <a:pPr lvl="1"/>
            <a:r>
              <a:rPr lang="en-US" sz="1600" i="1" dirty="0" smtClean="0"/>
              <a:t>SVM</a:t>
            </a:r>
            <a:r>
              <a:rPr lang="en-US" sz="1600" dirty="0" smtClean="0"/>
              <a:t>: linear for when fast training/classification is needed; performs well with lots of weak features</a:t>
            </a:r>
          </a:p>
          <a:p>
            <a:pPr lvl="1"/>
            <a:r>
              <a:rPr lang="en-US" sz="1600" i="1" dirty="0" smtClean="0"/>
              <a:t>Logistic Regression</a:t>
            </a:r>
            <a:r>
              <a:rPr lang="en-US" sz="1600" dirty="0" smtClean="0"/>
              <a:t>: outputs a probability; easy to train and apply</a:t>
            </a:r>
          </a:p>
          <a:p>
            <a:pPr lvl="1"/>
            <a:r>
              <a:rPr lang="en-US" sz="1600" i="1" dirty="0" smtClean="0"/>
              <a:t>Nearest neighbor</a:t>
            </a:r>
            <a:r>
              <a:rPr lang="en-US" sz="1600" dirty="0" smtClean="0"/>
              <a:t>: hard to beat if there is tons of data (e.g., character recognition)</a:t>
            </a:r>
          </a:p>
          <a:p>
            <a:pPr lvl="1"/>
            <a:r>
              <a:rPr lang="en-US" sz="1600" i="1" dirty="0" smtClean="0"/>
              <a:t>Boosted stumps or decision trees</a:t>
            </a:r>
            <a:r>
              <a:rPr lang="en-US" sz="1600" dirty="0" smtClean="0"/>
              <a:t>: applies to flexible features, incorporates feature selection, powerful classifiers</a:t>
            </a:r>
          </a:p>
          <a:p>
            <a:pPr lvl="1"/>
            <a:r>
              <a:rPr lang="en-US" sz="1600" i="1" dirty="0" smtClean="0"/>
              <a:t>Random forests</a:t>
            </a:r>
            <a:r>
              <a:rPr lang="en-US" sz="1600" dirty="0" smtClean="0"/>
              <a:t>: outputs probability; good for simple features, tons of data</a:t>
            </a:r>
          </a:p>
          <a:p>
            <a:pPr lvl="1"/>
            <a:r>
              <a:rPr lang="en-US" sz="1600" i="1" dirty="0" smtClean="0"/>
              <a:t>Deep networks / CNNs</a:t>
            </a:r>
            <a:r>
              <a:rPr lang="en-US" sz="1600" dirty="0" smtClean="0"/>
              <a:t>: flexible output; learns features; adapt existing network (which is trained with tons of data) or train new with tons of data</a:t>
            </a:r>
          </a:p>
          <a:p>
            <a:endParaRPr lang="en-US" sz="1200" dirty="0"/>
          </a:p>
          <a:p>
            <a:r>
              <a:rPr lang="en-US" sz="2000" dirty="0" smtClean="0"/>
              <a:t>Always try at least two types of classifiers</a:t>
            </a:r>
          </a:p>
        </p:txBody>
      </p:sp>
    </p:spTree>
    <p:extLst>
      <p:ext uri="{BB962C8B-B14F-4D97-AF65-F5344CB8AC3E}">
        <p14:creationId xmlns:p14="http://schemas.microsoft.com/office/powerpoint/2010/main" val="31698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class</a:t>
            </a:r>
            <a:endParaRPr lang="en-US" dirty="0"/>
          </a:p>
        </p:txBody>
      </p:sp>
      <p:sp>
        <p:nvSpPr>
          <p:cNvPr id="3" name="Content Placeholder 2"/>
          <p:cNvSpPr>
            <a:spLocks noGrp="1"/>
          </p:cNvSpPr>
          <p:nvPr>
            <p:ph idx="1"/>
          </p:nvPr>
        </p:nvSpPr>
        <p:spPr/>
        <p:txBody>
          <a:bodyPr/>
          <a:lstStyle/>
          <a:p>
            <a:pPr marL="0" indent="0">
              <a:buNone/>
              <a:defRPr/>
            </a:pPr>
            <a:r>
              <a:rPr lang="en-US" dirty="0"/>
              <a:t>Deep convolutional neural networks (CNNs)</a:t>
            </a:r>
          </a:p>
          <a:p>
            <a:pPr lvl="1">
              <a:buFont typeface="Arial" charset="0"/>
              <a:buChar char="•"/>
              <a:defRPr/>
            </a:pPr>
            <a:r>
              <a:rPr lang="en-US" dirty="0"/>
              <a:t>Architecture (</a:t>
            </a:r>
            <a:r>
              <a:rPr lang="en-US" dirty="0" err="1"/>
              <a:t>Alexnet</a:t>
            </a:r>
            <a:r>
              <a:rPr lang="en-US" dirty="0"/>
              <a:t>, VGG, Inception, </a:t>
            </a:r>
            <a:r>
              <a:rPr lang="en-US" dirty="0" err="1"/>
              <a:t>Resnet</a:t>
            </a:r>
            <a:r>
              <a:rPr lang="en-US" dirty="0"/>
              <a:t>)</a:t>
            </a:r>
          </a:p>
          <a:p>
            <a:pPr lvl="1">
              <a:buFont typeface="Arial" charset="0"/>
              <a:buChar char="•"/>
              <a:defRPr/>
            </a:pPr>
            <a:r>
              <a:rPr lang="en-US" dirty="0"/>
              <a:t>Optimizer </a:t>
            </a:r>
            <a:r>
              <a:rPr lang="en-US" dirty="0" smtClean="0"/>
              <a:t>(stochastic gradient descent, Adam</a:t>
            </a:r>
            <a:r>
              <a:rPr lang="en-US" dirty="0"/>
              <a:t>)</a:t>
            </a:r>
          </a:p>
          <a:p>
            <a:pPr lvl="1">
              <a:buFont typeface="Arial" charset="0"/>
              <a:buChar char="•"/>
              <a:defRPr/>
            </a:pPr>
            <a:r>
              <a:rPr lang="en-US" dirty="0"/>
              <a:t>Transfer</a:t>
            </a:r>
          </a:p>
          <a:p>
            <a:pPr lvl="1">
              <a:buFont typeface="Arial" charset="0"/>
              <a:buChar char="•"/>
              <a:defRPr/>
            </a:pPr>
            <a:r>
              <a:rPr lang="en-US" dirty="0"/>
              <a:t>Why it works</a:t>
            </a:r>
          </a:p>
          <a:p>
            <a:endParaRPr lang="en-US" dirty="0"/>
          </a:p>
        </p:txBody>
      </p:sp>
    </p:spTree>
    <p:extLst>
      <p:ext uri="{BB962C8B-B14F-4D97-AF65-F5344CB8AC3E}">
        <p14:creationId xmlns:p14="http://schemas.microsoft.com/office/powerpoint/2010/main" val="1174093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Theory of categorization</a:t>
            </a:r>
          </a:p>
        </p:txBody>
      </p:sp>
      <p:sp>
        <p:nvSpPr>
          <p:cNvPr id="3" name="Content Placeholder 2"/>
          <p:cNvSpPr>
            <a:spLocks noGrp="1"/>
          </p:cNvSpPr>
          <p:nvPr>
            <p:ph idx="1"/>
          </p:nvPr>
        </p:nvSpPr>
        <p:spPr/>
        <p:txBody>
          <a:bodyPr/>
          <a:lstStyle/>
          <a:p>
            <a:pPr marL="0" indent="0">
              <a:buFont typeface="Arial" panose="020B0604020202020204" pitchFamily="34" charset="0"/>
              <a:buNone/>
            </a:pPr>
            <a:r>
              <a:rPr lang="en-US" altLang="en-US" smtClean="0"/>
              <a:t>How do we determine if something is a member of a particular category?</a:t>
            </a:r>
          </a:p>
          <a:p>
            <a:pPr marL="0" indent="0"/>
            <a:endParaRPr lang="en-US" altLang="en-US" smtClean="0"/>
          </a:p>
          <a:p>
            <a:pPr marL="0" indent="0"/>
            <a:r>
              <a:rPr lang="en-US" altLang="en-US" smtClean="0"/>
              <a:t>Definitional approach</a:t>
            </a:r>
          </a:p>
          <a:p>
            <a:pPr marL="0" indent="0"/>
            <a:endParaRPr lang="en-US" altLang="en-US" smtClean="0"/>
          </a:p>
          <a:p>
            <a:pPr marL="0" indent="0"/>
            <a:r>
              <a:rPr lang="en-US" altLang="en-US" smtClean="0"/>
              <a:t>Prototype approach</a:t>
            </a:r>
          </a:p>
          <a:p>
            <a:pPr marL="0" indent="0"/>
            <a:endParaRPr lang="en-US" altLang="en-US" smtClean="0"/>
          </a:p>
          <a:p>
            <a:pPr marL="0" indent="0"/>
            <a:r>
              <a:rPr lang="en-US" altLang="en-US" smtClean="0"/>
              <a:t>Exemplar approach</a:t>
            </a:r>
          </a:p>
        </p:txBody>
      </p:sp>
    </p:spTree>
    <p:extLst>
      <p:ext uri="{BB962C8B-B14F-4D97-AF65-F5344CB8AC3E}">
        <p14:creationId xmlns:p14="http://schemas.microsoft.com/office/powerpoint/2010/main" val="4238004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pPr>
              <a:defRPr/>
            </a:pPr>
            <a:r>
              <a:rPr lang="en-US" altLang="en-US" sz="3600" dirty="0" smtClean="0">
                <a:ea typeface="MS PGothic" panose="020B0600070205080204" pitchFamily="34" charset="-128"/>
              </a:rPr>
              <a:t>Definitional approach: </a:t>
            </a:r>
            <a:r>
              <a:rPr lang="en-US" altLang="en-US" sz="3600" dirty="0" smtClean="0">
                <a:ea typeface="MS PGothic" panose="020B0600070205080204" pitchFamily="34" charset="-128"/>
              </a:rPr>
              <a:t/>
            </a:r>
            <a:br>
              <a:rPr lang="en-US" altLang="en-US" sz="3600" dirty="0" smtClean="0">
                <a:ea typeface="MS PGothic" panose="020B0600070205080204" pitchFamily="34" charset="-128"/>
              </a:rPr>
            </a:br>
            <a:r>
              <a:rPr lang="en-US" altLang="en-US" sz="3600" dirty="0" smtClean="0">
                <a:ea typeface="MS PGothic" panose="020B0600070205080204" pitchFamily="34" charset="-128"/>
              </a:rPr>
              <a:t>classical </a:t>
            </a:r>
            <a:r>
              <a:rPr lang="en-US" altLang="en-US" sz="3600" dirty="0" smtClean="0">
                <a:ea typeface="MS PGothic" panose="020B0600070205080204" pitchFamily="34" charset="-128"/>
              </a:rPr>
              <a:t>view of categories</a:t>
            </a:r>
          </a:p>
        </p:txBody>
      </p:sp>
      <p:sp>
        <p:nvSpPr>
          <p:cNvPr id="3" name="Content Placeholder 2"/>
          <p:cNvSpPr>
            <a:spLocks noGrp="1"/>
          </p:cNvSpPr>
          <p:nvPr>
            <p:ph idx="1"/>
          </p:nvPr>
        </p:nvSpPr>
        <p:spPr>
          <a:xfrm>
            <a:off x="228600" y="990600"/>
            <a:ext cx="5943600" cy="5638800"/>
          </a:xfrm>
        </p:spPr>
        <p:txBody>
          <a:bodyPr/>
          <a:lstStyle/>
          <a:p>
            <a:endParaRPr lang="en-US" altLang="en-US" dirty="0" smtClean="0"/>
          </a:p>
          <a:p>
            <a:r>
              <a:rPr lang="en-US" altLang="en-US" dirty="0" smtClean="0"/>
              <a:t>Plato </a:t>
            </a:r>
            <a:r>
              <a:rPr lang="en-US" altLang="en-US" dirty="0" smtClean="0"/>
              <a:t>&amp; Aristotle</a:t>
            </a:r>
          </a:p>
          <a:p>
            <a:pPr lvl="1"/>
            <a:r>
              <a:rPr lang="en-US" altLang="en-US" dirty="0" smtClean="0"/>
              <a:t>Categories are defined by a list of properties shared by all elements in a category</a:t>
            </a:r>
          </a:p>
          <a:p>
            <a:pPr lvl="1"/>
            <a:r>
              <a:rPr lang="en-US" altLang="en-US" dirty="0" smtClean="0"/>
              <a:t>Category membership is binary </a:t>
            </a:r>
          </a:p>
          <a:p>
            <a:pPr lvl="1"/>
            <a:r>
              <a:rPr lang="en-US" altLang="en-US" dirty="0" smtClean="0"/>
              <a:t>Every member in the category is equal</a:t>
            </a:r>
          </a:p>
          <a:p>
            <a:pPr lvl="1"/>
            <a:endParaRPr lang="en-US" altLang="en-US" sz="2200" dirty="0" smtClean="0"/>
          </a:p>
          <a:p>
            <a:pPr lvl="1">
              <a:buFont typeface="Arial" panose="020B0604020202020204" pitchFamily="34" charset="0"/>
              <a:buNone/>
            </a:pPr>
            <a:endParaRPr lang="en-US" altLang="en-US" dirty="0" smtClean="0"/>
          </a:p>
          <a:p>
            <a:pPr lvl="1">
              <a:buFont typeface="Arial" panose="020B0604020202020204" pitchFamily="34" charset="0"/>
              <a:buNone/>
            </a:pPr>
            <a:r>
              <a:rPr lang="en-US" altLang="en-US" dirty="0" smtClean="0">
                <a:hlinkClick r:id="rId3"/>
              </a:rPr>
              <a:t>The Categories (Aristotle) </a:t>
            </a:r>
            <a:endParaRPr lang="en-US" altLang="en-US" dirty="0" smtClean="0"/>
          </a:p>
        </p:txBody>
      </p:sp>
      <p:sp>
        <p:nvSpPr>
          <p:cNvPr id="15364" name="Rectangle 3"/>
          <p:cNvSpPr>
            <a:spLocks noChangeArrowheads="1"/>
          </p:cNvSpPr>
          <p:nvPr/>
        </p:nvSpPr>
        <p:spPr bwMode="auto">
          <a:xfrm>
            <a:off x="6477000" y="6400800"/>
            <a:ext cx="2582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Slide Credit: A. A. Efros</a:t>
            </a:r>
          </a:p>
        </p:txBody>
      </p:sp>
      <p:pic>
        <p:nvPicPr>
          <p:cNvPr id="15365" name="Picture 2" descr="&quot;Aristoteles&quot; (1811) by Francesco Hayez (1791–1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725" y="990600"/>
            <a:ext cx="274320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4"/>
          <p:cNvSpPr>
            <a:spLocks noChangeArrowheads="1"/>
          </p:cNvSpPr>
          <p:nvPr/>
        </p:nvSpPr>
        <p:spPr bwMode="auto">
          <a:xfrm>
            <a:off x="5961063" y="4522788"/>
            <a:ext cx="318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Aristotle by Francesco Hayez</a:t>
            </a:r>
          </a:p>
        </p:txBody>
      </p:sp>
    </p:spTree>
    <p:extLst>
      <p:ext uri="{BB962C8B-B14F-4D97-AF65-F5344CB8AC3E}">
        <p14:creationId xmlns:p14="http://schemas.microsoft.com/office/powerpoint/2010/main" val="24431631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ags/tag2.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44741</TotalTime>
  <Words>3484</Words>
  <Application>Microsoft Office PowerPoint</Application>
  <PresentationFormat>On-screen Show (4:3)</PresentationFormat>
  <Paragraphs>723</Paragraphs>
  <Slides>74</Slides>
  <Notes>33</Notes>
  <HiddenSlides>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4</vt:i4>
      </vt:variant>
      <vt:variant>
        <vt:lpstr>Slide Titles</vt:lpstr>
      </vt:variant>
      <vt:variant>
        <vt:i4>74</vt:i4>
      </vt:variant>
    </vt:vector>
  </HeadingPairs>
  <TitlesOfParts>
    <vt:vector size="88" baseType="lpstr">
      <vt:lpstr>Arial</vt:lpstr>
      <vt:lpstr>ＭＳ Ｐゴシック</vt:lpstr>
      <vt:lpstr>Calibri</vt:lpstr>
      <vt:lpstr>Trebuchet MS</vt:lpstr>
      <vt:lpstr>Garamond</vt:lpstr>
      <vt:lpstr>Ottawa</vt:lpstr>
      <vt:lpstr>Times New Roman</vt:lpstr>
      <vt:lpstr>Symbol</vt:lpstr>
      <vt:lpstr>Wingdings</vt:lpstr>
      <vt:lpstr>Office Theme</vt:lpstr>
      <vt:lpstr>Image</vt:lpstr>
      <vt:lpstr>Microsoft Equation 3.0</vt:lpstr>
      <vt:lpstr>MathType 6.0 Equation</vt:lpstr>
      <vt:lpstr>Microsoft Equation</vt:lpstr>
      <vt:lpstr>Image and Region Categorization</vt:lpstr>
      <vt:lpstr>PowerPoint Presentation</vt:lpstr>
      <vt:lpstr>Last classes</vt:lpstr>
      <vt:lpstr>This week: image categorization</vt:lpstr>
      <vt:lpstr>What do you see in this image?</vt:lpstr>
      <vt:lpstr>Categorization lets us describe, predict, or interact with the object based on visual cues</vt:lpstr>
      <vt:lpstr>Why do we care about categories?</vt:lpstr>
      <vt:lpstr>Theory of categorization</vt:lpstr>
      <vt:lpstr>Definitional approach:  classical view of categories</vt:lpstr>
      <vt:lpstr>PowerPoint Presentation</vt:lpstr>
      <vt:lpstr>Levels of categorization [Rosch 70s]</vt:lpstr>
      <vt:lpstr>Image categorization</vt:lpstr>
      <vt:lpstr>Image categorization</vt:lpstr>
      <vt:lpstr>Image categorization</vt:lpstr>
      <vt:lpstr>Image categorization</vt:lpstr>
      <vt:lpstr>Image categorization</vt:lpstr>
      <vt:lpstr>Image categorization</vt:lpstr>
      <vt:lpstr>Region categorization</vt:lpstr>
      <vt:lpstr>Region categorization</vt:lpstr>
      <vt:lpstr>Region categorization</vt:lpstr>
      <vt:lpstr>Many vision problems involve categorization</vt:lpstr>
      <vt:lpstr>Categorization from supervised learning</vt:lpstr>
      <vt:lpstr>Training phase</vt:lpstr>
      <vt:lpstr>Testing phase</vt:lpstr>
      <vt:lpstr>Example: Spatial Pyramid BoW Classifier</vt:lpstr>
      <vt:lpstr>A little background on histograms…</vt:lpstr>
      <vt:lpstr>2D histogram</vt:lpstr>
      <vt:lpstr>Histogram with marginal binning</vt:lpstr>
      <vt:lpstr>Histogram with marginal binning</vt:lpstr>
      <vt:lpstr>Histogram with joint binning</vt:lpstr>
      <vt:lpstr>Joint vs marginal binning</vt:lpstr>
      <vt:lpstr>Histogram with clustering</vt:lpstr>
      <vt:lpstr>Computing histogram distance</vt:lpstr>
      <vt:lpstr>Histograms: implementation issues</vt:lpstr>
      <vt:lpstr>What kind of things do we compute histograms of?</vt:lpstr>
      <vt:lpstr>What kind of things do we compute histograms of?</vt:lpstr>
      <vt:lpstr>Image categorization with bag of words</vt:lpstr>
      <vt:lpstr>But what about spatial layout?</vt:lpstr>
      <vt:lpstr>Spatial pyramid</vt:lpstr>
      <vt:lpstr>Spatial pyramid</vt:lpstr>
      <vt:lpstr>PowerPoint Presentation</vt:lpstr>
      <vt:lpstr>Linear SVM classifier</vt:lpstr>
      <vt:lpstr>Linear Separators</vt:lpstr>
      <vt:lpstr>Classification Margin</vt:lpstr>
      <vt:lpstr>Maximum Margin Classification</vt:lpstr>
      <vt:lpstr>Linear SVM Formulation</vt:lpstr>
      <vt:lpstr>Linear SVM Dual Formulation</vt:lpstr>
      <vt:lpstr>Spatial Pyramids Results</vt:lpstr>
      <vt:lpstr>Recap: Spatial Pyramid BoW Classifier</vt:lpstr>
      <vt:lpstr>PowerPoint Presentation</vt:lpstr>
      <vt:lpstr>Categorization involves features and a classifier</vt:lpstr>
      <vt:lpstr>Q: What are good features for…</vt:lpstr>
      <vt:lpstr>Q: What are good features for…</vt:lpstr>
      <vt:lpstr>Q: What are good features for…</vt:lpstr>
      <vt:lpstr>What are the right features?</vt:lpstr>
      <vt:lpstr>General principles of features</vt:lpstr>
      <vt:lpstr>PowerPoint Presentation</vt:lpstr>
      <vt:lpstr>Classifiers</vt:lpstr>
      <vt:lpstr>Many classifiers to choose from</vt:lpstr>
      <vt:lpstr>Classifiers: three main options</vt:lpstr>
      <vt:lpstr>Generalization Theory</vt:lpstr>
      <vt:lpstr>No Free Lunch Theorem</vt:lpstr>
      <vt:lpstr>Bias-Variance Trade-off</vt:lpstr>
      <vt:lpstr>Bias and Variance</vt:lpstr>
      <vt:lpstr>Choosing the trade-off</vt:lpstr>
      <vt:lpstr>Effect of Training Size</vt:lpstr>
      <vt:lpstr>How to measure complexity?</vt:lpstr>
      <vt:lpstr>How to reduce variance?</vt:lpstr>
      <vt:lpstr>Maximizing Margin Reduces Risk of Error</vt:lpstr>
      <vt:lpstr>Characteristics of vision learning problems</vt:lpstr>
      <vt:lpstr>When a massive training set is available</vt:lpstr>
      <vt:lpstr>New training setup with moderate sized datasets</vt:lpstr>
      <vt:lpstr>Practical tips</vt:lpstr>
      <vt:lpstr>Next class</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231</cp:revision>
  <dcterms:created xsi:type="dcterms:W3CDTF">2009-12-16T02:55:56Z</dcterms:created>
  <dcterms:modified xsi:type="dcterms:W3CDTF">2017-04-04T03:17:30Z</dcterms:modified>
</cp:coreProperties>
</file>