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68" r:id="rId3"/>
    <p:sldId id="271" r:id="rId4"/>
    <p:sldId id="265" r:id="rId5"/>
    <p:sldId id="266" r:id="rId6"/>
    <p:sldId id="325" r:id="rId7"/>
    <p:sldId id="267" r:id="rId8"/>
    <p:sldId id="330" r:id="rId9"/>
    <p:sldId id="332" r:id="rId10"/>
    <p:sldId id="331" r:id="rId11"/>
    <p:sldId id="333" r:id="rId12"/>
    <p:sldId id="336" r:id="rId13"/>
    <p:sldId id="335" r:id="rId14"/>
    <p:sldId id="334" r:id="rId15"/>
    <p:sldId id="284" r:id="rId16"/>
    <p:sldId id="361" r:id="rId17"/>
    <p:sldId id="273" r:id="rId18"/>
    <p:sldId id="274" r:id="rId19"/>
    <p:sldId id="275" r:id="rId20"/>
    <p:sldId id="276" r:id="rId21"/>
    <p:sldId id="286" r:id="rId22"/>
    <p:sldId id="278" r:id="rId23"/>
    <p:sldId id="279" r:id="rId24"/>
    <p:sldId id="280" r:id="rId25"/>
    <p:sldId id="281" r:id="rId26"/>
    <p:sldId id="282" r:id="rId27"/>
    <p:sldId id="283" r:id="rId28"/>
    <p:sldId id="292" r:id="rId29"/>
    <p:sldId id="293" r:id="rId30"/>
    <p:sldId id="323" r:id="rId31"/>
    <p:sldId id="285" r:id="rId32"/>
    <p:sldId id="287" r:id="rId33"/>
    <p:sldId id="288" r:id="rId34"/>
    <p:sldId id="294" r:id="rId35"/>
    <p:sldId id="289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11" r:id="rId45"/>
    <p:sldId id="306" r:id="rId46"/>
    <p:sldId id="307" r:id="rId47"/>
    <p:sldId id="259" r:id="rId48"/>
    <p:sldId id="308" r:id="rId49"/>
    <p:sldId id="260" r:id="rId50"/>
    <p:sldId id="358" r:id="rId51"/>
    <p:sldId id="359" r:id="rId52"/>
    <p:sldId id="360" r:id="rId53"/>
    <p:sldId id="338" r:id="rId54"/>
    <p:sldId id="357" r:id="rId55"/>
    <p:sldId id="346" r:id="rId56"/>
    <p:sldId id="347" r:id="rId57"/>
    <p:sldId id="350" r:id="rId58"/>
    <p:sldId id="351" r:id="rId59"/>
    <p:sldId id="352" r:id="rId60"/>
    <p:sldId id="353" r:id="rId61"/>
    <p:sldId id="309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2" r:id="rId71"/>
    <p:sldId id="321" r:id="rId72"/>
    <p:sldId id="310" r:id="rId73"/>
    <p:sldId id="324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4" autoAdjust="0"/>
    <p:restoredTop sz="78650" autoAdjust="0"/>
  </p:normalViewPr>
  <p:slideViewPr>
    <p:cSldViewPr>
      <p:cViewPr varScale="1">
        <p:scale>
          <a:sx n="50" d="100"/>
          <a:sy n="50" d="100"/>
        </p:scale>
        <p:origin x="76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63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2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A58036-3F62-48D2-A418-0D9A8A7020B0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656030-8A91-4670-A8F9-E062D8951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0EC3DC-5B50-4E37-8CDF-85C1022126D0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1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3ED36C-4C88-4028-9E4D-60BF1958DF54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98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A05FD7-3D8C-42F3-A898-C5F17515EB3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3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CF1033-7029-4551-A030-EDBF3816888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46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98DAA1-2A0C-4DE0-B1B3-B147AE55A5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1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03FA2B-FECF-4D72-98BB-1C723667840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03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4D63C2-3675-4D61-9133-23C4B4F8C9C3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41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0666F7-BBAE-42B2-B160-3AB49482D60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79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C63C3C-F369-4BFC-8C85-EEBD6097CDA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31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Different errors for different LFW benchmarks</a:t>
            </a:r>
          </a:p>
          <a:p>
            <a:r>
              <a:rPr lang="en-US" alt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Siamese re-trains jointly two replicas of the network for metric learning</a:t>
            </a:r>
          </a:p>
        </p:txBody>
      </p:sp>
    </p:spTree>
    <p:extLst>
      <p:ext uri="{BB962C8B-B14F-4D97-AF65-F5344CB8AC3E}">
        <p14:creationId xmlns:p14="http://schemas.microsoft.com/office/powerpoint/2010/main" val="372777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2BC2BAF-9D46-44BF-93A0-EFF4E205F27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2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DA716A4-58DE-49ED-BDFC-8E8A9BF29ADA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4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F91923-2B51-4274-9318-E12E686628C9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35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C782F7-CD3A-47BD-AD1A-8A11D286F2B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6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51E2F8-FE8A-4904-969F-BC4E7A1C0A6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3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48A728-2574-492A-8DE1-51250F9E80E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1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2A466E-3114-4074-A3AF-DB020E5214C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95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0EA21D-375E-4A0A-991C-2CA9D63A7D2A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2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B880-3E17-45D1-9797-C626B67B7B02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739E-2A86-4878-8A9A-8117B2345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6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59AE-3858-49A2-814F-67D50376577C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94B2-BE1D-455F-821F-D0BBA88D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BF48-AE72-48BA-B2E5-D65A1CF2091D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2FF5-12BA-4A04-B18A-29E431D56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096C-B6FE-4FFB-AC85-BDAE03B13D23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80AA-FD21-4313-8945-182064283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6F37-E75A-429D-B0B3-74B9277A6220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A5B2-1E27-42DD-B032-4BEA68ECE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3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654D-1435-47FB-947B-0D57FD110B04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EB85-51E9-4F97-9D24-864887B1C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6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B845-59D3-4004-8DD0-4602F0E6D039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B7AE-848C-4D25-B682-A5C2D8EF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C504-B68C-4F0A-A3C4-37DBDE4F6855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F0F0-1E30-4BF5-A430-42D5DBA91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5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FEB97-DEE7-4820-AB6E-6E1A53ECF95C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9F2A-CFBD-4CEA-A0A7-B3FBC0D32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1CC8-778F-424C-8B9C-F24EF6AEB8BF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746A-119D-4EA4-A87D-87BF45553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DC2B-F1A6-41DA-9FB8-D61531E0B253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DE83-5AAC-4FAC-A167-9CA3A8E2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6D7C18-4833-42F8-B993-1FFD6F0104A5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B3433-77D8-44D2-BBE2-334DC695D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1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citeseerx.ist.psu.edu/viewdoc/download?doi=10.1.1.10.3247&amp;rep=rep1&amp;type=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ple.com/ilife/iphoto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2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2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0.wmf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49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6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0.3247&amp;rep=rep1&amp;type=pdf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0.3247&amp;rep=rep1&amp;type=pdf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frvt.org/FRVT2006/docs/FRVT2006andICE2006LargeScaleReport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clife.com/article/news/iphotos_faces_recognizes_cats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v-foundation.org/openaccess/content_cvpr_2014/papers/Taigman_DeepFace_Closing_the_2014_CVPR_paper.pdf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uc.edu/homes/dhoiem/courses/cs598_spring09/slides/spring09_jianchao_biologicalInspiredComputerVision.pdf" TargetMode="External"/><Relationship Id="rId2" Type="http://schemas.openxmlformats.org/officeDocument/2006/relationships/hyperlink" Target="http://web.mit.edu/bcs/sinha/papers/20Results_2005.pdf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groups/977532@N24/poo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Face Recognition and Feature Subspaces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371600" y="5197267"/>
            <a:ext cx="6400800" cy="1567656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Computer Vision  (CS 543 / ECE 549)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03/30/17</a:t>
            </a:r>
            <a:endParaRPr lang="en-US" dirty="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6595646"/>
            <a:ext cx="5654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Some slides from Lana Lazebnik, Silvio Savarese, Fei-Fei Li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48738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Chuck Close, self portrait</a:t>
            </a:r>
            <a:endParaRPr lang="en-US" sz="1400" dirty="0"/>
          </a:p>
        </p:txBody>
      </p:sp>
      <p:pic>
        <p:nvPicPr>
          <p:cNvPr id="8" name="Picture 4" descr="http://blog.lib.umn.edu/peza0001/arts1001wednesdays/Chuck%20Close%20199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595" y="1521023"/>
            <a:ext cx="2834005" cy="3419041"/>
          </a:xfrm>
          <a:prstGeom prst="rect">
            <a:avLst/>
          </a:prstGeom>
          <a:noFill/>
        </p:spPr>
      </p:pic>
      <p:pic>
        <p:nvPicPr>
          <p:cNvPr id="9" name="Picture 6" descr="http://t3.gstatic.com/images?q=tbn:yY87L-0JCe4XRM:http://echostains.files.wordpress.com/2010/03/chuck_close-lucas-1986-87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1023"/>
            <a:ext cx="5241381" cy="3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49500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Lucas by Chuck Close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Verification: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/>
              <a:t>Closed-world identification: assign a face to one person from among a known set</a:t>
            </a:r>
          </a:p>
          <a:p>
            <a:endParaRPr lang="en-US" dirty="0"/>
          </a:p>
          <a:p>
            <a:r>
              <a:rPr lang="en-US" dirty="0" smtClean="0"/>
              <a:t>General identification: assign a face to a known person or to “unknown”</a:t>
            </a:r>
          </a:p>
        </p:txBody>
      </p:sp>
    </p:spTree>
    <p:extLst>
      <p:ext uri="{BB962C8B-B14F-4D97-AF65-F5344CB8AC3E}">
        <p14:creationId xmlns:p14="http://schemas.microsoft.com/office/powerpoint/2010/main" val="387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Expression</a:t>
            </a:r>
            <a:endParaRPr lang="en-US" sz="2800" dirty="0"/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4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Lighting</a:t>
            </a:r>
            <a:endParaRPr lang="en-US" sz="2800" dirty="0"/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Occlusion</a:t>
            </a:r>
            <a:endParaRPr lang="en-US" sz="2800" dirty="0"/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6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Viewpoint</a:t>
            </a:r>
            <a:endParaRPr lang="en-US" sz="2800" dirty="0"/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7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idea for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990600"/>
            <a:ext cx="85344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face image as a vector of intensities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neighbor in database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173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252410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8" imgW="1168200" imgH="317160" progId="Equation.3">
                  <p:embed/>
                </p:oleObj>
              </mc:Choice>
              <mc:Fallback>
                <p:oleObj name="Equation" r:id="rId8" imgW="1168200" imgH="317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365750"/>
                        <a:ext cx="41116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17" y="1642163"/>
            <a:ext cx="1094840" cy="10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classifier</a:t>
            </a:r>
            <a:endParaRPr lang="en-US" dirty="0" smtClean="0"/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4648200" y="914400"/>
            <a:ext cx="4038600" cy="3417888"/>
            <a:chOff x="4267200" y="2667000"/>
            <a:chExt cx="4038600" cy="3417332"/>
          </a:xfrm>
        </p:grpSpPr>
        <p:sp>
          <p:nvSpPr>
            <p:cNvPr id="41993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4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5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6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7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8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9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00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01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2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3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4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5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6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7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10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42011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sp>
        <p:nvSpPr>
          <p:cNvPr id="41988" name="TextBox 23"/>
          <p:cNvSpPr txBox="1">
            <a:spLocks noChangeArrowheads="1"/>
          </p:cNvSpPr>
          <p:nvPr/>
        </p:nvSpPr>
        <p:spPr bwMode="auto">
          <a:xfrm>
            <a:off x="6019800" y="21336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41989" name="TextBox 28"/>
          <p:cNvSpPr txBox="1">
            <a:spLocks noChangeArrowheads="1"/>
          </p:cNvSpPr>
          <p:nvPr/>
        </p:nvSpPr>
        <p:spPr bwMode="auto">
          <a:xfrm>
            <a:off x="7148513" y="25908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30" name="Oval 29"/>
          <p:cNvSpPr/>
          <p:nvPr/>
        </p:nvSpPr>
        <p:spPr>
          <a:xfrm>
            <a:off x="6019800" y="1905000"/>
            <a:ext cx="381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2514600"/>
            <a:ext cx="5334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905543" cy="5135563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Label test sample with label of most similar training sample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Good choice if you hav</a:t>
            </a:r>
            <a:r>
              <a:rPr lang="en-US" dirty="0" smtClean="0"/>
              <a:t>e few examples per class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training time, once feature representation is determined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60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smtClean="0"/>
              <a:t>When viewed as vectors of pixel values, face images are extremely high-dimensional</a:t>
            </a:r>
          </a:p>
          <a:p>
            <a:pPr lvl="1"/>
            <a:r>
              <a:rPr lang="en-US" sz="2000" smtClean="0"/>
              <a:t>100x100 image = 10,000 dimensions</a:t>
            </a:r>
          </a:p>
          <a:p>
            <a:pPr lvl="1"/>
            <a:r>
              <a:rPr lang="en-US" sz="200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smtClean="0"/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Image" r:id="rId4" imgW="6374603" imgH="7301587" progId="Photoshop.Image.10">
                  <p:embed/>
                </p:oleObj>
              </mc:Choice>
              <mc:Fallback>
                <p:oleObj name="Image" r:id="rId4" imgW="6374603" imgH="7301587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810000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Eigenface idea: construct a low-dimensional linear subspace that best explains the variation in the set of face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Component Analysis (PCA)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Given: N data points </a:t>
            </a:r>
            <a:r>
              <a:rPr lang="en-US" b="1" smtClean="0"/>
              <a:t>x</a:t>
            </a:r>
            <a:r>
              <a:rPr lang="en-US" b="1" baseline="-25000" smtClean="0"/>
              <a:t>1</a:t>
            </a:r>
            <a:r>
              <a:rPr lang="en-US" b="1" smtClean="0"/>
              <a:t>, … ,x</a:t>
            </a:r>
            <a:r>
              <a:rPr lang="en-US" b="1" baseline="-25000" smtClean="0"/>
              <a:t>N</a:t>
            </a:r>
            <a:r>
              <a:rPr lang="en-US" b="1" smtClean="0"/>
              <a:t> </a:t>
            </a:r>
            <a:r>
              <a:rPr lang="en-US" smtClean="0"/>
              <a:t>in R</a:t>
            </a:r>
            <a:r>
              <a:rPr lang="en-US" baseline="30000" smtClean="0"/>
              <a:t>d</a:t>
            </a:r>
            <a:br>
              <a:rPr lang="en-US" baseline="30000" smtClean="0"/>
            </a:br>
            <a:endParaRPr lang="en-US" baseline="30000" smtClean="0"/>
          </a:p>
          <a:p>
            <a:pPr>
              <a:buFontTx/>
              <a:buChar char="•"/>
            </a:pPr>
            <a:r>
              <a:rPr lang="en-US" smtClean="0"/>
              <a:t>We want to find a new set of features that are linear combinations of original ones:</a:t>
            </a:r>
            <a:br>
              <a:rPr lang="en-US" smtClean="0"/>
            </a:br>
            <a:r>
              <a:rPr lang="en-US" sz="900" smtClean="0"/>
              <a:t/>
            </a:r>
            <a:br>
              <a:rPr lang="en-US" sz="900" smtClean="0"/>
            </a:br>
            <a:r>
              <a:rPr lang="en-US" smtClean="0"/>
              <a:t>                      </a:t>
            </a:r>
            <a:r>
              <a:rPr lang="en-US" i="1" smtClean="0">
                <a:latin typeface="Times New Roman" pitchFamily="18" charset="0"/>
              </a:rPr>
              <a:t>u</a:t>
            </a:r>
            <a:r>
              <a:rPr lang="en-US" smtClean="0">
                <a:latin typeface="Times New Roman" pitchFamily="18" charset="0"/>
              </a:rPr>
              <a:t>(</a:t>
            </a:r>
            <a:r>
              <a:rPr lang="en-US" b="1" smtClean="0">
                <a:latin typeface="Times New Roman" pitchFamily="18" charset="0"/>
              </a:rPr>
              <a:t>x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smtClean="0">
                <a:latin typeface="Times New Roman" pitchFamily="18" charset="0"/>
              </a:rPr>
              <a:t>) = </a:t>
            </a:r>
            <a:r>
              <a:rPr lang="en-US" b="1" smtClean="0">
                <a:latin typeface="Times New Roman" pitchFamily="18" charset="0"/>
              </a:rPr>
              <a:t>u</a:t>
            </a:r>
            <a:r>
              <a:rPr lang="en-US" i="1" baseline="30000" smtClean="0">
                <a:latin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</a:rPr>
              <a:t>(</a:t>
            </a:r>
            <a:r>
              <a:rPr lang="en-US" b="1" smtClean="0">
                <a:latin typeface="Times New Roman" pitchFamily="18" charset="0"/>
              </a:rPr>
              <a:t>x</a:t>
            </a:r>
            <a:r>
              <a:rPr lang="en-US" i="1" baseline="-25000" smtClean="0">
                <a:latin typeface="Times New Roman" pitchFamily="18" charset="0"/>
              </a:rPr>
              <a:t>i </a:t>
            </a:r>
            <a:r>
              <a:rPr lang="en-US" smtClean="0">
                <a:latin typeface="Times New Roman" pitchFamily="18" charset="0"/>
              </a:rPr>
              <a:t>– </a:t>
            </a:r>
            <a:r>
              <a:rPr lang="en-US" b="1" smtClean="0">
                <a:latin typeface="Times New Roman" pitchFamily="18" charset="0"/>
                <a:cs typeface="Arial" charset="0"/>
              </a:rPr>
              <a:t>µ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br>
              <a:rPr lang="en-US" smtClean="0">
                <a:latin typeface="Times New Roman" pitchFamily="18" charset="0"/>
                <a:cs typeface="Arial" charset="0"/>
              </a:rPr>
            </a:br>
            <a:r>
              <a:rPr lang="en-US" sz="900" smtClean="0">
                <a:latin typeface="Times New Roman" pitchFamily="18" charset="0"/>
                <a:cs typeface="Arial" charset="0"/>
              </a:rPr>
              <a:t/>
            </a:r>
            <a:br>
              <a:rPr lang="en-US" sz="900" smtClean="0">
                <a:latin typeface="Times New Roman" pitchFamily="18" charset="0"/>
                <a:cs typeface="Arial" charset="0"/>
              </a:rPr>
            </a:br>
            <a:r>
              <a:rPr lang="en-US" smtClean="0">
                <a:cs typeface="Arial" charset="0"/>
              </a:rPr>
              <a:t>(</a:t>
            </a:r>
            <a:r>
              <a:rPr lang="en-US" b="1" smtClean="0">
                <a:cs typeface="Times New Roman" pitchFamily="18" charset="0"/>
              </a:rPr>
              <a:t>µ</a:t>
            </a:r>
            <a:r>
              <a:rPr lang="en-US" smtClean="0">
                <a:cs typeface="Times New Roman" pitchFamily="18" charset="0"/>
              </a:rPr>
              <a:t>: mean of data points)</a:t>
            </a:r>
            <a:br>
              <a:rPr lang="en-US" smtClean="0">
                <a:cs typeface="Times New Roman" pitchFamily="18" charset="0"/>
              </a:rPr>
            </a:br>
            <a:endParaRPr lang="en-US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mtClean="0"/>
              <a:t>Choose unit vector </a:t>
            </a:r>
            <a:r>
              <a:rPr lang="en-US" b="1" smtClean="0"/>
              <a:t>u </a:t>
            </a:r>
            <a:r>
              <a:rPr lang="en-US" smtClean="0"/>
              <a:t>in R</a:t>
            </a:r>
            <a:r>
              <a:rPr lang="en-US" baseline="30000" smtClean="0"/>
              <a:t>d</a:t>
            </a:r>
            <a:r>
              <a:rPr lang="en-US" smtClean="0"/>
              <a:t> that captures the most data variance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522538" y="6400800"/>
            <a:ext cx="3954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Forsyth &amp; Ponce, Sec. 22.3.1, 22.3.2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Two methods: “Eigenfaces” and “</a:t>
            </a:r>
            <a:r>
              <a:rPr lang="en-US" sz="2800" dirty="0" err="1" smtClean="0"/>
              <a:t>Fisherfaces</a:t>
            </a:r>
            <a:r>
              <a:rPr lang="en-US" sz="2800" dirty="0" smtClean="0"/>
              <a:t>”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/>
              <a:t>Feature subspaces: PCA and FLD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Look </a:t>
            </a:r>
            <a:r>
              <a:rPr lang="en-US" sz="2800" dirty="0" smtClean="0"/>
              <a:t>at results from recent vendor test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Recent </a:t>
            </a:r>
            <a:r>
              <a:rPr lang="en-US" sz="2800" dirty="0" smtClean="0"/>
              <a:t>method: </a:t>
            </a:r>
            <a:r>
              <a:rPr lang="en-US" sz="2800" dirty="0" err="1" smtClean="0"/>
              <a:t>DeepFace</a:t>
            </a: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Look </a:t>
            </a:r>
            <a:r>
              <a:rPr lang="en-US" sz="2800" dirty="0" smtClean="0"/>
              <a:t>at interesting findings about human face recognition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Key ideas</a:t>
            </a:r>
          </a:p>
          <a:p>
            <a:pPr lvl="1">
              <a:defRPr/>
            </a:pPr>
            <a:r>
              <a:rPr lang="en-US" sz="2400" dirty="0" smtClean="0"/>
              <a:t>Nearest neighbor classifiers</a:t>
            </a:r>
          </a:p>
          <a:p>
            <a:pPr lvl="1">
              <a:defRPr/>
            </a:pPr>
            <a:r>
              <a:rPr lang="en-US" sz="2400" dirty="0" smtClean="0"/>
              <a:t>PCA and feature extraction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" b="5579"/>
          <a:stretch/>
        </p:blipFill>
        <p:spPr bwMode="auto">
          <a:xfrm>
            <a:off x="533400" y="1371601"/>
            <a:ext cx="77724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Component Analysis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33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smtClean="0"/>
              <a:t>Direction that maximizes the variance of the projected data:</a:t>
            </a:r>
          </a:p>
        </p:txBody>
      </p:sp>
      <p:pic>
        <p:nvPicPr>
          <p:cNvPr id="1371141" name="Picture 5"/>
          <p:cNvPicPr>
            <a:picLocks noChangeAspect="1" noChangeArrowheads="1"/>
          </p:cNvPicPr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" b="7217"/>
          <a:stretch/>
        </p:blipFill>
        <p:spPr bwMode="auto">
          <a:xfrm>
            <a:off x="534988" y="3419475"/>
            <a:ext cx="7508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1142" name="Picture 6"/>
          <p:cNvPicPr>
            <a:picLocks noChangeAspect="1" noChangeArrowheads="1"/>
          </p:cNvPicPr>
          <p:nvPr/>
        </p:nvPicPr>
        <p:blipFill rotWithShape="1"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39" b="5574"/>
          <a:stretch/>
        </p:blipFill>
        <p:spPr bwMode="auto">
          <a:xfrm>
            <a:off x="539750" y="5383213"/>
            <a:ext cx="73556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3" name="AutoShape 7"/>
          <p:cNvSpPr>
            <a:spLocks/>
          </p:cNvSpPr>
          <p:nvPr/>
        </p:nvSpPr>
        <p:spPr bwMode="auto">
          <a:xfrm rot="5400000">
            <a:off x="5071268" y="1786732"/>
            <a:ext cx="296863" cy="1752600"/>
          </a:xfrm>
          <a:prstGeom prst="rightBrace">
            <a:avLst>
              <a:gd name="adj1" fmla="val 491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4" name="AutoShape 8"/>
          <p:cNvSpPr>
            <a:spLocks/>
          </p:cNvSpPr>
          <p:nvPr/>
        </p:nvSpPr>
        <p:spPr bwMode="auto">
          <a:xfrm rot="5400000">
            <a:off x="5257800" y="2952750"/>
            <a:ext cx="381000" cy="3886200"/>
          </a:xfrm>
          <a:prstGeom prst="rightBrace">
            <a:avLst>
              <a:gd name="adj1" fmla="val 8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5" name="Text Box 9"/>
          <p:cNvSpPr txBox="1">
            <a:spLocks noChangeArrowheads="1"/>
          </p:cNvSpPr>
          <p:nvPr/>
        </p:nvSpPr>
        <p:spPr bwMode="auto">
          <a:xfrm>
            <a:off x="3505200" y="2795588"/>
            <a:ext cx="277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Projection of data point</a:t>
            </a:r>
          </a:p>
        </p:txBody>
      </p:sp>
      <p:sp>
        <p:nvSpPr>
          <p:cNvPr id="1371146" name="Text Box 10"/>
          <p:cNvSpPr txBox="1">
            <a:spLocks noChangeArrowheads="1"/>
          </p:cNvSpPr>
          <p:nvPr/>
        </p:nvSpPr>
        <p:spPr bwMode="auto">
          <a:xfrm>
            <a:off x="3859213" y="4986338"/>
            <a:ext cx="3074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Covariance </a:t>
            </a:r>
            <a:r>
              <a:rPr lang="en-US" sz="2000" dirty="0"/>
              <a:t>matrix of data</a:t>
            </a:r>
          </a:p>
        </p:txBody>
      </p:sp>
      <p:sp>
        <p:nvSpPr>
          <p:cNvPr id="1371147" name="Rectangle 11"/>
          <p:cNvSpPr>
            <a:spLocks noChangeArrowheads="1"/>
          </p:cNvSpPr>
          <p:nvPr/>
        </p:nvSpPr>
        <p:spPr bwMode="auto">
          <a:xfrm>
            <a:off x="76200" y="6135469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The direction that maximizes the variance is the eigenvector associated with the largest eigenvalue of </a:t>
            </a:r>
            <a:r>
              <a:rPr lang="el-GR" dirty="0" smtClean="0"/>
              <a:t>Σ</a:t>
            </a:r>
            <a:r>
              <a:rPr lang="en-US" dirty="0" smtClean="0"/>
              <a:t> (can be derived using Raleigh’s quotient or Lagrange multiplier)</a:t>
            </a:r>
            <a:endParaRPr lang="el-GR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505200" y="15240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371149" name="Rectangle 13"/>
          <p:cNvSpPr>
            <a:spLocks noChangeArrowheads="1"/>
          </p:cNvSpPr>
          <p:nvPr/>
        </p:nvSpPr>
        <p:spPr bwMode="auto">
          <a:xfrm>
            <a:off x="3581400" y="34290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9000" y="4005263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1/N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1752600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Maximize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>
            <a:off x="6646863" y="2438400"/>
            <a:ext cx="249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subject to ||</a:t>
            </a:r>
            <a:r>
              <a:rPr lang="en-US" sz="2400" b="1"/>
              <a:t>u</a:t>
            </a:r>
            <a:r>
              <a:rPr lang="en-US" sz="2400"/>
              <a:t>||=1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3" grpId="0" animBg="1"/>
      <p:bldP spid="1371144" grpId="0" animBg="1"/>
      <p:bldP spid="1371145" grpId="0"/>
      <p:bldP spid="1371146" grpId="0"/>
      <p:bldP spid="1371149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issue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7" y="990600"/>
            <a:ext cx="8686800" cy="54864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Covariance matrix is huge (M</a:t>
            </a:r>
            <a:r>
              <a:rPr lang="en-US" baseline="30000" dirty="0" smtClean="0"/>
              <a:t>2</a:t>
            </a:r>
            <a:r>
              <a:rPr lang="en-US" dirty="0" smtClean="0"/>
              <a:t> for M pixels)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But typically # examples &lt;&lt; M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Simple trick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b="1" dirty="0" smtClean="0"/>
              <a:t>X</a:t>
            </a:r>
            <a:r>
              <a:rPr lang="en-US" dirty="0" smtClean="0"/>
              <a:t> is </a:t>
            </a:r>
            <a:r>
              <a:rPr lang="en-US" dirty="0" err="1" smtClean="0"/>
              <a:t>Mx</a:t>
            </a:r>
            <a:r>
              <a:rPr lang="en-US" dirty="0" err="1"/>
              <a:t>N</a:t>
            </a:r>
            <a:r>
              <a:rPr lang="en-US" dirty="0" smtClean="0"/>
              <a:t> matrix of normalized training data</a:t>
            </a:r>
            <a:endParaRPr lang="en-US" b="1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Solve for eigenvectors </a:t>
            </a:r>
            <a:r>
              <a:rPr lang="en-US" b="1" dirty="0" smtClean="0"/>
              <a:t>u</a:t>
            </a:r>
            <a:r>
              <a:rPr lang="en-US" dirty="0" smtClean="0"/>
              <a:t> of </a:t>
            </a:r>
            <a:r>
              <a:rPr lang="en-US" b="1" dirty="0" smtClean="0"/>
              <a:t>X</a:t>
            </a:r>
            <a:r>
              <a:rPr lang="en-US" baseline="30000" dirty="0" smtClean="0"/>
              <a:t>T</a:t>
            </a:r>
            <a:r>
              <a:rPr lang="en-US" b="1" dirty="0" smtClean="0"/>
              <a:t>X </a:t>
            </a:r>
            <a:r>
              <a:rPr lang="en-US" dirty="0" smtClean="0"/>
              <a:t>instead of </a:t>
            </a:r>
            <a:r>
              <a:rPr lang="en-US" b="1" dirty="0" smtClean="0"/>
              <a:t>XX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Then </a:t>
            </a:r>
            <a:r>
              <a:rPr lang="en-US" b="1" dirty="0" smtClean="0"/>
              <a:t>Xu</a:t>
            </a:r>
            <a:r>
              <a:rPr lang="en-US" dirty="0" smtClean="0"/>
              <a:t> is eigenvector of covariance </a:t>
            </a:r>
            <a:r>
              <a:rPr lang="en-US" b="1" dirty="0"/>
              <a:t>XX</a:t>
            </a:r>
            <a:r>
              <a:rPr lang="en-US" baseline="30000" dirty="0"/>
              <a:t>T </a:t>
            </a:r>
            <a:endParaRPr lang="en-US" baseline="30000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Need to normalize each vector of  </a:t>
            </a:r>
            <a:r>
              <a:rPr lang="en-US" b="1" dirty="0" smtClean="0"/>
              <a:t>Xu</a:t>
            </a:r>
            <a:r>
              <a:rPr lang="en-US" dirty="0" smtClean="0"/>
              <a:t> into unit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(PCA on face images)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the principal components (“</a:t>
            </a:r>
            <a:r>
              <a:rPr lang="en-US" dirty="0" err="1" smtClean="0"/>
              <a:t>eigenfaces</a:t>
            </a:r>
            <a:r>
              <a:rPr lang="en-US" dirty="0" smtClean="0"/>
              <a:t>”) of the covariance matrix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Keep K eigenvectors with largest eigenvalues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Represent all face images in the dataset as linear combinations of </a:t>
            </a:r>
            <a:r>
              <a:rPr lang="en-US" dirty="0" err="1" smtClean="0"/>
              <a:t>eigenfaces</a:t>
            </a:r>
            <a:endParaRPr lang="en-US" dirty="0" smtClean="0"/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dirty="0" smtClean="0"/>
              <a:t>Perform nearest neighbor on these coefficients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8350" y="6477000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M. Turk and A. </a:t>
            </a:r>
            <a:r>
              <a:rPr lang="en-US" dirty="0" err="1"/>
              <a:t>Pentland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Face Recognition using Eigenfaces</a:t>
            </a:r>
            <a:r>
              <a:rPr lang="en-US" dirty="0"/>
              <a:t>, CVPR 1991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71600" y="1905000"/>
                <a:ext cx="5465012" cy="12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 …   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[</m:t>
                      </m:r>
                      <m:r>
                        <a:rPr lang="en-US" sz="2400" b="1" i="1" smtClean="0">
                          <a:latin typeface="Cambria Math"/>
                        </a:rPr>
                        <m:t>𝑼</m:t>
                      </m:r>
                      <m:r>
                        <a:rPr lang="en-US" sz="2400" b="1" i="1" smtClean="0"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latin typeface="Cambria Math"/>
                        </a:rPr>
                        <m:t>𝝀</m:t>
                      </m:r>
                      <m:r>
                        <a:rPr lang="en-US" sz="2400" b="1" i="1" smtClean="0">
                          <a:latin typeface="Cambria Math"/>
                        </a:rPr>
                        <m:t>]=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eig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𝑿𝑼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05000"/>
                <a:ext cx="5465012" cy="1238994"/>
              </a:xfrm>
              <a:prstGeom prst="rect">
                <a:avLst/>
              </a:prstGeom>
              <a:blipFill rotWithShape="1">
                <a:blip r:embed="rId4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819400" y="3886200"/>
                <a:ext cx="3247436" cy="496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0" i="1" smtClean="0">
                          <a:latin typeface="Cambria Math"/>
                        </a:rPr>
                        <m:t>(:,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largest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eig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886200"/>
                <a:ext cx="3247436" cy="496546"/>
              </a:xfrm>
              <a:prstGeom prst="rect">
                <a:avLst/>
              </a:prstGeom>
              <a:blipFill rotWithShape="0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86000" y="5873437"/>
                <a:ext cx="4356224" cy="603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1" i="1" baseline="-25000" smtClean="0">
                          <a:latin typeface="Cambria Math"/>
                        </a:rPr>
                        <m:t>𝒑𝒄𝒂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:,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largest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eig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873437"/>
                <a:ext cx="4356224" cy="6035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3048000" cy="5257800"/>
          </a:xfrm>
        </p:spPr>
        <p:txBody>
          <a:bodyPr/>
          <a:lstStyle/>
          <a:p>
            <a:r>
              <a:rPr lang="en-US" sz="2800" smtClean="0"/>
              <a:t>Training images</a:t>
            </a:r>
          </a:p>
          <a:p>
            <a:r>
              <a:rPr lang="en-US" sz="2800" b="1" smtClean="0"/>
              <a:t>x</a:t>
            </a:r>
            <a:r>
              <a:rPr lang="en-US" sz="2800" baseline="-25000" smtClean="0"/>
              <a:t>1</a:t>
            </a:r>
            <a:r>
              <a:rPr lang="en-US" sz="2800" smtClean="0"/>
              <a:t>,…,</a:t>
            </a:r>
            <a:r>
              <a:rPr lang="en-US" sz="2800" b="1" smtClean="0"/>
              <a:t>x</a:t>
            </a:r>
            <a:r>
              <a:rPr lang="en-US" sz="2800" baseline="-25000" smtClean="0"/>
              <a:t>N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810000" y="113823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Top eigenvectors: u</a:t>
            </a:r>
            <a:r>
              <a:rPr lang="en-US" baseline="-25000"/>
              <a:t>1</a:t>
            </a:r>
            <a:r>
              <a:rPr lang="en-US"/>
              <a:t>,…u</a:t>
            </a:r>
            <a:r>
              <a:rPr lang="en-US" baseline="-25000"/>
              <a:t>k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603375" y="2438400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Mean: μ</a:t>
            </a: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Principal component (eigenvector) </a:t>
            </a:r>
            <a:r>
              <a:rPr lang="en-US" dirty="0" err="1"/>
              <a:t>u</a:t>
            </a:r>
            <a:r>
              <a:rPr lang="en-US" baseline="-14000" dirty="0" err="1"/>
              <a:t>k</a:t>
            </a:r>
            <a:endParaRPr lang="en-US" dirty="0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μ + 3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μ –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µ       +    w</a:t>
            </a:r>
            <a:r>
              <a:rPr lang="en-US" baseline="-25000"/>
              <a:t>1</a:t>
            </a:r>
            <a:r>
              <a:rPr lang="en-US"/>
              <a:t>u</a:t>
            </a:r>
            <a:r>
              <a:rPr lang="en-US" baseline="-25000"/>
              <a:t>1</a:t>
            </a:r>
            <a:r>
              <a:rPr lang="en-US"/>
              <a:t>+w</a:t>
            </a:r>
            <a:r>
              <a:rPr lang="en-US" baseline="-25000"/>
              <a:t>2</a:t>
            </a:r>
            <a:r>
              <a:rPr lang="en-US"/>
              <a:t>u</a:t>
            </a:r>
            <a:r>
              <a:rPr lang="en-US" baseline="-25000"/>
              <a:t>2</a:t>
            </a:r>
            <a:r>
              <a:rPr lang="en-US"/>
              <a:t>+w</a:t>
            </a:r>
            <a:r>
              <a:rPr lang="en-US" baseline="-25000"/>
              <a:t>3</a:t>
            </a:r>
            <a:r>
              <a:rPr lang="en-US"/>
              <a:t>u</a:t>
            </a:r>
            <a:r>
              <a:rPr lang="en-US" baseline="-25000"/>
              <a:t>3</a:t>
            </a:r>
            <a:r>
              <a:rPr lang="en-US"/>
              <a:t>+w</a:t>
            </a:r>
            <a:r>
              <a:rPr lang="en-US" baseline="-25000"/>
              <a:t>4</a:t>
            </a:r>
            <a:r>
              <a:rPr lang="en-US"/>
              <a:t>u</a:t>
            </a:r>
            <a:r>
              <a:rPr lang="en-US" baseline="-25000"/>
              <a:t>4</a:t>
            </a:r>
            <a:r>
              <a:rPr lang="en-US"/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85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85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After computing </a:t>
            </a:r>
            <a:r>
              <a:rPr lang="en-US" sz="2800" dirty="0" err="1"/>
              <a:t>eigenfaces</a:t>
            </a:r>
            <a:r>
              <a:rPr lang="en-US" sz="2800" dirty="0"/>
              <a:t> using 400 face images from ORL face </a:t>
            </a:r>
            <a:r>
              <a:rPr lang="en-US" sz="2800" dirty="0" smtClean="0"/>
              <a:t>database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600" dirty="0" err="1">
                <a:latin typeface="+mj-lt"/>
                <a:ea typeface="+mj-ea"/>
                <a:cs typeface="+mj-cs"/>
              </a:rPr>
              <a:t>Eigenvalues</a:t>
            </a:r>
            <a:r>
              <a:rPr lang="en-US" sz="3600" dirty="0">
                <a:latin typeface="+mj-lt"/>
                <a:ea typeface="+mj-ea"/>
                <a:cs typeface="+mj-cs"/>
              </a:rPr>
              <a:t> (variance along eigenvectors)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990600" y="1458913"/>
            <a:ext cx="6858000" cy="5143500"/>
            <a:chOff x="990600" y="1458913"/>
            <a:chExt cx="6858000" cy="5143500"/>
          </a:xfrm>
        </p:grpSpPr>
        <p:pic>
          <p:nvPicPr>
            <p:cNvPr id="32772" name="Picture 3" descr="eigenvalu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89125" y="5426075"/>
              <a:ext cx="51816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Applications of Face Recognition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Surveillance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13025"/>
            <a:ext cx="55626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914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2667000" y="3379788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with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Process labeled training images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Find mean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 and covariance matrix </a:t>
            </a:r>
            <a:r>
              <a:rPr lang="el-GR" sz="2400" b="1" smtClean="0">
                <a:cs typeface="Arial" charset="0"/>
              </a:rPr>
              <a:t>Σ</a:t>
            </a:r>
            <a:endParaRPr lang="en-US" sz="2400" b="1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/>
              <a:t>Find k principal components (eigenvectors of </a:t>
            </a:r>
            <a:r>
              <a:rPr lang="el-GR" sz="2400" b="1" smtClean="0">
                <a:cs typeface="Arial" charset="0"/>
              </a:rPr>
              <a:t>Σ</a:t>
            </a:r>
            <a:r>
              <a:rPr lang="en-US" sz="2400" smtClean="0">
                <a:cs typeface="Arial" charset="0"/>
              </a:rPr>
              <a:t>) 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smtClean="0"/>
              <a:t>,…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Project each training image </a:t>
            </a:r>
            <a:r>
              <a:rPr lang="en-US" sz="2400" b="1" smtClean="0"/>
              <a:t>x</a:t>
            </a:r>
            <a:r>
              <a:rPr lang="en-US" sz="2400" baseline="-25000" smtClean="0"/>
              <a:t>i</a:t>
            </a:r>
            <a:r>
              <a:rPr lang="en-US" sz="2400" smtClean="0"/>
              <a:t> onto subspace spanned by principal components:</a:t>
            </a:r>
            <a:br>
              <a:rPr lang="en-US" sz="2400" smtClean="0"/>
            </a:br>
            <a:r>
              <a:rPr lang="en-US" sz="2400" smtClean="0"/>
              <a:t>(w</a:t>
            </a:r>
            <a:r>
              <a:rPr lang="en-US" sz="2400" baseline="-25000" smtClean="0"/>
              <a:t>i1</a:t>
            </a:r>
            <a:r>
              <a:rPr lang="en-US" sz="2400" smtClean="0"/>
              <a:t>,…,w</a:t>
            </a:r>
            <a:r>
              <a:rPr lang="en-US" sz="2400" baseline="-25000" smtClean="0"/>
              <a:t>ik</a:t>
            </a:r>
            <a:r>
              <a:rPr lang="en-US" sz="2400" smtClean="0"/>
              <a:t>) = (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i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), … , 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i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))</a:t>
            </a:r>
            <a:endParaRPr lang="en-US" sz="240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Given novel image </a:t>
            </a:r>
            <a:r>
              <a:rPr lang="en-US" sz="2800" b="1" smtClean="0"/>
              <a:t>x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400" smtClean="0"/>
              <a:t>Project onto subspace:</a:t>
            </a:r>
            <a:br>
              <a:rPr lang="en-US" sz="2400" smtClean="0"/>
            </a:br>
            <a:r>
              <a:rPr lang="en-US" sz="2400" smtClean="0"/>
              <a:t>(w</a:t>
            </a:r>
            <a:r>
              <a:rPr lang="en-US" sz="2400" baseline="-25000" smtClean="0"/>
              <a:t>1</a:t>
            </a:r>
            <a:r>
              <a:rPr lang="en-US" sz="2400" smtClean="0"/>
              <a:t>,…,w</a:t>
            </a:r>
            <a:r>
              <a:rPr lang="en-US" sz="2400" baseline="-25000" smtClean="0"/>
              <a:t>k</a:t>
            </a:r>
            <a:r>
              <a:rPr lang="en-US" sz="2400" smtClean="0"/>
              <a:t>) = (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), … , 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Optional: check reconstruction error </a:t>
            </a:r>
            <a:r>
              <a:rPr lang="en-US" sz="2400" b="1" smtClean="0"/>
              <a:t>x</a:t>
            </a:r>
            <a:r>
              <a:rPr lang="en-US" sz="2400" smtClean="0"/>
              <a:t> – </a:t>
            </a:r>
            <a:r>
              <a:rPr lang="en-US" sz="2400" b="1" smtClean="0"/>
              <a:t>x</a:t>
            </a:r>
            <a:r>
              <a:rPr lang="en-US" sz="2400" smtClean="0"/>
              <a:t> to determine whether image is really a face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5807075" y="472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^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44550" y="6415088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M. Turk and A. </a:t>
            </a:r>
            <a:r>
              <a:rPr lang="en-US" dirty="0" err="1"/>
              <a:t>Pentland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Face Recognition using Eigenfaces</a:t>
            </a:r>
            <a:r>
              <a:rPr lang="en-US" dirty="0"/>
              <a:t>, CVPR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What are the problems for face recognition?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Global appearance method: not robust to misalignment, background variation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579688"/>
            <a:ext cx="3035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2590800"/>
            <a:ext cx="2968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590800"/>
            <a:ext cx="3397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	Would PCA on image pixels work well as a general compression technique?</a:t>
            </a:r>
          </a:p>
        </p:txBody>
      </p:sp>
      <p:pic>
        <p:nvPicPr>
          <p:cNvPr id="4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09600" y="4572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The direction of maximum variance is not always good for classification</a:t>
            </a:r>
            <a:endParaRPr lang="el-GR" smtClean="0">
              <a:cs typeface="Arial" charset="0"/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8862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8862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41148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4267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3581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40386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3810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4267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41910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49530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47244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5029200" y="4724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>
            <a:off x="5334000" y="2971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5181600" y="4495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4724400" y="5257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54864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51816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5334000" y="5715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4953000" y="5867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more discriminative subspace: FLD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Fisher Linear Discriminants </a:t>
            </a:r>
            <a:r>
              <a:rPr lang="en-US" smtClean="0">
                <a:sym typeface="Wingdings" pitchFamily="2" charset="2"/>
              </a:rPr>
              <a:t> “Fisher Faces”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PCA preserves maximum variance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FLD preserves discrimination</a:t>
            </a:r>
          </a:p>
          <a:p>
            <a:pPr lvl="1"/>
            <a:r>
              <a:rPr lang="en-US" smtClean="0">
                <a:sym typeface="Wingdings" pitchFamily="2" charset="2"/>
              </a:rPr>
              <a:t>Find projection that maximizes scatter between classes and minimizes scatter within classes</a:t>
            </a:r>
            <a:endParaRPr lang="en-US" smtClean="0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719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2"/>
              </a:rPr>
              <a:t>Eigenfaces vs. </a:t>
            </a:r>
            <a:r>
              <a:rPr lang="en-US" dirty="0" err="1">
                <a:hlinkClick r:id="rId2"/>
              </a:rPr>
              <a:t>Fisherfaces</a:t>
            </a:r>
            <a:r>
              <a:rPr lang="en-US" dirty="0">
                <a:hlinkClick r:id="rId2"/>
              </a:rPr>
              <a:t>, </a:t>
            </a:r>
            <a:r>
              <a:rPr lang="en-US" dirty="0" err="1">
                <a:hlinkClick r:id="rId2"/>
              </a:rPr>
              <a:t>Belheumer</a:t>
            </a:r>
            <a:r>
              <a:rPr lang="en-US" dirty="0">
                <a:hlinkClick r:id="rId2"/>
              </a:rPr>
              <a:t> et al., PAMI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altLang="zh-CN" sz="40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Illustration of the Projection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5257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rgbClr val="40458C"/>
                </a:solidFill>
              </a:rPr>
              <a:t>        Poor Projection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752600" y="48006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752600" y="22860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371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222500" y="27051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2362200" y="2590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2133600" y="3048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2667000" y="2743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847975" y="2971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048000" y="2971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2971800" y="3276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2514600" y="3276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743200" y="31242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2171700" y="3048000"/>
            <a:ext cx="0" cy="1752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2247900" y="2743200"/>
            <a:ext cx="0" cy="20574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2400300" y="2667000"/>
            <a:ext cx="0" cy="2133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2705100" y="2819400"/>
            <a:ext cx="0" cy="1981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2133600" y="477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22352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26797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23876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578100" y="3352800"/>
            <a:ext cx="0" cy="14478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>
            <a:off x="2870200" y="3048000"/>
            <a:ext cx="25400" cy="1752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2781300" y="3200400"/>
            <a:ext cx="0" cy="1600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3048000" y="3352800"/>
            <a:ext cx="0" cy="14478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>
            <a:off x="3124200" y="3048000"/>
            <a:ext cx="0" cy="1752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25273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28194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30099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31115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27432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Oval 35"/>
          <p:cNvSpPr>
            <a:spLocks noChangeArrowheads="1"/>
          </p:cNvSpPr>
          <p:nvPr/>
        </p:nvSpPr>
        <p:spPr bwMode="auto">
          <a:xfrm>
            <a:off x="1981200" y="4648200"/>
            <a:ext cx="8382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Oval 36"/>
          <p:cNvSpPr>
            <a:spLocks noChangeArrowheads="1"/>
          </p:cNvSpPr>
          <p:nvPr/>
        </p:nvSpPr>
        <p:spPr bwMode="auto">
          <a:xfrm>
            <a:off x="2438400" y="4572000"/>
            <a:ext cx="990600" cy="5334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41" name="Line 37"/>
          <p:cNvSpPr>
            <a:spLocks noChangeShapeType="1"/>
          </p:cNvSpPr>
          <p:nvPr/>
        </p:nvSpPr>
        <p:spPr bwMode="auto">
          <a:xfrm>
            <a:off x="56388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42" name="Line 38"/>
          <p:cNvSpPr>
            <a:spLocks noChangeShapeType="1"/>
          </p:cNvSpPr>
          <p:nvPr/>
        </p:nvSpPr>
        <p:spPr bwMode="auto">
          <a:xfrm flipV="1">
            <a:off x="56388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43" name="Rectangle 39"/>
          <p:cNvSpPr>
            <a:spLocks noChangeArrowheads="1"/>
          </p:cNvSpPr>
          <p:nvPr/>
        </p:nvSpPr>
        <p:spPr bwMode="auto">
          <a:xfrm>
            <a:off x="82296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149544" name="Rectangle 40"/>
          <p:cNvSpPr>
            <a:spLocks noChangeArrowheads="1"/>
          </p:cNvSpPr>
          <p:nvPr/>
        </p:nvSpPr>
        <p:spPr bwMode="auto">
          <a:xfrm>
            <a:off x="52578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149545" name="Oval 41"/>
          <p:cNvSpPr>
            <a:spLocks noChangeArrowheads="1"/>
          </p:cNvSpPr>
          <p:nvPr/>
        </p:nvSpPr>
        <p:spPr bwMode="auto">
          <a:xfrm>
            <a:off x="61087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6" name="Oval 42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7" name="Oval 43"/>
          <p:cNvSpPr>
            <a:spLocks noChangeArrowheads="1"/>
          </p:cNvSpPr>
          <p:nvPr/>
        </p:nvSpPr>
        <p:spPr bwMode="auto">
          <a:xfrm>
            <a:off x="60198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8" name="Oval 44"/>
          <p:cNvSpPr>
            <a:spLocks noChangeArrowheads="1"/>
          </p:cNvSpPr>
          <p:nvPr/>
        </p:nvSpPr>
        <p:spPr bwMode="auto">
          <a:xfrm>
            <a:off x="65532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9" name="Rectangle 45"/>
          <p:cNvSpPr>
            <a:spLocks noChangeArrowheads="1"/>
          </p:cNvSpPr>
          <p:nvPr/>
        </p:nvSpPr>
        <p:spPr bwMode="auto">
          <a:xfrm>
            <a:off x="6677025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0" name="Rectangle 46"/>
          <p:cNvSpPr>
            <a:spLocks noChangeArrowheads="1"/>
          </p:cNvSpPr>
          <p:nvPr/>
        </p:nvSpPr>
        <p:spPr bwMode="auto">
          <a:xfrm>
            <a:off x="69342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1" name="Rectangle 47"/>
          <p:cNvSpPr>
            <a:spLocks noChangeArrowheads="1"/>
          </p:cNvSpPr>
          <p:nvPr/>
        </p:nvSpPr>
        <p:spPr bwMode="auto">
          <a:xfrm>
            <a:off x="6858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2" name="Rectangle 48"/>
          <p:cNvSpPr>
            <a:spLocks noChangeArrowheads="1"/>
          </p:cNvSpPr>
          <p:nvPr/>
        </p:nvSpPr>
        <p:spPr bwMode="auto">
          <a:xfrm>
            <a:off x="64008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3" name="Rectangle 49"/>
          <p:cNvSpPr>
            <a:spLocks noChangeArrowheads="1"/>
          </p:cNvSpPr>
          <p:nvPr/>
        </p:nvSpPr>
        <p:spPr bwMode="auto">
          <a:xfrm>
            <a:off x="66294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4" name="Line 50"/>
          <p:cNvSpPr>
            <a:spLocks noChangeShapeType="1"/>
          </p:cNvSpPr>
          <p:nvPr/>
        </p:nvSpPr>
        <p:spPr bwMode="auto">
          <a:xfrm flipH="1">
            <a:off x="5880100" y="3124200"/>
            <a:ext cx="177800" cy="265113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55" name="Line 51"/>
          <p:cNvSpPr>
            <a:spLocks noChangeShapeType="1"/>
          </p:cNvSpPr>
          <p:nvPr/>
        </p:nvSpPr>
        <p:spPr bwMode="auto">
          <a:xfrm flipH="1">
            <a:off x="5791200" y="2819400"/>
            <a:ext cx="342900" cy="457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56" name="Line 52"/>
          <p:cNvSpPr>
            <a:spLocks noChangeShapeType="1"/>
          </p:cNvSpPr>
          <p:nvPr/>
        </p:nvSpPr>
        <p:spPr bwMode="auto">
          <a:xfrm flipH="1">
            <a:off x="5867400" y="2743200"/>
            <a:ext cx="4191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57" name="Line 53"/>
          <p:cNvSpPr>
            <a:spLocks noChangeShapeType="1"/>
          </p:cNvSpPr>
          <p:nvPr/>
        </p:nvSpPr>
        <p:spPr bwMode="auto">
          <a:xfrm flipH="1">
            <a:off x="6096000" y="2895600"/>
            <a:ext cx="4953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58" name="Oval 54"/>
          <p:cNvSpPr>
            <a:spLocks noChangeArrowheads="1"/>
          </p:cNvSpPr>
          <p:nvPr/>
        </p:nvSpPr>
        <p:spPr bwMode="auto">
          <a:xfrm>
            <a:off x="5727700" y="3238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9" name="Oval 55"/>
          <p:cNvSpPr>
            <a:spLocks noChangeArrowheads="1"/>
          </p:cNvSpPr>
          <p:nvPr/>
        </p:nvSpPr>
        <p:spPr bwMode="auto">
          <a:xfrm>
            <a:off x="5867400" y="3352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0" name="Oval 56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1" name="Oval 57"/>
          <p:cNvSpPr>
            <a:spLocks noChangeArrowheads="1"/>
          </p:cNvSpPr>
          <p:nvPr/>
        </p:nvSpPr>
        <p:spPr bwMode="auto">
          <a:xfrm>
            <a:off x="5803900" y="33147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2" name="Line 58"/>
          <p:cNvSpPr>
            <a:spLocks noChangeShapeType="1"/>
          </p:cNvSpPr>
          <p:nvPr/>
        </p:nvSpPr>
        <p:spPr bwMode="auto">
          <a:xfrm flipH="1">
            <a:off x="6248400" y="3403600"/>
            <a:ext cx="179388" cy="2540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3" name="Line 59"/>
          <p:cNvSpPr>
            <a:spLocks noChangeShapeType="1"/>
          </p:cNvSpPr>
          <p:nvPr/>
        </p:nvSpPr>
        <p:spPr bwMode="auto">
          <a:xfrm flipH="1">
            <a:off x="6248400" y="3124200"/>
            <a:ext cx="431800" cy="5334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4" name="Line 60"/>
          <p:cNvSpPr>
            <a:spLocks noChangeShapeType="1"/>
          </p:cNvSpPr>
          <p:nvPr/>
        </p:nvSpPr>
        <p:spPr bwMode="auto">
          <a:xfrm flipH="1">
            <a:off x="6324600" y="3276600"/>
            <a:ext cx="342900" cy="457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5" name="Line 61"/>
          <p:cNvSpPr>
            <a:spLocks noChangeShapeType="1"/>
          </p:cNvSpPr>
          <p:nvPr/>
        </p:nvSpPr>
        <p:spPr bwMode="auto">
          <a:xfrm flipH="1">
            <a:off x="6477000" y="3417888"/>
            <a:ext cx="420688" cy="468312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6" name="Line 62"/>
          <p:cNvSpPr>
            <a:spLocks noChangeShapeType="1"/>
          </p:cNvSpPr>
          <p:nvPr/>
        </p:nvSpPr>
        <p:spPr bwMode="auto">
          <a:xfrm flipH="1">
            <a:off x="6450013" y="3124200"/>
            <a:ext cx="560387" cy="6985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7" name="Rectangle 63"/>
          <p:cNvSpPr>
            <a:spLocks noChangeArrowheads="1"/>
          </p:cNvSpPr>
          <p:nvPr/>
        </p:nvSpPr>
        <p:spPr bwMode="auto">
          <a:xfrm>
            <a:off x="6223000" y="36195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8" name="Rectangle 64"/>
          <p:cNvSpPr>
            <a:spLocks noChangeArrowheads="1"/>
          </p:cNvSpPr>
          <p:nvPr/>
        </p:nvSpPr>
        <p:spPr bwMode="auto">
          <a:xfrm>
            <a:off x="6311900" y="36703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9" name="Rectangle 65"/>
          <p:cNvSpPr>
            <a:spLocks noChangeArrowheads="1"/>
          </p:cNvSpPr>
          <p:nvPr/>
        </p:nvSpPr>
        <p:spPr bwMode="auto">
          <a:xfrm>
            <a:off x="6477000" y="3810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70" name="Rectangle 66"/>
          <p:cNvSpPr>
            <a:spLocks noChangeArrowheads="1"/>
          </p:cNvSpPr>
          <p:nvPr/>
        </p:nvSpPr>
        <p:spPr bwMode="auto">
          <a:xfrm>
            <a:off x="6248400" y="3657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71" name="Rectangle 67"/>
          <p:cNvSpPr>
            <a:spLocks noChangeArrowheads="1"/>
          </p:cNvSpPr>
          <p:nvPr/>
        </p:nvSpPr>
        <p:spPr bwMode="auto">
          <a:xfrm>
            <a:off x="6400800" y="3733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72" name="Oval 68"/>
          <p:cNvSpPr>
            <a:spLocks noChangeArrowheads="1"/>
          </p:cNvSpPr>
          <p:nvPr/>
        </p:nvSpPr>
        <p:spPr bwMode="auto">
          <a:xfrm rot="2592405">
            <a:off x="5514975" y="3138488"/>
            <a:ext cx="6858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3" name="Oval 69"/>
          <p:cNvSpPr>
            <a:spLocks noChangeArrowheads="1"/>
          </p:cNvSpPr>
          <p:nvPr/>
        </p:nvSpPr>
        <p:spPr bwMode="auto">
          <a:xfrm rot="2304131">
            <a:off x="6096000" y="3581400"/>
            <a:ext cx="6858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4" name="Line 70"/>
          <p:cNvSpPr>
            <a:spLocks noChangeShapeType="1"/>
          </p:cNvSpPr>
          <p:nvPr/>
        </p:nvSpPr>
        <p:spPr bwMode="auto">
          <a:xfrm>
            <a:off x="5181600" y="2819400"/>
            <a:ext cx="2667000" cy="2133600"/>
          </a:xfrm>
          <a:prstGeom prst="line">
            <a:avLst/>
          </a:prstGeom>
          <a:noFill/>
          <a:ln w="19050">
            <a:solidFill>
              <a:srgbClr val="CA02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31" name="Rectangle 7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676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GB" sz="2400">
                <a:solidFill>
                  <a:srgbClr val="40458C"/>
                </a:solidFill>
              </a:rPr>
              <a:t>Using two classes as example:</a:t>
            </a:r>
          </a:p>
        </p:txBody>
      </p:sp>
      <p:sp>
        <p:nvSpPr>
          <p:cNvPr id="149577" name="Rectangle 73"/>
          <p:cNvSpPr>
            <a:spLocks noChangeArrowheads="1"/>
          </p:cNvSpPr>
          <p:nvPr/>
        </p:nvSpPr>
        <p:spPr bwMode="auto">
          <a:xfrm>
            <a:off x="6248400" y="5334000"/>
            <a:ext cx="1095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40458C"/>
                </a:solidFill>
              </a:rPr>
              <a:t>Good</a:t>
            </a:r>
            <a:endParaRPr lang="en-US" sz="2800">
              <a:solidFill>
                <a:srgbClr val="40458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41" grpId="0" animBg="1"/>
      <p:bldP spid="149542" grpId="0" animBg="1"/>
      <p:bldP spid="149543" grpId="0"/>
      <p:bldP spid="149544" grpId="0"/>
      <p:bldP spid="149545" grpId="0" animBg="1"/>
      <p:bldP spid="149546" grpId="0" animBg="1"/>
      <p:bldP spid="149547" grpId="0" animBg="1"/>
      <p:bldP spid="149548" grpId="0" animBg="1"/>
      <p:bldP spid="149549" grpId="0" animBg="1"/>
      <p:bldP spid="149550" grpId="0" animBg="1"/>
      <p:bldP spid="149551" grpId="0" animBg="1"/>
      <p:bldP spid="149552" grpId="0" animBg="1"/>
      <p:bldP spid="149553" grpId="0" animBg="1"/>
      <p:bldP spid="149554" grpId="0" animBg="1"/>
      <p:bldP spid="149555" grpId="0" animBg="1"/>
      <p:bldP spid="149556" grpId="0" animBg="1"/>
      <p:bldP spid="149557" grpId="0" animBg="1"/>
      <p:bldP spid="149558" grpId="0" animBg="1"/>
      <p:bldP spid="149559" grpId="0" animBg="1"/>
      <p:bldP spid="149560" grpId="0" animBg="1"/>
      <p:bldP spid="149561" grpId="0" animBg="1"/>
      <p:bldP spid="149562" grpId="0" animBg="1"/>
      <p:bldP spid="149563" grpId="0" animBg="1"/>
      <p:bldP spid="149564" grpId="0" animBg="1"/>
      <p:bldP spid="149565" grpId="0" animBg="1"/>
      <p:bldP spid="149566" grpId="0" animBg="1"/>
      <p:bldP spid="149567" grpId="0" animBg="1"/>
      <p:bldP spid="149568" grpId="0" animBg="1"/>
      <p:bldP spid="149569" grpId="0" animBg="1"/>
      <p:bldP spid="149570" grpId="0" animBg="1"/>
      <p:bldP spid="149571" grpId="0" animBg="1"/>
      <p:bldP spid="149572" grpId="0" animBg="1"/>
      <p:bldP spid="149573" grpId="0" animBg="1"/>
      <p:bldP spid="149574" grpId="0" animBg="1"/>
      <p:bldP spid="1495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altLang="zh-CN" sz="40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Comparing with PCA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8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Oval 4"/>
          <p:cNvSpPr>
            <a:spLocks noChangeArrowheads="1"/>
          </p:cNvSpPr>
          <p:nvPr/>
        </p:nvSpPr>
        <p:spPr bwMode="auto">
          <a:xfrm rot="-1559477">
            <a:off x="3492500" y="3835400"/>
            <a:ext cx="34290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 rot="-3483972">
            <a:off x="2362200" y="2895600"/>
            <a:ext cx="3429000" cy="990600"/>
          </a:xfrm>
          <a:prstGeom prst="ellipse">
            <a:avLst/>
          </a:prstGeom>
          <a:noFill/>
          <a:ln w="9525">
            <a:solidFill>
              <a:srgbClr val="070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Variables</a:t>
            </a:r>
          </a:p>
        </p:txBody>
      </p:sp>
      <p:sp>
        <p:nvSpPr>
          <p:cNvPr id="410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524000"/>
            <a:ext cx="4800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>
              <a:solidFill>
                <a:srgbClr val="40458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N Sample images: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c classes: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2800">
              <a:solidFill>
                <a:srgbClr val="40458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Average of each class: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Average of all data:</a:t>
            </a:r>
            <a:r>
              <a:rPr lang="en-US" altLang="zh-CN" sz="4000">
                <a:solidFill>
                  <a:srgbClr val="40458C"/>
                </a:solidFill>
              </a:rPr>
              <a:t>	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638800" y="2209800"/>
          <a:ext cx="15001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3" imgW="1460160" imgH="368280" progId="Equation.3">
                  <p:embed/>
                </p:oleObj>
              </mc:Choice>
              <mc:Fallback>
                <p:oleObj name="Equation" r:id="rId3" imgW="146016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15001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734050" y="2813050"/>
          <a:ext cx="14620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5" imgW="1422360" imgH="380880" progId="Equation.3">
                  <p:embed/>
                </p:oleObj>
              </mc:Choice>
              <mc:Fallback>
                <p:oleObj name="Equation" r:id="rId5" imgW="1422360" imgH="380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2813050"/>
                        <a:ext cx="14620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5562600" y="3429000"/>
          <a:ext cx="19192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7" imgW="1866600" imgH="799920" progId="Equation.3">
                  <p:embed/>
                </p:oleObj>
              </mc:Choice>
              <mc:Fallback>
                <p:oleObj name="Equation" r:id="rId7" imgW="1866600" imgH="799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19192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5719763" y="4521200"/>
          <a:ext cx="16049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9" imgW="1562040" imgH="749160" progId="Equation.3">
                  <p:embed/>
                </p:oleObj>
              </mc:Choice>
              <mc:Fallback>
                <p:oleObj name="Equation" r:id="rId9" imgW="1562040" imgH="749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4521200"/>
                        <a:ext cx="16049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Face </a:t>
            </a:r>
            <a:r>
              <a:rPr lang="en-US" dirty="0" smtClean="0"/>
              <a:t>Recognition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Album organization: iPhoto 2009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" y="1615751"/>
            <a:ext cx="77073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371600" y="6421016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hlinkClick r:id="rId4"/>
              </a:rPr>
              <a:t>http://www.apple.com/ilife/iphoto/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Scatter Matrices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Scatter of class i: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34000" y="1905000"/>
          <a:ext cx="30384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3" imgW="1612800" imgH="380880" progId="Equation.3">
                  <p:embed/>
                </p:oleObj>
              </mc:Choice>
              <mc:Fallback>
                <p:oleObj name="Equation" r:id="rId3" imgW="1612800" imgH="380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30384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257800" y="2667000"/>
          <a:ext cx="13970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5" imgW="685800" imgH="431640" progId="Equation.3">
                  <p:embed/>
                </p:oleObj>
              </mc:Choice>
              <mc:Fallback>
                <p:oleObj name="Equation" r:id="rId5" imgW="6858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667000"/>
                        <a:ext cx="13970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5280025" y="3886200"/>
          <a:ext cx="360203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7" imgW="1714320" imgH="431640" progId="Equation.3">
                  <p:embed/>
                </p:oleObj>
              </mc:Choice>
              <mc:Fallback>
                <p:oleObj name="Equation" r:id="rId7" imgW="17143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3886200"/>
                        <a:ext cx="3602038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685800" y="2895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Within class scatter: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685800" y="4038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Between class scatter: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5" name="Oval 45"/>
          <p:cNvSpPr>
            <a:spLocks noChangeArrowheads="1"/>
          </p:cNvSpPr>
          <p:nvPr/>
        </p:nvSpPr>
        <p:spPr bwMode="auto">
          <a:xfrm rot="2304131">
            <a:off x="4227513" y="2884488"/>
            <a:ext cx="685800" cy="9906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Illustration</a:t>
            </a: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5029200" y="403860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3" imgW="342720" imgH="368280" progId="Equation.3">
                  <p:embed/>
                </p:oleObj>
              </mc:Choice>
              <mc:Fallback>
                <p:oleObj name="Equation" r:id="rId3" imgW="34272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038600"/>
                        <a:ext cx="3508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4" name="Line 4"/>
          <p:cNvSpPr>
            <a:spLocks noChangeShapeType="1"/>
          </p:cNvSpPr>
          <p:nvPr/>
        </p:nvSpPr>
        <p:spPr bwMode="auto">
          <a:xfrm flipH="1" flipV="1">
            <a:off x="4800600" y="3657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5" imgW="317160" imgH="368280" progId="Equation.3">
                  <p:embed/>
                </p:oleObj>
              </mc:Choice>
              <mc:Fallback>
                <p:oleObj name="Equation" r:id="rId5" imgW="31716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60363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" name="Line 6"/>
          <p:cNvSpPr>
            <a:spLocks noChangeShapeType="1"/>
          </p:cNvSpPr>
          <p:nvPr/>
        </p:nvSpPr>
        <p:spPr bwMode="auto">
          <a:xfrm flipV="1">
            <a:off x="2971800" y="3124200"/>
            <a:ext cx="6858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 flipH="1">
            <a:off x="2590800" y="2895600"/>
            <a:ext cx="1524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V="1">
            <a:off x="2743200" y="3352800"/>
            <a:ext cx="18288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7" imgW="393480" imgH="368280" progId="Equation.3">
                  <p:embed/>
                </p:oleObj>
              </mc:Choice>
              <mc:Fallback>
                <p:oleObj name="Equation" r:id="rId7" imgW="393480" imgH="368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597400"/>
                        <a:ext cx="4016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5334000" y="1905000"/>
          <a:ext cx="1709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9" imgW="1663560" imgH="380880" progId="Equation.3">
                  <p:embed/>
                </p:oleObj>
              </mc:Choice>
              <mc:Fallback>
                <p:oleObj name="Equation" r:id="rId9" imgW="1663560" imgH="3808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1709738" cy="390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11" name="Oval 11"/>
          <p:cNvSpPr>
            <a:spLocks noChangeArrowheads="1"/>
          </p:cNvSpPr>
          <p:nvPr/>
        </p:nvSpPr>
        <p:spPr bwMode="auto">
          <a:xfrm rot="-2855958">
            <a:off x="3811588" y="2420938"/>
            <a:ext cx="11430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 flipH="1">
            <a:off x="4800600" y="2286000"/>
            <a:ext cx="1066800" cy="457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6162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4" name="Oval 44"/>
          <p:cNvSpPr>
            <a:spLocks noChangeArrowheads="1"/>
          </p:cNvSpPr>
          <p:nvPr/>
        </p:nvSpPr>
        <p:spPr bwMode="auto">
          <a:xfrm rot="2592405">
            <a:off x="3729038" y="2527300"/>
            <a:ext cx="685800" cy="8382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7" name="Rectangle 47"/>
          <p:cNvSpPr>
            <a:spLocks noChangeArrowheads="1"/>
          </p:cNvSpPr>
          <p:nvPr/>
        </p:nvSpPr>
        <p:spPr bwMode="auto">
          <a:xfrm>
            <a:off x="5943600" y="2362200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40458C"/>
                </a:solidFill>
              </a:rPr>
              <a:t>Within class scatter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153648" name="Rectangle 48"/>
          <p:cNvSpPr>
            <a:spLocks noChangeArrowheads="1"/>
          </p:cNvSpPr>
          <p:nvPr/>
        </p:nvSpPr>
        <p:spPr bwMode="auto">
          <a:xfrm>
            <a:off x="914400" y="5029200"/>
            <a:ext cx="238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40458C"/>
                </a:solidFill>
              </a:rPr>
              <a:t>Between class scatter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5" grpId="0" animBg="1"/>
      <p:bldP spid="153604" grpId="0" animBg="1"/>
      <p:bldP spid="153606" grpId="0" animBg="1"/>
      <p:bldP spid="153607" grpId="0" animBg="1"/>
      <p:bldP spid="153608" grpId="0" animBg="1"/>
      <p:bldP spid="153611" grpId="0" animBg="1"/>
      <p:bldP spid="153612" grpId="0" animBg="1"/>
      <p:bldP spid="153644" grpId="0" animBg="1"/>
      <p:bldP spid="153647" grpId="0"/>
      <p:bldP spid="1536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Mathematical Formulation</a:t>
            </a:r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After projection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Between class scatter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Within class scatter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 dirty="0" smtClean="0">
                <a:solidFill>
                  <a:srgbClr val="40458C"/>
                </a:solidFill>
                <a:cs typeface="Times New Roman" pitchFamily="18" charset="0"/>
              </a:rPr>
              <a:t>Objective:</a:t>
            </a:r>
            <a:endParaRPr lang="en-US" altLang="zh-CN" sz="2800" dirty="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 dirty="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 dirty="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Solution: Generalized Eigenvectors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 dirty="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Rank of </a:t>
            </a:r>
            <a:r>
              <a:rPr lang="en-US" altLang="zh-CN" sz="2800" b="1" i="1" dirty="0" err="1">
                <a:solidFill>
                  <a:srgbClr val="40458C"/>
                </a:solidFill>
                <a:cs typeface="Times New Roman" pitchFamily="18" charset="0"/>
              </a:rPr>
              <a:t>W</a:t>
            </a:r>
            <a:r>
              <a:rPr lang="en-US" altLang="zh-CN" sz="2800" b="1" i="1" baseline="-25000" dirty="0" err="1">
                <a:solidFill>
                  <a:srgbClr val="40458C"/>
                </a:solidFill>
                <a:cs typeface="Times New Roman" pitchFamily="18" charset="0"/>
              </a:rPr>
              <a:t>opt</a:t>
            </a: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 is limited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Rank(S</a:t>
            </a:r>
            <a:r>
              <a:rPr lang="en-US" altLang="zh-CN" sz="2800" baseline="-25000" dirty="0">
                <a:solidFill>
                  <a:srgbClr val="40458C"/>
                </a:solidFill>
                <a:cs typeface="Times New Roman" pitchFamily="18" charset="0"/>
              </a:rPr>
              <a:t>B</a:t>
            </a: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) &lt;= |C|-1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Rank(S</a:t>
            </a:r>
            <a:r>
              <a:rPr lang="en-US" altLang="zh-CN" sz="2800" baseline="-25000" dirty="0">
                <a:solidFill>
                  <a:srgbClr val="40458C"/>
                </a:solidFill>
                <a:cs typeface="Times New Roman" pitchFamily="18" charset="0"/>
              </a:rPr>
              <a:t>W</a:t>
            </a: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) &lt;= N-C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334000" y="1143000"/>
          <a:ext cx="14874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3" imgW="1447560" imgH="444240" progId="Equation.3">
                  <p:embed/>
                </p:oleObj>
              </mc:Choice>
              <mc:Fallback>
                <p:oleObj name="Equation" r:id="rId3" imgW="144756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14874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5257800" y="1676400"/>
          <a:ext cx="19050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5" imgW="1854000" imgH="431640" progId="Equation.3">
                  <p:embed/>
                </p:oleObj>
              </mc:Choice>
              <mc:Fallback>
                <p:oleObj name="Equation" r:id="rId5" imgW="1854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19050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5257800" y="2133600"/>
          <a:ext cx="20081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7" imgW="1955520" imgH="444240" progId="Equation.3">
                  <p:embed/>
                </p:oleObj>
              </mc:Choice>
              <mc:Fallback>
                <p:oleObj name="Equation" r:id="rId7" imgW="195552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20081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1981200" y="3048000"/>
          <a:ext cx="532606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9" imgW="5181480" imgH="1066680" progId="Equation.3">
                  <p:embed/>
                </p:oleObj>
              </mc:Choice>
              <mc:Fallback>
                <p:oleObj name="Equation" r:id="rId9" imgW="5181480" imgH="1066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48000"/>
                        <a:ext cx="532606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2362200" y="4648200"/>
          <a:ext cx="43354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11" imgW="4216320" imgH="380880" progId="Equation.3">
                  <p:embed/>
                </p:oleObj>
              </mc:Choice>
              <mc:Fallback>
                <p:oleObj name="Equation" r:id="rId11" imgW="4216320" imgH="380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43354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Illustration</a:t>
            </a:r>
          </a:p>
        </p:txBody>
      </p:sp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4343400" y="441960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3" imgW="342720" imgH="368280" progId="Equation.3">
                  <p:embed/>
                </p:oleObj>
              </mc:Choice>
              <mc:Fallback>
                <p:oleObj name="Equation" r:id="rId3" imgW="34272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19600"/>
                        <a:ext cx="3508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0" name="Line 4"/>
          <p:cNvSpPr>
            <a:spLocks noChangeShapeType="1"/>
          </p:cNvSpPr>
          <p:nvPr/>
        </p:nvSpPr>
        <p:spPr bwMode="auto">
          <a:xfrm flipH="1" flipV="1">
            <a:off x="4343400" y="4038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Equation" r:id="rId5" imgW="317160" imgH="368280" progId="Equation.3">
                  <p:embed/>
                </p:oleObj>
              </mc:Choice>
              <mc:Fallback>
                <p:oleObj name="Equation" r:id="rId5" imgW="31716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60363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2" name="Line 6"/>
          <p:cNvSpPr>
            <a:spLocks noChangeShapeType="1"/>
          </p:cNvSpPr>
          <p:nvPr/>
        </p:nvSpPr>
        <p:spPr bwMode="auto">
          <a:xfrm flipV="1">
            <a:off x="2971800" y="3124200"/>
            <a:ext cx="4572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 flipH="1">
            <a:off x="2590800" y="3505200"/>
            <a:ext cx="9906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 flipV="1">
            <a:off x="2743200" y="3962400"/>
            <a:ext cx="1295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Equation" r:id="rId7" imgW="393480" imgH="368280" progId="Equation.3">
                  <p:embed/>
                </p:oleObj>
              </mc:Choice>
              <mc:Fallback>
                <p:oleObj name="Equation" r:id="rId7" imgW="393480" imgH="368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597400"/>
                        <a:ext cx="4016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4572000" y="2057400"/>
          <a:ext cx="1709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Equation" r:id="rId9" imgW="1663560" imgH="380880" progId="Equation.3">
                  <p:embed/>
                </p:oleObj>
              </mc:Choice>
              <mc:Fallback>
                <p:oleObj name="Equation" r:id="rId9" imgW="1663560" imgH="3808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709738" cy="390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7" name="Oval 11"/>
          <p:cNvSpPr>
            <a:spLocks noChangeArrowheads="1"/>
          </p:cNvSpPr>
          <p:nvPr/>
        </p:nvSpPr>
        <p:spPr bwMode="auto">
          <a:xfrm rot="-2855958">
            <a:off x="3581400" y="2743200"/>
            <a:ext cx="6858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 flipH="1">
            <a:off x="4191000" y="2438400"/>
            <a:ext cx="914400" cy="838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3670300" y="3124200"/>
            <a:ext cx="177800" cy="265113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>
            <a:off x="3581400" y="2819400"/>
            <a:ext cx="342900" cy="457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3657600" y="2743200"/>
            <a:ext cx="4191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>
            <a:off x="3886200" y="2895600"/>
            <a:ext cx="4953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3517900" y="3238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3657600" y="3352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3810000" y="350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3594100" y="33147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>
            <a:off x="4038600" y="3403600"/>
            <a:ext cx="179388" cy="2540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H="1">
            <a:off x="4343400" y="3657600"/>
            <a:ext cx="203200" cy="228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>
            <a:off x="4114800" y="3276600"/>
            <a:ext cx="342900" cy="457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H="1">
            <a:off x="4267200" y="3417888"/>
            <a:ext cx="420688" cy="468312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H="1">
            <a:off x="4240213" y="3124200"/>
            <a:ext cx="560387" cy="6985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4013200" y="36195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4102100" y="36703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4267200" y="3810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4343400" y="3860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4191000" y="3733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300" name="Oval 44"/>
          <p:cNvSpPr>
            <a:spLocks noChangeArrowheads="1"/>
          </p:cNvSpPr>
          <p:nvPr/>
        </p:nvSpPr>
        <p:spPr bwMode="auto">
          <a:xfrm rot="2592405">
            <a:off x="3305175" y="3138488"/>
            <a:ext cx="6858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01" name="Oval 45"/>
          <p:cNvSpPr>
            <a:spLocks noChangeArrowheads="1"/>
          </p:cNvSpPr>
          <p:nvPr/>
        </p:nvSpPr>
        <p:spPr bwMode="auto">
          <a:xfrm rot="2304131">
            <a:off x="3886200" y="3581400"/>
            <a:ext cx="6858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2971800" y="2819400"/>
            <a:ext cx="2667000" cy="2133600"/>
          </a:xfrm>
          <a:prstGeom prst="line">
            <a:avLst/>
          </a:prstGeom>
          <a:noFill/>
          <a:ln w="19050">
            <a:solidFill>
              <a:srgbClr val="CA02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  <p:bldP spid="224262" grpId="0" animBg="1"/>
      <p:bldP spid="224263" grpId="0" animBg="1"/>
      <p:bldP spid="224264" grpId="0" animBg="1"/>
      <p:bldP spid="224267" grpId="0" animBg="1"/>
      <p:bldP spid="224268" grpId="0" animBg="1"/>
      <p:bldP spid="224300" grpId="0" animBg="1"/>
      <p:bldP spid="22430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Recognition with FLD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Use PCA to reduce dimensions to N-C</a:t>
            </a:r>
          </a:p>
          <a:p>
            <a:endParaRPr lang="en-US" dirty="0" smtClean="0"/>
          </a:p>
          <a:p>
            <a:r>
              <a:rPr lang="en-US" dirty="0" smtClean="0"/>
              <a:t>Compute within-class and between-class scatter matrices for PCA coefficients</a:t>
            </a:r>
          </a:p>
          <a:p>
            <a:endParaRPr lang="en-US" dirty="0" smtClean="0"/>
          </a:p>
          <a:p>
            <a:r>
              <a:rPr lang="en-US" dirty="0" smtClean="0"/>
              <a:t>Solve generalized eigenvector problem</a:t>
            </a:r>
            <a:endParaRPr lang="en-US" b="1" i="1" dirty="0" smtClean="0"/>
          </a:p>
          <a:p>
            <a:endParaRPr lang="en-US" dirty="0" smtClean="0"/>
          </a:p>
          <a:p>
            <a:r>
              <a:rPr lang="en-US" dirty="0" smtClean="0"/>
              <a:t>Project to FLD subspace (c-1 dimensions)</a:t>
            </a:r>
          </a:p>
          <a:p>
            <a:endParaRPr lang="en-US" dirty="0" smtClean="0"/>
          </a:p>
          <a:p>
            <a:r>
              <a:rPr lang="en-US" dirty="0" smtClean="0"/>
              <a:t>Classify by nearest neighbor</a:t>
            </a:r>
          </a:p>
        </p:txBody>
      </p:sp>
      <p:graphicFrame>
        <p:nvGraphicFramePr>
          <p:cNvPr id="134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670494"/>
              </p:ext>
            </p:extLst>
          </p:nvPr>
        </p:nvGraphicFramePr>
        <p:xfrm>
          <a:off x="1887538" y="4252913"/>
          <a:ext cx="22748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3" imgW="1562040" imgH="533160" progId="Equation.3">
                  <p:embed/>
                </p:oleObj>
              </mc:Choice>
              <mc:Fallback>
                <p:oleObj name="Equation" r:id="rId3" imgW="15620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4252913"/>
                        <a:ext cx="227488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4876800" y="4405313"/>
          <a:ext cx="336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Equation" r:id="rId5" imgW="1981080" imgH="228600" progId="Equation.3">
                  <p:embed/>
                </p:oleObj>
              </mc:Choice>
              <mc:Fallback>
                <p:oleObj name="Equation" r:id="rId5" imgW="19810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05313"/>
                        <a:ext cx="336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99937"/>
              </p:ext>
            </p:extLst>
          </p:nvPr>
        </p:nvGraphicFramePr>
        <p:xfrm>
          <a:off x="161925" y="3260368"/>
          <a:ext cx="30384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Equation" r:id="rId7" imgW="1612800" imgH="380880" progId="Equation.3">
                  <p:embed/>
                </p:oleObj>
              </mc:Choice>
              <mc:Fallback>
                <p:oleObj name="Equation" r:id="rId7" imgW="1612800" imgH="380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3260368"/>
                        <a:ext cx="303847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801044"/>
              </p:ext>
            </p:extLst>
          </p:nvPr>
        </p:nvGraphicFramePr>
        <p:xfrm>
          <a:off x="3479800" y="3062740"/>
          <a:ext cx="13970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" name="Equation" r:id="rId9" imgW="685800" imgH="431640" progId="Equation.3">
                  <p:embed/>
                </p:oleObj>
              </mc:Choice>
              <mc:Fallback>
                <p:oleObj name="Equation" r:id="rId9" imgW="6858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062740"/>
                        <a:ext cx="13970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71611"/>
              </p:ext>
            </p:extLst>
          </p:nvPr>
        </p:nvGraphicFramePr>
        <p:xfrm>
          <a:off x="5389563" y="3026227"/>
          <a:ext cx="360203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Equation" r:id="rId11" imgW="1714320" imgH="431640" progId="Equation.3">
                  <p:embed/>
                </p:oleObj>
              </mc:Choice>
              <mc:Fallback>
                <p:oleObj name="Equation" r:id="rId11" imgW="17143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3026227"/>
                        <a:ext cx="3602037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80565"/>
              </p:ext>
            </p:extLst>
          </p:nvPr>
        </p:nvGraphicFramePr>
        <p:xfrm>
          <a:off x="5105400" y="5529945"/>
          <a:ext cx="18875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3" name="Equation" r:id="rId13" imgW="672840" imgH="266400" progId="Equation.3">
                  <p:embed/>
                </p:oleObj>
              </mc:Choice>
              <mc:Fallback>
                <p:oleObj name="Equation" r:id="rId13" imgW="6728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29945"/>
                        <a:ext cx="18875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06569"/>
              </p:ext>
            </p:extLst>
          </p:nvPr>
        </p:nvGraphicFramePr>
        <p:xfrm>
          <a:off x="3119438" y="1584325"/>
          <a:ext cx="13684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Equation" r:id="rId15" imgW="939600" imgH="241200" progId="Equation.3">
                  <p:embed/>
                </p:oleObj>
              </mc:Choice>
              <mc:Fallback>
                <p:oleObj name="Equation" r:id="rId15" imgW="9396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584325"/>
                        <a:ext cx="13684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3926" y="5641911"/>
                <a:ext cx="3466462" cy="522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𝑜𝑝𝑡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𝑓𝑙𝑑</m:t>
                      </m:r>
                      <m:sSup>
                        <m:sSupPr>
                          <m:ctrlP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𝑝𝑐𝑎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26" y="5641911"/>
                <a:ext cx="3466462" cy="522194"/>
              </a:xfrm>
              <a:prstGeom prst="rect">
                <a:avLst/>
              </a:prstGeom>
              <a:blipFill rotWithShape="1">
                <a:blip r:embed="rId17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484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x in step 2 refers to PCA </a:t>
            </a:r>
            <a:r>
              <a:rPr lang="en-US" sz="1200" dirty="0" err="1" smtClean="0"/>
              <a:t>coef</a:t>
            </a:r>
            <a:r>
              <a:rPr lang="en-US" sz="1200" dirty="0" smtClean="0"/>
              <a:t>; x in step 4 refers to original data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000">
                <a:solidFill>
                  <a:srgbClr val="660066"/>
                </a:solidFill>
              </a:rPr>
              <a:t>Results: Eigenface vs. Fisherface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2971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buFontTx/>
              <a:buChar char="•"/>
            </a:pPr>
            <a:r>
              <a:rPr lang="en-US" altLang="en-US" sz="2400">
                <a:solidFill>
                  <a:srgbClr val="660066"/>
                </a:solidFill>
                <a:latin typeface="Tahoma" pitchFamily="34" charset="0"/>
              </a:rPr>
              <a:t> Variation in Facial Expression, Eyewear, and Lighting</a:t>
            </a:r>
            <a:endParaRPr lang="en-US" altLang="zh-CN" sz="240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15240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Input:	160 images of 16 people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Train:	159 images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Test:	1 image</a:t>
            </a:r>
          </a:p>
        </p:txBody>
      </p:sp>
      <p:pic>
        <p:nvPicPr>
          <p:cNvPr id="43013" name="Picture 5" descr="expre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6"/>
          <p:cNvSpPr>
            <a:spLocks/>
          </p:cNvSpPr>
          <p:nvPr/>
        </p:nvSpPr>
        <p:spPr bwMode="auto">
          <a:xfrm rot="-5400000">
            <a:off x="8382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AutoShape 7"/>
          <p:cNvSpPr>
            <a:spLocks/>
          </p:cNvSpPr>
          <p:nvPr/>
        </p:nvSpPr>
        <p:spPr bwMode="auto">
          <a:xfrm rot="-5400000">
            <a:off x="16764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AutoShape 8"/>
          <p:cNvSpPr>
            <a:spLocks/>
          </p:cNvSpPr>
          <p:nvPr/>
        </p:nvSpPr>
        <p:spPr bwMode="auto">
          <a:xfrm rot="-5400000">
            <a:off x="3314700" y="3162300"/>
            <a:ext cx="76200" cy="2286000"/>
          </a:xfrm>
          <a:prstGeom prst="rightBrace">
            <a:avLst>
              <a:gd name="adj1" fmla="val 250000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utoShape 9"/>
          <p:cNvSpPr>
            <a:spLocks/>
          </p:cNvSpPr>
          <p:nvPr/>
        </p:nvSpPr>
        <p:spPr bwMode="auto">
          <a:xfrm rot="-5400000">
            <a:off x="6705600" y="2209800"/>
            <a:ext cx="76200" cy="4191000"/>
          </a:xfrm>
          <a:prstGeom prst="rightBrace">
            <a:avLst>
              <a:gd name="adj1" fmla="val 4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81000" y="3581400"/>
            <a:ext cx="91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 glasses</a:t>
            </a:r>
            <a:endParaRPr lang="en-US" altLang="zh-CN" sz="16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371600" y="358140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Without glasses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667000" y="3581400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3 Lighting conditions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943600" y="36576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5 expressions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2" name="TextBox 13"/>
          <p:cNvSpPr txBox="1">
            <a:spLocks noChangeArrowheads="1"/>
          </p:cNvSpPr>
          <p:nvPr/>
        </p:nvSpPr>
        <p:spPr bwMode="auto">
          <a:xfrm>
            <a:off x="4572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3"/>
              </a:rPr>
              <a:t>Eigenfaces vs. </a:t>
            </a:r>
            <a:r>
              <a:rPr lang="en-US" dirty="0" err="1">
                <a:hlinkClick r:id="rId3"/>
              </a:rPr>
              <a:t>Fisherfaces</a:t>
            </a:r>
            <a:r>
              <a:rPr lang="en-US" dirty="0">
                <a:hlinkClick r:id="rId3"/>
              </a:rPr>
              <a:t>, </a:t>
            </a:r>
            <a:r>
              <a:rPr lang="en-US" dirty="0" err="1">
                <a:hlinkClick r:id="rId3"/>
              </a:rPr>
              <a:t>Belheumer</a:t>
            </a:r>
            <a:r>
              <a:rPr lang="en-US" dirty="0">
                <a:hlinkClick r:id="rId3"/>
              </a:rPr>
              <a:t> et al., PAMI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 dirty="0">
                <a:solidFill>
                  <a:srgbClr val="660066"/>
                </a:solidFill>
              </a:rPr>
              <a:t>Eigenfaces vs. </a:t>
            </a:r>
            <a:r>
              <a:rPr lang="en-US" altLang="zh-CN" sz="4400" dirty="0" err="1">
                <a:solidFill>
                  <a:srgbClr val="660066"/>
                </a:solidFill>
              </a:rPr>
              <a:t>Fisherfaces</a:t>
            </a:r>
            <a:endParaRPr lang="en-US" altLang="zh-CN" sz="4400" dirty="0">
              <a:solidFill>
                <a:srgbClr val="660066"/>
              </a:solidFill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1818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6096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3"/>
              </a:rPr>
              <a:t>Eigenfaces vs. </a:t>
            </a:r>
            <a:r>
              <a:rPr lang="en-US" dirty="0" err="1">
                <a:hlinkClick r:id="rId3"/>
              </a:rPr>
              <a:t>Fisherfaces</a:t>
            </a:r>
            <a:r>
              <a:rPr lang="en-US" dirty="0">
                <a:hlinkClick r:id="rId3"/>
              </a:rPr>
              <a:t>, </a:t>
            </a:r>
            <a:r>
              <a:rPr lang="en-US" dirty="0" err="1">
                <a:hlinkClick r:id="rId3"/>
              </a:rPr>
              <a:t>Belheumer</a:t>
            </a:r>
            <a:r>
              <a:rPr lang="en-US" dirty="0">
                <a:hlinkClick r:id="rId3"/>
              </a:rPr>
              <a:t> et al., PAMI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Identify a Specific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/>
          <a:lstStyle/>
          <a:p>
            <a:r>
              <a:rPr lang="en-US" dirty="0" smtClean="0"/>
              <a:t>Frontal faces</a:t>
            </a:r>
          </a:p>
          <a:p>
            <a:pPr lvl="1"/>
            <a:r>
              <a:rPr lang="en-US" sz="3200" dirty="0" smtClean="0"/>
              <a:t>Typical scenario: few examples per face, identify or verify test example</a:t>
            </a:r>
          </a:p>
          <a:p>
            <a:pPr lvl="1"/>
            <a:r>
              <a:rPr lang="en-US" sz="3200" dirty="0" smtClean="0"/>
              <a:t>What’s hard: changes in expression, lighting, age, </a:t>
            </a:r>
            <a:r>
              <a:rPr lang="en-US" sz="3200" dirty="0" smtClean="0">
                <a:solidFill>
                  <a:srgbClr val="FF0000"/>
                </a:solidFill>
              </a:rPr>
              <a:t>occlusion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viewpoint</a:t>
            </a:r>
          </a:p>
          <a:p>
            <a:pPr lvl="1"/>
            <a:r>
              <a:rPr lang="en-US" sz="3200" dirty="0" smtClean="0"/>
              <a:t>Basic approaches (all nearest neighbor)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/>
              <a:t>Project into a new subspace (or kernel space) (e.g., “Eigenfaces”=PCA)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/>
              <a:t>Measure face features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/>
              <a:t>Make 3d face model, compare </a:t>
            </a:r>
            <a:r>
              <a:rPr lang="en-US" dirty="0" err="1" smtClean="0"/>
              <a:t>shape+appearance</a:t>
            </a:r>
            <a:r>
              <a:rPr lang="en-US" dirty="0" smtClean="0"/>
              <a:t> (e.g., AAM)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scale comparison of methods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FRVT 2006 Report</a:t>
            </a:r>
            <a:endParaRPr lang="en-US" smtClean="0"/>
          </a:p>
          <a:p>
            <a:r>
              <a:rPr lang="en-US" smtClean="0"/>
              <a:t>Not much (or any) information available about methods, but gives idea of what is doable</a:t>
            </a:r>
          </a:p>
          <a:p>
            <a:endParaRPr 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09875"/>
            <a:ext cx="40290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FVRT Challenge: interesting findings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562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Left: Major progress since </a:t>
            </a:r>
            <a:r>
              <a:rPr lang="en-US" dirty="0" err="1" smtClean="0"/>
              <a:t>Eigenfaces</a:t>
            </a:r>
            <a:endParaRPr lang="en-US" dirty="0" smtClean="0"/>
          </a:p>
          <a:p>
            <a:r>
              <a:rPr lang="en-US" dirty="0" smtClean="0"/>
              <a:t>Right: Computers outperformed humans in controlled settings (cropped frontal face, known lighting, aligned)</a:t>
            </a:r>
          </a:p>
          <a:p>
            <a:r>
              <a:rPr lang="en-US" dirty="0" smtClean="0"/>
              <a:t>Humans outperform greatly in less controlled settings (viewpoint variation, no crop, no alignment, change in age, etc.)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2" y="1177258"/>
            <a:ext cx="4499273" cy="30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3048000" y="1362890"/>
            <a:ext cx="167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False Rejection Rate at False Acceptance Rate = 0.001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22" y="1143000"/>
            <a:ext cx="3473778" cy="313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be trained to recognize pets!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437063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4958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0" y="53340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hlinkClick r:id="rId5"/>
              </a:rPr>
              <a:t>http://www.maclife.com/article/news/iphotos_faces_recognizes_cats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computers win!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92458"/>
            <a:ext cx="5072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1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056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uncontrolled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7529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8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/>
          </p:cNvSpPr>
          <p:nvPr/>
        </p:nvSpPr>
        <p:spPr bwMode="auto">
          <a:xfrm>
            <a:off x="381000" y="533400"/>
            <a:ext cx="7086600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endParaRPr lang="en-US" altLang="en-US" sz="2531" dirty="0">
              <a:ea typeface="Gill Sans" charset="0"/>
              <a:cs typeface="Gill Sans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1355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Most recent research focuses on “faces in the wild”, recognizing faces in normal photos</a:t>
            </a:r>
          </a:p>
          <a:p>
            <a:pPr lvl="1"/>
            <a:r>
              <a:rPr lang="en-US" dirty="0" smtClean="0"/>
              <a:t>Classification: assign identity to face</a:t>
            </a:r>
          </a:p>
          <a:p>
            <a:pPr lvl="1"/>
            <a:r>
              <a:rPr lang="en-US" dirty="0" smtClean="0"/>
              <a:t>Verification: say whether two people are the same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Important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Detect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Align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Represent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Classify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8196" y="0"/>
            <a:ext cx="8229600" cy="914400"/>
          </a:xfrm>
        </p:spPr>
        <p:txBody>
          <a:bodyPr/>
          <a:lstStyle/>
          <a:p>
            <a:r>
              <a:rPr lang="en-US" dirty="0" smtClean="0"/>
              <a:t>State-of-the-art Face Recognizers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" y="3095614"/>
            <a:ext cx="8715375" cy="21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5268"/>
          <a:stretch/>
        </p:blipFill>
        <p:spPr>
          <a:xfrm>
            <a:off x="64526" y="64212"/>
            <a:ext cx="9014945" cy="2187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7786" y="5544179"/>
            <a:ext cx="8273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DeepFace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: Closing the Gap to Human-Level Performance in Face </a:t>
            </a:r>
            <a:r>
              <a:rPr lang="en-US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Verification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413" y="5867474"/>
            <a:ext cx="697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Taigman</a:t>
            </a:r>
            <a:r>
              <a:rPr lang="en-US" dirty="0" smtClean="0"/>
              <a:t>, Yang, </a:t>
            </a:r>
            <a:r>
              <a:rPr lang="en-US" dirty="0" err="1" smtClean="0"/>
              <a:t>Ranzato</a:t>
            </a:r>
            <a:r>
              <a:rPr lang="en-US" dirty="0" smtClean="0"/>
              <a:t>, &amp; Wolf (Facebook, Tel Aviv), CVPR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88970" y="6488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Following slides adapted from Daphne Tsatsoulis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8594"/>
            <a:ext cx="7358063" cy="794742"/>
          </a:xfrm>
          <a:ln/>
        </p:spPr>
        <p:txBody>
          <a:bodyPr>
            <a:normAutofit/>
          </a:bodyPr>
          <a:lstStyle/>
          <a:p>
            <a:pPr algn="l"/>
            <a:r>
              <a:rPr lang="en-US" altLang="en-US" sz="3200" dirty="0"/>
              <a:t>Face Alignment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1" y="1219200"/>
            <a:ext cx="4431246" cy="5188149"/>
          </a:xfrm>
          <a:ln/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altLang="en-US" sz="1800" dirty="0"/>
              <a:t>1.  Detect a face and 6 </a:t>
            </a:r>
            <a:r>
              <a:rPr lang="en-US" altLang="en-US" sz="1800" dirty="0" err="1"/>
              <a:t>fiducial</a:t>
            </a:r>
            <a:r>
              <a:rPr lang="en-US" altLang="en-US" sz="1800" dirty="0"/>
              <a:t> markers using a support vector </a:t>
            </a:r>
            <a:r>
              <a:rPr lang="en-US" altLang="en-US" sz="1800" dirty="0" err="1"/>
              <a:t>regressor</a:t>
            </a:r>
            <a:r>
              <a:rPr lang="en-US" altLang="en-US" sz="1800" dirty="0"/>
              <a:t> (SVR)</a:t>
            </a:r>
          </a:p>
          <a:p>
            <a:pPr marL="0" indent="0">
              <a:buNone/>
            </a:pPr>
            <a:endParaRPr lang="en-US" altLang="en-US" sz="900" dirty="0" smtClean="0"/>
          </a:p>
          <a:p>
            <a:pPr marL="0" indent="0">
              <a:buNone/>
            </a:pPr>
            <a:r>
              <a:rPr lang="en-US" altLang="en-US" sz="1800" dirty="0" smtClean="0"/>
              <a:t>2</a:t>
            </a:r>
            <a:r>
              <a:rPr lang="en-US" altLang="en-US" sz="1800" dirty="0"/>
              <a:t>. Iteratively scale, rotate, and translate image until it aligns with a target face</a:t>
            </a:r>
          </a:p>
          <a:p>
            <a:pPr marL="0" indent="0">
              <a:buNone/>
            </a:pPr>
            <a:endParaRPr lang="en-US" altLang="en-US" sz="900" dirty="0" smtClean="0"/>
          </a:p>
          <a:p>
            <a:pPr marL="0" indent="0">
              <a:buNone/>
            </a:pPr>
            <a:r>
              <a:rPr lang="en-US" altLang="en-US" sz="1800" dirty="0" smtClean="0"/>
              <a:t>3</a:t>
            </a:r>
            <a:r>
              <a:rPr lang="en-US" altLang="en-US" sz="1800" dirty="0"/>
              <a:t>. Localize 67 </a:t>
            </a:r>
            <a:r>
              <a:rPr lang="en-US" altLang="en-US" sz="1800" dirty="0" err="1"/>
              <a:t>fiducial</a:t>
            </a:r>
            <a:r>
              <a:rPr lang="en-US" altLang="en-US" sz="1800" dirty="0"/>
              <a:t> points in the 2D aligned crop</a:t>
            </a:r>
          </a:p>
          <a:p>
            <a:pPr marL="0" indent="0">
              <a:buNone/>
            </a:pPr>
            <a:endParaRPr lang="en-US" altLang="en-US" sz="900" dirty="0" smtClean="0"/>
          </a:p>
          <a:p>
            <a:pPr marL="0" indent="0">
              <a:buNone/>
            </a:pPr>
            <a:r>
              <a:rPr lang="en-US" altLang="en-US" sz="1800" dirty="0" smtClean="0"/>
              <a:t>4</a:t>
            </a:r>
            <a:r>
              <a:rPr lang="en-US" altLang="en-US" sz="1800" dirty="0"/>
              <a:t>. Create a generic 3D shape model by taking the average of 3D scans from the USF Human-ID database and manually annotate the 67 anchor points</a:t>
            </a:r>
          </a:p>
          <a:p>
            <a:pPr marL="0" indent="0">
              <a:buNone/>
            </a:pPr>
            <a:endParaRPr lang="en-US" altLang="en-US" sz="900" dirty="0" smtClean="0"/>
          </a:p>
          <a:p>
            <a:pPr marL="0" indent="0">
              <a:buNone/>
            </a:pPr>
            <a:r>
              <a:rPr lang="en-US" altLang="en-US" sz="1800" dirty="0" smtClean="0"/>
              <a:t>5.Fit </a:t>
            </a:r>
            <a:r>
              <a:rPr lang="en-US" altLang="en-US" sz="1800" dirty="0"/>
              <a:t>an affine 3D-to-2D camera and use it to direct the warping of the face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42" y="667494"/>
            <a:ext cx="1384102" cy="137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55" y="669727"/>
            <a:ext cx="1025798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09" y="2169914"/>
            <a:ext cx="1232297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06" y="2169914"/>
            <a:ext cx="1125141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10" y="3670102"/>
            <a:ext cx="1233413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17" y="5170289"/>
            <a:ext cx="1097236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74" y="5170289"/>
            <a:ext cx="962174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85" y="3670102"/>
            <a:ext cx="1017984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2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78594"/>
            <a:ext cx="7358063" cy="794742"/>
          </a:xfrm>
          <a:ln/>
        </p:spPr>
        <p:txBody>
          <a:bodyPr>
            <a:noAutofit/>
          </a:bodyPr>
          <a:lstStyle/>
          <a:p>
            <a:pPr algn="l"/>
            <a:r>
              <a:rPr lang="en-US" altLang="en-US" sz="3200" dirty="0" smtClean="0"/>
              <a:t>Train DNN classifier on aligned faces</a:t>
            </a:r>
            <a:endParaRPr lang="en-US" altLang="en-US" sz="3200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3402211"/>
            <a:ext cx="7358063" cy="3303389"/>
          </a:xfrm>
          <a:ln/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altLang="en-US" sz="2000" dirty="0" smtClean="0"/>
              <a:t>Architecture (deep neural network classifier)</a:t>
            </a:r>
          </a:p>
          <a:p>
            <a:r>
              <a:rPr lang="en-US" altLang="en-US" sz="2000" dirty="0" smtClean="0"/>
              <a:t>Two convolutional layers (with one pooling layer)</a:t>
            </a:r>
          </a:p>
          <a:p>
            <a:r>
              <a:rPr lang="en-US" altLang="en-US" sz="2000" dirty="0" smtClean="0"/>
              <a:t>3 locally connected and 2 fully connected layers</a:t>
            </a:r>
          </a:p>
          <a:p>
            <a:r>
              <a:rPr lang="en-US" altLang="en-US" sz="2000" dirty="0" smtClean="0"/>
              <a:t>&gt; 120 million parameters</a:t>
            </a:r>
          </a:p>
          <a:p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 smtClean="0"/>
              <a:t>Train on dataset with 4400 individuals, ~1000 images each</a:t>
            </a:r>
            <a:endParaRPr lang="en-US" altLang="en-US" sz="2000" dirty="0"/>
          </a:p>
          <a:p>
            <a:r>
              <a:rPr lang="en-US" altLang="en-US" sz="2000" dirty="0" smtClean="0"/>
              <a:t>Train to identify face among set of possible people</a:t>
            </a:r>
          </a:p>
          <a:p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 smtClean="0"/>
              <a:t>Verification is done by comparing features at last layer for two faces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89422"/>
            <a:ext cx="8715375" cy="21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6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794742"/>
          </a:xfrm>
          <a:ln/>
        </p:spPr>
        <p:txBody>
          <a:bodyPr/>
          <a:lstStyle/>
          <a:p>
            <a:pPr algn="l"/>
            <a:r>
              <a:rPr lang="en-US" altLang="en-US" sz="2531"/>
              <a:t>DNN Architecture: Training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57312"/>
            <a:ext cx="7358063" cy="4607719"/>
          </a:xfrm>
          <a:ln/>
        </p:spPr>
        <p:txBody>
          <a:bodyPr anchor="t"/>
          <a:lstStyle/>
          <a:p>
            <a:r>
              <a:rPr lang="en-US" altLang="en-US" sz="1687" b="1"/>
              <a:t>Social Face Classification (SFC) dataset</a:t>
            </a:r>
            <a:endParaRPr lang="en-US" altLang="en-US" sz="1687"/>
          </a:p>
          <a:p>
            <a:pPr marL="446469" lvl="1" indent="0"/>
            <a:r>
              <a:rPr lang="en-US" altLang="en-US" sz="1687"/>
              <a:t>4.4 million labeled faces of 4030 people from Facebook</a:t>
            </a:r>
          </a:p>
          <a:p>
            <a:pPr marL="446469" lvl="1" indent="0"/>
            <a:r>
              <a:rPr lang="en-US" altLang="en-US" sz="1687"/>
              <a:t>Each person has 800-1200 faces</a:t>
            </a:r>
          </a:p>
          <a:p>
            <a:pPr marL="446469" lvl="1" indent="0"/>
            <a:r>
              <a:rPr lang="en-US" altLang="en-US" sz="1687"/>
              <a:t>Testing images are the most recent 5% of a person’s images (using time-stamp)</a:t>
            </a:r>
          </a:p>
          <a:p>
            <a:r>
              <a:rPr lang="en-US" altLang="en-US" sz="1687" b="1"/>
              <a:t>Train DNN using SFC</a:t>
            </a:r>
            <a:endParaRPr lang="en-US" altLang="en-US" sz="1687"/>
          </a:p>
          <a:p>
            <a:pPr marL="446469" lvl="1" indent="0"/>
            <a:r>
              <a:rPr lang="en-US" altLang="en-US" sz="1687"/>
              <a:t>Train it as a multi-class classification problem </a:t>
            </a:r>
          </a:p>
          <a:p>
            <a:pPr marL="446469" lvl="1" indent="0"/>
            <a:r>
              <a:rPr lang="en-US" altLang="en-US" sz="1687"/>
              <a:t>Test using the 5% of held-out data to find optimal parameter settings and network architecture</a:t>
            </a:r>
          </a:p>
          <a:p>
            <a:pPr marL="446469" lvl="1" indent="0"/>
            <a:endParaRPr lang="en-US" altLang="en-US" sz="1687" b="1">
              <a:ea typeface="ヒラギノ角ゴ ProN W6" charset="0"/>
              <a:cs typeface="ヒラギノ角ゴ ProN W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62" y="311188"/>
            <a:ext cx="7358063" cy="794742"/>
          </a:xfrm>
          <a:ln/>
        </p:spPr>
        <p:txBody>
          <a:bodyPr>
            <a:noAutofit/>
          </a:bodyPr>
          <a:lstStyle/>
          <a:p>
            <a:pPr algn="l"/>
            <a:r>
              <a:rPr lang="en-US" altLang="en-US" sz="2400" dirty="0"/>
              <a:t>Face </a:t>
            </a:r>
            <a:r>
              <a:rPr lang="en-US" altLang="en-US" sz="2400" dirty="0" smtClean="0"/>
              <a:t>Verification: compare features at last layer of network for two faces</a:t>
            </a:r>
            <a:endParaRPr lang="en-US" altLang="en-US" sz="2400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57312"/>
            <a:ext cx="7358063" cy="4607719"/>
          </a:xfrm>
          <a:ln/>
        </p:spPr>
        <p:txBody>
          <a:bodyPr anchor="t"/>
          <a:lstStyle/>
          <a:p>
            <a:r>
              <a:rPr lang="en-US" altLang="en-US" sz="1687" b="1" dirty="0"/>
              <a:t>Do two input instances belong to the same class (person)?</a:t>
            </a:r>
            <a:endParaRPr lang="en-US" altLang="en-US" sz="1687" b="1" dirty="0">
              <a:ea typeface="ヒラギノ角ゴ ProN W6" charset="0"/>
              <a:cs typeface="ヒラギノ角ゴ ProN W6" charset="0"/>
            </a:endParaRPr>
          </a:p>
          <a:p>
            <a:r>
              <a:rPr lang="en-US" altLang="en-US" sz="1687" b="1" dirty="0"/>
              <a:t>Unsupervised Protocol </a:t>
            </a:r>
            <a:endParaRPr lang="en-US" altLang="en-US" sz="1687" b="1" dirty="0">
              <a:ea typeface="ヒラギノ角ゴ ProN W6" charset="0"/>
              <a:cs typeface="ヒラギノ角ゴ ProN W6" charset="0"/>
            </a:endParaRPr>
          </a:p>
          <a:p>
            <a:pPr marL="446469" lvl="1" indent="0"/>
            <a:r>
              <a:rPr lang="en-US" altLang="en-US" sz="1687" dirty="0"/>
              <a:t>Inner product</a:t>
            </a:r>
          </a:p>
          <a:p>
            <a:r>
              <a:rPr lang="en-US" altLang="en-US" sz="1687" b="1" dirty="0"/>
              <a:t>Restricted Protocol </a:t>
            </a:r>
            <a:endParaRPr lang="en-US" altLang="en-US" sz="1687" dirty="0"/>
          </a:p>
          <a:p>
            <a:pPr marL="446469" lvl="1" indent="0"/>
            <a:r>
              <a:rPr lang="en-US" altLang="en-US" sz="1687" dirty="0">
                <a:ea typeface="Lucida Grande" charset="0"/>
                <a:cs typeface="Lucida Grande" charset="0"/>
              </a:rPr>
              <a:t>Weighted χ</a:t>
            </a:r>
            <a:r>
              <a:rPr lang="en-US" altLang="en-US" sz="1687" baseline="32000" dirty="0"/>
              <a:t>2</a:t>
            </a:r>
            <a:r>
              <a:rPr lang="en-US" altLang="en-US" sz="1687" dirty="0"/>
              <a:t> distance</a:t>
            </a:r>
          </a:p>
          <a:p>
            <a:pPr marL="446469" lvl="1" indent="0"/>
            <a:endParaRPr lang="en-US" altLang="en-US" sz="1687" b="1" dirty="0">
              <a:ea typeface="ヒラギノ角ゴ ProN W6" charset="0"/>
              <a:cs typeface="ヒラギノ角ゴ ProN W6" charset="0"/>
            </a:endParaRPr>
          </a:p>
          <a:p>
            <a:r>
              <a:rPr lang="en-US" altLang="en-US" sz="1687" b="1" dirty="0"/>
              <a:t>Unrestricted Protocol</a:t>
            </a:r>
            <a:endParaRPr lang="en-US" altLang="en-US" sz="1687" b="1" dirty="0">
              <a:ea typeface="ヒラギノ角ゴ ProN W6" charset="0"/>
              <a:cs typeface="ヒラギノ角ゴ ProN W6" charset="0"/>
            </a:endParaRPr>
          </a:p>
          <a:p>
            <a:pPr marL="446469" lvl="1" indent="0"/>
            <a:r>
              <a:rPr lang="en-US" altLang="en-US" sz="1687" dirty="0"/>
              <a:t>Siamese Network</a:t>
            </a:r>
          </a:p>
          <a:p>
            <a:pPr marL="848290" lvl="2" indent="0"/>
            <a:endParaRPr lang="en-US" altLang="en-US" sz="1687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94" y="2018109"/>
            <a:ext cx="3080742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39" y="3152180"/>
            <a:ext cx="4759523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59" y="4822031"/>
            <a:ext cx="5831086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794742"/>
          </a:xfrm>
          <a:ln/>
        </p:spPr>
        <p:txBody>
          <a:bodyPr/>
          <a:lstStyle/>
          <a:p>
            <a:pPr algn="l"/>
            <a:r>
              <a:rPr lang="en-US" altLang="en-US" sz="2531"/>
              <a:t>Experiments: Datasets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57312"/>
            <a:ext cx="7358063" cy="4607719"/>
          </a:xfrm>
          <a:ln/>
        </p:spPr>
        <p:txBody>
          <a:bodyPr anchor="t"/>
          <a:lstStyle/>
          <a:p>
            <a:r>
              <a:rPr lang="en-US" altLang="en-US" sz="1687" b="1"/>
              <a:t>LFW Dataset</a:t>
            </a:r>
            <a:endParaRPr lang="en-US" altLang="en-US" sz="1687"/>
          </a:p>
          <a:p>
            <a:pPr marL="446469" lvl="1" indent="0"/>
            <a:r>
              <a:rPr lang="en-US" altLang="en-US" sz="1687"/>
              <a:t>13,323 webphotos of 5749 celebrities divided into 6000 face pairs in 10 splits</a:t>
            </a:r>
          </a:p>
          <a:p>
            <a:pPr marL="446469" lvl="1" indent="0"/>
            <a:r>
              <a:rPr lang="en-US" altLang="en-US" sz="1687"/>
              <a:t>Performance based on mean recognition accuracy using</a:t>
            </a:r>
          </a:p>
          <a:p>
            <a:pPr marL="848290" lvl="2" indent="0"/>
            <a:r>
              <a:rPr lang="en-US" altLang="en-US" sz="1687"/>
              <a:t>A) Restricted Protocol: Only same and not-same labels are used in training</a:t>
            </a:r>
          </a:p>
          <a:p>
            <a:pPr marL="848290" lvl="2" indent="0"/>
            <a:r>
              <a:rPr lang="en-US" altLang="en-US" sz="1687"/>
              <a:t>B) Unrestricted Protocol:  Given some identity information so many more training pairs can be added to the training set</a:t>
            </a:r>
          </a:p>
          <a:p>
            <a:pPr marL="848290" lvl="2" indent="0"/>
            <a:r>
              <a:rPr lang="en-US" altLang="en-US" sz="1687"/>
              <a:t>C) Unsupervised Protocol: No training whatsoever is performed on LFW images</a:t>
            </a:r>
          </a:p>
          <a:p>
            <a:r>
              <a:rPr lang="en-US" altLang="en-US" sz="1687" b="1"/>
              <a:t>YTF Dataset</a:t>
            </a:r>
            <a:endParaRPr lang="en-US" altLang="en-US" sz="1687"/>
          </a:p>
          <a:p>
            <a:pPr marL="446469" lvl="1" indent="0"/>
            <a:r>
              <a:rPr lang="en-US" altLang="en-US" sz="1687"/>
              <a:t>3425 YouTube videos of 1595 people, 5000 video pairs and 10 splits</a:t>
            </a:r>
          </a:p>
        </p:txBody>
      </p:sp>
    </p:spTree>
    <p:extLst>
      <p:ext uri="{BB962C8B-B14F-4D97-AF65-F5344CB8AC3E}">
        <p14:creationId xmlns:p14="http://schemas.microsoft.com/office/powerpoint/2010/main" val="349797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Facebook friend-tagging with auto-suggest</a:t>
            </a:r>
            <a:endParaRPr lang="en-US" dirty="0"/>
          </a:p>
        </p:txBody>
      </p:sp>
      <p:pic>
        <p:nvPicPr>
          <p:cNvPr id="349186" name="Picture 2" descr="http://a4.sphotos.ak.fbcdn.net/hphotos-ak-ash2/163475_10150118904661729_20531316728_7373784_7246884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85167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794742"/>
          </a:xfrm>
          <a:ln/>
        </p:spPr>
        <p:txBody>
          <a:bodyPr/>
          <a:lstStyle/>
          <a:p>
            <a:pPr algn="l"/>
            <a:r>
              <a:rPr lang="en-US" altLang="en-US" sz="2531" dirty="0"/>
              <a:t>Results: </a:t>
            </a:r>
            <a:r>
              <a:rPr lang="en-US" altLang="en-US" sz="2531" dirty="0" smtClean="0"/>
              <a:t>Labeled Faces in the Wild Dataset</a:t>
            </a:r>
            <a:endParaRPr lang="en-US" altLang="en-US" sz="2531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4407" y="4327325"/>
            <a:ext cx="7358063" cy="1921075"/>
          </a:xfrm>
          <a:ln/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dirty="0" smtClean="0"/>
              <a:t>Performs similarly to humans!</a:t>
            </a:r>
          </a:p>
          <a:p>
            <a:pPr marL="0" indent="0">
              <a:buNone/>
            </a:pPr>
            <a:r>
              <a:rPr lang="en-US" altLang="en-US" sz="2200" dirty="0" smtClean="0"/>
              <a:t>(note: humans would do better with uncropped faces)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 smtClean="0"/>
              <a:t>Experiments show that alignment is crucial (0.97 vs 0.88) and that deep features help (0.97 vs. 0.91)</a:t>
            </a:r>
            <a:endParaRPr lang="en-US" altLang="en-US" sz="2200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3" y="1184076"/>
            <a:ext cx="3762747" cy="28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036219" cy="20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0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recognition by humans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>
              <a:hlinkClick r:id="rId2"/>
            </a:endParaRPr>
          </a:p>
          <a:p>
            <a:pPr>
              <a:buFont typeface="Arial" charset="0"/>
              <a:buNone/>
            </a:pPr>
            <a:endParaRPr lang="en-US" dirty="0" smtClean="0">
              <a:hlinkClick r:id="rId2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hlinkClick r:id="rId2"/>
              </a:rPr>
              <a:t>Face recognition by humans: 20 results</a:t>
            </a:r>
            <a:r>
              <a:rPr lang="en-US" dirty="0" smtClean="0"/>
              <a:t> (2005)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6989763" y="6550025"/>
            <a:ext cx="2154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hlinkClick r:id="rId3"/>
              </a:rPr>
              <a:t>Slides</a:t>
            </a:r>
            <a:r>
              <a:rPr lang="en-US" sz="1400"/>
              <a:t> by Jianchao Yang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28713"/>
            <a:ext cx="84486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001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0550"/>
            <a:ext cx="84296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700088"/>
            <a:ext cx="83153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8175"/>
            <a:ext cx="82677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87675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43000"/>
            <a:ext cx="89344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14363"/>
            <a:ext cx="82962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9"/>
          <a:stretch>
            <a:fillRect/>
          </a:stretch>
        </p:blipFill>
        <p:spPr bwMode="auto">
          <a:xfrm>
            <a:off x="2041525" y="2667000"/>
            <a:ext cx="47244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28650"/>
            <a:ext cx="84010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Things iPhoto thinks are faces</a:t>
            </a:r>
            <a:endParaRPr lang="en-US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600200"/>
            <a:ext cx="75485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Result 17: Vision progresses from piecemeal to holistic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228850"/>
            <a:ext cx="52006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33413"/>
            <a:ext cx="83248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PCA is a generally useful dimensionality reduction technique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But not ideal for discrimination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Simple nearest neighbor classifiers can be effective, but features matter</a:t>
            </a:r>
          </a:p>
          <a:p>
            <a:pPr lvl="1">
              <a:defRPr/>
            </a:pPr>
            <a:r>
              <a:rPr lang="en-US" dirty="0" smtClean="0"/>
              <a:t>FLD, Deep networks</a:t>
            </a: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Computer face recognition works very well under controlled environments (since 2006)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Also starting to perform at human level in uncontrolled settings (recent progress: better alignment, features, more data)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week</a:t>
            </a:r>
            <a:endParaRPr lang="en-US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Image categorization, features, and classifiers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 recognition: once you’ve detected and cropped a face, try to recognize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Detection</a:t>
            </a:r>
          </a:p>
        </p:txBody>
      </p:sp>
      <p:graphicFrame>
        <p:nvGraphicFramePr>
          <p:cNvPr id="13465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2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“Sally”</a:t>
            </a:r>
          </a:p>
        </p:txBody>
      </p:sp>
    </p:spTree>
    <p:extLst>
      <p:ext uri="{BB962C8B-B14F-4D97-AF65-F5344CB8AC3E}">
        <p14:creationId xmlns:p14="http://schemas.microsoft.com/office/powerpoint/2010/main" val="37912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Project into a new subspace (or kernel space) (e.g., “</a:t>
            </a:r>
            <a:r>
              <a:rPr lang="en-US" dirty="0" err="1" smtClean="0"/>
              <a:t>Eigenfaces</a:t>
            </a:r>
            <a:r>
              <a:rPr lang="en-US" dirty="0" smtClean="0"/>
              <a:t>”=PCA)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Measure face features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Make 3d face model, compare </a:t>
            </a:r>
            <a:r>
              <a:rPr lang="en-US" dirty="0" err="1" smtClean="0"/>
              <a:t>shape+appearance</a:t>
            </a:r>
            <a:r>
              <a:rPr lang="en-US" dirty="0" smtClean="0"/>
              <a:t> (e.g., AAM)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2352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37759</TotalTime>
  <Words>1906</Words>
  <Application>Microsoft Office PowerPoint</Application>
  <PresentationFormat>On-screen Show (4:3)</PresentationFormat>
  <Paragraphs>406</Paragraphs>
  <Slides>73</Slides>
  <Notes>18</Notes>
  <HiddenSlides>13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8" baseType="lpstr">
      <vt:lpstr>SimSun</vt:lpstr>
      <vt:lpstr>Arial</vt:lpstr>
      <vt:lpstr>Calibri</vt:lpstr>
      <vt:lpstr>Cambria Math</vt:lpstr>
      <vt:lpstr>Comic Sans MS</vt:lpstr>
      <vt:lpstr>Gill Sans</vt:lpstr>
      <vt:lpstr>Lucida Grande</vt:lpstr>
      <vt:lpstr>Tahoma</vt:lpstr>
      <vt:lpstr>Times New Roman</vt:lpstr>
      <vt:lpstr>Times New Roman (Hebrew)</vt:lpstr>
      <vt:lpstr>Wingdings</vt:lpstr>
      <vt:lpstr>ヒラギノ角ゴ ProN W6</vt:lpstr>
      <vt:lpstr>Office Theme</vt:lpstr>
      <vt:lpstr>Image</vt:lpstr>
      <vt:lpstr>Equation</vt:lpstr>
      <vt:lpstr>Face Recognition and Feature Subspaces</vt:lpstr>
      <vt:lpstr>This class: face recognition</vt:lpstr>
      <vt:lpstr>Applications of Face Recognition</vt:lpstr>
      <vt:lpstr>Applications of Face Recognition</vt:lpstr>
      <vt:lpstr>PowerPoint Presentation</vt:lpstr>
      <vt:lpstr>Facebook friend-tagging with auto-suggest</vt:lpstr>
      <vt:lpstr>PowerPoint Presentation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What makes face recognition hard?</vt:lpstr>
      <vt:lpstr>What makes face recognition hard?</vt:lpstr>
      <vt:lpstr>What makes face recognition hard?</vt:lpstr>
      <vt:lpstr>Simple idea for face recognition</vt:lpstr>
      <vt:lpstr>Nearest neighbor classifier</vt:lpstr>
      <vt:lpstr>The space of all face images</vt:lpstr>
      <vt:lpstr>The space of all face images</vt:lpstr>
      <vt:lpstr>Principal Component Analysis (PCA)</vt:lpstr>
      <vt:lpstr>Principal Component Analysis</vt:lpstr>
      <vt:lpstr>Implementation issue </vt:lpstr>
      <vt:lpstr>Eigenfaces (PCA on face images)</vt:lpstr>
      <vt:lpstr>Eigenfaces example</vt:lpstr>
      <vt:lpstr>Eigenfaces example</vt:lpstr>
      <vt:lpstr>Visualization of eigenfaces</vt:lpstr>
      <vt:lpstr>Representation and reconstruction</vt:lpstr>
      <vt:lpstr>Representation and reconstruction</vt:lpstr>
      <vt:lpstr>Reconstruction</vt:lpstr>
      <vt:lpstr>PowerPoint Presentation</vt:lpstr>
      <vt:lpstr>Note</vt:lpstr>
      <vt:lpstr>Recognition with eigenfaces</vt:lpstr>
      <vt:lpstr>PCA</vt:lpstr>
      <vt:lpstr>Limitations</vt:lpstr>
      <vt:lpstr>Question</vt:lpstr>
      <vt:lpstr>Limitations</vt:lpstr>
      <vt:lpstr>A more discriminative subspace: FLD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with FLD</vt:lpstr>
      <vt:lpstr>PowerPoint Presentation</vt:lpstr>
      <vt:lpstr>PowerPoint Presentation</vt:lpstr>
      <vt:lpstr>1. Identify a Specific Instance</vt:lpstr>
      <vt:lpstr>Large scale comparison of methods</vt:lpstr>
      <vt:lpstr>FVRT Challenge: interesting findings</vt:lpstr>
      <vt:lpstr>FVRT Challenge</vt:lpstr>
      <vt:lpstr>FVRT Challenge</vt:lpstr>
      <vt:lpstr>FVRT Challenge</vt:lpstr>
      <vt:lpstr>State-of-the-art Face Recognizers</vt:lpstr>
      <vt:lpstr>PowerPoint Presentation</vt:lpstr>
      <vt:lpstr>Face Alignment</vt:lpstr>
      <vt:lpstr>Train DNN classifier on aligned faces</vt:lpstr>
      <vt:lpstr>DNN Architecture: Training</vt:lpstr>
      <vt:lpstr>Face Verification: compare features at last layer of network for two faces</vt:lpstr>
      <vt:lpstr>Experiments: Datasets</vt:lpstr>
      <vt:lpstr>Results: Labeled Faces in the Wild Dataset</vt:lpstr>
      <vt:lpstr>Face recognition by humans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 17: Vision progresses from piecemeal to holistic</vt:lpstr>
      <vt:lpstr>PowerPoint Presentation</vt:lpstr>
      <vt:lpstr>Things to remember</vt:lpstr>
      <vt:lpstr>Next week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136</cp:revision>
  <dcterms:created xsi:type="dcterms:W3CDTF">2009-12-16T02:55:56Z</dcterms:created>
  <dcterms:modified xsi:type="dcterms:W3CDTF">2017-03-30T02:57:35Z</dcterms:modified>
</cp:coreProperties>
</file>