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5" r:id="rId3"/>
    <p:sldId id="294" r:id="rId4"/>
    <p:sldId id="296" r:id="rId5"/>
    <p:sldId id="295" r:id="rId6"/>
    <p:sldId id="274" r:id="rId7"/>
    <p:sldId id="298" r:id="rId8"/>
    <p:sldId id="268" r:id="rId9"/>
    <p:sldId id="267" r:id="rId10"/>
    <p:sldId id="269" r:id="rId11"/>
    <p:sldId id="291" r:id="rId12"/>
    <p:sldId id="299" r:id="rId13"/>
    <p:sldId id="286" r:id="rId14"/>
    <p:sldId id="287" r:id="rId15"/>
    <p:sldId id="288" r:id="rId16"/>
    <p:sldId id="289" r:id="rId17"/>
    <p:sldId id="290" r:id="rId18"/>
    <p:sldId id="300" r:id="rId19"/>
    <p:sldId id="281" r:id="rId20"/>
    <p:sldId id="297" r:id="rId21"/>
    <p:sldId id="293" r:id="rId22"/>
    <p:sldId id="283" r:id="rId23"/>
    <p:sldId id="282" r:id="rId24"/>
    <p:sldId id="312" r:id="rId25"/>
    <p:sldId id="285" r:id="rId26"/>
    <p:sldId id="314" r:id="rId27"/>
    <p:sldId id="301" r:id="rId28"/>
    <p:sldId id="309" r:id="rId29"/>
    <p:sldId id="302" r:id="rId30"/>
    <p:sldId id="303" r:id="rId31"/>
    <p:sldId id="308" r:id="rId32"/>
    <p:sldId id="304" r:id="rId33"/>
    <p:sldId id="313" r:id="rId34"/>
    <p:sldId id="305" r:id="rId35"/>
    <p:sldId id="307" r:id="rId3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DF6"/>
    <a:srgbClr val="CCECFF"/>
    <a:srgbClr val="0AA676"/>
    <a:srgbClr val="32000C"/>
    <a:srgbClr val="CB6B30"/>
    <a:srgbClr val="E36243"/>
    <a:srgbClr val="FF4A7E"/>
    <a:srgbClr val="0B0B0B"/>
    <a:srgbClr val="00FF00"/>
    <a:srgbClr val="234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5" autoAdjust="0"/>
    <p:restoredTop sz="83929" autoAdjust="0"/>
  </p:normalViewPr>
  <p:slideViewPr>
    <p:cSldViewPr>
      <p:cViewPr varScale="1">
        <p:scale>
          <a:sx n="66" d="100"/>
          <a:sy n="66" d="100"/>
        </p:scale>
        <p:origin x="6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19.wmf"/><Relationship Id="rId1" Type="http://schemas.openxmlformats.org/officeDocument/2006/relationships/image" Target="../media/image29.wmf"/><Relationship Id="rId4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30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29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114" cy="465140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4" cy="465140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E96F6B4A-DD84-4FCA-BA4E-AAEFA0AE2B30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62"/>
            <a:ext cx="2972114" cy="46514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829662"/>
            <a:ext cx="2972114" cy="46514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E2FDDFF6-FA6E-4B86-9655-FB3C08D8F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8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5" tIns="46417" rIns="92835" bIns="464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0" cy="464820"/>
          </a:xfrm>
          <a:prstGeom prst="rect">
            <a:avLst/>
          </a:prstGeom>
        </p:spPr>
        <p:txBody>
          <a:bodyPr vert="horz" lIns="92835" tIns="46417" rIns="92835" bIns="464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56B53F-5B80-40FB-9FAE-920F4584A3EA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5" tIns="46417" rIns="92835" bIns="4641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2"/>
            <a:ext cx="5486400" cy="4183380"/>
          </a:xfrm>
          <a:prstGeom prst="rect">
            <a:avLst/>
          </a:prstGeom>
        </p:spPr>
        <p:txBody>
          <a:bodyPr vert="horz" lIns="92835" tIns="46417" rIns="92835" bIns="4641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835" tIns="46417" rIns="92835" bIns="464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8829967"/>
            <a:ext cx="2971800" cy="464820"/>
          </a:xfrm>
          <a:prstGeom prst="rect">
            <a:avLst/>
          </a:prstGeom>
        </p:spPr>
        <p:txBody>
          <a:bodyPr vert="horz" lIns="92835" tIns="46417" rIns="92835" bIns="464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13C2D44-F121-47D6-A190-82ED0ED0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82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</a:t>
            </a:r>
            <a:r>
              <a:rPr lang="en-US" baseline="0" dirty="0" smtClean="0"/>
              <a:t> data is </a:t>
            </a:r>
            <a:r>
              <a:rPr lang="en-US" baseline="0" dirty="0" err="1" smtClean="0"/>
              <a:t>i.i.d</a:t>
            </a:r>
            <a:r>
              <a:rPr lang="en-US" baseline="0" dirty="0" smtClean="0"/>
              <a:t>., take log, and solve using partial derivatives.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16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31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expectation is a lower bound on the marginal probability of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02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expectation is a lower bound on the marginal probability of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0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67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the appearance of each object</a:t>
            </a:r>
            <a:r>
              <a:rPr lang="en-US" baseline="0" dirty="0" smtClean="0"/>
              <a:t> as a histogram (probability of visual word).   The missing data is which object each region belongs to.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3C2D44-F121-47D6-A190-82ED0ED0502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2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B09C-5FE3-4E5C-947F-62A8A654A6B6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8880D-8C14-414F-9A2C-CAC4CEB71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5714B-483C-45C3-99E0-9DDFC1306F6E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34E0C-7D9E-4F01-AF55-2FE14BA75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9D8F-1676-4F18-A19A-1DC9780C6F79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9CCE-778B-4371-A03A-FDCD62BA7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98400-A51E-47C6-AB6E-9D2F0FEB444A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87C5-D1BA-4E64-9B6E-A01CF3A7D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AFC77-476A-4B65-AEF2-B88090E8601D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9DFD-7A6B-421E-91AE-F1416F30A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747BA-49B7-4E32-A9B2-44A226F32216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32093-982A-4E29-84CD-21505EE18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BE94-D788-474D-8EEB-6F58D1472041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8F99F-4257-47F7-B137-92F5C330B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5DB7-2A11-4E6C-9567-D57EA333CE6B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DBDE-828A-4ED8-BAC3-0183760B6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82A0-E074-4D1F-9892-A88D1283A735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E828-8872-429C-B31F-81F3904DB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5463-834F-40F6-B8E3-F026FE73268E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64F8D-F56C-469B-8A33-F67E89A08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B97F0-D666-463A-99C4-716878AAB3F2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1FFF3-B466-42C5-A286-E06D02714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F0A01C-ECC0-4966-AD27-2E8B22F3BDB1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F44228-A715-4D35-A686-68263BBDC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8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1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ts.ox.ac.uk/~vgg/publications/papers/russell06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obots.ox.ac.uk/~vgg/publications/papers/russell06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Hidden Variables, the EM Algorithm, and Mixtures of Gaussians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400800" cy="2971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Computer Vision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CS 543 / ECE 549 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University of Illinois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Derek Hoiem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8061325" y="0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03/16/17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89189" y="1295400"/>
          <a:ext cx="349387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0" name="Equation" r:id="rId3" imgW="1485720" imgH="939600" progId="Equation.3">
                  <p:embed/>
                </p:oleObj>
              </mc:Choice>
              <mc:Fallback>
                <p:oleObj name="Equation" r:id="rId3" imgW="14857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189" y="1295400"/>
                        <a:ext cx="3493872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43" name="Object 3"/>
          <p:cNvGraphicFramePr>
            <a:graphicFrameLocks noChangeAspect="1"/>
          </p:cNvGraphicFramePr>
          <p:nvPr/>
        </p:nvGraphicFramePr>
        <p:xfrm>
          <a:off x="1752600" y="4114800"/>
          <a:ext cx="55626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1" name="Equation" r:id="rId5" imgW="2514600" imgH="507960" progId="Equation.3">
                  <p:embed/>
                </p:oleObj>
              </mc:Choice>
              <mc:Fallback>
                <p:oleObj name="Equation" r:id="rId5" imgW="25146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114800"/>
                        <a:ext cx="55626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52400" y="3581400"/>
            <a:ext cx="8839200" cy="2971800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58847" y="3669268"/>
            <a:ext cx="3113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Gaussian Distribution</a:t>
            </a:r>
            <a:endParaRPr lang="en-US" sz="2400" dirty="0"/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2085975" y="5354638"/>
          <a:ext cx="177006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2" name="Equation" r:id="rId7" imgW="799920" imgH="419040" progId="Equation.3">
                  <p:embed/>
                </p:oleObj>
              </mc:Choice>
              <mc:Fallback>
                <p:oleObj name="Equation" r:id="rId7" imgW="7999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5354638"/>
                        <a:ext cx="1770063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493" name="Object 5"/>
          <p:cNvGraphicFramePr>
            <a:graphicFrameLocks noChangeAspect="1"/>
          </p:cNvGraphicFramePr>
          <p:nvPr/>
        </p:nvGraphicFramePr>
        <p:xfrm>
          <a:off x="4495800" y="5397500"/>
          <a:ext cx="28368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3" name="Equation" r:id="rId9" imgW="1282680" imgH="419040" progId="Equation.3">
                  <p:embed/>
                </p:oleObj>
              </mc:Choice>
              <mc:Fallback>
                <p:oleObj name="Equation" r:id="rId9" imgW="128268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97500"/>
                        <a:ext cx="2836863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17837"/>
            <a:ext cx="8229600" cy="3840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mu_fg = mean(im(labels))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		mu_fg = 0.6012</a:t>
            </a:r>
          </a:p>
          <a:p>
            <a:pPr>
              <a:buNone/>
            </a:pP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sigma_fg = sqrt(mean((im(labels)-mu_fg).^2))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		sigma_fg = 0.1007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mu_bg = mean(im(~labels))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		mu_bg = 0.4007</a:t>
            </a:r>
          </a:p>
          <a:p>
            <a:pPr>
              <a:buNone/>
            </a:pPr>
            <a:endParaRPr lang="de-DE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sigma_bg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(mean((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(~labels)-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mu_bg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).^2))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sigma_bg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0.1007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pfg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mean(labels(:));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39969" name="Picture 1" descr="C:\Users\Hoiem\Documents\Classes\Spring11 - Computer Vision\demos\EM\figure_ground_1_labe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066800"/>
            <a:ext cx="1295400" cy="1295400"/>
          </a:xfrm>
          <a:prstGeom prst="rect">
            <a:avLst/>
          </a:prstGeom>
          <a:noFill/>
        </p:spPr>
      </p:pic>
      <p:pic>
        <p:nvPicPr>
          <p:cNvPr id="339970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066800"/>
            <a:ext cx="1295400" cy="1295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781800" y="23622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labels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2362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600200"/>
            <a:ext cx="307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mu=0.6, sigma=0.1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mu=0.4, sigma=0.1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1219200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 used to Generate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Probabilistic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7391400" cy="31242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/>
              <a:t> 	</a:t>
            </a:r>
          </a:p>
          <a:p>
            <a:pPr marL="514350" indent="-514350">
              <a:buNone/>
            </a:pPr>
            <a:r>
              <a:rPr lang="en-US" sz="2400" dirty="0" smtClean="0"/>
              <a:t>2.	Once we have modeled the </a:t>
            </a:r>
            <a:r>
              <a:rPr lang="en-US" sz="2400" dirty="0" err="1" smtClean="0"/>
              <a:t>fg</a:t>
            </a:r>
            <a:r>
              <a:rPr lang="en-US" sz="2400" dirty="0" smtClean="0"/>
              <a:t>/</a:t>
            </a:r>
            <a:r>
              <a:rPr lang="en-US" sz="2400" dirty="0" err="1" smtClean="0"/>
              <a:t>bg</a:t>
            </a:r>
            <a:r>
              <a:rPr lang="en-US" sz="2400" dirty="0" smtClean="0"/>
              <a:t> appearance, how do we compute the likelihood that a pixel is foreground?</a:t>
            </a:r>
          </a:p>
          <a:p>
            <a:endParaRPr lang="en-US" sz="2400" dirty="0" smtClean="0"/>
          </a:p>
        </p:txBody>
      </p:sp>
      <p:pic>
        <p:nvPicPr>
          <p:cNvPr id="12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9370" y="4237570"/>
            <a:ext cx="2391830" cy="239183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>
            <a:off x="2895600" y="5638800"/>
            <a:ext cx="914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5400" y="5410200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Foreground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876800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562600" y="4648200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Compute the likelihood that a particular model generated a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 or label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762000" y="2667000"/>
            <a:ext cx="304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0516" name="Object 4"/>
          <p:cNvGraphicFramePr>
            <a:graphicFrameLocks noChangeAspect="1"/>
          </p:cNvGraphicFramePr>
          <p:nvPr/>
        </p:nvGraphicFramePr>
        <p:xfrm>
          <a:off x="515815" y="2842968"/>
          <a:ext cx="24177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74" name="Equation" r:id="rId3" imgW="1028520" imgH="228600" progId="Equation.3">
                  <p:embed/>
                </p:oleObj>
              </mc:Choice>
              <mc:Fallback>
                <p:oleObj name="Equation" r:id="rId3" imgW="1028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815" y="2842968"/>
                        <a:ext cx="24177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Compute the likelihood that a particular model generated a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 or label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762000" y="2667000"/>
            <a:ext cx="304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0516" name="Object 4"/>
          <p:cNvGraphicFramePr>
            <a:graphicFrameLocks noChangeAspect="1"/>
          </p:cNvGraphicFramePr>
          <p:nvPr/>
        </p:nvGraphicFramePr>
        <p:xfrm>
          <a:off x="508000" y="2640013"/>
          <a:ext cx="52832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98" name="Equation" r:id="rId3" imgW="2247840" imgH="431640" progId="Equation.3">
                  <p:embed/>
                </p:oleObj>
              </mc:Choice>
              <mc:Fallback>
                <p:oleObj name="Equation" r:id="rId3" imgW="2247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40013"/>
                        <a:ext cx="528320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Compute the likelihood that a particular model generated a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 or label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762000" y="2667000"/>
            <a:ext cx="304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0516" name="Object 4"/>
          <p:cNvGraphicFramePr>
            <a:graphicFrameLocks noChangeAspect="1"/>
          </p:cNvGraphicFramePr>
          <p:nvPr/>
        </p:nvGraphicFramePr>
        <p:xfrm>
          <a:off x="508000" y="2640013"/>
          <a:ext cx="52832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2" name="Equation" r:id="rId3" imgW="2247840" imgH="431640" progId="Equation.3">
                  <p:embed/>
                </p:oleObj>
              </mc:Choice>
              <mc:Fallback>
                <p:oleObj name="Equation" r:id="rId3" imgW="2247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40013"/>
                        <a:ext cx="528320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18" name="Object 6"/>
          <p:cNvGraphicFramePr>
            <a:graphicFrameLocks noChangeAspect="1"/>
          </p:cNvGraphicFramePr>
          <p:nvPr/>
        </p:nvGraphicFramePr>
        <p:xfrm>
          <a:off x="2949575" y="3886200"/>
          <a:ext cx="32226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3" name="Equation" r:id="rId5" imgW="1371600" imgH="533160" progId="Equation.3">
                  <p:embed/>
                </p:oleObj>
              </mc:Choice>
              <mc:Fallback>
                <p:oleObj name="Equation" r:id="rId5" imgW="137160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3886200"/>
                        <a:ext cx="3222625" cy="125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Compute the likelihood that a particular model generated a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 or label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762000" y="2667000"/>
            <a:ext cx="304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0516" name="Object 4"/>
          <p:cNvGraphicFramePr>
            <a:graphicFrameLocks noChangeAspect="1"/>
          </p:cNvGraphicFramePr>
          <p:nvPr/>
        </p:nvGraphicFramePr>
        <p:xfrm>
          <a:off x="508000" y="2640013"/>
          <a:ext cx="52832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87" name="Equation" r:id="rId3" imgW="2247840" imgH="431640" progId="Equation.3">
                  <p:embed/>
                </p:oleObj>
              </mc:Choice>
              <mc:Fallback>
                <p:oleObj name="Equation" r:id="rId3" imgW="2247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40013"/>
                        <a:ext cx="528320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2897188" y="5373688"/>
          <a:ext cx="5103812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88" name="Equation" r:id="rId5" imgW="2171520" imgH="533160" progId="Equation.3">
                  <p:embed/>
                </p:oleObj>
              </mc:Choice>
              <mc:Fallback>
                <p:oleObj name="Equation" r:id="rId5" imgW="217152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5373688"/>
                        <a:ext cx="5103812" cy="125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9" name="Object 5"/>
          <p:cNvGraphicFramePr>
            <a:graphicFrameLocks noChangeAspect="1"/>
          </p:cNvGraphicFramePr>
          <p:nvPr/>
        </p:nvGraphicFramePr>
        <p:xfrm>
          <a:off x="2949575" y="3886200"/>
          <a:ext cx="32226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89" name="Equation" r:id="rId7" imgW="1371600" imgH="533160" progId="Equation.3">
                  <p:embed/>
                </p:oleObj>
              </mc:Choice>
              <mc:Fallback>
                <p:oleObj name="Equation" r:id="rId7" imgW="137160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3886200"/>
                        <a:ext cx="3222625" cy="125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Inference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3017837"/>
            <a:ext cx="8686800" cy="3230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pfg = 0.5;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px_fg = normpdf(im, mu_fg, sigma_fg);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px_bg = normpdf(im, mu_bg, sigma_bg);</a:t>
            </a:r>
          </a:p>
          <a:p>
            <a:pPr>
              <a:buNone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&gt;&gt; pfg_x = px_fg*pfg ./ (px_fg*pfg + px_bg*(1-pfg));</a:t>
            </a:r>
          </a:p>
        </p:txBody>
      </p:sp>
      <p:pic>
        <p:nvPicPr>
          <p:cNvPr id="6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066800"/>
            <a:ext cx="1295400" cy="1295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0" y="2362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286000"/>
            <a:ext cx="307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mu=0.6, sigma=0.1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mu=0.4, sigma=0.1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981200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Learned Parameters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67077" y="6336268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fg</a:t>
            </a:r>
            <a:r>
              <a:rPr lang="en-US" dirty="0" smtClean="0"/>
              <a:t> | </a:t>
            </a:r>
            <a:r>
              <a:rPr lang="en-US" dirty="0" err="1" smtClean="0"/>
              <a:t>im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40995" name="Picture 3" descr="C:\Users\Hoiem\Documents\Classes\Spring11 - Computer Vision\demos\EM\figure_ground_1_pf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4958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Dealing with Hidden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7391400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3.	How can we get both labels and appearance parameters at once?</a:t>
            </a:r>
          </a:p>
          <a:p>
            <a:endParaRPr lang="en-US" sz="2400" dirty="0" smtClean="0"/>
          </a:p>
        </p:txBody>
      </p:sp>
      <p:pic>
        <p:nvPicPr>
          <p:cNvPr id="12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9370" y="4237570"/>
            <a:ext cx="2391830" cy="239183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>
            <a:off x="2895600" y="5638800"/>
            <a:ext cx="914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5400" y="5410200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Foreground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876800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562600" y="4648200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of Gaussians</a:t>
            </a:r>
            <a:endParaRPr lang="en-US" dirty="0"/>
          </a:p>
        </p:txBody>
      </p:sp>
      <p:graphicFrame>
        <p:nvGraphicFramePr>
          <p:cNvPr id="335874" name="Object 2"/>
          <p:cNvGraphicFramePr>
            <a:graphicFrameLocks noChangeAspect="1"/>
          </p:cNvGraphicFramePr>
          <p:nvPr/>
        </p:nvGraphicFramePr>
        <p:xfrm>
          <a:off x="3962400" y="5295900"/>
          <a:ext cx="46355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54" name="Equation" r:id="rId3" imgW="2095200" imgH="533160" progId="Equation.3">
                  <p:embed/>
                </p:oleObj>
              </mc:Choice>
              <mc:Fallback>
                <p:oleObj name="Equation" r:id="rId3" imgW="209520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295900"/>
                        <a:ext cx="46355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5" name="Object 3"/>
          <p:cNvGraphicFramePr>
            <a:graphicFrameLocks noChangeAspect="1"/>
          </p:cNvGraphicFramePr>
          <p:nvPr/>
        </p:nvGraphicFramePr>
        <p:xfrm>
          <a:off x="990600" y="3886200"/>
          <a:ext cx="67992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55" name="Equation" r:id="rId5" imgW="3073320" imgH="253800" progId="Equation.3">
                  <p:embed/>
                </p:oleObj>
              </mc:Choice>
              <mc:Fallback>
                <p:oleObj name="Equation" r:id="rId5" imgW="307332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86200"/>
                        <a:ext cx="679926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6" name="Object 4"/>
          <p:cNvGraphicFramePr>
            <a:graphicFrameLocks noChangeAspect="1"/>
          </p:cNvGraphicFramePr>
          <p:nvPr/>
        </p:nvGraphicFramePr>
        <p:xfrm>
          <a:off x="3956540" y="4648200"/>
          <a:ext cx="4241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56" name="Equation" r:id="rId7" imgW="1917360" imgH="253800" progId="Equation.3">
                  <p:embed/>
                </p:oleObj>
              </mc:Choice>
              <mc:Fallback>
                <p:oleObj name="Equation" r:id="rId7" imgW="19173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540" y="4648200"/>
                        <a:ext cx="4241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0" y="7620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mixture component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5182394" y="1218406"/>
            <a:ext cx="685800" cy="534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5877" name="Object 5"/>
          <p:cNvGraphicFramePr>
            <a:graphicFrameLocks noChangeAspect="1"/>
          </p:cNvGraphicFramePr>
          <p:nvPr/>
        </p:nvGraphicFramePr>
        <p:xfrm>
          <a:off x="1371600" y="1905000"/>
          <a:ext cx="61801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57" name="Equation" r:id="rId9" imgW="2793960" imgH="355320" progId="Equation.3">
                  <p:embed/>
                </p:oleObj>
              </mc:Choice>
              <mc:Fallback>
                <p:oleObj name="Equation" r:id="rId9" imgW="279396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6180137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16200000" flipH="1">
            <a:off x="2819400" y="1752600"/>
            <a:ext cx="533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1143000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 prior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11062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component model parameters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6200000" flipH="1">
            <a:off x="1905000" y="1752600"/>
            <a:ext cx="4572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2057400" y="1600200"/>
            <a:ext cx="533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 of Missing Data Problems</a:t>
            </a:r>
          </a:p>
          <a:p>
            <a:pPr lvl="1"/>
            <a:r>
              <a:rPr lang="en-US" dirty="0" smtClean="0"/>
              <a:t>Detecting </a:t>
            </a:r>
            <a:r>
              <a:rPr lang="en-US" dirty="0"/>
              <a:t>outliers (HW 4, problem 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Latent topic models </a:t>
            </a:r>
          </a:p>
          <a:p>
            <a:pPr lvl="1"/>
            <a:r>
              <a:rPr lang="en-US" dirty="0" smtClean="0"/>
              <a:t>Segmentation (HW 4, problem 3)</a:t>
            </a:r>
          </a:p>
          <a:p>
            <a:endParaRPr lang="en-US" dirty="0" smtClean="0"/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Maximum Likelihood Estimation</a:t>
            </a:r>
          </a:p>
          <a:p>
            <a:pPr lvl="1"/>
            <a:r>
              <a:rPr lang="en-US" dirty="0" smtClean="0"/>
              <a:t>Probabilistic Inference</a:t>
            </a:r>
          </a:p>
          <a:p>
            <a:endParaRPr lang="en-US" dirty="0" smtClean="0"/>
          </a:p>
          <a:p>
            <a:r>
              <a:rPr lang="en-US" dirty="0" smtClean="0"/>
              <a:t>Dealing with “Hidden” Variables</a:t>
            </a:r>
          </a:p>
          <a:p>
            <a:pPr lvl="1"/>
            <a:r>
              <a:rPr lang="en-US" dirty="0" smtClean="0"/>
              <a:t>EM algorithm, Mixture of Gaussians</a:t>
            </a:r>
          </a:p>
          <a:p>
            <a:pPr lvl="1"/>
            <a:r>
              <a:rPr lang="en-US" dirty="0" smtClean="0"/>
              <a:t>Hard EM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of Gaussians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With enough components, can represent any probability density function</a:t>
            </a:r>
          </a:p>
          <a:p>
            <a:pPr lvl="1"/>
            <a:r>
              <a:rPr lang="en-US" dirty="0" smtClean="0"/>
              <a:t>Widely used as general purpose pdf estimator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Segmentation with Mixture of Gaussians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Pixels come from one of several Gaussian components</a:t>
            </a:r>
          </a:p>
          <a:p>
            <a:pPr lvl="1"/>
            <a:r>
              <a:rPr lang="en-US" dirty="0" smtClean="0"/>
              <a:t>We don’t know which pixels come from which components</a:t>
            </a:r>
          </a:p>
          <a:p>
            <a:pPr lvl="1"/>
            <a:r>
              <a:rPr lang="en-US" dirty="0" smtClean="0"/>
              <a:t>We don’t know the parameters for the components</a:t>
            </a:r>
          </a:p>
        </p:txBody>
      </p:sp>
      <p:pic>
        <p:nvPicPr>
          <p:cNvPr id="19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4196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parameters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the probability of each hidden variable given the current parameters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new parameters for each model, weighted by likelihood of hidden variables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2-3 until convergence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of Gaussians: Simple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parameters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likelihood of hidden variables for current parameters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Estimate new parameters for each model, weighted by likelihood </a:t>
            </a:r>
            <a:endParaRPr lang="en-US" dirty="0"/>
          </a:p>
        </p:txBody>
      </p:sp>
      <p:graphicFrame>
        <p:nvGraphicFramePr>
          <p:cNvPr id="329730" name="Object 2"/>
          <p:cNvGraphicFramePr>
            <a:graphicFrameLocks noChangeAspect="1"/>
          </p:cNvGraphicFramePr>
          <p:nvPr/>
        </p:nvGraphicFramePr>
        <p:xfrm>
          <a:off x="1838325" y="3200400"/>
          <a:ext cx="4984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10" name="Equation" r:id="rId3" imgW="2120760" imgH="266400" progId="Equation.3">
                  <p:embed/>
                </p:oleObj>
              </mc:Choice>
              <mc:Fallback>
                <p:oleObj name="Equation" r:id="rId3" imgW="212076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3200400"/>
                        <a:ext cx="4984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146050" y="5615832"/>
          <a:ext cx="2520950" cy="856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11" name="Equation" r:id="rId5" imgW="1574640" imgH="533160" progId="Equation.3">
                  <p:embed/>
                </p:oleObj>
              </mc:Choice>
              <mc:Fallback>
                <p:oleObj name="Equation" r:id="rId5" imgW="157464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5615832"/>
                        <a:ext cx="2520950" cy="856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2" name="Object 4"/>
          <p:cNvGraphicFramePr>
            <a:graphicFrameLocks noChangeAspect="1"/>
          </p:cNvGraphicFramePr>
          <p:nvPr/>
        </p:nvGraphicFramePr>
        <p:xfrm>
          <a:off x="3146425" y="5603875"/>
          <a:ext cx="35353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12" name="Equation" r:id="rId7" imgW="2133360" imgH="533160" progId="Equation.3">
                  <p:embed/>
                </p:oleObj>
              </mc:Choice>
              <mc:Fallback>
                <p:oleObj name="Equation" r:id="rId7" imgW="2133360" imgH="533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5603875"/>
                        <a:ext cx="353536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3" name="Object 5"/>
          <p:cNvGraphicFramePr>
            <a:graphicFrameLocks noChangeAspect="1"/>
          </p:cNvGraphicFramePr>
          <p:nvPr/>
        </p:nvGraphicFramePr>
        <p:xfrm>
          <a:off x="7280275" y="5503863"/>
          <a:ext cx="15875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13" name="Equation" r:id="rId9" imgW="1015920" imgH="520560" progId="Equation.3">
                  <p:embed/>
                </p:oleObj>
              </mc:Choice>
              <mc:Fallback>
                <p:oleObj name="Equation" r:id="rId9" imgW="1015920" imgH="520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5503863"/>
                        <a:ext cx="15875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Expectation Maximization (EM) Algorithm</a:t>
            </a:r>
            <a:endParaRPr lang="en-US" dirty="0"/>
          </a:p>
        </p:txBody>
      </p:sp>
      <p:graphicFrame>
        <p:nvGraphicFramePr>
          <p:cNvPr id="334853" name="Object 5"/>
          <p:cNvGraphicFramePr>
            <a:graphicFrameLocks noChangeAspect="1"/>
          </p:cNvGraphicFramePr>
          <p:nvPr/>
        </p:nvGraphicFramePr>
        <p:xfrm>
          <a:off x="2895600" y="1524000"/>
          <a:ext cx="4327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9" name="Equation" r:id="rId4" imgW="1841400" imgH="457200" progId="Equation.3">
                  <p:embed/>
                </p:oleObj>
              </mc:Choice>
              <mc:Fallback>
                <p:oleObj name="Equation" r:id="rId4" imgW="18414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524000"/>
                        <a:ext cx="432752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89125" y="1752600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Goal: 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334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965573"/>
              </p:ext>
            </p:extLst>
          </p:nvPr>
        </p:nvGraphicFramePr>
        <p:xfrm>
          <a:off x="1721412" y="4466510"/>
          <a:ext cx="28638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50" name="Equation" r:id="rId6" imgW="1218960" imgH="215640" progId="Equation.3">
                  <p:embed/>
                </p:oleObj>
              </mc:Choice>
              <mc:Fallback>
                <p:oleObj name="Equation" r:id="rId6" imgW="12189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412" y="4466510"/>
                        <a:ext cx="286385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45212" y="3933110"/>
            <a:ext cx="2799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Jensen’s Inequality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2971800"/>
            <a:ext cx="3676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Log of sums </a:t>
            </a:r>
            <a:r>
              <a:rPr lang="en-US" sz="2400" dirty="0" smtClean="0">
                <a:sym typeface="Wingdings" pitchFamily="2" charset="2"/>
              </a:rPr>
              <a:t>is i</a:t>
            </a:r>
            <a:r>
              <a:rPr lang="en-US" sz="2400" dirty="0" smtClean="0"/>
              <a:t>ntractable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5257800" y="2590800"/>
            <a:ext cx="3810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91855" y="5010870"/>
            <a:ext cx="43556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concave functions f(x)</a:t>
            </a:r>
          </a:p>
          <a:p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(so we maximize the lower bound!)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Expectation Maximization (EM)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5135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E-step: compute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M-step: solve</a:t>
            </a:r>
            <a:endParaRPr lang="en-US" dirty="0"/>
          </a:p>
        </p:txBody>
      </p:sp>
      <p:graphicFrame>
        <p:nvGraphicFramePr>
          <p:cNvPr id="334850" name="Object 2"/>
          <p:cNvGraphicFramePr>
            <a:graphicFrameLocks noChangeAspect="1"/>
          </p:cNvGraphicFramePr>
          <p:nvPr/>
        </p:nvGraphicFramePr>
        <p:xfrm>
          <a:off x="1143000" y="3017837"/>
          <a:ext cx="76120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4" name="Equation" r:id="rId4" imgW="3238200" imgH="342720" progId="Equation.3">
                  <p:embed/>
                </p:oleObj>
              </mc:Choice>
              <mc:Fallback>
                <p:oleObj name="Equation" r:id="rId4" imgW="323820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17837"/>
                        <a:ext cx="761206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2" name="Object 4"/>
          <p:cNvGraphicFramePr>
            <a:graphicFrameLocks noChangeAspect="1"/>
          </p:cNvGraphicFramePr>
          <p:nvPr/>
        </p:nvGraphicFramePr>
        <p:xfrm>
          <a:off x="1549400" y="5380037"/>
          <a:ext cx="62992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5" name="Equation" r:id="rId6" imgW="2679480" imgH="342720" progId="Equation.3">
                  <p:embed/>
                </p:oleObj>
              </mc:Choice>
              <mc:Fallback>
                <p:oleObj name="Equation" r:id="rId6" imgW="267948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5380037"/>
                        <a:ext cx="62992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768793"/>
              </p:ext>
            </p:extLst>
          </p:nvPr>
        </p:nvGraphicFramePr>
        <p:xfrm>
          <a:off x="1219200" y="1048037"/>
          <a:ext cx="4327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6" name="Equation" r:id="rId8" imgW="1841400" imgH="457200" progId="Equation.3">
                  <p:embed/>
                </p:oleObj>
              </mc:Choice>
              <mc:Fallback>
                <p:oleObj name="Equation" r:id="rId8" imgW="18414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48037"/>
                        <a:ext cx="432752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2725" y="1276637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Goal: 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Expectation Maximization (EM)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5135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E-step: compute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M-step: solve</a:t>
            </a:r>
            <a:endParaRPr lang="en-US" dirty="0"/>
          </a:p>
        </p:txBody>
      </p:sp>
      <p:graphicFrame>
        <p:nvGraphicFramePr>
          <p:cNvPr id="334850" name="Object 2"/>
          <p:cNvGraphicFramePr>
            <a:graphicFrameLocks noChangeAspect="1"/>
          </p:cNvGraphicFramePr>
          <p:nvPr/>
        </p:nvGraphicFramePr>
        <p:xfrm>
          <a:off x="1143000" y="3017837"/>
          <a:ext cx="76120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8" name="Equation" r:id="rId4" imgW="3238200" imgH="342720" progId="Equation.3">
                  <p:embed/>
                </p:oleObj>
              </mc:Choice>
              <mc:Fallback>
                <p:oleObj name="Equation" r:id="rId4" imgW="32382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17837"/>
                        <a:ext cx="761206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2" name="Object 4"/>
          <p:cNvGraphicFramePr>
            <a:graphicFrameLocks noChangeAspect="1"/>
          </p:cNvGraphicFramePr>
          <p:nvPr/>
        </p:nvGraphicFramePr>
        <p:xfrm>
          <a:off x="1549400" y="5380037"/>
          <a:ext cx="62992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9" name="Equation" r:id="rId6" imgW="2679480" imgH="342720" progId="Equation.3">
                  <p:embed/>
                </p:oleObj>
              </mc:Choice>
              <mc:Fallback>
                <p:oleObj name="Equation" r:id="rId6" imgW="26794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5380037"/>
                        <a:ext cx="62992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989057"/>
              </p:ext>
            </p:extLst>
          </p:nvPr>
        </p:nvGraphicFramePr>
        <p:xfrm>
          <a:off x="1219200" y="1048037"/>
          <a:ext cx="4327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00" name="Equation" r:id="rId8" imgW="1841400" imgH="457200" progId="Equation.3">
                  <p:embed/>
                </p:oleObj>
              </mc:Choice>
              <mc:Fallback>
                <p:oleObj name="Equation" r:id="rId8" imgW="184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48037"/>
                        <a:ext cx="432752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2725" y="1276637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Goal: 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624033"/>
              </p:ext>
            </p:extLst>
          </p:nvPr>
        </p:nvGraphicFramePr>
        <p:xfrm>
          <a:off x="6019800" y="1351824"/>
          <a:ext cx="28638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01" name="Equation" r:id="rId10" imgW="1218960" imgH="215640" progId="Equation.3">
                  <p:embed/>
                </p:oleObj>
              </mc:Choice>
              <mc:Fallback>
                <p:oleObj name="Equation" r:id="rId10" imgW="1218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351824"/>
                        <a:ext cx="28638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653534"/>
            <a:ext cx="291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og of expectation of P(</a:t>
            </a:r>
            <a:r>
              <a:rPr lang="en-US" dirty="0" err="1" smtClean="0"/>
              <a:t>x|z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2318266"/>
            <a:ext cx="291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xpectation of log of P(</a:t>
            </a:r>
            <a:r>
              <a:rPr lang="en-US" dirty="0" err="1" smtClean="0"/>
              <a:t>x|z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48000" y="1010020"/>
            <a:ext cx="152400" cy="240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817119" y="2687598"/>
            <a:ext cx="76200" cy="240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55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EM for Mixture of Gaussians (by hand)</a:t>
            </a:r>
            <a:endParaRPr lang="en-US" sz="2800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/>
        </p:nvGraphicFramePr>
        <p:xfrm>
          <a:off x="5029200" y="533400"/>
          <a:ext cx="3227388" cy="753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4" name="Equation" r:id="rId4" imgW="2286000" imgH="533160" progId="Equation.3">
                  <p:embed/>
                </p:oleObj>
              </mc:Choice>
              <mc:Fallback>
                <p:oleObj name="Equation" r:id="rId4" imgW="228600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3400"/>
                        <a:ext cx="3227388" cy="7539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1" name="Object 3"/>
          <p:cNvGraphicFramePr>
            <a:graphicFrameLocks noChangeAspect="1"/>
          </p:cNvGraphicFramePr>
          <p:nvPr/>
        </p:nvGraphicFramePr>
        <p:xfrm>
          <a:off x="941388" y="726830"/>
          <a:ext cx="4038600" cy="514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5" name="Equation" r:id="rId6" imgW="2793960" imgH="355320" progId="Equation.3">
                  <p:embed/>
                </p:oleObj>
              </mc:Choice>
              <mc:Fallback>
                <p:oleObj name="Equation" r:id="rId6" imgW="279396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726830"/>
                        <a:ext cx="4038600" cy="514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343400" cy="513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E-step: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M-step: </a:t>
            </a:r>
            <a:endParaRPr lang="en-US" sz="2400" dirty="0"/>
          </a:p>
        </p:txBody>
      </p:sp>
      <p:graphicFrame>
        <p:nvGraphicFramePr>
          <p:cNvPr id="350212" name="Object 4"/>
          <p:cNvGraphicFramePr>
            <a:graphicFrameLocks noChangeAspect="1"/>
          </p:cNvGraphicFramePr>
          <p:nvPr/>
        </p:nvGraphicFramePr>
        <p:xfrm>
          <a:off x="2057393" y="1447800"/>
          <a:ext cx="6432787" cy="684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6" name="Equation" r:id="rId8" imgW="3238200" imgH="342720" progId="Equation.3">
                  <p:embed/>
                </p:oleObj>
              </mc:Choice>
              <mc:Fallback>
                <p:oleObj name="Equation" r:id="rId8" imgW="323820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3" y="1447800"/>
                        <a:ext cx="6432787" cy="684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3" name="Object 5"/>
          <p:cNvGraphicFramePr>
            <a:graphicFrameLocks noChangeAspect="1"/>
          </p:cNvGraphicFramePr>
          <p:nvPr/>
        </p:nvGraphicFramePr>
        <p:xfrm>
          <a:off x="2133591" y="2286000"/>
          <a:ext cx="5153006" cy="662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97" name="Equation" r:id="rId10" imgW="2679480" imgH="342720" progId="Equation.3">
                  <p:embed/>
                </p:oleObj>
              </mc:Choice>
              <mc:Fallback>
                <p:oleObj name="Equation" r:id="rId10" imgW="2679480" imgH="342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591" y="2286000"/>
                        <a:ext cx="5153006" cy="662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EM for Mixture of </a:t>
            </a:r>
            <a:r>
              <a:rPr lang="en-US" sz="2800" smtClean="0"/>
              <a:t>Gaussians (by hand)</a:t>
            </a:r>
            <a:endParaRPr lang="en-US" sz="2800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/>
        </p:nvGraphicFramePr>
        <p:xfrm>
          <a:off x="5029200" y="533400"/>
          <a:ext cx="3227388" cy="753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2" name="Equation" r:id="rId3" imgW="2286000" imgH="533160" progId="Equation.3">
                  <p:embed/>
                </p:oleObj>
              </mc:Choice>
              <mc:Fallback>
                <p:oleObj name="Equation" r:id="rId3" imgW="228600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3400"/>
                        <a:ext cx="3227388" cy="7539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1" name="Object 3"/>
          <p:cNvGraphicFramePr>
            <a:graphicFrameLocks noChangeAspect="1"/>
          </p:cNvGraphicFramePr>
          <p:nvPr/>
        </p:nvGraphicFramePr>
        <p:xfrm>
          <a:off x="941388" y="726830"/>
          <a:ext cx="4038600" cy="514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3" name="Equation" r:id="rId5" imgW="2793960" imgH="355320" progId="Equation.3">
                  <p:embed/>
                </p:oleObj>
              </mc:Choice>
              <mc:Fallback>
                <p:oleObj name="Equation" r:id="rId5" imgW="279396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726830"/>
                        <a:ext cx="4038600" cy="514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343400" cy="513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E-step: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M-step: </a:t>
            </a:r>
            <a:endParaRPr lang="en-US" sz="2400" dirty="0"/>
          </a:p>
        </p:txBody>
      </p:sp>
      <p:graphicFrame>
        <p:nvGraphicFramePr>
          <p:cNvPr id="350212" name="Object 4"/>
          <p:cNvGraphicFramePr>
            <a:graphicFrameLocks noChangeAspect="1"/>
          </p:cNvGraphicFramePr>
          <p:nvPr/>
        </p:nvGraphicFramePr>
        <p:xfrm>
          <a:off x="2057393" y="1447800"/>
          <a:ext cx="6432787" cy="684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4" name="Equation" r:id="rId7" imgW="3238200" imgH="342720" progId="Equation.3">
                  <p:embed/>
                </p:oleObj>
              </mc:Choice>
              <mc:Fallback>
                <p:oleObj name="Equation" r:id="rId7" imgW="323820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3" y="1447800"/>
                        <a:ext cx="6432787" cy="684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3" name="Object 5"/>
          <p:cNvGraphicFramePr>
            <a:graphicFrameLocks noChangeAspect="1"/>
          </p:cNvGraphicFramePr>
          <p:nvPr/>
        </p:nvGraphicFramePr>
        <p:xfrm>
          <a:off x="2133591" y="2286000"/>
          <a:ext cx="5153006" cy="662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5" name="Equation" r:id="rId9" imgW="2679480" imgH="342720" progId="Equation.3">
                  <p:embed/>
                </p:oleObj>
              </mc:Choice>
              <mc:Fallback>
                <p:oleObj name="Equation" r:id="rId9" imgW="2679480" imgH="342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591" y="2286000"/>
                        <a:ext cx="5153006" cy="662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6" name="Object 6"/>
          <p:cNvGraphicFramePr>
            <a:graphicFrameLocks noChangeAspect="1"/>
          </p:cNvGraphicFramePr>
          <p:nvPr/>
        </p:nvGraphicFramePr>
        <p:xfrm>
          <a:off x="1752600" y="4724400"/>
          <a:ext cx="4984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6" name="Equation" r:id="rId11" imgW="2120760" imgH="266400" progId="Equation.3">
                  <p:embed/>
                </p:oleObj>
              </mc:Choice>
              <mc:Fallback>
                <p:oleObj name="Equation" r:id="rId11" imgW="2120760" imgH="266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4984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7" name="Object 7"/>
          <p:cNvGraphicFramePr>
            <a:graphicFrameLocks noChangeAspect="1"/>
          </p:cNvGraphicFramePr>
          <p:nvPr/>
        </p:nvGraphicFramePr>
        <p:xfrm>
          <a:off x="228600" y="5638800"/>
          <a:ext cx="25209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7" name="Equation" r:id="rId13" imgW="1574640" imgH="533160" progId="Equation.3">
                  <p:embed/>
                </p:oleObj>
              </mc:Choice>
              <mc:Fallback>
                <p:oleObj name="Equation" r:id="rId13" imgW="1574640" imgH="533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38800"/>
                        <a:ext cx="25209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8" name="Object 8"/>
          <p:cNvGraphicFramePr>
            <a:graphicFrameLocks noChangeAspect="1"/>
          </p:cNvGraphicFramePr>
          <p:nvPr/>
        </p:nvGraphicFramePr>
        <p:xfrm>
          <a:off x="3146425" y="5603875"/>
          <a:ext cx="35353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8" name="Equation" r:id="rId15" imgW="2133360" imgH="533160" progId="Equation.3">
                  <p:embed/>
                </p:oleObj>
              </mc:Choice>
              <mc:Fallback>
                <p:oleObj name="Equation" r:id="rId15" imgW="2133360" imgH="5331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5603875"/>
                        <a:ext cx="353536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9" name="Object 9"/>
          <p:cNvGraphicFramePr>
            <a:graphicFrameLocks noChangeAspect="1"/>
          </p:cNvGraphicFramePr>
          <p:nvPr/>
        </p:nvGraphicFramePr>
        <p:xfrm>
          <a:off x="7280275" y="5503863"/>
          <a:ext cx="15875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49" name="Equation" r:id="rId17" imgW="1015920" imgH="520560" progId="Equation.3">
                  <p:embed/>
                </p:oleObj>
              </mc:Choice>
              <mc:Fallback>
                <p:oleObj name="Equation" r:id="rId17" imgW="1015920" imgH="5205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5503863"/>
                        <a:ext cx="15875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Maximizes a lower bound on the data likelihood at each iteration</a:t>
            </a:r>
          </a:p>
          <a:p>
            <a:endParaRPr lang="en-US" dirty="0" smtClean="0"/>
          </a:p>
          <a:p>
            <a:r>
              <a:rPr lang="en-US" dirty="0" smtClean="0"/>
              <a:t>Each step increases the data likelihood</a:t>
            </a:r>
          </a:p>
          <a:p>
            <a:pPr lvl="1"/>
            <a:r>
              <a:rPr lang="en-US" dirty="0" smtClean="0"/>
              <a:t>Converges to </a:t>
            </a:r>
            <a:r>
              <a:rPr lang="en-US" i="1" dirty="0" smtClean="0"/>
              <a:t>local maximum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Common tricks to derivation</a:t>
            </a:r>
          </a:p>
          <a:p>
            <a:pPr lvl="1"/>
            <a:r>
              <a:rPr lang="en-US" dirty="0" smtClean="0"/>
              <a:t>Find terms that sum or integrate to 1</a:t>
            </a:r>
          </a:p>
          <a:p>
            <a:pPr lvl="1"/>
            <a:r>
              <a:rPr lang="en-US" dirty="0" smtClean="0"/>
              <a:t>Lagrange multiplier to deal with constraints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Problems: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667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You want to train an algorithm to predict whether a photograph is attractive.  You collect annotations from Mechanical Turk.  Some annotators try to give accurate ratings, but others answer randomly.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Challenge: Determine which people to trust and the average rating by accurate annotators.</a:t>
            </a:r>
            <a:endParaRPr lang="en-US" dirty="0"/>
          </a:p>
        </p:txBody>
      </p:sp>
      <p:pic>
        <p:nvPicPr>
          <p:cNvPr id="337922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657600"/>
            <a:ext cx="4762500" cy="31718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29400" y="658100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Photo: Jam343 (</a:t>
            </a:r>
            <a:r>
              <a:rPr lang="en-US" sz="1200" dirty="0" err="1" smtClean="0"/>
              <a:t>Flickr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010401" y="3962400"/>
            <a:ext cx="152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Annotator Ratings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10</a:t>
            </a:r>
          </a:p>
          <a:p>
            <a:pPr algn="ctr"/>
            <a:r>
              <a:rPr lang="en-US" dirty="0" smtClean="0"/>
              <a:t>8</a:t>
            </a:r>
          </a:p>
          <a:p>
            <a:pPr algn="ctr"/>
            <a:r>
              <a:rPr lang="en-US" dirty="0" smtClean="0"/>
              <a:t>9</a:t>
            </a:r>
          </a:p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Mixture of Gaussian </a:t>
            </a:r>
            <a:r>
              <a:rPr lang="en-US" dirty="0" smtClean="0"/>
              <a:t>demo</a:t>
            </a:r>
          </a:p>
          <a:p>
            <a:endParaRPr lang="en-US" dirty="0"/>
          </a:p>
          <a:p>
            <a:r>
              <a:rPr lang="en-US" dirty="0"/>
              <a:t>Simple segmentation demo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“Hard EM”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Same as EM except compute z* as most likely values for hidden variables</a:t>
            </a:r>
          </a:p>
          <a:p>
            <a:endParaRPr lang="en-US" dirty="0" smtClean="0"/>
          </a:p>
          <a:p>
            <a:r>
              <a:rPr lang="en-US" dirty="0" smtClean="0"/>
              <a:t>K-means is an example</a:t>
            </a:r>
          </a:p>
          <a:p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Simpler: can be applied when cannot derive EM</a:t>
            </a:r>
          </a:p>
          <a:p>
            <a:pPr lvl="1"/>
            <a:r>
              <a:rPr lang="en-US" dirty="0" smtClean="0"/>
              <a:t>Sometimes works better if you want to make hard predictions at the end</a:t>
            </a:r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Generally, pdf parameters are not as accurate as 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Problems: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667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You want to train an algorithm to predict whether a photograph is attractive.  You collect annotations from Mechanical Turk.  Some annotators try to give accurate ratings, but others answer randomly.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Challenge: Determine which people to trust and the average rating by accurate annotators.</a:t>
            </a:r>
            <a:endParaRPr lang="en-US" dirty="0"/>
          </a:p>
        </p:txBody>
      </p:sp>
      <p:pic>
        <p:nvPicPr>
          <p:cNvPr id="337922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657600"/>
            <a:ext cx="4762500" cy="31718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29400" y="658100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Photo: Jam343 (</a:t>
            </a:r>
            <a:r>
              <a:rPr lang="en-US" sz="1200" dirty="0" err="1" smtClean="0"/>
              <a:t>Flickr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010401" y="3962400"/>
            <a:ext cx="152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Annotator Ratings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10</a:t>
            </a:r>
          </a:p>
          <a:p>
            <a:pPr algn="ctr"/>
            <a:r>
              <a:rPr lang="en-US" dirty="0" smtClean="0"/>
              <a:t>8</a:t>
            </a:r>
          </a:p>
          <a:p>
            <a:pPr algn="ctr"/>
            <a:r>
              <a:rPr lang="en-US" dirty="0" smtClean="0"/>
              <a:t>9</a:t>
            </a:r>
          </a:p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4, problem 2</a:t>
            </a:r>
            <a:endParaRPr lang="en-US" dirty="0"/>
          </a:p>
        </p:txBody>
      </p:sp>
      <p:pic>
        <p:nvPicPr>
          <p:cNvPr id="3553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838200"/>
            <a:ext cx="5229225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24962" y="4953892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“good/bad” label of each annotator is the missing data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18427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true scores for each image have a Gaussian distribution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106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false scores come from a uniform distribution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85338" y="3829257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Annotators are always “bad” or always “good”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Missing Data Problems: Object Discovery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4383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You have a collection of images and have extracted regions from them.  Each is represented by a histogram of “visual words”.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Challenge: Discover frequently occurring object categories, without pre-trained appearance models.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687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http://www.robots.ox.ac.uk/~vgg/publications/papers/russell06.pdf</a:t>
            </a:r>
            <a:endParaRPr lang="en-US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733800"/>
            <a:ext cx="82105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MRFs and Graph-cut Segmentation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Think about your final projects (if not done already)</a:t>
            </a:r>
          </a:p>
        </p:txBody>
      </p:sp>
      <p:pic>
        <p:nvPicPr>
          <p:cNvPr id="352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338" y="1600200"/>
            <a:ext cx="73732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Missing Data Problems: Object Discovery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4383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You have a collection of images and have extracted regions from them.  Each is represented by a histogram of “visual words”.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Challenge: Discover frequently occurring object categories, without pre-trained appearance models.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687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http://www.robots.ox.ac.uk/~vgg/publications/papers/russell06.pdf</a:t>
            </a:r>
            <a:endParaRPr lang="en-US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733800"/>
            <a:ext cx="82105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Data Problems: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7848600" cy="28193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You are given an image and want to assign foreground/background pixels.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Challenge: Segment the image into figure and ground without knowing what the foreground looks like in advance.</a:t>
            </a:r>
            <a:endParaRPr lang="en-US" dirty="0"/>
          </a:p>
        </p:txBody>
      </p:sp>
      <p:pic>
        <p:nvPicPr>
          <p:cNvPr id="324610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9370" y="3810000"/>
            <a:ext cx="2819400" cy="28194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3018370" y="5334000"/>
            <a:ext cx="914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8170" y="5105400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Foreground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599770" y="6019800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5990170" y="5791200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Data Problems: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7391400" cy="3124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Challenge: Segment the image into figure and ground without knowing what the foreground looks like in advance.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Three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we had labels, how could we model the appearance of foreground and background?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Once we have modeled the </a:t>
            </a:r>
            <a:r>
              <a:rPr lang="en-US" dirty="0" err="1" smtClean="0"/>
              <a:t>fg</a:t>
            </a:r>
            <a:r>
              <a:rPr lang="en-US" dirty="0" smtClean="0"/>
              <a:t>/</a:t>
            </a:r>
            <a:r>
              <a:rPr lang="en-US" dirty="0" err="1" smtClean="0"/>
              <a:t>bg</a:t>
            </a:r>
            <a:r>
              <a:rPr lang="en-US" dirty="0" smtClean="0"/>
              <a:t> appearance, how do we compute the likelihood that a pixel is foreground?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we get both labels and appearance models at once?</a:t>
            </a:r>
          </a:p>
          <a:p>
            <a:endParaRPr lang="en-US" dirty="0" smtClean="0"/>
          </a:p>
        </p:txBody>
      </p:sp>
      <p:pic>
        <p:nvPicPr>
          <p:cNvPr id="12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9370" y="4237570"/>
            <a:ext cx="2391830" cy="239183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>
            <a:off x="2895600" y="5638800"/>
            <a:ext cx="914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5400" y="5410200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Foreground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876800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562600" y="4648200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7391400" cy="3124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If we had labels, how could we model the appearance of foreground and background?</a:t>
            </a:r>
          </a:p>
          <a:p>
            <a:endParaRPr lang="en-US" sz="2400" dirty="0" smtClean="0"/>
          </a:p>
        </p:txBody>
      </p:sp>
      <p:pic>
        <p:nvPicPr>
          <p:cNvPr id="12" name="Picture 2" descr="C:\Users\Hoiem\Documents\Classes\Spring11 - Computer Vision\demos\EM\figure_ground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9370" y="4237570"/>
            <a:ext cx="2391830" cy="239183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>
            <a:off x="2895600" y="5638800"/>
            <a:ext cx="914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5400" y="5410200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Foreground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876800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562600" y="4648200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89189" y="1435100"/>
          <a:ext cx="3754909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6" name="Equation" r:id="rId3" imgW="1485720" imgH="939600" progId="Equation.3">
                  <p:embed/>
                </p:oleObj>
              </mc:Choice>
              <mc:Fallback>
                <p:oleObj name="Equation" r:id="rId3" imgW="14857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189" y="1435100"/>
                        <a:ext cx="3754909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202035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84389" y="1511300"/>
            <a:ext cx="2286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7189" y="1282700"/>
            <a:ext cx="1742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parameters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5471283" y="1778794"/>
            <a:ext cx="37941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89189" y="1295400"/>
          <a:ext cx="349387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3" name="Equation" r:id="rId4" imgW="1485720" imgH="939600" progId="Equation.3">
                  <p:embed/>
                </p:oleObj>
              </mc:Choice>
              <mc:Fallback>
                <p:oleObj name="Equation" r:id="rId4" imgW="14857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189" y="1295400"/>
                        <a:ext cx="3493872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52400" y="3581400"/>
            <a:ext cx="8839200" cy="2971800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58847" y="3669268"/>
            <a:ext cx="3113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Gaussian Distribution</a:t>
            </a:r>
            <a:endParaRPr lang="en-US" sz="2400" dirty="0"/>
          </a:p>
        </p:txBody>
      </p:sp>
      <p:graphicFrame>
        <p:nvGraphicFramePr>
          <p:cNvPr id="317444" name="Object 4"/>
          <p:cNvGraphicFramePr>
            <a:graphicFrameLocks noChangeAspect="1"/>
          </p:cNvGraphicFramePr>
          <p:nvPr/>
        </p:nvGraphicFramePr>
        <p:xfrm>
          <a:off x="1752600" y="4114800"/>
          <a:ext cx="55626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4" name="Equation" r:id="rId6" imgW="2514600" imgH="507960" progId="Equation.3">
                  <p:embed/>
                </p:oleObj>
              </mc:Choice>
              <mc:Fallback>
                <p:oleObj name="Equation" r:id="rId6" imgW="251460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114800"/>
                        <a:ext cx="55626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51744</TotalTime>
  <Words>702</Words>
  <Application>Microsoft Office PowerPoint</Application>
  <PresentationFormat>On-screen Show (4:3)</PresentationFormat>
  <Paragraphs>246</Paragraphs>
  <Slides>35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Courier New</vt:lpstr>
      <vt:lpstr>Wingdings</vt:lpstr>
      <vt:lpstr>Office Theme</vt:lpstr>
      <vt:lpstr>Equation</vt:lpstr>
      <vt:lpstr>Hidden Variables, the EM Algorithm, and Mixtures of Gaussians</vt:lpstr>
      <vt:lpstr>Today’s Class</vt:lpstr>
      <vt:lpstr>Missing Data Problems: Outliers</vt:lpstr>
      <vt:lpstr>Missing Data Problems: Object Discovery</vt:lpstr>
      <vt:lpstr>Missing Data Problems: Segmentation</vt:lpstr>
      <vt:lpstr>Missing Data Problems: Segmentation</vt:lpstr>
      <vt:lpstr>Maximum Likelihood Estimation</vt:lpstr>
      <vt:lpstr>Maximum Likelihood Estimation</vt:lpstr>
      <vt:lpstr>Maximum Likelihood Estimation</vt:lpstr>
      <vt:lpstr>Maximum Likelihood Estimation</vt:lpstr>
      <vt:lpstr>Example: MLE</vt:lpstr>
      <vt:lpstr>Probabilistic Inference</vt:lpstr>
      <vt:lpstr>Probabilistic Inference</vt:lpstr>
      <vt:lpstr>Probabilistic Inference</vt:lpstr>
      <vt:lpstr>Probabilistic Inference</vt:lpstr>
      <vt:lpstr>Probabilistic Inference</vt:lpstr>
      <vt:lpstr>Example: Inference</vt:lpstr>
      <vt:lpstr>Dealing with Hidden Variables</vt:lpstr>
      <vt:lpstr>Mixture of Gaussians</vt:lpstr>
      <vt:lpstr>Mixture of Gaussians</vt:lpstr>
      <vt:lpstr>Segmentation with Mixture of Gaussians</vt:lpstr>
      <vt:lpstr>Simple solution</vt:lpstr>
      <vt:lpstr>Mixture of Gaussians: Simple Solution</vt:lpstr>
      <vt:lpstr>Expectation Maximization (EM) Algorithm</vt:lpstr>
      <vt:lpstr>Expectation Maximization (EM) Algorithm</vt:lpstr>
      <vt:lpstr>Expectation Maximization (EM) Algorithm</vt:lpstr>
      <vt:lpstr>EM for Mixture of Gaussians (by hand)</vt:lpstr>
      <vt:lpstr>EM for Mixture of Gaussians (by hand)</vt:lpstr>
      <vt:lpstr>EM Algorithm</vt:lpstr>
      <vt:lpstr>EM Demos</vt:lpstr>
      <vt:lpstr>“Hard EM”</vt:lpstr>
      <vt:lpstr>Missing Data Problems: Outliers</vt:lpstr>
      <vt:lpstr>HW 4, problem 2</vt:lpstr>
      <vt:lpstr>Missing Data Problems: Object Discovery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Derek Hoiem</dc:creator>
  <cp:lastModifiedBy>Derek</cp:lastModifiedBy>
  <cp:revision>191</cp:revision>
  <cp:lastPrinted>2015-03-19T14:34:05Z</cp:lastPrinted>
  <dcterms:created xsi:type="dcterms:W3CDTF">2009-12-16T02:55:56Z</dcterms:created>
  <dcterms:modified xsi:type="dcterms:W3CDTF">2017-03-16T14:49:26Z</dcterms:modified>
</cp:coreProperties>
</file>