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5" r:id="rId3"/>
    <p:sldId id="294" r:id="rId4"/>
    <p:sldId id="296" r:id="rId5"/>
    <p:sldId id="295" r:id="rId6"/>
    <p:sldId id="274" r:id="rId7"/>
    <p:sldId id="298" r:id="rId8"/>
    <p:sldId id="268" r:id="rId9"/>
    <p:sldId id="267" r:id="rId10"/>
    <p:sldId id="269" r:id="rId11"/>
    <p:sldId id="291" r:id="rId12"/>
    <p:sldId id="299" r:id="rId13"/>
    <p:sldId id="286" r:id="rId14"/>
    <p:sldId id="287" r:id="rId15"/>
    <p:sldId id="288" r:id="rId16"/>
    <p:sldId id="289" r:id="rId17"/>
    <p:sldId id="290" r:id="rId18"/>
    <p:sldId id="300" r:id="rId19"/>
    <p:sldId id="281" r:id="rId20"/>
    <p:sldId id="297" r:id="rId21"/>
    <p:sldId id="293" r:id="rId22"/>
    <p:sldId id="283" r:id="rId23"/>
    <p:sldId id="282" r:id="rId24"/>
    <p:sldId id="312" r:id="rId25"/>
    <p:sldId id="285" r:id="rId26"/>
    <p:sldId id="314" r:id="rId27"/>
    <p:sldId id="301" r:id="rId28"/>
    <p:sldId id="309" r:id="rId29"/>
    <p:sldId id="302" r:id="rId30"/>
    <p:sldId id="303" r:id="rId31"/>
    <p:sldId id="308" r:id="rId32"/>
    <p:sldId id="304" r:id="rId33"/>
    <p:sldId id="313" r:id="rId34"/>
    <p:sldId id="305" r:id="rId35"/>
    <p:sldId id="307" r:id="rId3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CCECFF"/>
    <a:srgbClr val="0AA676"/>
    <a:srgbClr val="32000C"/>
    <a:srgbClr val="CB6B30"/>
    <a:srgbClr val="E36243"/>
    <a:srgbClr val="FF4A7E"/>
    <a:srgbClr val="0B0B0B"/>
    <a:srgbClr val="00FF00"/>
    <a:srgbClr val="23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5" autoAdjust="0"/>
    <p:restoredTop sz="83929" autoAdjust="0"/>
  </p:normalViewPr>
  <p:slideViewPr>
    <p:cSldViewPr>
      <p:cViewPr varScale="1">
        <p:scale>
          <a:sx n="66" d="100"/>
          <a:sy n="66" d="100"/>
        </p:scale>
        <p:origin x="6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9.wmf"/><Relationship Id="rId1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30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E96F6B4A-DD84-4FCA-BA4E-AAEFA0AE2B3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62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829662"/>
            <a:ext cx="2972114" cy="46514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E2FDDFF6-FA6E-4B86-9655-FB3C08D8F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8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56B53F-5B80-40FB-9FAE-920F4584A3EA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5" tIns="46417" rIns="92835" bIns="4641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2835" tIns="46417" rIns="92835" bIns="464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8829967"/>
            <a:ext cx="2971800" cy="464820"/>
          </a:xfrm>
          <a:prstGeom prst="rect">
            <a:avLst/>
          </a:prstGeom>
        </p:spPr>
        <p:txBody>
          <a:bodyPr vert="horz" lIns="92835" tIns="46417" rIns="92835" bIns="464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3C2D44-F121-47D6-A190-82ED0ED0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data is </a:t>
            </a:r>
            <a:r>
              <a:rPr lang="en-US" baseline="0" dirty="0" err="1" smtClean="0"/>
              <a:t>i.i.d</a:t>
            </a:r>
            <a:r>
              <a:rPr lang="en-US" baseline="0" dirty="0" smtClean="0"/>
              <a:t>., take log, and solve using partial derivatives.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16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31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expectation is a lower bound on the marginal probability of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expectation is a lower bound on the marginal probability of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67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the appearance of each object</a:t>
            </a:r>
            <a:r>
              <a:rPr lang="en-US" baseline="0" dirty="0" smtClean="0"/>
              <a:t> as a histogram (probability of visual word).   The missing data is which object each region belongs to.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B09C-5FE3-4E5C-947F-62A8A654A6B6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880D-8C14-414F-9A2C-CAC4CEB7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714B-483C-45C3-99E0-9DDFC1306F6E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4E0C-7D9E-4F01-AF55-2FE14BA75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9D8F-1676-4F18-A19A-1DC9780C6F79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9CCE-778B-4371-A03A-FDCD62BA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8400-A51E-47C6-AB6E-9D2F0FEB444A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87C5-D1BA-4E64-9B6E-A01CF3A7D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C77-476A-4B65-AEF2-B88090E8601D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9DFD-7A6B-421E-91AE-F1416F30A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747BA-49B7-4E32-A9B2-44A226F32216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32093-982A-4E29-84CD-21505EE18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E94-D788-474D-8EEB-6F58D147204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F99F-4257-47F7-B137-92F5C330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5DB7-2A11-4E6C-9567-D57EA333CE6B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DBDE-828A-4ED8-BAC3-0183760B6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2A0-E074-4D1F-9892-A88D1283A735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E828-8872-429C-B31F-81F3904DB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5463-834F-40F6-B8E3-F026FE73268E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4F8D-F56C-469B-8A33-F67E89A0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97F0-D666-463A-99C4-716878AAB3F2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FFF3-B466-42C5-A286-E06D02714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F0A01C-ECC0-4966-AD27-2E8B22F3BDB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F44228-A715-4D35-A686-68263BBDC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1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ts.ox.ac.uk/~vgg/publications/papers/russell06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bots.ox.ac.uk/~vgg/publications/papers/russell0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Hidden Variables, the EM Algorithm, and Mixtures of Gaussians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Computer Vision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CS 543 / ECE 549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University of Illinois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Derek Hoiem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061325" y="0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03/16/17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0" name="Equation" r:id="rId3" imgW="1485720" imgH="939600" progId="Equation.3">
                  <p:embed/>
                </p:oleObj>
              </mc:Choice>
              <mc:Fallback>
                <p:oleObj name="Equation" r:id="rId3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295400"/>
                        <a:ext cx="34938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43" name="Object 3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1" name="Equation" r:id="rId5" imgW="2514600" imgH="507960" progId="Equation.3">
                  <p:embed/>
                </p:oleObj>
              </mc:Choice>
              <mc:Fallback>
                <p:oleObj name="Equation" r:id="rId5" imgW="25146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562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2085975" y="5354638"/>
          <a:ext cx="17700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2" name="Equation" r:id="rId7" imgW="799920" imgH="419040" progId="Equation.3">
                  <p:embed/>
                </p:oleObj>
              </mc:Choice>
              <mc:Fallback>
                <p:oleObj name="Equation" r:id="rId7" imgW="7999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5354638"/>
                        <a:ext cx="177006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4495800" y="5397500"/>
          <a:ext cx="28368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3" name="Equation" r:id="rId9" imgW="1282680" imgH="419040" progId="Equation.3">
                  <p:embed/>
                </p:oleObj>
              </mc:Choice>
              <mc:Fallback>
                <p:oleObj name="Equation" r:id="rId9" imgW="12826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397500"/>
                        <a:ext cx="2836863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229600" cy="3840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mu_fg = mean(im(labels))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mu_fg = 0.6012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sigma_fg = sqrt(mean((im(labels)-mu_fg).^2))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sigma_fg = 0.1007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mu_bg = mean(im(~labels))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mu_bg = 0.4007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(mean((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(~labels)-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).^2))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0.1007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mean(labels(:));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9969" name="Picture 1" descr="C:\Users\Hoiem\Documents\Classes\Spring11 - Computer Vision\demos\EM\figure_ground_1_lab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066800"/>
            <a:ext cx="1295400" cy="1295400"/>
          </a:xfrm>
          <a:prstGeom prst="rect">
            <a:avLst/>
          </a:prstGeom>
          <a:noFill/>
        </p:spPr>
      </p:pic>
      <p:pic>
        <p:nvPicPr>
          <p:cNvPr id="33997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81800" y="23622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6002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2192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used to Generate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 	</a:t>
            </a:r>
          </a:p>
          <a:p>
            <a:pPr marL="514350" indent="-514350">
              <a:buNone/>
            </a:pPr>
            <a:r>
              <a:rPr lang="en-US" sz="2400" dirty="0" smtClean="0"/>
              <a:t>2.	Once we have modeled the </a:t>
            </a:r>
            <a:r>
              <a:rPr lang="en-US" sz="2400" dirty="0" err="1" smtClean="0"/>
              <a:t>fg</a:t>
            </a:r>
            <a:r>
              <a:rPr lang="en-US" sz="2400" dirty="0" smtClean="0"/>
              <a:t>/</a:t>
            </a:r>
            <a:r>
              <a:rPr lang="en-US" sz="2400" dirty="0" err="1" smtClean="0"/>
              <a:t>bg</a:t>
            </a:r>
            <a:r>
              <a:rPr lang="en-US" sz="2400" dirty="0" smtClean="0"/>
              <a:t> appearance, how do we compute the likelihood that a pixel is foreground?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15815" y="2842968"/>
          <a:ext cx="24177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4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15" y="2842968"/>
                        <a:ext cx="24177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8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2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8" name="Object 6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3" name="Equation" r:id="rId5" imgW="1371600" imgH="533160" progId="Equation.3">
                  <p:embed/>
                </p:oleObj>
              </mc:Choice>
              <mc:Fallback>
                <p:oleObj name="Equation" r:id="rId5" imgW="137160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886200"/>
                        <a:ext cx="322262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87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2897188" y="5373688"/>
          <a:ext cx="5103812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88" name="Equation" r:id="rId5" imgW="2171520" imgH="533160" progId="Equation.3">
                  <p:embed/>
                </p:oleObj>
              </mc:Choice>
              <mc:Fallback>
                <p:oleObj name="Equation" r:id="rId5" imgW="217152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5373688"/>
                        <a:ext cx="5103812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89" name="Equation" r:id="rId7" imgW="1371600" imgH="533160" progId="Equation.3">
                  <p:embed/>
                </p:oleObj>
              </mc:Choice>
              <mc:Fallback>
                <p:oleObj name="Equation" r:id="rId7" imgW="137160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886200"/>
                        <a:ext cx="322262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686800" cy="3230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 = 0.5;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px_fg = normpdf(im, mu_fg, sigma_fg);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px_bg = normpdf(im, mu_bg, sigma_bg);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pfg_x = px_fg*pfg ./ (px_fg*pfg + px_bg*(1-pfg));</a:t>
            </a:r>
          </a:p>
        </p:txBody>
      </p:sp>
      <p:pic>
        <p:nvPicPr>
          <p:cNvPr id="6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Learned Parameters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7077" y="6336268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fg</a:t>
            </a:r>
            <a:r>
              <a:rPr lang="en-US" dirty="0" smtClean="0"/>
              <a:t> | </a:t>
            </a:r>
            <a:r>
              <a:rPr lang="en-US" dirty="0" err="1" smtClean="0"/>
              <a:t>im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40995" name="Picture 3" descr="C:\Users\Hoiem\Documents\Classes\Spring11 - Computer Vision\demos\EM\figure_ground_1_pf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Hidden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3.	How can we get both labels and appearance parameters at once?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graphicFrame>
        <p:nvGraphicFramePr>
          <p:cNvPr id="335874" name="Object 2"/>
          <p:cNvGraphicFramePr>
            <a:graphicFrameLocks noChangeAspect="1"/>
          </p:cNvGraphicFramePr>
          <p:nvPr/>
        </p:nvGraphicFramePr>
        <p:xfrm>
          <a:off x="3962400" y="5295900"/>
          <a:ext cx="4635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54" name="Equation" r:id="rId3" imgW="2095200" imgH="533160" progId="Equation.3">
                  <p:embed/>
                </p:oleObj>
              </mc:Choice>
              <mc:Fallback>
                <p:oleObj name="Equation" r:id="rId3" imgW="20952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95900"/>
                        <a:ext cx="46355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5" name="Object 3"/>
          <p:cNvGraphicFramePr>
            <a:graphicFrameLocks noChangeAspect="1"/>
          </p:cNvGraphicFramePr>
          <p:nvPr/>
        </p:nvGraphicFramePr>
        <p:xfrm>
          <a:off x="990600" y="3886200"/>
          <a:ext cx="67992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55" name="Equation" r:id="rId5" imgW="3073320" imgH="253800" progId="Equation.3">
                  <p:embed/>
                </p:oleObj>
              </mc:Choice>
              <mc:Fallback>
                <p:oleObj name="Equation" r:id="rId5" imgW="30733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679926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3956540" y="4648200"/>
          <a:ext cx="4241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56" name="Equation" r:id="rId7" imgW="1917360" imgH="253800" progId="Equation.3">
                  <p:embed/>
                </p:oleObj>
              </mc:Choice>
              <mc:Fallback>
                <p:oleObj name="Equation" r:id="rId7" imgW="19173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540" y="4648200"/>
                        <a:ext cx="4241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7620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mixture component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82394" y="1218406"/>
            <a:ext cx="685800" cy="534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1371600" y="1905000"/>
          <a:ext cx="61801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57" name="Equation" r:id="rId9" imgW="2793960" imgH="355320" progId="Equation.3">
                  <p:embed/>
                </p:oleObj>
              </mc:Choice>
              <mc:Fallback>
                <p:oleObj name="Equation" r:id="rId9" imgW="279396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18013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 flipH="1">
            <a:off x="2819400" y="17526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114300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prior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106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component model parameters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1905000" y="17526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057400" y="16002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 of Missing Data Problems</a:t>
            </a:r>
          </a:p>
          <a:p>
            <a:pPr lvl="1"/>
            <a:r>
              <a:rPr lang="en-US" dirty="0" smtClean="0"/>
              <a:t>Detecting </a:t>
            </a:r>
            <a:r>
              <a:rPr lang="en-US" dirty="0"/>
              <a:t>outliers (HW 4, problem 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Latent topic models </a:t>
            </a:r>
          </a:p>
          <a:p>
            <a:pPr lvl="1"/>
            <a:r>
              <a:rPr lang="en-US" dirty="0" smtClean="0"/>
              <a:t>Segmentation (HW 4, problem 3)</a:t>
            </a:r>
          </a:p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Maximum Likelihood Estimation</a:t>
            </a:r>
          </a:p>
          <a:p>
            <a:pPr lvl="1"/>
            <a:r>
              <a:rPr lang="en-US" dirty="0" smtClean="0"/>
              <a:t>Probabilistic Inference</a:t>
            </a:r>
          </a:p>
          <a:p>
            <a:endParaRPr lang="en-US" dirty="0" smtClean="0"/>
          </a:p>
          <a:p>
            <a:r>
              <a:rPr lang="en-US" dirty="0" smtClean="0"/>
              <a:t>Dealing with “Hidden” Variables</a:t>
            </a:r>
          </a:p>
          <a:p>
            <a:pPr lvl="1"/>
            <a:r>
              <a:rPr lang="en-US" dirty="0" smtClean="0"/>
              <a:t>EM algorithm, Mixture of Gaussians</a:t>
            </a:r>
          </a:p>
          <a:p>
            <a:pPr lvl="1"/>
            <a:r>
              <a:rPr lang="en-US" dirty="0" smtClean="0"/>
              <a:t>Hard 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With enough components, can represent any probability density function</a:t>
            </a:r>
          </a:p>
          <a:p>
            <a:pPr lvl="1"/>
            <a:r>
              <a:rPr lang="en-US" dirty="0" smtClean="0"/>
              <a:t>Widely used as general purpose pdf estimator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 with Mixture of Gaussians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Pixels come from one of several Gaussian components</a:t>
            </a:r>
          </a:p>
          <a:p>
            <a:pPr lvl="1"/>
            <a:r>
              <a:rPr lang="en-US" dirty="0" smtClean="0"/>
              <a:t>We don’t know which pixels come from which components</a:t>
            </a:r>
          </a:p>
          <a:p>
            <a:pPr lvl="1"/>
            <a:r>
              <a:rPr lang="en-US" dirty="0" smtClean="0"/>
              <a:t>We don’t know the parameters for the components</a:t>
            </a:r>
          </a:p>
        </p:txBody>
      </p:sp>
      <p:pic>
        <p:nvPicPr>
          <p:cNvPr id="19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196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probability of each hidden variable given the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new parameters for each model, weighted by likelihood of hidden variables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2-3 until convergence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Gaussians: 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likelihood of hidden variables for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new parameters for each model, weighted by likelihood </a:t>
            </a:r>
            <a:endParaRPr lang="en-US" dirty="0"/>
          </a:p>
        </p:txBody>
      </p:sp>
      <p:graphicFrame>
        <p:nvGraphicFramePr>
          <p:cNvPr id="329730" name="Object 2"/>
          <p:cNvGraphicFramePr>
            <a:graphicFrameLocks noChangeAspect="1"/>
          </p:cNvGraphicFramePr>
          <p:nvPr/>
        </p:nvGraphicFramePr>
        <p:xfrm>
          <a:off x="1838325" y="3200400"/>
          <a:ext cx="4984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0" name="Equation" r:id="rId3" imgW="2120760" imgH="266400" progId="Equation.3">
                  <p:embed/>
                </p:oleObj>
              </mc:Choice>
              <mc:Fallback>
                <p:oleObj name="Equation" r:id="rId3" imgW="21207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3200400"/>
                        <a:ext cx="4984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146050" y="5615832"/>
          <a:ext cx="2520950" cy="85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1" name="Equation" r:id="rId5" imgW="1574640" imgH="533160" progId="Equation.3">
                  <p:embed/>
                </p:oleObj>
              </mc:Choice>
              <mc:Fallback>
                <p:oleObj name="Equation" r:id="rId5" imgW="157464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5615832"/>
                        <a:ext cx="2520950" cy="856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2" name="Equation" r:id="rId7" imgW="2133360" imgH="533160" progId="Equation.3">
                  <p:embed/>
                </p:oleObj>
              </mc:Choice>
              <mc:Fallback>
                <p:oleObj name="Equation" r:id="rId7" imgW="2133360" imgH="533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5603875"/>
                        <a:ext cx="35353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3" name="Object 5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13" name="Equation" r:id="rId9" imgW="1015920" imgH="520560" progId="Equation.3">
                  <p:embed/>
                </p:oleObj>
              </mc:Choice>
              <mc:Fallback>
                <p:oleObj name="Equation" r:id="rId9" imgW="1015920" imgH="520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03863"/>
                        <a:ext cx="1587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2895600" y="1524000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49" name="Equation" r:id="rId4" imgW="1841400" imgH="457200" progId="Equation.3">
                  <p:embed/>
                </p:oleObj>
              </mc:Choice>
              <mc:Fallback>
                <p:oleObj name="Equation" r:id="rId4" imgW="1841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9125" y="17526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3348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965573"/>
              </p:ext>
            </p:extLst>
          </p:nvPr>
        </p:nvGraphicFramePr>
        <p:xfrm>
          <a:off x="1721412" y="4466510"/>
          <a:ext cx="28638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50" name="Equation" r:id="rId6" imgW="1218960" imgH="215640" progId="Equation.3">
                  <p:embed/>
                </p:oleObj>
              </mc:Choice>
              <mc:Fallback>
                <p:oleObj name="Equation" r:id="rId6" imgW="12189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412" y="4466510"/>
                        <a:ext cx="286385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5212" y="3933110"/>
            <a:ext cx="2799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Jensen’s Inequality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2971800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 of sums </a:t>
            </a:r>
            <a:r>
              <a:rPr lang="en-US" sz="2400" dirty="0" smtClean="0">
                <a:sym typeface="Wingdings" pitchFamily="2" charset="2"/>
              </a:rPr>
              <a:t>is i</a:t>
            </a:r>
            <a:r>
              <a:rPr lang="en-US" sz="2400" dirty="0" smtClean="0"/>
              <a:t>ntractable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5257800" y="25908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91855" y="5010870"/>
            <a:ext cx="43556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concave functions f(x)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(so we maximize the lower bound!)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4" name="Equation" r:id="rId4" imgW="3238200" imgH="342720" progId="Equation.3">
                  <p:embed/>
                </p:oleObj>
              </mc:Choice>
              <mc:Fallback>
                <p:oleObj name="Equation" r:id="rId4" imgW="323820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17837"/>
                        <a:ext cx="76120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5" name="Equation" r:id="rId6" imgW="2679480" imgH="342720" progId="Equation.3">
                  <p:embed/>
                </p:oleObj>
              </mc:Choice>
              <mc:Fallback>
                <p:oleObj name="Equation" r:id="rId6" imgW="267948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380037"/>
                        <a:ext cx="6299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68793"/>
              </p:ext>
            </p:extLst>
          </p:nvPr>
        </p:nvGraphicFramePr>
        <p:xfrm>
          <a:off x="1219200" y="1048037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16" name="Equation" r:id="rId8" imgW="1841400" imgH="457200" progId="Equation.3">
                  <p:embed/>
                </p:oleObj>
              </mc:Choice>
              <mc:Fallback>
                <p:oleObj name="Equation" r:id="rId8" imgW="18414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48037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725" y="1276637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8" name="Equation" r:id="rId4" imgW="3238200" imgH="342720" progId="Equation.3">
                  <p:embed/>
                </p:oleObj>
              </mc:Choice>
              <mc:Fallback>
                <p:oleObj name="Equation" r:id="rId4" imgW="3238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17837"/>
                        <a:ext cx="76120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9" name="Equation" r:id="rId6" imgW="2679480" imgH="342720" progId="Equation.3">
                  <p:embed/>
                </p:oleObj>
              </mc:Choice>
              <mc:Fallback>
                <p:oleObj name="Equation" r:id="rId6" imgW="267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380037"/>
                        <a:ext cx="6299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89057"/>
              </p:ext>
            </p:extLst>
          </p:nvPr>
        </p:nvGraphicFramePr>
        <p:xfrm>
          <a:off x="1219200" y="1048037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00" name="Equation" r:id="rId8" imgW="1841400" imgH="457200" progId="Equation.3">
                  <p:embed/>
                </p:oleObj>
              </mc:Choice>
              <mc:Fallback>
                <p:oleObj name="Equation" r:id="rId8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48037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725" y="1276637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24033"/>
              </p:ext>
            </p:extLst>
          </p:nvPr>
        </p:nvGraphicFramePr>
        <p:xfrm>
          <a:off x="6019800" y="1351824"/>
          <a:ext cx="28638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01" name="Equation" r:id="rId10" imgW="1218960" imgH="215640" progId="Equation.3">
                  <p:embed/>
                </p:oleObj>
              </mc:Choice>
              <mc:Fallback>
                <p:oleObj name="Equation" r:id="rId10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351824"/>
                        <a:ext cx="28638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53534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og of expectation of P(</a:t>
            </a:r>
            <a:r>
              <a:rPr lang="en-US" dirty="0" err="1" smtClean="0"/>
              <a:t>x|z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318266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xpectation of log of P(</a:t>
            </a:r>
            <a:r>
              <a:rPr lang="en-US" dirty="0" err="1" smtClean="0"/>
              <a:t>x|z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48000" y="1010020"/>
            <a:ext cx="1524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17119" y="2687598"/>
            <a:ext cx="762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Gaussians (by hand)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4" name="Equation" r:id="rId4" imgW="2286000" imgH="533160" progId="Equation.3">
                  <p:embed/>
                </p:oleObj>
              </mc:Choice>
              <mc:Fallback>
                <p:oleObj name="Equation" r:id="rId4" imgW="2286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3227388" cy="753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5" name="Equation" r:id="rId6" imgW="2793960" imgH="355320" progId="Equation.3">
                  <p:embed/>
                </p:oleObj>
              </mc:Choice>
              <mc:Fallback>
                <p:oleObj name="Equation" r:id="rId6" imgW="2793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726830"/>
                        <a:ext cx="4038600" cy="514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6" name="Equation" r:id="rId8" imgW="3238200" imgH="342720" progId="Equation.3">
                  <p:embed/>
                </p:oleObj>
              </mc:Choice>
              <mc:Fallback>
                <p:oleObj name="Equation" r:id="rId8" imgW="3238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3" y="1447800"/>
                        <a:ext cx="6432787" cy="684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7" name="Equation" r:id="rId10" imgW="2679480" imgH="342720" progId="Equation.3">
                  <p:embed/>
                </p:oleObj>
              </mc:Choice>
              <mc:Fallback>
                <p:oleObj name="Equation" r:id="rId10" imgW="26794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1" y="2286000"/>
                        <a:ext cx="5153006" cy="6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</a:t>
            </a:r>
            <a:r>
              <a:rPr lang="en-US" sz="2800" smtClean="0"/>
              <a:t>Gaussians (by hand)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2" name="Equation" r:id="rId3" imgW="2286000" imgH="533160" progId="Equation.3">
                  <p:embed/>
                </p:oleObj>
              </mc:Choice>
              <mc:Fallback>
                <p:oleObj name="Equation" r:id="rId3" imgW="2286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3227388" cy="753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3" name="Equation" r:id="rId5" imgW="2793960" imgH="355320" progId="Equation.3">
                  <p:embed/>
                </p:oleObj>
              </mc:Choice>
              <mc:Fallback>
                <p:oleObj name="Equation" r:id="rId5" imgW="2793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726830"/>
                        <a:ext cx="4038600" cy="514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4" name="Equation" r:id="rId7" imgW="3238200" imgH="342720" progId="Equation.3">
                  <p:embed/>
                </p:oleObj>
              </mc:Choice>
              <mc:Fallback>
                <p:oleObj name="Equation" r:id="rId7" imgW="3238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3" y="1447800"/>
                        <a:ext cx="6432787" cy="684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5" name="Equation" r:id="rId9" imgW="2679480" imgH="342720" progId="Equation.3">
                  <p:embed/>
                </p:oleObj>
              </mc:Choice>
              <mc:Fallback>
                <p:oleObj name="Equation" r:id="rId9" imgW="26794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1" y="2286000"/>
                        <a:ext cx="5153006" cy="6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1752600" y="4724400"/>
          <a:ext cx="4984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6" name="Equation" r:id="rId11" imgW="2120760" imgH="266400" progId="Equation.3">
                  <p:embed/>
                </p:oleObj>
              </mc:Choice>
              <mc:Fallback>
                <p:oleObj name="Equation" r:id="rId11" imgW="212076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984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228600" y="5638800"/>
          <a:ext cx="25209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7" name="Equation" r:id="rId13" imgW="1574640" imgH="533160" progId="Equation.3">
                  <p:embed/>
                </p:oleObj>
              </mc:Choice>
              <mc:Fallback>
                <p:oleObj name="Equation" r:id="rId13" imgW="1574640" imgH="533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8800"/>
                        <a:ext cx="25209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8" name="Equation" r:id="rId15" imgW="2133360" imgH="533160" progId="Equation.3">
                  <p:embed/>
                </p:oleObj>
              </mc:Choice>
              <mc:Fallback>
                <p:oleObj name="Equation" r:id="rId15" imgW="2133360" imgH="533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5603875"/>
                        <a:ext cx="35353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9" name="Object 9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49" name="Equation" r:id="rId17" imgW="1015920" imgH="520560" progId="Equation.3">
                  <p:embed/>
                </p:oleObj>
              </mc:Choice>
              <mc:Fallback>
                <p:oleObj name="Equation" r:id="rId17" imgW="1015920" imgH="520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03863"/>
                        <a:ext cx="1587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Maximizes a lower bound on the data likelihood at each iteration</a:t>
            </a:r>
          </a:p>
          <a:p>
            <a:endParaRPr lang="en-US" dirty="0" smtClean="0"/>
          </a:p>
          <a:p>
            <a:r>
              <a:rPr lang="en-US" dirty="0" smtClean="0"/>
              <a:t>Each step increases the data likelihood</a:t>
            </a:r>
          </a:p>
          <a:p>
            <a:pPr lvl="1"/>
            <a:r>
              <a:rPr lang="en-US" dirty="0" smtClean="0"/>
              <a:t>Converges to </a:t>
            </a:r>
            <a:r>
              <a:rPr lang="en-US" i="1" dirty="0" smtClean="0"/>
              <a:t>local maximum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tricks to derivation</a:t>
            </a:r>
          </a:p>
          <a:p>
            <a:pPr lvl="1"/>
            <a:r>
              <a:rPr lang="en-US" dirty="0" smtClean="0"/>
              <a:t>Find terms that sum or integrate to 1</a:t>
            </a:r>
          </a:p>
          <a:p>
            <a:pPr lvl="1"/>
            <a:r>
              <a:rPr lang="en-US" dirty="0" smtClean="0"/>
              <a:t>Lagrange multiplier to deal with constraints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Mixture of Gaussian </a:t>
            </a:r>
            <a:r>
              <a:rPr lang="en-US" dirty="0" smtClean="0"/>
              <a:t>demo</a:t>
            </a:r>
          </a:p>
          <a:p>
            <a:endParaRPr lang="en-US" dirty="0"/>
          </a:p>
          <a:p>
            <a:r>
              <a:rPr lang="en-US" dirty="0"/>
              <a:t>Simple segmentation demo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“Hard 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Same as EM except compute z* as most likely values for hidden variables</a:t>
            </a:r>
          </a:p>
          <a:p>
            <a:endParaRPr lang="en-US" dirty="0" smtClean="0"/>
          </a:p>
          <a:p>
            <a:r>
              <a:rPr lang="en-US" dirty="0" smtClean="0"/>
              <a:t>K-means is an example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Simpler: can be applied when cannot derive EM</a:t>
            </a:r>
          </a:p>
          <a:p>
            <a:pPr lvl="1"/>
            <a:r>
              <a:rPr lang="en-US" dirty="0" smtClean="0"/>
              <a:t>Sometimes works better if you want to make hard predictions at the end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Generally, pdf parameters are not as accurate as 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4, problem 2</a:t>
            </a:r>
            <a:endParaRPr lang="en-US" dirty="0"/>
          </a:p>
        </p:txBody>
      </p:sp>
      <p:pic>
        <p:nvPicPr>
          <p:cNvPr id="355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838200"/>
            <a:ext cx="522922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24962" y="4953892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“good/bad” label of each annotator is the missing data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18427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true scores for each image have a Gaussian distribution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06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false scores come from a uniform distribution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85338" y="3829257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Annotators are always “bad” or always “good”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MRFs and Graph-cut Segmentation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about your final projects (if not done already)</a:t>
            </a:r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338" y="1600200"/>
            <a:ext cx="7373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848600" cy="2819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You are given an image and want to assign foreground/background pixels.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  <a:endParaRPr lang="en-US" dirty="0"/>
          </a:p>
        </p:txBody>
      </p:sp>
      <p:pic>
        <p:nvPicPr>
          <p:cNvPr id="32461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3810000"/>
            <a:ext cx="2819400" cy="28194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018370" y="53340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8170" y="51054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99770" y="6019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990170" y="5791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we had labels, how could we model the appearance of foreground and background?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we have modeled the </a:t>
            </a:r>
            <a:r>
              <a:rPr lang="en-US" dirty="0" err="1" smtClean="0"/>
              <a:t>fg</a:t>
            </a:r>
            <a:r>
              <a:rPr lang="en-US" dirty="0" smtClean="0"/>
              <a:t>/</a:t>
            </a:r>
            <a:r>
              <a:rPr lang="en-US" dirty="0" err="1" smtClean="0"/>
              <a:t>bg</a:t>
            </a:r>
            <a:r>
              <a:rPr lang="en-US" dirty="0" smtClean="0"/>
              <a:t> appearance, how do we compute the likelihood that a pixel is foreground?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get both labels and appearance models at once?</a:t>
            </a:r>
          </a:p>
          <a:p>
            <a:endParaRPr lang="en-US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we had labels, how could we model the appearance of foreground and background?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435100"/>
          <a:ext cx="3754909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6" name="Equation" r:id="rId3" imgW="1485720" imgH="939600" progId="Equation.3">
                  <p:embed/>
                </p:oleObj>
              </mc:Choice>
              <mc:Fallback>
                <p:oleObj name="Equation" r:id="rId3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435100"/>
                        <a:ext cx="3754909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2020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84389" y="1511300"/>
            <a:ext cx="228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7189" y="1282700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471283" y="1778794"/>
            <a:ext cx="37941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3" name="Equation" r:id="rId4" imgW="1485720" imgH="939600" progId="Equation.3">
                  <p:embed/>
                </p:oleObj>
              </mc:Choice>
              <mc:Fallback>
                <p:oleObj name="Equation" r:id="rId4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295400"/>
                        <a:ext cx="34938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4" name="Equation" r:id="rId6" imgW="2514600" imgH="507960" progId="Equation.3">
                  <p:embed/>
                </p:oleObj>
              </mc:Choice>
              <mc:Fallback>
                <p:oleObj name="Equation" r:id="rId6" imgW="25146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562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51744</TotalTime>
  <Words>702</Words>
  <Application>Microsoft Office PowerPoint</Application>
  <PresentationFormat>On-screen Show (4:3)</PresentationFormat>
  <Paragraphs>246</Paragraphs>
  <Slides>35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Courier New</vt:lpstr>
      <vt:lpstr>Wingdings</vt:lpstr>
      <vt:lpstr>Office Theme</vt:lpstr>
      <vt:lpstr>Equation</vt:lpstr>
      <vt:lpstr>Hidden Variables, the EM Algorithm, and Mixtures of Gaussians</vt:lpstr>
      <vt:lpstr>Today’s Class</vt:lpstr>
      <vt:lpstr>Missing Data Problems: Outliers</vt:lpstr>
      <vt:lpstr>Missing Data Problems: Object Discovery</vt:lpstr>
      <vt:lpstr>Missing Data Problems: Segmentation</vt:lpstr>
      <vt:lpstr>Missing Data Problems: Segmentation</vt:lpstr>
      <vt:lpstr>Maximum Likelihood Estimation</vt:lpstr>
      <vt:lpstr>Maximum Likelihood Estimation</vt:lpstr>
      <vt:lpstr>Maximum Likelihood Estimation</vt:lpstr>
      <vt:lpstr>Maximum Likelihood Estimation</vt:lpstr>
      <vt:lpstr>Example: MLE</vt:lpstr>
      <vt:lpstr>Probabilistic Inference</vt:lpstr>
      <vt:lpstr>Probabilistic Inference</vt:lpstr>
      <vt:lpstr>Probabilistic Inference</vt:lpstr>
      <vt:lpstr>Probabilistic Inference</vt:lpstr>
      <vt:lpstr>Probabilistic Inference</vt:lpstr>
      <vt:lpstr>Example: Inference</vt:lpstr>
      <vt:lpstr>Dealing with Hidden Variables</vt:lpstr>
      <vt:lpstr>Mixture of Gaussians</vt:lpstr>
      <vt:lpstr>Mixture of Gaussians</vt:lpstr>
      <vt:lpstr>Segmentation with Mixture of Gaussians</vt:lpstr>
      <vt:lpstr>Simple solution</vt:lpstr>
      <vt:lpstr>Mixture of Gaussians: Simple Solution</vt:lpstr>
      <vt:lpstr>Expectation Maximization (EM) Algorithm</vt:lpstr>
      <vt:lpstr>Expectation Maximization (EM) Algorithm</vt:lpstr>
      <vt:lpstr>Expectation Maximization (EM) Algorithm</vt:lpstr>
      <vt:lpstr>EM for Mixture of Gaussians (by hand)</vt:lpstr>
      <vt:lpstr>EM for Mixture of Gaussians (by hand)</vt:lpstr>
      <vt:lpstr>EM Algorithm</vt:lpstr>
      <vt:lpstr>EM Demos</vt:lpstr>
      <vt:lpstr>“Hard EM”</vt:lpstr>
      <vt:lpstr>Missing Data Problems: Outliers</vt:lpstr>
      <vt:lpstr>HW 4, problem 2</vt:lpstr>
      <vt:lpstr>Missing Data Problems: Object Discovery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Hoiem</dc:creator>
  <cp:lastModifiedBy>Derek</cp:lastModifiedBy>
  <cp:revision>191</cp:revision>
  <cp:lastPrinted>2015-03-19T14:34:05Z</cp:lastPrinted>
  <dcterms:created xsi:type="dcterms:W3CDTF">2009-12-16T02:55:56Z</dcterms:created>
  <dcterms:modified xsi:type="dcterms:W3CDTF">2017-03-16T14:49:26Z</dcterms:modified>
</cp:coreProperties>
</file>