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08" r:id="rId3"/>
    <p:sldId id="429" r:id="rId4"/>
    <p:sldId id="430" r:id="rId5"/>
    <p:sldId id="451" r:id="rId6"/>
    <p:sldId id="431" r:id="rId7"/>
    <p:sldId id="432" r:id="rId8"/>
    <p:sldId id="470" r:id="rId9"/>
    <p:sldId id="471" r:id="rId10"/>
    <p:sldId id="433" r:id="rId11"/>
    <p:sldId id="434" r:id="rId12"/>
    <p:sldId id="435" r:id="rId13"/>
    <p:sldId id="447" r:id="rId14"/>
    <p:sldId id="425" r:id="rId15"/>
    <p:sldId id="424" r:id="rId16"/>
    <p:sldId id="423" r:id="rId17"/>
    <p:sldId id="480" r:id="rId18"/>
    <p:sldId id="422" r:id="rId19"/>
    <p:sldId id="444" r:id="rId20"/>
    <p:sldId id="409" r:id="rId21"/>
    <p:sldId id="448" r:id="rId22"/>
    <p:sldId id="457" r:id="rId23"/>
    <p:sldId id="449" r:id="rId24"/>
    <p:sldId id="450" r:id="rId25"/>
    <p:sldId id="373" r:id="rId26"/>
    <p:sldId id="374" r:id="rId27"/>
    <p:sldId id="477" r:id="rId28"/>
    <p:sldId id="445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458" r:id="rId41"/>
    <p:sldId id="386" r:id="rId42"/>
    <p:sldId id="387" r:id="rId43"/>
    <p:sldId id="388" r:id="rId44"/>
    <p:sldId id="426" r:id="rId45"/>
    <p:sldId id="473" r:id="rId46"/>
    <p:sldId id="389" r:id="rId47"/>
    <p:sldId id="483" r:id="rId48"/>
    <p:sldId id="481" r:id="rId49"/>
    <p:sldId id="460" r:id="rId50"/>
    <p:sldId id="452" r:id="rId51"/>
    <p:sldId id="453" r:id="rId52"/>
    <p:sldId id="454" r:id="rId53"/>
    <p:sldId id="455" r:id="rId54"/>
    <p:sldId id="456" r:id="rId55"/>
    <p:sldId id="475" r:id="rId56"/>
    <p:sldId id="476" r:id="rId57"/>
    <p:sldId id="478" r:id="rId58"/>
    <p:sldId id="474" r:id="rId59"/>
    <p:sldId id="482" r:id="rId60"/>
    <p:sldId id="459" r:id="rId61"/>
    <p:sldId id="469" r:id="rId6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79839" autoAdjust="0"/>
  </p:normalViewPr>
  <p:slideViewPr>
    <p:cSldViewPr>
      <p:cViewPr varScale="1">
        <p:scale>
          <a:sx n="51" d="100"/>
          <a:sy n="51" d="100"/>
        </p:scale>
        <p:origin x="14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7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A21FC92-9321-4C62-9F19-F9891D88BE7F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83F53C9-20BD-45B3-90B7-FE28A8A05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6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The famous Muller-Lyer illusion; the point is that the horizontal bar has properties that come only from its membership in </a:t>
            </a:r>
          </a:p>
          <a:p>
            <a:pPr eaLnBrk="1" hangingPunct="1"/>
            <a:r>
              <a:rPr lang="en-US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246318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0071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310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10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4067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313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2269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473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893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036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701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4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5051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383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7408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60214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0478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2999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5080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9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F77EB-3F06-4364-8729-A5A4EEA1441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3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3F53C9-20BD-45B3-90B7-FE28A8A0589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0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  <p:extLst>
      <p:ext uri="{BB962C8B-B14F-4D97-AF65-F5344CB8AC3E}">
        <p14:creationId xmlns:p14="http://schemas.microsoft.com/office/powerpoint/2010/main" val="90136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  <p:extLst>
      <p:ext uri="{BB962C8B-B14F-4D97-AF65-F5344CB8AC3E}">
        <p14:creationId xmlns:p14="http://schemas.microsoft.com/office/powerpoint/2010/main" val="122910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5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940A7D-351B-461F-85A8-196DDF5434B5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193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102C9-1F74-4F01-B3F1-0DD37449622C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214724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164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889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0099-45CB-49A8-831A-A9BFACC60D20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A5D9-B46A-464F-A509-27D7BFA32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29F3-8882-47C6-B806-7EC6F1669C5E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0A29-2472-4718-9BDE-69BD961F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7143-2944-4924-82A5-3B8AA3B9B5C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8D90-F84B-44AE-AD03-5F0D06716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34BC-F1F3-4253-B5FC-7757FF0E871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DB91-86E4-4A0F-82D6-958DF2432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BB85-710C-488E-BD28-A4326ED0DB51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2E10-D168-4A80-8DB5-FBB5FF806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AA54-5CB7-43A6-AC34-C226764AD6C0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2E87-D404-45DD-B45B-111282F08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6543-6DE8-49EF-B90C-09E173BE568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F48-D346-4F71-8900-1838764A4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B53E-DCC6-4252-A599-BE12201A7409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8C27-3DAD-4220-8F66-820385436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8325-FEB5-497D-B449-4F0FCE15D17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F638-E97B-4BFD-AD2F-71EC9734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9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8ABF-E853-4BFC-8CC9-2DF7E67CDBC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24A4-4916-451B-8EE0-D35DD9CC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C72-B6E3-4458-9365-A09E01982305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0751-FAF1-41BE-8C4F-3C2B5EBBA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BE31CC-8886-42F9-BEC0-95B40174ED34}" type="datetimeFigureOut">
              <a:rPr lang="en-US"/>
              <a:pPr>
                <a:defRPr/>
              </a:pPr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0BC6BE-AF76-4AFC-948E-58376E09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s.hevra.haifa.ac.il/~ishimshoni/papers/chap9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hyperlink" Target="http://www.cs.brown.edu/~pff/segmen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hyperlink" Target="http://infoscience.epfl.ch/record/177415/files/Superpixel_PAMI2011-2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rown.edu/~pff/segment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2011/vandeSandeICCV2011/vandeSandeICCV2011.pdf" TargetMode="External"/><Relationship Id="rId2" Type="http://schemas.openxmlformats.org/officeDocument/2006/relationships/hyperlink" Target="http://www.eecs.berkeley.edu/~arbelaez/publications/Arbelaez_Maire_Fowlkes_Malik_CVPR20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Grouping and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03/14/17</a:t>
            </a:r>
            <a:endParaRPr lang="en-US" dirty="0"/>
          </a:p>
        </p:txBody>
      </p:sp>
      <p:pic>
        <p:nvPicPr>
          <p:cNvPr id="5" name="Picture 2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8450"/>
            <a:ext cx="3048000" cy="39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Grouping by invisible completion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395538"/>
            <a:ext cx="7019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3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Goal: Group pixels into meaningful or perceptually similar regions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2057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feature support</a:t>
            </a:r>
          </a:p>
        </p:txBody>
      </p:sp>
      <p:pic>
        <p:nvPicPr>
          <p:cNvPr id="22531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22534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a result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6288" y="648811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Rother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segmentations</a:t>
            </a:r>
          </a:p>
        </p:txBody>
      </p:sp>
      <p:pic>
        <p:nvPicPr>
          <p:cNvPr id="2560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1066800"/>
            <a:ext cx="3165475" cy="2286000"/>
          </a:xfrm>
          <a:noFill/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143000" y="3276600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2560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648200" y="3276600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25607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743200" y="5943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Segmentation and grouping</a:t>
            </a:r>
          </a:p>
          <a:p>
            <a:pPr lvl="1"/>
            <a:r>
              <a:rPr lang="en-US" dirty="0" smtClean="0"/>
              <a:t>Gestalt cues</a:t>
            </a:r>
          </a:p>
          <a:p>
            <a:pPr lvl="1"/>
            <a:r>
              <a:rPr lang="en-US" dirty="0" smtClean="0"/>
              <a:t>By clustering (mean-shift)</a:t>
            </a:r>
          </a:p>
          <a:p>
            <a:pPr lvl="1"/>
            <a:r>
              <a:rPr lang="en-US" dirty="0" smtClean="0"/>
              <a:t>By boundaries (watershed)</a:t>
            </a:r>
          </a:p>
          <a:p>
            <a:pPr lvl="1"/>
            <a:endParaRPr lang="en-US" dirty="0"/>
          </a:p>
          <a:p>
            <a:r>
              <a:rPr lang="en-US" dirty="0" err="1" smtClean="0"/>
              <a:t>Superpixels</a:t>
            </a:r>
            <a:r>
              <a:rPr lang="en-US" dirty="0" smtClean="0"/>
              <a:t> and multiple segmentations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Bottom-up: group tokens with similar features</a:t>
            </a:r>
          </a:p>
          <a:p>
            <a:r>
              <a:rPr lang="en-US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565900" y="6488113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[Levin and Weiss 2006]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using clustering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Kmeans</a:t>
            </a:r>
          </a:p>
          <a:p>
            <a:endParaRPr lang="en-US" smtClean="0"/>
          </a:p>
          <a:p>
            <a:r>
              <a:rPr lang="en-US" smtClean="0"/>
              <a:t>Mean-shift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1752600"/>
          <a:ext cx="77724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04"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7772400" cy="418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cs typeface="Arial" charset="0"/>
              </a:rPr>
              <a:t>Source: K. Grauman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6477000" y="3505200"/>
            <a:ext cx="25146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Feature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98525" y="2105025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Image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581400" y="21288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intensity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553200" y="2128838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color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381000" y="533400"/>
            <a:ext cx="808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K-means clustering using intensity alone and color alone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Try to find </a:t>
            </a:r>
            <a:r>
              <a:rPr lang="en-US" i="1" smtClean="0"/>
              <a:t>modes</a:t>
            </a:r>
            <a:r>
              <a:rPr lang="en-US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8025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German: </a:t>
            </a:r>
            <a:r>
              <a:rPr lang="en-US" sz="2400" i="1"/>
              <a:t>Gestalt</a:t>
            </a:r>
            <a:r>
              <a:rPr lang="en-US" sz="2400"/>
              <a:t> - "form" or "whole”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09600" y="1752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Berlin School, early 20th century</a:t>
            </a:r>
          </a:p>
          <a:p>
            <a:endParaRPr lang="en-US" sz="800"/>
          </a:p>
          <a:p>
            <a:r>
              <a:rPr lang="en-US" sz="2400"/>
              <a:t>Kurt Koffka, Max Wertheimer, and Wolfgang Köhler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57200" y="3124200"/>
            <a:ext cx="5791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View of brain: </a:t>
            </a:r>
          </a:p>
          <a:p>
            <a:pPr>
              <a:buFont typeface="Arial" charset="0"/>
              <a:buChar char="•"/>
            </a:pPr>
            <a:r>
              <a:rPr lang="en-US" sz="2400"/>
              <a:t> whole is more than the sum of its parts </a:t>
            </a:r>
          </a:p>
          <a:p>
            <a:pPr>
              <a:buFont typeface="Arial" charset="0"/>
              <a:buChar char="•"/>
            </a:pPr>
            <a:r>
              <a:rPr lang="en-US" sz="2400"/>
              <a:t> holistic</a:t>
            </a:r>
          </a:p>
          <a:p>
            <a:pPr>
              <a:buFont typeface="Arial" charset="0"/>
              <a:buChar char="•"/>
            </a:pPr>
            <a:r>
              <a:rPr lang="en-US" sz="2400"/>
              <a:t> parallel </a:t>
            </a:r>
          </a:p>
          <a:p>
            <a:pPr>
              <a:buFont typeface="Arial" charset="0"/>
              <a:buChar char="•"/>
            </a:pPr>
            <a:r>
              <a:rPr lang="en-US" sz="2400"/>
              <a:t> analog </a:t>
            </a:r>
          </a:p>
          <a:p>
            <a:pPr>
              <a:buFont typeface="Arial" charset="0"/>
              <a:buChar char="•"/>
            </a:pPr>
            <a:r>
              <a:rPr lang="en-US" sz="2400"/>
              <a:t> self-organizing tendencies </a:t>
            </a:r>
          </a:p>
          <a:p>
            <a:pPr lvl="2"/>
            <a:endParaRPr lang="en-US" sz="240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9900"/>
            <a:ext cx="23669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0" y="6488113"/>
            <a:ext cx="228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Slide from S. Saverese</a:t>
            </a:r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Gestalt psychology</a:t>
            </a:r>
            <a:r>
              <a:rPr lang="en-US" sz="3600"/>
              <a:t> or </a:t>
            </a:r>
            <a:r>
              <a:rPr lang="en-US" sz="3600" b="1"/>
              <a:t>gestaltism</a:t>
            </a:r>
            <a:r>
              <a:rPr lang="en-US" sz="36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Analysis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Gestaltism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modes 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Speedups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Binned estimation – replace points within some “bin” by point at center with mass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search of neighbors – e.g., k-d tree or approximate NN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Update all windows in each iteration (faster convergence)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tricks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Use </a:t>
            </a:r>
            <a:r>
              <a:rPr lang="en-US" dirty="0" err="1" smtClean="0"/>
              <a:t>kNN</a:t>
            </a:r>
            <a:r>
              <a:rPr lang="en-US" dirty="0" smtClean="0"/>
              <a:t> to determine window sizes adaptively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Lots of theoretical support</a:t>
            </a:r>
          </a:p>
          <a:p>
            <a:pPr lvl="1">
              <a:buFont typeface="Arial" pitchFamily="34" charset="0"/>
              <a:buNone/>
              <a:defRPr/>
            </a:pPr>
            <a:r>
              <a:rPr lang="en-US" dirty="0" smtClean="0">
                <a:cs typeface="Arial" pitchFamily="34" charset="0"/>
              </a:rPr>
              <a:t>	</a:t>
            </a:r>
            <a:r>
              <a:rPr lang="en-US" sz="2400" dirty="0" smtClean="0">
                <a:cs typeface="Arial" pitchFamily="34" charset="0"/>
              </a:rPr>
              <a:t>D. </a:t>
            </a:r>
            <a:r>
              <a:rPr lang="en-US" sz="2400" dirty="0" err="1" smtClean="0">
                <a:cs typeface="Arial" pitchFamily="34" charset="0"/>
              </a:rPr>
              <a:t>Comaniciu</a:t>
            </a:r>
            <a:r>
              <a:rPr lang="en-US" sz="2400" dirty="0" smtClean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mean-shift for HW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 is to understand the basics of how mean-shift works</a:t>
            </a:r>
          </a:p>
          <a:p>
            <a:pPr lvl="1"/>
            <a:r>
              <a:rPr lang="en-US" dirty="0" smtClean="0"/>
              <a:t>Just get something working that has the right behavior qualitatively</a:t>
            </a:r>
          </a:p>
          <a:p>
            <a:pPr lvl="1"/>
            <a:r>
              <a:rPr lang="en-US" dirty="0" smtClean="0"/>
              <a:t>Don’t worry about speed</a:t>
            </a:r>
          </a:p>
          <a:p>
            <a:r>
              <a:rPr lang="en-US" dirty="0" smtClean="0"/>
              <a:t>Simplifications</a:t>
            </a:r>
          </a:p>
          <a:p>
            <a:pPr lvl="1"/>
            <a:r>
              <a:rPr lang="en-US" dirty="0" smtClean="0"/>
              <a:t>Work with very small images (120x80)</a:t>
            </a:r>
          </a:p>
          <a:p>
            <a:pPr lvl="1"/>
            <a:r>
              <a:rPr lang="en-US" dirty="0" smtClean="0"/>
              <a:t>Use a uniform kernel (compute the mean of color, position within some neighborhood given by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and K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use a heuristic for merging similar modes</a:t>
            </a:r>
          </a:p>
        </p:txBody>
      </p:sp>
    </p:spTree>
    <p:extLst>
      <p:ext uri="{BB962C8B-B14F-4D97-AF65-F5344CB8AC3E}">
        <p14:creationId xmlns:p14="http://schemas.microsoft.com/office/powerpoint/2010/main" val="4917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1054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Good general-purpose segmentation</a:t>
            </a:r>
          </a:p>
          <a:p>
            <a:pPr lvl="1" eaLnBrk="1" hangingPunct="1"/>
            <a:r>
              <a:rPr lang="en-US" sz="2400" dirty="0" smtClean="0"/>
              <a:t>Flexible in number and shape of regions</a:t>
            </a:r>
          </a:p>
          <a:p>
            <a:pPr lvl="1" eaLnBrk="1" hangingPunct="1"/>
            <a:r>
              <a:rPr lang="en-US" sz="2400" dirty="0" smtClean="0"/>
              <a:t>Robust to outliers</a:t>
            </a:r>
          </a:p>
          <a:p>
            <a:pPr lvl="1" eaLnBrk="1" hangingPunct="1"/>
            <a:r>
              <a:rPr lang="en-US" sz="2400" dirty="0" smtClean="0"/>
              <a:t>General mode-finding algorithm (useful for other problems such as finding most common surface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Have to choose kernel size in advance</a:t>
            </a:r>
          </a:p>
          <a:p>
            <a:pPr lvl="1" eaLnBrk="1" hangingPunct="1"/>
            <a:r>
              <a:rPr lang="en-US" sz="2400" dirty="0" smtClean="0"/>
              <a:t>Not suitable for high-dimensional features</a:t>
            </a:r>
          </a:p>
          <a:p>
            <a:pPr eaLnBrk="1" hangingPunct="1"/>
            <a:r>
              <a:rPr lang="en-US" sz="2800" dirty="0" smtClean="0"/>
              <a:t>When to use it</a:t>
            </a:r>
          </a:p>
          <a:p>
            <a:pPr lvl="1" eaLnBrk="1" hangingPunct="1"/>
            <a:r>
              <a:rPr lang="en-US" sz="2400" dirty="0" smtClean="0"/>
              <a:t>Oversegmentation</a:t>
            </a:r>
          </a:p>
          <a:p>
            <a:pPr lvl="1" eaLnBrk="1" hangingPunct="1"/>
            <a:r>
              <a:rPr lang="en-US" sz="2400" dirty="0" smtClean="0"/>
              <a:t>Multiple segmentations</a:t>
            </a:r>
          </a:p>
          <a:p>
            <a:pPr lvl="1" eaLnBrk="1" hangingPunct="1"/>
            <a:r>
              <a:rPr lang="en-US" sz="2400" dirty="0" smtClean="0"/>
              <a:t>Tracking, clustering, filtering applications</a:t>
            </a:r>
          </a:p>
          <a:p>
            <a:pPr lvl="2" eaLnBrk="1" hangingPunct="1"/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Mean-shift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clustering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50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 is to divide the image into a large number of regions, such that each regions lie within object boundaries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Watershed</a:t>
            </a:r>
          </a:p>
          <a:p>
            <a:pPr lvl="1"/>
            <a:r>
              <a:rPr lang="en-US" dirty="0" err="1" smtClean="0"/>
              <a:t>Felzenszwalb</a:t>
            </a:r>
            <a:r>
              <a:rPr lang="en-US" dirty="0" smtClean="0"/>
              <a:t> and </a:t>
            </a:r>
            <a:r>
              <a:rPr lang="en-US" dirty="0" err="1" smtClean="0"/>
              <a:t>Huttenlocher</a:t>
            </a:r>
            <a:r>
              <a:rPr lang="en-US" dirty="0" smtClean="0"/>
              <a:t> graph-based</a:t>
            </a:r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</a:p>
        </p:txBody>
      </p:sp>
    </p:spTree>
    <p:extLst>
      <p:ext uri="{BB962C8B-B14F-4D97-AF65-F5344CB8AC3E}">
        <p14:creationId xmlns:p14="http://schemas.microsoft.com/office/powerpoint/2010/main" val="33241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433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800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219199" y="4114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7199" y="41148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659562" y="4038600"/>
            <a:ext cx="256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that label to 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neighbors to queue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finished (all remaining pixels in queue are on the boundary)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6096000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Matlab: seg = watershed(bnd_im)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Use as a starting point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Ultrametric</a:t>
            </a:r>
            <a:r>
              <a:rPr lang="en-US" dirty="0" smtClean="0"/>
              <a:t> contour map (</a:t>
            </a:r>
            <a:r>
              <a:rPr lang="en-US" dirty="0" err="1" smtClean="0"/>
              <a:t>Arbelaez</a:t>
            </a:r>
            <a:r>
              <a:rPr lang="en-US" dirty="0" smtClean="0"/>
              <a:t> 2006)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Works with any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Pb</a:t>
            </a:r>
            <a:r>
              <a:rPr lang="en-US" dirty="0" smtClean="0"/>
              <a:t> (w/o non-max suppression)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Canny </a:t>
            </a:r>
            <a:r>
              <a:rPr lang="en-US" dirty="0"/>
              <a:t>(w/o non-max suppression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Etc.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(&lt; 1 sec for 512x512 image)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Preserves boundaries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Only as good as the soft boundaries (which may be slow to compute)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easy to get variety of regions for multiple segmentations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algorithm for </a:t>
            </a:r>
            <a:r>
              <a:rPr lang="en-US" dirty="0" err="1" smtClean="0"/>
              <a:t>superpixels</a:t>
            </a:r>
            <a:r>
              <a:rPr lang="en-US" dirty="0" smtClean="0"/>
              <a:t>, hierarchical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12" y="5033772"/>
            <a:ext cx="4974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Fast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7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514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910"/>
            <a:ext cx="838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Tries to preserve boundaries like watershed but to produce more regular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   </a:t>
            </a:r>
            <a:r>
              <a:rPr lang="en-US" sz="2400" dirty="0" smtClean="0"/>
              <a:t>(</a:t>
            </a:r>
            <a:r>
              <a:rPr lang="en-US" sz="2400" dirty="0" err="1" smtClean="0"/>
              <a:t>Achanta</a:t>
            </a:r>
            <a:r>
              <a:rPr lang="en-US" sz="2400" dirty="0" smtClean="0"/>
              <a:t> et al. PAMI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55975"/>
            <a:ext cx="5029201" cy="563062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cluster centers on pixel grid in steps S</a:t>
            </a:r>
          </a:p>
          <a:p>
            <a:pPr marL="400050" lvl="1" indent="0">
              <a:buNone/>
            </a:pPr>
            <a:r>
              <a:rPr lang="en-US" dirty="0" smtClean="0"/>
              <a:t>- Features: Lab color, x-y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centers to position in 3x3 window with smallest gradient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each pixel to cluster center within 2S pixel distance and assign to nearest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Recompute</a:t>
            </a:r>
            <a:r>
              <a:rPr lang="en-US" dirty="0" smtClean="0"/>
              <a:t> cluster centers as mean color/position of pixels belonging to each cluster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Stop when residual error is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408" y="805934"/>
            <a:ext cx="760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infoscience.epfl.ch/record/177415/files/Superpixel_PAMI2011-2.pdf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76" y="1371600"/>
            <a:ext cx="3347129" cy="24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4724400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Fast 0.36s for 320x240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Regular </a:t>
            </a:r>
            <a:r>
              <a:rPr lang="en-US" dirty="0" err="1" smtClean="0"/>
              <a:t>superpixels</a:t>
            </a:r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Superpixels</a:t>
            </a:r>
            <a:r>
              <a:rPr lang="en-US" dirty="0" smtClean="0"/>
              <a:t> fit boundaries</a:t>
            </a:r>
          </a:p>
          <a:p>
            <a:r>
              <a:rPr lang="en-US" dirty="0" smtClean="0"/>
              <a:t>-  May miss thin objects</a:t>
            </a:r>
          </a:p>
          <a:p>
            <a:r>
              <a:rPr lang="en-US" dirty="0" smtClean="0"/>
              <a:t>-  Large number of </a:t>
            </a:r>
            <a:r>
              <a:rPr lang="en-US" dirty="0" err="1" smtClean="0"/>
              <a:t>superpixels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 in segmentation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Oversegmentation</a:t>
            </a:r>
          </a:p>
          <a:p>
            <a:pPr lvl="1"/>
            <a:r>
              <a:rPr lang="en-US" dirty="0" smtClean="0"/>
              <a:t>Watershed +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 2004 </a:t>
            </a:r>
            <a:r>
              <a:rPr lang="en-US" dirty="0">
                <a:sym typeface="Wingdings" pitchFamily="2" charset="2"/>
              </a:rPr>
              <a:t> my </a:t>
            </a:r>
            <a:r>
              <a:rPr lang="en-US" dirty="0" smtClean="0">
                <a:sym typeface="Wingdings" pitchFamily="2" charset="2"/>
              </a:rPr>
              <a:t>favorite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>
                <a:hlinkClick r:id="rId2"/>
              </a:rPr>
              <a:t>http://www.cs.brown.edu/~pff/segment/</a:t>
            </a:r>
            <a:endParaRPr lang="en-US" dirty="0" smtClean="0"/>
          </a:p>
          <a:p>
            <a:pPr lvl="1"/>
            <a:r>
              <a:rPr lang="en-US" dirty="0" smtClean="0"/>
              <a:t>SLIC </a:t>
            </a:r>
            <a:r>
              <a:rPr lang="en-US" dirty="0" smtClean="0">
                <a:sym typeface="Wingdings" panose="05000000000000000000" pitchFamily="2" charset="2"/>
              </a:rPr>
              <a:t> good recent option</a:t>
            </a:r>
            <a:endParaRPr lang="en-US" dirty="0" smtClean="0"/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Mean-shift</a:t>
            </a:r>
          </a:p>
          <a:p>
            <a:endParaRPr lang="en-US" dirty="0"/>
          </a:p>
          <a:p>
            <a:r>
              <a:rPr lang="en-US" dirty="0" smtClean="0"/>
              <a:t>Larger regions</a:t>
            </a:r>
          </a:p>
          <a:p>
            <a:pPr lvl="1"/>
            <a:r>
              <a:rPr lang="en-US" dirty="0"/>
              <a:t>Hierarchical segmentation (e.g., from </a:t>
            </a:r>
            <a:r>
              <a:rPr lang="en-US" dirty="0" err="1"/>
              <a:t>Pb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Normalized cuts</a:t>
            </a:r>
          </a:p>
          <a:p>
            <a:pPr lvl="1"/>
            <a:r>
              <a:rPr lang="en-US" dirty="0" smtClean="0"/>
              <a:t>Mean-shift</a:t>
            </a:r>
          </a:p>
          <a:p>
            <a:pPr lvl="1"/>
            <a:r>
              <a:rPr lang="en-US" dirty="0" smtClean="0"/>
              <a:t>Seed + graph cuts (discussed later)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segmentations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79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creating regions for pixel classification or object detection, don’t commit to one partitioning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Strategies:</a:t>
            </a:r>
          </a:p>
          <a:p>
            <a:pPr lvl="1"/>
            <a:r>
              <a:rPr lang="en-US" dirty="0" smtClean="0"/>
              <a:t>Hierarchical segmentation</a:t>
            </a:r>
          </a:p>
          <a:p>
            <a:pPr lvl="2"/>
            <a:r>
              <a:rPr lang="en-US" dirty="0" smtClean="0"/>
              <a:t>Occlusion boundaries hierarchy: Hoiem et al. IJCV 2011  (uses trained classifier to merge)</a:t>
            </a:r>
          </a:p>
          <a:p>
            <a:pPr lvl="2"/>
            <a:r>
              <a:rPr lang="en-US" dirty="0" err="1" smtClean="0"/>
              <a:t>Pb+watershed</a:t>
            </a:r>
            <a:r>
              <a:rPr lang="en-US" dirty="0" smtClean="0"/>
              <a:t> hierarchy: </a:t>
            </a:r>
            <a:r>
              <a:rPr lang="en-US" dirty="0" smtClean="0">
                <a:hlinkClick r:id="rId2"/>
              </a:rPr>
              <a:t>Arbeleaz et al. CVPR 2009</a:t>
            </a:r>
            <a:endParaRPr lang="en-US" dirty="0" smtClean="0"/>
          </a:p>
          <a:p>
            <a:pPr lvl="2"/>
            <a:r>
              <a:rPr lang="en-US" dirty="0">
                <a:hlinkClick r:id="rId3"/>
              </a:rPr>
              <a:t>Selective </a:t>
            </a:r>
            <a:r>
              <a:rPr lang="en-US" dirty="0" smtClean="0">
                <a:hlinkClick r:id="rId3"/>
              </a:rPr>
              <a:t>search</a:t>
            </a:r>
            <a:r>
              <a:rPr lang="en-US" dirty="0" smtClean="0"/>
              <a:t>: FH + agglomerative clustering 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Vary segmentation parameters</a:t>
            </a:r>
          </a:p>
          <a:p>
            <a:pPr lvl="2"/>
            <a:r>
              <a:rPr lang="en-US" dirty="0" smtClean="0"/>
              <a:t>E.g., multiple graph-based segmentations or mean-shift segmentations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Region proposals</a:t>
            </a:r>
          </a:p>
          <a:p>
            <a:pPr lvl="2"/>
            <a:r>
              <a:rPr lang="en-US" dirty="0" smtClean="0"/>
              <a:t>Propose seed </a:t>
            </a:r>
            <a:r>
              <a:rPr lang="en-US" dirty="0" err="1" smtClean="0"/>
              <a:t>superpixel</a:t>
            </a:r>
            <a:r>
              <a:rPr lang="en-US" dirty="0" smtClean="0"/>
              <a:t>, try to segment out object that contains it (Endres Hoiem ECCV 2010, </a:t>
            </a:r>
            <a:r>
              <a:rPr lang="en-US" dirty="0" err="1" smtClean="0"/>
              <a:t>Carreira</a:t>
            </a:r>
            <a:r>
              <a:rPr lang="en-US" dirty="0" smtClean="0"/>
              <a:t> </a:t>
            </a:r>
            <a:r>
              <a:rPr lang="en-US" dirty="0" err="1" smtClean="0"/>
              <a:t>Sminchisescu</a:t>
            </a:r>
            <a:r>
              <a:rPr lang="en-US" dirty="0" smtClean="0"/>
              <a:t> CVPR 2010)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140" y="3276600"/>
            <a:ext cx="3330000" cy="2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638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Gestalt cues and principles of organization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Uses of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Efficiency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Better 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Propose object regions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Want the segmented object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Mean-shift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general-purpose segmentation method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Generally useful clustering, tracking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Watershed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Use in combination with boundary prediction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48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698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6422" r="17021" b="9477"/>
          <a:stretch>
            <a:fillRect/>
          </a:stretch>
        </p:blipFill>
        <p:spPr bwMode="auto">
          <a:xfrm>
            <a:off x="6324600" y="3657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EM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to bring something to take notes (will include a long derivation)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8050"/>
            <a:ext cx="7162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00400" y="104775"/>
            <a:ext cx="2500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600" b="1"/>
              <a:t>Emergence</a:t>
            </a:r>
          </a:p>
          <a:p>
            <a:pPr eaLnBrk="0" hangingPunct="0"/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31546</TotalTime>
  <Words>1759</Words>
  <Application>Microsoft Office PowerPoint</Application>
  <PresentationFormat>On-screen Show (4:3)</PresentationFormat>
  <Paragraphs>391</Paragraphs>
  <Slides>61</Slides>
  <Notes>29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Times New Roman</vt:lpstr>
      <vt:lpstr>Wingdings</vt:lpstr>
      <vt:lpstr>Office Theme</vt:lpstr>
      <vt:lpstr>Bitmap Image</vt:lpstr>
      <vt:lpstr>Image</vt:lpstr>
      <vt:lpstr>Equation</vt:lpstr>
      <vt:lpstr>Grouping and Segmentation</vt:lpstr>
      <vt:lpstr>Today’s class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Gestalt cues</vt:lpstr>
      <vt:lpstr>Image segmentation</vt:lpstr>
      <vt:lpstr>Segmentation for efficiency: “superpixels”</vt:lpstr>
      <vt:lpstr>Segmentation for feature support</vt:lpstr>
      <vt:lpstr>Segmentation for object proposals</vt:lpstr>
      <vt:lpstr>Segmentation as a result</vt:lpstr>
      <vt:lpstr>Types of segmentations</vt:lpstr>
      <vt:lpstr>Major processes for segmentation</vt:lpstr>
      <vt:lpstr>Segmentation using clustering</vt:lpstr>
      <vt:lpstr>Feature Space</vt:lpstr>
      <vt:lpstr>PowerPoint Presentation</vt:lpstr>
      <vt:lpstr>K-Means pros and cons</vt:lpstr>
      <vt:lpstr>Mean shift segmentation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Doing mean-shift for HW 4</vt:lpstr>
      <vt:lpstr>Mean shift pros and cons</vt:lpstr>
      <vt:lpstr>Mean-shift reading</vt:lpstr>
      <vt:lpstr>Superpixel algorithms</vt:lpstr>
      <vt:lpstr>Watershed algorithm</vt:lpstr>
      <vt:lpstr>Watershed segmentation</vt:lpstr>
      <vt:lpstr>Meyer’s watershed segmentation</vt:lpstr>
      <vt:lpstr>Simple trick</vt:lpstr>
      <vt:lpstr>Watershed usage</vt:lpstr>
      <vt:lpstr>Watershed pros and cons</vt:lpstr>
      <vt:lpstr>Felzenszwalb and Huttenlocher: Graph-Based Segmentation</vt:lpstr>
      <vt:lpstr>Turbo Pixels: Levinstein et al. 2009</vt:lpstr>
      <vt:lpstr>SLIC   (Achanta et al. PAMI 2012)</vt:lpstr>
      <vt:lpstr>Choices in segmentation algorithms</vt:lpstr>
      <vt:lpstr>Multiple segmentations</vt:lpstr>
      <vt:lpstr>Things to remember</vt:lpstr>
      <vt:lpstr>Next class: EM algorithm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106</cp:revision>
  <cp:lastPrinted>2012-03-13T17:25:13Z</cp:lastPrinted>
  <dcterms:created xsi:type="dcterms:W3CDTF">2009-12-16T02:55:56Z</dcterms:created>
  <dcterms:modified xsi:type="dcterms:W3CDTF">2017-03-14T03:48:31Z</dcterms:modified>
</cp:coreProperties>
</file>