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0" r:id="rId4"/>
  </p:sldMasterIdLst>
  <p:notesMasterIdLst>
    <p:notesMasterId r:id="rId90"/>
  </p:notesMasterIdLst>
  <p:sldIdLst>
    <p:sldId id="256" r:id="rId5"/>
    <p:sldId id="635" r:id="rId6"/>
    <p:sldId id="578" r:id="rId7"/>
    <p:sldId id="579" r:id="rId8"/>
    <p:sldId id="585" r:id="rId9"/>
    <p:sldId id="586" r:id="rId10"/>
    <p:sldId id="608" r:id="rId11"/>
    <p:sldId id="693" r:id="rId12"/>
    <p:sldId id="694" r:id="rId13"/>
    <p:sldId id="587" r:id="rId14"/>
    <p:sldId id="695" r:id="rId15"/>
    <p:sldId id="684" r:id="rId16"/>
    <p:sldId id="632" r:id="rId17"/>
    <p:sldId id="618" r:id="rId18"/>
    <p:sldId id="620" r:id="rId19"/>
    <p:sldId id="619" r:id="rId20"/>
    <p:sldId id="691" r:id="rId21"/>
    <p:sldId id="596" r:id="rId22"/>
    <p:sldId id="692" r:id="rId23"/>
    <p:sldId id="682" r:id="rId24"/>
    <p:sldId id="683" r:id="rId25"/>
    <p:sldId id="637" r:id="rId26"/>
    <p:sldId id="638" r:id="rId27"/>
    <p:sldId id="685" r:id="rId28"/>
    <p:sldId id="686" r:id="rId29"/>
    <p:sldId id="687" r:id="rId30"/>
    <p:sldId id="696" r:id="rId31"/>
    <p:sldId id="688" r:id="rId32"/>
    <p:sldId id="697" r:id="rId33"/>
    <p:sldId id="689" r:id="rId34"/>
    <p:sldId id="639" r:id="rId35"/>
    <p:sldId id="640" r:id="rId36"/>
    <p:sldId id="646" r:id="rId37"/>
    <p:sldId id="647" r:id="rId38"/>
    <p:sldId id="648" r:id="rId39"/>
    <p:sldId id="649" r:id="rId40"/>
    <p:sldId id="650" r:id="rId41"/>
    <p:sldId id="651" r:id="rId42"/>
    <p:sldId id="652" r:id="rId43"/>
    <p:sldId id="653" r:id="rId44"/>
    <p:sldId id="654" r:id="rId45"/>
    <p:sldId id="655" r:id="rId46"/>
    <p:sldId id="656" r:id="rId47"/>
    <p:sldId id="657" r:id="rId48"/>
    <p:sldId id="658" r:id="rId49"/>
    <p:sldId id="659" r:id="rId50"/>
    <p:sldId id="660" r:id="rId51"/>
    <p:sldId id="661" r:id="rId52"/>
    <p:sldId id="662" r:id="rId53"/>
    <p:sldId id="663" r:id="rId54"/>
    <p:sldId id="664" r:id="rId55"/>
    <p:sldId id="665" r:id="rId56"/>
    <p:sldId id="666" r:id="rId57"/>
    <p:sldId id="667" r:id="rId58"/>
    <p:sldId id="668" r:id="rId59"/>
    <p:sldId id="669" r:id="rId60"/>
    <p:sldId id="670" r:id="rId61"/>
    <p:sldId id="671" r:id="rId62"/>
    <p:sldId id="690" r:id="rId63"/>
    <p:sldId id="672" r:id="rId64"/>
    <p:sldId id="673" r:id="rId65"/>
    <p:sldId id="674" r:id="rId66"/>
    <p:sldId id="676" r:id="rId67"/>
    <p:sldId id="677" r:id="rId68"/>
    <p:sldId id="680" r:id="rId69"/>
    <p:sldId id="629" r:id="rId70"/>
    <p:sldId id="630" r:id="rId71"/>
    <p:sldId id="631" r:id="rId72"/>
    <p:sldId id="588" r:id="rId73"/>
    <p:sldId id="597" r:id="rId74"/>
    <p:sldId id="598" r:id="rId75"/>
    <p:sldId id="599" r:id="rId76"/>
    <p:sldId id="600" r:id="rId77"/>
    <p:sldId id="601" r:id="rId78"/>
    <p:sldId id="603" r:id="rId79"/>
    <p:sldId id="589" r:id="rId80"/>
    <p:sldId id="698" r:id="rId81"/>
    <p:sldId id="615" r:id="rId82"/>
    <p:sldId id="616" r:id="rId83"/>
    <p:sldId id="623" r:id="rId84"/>
    <p:sldId id="607" r:id="rId85"/>
    <p:sldId id="606" r:id="rId86"/>
    <p:sldId id="614" r:id="rId87"/>
    <p:sldId id="621" r:id="rId88"/>
    <p:sldId id="634"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676"/>
    <a:srgbClr val="E6EDF6"/>
    <a:srgbClr val="CCECFF"/>
    <a:srgbClr val="32000C"/>
    <a:srgbClr val="CB6B30"/>
    <a:srgbClr val="E36243"/>
    <a:srgbClr val="FF4A7E"/>
    <a:srgbClr val="0B0B0B"/>
    <a:srgbClr val="00FF00"/>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5" autoAdjust="0"/>
    <p:restoredTop sz="84861" autoAdjust="0"/>
  </p:normalViewPr>
  <p:slideViewPr>
    <p:cSldViewPr>
      <p:cViewPr varScale="1">
        <p:scale>
          <a:sx n="67" d="100"/>
          <a:sy n="67" d="100"/>
        </p:scale>
        <p:origin x="58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856B53F-5B80-40FB-9FAE-920F4584A3EA}" type="datetimeFigureOut">
              <a:rPr lang="en-US"/>
              <a:pPr>
                <a:defRPr/>
              </a:pPr>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13C2D44-F121-47D6-A190-82ED0ED0502B}" type="slidenum">
              <a:rPr lang="en-US"/>
              <a:pPr>
                <a:defRPr/>
              </a:pPr>
              <a:t>‹#›</a:t>
            </a:fld>
            <a:endParaRPr lang="en-US"/>
          </a:p>
        </p:txBody>
      </p:sp>
    </p:spTree>
    <p:extLst>
      <p:ext uri="{BB962C8B-B14F-4D97-AF65-F5344CB8AC3E}">
        <p14:creationId xmlns:p14="http://schemas.microsoft.com/office/powerpoint/2010/main" val="3442198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0D4E39-3450-4112-B1E0-C37AA6CC5698}" type="slidenum">
              <a:rPr lang="en-US">
                <a:solidFill>
                  <a:prstClr val="black"/>
                </a:solidFill>
              </a:rPr>
              <a:pPr>
                <a:defRPr/>
              </a:pPr>
              <a:t>32</a:t>
            </a:fld>
            <a:endParaRPr lang="en-US">
              <a:solidFill>
                <a:prstClr val="black"/>
              </a:solidFill>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Very recently, we have scaled the system even further.</a:t>
            </a:r>
          </a:p>
          <a:p>
            <a:r>
              <a:rPr lang="en-US" dirty="0" smtClean="0"/>
              <a:t>The system we just </a:t>
            </a:r>
            <a:r>
              <a:rPr lang="en-US" dirty="0" err="1" smtClean="0"/>
              <a:t>demo’d</a:t>
            </a:r>
            <a:r>
              <a:rPr lang="en-US" dirty="0" smtClean="0"/>
              <a:t> searches a 50 thousand image index in the RAM of this laptop at real-time rates.</a:t>
            </a:r>
          </a:p>
          <a:p>
            <a:r>
              <a:rPr lang="en-US" dirty="0" smtClean="0"/>
              <a:t>We have built and programmed a desktop system at home in which we currently have 12 hard drives. We bypass the operating system and </a:t>
            </a:r>
          </a:p>
          <a:p>
            <a:r>
              <a:rPr lang="en-US" dirty="0" smtClean="0"/>
              <a:t>read and write the disk surfaces directly.  </a:t>
            </a:r>
          </a:p>
          <a:p>
            <a:r>
              <a:rPr lang="en-US" dirty="0" smtClean="0"/>
              <a:t>Last week this system clocked in on 110 Million images in 5.8 seconds, so roughly 20Million images per second and machine.</a:t>
            </a:r>
          </a:p>
          <a:p>
            <a:r>
              <a:rPr lang="en-US" dirty="0" smtClean="0"/>
              <a:t>The images consist of around 10 days of four TV channels, so more than a month of TV.</a:t>
            </a:r>
          </a:p>
          <a:p>
            <a:r>
              <a:rPr lang="en-US" dirty="0" smtClean="0"/>
              <a:t>Soon we don’t have to watch TV, because we’ll have machines doing it for us.  </a:t>
            </a:r>
          </a:p>
        </p:txBody>
      </p:sp>
    </p:spTree>
    <p:extLst>
      <p:ext uri="{BB962C8B-B14F-4D97-AF65-F5344CB8AC3E}">
        <p14:creationId xmlns:p14="http://schemas.microsoft.com/office/powerpoint/2010/main" val="304491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202B55-47FE-4761-B2FA-7798ED81B955}" type="slidenum">
              <a:rPr lang="en-US">
                <a:solidFill>
                  <a:prstClr val="black"/>
                </a:solidFill>
              </a:rPr>
              <a:pPr>
                <a:defRPr/>
              </a:pPr>
              <a:t>41</a:t>
            </a:fld>
            <a:endParaRPr lang="en-US">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2698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362CDC-9B57-476C-80C4-9B21C36F1F13}" type="slidenum">
              <a:rPr lang="en-US">
                <a:solidFill>
                  <a:prstClr val="black"/>
                </a:solidFill>
              </a:rPr>
              <a:pPr>
                <a:defRPr/>
              </a:pPr>
              <a:t>42</a:t>
            </a:fld>
            <a:endParaRPr lang="en-US">
              <a:solidFill>
                <a:prstClr val="black"/>
              </a:solidFill>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9603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F858F3-C886-4845-812D-E566D7EF698A}" type="slidenum">
              <a:rPr lang="en-US">
                <a:solidFill>
                  <a:prstClr val="black"/>
                </a:solidFill>
              </a:rPr>
              <a:pPr>
                <a:defRPr/>
              </a:pPr>
              <a:t>43</a:t>
            </a:fld>
            <a:endParaRPr lang="en-US">
              <a:solidFill>
                <a:prstClr val="black"/>
              </a:solidFill>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3797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8BD12F-E9C5-484C-8DA0-A747262D7506}" type="slidenum">
              <a:rPr lang="en-US">
                <a:solidFill>
                  <a:prstClr val="black"/>
                </a:solidFill>
              </a:rPr>
              <a:pPr>
                <a:defRPr/>
              </a:pPr>
              <a:t>44</a:t>
            </a:fld>
            <a:endParaRPr lang="en-US">
              <a:solidFill>
                <a:prstClr val="black"/>
              </a:solidFill>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1171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11A46B-5095-4B0F-938E-120331B488E2}" type="slidenum">
              <a:rPr lang="en-US">
                <a:solidFill>
                  <a:prstClr val="black"/>
                </a:solidFill>
              </a:rPr>
              <a:pPr>
                <a:defRPr/>
              </a:pPr>
              <a:t>45</a:t>
            </a:fld>
            <a:endParaRPr lang="en-US">
              <a:solidFill>
                <a:prstClr val="black"/>
              </a:solidFill>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955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C35A68-C2E3-4CCC-B776-6C88F46A137F}" type="slidenum">
              <a:rPr lang="en-US">
                <a:solidFill>
                  <a:prstClr val="black"/>
                </a:solidFill>
              </a:rPr>
              <a:pPr>
                <a:defRPr/>
              </a:pPr>
              <a:t>46</a:t>
            </a:fld>
            <a:endParaRPr lang="en-US">
              <a:solidFill>
                <a:prstClr val="black"/>
              </a:solidFill>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6981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32F2CD-FE88-4012-A6A3-812B0ABC40F2}" type="slidenum">
              <a:rPr lang="en-US">
                <a:solidFill>
                  <a:prstClr val="black"/>
                </a:solidFill>
              </a:rPr>
              <a:pPr>
                <a:defRPr/>
              </a:pPr>
              <a:t>47</a:t>
            </a:fld>
            <a:endParaRPr lang="en-US">
              <a:solidFill>
                <a:prstClr val="black"/>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6134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FBBEB5-9D00-43E5-807C-8852CCACD635}" type="slidenum">
              <a:rPr lang="en-US">
                <a:solidFill>
                  <a:prstClr val="black"/>
                </a:solidFill>
              </a:rPr>
              <a:pPr>
                <a:defRPr/>
              </a:pPr>
              <a:t>48</a:t>
            </a:fld>
            <a:endParaRPr lang="en-US">
              <a:solidFill>
                <a:prstClr val="black"/>
              </a:solidFill>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01401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353101-D95A-404A-877F-E7684AC44491}" type="slidenum">
              <a:rPr lang="en-US">
                <a:solidFill>
                  <a:prstClr val="black"/>
                </a:solidFill>
              </a:rPr>
              <a:pPr>
                <a:defRPr/>
              </a:pPr>
              <a:t>49</a:t>
            </a:fld>
            <a:endParaRPr lang="en-US">
              <a:solidFill>
                <a:prstClr val="black"/>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9458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267EF2-D9A9-4927-9875-60068D31E757}" type="slidenum">
              <a:rPr lang="en-US">
                <a:solidFill>
                  <a:prstClr val="black"/>
                </a:solidFill>
              </a:rPr>
              <a:pPr>
                <a:defRPr/>
              </a:pPr>
              <a:t>50</a:t>
            </a:fld>
            <a:endParaRPr lang="en-US">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now have the vocabulary tree, and the online phase can begin.</a:t>
            </a:r>
          </a:p>
          <a:p>
            <a:r>
              <a:rPr lang="en-US" smtClean="0"/>
              <a:t>In order to add an image to the database, we perform feature extraction. Each descriptor vector is now dropped down from the root of the tree and quantized very efficiently into a path down the tree, encoded by a single integer.</a:t>
            </a:r>
          </a:p>
          <a:p>
            <a:r>
              <a:rPr lang="en-US" smtClean="0"/>
              <a:t>Each node in the vocabulary tree has an associated inverted file index.</a:t>
            </a:r>
          </a:p>
          <a:p>
            <a:r>
              <a:rPr lang="en-US" smtClean="0"/>
              <a:t>Indecies back to the new image are then added to the relevant inverted files.  </a:t>
            </a:r>
          </a:p>
          <a:p>
            <a:r>
              <a:rPr lang="en-US" smtClean="0"/>
              <a:t>This is a very efficient operation that is carried out whenever we want to add an image.</a:t>
            </a:r>
          </a:p>
        </p:txBody>
      </p:sp>
    </p:spTree>
    <p:extLst>
      <p:ext uri="{BB962C8B-B14F-4D97-AF65-F5344CB8AC3E}">
        <p14:creationId xmlns:p14="http://schemas.microsoft.com/office/powerpoint/2010/main" val="1398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9978B3-D8D6-41DD-A404-44165905F6D0}" type="slidenum">
              <a:rPr lang="en-US">
                <a:solidFill>
                  <a:prstClr val="black"/>
                </a:solidFill>
              </a:rPr>
              <a:pPr>
                <a:defRPr/>
              </a:pPr>
              <a:t>33</a:t>
            </a:fld>
            <a:endParaRPr lang="en-US">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I will now try to describe the approach with an animation.</a:t>
            </a:r>
          </a:p>
          <a:p>
            <a:endParaRPr lang="en-US" smtClean="0"/>
          </a:p>
          <a:p>
            <a:r>
              <a:rPr lang="en-US" smtClean="0"/>
              <a:t>The first, offline phase, is to train the vocabulary tree.</a:t>
            </a:r>
          </a:p>
          <a:p>
            <a:r>
              <a:rPr lang="en-US" smtClean="0"/>
              <a:t>We use Maximally Stable Extremal Regions by Matas et al. and then we extract SIFT descriptors from the MSER regions. </a:t>
            </a:r>
          </a:p>
          <a:p>
            <a:r>
              <a:rPr lang="en-US"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smtClean="0"/>
              <a:t>We believe that the vocabulary tree approach will work well on any of your favorite descriptors.</a:t>
            </a:r>
          </a:p>
        </p:txBody>
      </p:sp>
    </p:spTree>
    <p:extLst>
      <p:ext uri="{BB962C8B-B14F-4D97-AF65-F5344CB8AC3E}">
        <p14:creationId xmlns:p14="http://schemas.microsoft.com/office/powerpoint/2010/main" val="35347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A39747-57B7-40B3-BA62-77BFAEEAB846}" type="slidenum">
              <a:rPr lang="en-US">
                <a:solidFill>
                  <a:prstClr val="black"/>
                </a:solidFill>
              </a:rPr>
              <a:pPr>
                <a:defRPr/>
              </a:pPr>
              <a:t>51</a:t>
            </a:fld>
            <a:endParaRPr lang="en-US">
              <a:solidFill>
                <a:prstClr val="black"/>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80768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AC5EEE-5006-4204-9B5D-9999AE059B23}" type="slidenum">
              <a:rPr lang="en-US">
                <a:solidFill>
                  <a:prstClr val="black"/>
                </a:solidFill>
              </a:rPr>
              <a:pPr>
                <a:defRPr/>
              </a:pPr>
              <a:t>52</a:t>
            </a:fld>
            <a:endParaRPr lang="en-US">
              <a:solidFill>
                <a:prstClr val="black"/>
              </a:solidFill>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91926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E39DC5-D87E-4D2B-9F72-217B4B542E5C}" type="slidenum">
              <a:rPr lang="en-US">
                <a:solidFill>
                  <a:prstClr val="black"/>
                </a:solidFill>
              </a:rPr>
              <a:pPr>
                <a:defRPr/>
              </a:pPr>
              <a:t>53</a:t>
            </a:fld>
            <a:endParaRPr lang="en-US">
              <a:solidFill>
                <a:prstClr val="black"/>
              </a:solidFill>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5933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EC9277-34B4-4C59-BE1F-3EFF0F9258E7}" type="slidenum">
              <a:rPr lang="en-US">
                <a:solidFill>
                  <a:prstClr val="black"/>
                </a:solidFill>
              </a:rPr>
              <a:pPr>
                <a:defRPr/>
              </a:pPr>
              <a:t>54</a:t>
            </a:fld>
            <a:endParaRPr lang="en-US">
              <a:solidFill>
                <a:prstClr val="black"/>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8715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C2794-02E9-4AED-AC2E-0A6FD9FFBDA2}" type="slidenum">
              <a:rPr lang="en-US">
                <a:solidFill>
                  <a:prstClr val="black"/>
                </a:solidFill>
              </a:rPr>
              <a:pPr>
                <a:defRPr/>
              </a:pPr>
              <a:t>55</a:t>
            </a:fld>
            <a:endParaRPr lang="en-US">
              <a:solidFill>
                <a:prstClr val="black"/>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When we then wish to query on an input image, we quantize the descriptor vectors of the input image in a similar way, and accumulate scores for the images in the database with so called term frequency inverse document frequency (tf-idf). This is effectively an entropy weighting of the information. The winner is the image in the database with the most common information with the input image.</a:t>
            </a:r>
          </a:p>
        </p:txBody>
      </p:sp>
    </p:spTree>
    <p:extLst>
      <p:ext uri="{BB962C8B-B14F-4D97-AF65-F5344CB8AC3E}">
        <p14:creationId xmlns:p14="http://schemas.microsoft.com/office/powerpoint/2010/main" val="51400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B39A3-1625-4BB2-B644-9CF987DA8038}" type="slidenum">
              <a:rPr lang="en-US">
                <a:solidFill>
                  <a:prstClr val="black"/>
                </a:solidFill>
              </a:rPr>
              <a:pPr>
                <a:defRPr/>
              </a:pPr>
              <a:t>56</a:t>
            </a:fld>
            <a:endParaRPr lang="en-US">
              <a:solidFill>
                <a:prstClr val="black"/>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One of the reasons we managed to take the system this far is that we have worked with rigorous performance testing against a database with ground truth.</a:t>
            </a:r>
          </a:p>
          <a:p>
            <a:r>
              <a:rPr 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smtClean="0"/>
              <a:t>In the paper, we have tested this up to a million images, by embedding the ground truth database into a database encompassing all the frames of 10 feature length movies.</a:t>
            </a:r>
          </a:p>
        </p:txBody>
      </p:sp>
    </p:spTree>
    <p:extLst>
      <p:ext uri="{BB962C8B-B14F-4D97-AF65-F5344CB8AC3E}">
        <p14:creationId xmlns:p14="http://schemas.microsoft.com/office/powerpoint/2010/main" val="78754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0B1E6-1A11-4A50-8F28-880AFF1D8E15}" type="slidenum">
              <a:rPr lang="en-US">
                <a:solidFill>
                  <a:prstClr val="black"/>
                </a:solidFill>
              </a:rPr>
              <a:pPr>
                <a:defRPr/>
              </a:pPr>
              <a:t>57</a:t>
            </a:fld>
            <a:endParaRPr lang="en-US">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have used the performance testing to explore various settings for the algorithm.</a:t>
            </a:r>
          </a:p>
          <a:p>
            <a:r>
              <a:rPr lang="en-US" smtClean="0"/>
              <a:t>The most important finding is that the number of leaf nodes in the vocabulary tree is very important. </a:t>
            </a:r>
          </a:p>
          <a:p>
            <a:r>
              <a:rPr lang="en-US" smtClean="0"/>
              <a:t>In principle, there is a trade-off, because we wish to have discriminative quantizations, which implies many leaf-nodes, while we also wish to have repeatable quantizations, which implies few leaf nodes.</a:t>
            </a:r>
          </a:p>
          <a:p>
            <a:r>
              <a:rPr lang="en-US" smtClean="0"/>
              <a:t>However, it seems that in a large practical range, the bigger the better when it comes to the vocabulary. This probably depends on the descriptors used, but is not entirely surprising, since we are trying to divide up a 128-dimensional space in discriminative bins. </a:t>
            </a:r>
          </a:p>
          <a:p>
            <a:r>
              <a:rPr lang="en-US" smtClean="0"/>
              <a:t>This is a very useful finding, because it means that we are in a win-win situation: </a:t>
            </a:r>
          </a:p>
          <a:p>
            <a:r>
              <a:rPr lang="en-US" smtClean="0"/>
              <a:t>a larger vocabulary improves retrieval performance. It turns out that it also improves the retrieval speed, because our inverted file index becomes much sparser, so we exploit the true power of inverted files better with a larger vocabulary.</a:t>
            </a:r>
          </a:p>
          <a:p>
            <a:r>
              <a:rPr lang="en-US" smtClean="0"/>
              <a:t>We also use a hierarchical scoring scheme, which has the nice property that the performance will only level out, not actually go down.</a:t>
            </a:r>
          </a:p>
          <a:p>
            <a:endParaRPr lang="en-US" smtClean="0"/>
          </a:p>
          <a:p>
            <a:endParaRPr lang="en-US" smtClean="0"/>
          </a:p>
          <a:p>
            <a:endParaRPr lang="en-US" smtClean="0"/>
          </a:p>
        </p:txBody>
      </p:sp>
    </p:spTree>
    <p:extLst>
      <p:ext uri="{BB962C8B-B14F-4D97-AF65-F5344CB8AC3E}">
        <p14:creationId xmlns:p14="http://schemas.microsoft.com/office/powerpoint/2010/main" val="3922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6C047D-7079-409B-B61E-93C4F6F2CEF4}" type="slidenum">
              <a:rPr lang="en-US">
                <a:solidFill>
                  <a:prstClr val="black"/>
                </a:solidFill>
              </a:rPr>
              <a:pPr>
                <a:defRPr/>
              </a:pPr>
              <a:t>58</a:t>
            </a:fld>
            <a:endParaRPr lang="en-US">
              <a:solidFill>
                <a:prstClr val="black"/>
              </a:solidFill>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We also find that performance improves with the branch factor.</a:t>
            </a:r>
          </a:p>
          <a:p>
            <a:r>
              <a:rPr lang="en-US" smtClean="0"/>
              <a:t>This improvement is not dramatic, but it is interesting to note that very low branch factors are somewhat weak, and a branch factor of two results in partitioning the space with planes. </a:t>
            </a:r>
          </a:p>
          <a:p>
            <a:endParaRPr lang="en-US" smtClean="0"/>
          </a:p>
          <a:p>
            <a:endParaRPr lang="en-US" smtClean="0"/>
          </a:p>
        </p:txBody>
      </p:sp>
    </p:spTree>
    <p:extLst>
      <p:ext uri="{BB962C8B-B14F-4D97-AF65-F5344CB8AC3E}">
        <p14:creationId xmlns:p14="http://schemas.microsoft.com/office/powerpoint/2010/main" val="123056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3972" name="Slide Number Placeholder 3"/>
          <p:cNvSpPr>
            <a:spLocks noGrp="1"/>
          </p:cNvSpPr>
          <p:nvPr>
            <p:ph type="sldNum" sz="quarter" idx="5"/>
          </p:nvPr>
        </p:nvSpPr>
        <p:spPr/>
        <p:txBody>
          <a:bodyPr/>
          <a:lstStyle/>
          <a:p>
            <a:pPr>
              <a:defRPr/>
            </a:pPr>
            <a:fld id="{A5958F77-80D9-449A-A3B7-6565D413C4F5}" type="slidenum">
              <a:rPr lang="de-CH" smtClean="0">
                <a:solidFill>
                  <a:prstClr val="black"/>
                </a:solidFill>
              </a:rPr>
              <a:pPr>
                <a:defRPr/>
              </a:pPr>
              <a:t>60</a:t>
            </a:fld>
            <a:endParaRPr lang="de-CH" smtClean="0">
              <a:solidFill>
                <a:prstClr val="black"/>
              </a:solidFill>
            </a:endParaRPr>
          </a:p>
        </p:txBody>
      </p:sp>
    </p:spTree>
    <p:extLst>
      <p:ext uri="{BB962C8B-B14F-4D97-AF65-F5344CB8AC3E}">
        <p14:creationId xmlns:p14="http://schemas.microsoft.com/office/powerpoint/2010/main" val="3146005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0900" name="Slide Number Placeholder 3"/>
          <p:cNvSpPr>
            <a:spLocks noGrp="1"/>
          </p:cNvSpPr>
          <p:nvPr>
            <p:ph type="sldNum" sz="quarter" idx="5"/>
          </p:nvPr>
        </p:nvSpPr>
        <p:spPr/>
        <p:txBody>
          <a:bodyPr/>
          <a:lstStyle/>
          <a:p>
            <a:pPr>
              <a:defRPr/>
            </a:pPr>
            <a:fld id="{FAE9F4BB-A025-45D8-A939-EE91694F4356}" type="slidenum">
              <a:rPr lang="de-CH" smtClean="0">
                <a:solidFill>
                  <a:prstClr val="black"/>
                </a:solidFill>
              </a:rPr>
              <a:pPr>
                <a:defRPr/>
              </a:pPr>
              <a:t>65</a:t>
            </a:fld>
            <a:endParaRPr lang="de-CH" smtClean="0">
              <a:solidFill>
                <a:prstClr val="black"/>
              </a:solidFill>
            </a:endParaRPr>
          </a:p>
        </p:txBody>
      </p:sp>
    </p:spTree>
    <p:extLst>
      <p:ext uri="{BB962C8B-B14F-4D97-AF65-F5344CB8AC3E}">
        <p14:creationId xmlns:p14="http://schemas.microsoft.com/office/powerpoint/2010/main" val="271980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6F208E-F4F5-48A9-987C-8C20FDF44D49}" type="slidenum">
              <a:rPr lang="en-US">
                <a:solidFill>
                  <a:prstClr val="black"/>
                </a:solidFill>
              </a:rPr>
              <a:pPr>
                <a:defRPr/>
              </a:pPr>
              <a:t>34</a:t>
            </a:fld>
            <a:endParaRPr lang="en-US">
              <a:solidFill>
                <a:prstClr val="black"/>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All the descriptor vectors are thrown into a common space.</a:t>
            </a:r>
          </a:p>
          <a:p>
            <a:r>
              <a:rPr lang="en-US" smtClean="0"/>
              <a:t>This is done for many images, the goal being to acquire enough statistics on how natural images distribute points in the descriptor space. </a:t>
            </a:r>
          </a:p>
          <a:p>
            <a:endParaRPr lang="en-US" smtClean="0"/>
          </a:p>
          <a:p>
            <a:endParaRPr lang="en-US" smtClean="0"/>
          </a:p>
        </p:txBody>
      </p:sp>
    </p:spTree>
    <p:extLst>
      <p:ext uri="{BB962C8B-B14F-4D97-AF65-F5344CB8AC3E}">
        <p14:creationId xmlns:p14="http://schemas.microsoft.com/office/powerpoint/2010/main" val="2731221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Gives a way to select representative samples</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80</a:t>
            </a:fld>
            <a:endParaRPr lang="en-US"/>
          </a:p>
        </p:txBody>
      </p:sp>
    </p:spTree>
    <p:extLst>
      <p:ext uri="{BB962C8B-B14F-4D97-AF65-F5344CB8AC3E}">
        <p14:creationId xmlns:p14="http://schemas.microsoft.com/office/powerpoint/2010/main" val="265339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B9B27E-5814-4D60-AC9F-F9274FECA976}" type="slidenum">
              <a:rPr lang="en-US">
                <a:solidFill>
                  <a:prstClr val="black"/>
                </a:solidFill>
              </a:rPr>
              <a:pPr>
                <a:defRPr/>
              </a:pPr>
              <a:t>35</a:t>
            </a:fld>
            <a:endParaRPr lang="en-US">
              <a:solidFill>
                <a:prstClr val="black"/>
              </a:solidFill>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7688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EECEE1-01F9-4A44-9938-9E0D75C7055A}" type="slidenum">
              <a:rPr lang="en-US">
                <a:solidFill>
                  <a:prstClr val="black"/>
                </a:solidFill>
              </a:rPr>
              <a:pPr>
                <a:defRPr/>
              </a:pPr>
              <a:t>36</a:t>
            </a:fld>
            <a:endParaRPr lang="en-US">
              <a:solidFill>
                <a:prstClr val="black"/>
              </a:solidFill>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0993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3CF554-274D-4968-AA2A-6778A748ED58}" type="slidenum">
              <a:rPr lang="en-US">
                <a:solidFill>
                  <a:prstClr val="black"/>
                </a:solidFill>
              </a:rPr>
              <a:pPr>
                <a:defRPr/>
              </a:pPr>
              <a:t>37</a:t>
            </a:fld>
            <a:endParaRPr lang="en-US">
              <a:solidFill>
                <a:prstClr val="black"/>
              </a:solidFill>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3025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ACB36-C2BB-479D-8034-D1125687E373}" type="slidenum">
              <a:rPr lang="en-US">
                <a:solidFill>
                  <a:prstClr val="black"/>
                </a:solidFill>
              </a:rPr>
              <a:pPr>
                <a:defRPr/>
              </a:pPr>
              <a:t>38</a:t>
            </a:fld>
            <a:endParaRPr lang="en-US">
              <a:solidFill>
                <a:prstClr val="black"/>
              </a:solidFill>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7988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D44FA0-31A0-4F27-906F-2DF4FEB2242B}" type="slidenum">
              <a:rPr lang="en-US">
                <a:solidFill>
                  <a:prstClr val="black"/>
                </a:solidFill>
              </a:rPr>
              <a:pPr>
                <a:defRPr/>
              </a:pPr>
              <a:t>39</a:t>
            </a:fld>
            <a:endParaRPr lang="en-US">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493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4BBC5A-A57C-406B-A7A2-06270EC6A682}" type="slidenum">
              <a:rPr lang="en-US">
                <a:solidFill>
                  <a:prstClr val="black"/>
                </a:solidFill>
              </a:rPr>
              <a:pPr>
                <a:defRPr/>
              </a:pPr>
              <a:t>40</a:t>
            </a:fld>
            <a:endParaRPr lang="en-US">
              <a:solidFill>
                <a:prstClr val="black"/>
              </a:solidFill>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then run k-means on the descriptor space. In this setting, k defines what we call the branch-factor of the tree, which indicates how fast the tree branches.</a:t>
            </a:r>
          </a:p>
          <a:p>
            <a:r>
              <a:rPr lang="en-US" smtClean="0"/>
              <a:t>In this illustration, k is three. We then run k-means again, recursively on each of the resulting quantization cells.</a:t>
            </a:r>
          </a:p>
          <a:p>
            <a:r>
              <a:rPr lang="en-US" smtClean="0"/>
              <a:t>This defines the vocabulary tree, which is essentially a hierarchical set of cluster centers and their corresponding Voronoi regions.</a:t>
            </a:r>
          </a:p>
          <a:p>
            <a:r>
              <a:rPr lang="en-US" smtClean="0"/>
              <a:t>We typically use a branch-factor of 10 and six levels, resulting in a million leaf nodes. We lovingly call this the Mega-Voc.</a:t>
            </a:r>
          </a:p>
          <a:p>
            <a:endParaRPr lang="en-US" smtClean="0"/>
          </a:p>
        </p:txBody>
      </p:sp>
    </p:spTree>
    <p:extLst>
      <p:ext uri="{BB962C8B-B14F-4D97-AF65-F5344CB8AC3E}">
        <p14:creationId xmlns:p14="http://schemas.microsoft.com/office/powerpoint/2010/main" val="200869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34B09C-5FE3-4E5C-947F-62A8A654A6B6}" type="datetimeFigureOut">
              <a:rPr lang="en-US"/>
              <a:pPr>
                <a:defRPr/>
              </a:pPr>
              <a:t>3/8/2017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8880D-8C14-414F-9A2C-CAC4CEB712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714B-483C-45C3-99E0-9DDFC1306F6E}" type="datetimeFigureOut">
              <a:rPr lang="en-US"/>
              <a:pPr>
                <a:defRPr/>
              </a:pPr>
              <a:t>3/8/2017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434E0C-7D9E-4F01-AF55-2FE14BA758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89D8F-1676-4F18-A19A-1DC9780C6F79}" type="datetimeFigureOut">
              <a:rPr lang="en-US"/>
              <a:pPr>
                <a:defRPr/>
              </a:pPr>
              <a:t>3/8/2017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49CCE-778B-4371-A03A-FDCD62BA79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34B09C-5FE3-4E5C-947F-62A8A654A6B6}"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8880D-8C14-414F-9A2C-CAC4CEB7120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598400-A51E-47C6-AB6E-9D2F0FEB444A}"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8387C5-D1BA-4E64-9B6E-A01CF3A7D9E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1AFC77-476A-4B65-AEF2-B88090E8601D}"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399DFD-7A6B-421E-91AE-F1416F30A7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3747BA-49B7-4E32-A9B2-44A226F32216}" type="datetimeFigureOut">
              <a:rPr lang="en-US">
                <a:solidFill>
                  <a:prstClr val="black">
                    <a:tint val="75000"/>
                  </a:prstClr>
                </a:solidFill>
              </a:rPr>
              <a:pPr>
                <a:defRPr/>
              </a:pPr>
              <a:t>3/8/2017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A32093-982A-4E29-84CD-21505EE1816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3BBE94-D788-474D-8EEB-6F58D1472041}" type="datetimeFigureOut">
              <a:rPr lang="en-US">
                <a:solidFill>
                  <a:prstClr val="black">
                    <a:tint val="75000"/>
                  </a:prstClr>
                </a:solidFill>
              </a:rPr>
              <a:pPr>
                <a:defRPr/>
              </a:pPr>
              <a:t>3/8/2017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D8F99F-4257-47F7-B137-92F5C330B80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295DB7-2A11-4E6C-9567-D57EA333CE6B}" type="datetimeFigureOut">
              <a:rPr lang="en-US">
                <a:solidFill>
                  <a:prstClr val="black">
                    <a:tint val="75000"/>
                  </a:prstClr>
                </a:solidFill>
              </a:rPr>
              <a:pPr>
                <a:defRPr/>
              </a:pPr>
              <a:t>3/8/2017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F2DBDE-828A-4ED8-BAC3-0183760B6DD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2282A0-E074-4D1F-9892-A88D1283A735}" type="datetimeFigureOut">
              <a:rPr lang="en-US">
                <a:solidFill>
                  <a:prstClr val="black">
                    <a:tint val="75000"/>
                  </a:prstClr>
                </a:solidFill>
              </a:rPr>
              <a:pPr>
                <a:defRPr/>
              </a:pPr>
              <a:t>3/8/2017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4E828-8872-429C-B31F-81F3904DB62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B5463-834F-40F6-B8E3-F026FE73268E}" type="datetimeFigureOut">
              <a:rPr lang="en-US">
                <a:solidFill>
                  <a:prstClr val="black">
                    <a:tint val="75000"/>
                  </a:prstClr>
                </a:solidFill>
              </a:rPr>
              <a:pPr>
                <a:defRPr/>
              </a:pPr>
              <a:t>3/8/2017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464F8D-F56C-469B-8A33-F67E89A087F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598400-A51E-47C6-AB6E-9D2F0FEB444A}" type="datetimeFigureOut">
              <a:rPr lang="en-US"/>
              <a:pPr>
                <a:defRPr/>
              </a:pPr>
              <a:t>3/8/2017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387C5-D1BA-4E64-9B6E-A01CF3A7D9E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BB97F0-D666-463A-99C4-716878AAB3F2}" type="datetimeFigureOut">
              <a:rPr lang="en-US">
                <a:solidFill>
                  <a:prstClr val="black">
                    <a:tint val="75000"/>
                  </a:prstClr>
                </a:solidFill>
              </a:rPr>
              <a:pPr>
                <a:defRPr/>
              </a:pPr>
              <a:t>3/8/2017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D1FFF3-B466-42C5-A286-E06D02714B7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714B-483C-45C3-99E0-9DDFC1306F6E}"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434E0C-7D9E-4F01-AF55-2FE14BA758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89D8F-1676-4F18-A19A-1DC9780C6F79}"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A49CCE-778B-4371-A03A-FDCD62BA792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56F9DED-C3AA-40F6-ACE9-AC54436C1CB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3C209A0-E6BA-4906-AB96-85697711A69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D26929-A8E5-4FE3-A7E1-06C601397B86}"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0C15F1-F9C9-47CF-AFCD-1D87CDD11A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410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D9BC47-4CFC-4BE7-81A5-1CB9CACB1D10}"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7007C-3604-4463-B95E-C4F96D0FD7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3918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BE584-2AEF-445B-B369-8E6C8AA7F11D}"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136214-1FA2-4B93-93A1-C28758D518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271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841AE7-4880-4893-AA78-40715E9EFB85}" type="datetimeFigureOut">
              <a:rPr lang="en-US">
                <a:solidFill>
                  <a:prstClr val="black">
                    <a:tint val="75000"/>
                  </a:prstClr>
                </a:solidFill>
              </a:rPr>
              <a:pPr>
                <a:defRPr/>
              </a:pPr>
              <a:t>3/8/2017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A6EC7A-1EF4-4174-B894-819821C050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4415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1F5FB7-AF87-44B3-BBF6-42F3F5409DD3}" type="datetimeFigureOut">
              <a:rPr lang="en-US">
                <a:solidFill>
                  <a:prstClr val="black">
                    <a:tint val="75000"/>
                  </a:prstClr>
                </a:solidFill>
              </a:rPr>
              <a:pPr>
                <a:defRPr/>
              </a:pPr>
              <a:t>3/8/2017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682420-4F2C-4CD2-B071-4446D1AD4D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36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1AFC77-476A-4B65-AEF2-B88090E8601D}" type="datetimeFigureOut">
              <a:rPr lang="en-US"/>
              <a:pPr>
                <a:defRPr/>
              </a:pPr>
              <a:t>3/8/2017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399DFD-7A6B-421E-91AE-F1416F30A79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D48A3A-94B3-4CD1-B4DF-7600841B1EF4}" type="datetimeFigureOut">
              <a:rPr lang="en-US">
                <a:solidFill>
                  <a:prstClr val="black">
                    <a:tint val="75000"/>
                  </a:prstClr>
                </a:solidFill>
              </a:rPr>
              <a:pPr>
                <a:defRPr/>
              </a:pPr>
              <a:t>3/8/2017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B776C8-80ED-43A8-BE95-04AE234C24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827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28101-580D-4730-BF3B-C6535F3FC454}" type="datetimeFigureOut">
              <a:rPr lang="en-US">
                <a:solidFill>
                  <a:prstClr val="black">
                    <a:tint val="75000"/>
                  </a:prstClr>
                </a:solidFill>
              </a:rPr>
              <a:pPr>
                <a:defRPr/>
              </a:pPr>
              <a:t>3/8/2017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3E3C7FF-D131-4E28-9649-5675A454CD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847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29106F-4F9D-4F32-9116-961E05047807}" type="datetimeFigureOut">
              <a:rPr lang="en-US">
                <a:solidFill>
                  <a:prstClr val="black">
                    <a:tint val="75000"/>
                  </a:prstClr>
                </a:solidFill>
              </a:rPr>
              <a:pPr>
                <a:defRPr/>
              </a:pPr>
              <a:t>3/8/2017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2ACEDA-E89E-478F-BF72-57BAFF7C82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9936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60911-8829-4C50-A777-56DEEF869C42}" type="datetimeFigureOut">
              <a:rPr lang="en-US">
                <a:solidFill>
                  <a:prstClr val="black">
                    <a:tint val="75000"/>
                  </a:prstClr>
                </a:solidFill>
              </a:rPr>
              <a:pPr>
                <a:defRPr/>
              </a:pPr>
              <a:t>3/8/2017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D0460B-0486-4310-AA7D-21EFB0A5BD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5220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B654B3-A5BA-4B1F-B6E5-EBF8A547F4D0}"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DF700-39A4-4298-B454-90ED1CF139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2478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C66776-2EFD-4B83-B421-80E96FD9A33B}"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7EE43B-CF1C-4612-86D6-2895A6D4F1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804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0ED1A-7270-4E3B-A917-C699D2FC9A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436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8F2F2-7EE0-41F5-BE70-CAD9D63C11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5150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79C97F-C1F5-4E3B-987B-D68B232EA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5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8E1834-2BA4-40BE-AF20-13EE425C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74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3747BA-49B7-4E32-A9B2-44A226F32216}" type="datetimeFigureOut">
              <a:rPr lang="en-US"/>
              <a:pPr>
                <a:defRPr/>
              </a:pPr>
              <a:t>3/8/2017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32093-982A-4E29-84CD-21505EE1816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A8A954-1BB7-4C56-8E36-9CB9ADE1B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432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BA42FBB-365B-4FF7-86A8-45C919F36A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4441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65D1FF-E9DD-4212-AF9F-DDB11D225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5283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1DEF-E118-474A-B963-F531A86759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993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239F1C-4868-4E6E-8105-7F88FA5A8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0201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830CB0-D03F-4518-82C7-719943A331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693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2383DB-8F6D-438B-B18B-B1E076347A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179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0D52E8-2364-48C7-9143-58596B34D5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102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CDC7AE-6693-4706-89B2-4A4E627F3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531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C5B2D13-DE90-42AF-97F3-CAAD2D9803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6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3BBE94-D788-474D-8EEB-6F58D1472041}" type="datetimeFigureOut">
              <a:rPr lang="en-US"/>
              <a:pPr>
                <a:defRPr/>
              </a:pPr>
              <a:t>3/8/2017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D8F99F-4257-47F7-B137-92F5C330B8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295DB7-2A11-4E6C-9567-D57EA333CE6B}" type="datetimeFigureOut">
              <a:rPr lang="en-US"/>
              <a:pPr>
                <a:defRPr/>
              </a:pPr>
              <a:t>3/8/2017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F2DBDE-828A-4ED8-BAC3-0183760B6D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2282A0-E074-4D1F-9892-A88D1283A735}" type="datetimeFigureOut">
              <a:rPr lang="en-US"/>
              <a:pPr>
                <a:defRPr/>
              </a:pPr>
              <a:t>3/8/2017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A4E828-8872-429C-B31F-81F3904DB6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B5463-834F-40F6-B8E3-F026FE73268E}" type="datetimeFigureOut">
              <a:rPr lang="en-US"/>
              <a:pPr>
                <a:defRPr/>
              </a:pPr>
              <a:t>3/8/2017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464F8D-F56C-469B-8A33-F67E89A087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BB97F0-D666-463A-99C4-716878AAB3F2}" type="datetimeFigureOut">
              <a:rPr lang="en-US"/>
              <a:pPr>
                <a:defRPr/>
              </a:pPr>
              <a:t>3/8/2017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D1FFF3-B466-42C5-A286-E06D02714B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F0A01C-ECC0-4966-AD27-2E8B22F3BDB1}" type="datetimeFigureOut">
              <a:rPr lang="en-US"/>
              <a:pPr>
                <a:defRPr/>
              </a:pPr>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F44228-A715-4D35-A686-68263BBDC7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F0A01C-ECC0-4966-AD27-2E8B22F3BDB1}"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F44228-A715-4D35-A686-68263BBDC782}"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D6BAC7-AA29-41A0-8E29-17F61E8DD545}" type="datetimeFigureOut">
              <a:rPr lang="en-US">
                <a:solidFill>
                  <a:prstClr val="black">
                    <a:tint val="75000"/>
                  </a:prstClr>
                </a:solidFill>
              </a:rPr>
              <a:pPr>
                <a:defRPr/>
              </a:pPr>
              <a:t>3/8/2017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1B6F58-EB3D-4782-8D7B-F04544656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6355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6BE6804-1627-4250-88FC-5D66160E4B38}" type="slidenum">
              <a:rPr lang="en-US">
                <a:solidFill>
                  <a:srgbClr val="000000"/>
                </a:solidFill>
              </a:rPr>
              <a:pPr>
                <a:defRPr/>
              </a:pPr>
              <a:t>‹#›</a:t>
            </a:fld>
            <a:endParaRPr lang="en-US">
              <a:solidFill>
                <a:srgbClr val="000000"/>
              </a:solidFill>
            </a:endParaRPr>
          </a:p>
        </p:txBody>
      </p:sp>
      <p:pic>
        <p:nvPicPr>
          <p:cNvPr id="4103" name="Picture 7" descr="uklogo"/>
          <p:cNvPicPr>
            <a:picLocks noChangeAspect="1" noChangeArrowheads="1"/>
          </p:cNvPicPr>
          <p:nvPr userDrawn="1"/>
        </p:nvPicPr>
        <p:blipFill>
          <a:blip r:embed="rId16" cstate="print"/>
          <a:srcRect/>
          <a:stretch>
            <a:fillRect/>
          </a:stretch>
        </p:blipFill>
        <p:spPr bwMode="auto">
          <a:xfrm>
            <a:off x="0" y="6353175"/>
            <a:ext cx="904875" cy="504825"/>
          </a:xfrm>
          <a:prstGeom prst="rect">
            <a:avLst/>
          </a:prstGeom>
          <a:noFill/>
          <a:ln w="9525">
            <a:noFill/>
            <a:miter lim="800000"/>
            <a:headEnd/>
            <a:tailEnd/>
          </a:ln>
        </p:spPr>
      </p:pic>
      <p:pic>
        <p:nvPicPr>
          <p:cNvPr id="4104" name="Picture 9" descr="centerlogo2"/>
          <p:cNvPicPr>
            <a:picLocks noChangeAspect="1" noChangeArrowheads="1"/>
          </p:cNvPicPr>
          <p:nvPr userDrawn="1"/>
        </p:nvPicPr>
        <p:blipFill>
          <a:blip r:embed="rId17" cstate="print"/>
          <a:srcRect/>
          <a:stretch>
            <a:fillRect/>
          </a:stretch>
        </p:blipFill>
        <p:spPr bwMode="auto">
          <a:xfrm>
            <a:off x="877888" y="6351588"/>
            <a:ext cx="2514600" cy="520700"/>
          </a:xfrm>
          <a:prstGeom prst="rect">
            <a:avLst/>
          </a:prstGeom>
          <a:noFill/>
          <a:ln w="9525">
            <a:noFill/>
            <a:miter lim="800000"/>
            <a:headEnd/>
            <a:tailEnd/>
          </a:ln>
        </p:spPr>
      </p:pic>
    </p:spTree>
    <p:extLst>
      <p:ext uri="{BB962C8B-B14F-4D97-AF65-F5344CB8AC3E}">
        <p14:creationId xmlns:p14="http://schemas.microsoft.com/office/powerpoint/2010/main" val="30624508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hyperlink" Target="http://util.io/k-means" TargetMode="External"/><Relationship Id="rId2" Type="http://schemas.openxmlformats.org/officeDocument/2006/relationships/hyperlink" Target="http://home.dei.polimi.it/matteucc/Clustering/tutorial_html/AppletKM.html" TargetMode="External"/><Relationship Id="rId1" Type="http://schemas.openxmlformats.org/officeDocument/2006/relationships/slideLayout" Target="../slideLayouts/slideLayout13.xml"/><Relationship Id="rId4" Type="http://schemas.openxmlformats.org/officeDocument/2006/relationships/hyperlink" Target="http://www.cs.washington.edu/research/imagedatabase/demo/kmclust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robots.ox.ac.uk/~vgg/publications/papers/sivic05b.pdf"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6.jpeg"/><Relationship Id="rId5" Type="http://schemas.openxmlformats.org/officeDocument/2006/relationships/image" Target="../media/image34.jpeg"/><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34.jpeg"/><Relationship Id="rId5" Type="http://schemas.openxmlformats.org/officeDocument/2006/relationships/image" Target="../media/image35.jpeg"/><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37.jpeg"/><Relationship Id="rId5" Type="http://schemas.openxmlformats.org/officeDocument/2006/relationships/image" Target="../media/image39.jpeg"/><Relationship Id="rId10" Type="http://schemas.openxmlformats.org/officeDocument/2006/relationships/image" Target="../media/image40.jpeg"/><Relationship Id="rId4" Type="http://schemas.openxmlformats.org/officeDocument/2006/relationships/image" Target="../media/image38.jpeg"/><Relationship Id="rId9" Type="http://schemas.openxmlformats.org/officeDocument/2006/relationships/image" Target="../media/image36.jpeg"/></Relationships>
</file>

<file path=ppt/slides/_rels/slide5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37.jpeg"/><Relationship Id="rId11" Type="http://schemas.openxmlformats.org/officeDocument/2006/relationships/image" Target="../media/image41.jpeg"/><Relationship Id="rId5" Type="http://schemas.openxmlformats.org/officeDocument/2006/relationships/image" Target="../media/image39.jpeg"/><Relationship Id="rId10" Type="http://schemas.openxmlformats.org/officeDocument/2006/relationships/image" Target="../media/image40.jpeg"/><Relationship Id="rId4" Type="http://schemas.openxmlformats.org/officeDocument/2006/relationships/image" Target="../media/image38.jpeg"/><Relationship Id="rId9" Type="http://schemas.openxmlformats.org/officeDocument/2006/relationships/image" Target="../media/image36.jpeg"/></Relationships>
</file>

<file path=ppt/slides/_rels/slide5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5.jpeg"/><Relationship Id="rId3" Type="http://schemas.openxmlformats.org/officeDocument/2006/relationships/image" Target="../media/image42.jpeg"/><Relationship Id="rId21" Type="http://schemas.openxmlformats.org/officeDocument/2006/relationships/image" Target="../media/image60.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image" Target="../media/image64.jpeg"/><Relationship Id="rId33" Type="http://schemas.openxmlformats.org/officeDocument/2006/relationships/image" Target="../media/image72.png"/><Relationship Id="rId2" Type="http://schemas.openxmlformats.org/officeDocument/2006/relationships/notesSlide" Target="../notesSlides/notesSlide25.xml"/><Relationship Id="rId16" Type="http://schemas.openxmlformats.org/officeDocument/2006/relationships/image" Target="../media/image55.jpeg"/><Relationship Id="rId20" Type="http://schemas.openxmlformats.org/officeDocument/2006/relationships/image" Target="../media/image59.jpeg"/><Relationship Id="rId29" Type="http://schemas.openxmlformats.org/officeDocument/2006/relationships/image" Target="../media/image68.jpeg"/><Relationship Id="rId1" Type="http://schemas.openxmlformats.org/officeDocument/2006/relationships/slideLayout" Target="../slideLayouts/slideLayout39.xml"/><Relationship Id="rId6" Type="http://schemas.openxmlformats.org/officeDocument/2006/relationships/image" Target="../media/image45.jpeg"/><Relationship Id="rId11" Type="http://schemas.openxmlformats.org/officeDocument/2006/relationships/image" Target="../media/image50.jpeg"/><Relationship Id="rId24" Type="http://schemas.openxmlformats.org/officeDocument/2006/relationships/image" Target="../media/image63.jpeg"/><Relationship Id="rId32" Type="http://schemas.openxmlformats.org/officeDocument/2006/relationships/image" Target="../media/image71.png"/><Relationship Id="rId5" Type="http://schemas.openxmlformats.org/officeDocument/2006/relationships/image" Target="../media/image44.jpeg"/><Relationship Id="rId15" Type="http://schemas.openxmlformats.org/officeDocument/2006/relationships/image" Target="../media/image54.jpeg"/><Relationship Id="rId23" Type="http://schemas.openxmlformats.org/officeDocument/2006/relationships/image" Target="../media/image62.jpeg"/><Relationship Id="rId28" Type="http://schemas.openxmlformats.org/officeDocument/2006/relationships/image" Target="../media/image67.jpeg"/><Relationship Id="rId10" Type="http://schemas.openxmlformats.org/officeDocument/2006/relationships/image" Target="../media/image49.jpeg"/><Relationship Id="rId19" Type="http://schemas.openxmlformats.org/officeDocument/2006/relationships/image" Target="../media/image58.jpeg"/><Relationship Id="rId31" Type="http://schemas.openxmlformats.org/officeDocument/2006/relationships/image" Target="../media/image70.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 Id="rId22" Type="http://schemas.openxmlformats.org/officeDocument/2006/relationships/image" Target="../media/image61.jpeg"/><Relationship Id="rId27" Type="http://schemas.openxmlformats.org/officeDocument/2006/relationships/image" Target="../media/image66.jpeg"/><Relationship Id="rId30"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google.com/mobile/goggles/" TargetMode="Externa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78.png"/><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3" Type="http://schemas.openxmlformats.org/officeDocument/2006/relationships/hyperlink" Target="http://www.robots.ox.ac.uk/~vgg/research/vgoogle/index.html" TargetMode="External"/><Relationship Id="rId7" Type="http://schemas.openxmlformats.org/officeDocument/2006/relationships/image" Target="../media/image82.jpeg"/><Relationship Id="rId12" Type="http://schemas.openxmlformats.org/officeDocument/2006/relationships/image" Target="../media/image87.jpeg"/><Relationship Id="rId17" Type="http://schemas.openxmlformats.org/officeDocument/2006/relationships/image" Target="../media/image92.jpeg"/><Relationship Id="rId2" Type="http://schemas.openxmlformats.org/officeDocument/2006/relationships/notesSlide" Target="../notesSlides/notesSlide29.xml"/><Relationship Id="rId16" Type="http://schemas.openxmlformats.org/officeDocument/2006/relationships/image" Target="../media/image91.jpeg"/><Relationship Id="rId1" Type="http://schemas.openxmlformats.org/officeDocument/2006/relationships/slideLayout" Target="../slideLayouts/slideLayout26.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5" Type="http://schemas.openxmlformats.org/officeDocument/2006/relationships/image" Target="../media/image9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89.jpeg"/></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robots.ox.ac.uk/~vgg/publications/papers/sivic05b.pdf"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fr.arxiv.org/PS_cache/arxiv/pdf/0908/0908.0050v1.pdf" TargetMode="External"/><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7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en.wikipedia.org/wiki/K-means_clustering" TargetMode="Externa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3.xml"/><Relationship Id="rId4" Type="http://schemas.openxmlformats.org/officeDocument/2006/relationships/hyperlink" Target="http://grail.cs.washington.edu/projects/canonview/"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3.xml"/><Relationship Id="rId6" Type="http://schemas.openxmlformats.org/officeDocument/2006/relationships/hyperlink" Target="http://www.cs.berkeley.edu/~arbelaez/UCM.html" TargetMode="External"/><Relationship Id="rId5" Type="http://schemas.openxmlformats.org/officeDocument/2006/relationships/image" Target="../media/image109.png"/><Relationship Id="rId4" Type="http://schemas.openxmlformats.org/officeDocument/2006/relationships/image" Target="../media/image108.png"/></Relationships>
</file>

<file path=ppt/slides/_rels/slide8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image" Target="../media/image104.png"/></Relationships>
</file>

<file path=ppt/slides/_rels/slide8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en.wikipedia.org/wiki/K-means_cluste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dirty="0" smtClean="0"/>
              <a:t>Clustering with Application to Fast Object Search</a:t>
            </a:r>
          </a:p>
        </p:txBody>
      </p:sp>
      <p:sp>
        <p:nvSpPr>
          <p:cNvPr id="10243" name="Subtitle 2"/>
          <p:cNvSpPr>
            <a:spLocks noGrp="1"/>
          </p:cNvSpPr>
          <p:nvPr>
            <p:ph type="subTitle" idx="1"/>
          </p:nvPr>
        </p:nvSpPr>
        <p:spPr>
          <a:xfrm>
            <a:off x="1447800" y="3352800"/>
            <a:ext cx="6400800" cy="2971800"/>
          </a:xfrm>
        </p:spPr>
        <p:txBody>
          <a:bodyPr/>
          <a:lstStyle/>
          <a:p>
            <a:pPr eaLnBrk="1" hangingPunct="1"/>
            <a:r>
              <a:rPr lang="en-US" smtClean="0">
                <a:solidFill>
                  <a:schemeClr val="tx1"/>
                </a:solidFill>
              </a:rPr>
              <a:t>Computer Vision</a:t>
            </a:r>
          </a:p>
          <a:p>
            <a:pPr eaLnBrk="1" hangingPunct="1"/>
            <a:r>
              <a:rPr lang="en-US" smtClean="0">
                <a:solidFill>
                  <a:schemeClr val="tx1"/>
                </a:solidFill>
              </a:rPr>
              <a:t>CS 543 / ECE 549 </a:t>
            </a:r>
          </a:p>
          <a:p>
            <a:pPr eaLnBrk="1" hangingPunct="1"/>
            <a:r>
              <a:rPr lang="en-US" smtClean="0">
                <a:solidFill>
                  <a:schemeClr val="tx1"/>
                </a:solidFill>
              </a:rPr>
              <a:t>University of Illinois</a:t>
            </a:r>
          </a:p>
          <a:p>
            <a:pPr eaLnBrk="1" hangingPunct="1"/>
            <a:endParaRPr lang="en-US" smtClean="0">
              <a:solidFill>
                <a:schemeClr val="tx1"/>
              </a:solidFill>
            </a:endParaRPr>
          </a:p>
          <a:p>
            <a:pPr eaLnBrk="1" hangingPunct="1"/>
            <a:r>
              <a:rPr lang="en-US" smtClean="0">
                <a:solidFill>
                  <a:schemeClr val="tx1"/>
                </a:solidFill>
              </a:rPr>
              <a:t>Derek Hoiem</a:t>
            </a:r>
          </a:p>
        </p:txBody>
      </p:sp>
      <p:sp>
        <p:nvSpPr>
          <p:cNvPr id="10244" name="TextBox 3"/>
          <p:cNvSpPr txBox="1">
            <a:spLocks noChangeArrowheads="1"/>
          </p:cNvSpPr>
          <p:nvPr/>
        </p:nvSpPr>
        <p:spPr bwMode="auto">
          <a:xfrm>
            <a:off x="8061325" y="0"/>
            <a:ext cx="1082348" cy="369332"/>
          </a:xfrm>
          <a:prstGeom prst="rect">
            <a:avLst/>
          </a:prstGeom>
          <a:noFill/>
          <a:ln w="9525">
            <a:noFill/>
            <a:miter lim="800000"/>
            <a:headEnd/>
            <a:tailEnd/>
          </a:ln>
        </p:spPr>
        <p:txBody>
          <a:bodyPr wrap="none">
            <a:spAutoFit/>
          </a:bodyPr>
          <a:lstStyle/>
          <a:p>
            <a:r>
              <a:rPr lang="en-US" dirty="0" smtClean="0"/>
              <a:t>03/09/17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pPr marL="514350" indent="-514350">
              <a:buFont typeface="+mj-lt"/>
              <a:buAutoNum type="arabicPeriod"/>
            </a:pPr>
            <a:r>
              <a:rPr lang="en-US" dirty="0" smtClean="0"/>
              <a:t>Initialize cluster centers: </a:t>
            </a:r>
            <a:r>
              <a:rPr lang="en-US" sz="3500" b="1" dirty="0" smtClean="0">
                <a:latin typeface="Times New Roman" pitchFamily="18" charset="0"/>
                <a:cs typeface="Times New Roman" pitchFamily="18" charset="0"/>
              </a:rPr>
              <a:t>c</a:t>
            </a:r>
            <a:r>
              <a:rPr lang="en-US" sz="3500" baseline="30000" dirty="0" smtClean="0">
                <a:latin typeface="Times New Roman" pitchFamily="18" charset="0"/>
                <a:cs typeface="Times New Roman" pitchFamily="18" charset="0"/>
              </a:rPr>
              <a:t>0</a:t>
            </a:r>
            <a:r>
              <a:rPr lang="en-US" sz="3500" dirty="0" smtClean="0">
                <a:latin typeface="Times New Roman" pitchFamily="18" charset="0"/>
                <a:cs typeface="Times New Roman" pitchFamily="18" charset="0"/>
              </a:rPr>
              <a:t> ; </a:t>
            </a:r>
            <a:r>
              <a:rPr lang="en-US" sz="3000" dirty="0" smtClean="0">
                <a:latin typeface="Times New Roman" pitchFamily="18" charset="0"/>
                <a:cs typeface="Times New Roman" pitchFamily="18" charset="0"/>
              </a:rPr>
              <a:t>t=0</a:t>
            </a: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p>
          <a:p>
            <a:pPr marL="514350" indent="-514350">
              <a:buFont typeface="+mj-lt"/>
              <a:buAutoNum type="arabicPeriod"/>
            </a:pPr>
            <a:r>
              <a:rPr lang="en-US" dirty="0" smtClean="0"/>
              <a:t>Assign each point to the closest center</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Update cluster centers as the mean of the points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Repeat 2-3 until no points are re-assigned </a:t>
            </a:r>
            <a:r>
              <a:rPr lang="en-US" sz="3000" dirty="0" smtClean="0">
                <a:latin typeface="Times New Roman" pitchFamily="18" charset="0"/>
                <a:cs typeface="Times New Roman" pitchFamily="18" charset="0"/>
              </a:rPr>
              <a:t>(t=t+1)</a:t>
            </a:r>
            <a:endParaRPr lang="en-US" dirty="0">
              <a:latin typeface="Times New Roman" pitchFamily="18" charset="0"/>
              <a:cs typeface="Times New Roman" pitchFamily="18" charset="0"/>
            </a:endParaRPr>
          </a:p>
        </p:txBody>
      </p:sp>
      <p:graphicFrame>
        <p:nvGraphicFramePr>
          <p:cNvPr id="260099" name="Object 3"/>
          <p:cNvGraphicFramePr>
            <a:graphicFrameLocks noChangeAspect="1"/>
          </p:cNvGraphicFramePr>
          <p:nvPr/>
        </p:nvGraphicFramePr>
        <p:xfrm>
          <a:off x="1662113" y="2438400"/>
          <a:ext cx="4968875" cy="1066800"/>
        </p:xfrm>
        <a:graphic>
          <a:graphicData uri="http://schemas.openxmlformats.org/presentationml/2006/ole">
            <mc:AlternateContent xmlns:mc="http://schemas.openxmlformats.org/markup-compatibility/2006">
              <mc:Choice xmlns:v="urn:schemas-microsoft-com:vml" Requires="v">
                <p:oleObj spid="_x0000_s260117" name="Equation" r:id="rId3" imgW="2070000" imgH="444240" progId="Equation.3">
                  <p:embed/>
                </p:oleObj>
              </mc:Choice>
              <mc:Fallback>
                <p:oleObj name="Equation" r:id="rId3" imgW="207000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2438400"/>
                        <a:ext cx="49688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0" name="Object 4"/>
          <p:cNvGraphicFramePr>
            <a:graphicFrameLocks noChangeAspect="1"/>
          </p:cNvGraphicFramePr>
          <p:nvPr/>
        </p:nvGraphicFramePr>
        <p:xfrm>
          <a:off x="1781175" y="4419600"/>
          <a:ext cx="4725988" cy="1066800"/>
        </p:xfrm>
        <a:graphic>
          <a:graphicData uri="http://schemas.openxmlformats.org/presentationml/2006/ole">
            <mc:AlternateContent xmlns:mc="http://schemas.openxmlformats.org/markup-compatibility/2006">
              <mc:Choice xmlns:v="urn:schemas-microsoft-com:vml" Requires="v">
                <p:oleObj spid="_x0000_s260118" name="Equation" r:id="rId5" imgW="1968480" imgH="444240" progId="Equation.3">
                  <p:embed/>
                </p:oleObj>
              </mc:Choice>
              <mc:Fallback>
                <p:oleObj name="Equation" r:id="rId5" imgW="196848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4419600"/>
                        <a:ext cx="472598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demos</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sz="1800" dirty="0" smtClean="0"/>
              <a:t>	</a:t>
            </a:r>
            <a:r>
              <a:rPr lang="en-US" sz="1800" dirty="0" smtClean="0">
                <a:hlinkClick r:id="rId2"/>
              </a:rPr>
              <a:t> http://home.dei.polimi.it/matteucc/Clustering/tutorial_html/AppletKM.html</a:t>
            </a:r>
            <a:endParaRPr lang="en-US" sz="1800" dirty="0" smtClean="0"/>
          </a:p>
          <a:p>
            <a:pPr>
              <a:buNone/>
            </a:pPr>
            <a:r>
              <a:rPr lang="en-US" sz="1800" dirty="0" smtClean="0"/>
              <a:t>		(note: I can’t run this anymore because of security settings </a:t>
            </a:r>
            <a:r>
              <a:rPr lang="en-US" sz="1800" dirty="0" smtClean="0">
                <a:sym typeface="Wingdings" panose="05000000000000000000" pitchFamily="2" charset="2"/>
              </a:rPr>
              <a:t> )</a:t>
            </a:r>
          </a:p>
          <a:p>
            <a:pPr>
              <a:buNone/>
            </a:pPr>
            <a:r>
              <a:rPr lang="en-US" sz="1800" dirty="0" smtClean="0">
                <a:sym typeface="Wingdings" panose="05000000000000000000" pitchFamily="2" charset="2"/>
              </a:rPr>
              <a:t>	</a:t>
            </a:r>
            <a:r>
              <a:rPr lang="en-US" sz="1800" dirty="0" smtClean="0">
                <a:sym typeface="Wingdings" panose="05000000000000000000" pitchFamily="2" charset="2"/>
                <a:hlinkClick r:id="rId3"/>
              </a:rPr>
              <a:t>http</a:t>
            </a:r>
            <a:r>
              <a:rPr lang="en-US" sz="1800" dirty="0">
                <a:sym typeface="Wingdings" panose="05000000000000000000" pitchFamily="2" charset="2"/>
                <a:hlinkClick r:id="rId3"/>
              </a:rPr>
              <a:t>://</a:t>
            </a:r>
            <a:r>
              <a:rPr lang="en-US" sz="1800" dirty="0" smtClean="0">
                <a:sym typeface="Wingdings" panose="05000000000000000000" pitchFamily="2" charset="2"/>
                <a:hlinkClick r:id="rId3"/>
              </a:rPr>
              <a:t>util.io/k-means</a:t>
            </a:r>
            <a:endParaRPr lang="en-US" sz="1800" dirty="0" smtClean="0">
              <a:sym typeface="Wingdings" panose="05000000000000000000" pitchFamily="2" charset="2"/>
            </a:endParaRPr>
          </a:p>
          <a:p>
            <a:pPr>
              <a:buNone/>
            </a:pPr>
            <a:r>
              <a:rPr lang="en-US" sz="1800" dirty="0">
                <a:sym typeface="Wingdings" panose="05000000000000000000" pitchFamily="2" charset="2"/>
              </a:rPr>
              <a:t>	</a:t>
            </a:r>
            <a:r>
              <a:rPr lang="en-US" sz="1800" dirty="0" smtClean="0">
                <a:sym typeface="Wingdings" panose="05000000000000000000" pitchFamily="2" charset="2"/>
              </a:rPr>
              <a:t>	(works mostly but not great)</a:t>
            </a:r>
          </a:p>
          <a:p>
            <a:pPr>
              <a:buNone/>
            </a:pPr>
            <a:endParaRPr lang="en-US" sz="1800" dirty="0" smtClean="0">
              <a:sym typeface="Wingdings" panose="05000000000000000000" pitchFamily="2" charset="2"/>
            </a:endParaRPr>
          </a:p>
          <a:p>
            <a:pPr>
              <a:buNone/>
            </a:pPr>
            <a:endParaRPr lang="en-US" sz="1800" dirty="0">
              <a:sym typeface="Wingdings" panose="05000000000000000000" pitchFamily="2" charset="2"/>
            </a:endParaRPr>
          </a:p>
          <a:p>
            <a:pPr>
              <a:buNone/>
            </a:pPr>
            <a:endParaRPr lang="en-US" sz="1800" dirty="0" smtClean="0"/>
          </a:p>
          <a:p>
            <a:pPr>
              <a:buNone/>
            </a:pPr>
            <a:endParaRPr lang="en-US" sz="1800" dirty="0" smtClean="0"/>
          </a:p>
          <a:p>
            <a:pPr>
              <a:buNone/>
            </a:pPr>
            <a:r>
              <a:rPr lang="en-US" sz="1800" dirty="0" smtClean="0"/>
              <a:t>	</a:t>
            </a:r>
            <a:r>
              <a:rPr lang="en-US" sz="1800" dirty="0" smtClean="0">
                <a:hlinkClick r:id="rId4"/>
              </a:rPr>
              <a:t>http://www.cs.washington.edu/research/imagedatabase/demo/kmcluster/</a:t>
            </a:r>
            <a:endParaRPr lang="en-US" sz="1800" dirty="0" smtClean="0"/>
          </a:p>
          <a:p>
            <a:pPr marL="0" indent="0">
              <a:buNone/>
            </a:pPr>
            <a:r>
              <a:rPr lang="en-US" sz="1800" dirty="0" smtClean="0"/>
              <a:t>	(</a:t>
            </a:r>
            <a:r>
              <a:rPr lang="en-US" sz="1800" dirty="0"/>
              <a:t>note: I can’t run this anymore because of security settings </a:t>
            </a:r>
            <a:r>
              <a:rPr lang="en-US" sz="1800" dirty="0">
                <a:sym typeface="Wingdings" panose="05000000000000000000" pitchFamily="2" charset="2"/>
              </a:rPr>
              <a:t> )</a:t>
            </a:r>
          </a:p>
          <a:p>
            <a:endParaRPr lang="en-US" sz="1800" dirty="0"/>
          </a:p>
        </p:txBody>
      </p:sp>
      <p:sp>
        <p:nvSpPr>
          <p:cNvPr id="4" name="TextBox 3"/>
          <p:cNvSpPr txBox="1"/>
          <p:nvPr/>
        </p:nvSpPr>
        <p:spPr>
          <a:xfrm flipH="1">
            <a:off x="914400" y="2069068"/>
            <a:ext cx="1859281" cy="369332"/>
          </a:xfrm>
          <a:prstGeom prst="rect">
            <a:avLst/>
          </a:prstGeom>
          <a:noFill/>
        </p:spPr>
        <p:txBody>
          <a:bodyPr wrap="square" rtlCol="0">
            <a:spAutoFit/>
          </a:bodyPr>
          <a:lstStyle/>
          <a:p>
            <a:r>
              <a:rPr lang="en-US" dirty="0" smtClean="0"/>
              <a:t>General</a:t>
            </a:r>
            <a:endParaRPr lang="en-US" dirty="0"/>
          </a:p>
        </p:txBody>
      </p:sp>
      <p:sp>
        <p:nvSpPr>
          <p:cNvPr id="5" name="TextBox 4"/>
          <p:cNvSpPr txBox="1"/>
          <p:nvPr/>
        </p:nvSpPr>
        <p:spPr>
          <a:xfrm flipH="1">
            <a:off x="762000" y="4419600"/>
            <a:ext cx="1859281" cy="369332"/>
          </a:xfrm>
          <a:prstGeom prst="rect">
            <a:avLst/>
          </a:prstGeom>
          <a:noFill/>
        </p:spPr>
        <p:txBody>
          <a:bodyPr wrap="square" rtlCol="0">
            <a:spAutoFit/>
          </a:bodyPr>
          <a:lstStyle/>
          <a:p>
            <a:r>
              <a:rPr lang="en-US" dirty="0" smtClean="0"/>
              <a:t>Color clustering</a:t>
            </a:r>
            <a:endParaRPr lang="en-US" dirty="0"/>
          </a:p>
        </p:txBody>
      </p:sp>
    </p:spTree>
    <p:extLst>
      <p:ext uri="{BB962C8B-B14F-4D97-AF65-F5344CB8AC3E}">
        <p14:creationId xmlns:p14="http://schemas.microsoft.com/office/powerpoint/2010/main" val="2452343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12"/>
            <a:ext cx="8229600" cy="685800"/>
          </a:xfrm>
        </p:spPr>
        <p:txBody>
          <a:bodyPr>
            <a:normAutofit fontScale="90000"/>
          </a:bodyPr>
          <a:lstStyle/>
          <a:p>
            <a:r>
              <a:rPr lang="en-US" dirty="0" err="1" smtClean="0"/>
              <a:t>Kmeans</a:t>
            </a:r>
            <a:r>
              <a:rPr lang="en-US" dirty="0" smtClean="0"/>
              <a:t>: </a:t>
            </a:r>
            <a:r>
              <a:rPr lang="en-US" dirty="0" err="1" smtClean="0"/>
              <a:t>Matlab</a:t>
            </a:r>
            <a:r>
              <a:rPr lang="en-US" dirty="0" smtClean="0"/>
              <a:t> code</a:t>
            </a:r>
            <a:endParaRPr lang="en-US" dirty="0"/>
          </a:p>
        </p:txBody>
      </p:sp>
      <p:sp>
        <p:nvSpPr>
          <p:cNvPr id="3" name="Content Placeholder 2"/>
          <p:cNvSpPr>
            <a:spLocks noGrp="1"/>
          </p:cNvSpPr>
          <p:nvPr>
            <p:ph idx="1"/>
          </p:nvPr>
        </p:nvSpPr>
        <p:spPr>
          <a:xfrm>
            <a:off x="457200" y="609600"/>
            <a:ext cx="8229600" cy="6019800"/>
          </a:xfrm>
        </p:spPr>
        <p:txBody>
          <a:bodyPr>
            <a:noAutofit/>
          </a:bodyPr>
          <a:lstStyle/>
          <a:p>
            <a:pPr marL="0" indent="0">
              <a:buNone/>
            </a:pPr>
            <a:r>
              <a:rPr lang="en-US" sz="1200" dirty="0" smtClean="0">
                <a:latin typeface="Courier New" pitchFamily="49" charset="0"/>
                <a:cs typeface="Courier New" pitchFamily="49" charset="0"/>
              </a:rPr>
              <a:t>function C = </a:t>
            </a:r>
            <a:r>
              <a:rPr lang="en-US" sz="1200" dirty="0" err="1" smtClean="0">
                <a:latin typeface="Courier New" pitchFamily="49" charset="0"/>
                <a:cs typeface="Courier New" pitchFamily="49" charset="0"/>
              </a:rPr>
              <a:t>kmeans</a:t>
            </a:r>
            <a:r>
              <a:rPr lang="en-US" sz="1200" dirty="0" smtClean="0">
                <a:latin typeface="Courier New" pitchFamily="49" charset="0"/>
                <a:cs typeface="Courier New" pitchFamily="49" charset="0"/>
              </a:rPr>
              <a:t>(X, K)</a:t>
            </a:r>
          </a:p>
          <a:p>
            <a:pPr marL="0" indent="0">
              <a:buNone/>
            </a:pPr>
            <a:endParaRPr lang="en-US" sz="400" dirty="0" smtClean="0">
              <a:latin typeface="Courier New" pitchFamily="49" charset="0"/>
              <a:cs typeface="Courier New" pitchFamily="49" charset="0"/>
            </a:endParaRPr>
          </a:p>
          <a:p>
            <a:pPr marL="0" indent="0">
              <a:buNone/>
            </a:pPr>
            <a:r>
              <a:rPr lang="en-US" sz="1200" dirty="0" smtClean="0">
                <a:latin typeface="Courier New" pitchFamily="49" charset="0"/>
                <a:cs typeface="Courier New" pitchFamily="49" charset="0"/>
              </a:rPr>
              <a:t>% Initialize cluster centers to be randomly sampled points</a:t>
            </a:r>
          </a:p>
          <a:p>
            <a:pPr marL="0" indent="0">
              <a:buNone/>
            </a:pPr>
            <a:r>
              <a:rPr lang="en-US" sz="1200" dirty="0" smtClean="0">
                <a:latin typeface="Courier New" pitchFamily="49" charset="0"/>
                <a:cs typeface="Courier New" pitchFamily="49" charset="0"/>
              </a:rPr>
              <a:t>[N, d] = size(X);</a:t>
            </a:r>
          </a:p>
          <a:p>
            <a:pPr marL="0" indent="0">
              <a:buNone/>
            </a:pP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randperm</a:t>
            </a:r>
            <a:r>
              <a:rPr lang="en-US" sz="1200" dirty="0" smtClean="0">
                <a:latin typeface="Courier New" pitchFamily="49" charset="0"/>
                <a:cs typeface="Courier New" pitchFamily="49" charset="0"/>
              </a:rPr>
              <a:t>(N);</a:t>
            </a:r>
          </a:p>
          <a:p>
            <a:pPr marL="0" indent="0">
              <a:buNone/>
            </a:pPr>
            <a:r>
              <a:rPr lang="en-US" sz="1200" dirty="0" smtClean="0">
                <a:latin typeface="Courier New" pitchFamily="49" charset="0"/>
                <a:cs typeface="Courier New" pitchFamily="49" charset="0"/>
              </a:rPr>
              <a:t>C = X(</a:t>
            </a: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(1:K), :);</a:t>
            </a:r>
          </a:p>
          <a:p>
            <a:pPr marL="0" indent="0">
              <a:buNone/>
            </a:pPr>
            <a:endParaRPr lang="en-US" sz="400" dirty="0" smtClean="0">
              <a:latin typeface="Courier New" pitchFamily="49" charset="0"/>
              <a:cs typeface="Courier New" pitchFamily="49" charset="0"/>
            </a:endParaRPr>
          </a:p>
          <a:p>
            <a:pPr marL="0" indent="0">
              <a:buNone/>
            </a:pP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 </a:t>
            </a:r>
            <a:r>
              <a:rPr lang="en-US" sz="1200" dirty="0" smtClean="0">
                <a:latin typeface="Courier New" pitchFamily="49" charset="0"/>
                <a:cs typeface="Courier New" pitchFamily="49" charset="0"/>
              </a:rPr>
              <a:t>= zeros(N, 1);</a:t>
            </a:r>
          </a:p>
          <a:p>
            <a:pPr marL="0" indent="0">
              <a:buNone/>
            </a:pPr>
            <a:r>
              <a:rPr lang="en-US" sz="1200" dirty="0" smtClean="0">
                <a:latin typeface="Courier New" pitchFamily="49" charset="0"/>
                <a:cs typeface="Courier New" pitchFamily="49" charset="0"/>
              </a:rPr>
              <a:t>while true</a:t>
            </a:r>
            <a:endParaRPr lang="en-US" sz="1200" dirty="0">
              <a:latin typeface="Courier New" pitchFamily="49" charset="0"/>
              <a:cs typeface="Courier New" pitchFamily="49" charset="0"/>
            </a:endParaRPr>
          </a:p>
          <a:p>
            <a:pPr marL="0" indent="0">
              <a:buNone/>
            </a:pPr>
            <a:endParaRPr lang="en-US" sz="400" dirty="0" smtClean="0">
              <a:latin typeface="Courier New" pitchFamily="49" charset="0"/>
              <a:cs typeface="Courier New" pitchFamily="49" charset="0"/>
            </a:endParaRPr>
          </a:p>
          <a:p>
            <a:pPr marL="0" indent="0">
              <a:buNone/>
            </a:pPr>
            <a:r>
              <a:rPr lang="en-US" sz="400" dirty="0" smtClean="0">
                <a:latin typeface="Courier New" pitchFamily="49" charset="0"/>
                <a:cs typeface="Courier New" pitchFamily="49" charset="0"/>
              </a:rPr>
              <a:t>  </a:t>
            </a:r>
            <a:endParaRPr lang="en-US" sz="400" dirty="0" smtClean="0">
              <a:latin typeface="Courier New" pitchFamily="49" charset="0"/>
              <a:cs typeface="Courier New" pitchFamily="49" charset="0"/>
            </a:endParaRP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a:t>
            </a:r>
            <a:r>
              <a:rPr lang="en-US" sz="1200" dirty="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a:p>
            <a:pPr marL="0" indent="0">
              <a:buNone/>
            </a:pPr>
            <a:r>
              <a:rPr lang="en-US" sz="1200" dirty="0" smtClean="0">
                <a:latin typeface="Courier New" pitchFamily="49" charset="0"/>
                <a:cs typeface="Courier New" pitchFamily="49" charset="0"/>
              </a:rPr>
              <a:t>  </a:t>
            </a:r>
            <a:r>
              <a:rPr lang="en-US" sz="1200" dirty="0" smtClean="0">
                <a:latin typeface="Courier New" pitchFamily="49" charset="0"/>
                <a:cs typeface="Courier New" pitchFamily="49" charset="0"/>
              </a:rPr>
              <a:t>% Assign each point to nearest cluster center</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Inf</a:t>
            </a:r>
            <a:r>
              <a:rPr lang="en-US" sz="1200" dirty="0" smtClean="0">
                <a:latin typeface="Courier New" pitchFamily="49" charset="0"/>
                <a:cs typeface="Courier New" pitchFamily="49" charset="0"/>
              </a:rPr>
              <a:t>*ones(N,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n = 1:N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dist</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sum((X(n, :)-C(k, :)).^2);</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 &lt;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 =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(n) = 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    end</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smtClean="0">
                <a:latin typeface="Courier New" pitchFamily="49" charset="0"/>
                <a:cs typeface="Courier New" pitchFamily="49" charset="0"/>
              </a:rPr>
              <a:t>  % </a:t>
            </a:r>
            <a:r>
              <a:rPr lang="en-US" sz="1200" dirty="0">
                <a:latin typeface="Courier New" pitchFamily="49" charset="0"/>
                <a:cs typeface="Courier New" pitchFamily="49" charset="0"/>
              </a:rPr>
              <a:t>break if assignment is </a:t>
            </a:r>
            <a:r>
              <a:rPr lang="en-US" sz="1200" dirty="0" smtClean="0">
                <a:latin typeface="Courier New" pitchFamily="49" charset="0"/>
                <a:cs typeface="Courier New" pitchFamily="49" charset="0"/>
              </a:rPr>
              <a:t>unchanged  </a:t>
            </a:r>
          </a:p>
          <a:p>
            <a:pPr marL="0" indent="0">
              <a:buNone/>
            </a:pPr>
            <a:r>
              <a:rPr lang="en-US" sz="1200" dirty="0" smtClean="0">
                <a:latin typeface="Courier New" pitchFamily="49" charset="0"/>
                <a:cs typeface="Courier New" pitchFamily="49" charset="0"/>
              </a:rPr>
              <a:t>  if all(</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break; end;</a:t>
            </a:r>
          </a:p>
          <a:p>
            <a:pPr marL="0" indent="0">
              <a:buNone/>
            </a:pP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cluster center to mean of points within it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C(k, :) = mean(X(</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end</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08604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design choices</a:t>
            </a:r>
            <a:endParaRPr lang="en-US" dirty="0"/>
          </a:p>
        </p:txBody>
      </p:sp>
      <p:sp>
        <p:nvSpPr>
          <p:cNvPr id="23" name="Content Placeholder 22"/>
          <p:cNvSpPr>
            <a:spLocks noGrp="1"/>
          </p:cNvSpPr>
          <p:nvPr>
            <p:ph idx="1"/>
          </p:nvPr>
        </p:nvSpPr>
        <p:spPr>
          <a:xfrm>
            <a:off x="457200" y="1219200"/>
            <a:ext cx="8229600" cy="5638800"/>
          </a:xfrm>
        </p:spPr>
        <p:txBody>
          <a:bodyPr>
            <a:normAutofit/>
          </a:bodyPr>
          <a:lstStyle/>
          <a:p>
            <a:r>
              <a:rPr lang="en-US" dirty="0" smtClean="0"/>
              <a:t>Initialization</a:t>
            </a:r>
          </a:p>
          <a:p>
            <a:pPr lvl="1"/>
            <a:r>
              <a:rPr lang="en-US" dirty="0" smtClean="0"/>
              <a:t>Randomly select K points as initial cluster center</a:t>
            </a:r>
          </a:p>
          <a:p>
            <a:pPr lvl="1"/>
            <a:r>
              <a:rPr lang="en-US" dirty="0" smtClean="0"/>
              <a:t>Or greedily choose K points to minimize residual</a:t>
            </a:r>
          </a:p>
          <a:p>
            <a:endParaRPr lang="en-US" sz="1400" dirty="0" smtClean="0"/>
          </a:p>
          <a:p>
            <a:r>
              <a:rPr lang="en-US" dirty="0" smtClean="0"/>
              <a:t>Distance measures</a:t>
            </a:r>
          </a:p>
          <a:p>
            <a:pPr lvl="1"/>
            <a:r>
              <a:rPr lang="en-US" dirty="0" smtClean="0"/>
              <a:t>Traditionally Euclidean, could be others</a:t>
            </a:r>
          </a:p>
          <a:p>
            <a:endParaRPr lang="en-US" sz="1400" dirty="0" smtClean="0"/>
          </a:p>
          <a:p>
            <a:r>
              <a:rPr lang="en-US" dirty="0" smtClean="0"/>
              <a:t>Optimization</a:t>
            </a:r>
          </a:p>
          <a:p>
            <a:pPr lvl="1"/>
            <a:r>
              <a:rPr lang="en-US" dirty="0" smtClean="0"/>
              <a:t>Will converge to a </a:t>
            </a:r>
            <a:r>
              <a:rPr lang="en-US" i="1" dirty="0" smtClean="0"/>
              <a:t>local minimum</a:t>
            </a:r>
          </a:p>
          <a:p>
            <a:pPr lvl="1"/>
            <a:r>
              <a:rPr lang="en-US" dirty="0" smtClean="0"/>
              <a:t>May want to perform multiple restarts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choose the number of clusters?</a:t>
            </a:r>
            <a:endParaRPr lang="en-US" dirty="0"/>
          </a:p>
        </p:txBody>
      </p:sp>
      <p:sp>
        <p:nvSpPr>
          <p:cNvPr id="3" name="Content Placeholder 2"/>
          <p:cNvSpPr>
            <a:spLocks noGrp="1"/>
          </p:cNvSpPr>
          <p:nvPr>
            <p:ph idx="1"/>
          </p:nvPr>
        </p:nvSpPr>
        <p:spPr/>
        <p:txBody>
          <a:bodyPr>
            <a:normAutofit/>
          </a:bodyPr>
          <a:lstStyle/>
          <a:p>
            <a:r>
              <a:rPr lang="en-US" sz="2800" dirty="0" smtClean="0"/>
              <a:t>Minimum Description Length (MDL) principal for model comparison </a:t>
            </a:r>
          </a:p>
          <a:p>
            <a:endParaRPr lang="en-US" sz="2800" dirty="0" smtClean="0"/>
          </a:p>
          <a:p>
            <a:r>
              <a:rPr lang="en-US" sz="2800" dirty="0" smtClean="0"/>
              <a:t>Minimize Schwarz Criterion </a:t>
            </a:r>
          </a:p>
          <a:p>
            <a:pPr lvl="1"/>
            <a:r>
              <a:rPr lang="en-US" sz="2400" dirty="0" smtClean="0"/>
              <a:t>also called </a:t>
            </a:r>
            <a:r>
              <a:rPr lang="en-US" sz="2400" dirty="0" err="1" smtClean="0"/>
              <a:t>Bayes</a:t>
            </a:r>
            <a:r>
              <a:rPr lang="en-US" sz="2400" dirty="0" smtClean="0"/>
              <a:t> Information Criteria (BIC)</a:t>
            </a:r>
          </a:p>
          <a:p>
            <a:endParaRPr lang="en-US" sz="2800" dirty="0" smtClean="0"/>
          </a:p>
          <a:p>
            <a:endParaRPr lang="en-US" sz="2800" dirty="0" smtClean="0"/>
          </a:p>
          <a:p>
            <a:endParaRPr lang="en-US" sz="2800" dirty="0" smtClean="0"/>
          </a:p>
          <a:p>
            <a:endParaRPr lang="en-US" sz="2800" dirty="0" smtClean="0"/>
          </a:p>
          <a:p>
            <a:endParaRPr lang="en-US" sz="2800" dirty="0" smtClean="0"/>
          </a:p>
        </p:txBody>
      </p:sp>
      <p:pic>
        <p:nvPicPr>
          <p:cNvPr id="280579" name="Picture 3"/>
          <p:cNvPicPr>
            <a:picLocks noChangeAspect="1" noChangeArrowheads="1"/>
          </p:cNvPicPr>
          <p:nvPr/>
        </p:nvPicPr>
        <p:blipFill>
          <a:blip r:embed="rId2" cstate="print"/>
          <a:srcRect/>
          <a:stretch>
            <a:fillRect/>
          </a:stretch>
        </p:blipFill>
        <p:spPr bwMode="auto">
          <a:xfrm>
            <a:off x="2261557" y="3886200"/>
            <a:ext cx="4962525" cy="1926897"/>
          </a:xfrm>
          <a:prstGeom prst="rect">
            <a:avLst/>
          </a:prstGeom>
          <a:noFill/>
          <a:ln w="9525">
            <a:noFill/>
            <a:miter lim="800000"/>
            <a:headEnd/>
            <a:tailEnd/>
          </a:ln>
        </p:spPr>
      </p:pic>
      <p:cxnSp>
        <p:nvCxnSpPr>
          <p:cNvPr id="6" name="Straight Arrow Connector 5"/>
          <p:cNvCxnSpPr/>
          <p:nvPr/>
        </p:nvCxnSpPr>
        <p:spPr>
          <a:xfrm flipV="1">
            <a:off x="2057400" y="4896139"/>
            <a:ext cx="1031091" cy="182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2270" y="5066579"/>
            <a:ext cx="2069797" cy="369332"/>
          </a:xfrm>
          <a:prstGeom prst="rect">
            <a:avLst/>
          </a:prstGeom>
          <a:noFill/>
        </p:spPr>
        <p:txBody>
          <a:bodyPr wrap="none" rtlCol="0">
            <a:spAutoFit/>
          </a:bodyPr>
          <a:lstStyle/>
          <a:p>
            <a:r>
              <a:rPr lang="en-US" dirty="0"/>
              <a:t>s</a:t>
            </a:r>
            <a:r>
              <a:rPr lang="en-US" dirty="0" smtClean="0"/>
              <a:t>um squared error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choose the number of clusters?</a:t>
            </a:r>
            <a:endParaRPr lang="en-US" dirty="0"/>
          </a:p>
        </p:txBody>
      </p:sp>
      <p:sp>
        <p:nvSpPr>
          <p:cNvPr id="5" name="Content Placeholder 4"/>
          <p:cNvSpPr>
            <a:spLocks noGrp="1"/>
          </p:cNvSpPr>
          <p:nvPr>
            <p:ph idx="1"/>
          </p:nvPr>
        </p:nvSpPr>
        <p:spPr/>
        <p:txBody>
          <a:bodyPr/>
          <a:lstStyle/>
          <a:p>
            <a:r>
              <a:rPr lang="en-US" dirty="0" smtClean="0"/>
              <a:t>Validation set</a:t>
            </a:r>
          </a:p>
          <a:p>
            <a:pPr lvl="1"/>
            <a:r>
              <a:rPr lang="en-US" dirty="0" smtClean="0"/>
              <a:t>Try different numbers of clusters and look at performance</a:t>
            </a:r>
          </a:p>
          <a:p>
            <a:pPr lvl="2"/>
            <a:r>
              <a:rPr lang="en-US" dirty="0" smtClean="0"/>
              <a:t>When building dictionaries (discussed later), more clusters typically work better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evaluate clusters?</a:t>
            </a:r>
            <a:endParaRPr lang="en-US" dirty="0"/>
          </a:p>
        </p:txBody>
      </p:sp>
      <p:sp>
        <p:nvSpPr>
          <p:cNvPr id="3" name="Content Placeholder 2"/>
          <p:cNvSpPr>
            <a:spLocks noGrp="1"/>
          </p:cNvSpPr>
          <p:nvPr>
            <p:ph idx="1"/>
          </p:nvPr>
        </p:nvSpPr>
        <p:spPr/>
        <p:txBody>
          <a:bodyPr/>
          <a:lstStyle/>
          <a:p>
            <a:endParaRPr lang="en-US" dirty="0" smtClean="0"/>
          </a:p>
          <a:p>
            <a:r>
              <a:rPr lang="en-US" dirty="0" smtClean="0"/>
              <a:t>Generative</a:t>
            </a:r>
          </a:p>
          <a:p>
            <a:pPr lvl="1"/>
            <a:r>
              <a:rPr lang="en-US" dirty="0" smtClean="0"/>
              <a:t>How well are points reconstructed from the clusters?</a:t>
            </a:r>
          </a:p>
          <a:p>
            <a:pPr lvl="1"/>
            <a:endParaRPr lang="en-US" dirty="0" smtClean="0"/>
          </a:p>
          <a:p>
            <a:r>
              <a:rPr lang="en-US" dirty="0" smtClean="0"/>
              <a:t>Discriminative</a:t>
            </a:r>
          </a:p>
          <a:p>
            <a:pPr lvl="1"/>
            <a:r>
              <a:rPr lang="en-US" dirty="0" smtClean="0"/>
              <a:t>How well do the clusters correspond to labels?</a:t>
            </a:r>
          </a:p>
          <a:p>
            <a:pPr lvl="2"/>
            <a:r>
              <a:rPr lang="en-US" dirty="0" smtClean="0"/>
              <a:t>Purity</a:t>
            </a:r>
          </a:p>
          <a:p>
            <a:pPr lvl="1"/>
            <a:r>
              <a:rPr lang="en-US" dirty="0" smtClean="0"/>
              <a:t>Note: unsupervised clustering does not aim to be discriminative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5" name="Picture 9" descr="\|\mathbf{x}\|_\infty := \max \left(|x_1|, \ldots ,|x_n| \right)."/>
          <p:cNvPicPr>
            <a:picLocks noChangeAspect="1" noChangeArrowheads="1"/>
          </p:cNvPicPr>
          <p:nvPr/>
        </p:nvPicPr>
        <p:blipFill>
          <a:blip r:embed="rId3" cstate="print"/>
          <a:srcRect/>
          <a:stretch>
            <a:fillRect/>
          </a:stretch>
        </p:blipFill>
        <p:spPr bwMode="auto">
          <a:xfrm>
            <a:off x="3521669" y="3259015"/>
            <a:ext cx="3541486" cy="304800"/>
          </a:xfrm>
          <a:prstGeom prst="rect">
            <a:avLst/>
          </a:prstGeom>
          <a:noFill/>
        </p:spPr>
      </p:pic>
      <p:sp>
        <p:nvSpPr>
          <p:cNvPr id="13" name="Rectangle 12"/>
          <p:cNvSpPr/>
          <p:nvPr/>
        </p:nvSpPr>
        <p:spPr>
          <a:xfrm>
            <a:off x="7010400" y="3352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Common similarity/distance measures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P-norms</a:t>
            </a:r>
          </a:p>
          <a:p>
            <a:pPr lvl="1"/>
            <a:r>
              <a:rPr lang="en-US" dirty="0" smtClean="0"/>
              <a:t>City Block (L1)</a:t>
            </a:r>
          </a:p>
          <a:p>
            <a:pPr lvl="1"/>
            <a:r>
              <a:rPr lang="en-US" dirty="0" smtClean="0"/>
              <a:t>Euclidean (L2)</a:t>
            </a:r>
          </a:p>
          <a:p>
            <a:pPr lvl="1"/>
            <a:r>
              <a:rPr lang="en-US" dirty="0" smtClean="0"/>
              <a:t>L-infinity</a:t>
            </a:r>
          </a:p>
          <a:p>
            <a:pPr lvl="1"/>
            <a:endParaRPr lang="en-US" dirty="0" smtClean="0"/>
          </a:p>
          <a:p>
            <a:endParaRPr lang="en-US" dirty="0" smtClean="0"/>
          </a:p>
          <a:p>
            <a:endParaRPr lang="en-US" dirty="0" smtClean="0"/>
          </a:p>
          <a:p>
            <a:endParaRPr lang="en-US" dirty="0" smtClean="0"/>
          </a:p>
          <a:p>
            <a:endParaRPr lang="en-US" dirty="0" smtClean="0"/>
          </a:p>
          <a:p>
            <a:r>
              <a:rPr lang="en-US" dirty="0" err="1" smtClean="0"/>
              <a:t>Mahalanobis</a:t>
            </a:r>
            <a:endParaRPr lang="en-US" dirty="0" smtClean="0"/>
          </a:p>
          <a:p>
            <a:pPr lvl="1"/>
            <a:r>
              <a:rPr lang="en-US" dirty="0" smtClean="0"/>
              <a:t>Scaled Euclidean</a:t>
            </a:r>
          </a:p>
          <a:p>
            <a:pPr lvl="1">
              <a:buNone/>
            </a:pPr>
            <a:endParaRPr lang="en-US" dirty="0" smtClean="0"/>
          </a:p>
          <a:p>
            <a:pPr lvl="1"/>
            <a:endParaRPr lang="en-US" dirty="0" smtClean="0"/>
          </a:p>
          <a:p>
            <a:pPr>
              <a:buNone/>
            </a:pPr>
            <a:endParaRPr lang="en-US" dirty="0" smtClean="0"/>
          </a:p>
          <a:p>
            <a:r>
              <a:rPr lang="en-US" dirty="0" smtClean="0"/>
              <a:t>Cosine distance</a:t>
            </a:r>
          </a:p>
          <a:p>
            <a:pPr lvl="1"/>
            <a:endParaRPr lang="en-US" dirty="0" smtClean="0"/>
          </a:p>
          <a:p>
            <a:pPr lvl="1"/>
            <a:endParaRPr lang="en-US" dirty="0"/>
          </a:p>
        </p:txBody>
      </p:sp>
      <p:pic>
        <p:nvPicPr>
          <p:cNvPr id="249858" name="Picture 2" descr="\|\boldsymbol{x}\| := \sqrt{x_1^2 + \cdots + x_n^2}."/>
          <p:cNvPicPr>
            <a:picLocks noChangeAspect="1" noChangeArrowheads="1"/>
          </p:cNvPicPr>
          <p:nvPr/>
        </p:nvPicPr>
        <p:blipFill>
          <a:blip r:embed="rId4" cstate="print"/>
          <a:srcRect/>
          <a:stretch>
            <a:fillRect/>
          </a:stretch>
        </p:blipFill>
        <p:spPr bwMode="auto">
          <a:xfrm>
            <a:off x="3487615" y="2608385"/>
            <a:ext cx="2819400" cy="526859"/>
          </a:xfrm>
          <a:prstGeom prst="rect">
            <a:avLst/>
          </a:prstGeom>
          <a:noFill/>
        </p:spPr>
      </p:pic>
      <p:pic>
        <p:nvPicPr>
          <p:cNvPr id="249860" name="Picture 4" descr="\|\boldsymbol{x}\|_1 := \sum_{i=1}^{n} |x_i|."/>
          <p:cNvPicPr>
            <a:picLocks noChangeAspect="1" noChangeArrowheads="1"/>
          </p:cNvPicPr>
          <p:nvPr/>
        </p:nvPicPr>
        <p:blipFill>
          <a:blip r:embed="rId5" cstate="print"/>
          <a:srcRect/>
          <a:stretch>
            <a:fillRect/>
          </a:stretch>
        </p:blipFill>
        <p:spPr bwMode="auto">
          <a:xfrm>
            <a:off x="3464170" y="1811215"/>
            <a:ext cx="1828800" cy="745067"/>
          </a:xfrm>
          <a:prstGeom prst="rect">
            <a:avLst/>
          </a:prstGeom>
          <a:noFill/>
        </p:spPr>
      </p:pic>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9561"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9863" name="Picture 7" descr="\|\mathbf{x}\|_p := \bigg( \sum_{i=1}^n |x_i|^p \bigg)^{1/p}."/>
          <p:cNvPicPr>
            <a:picLocks noChangeAspect="1" noChangeArrowheads="1"/>
          </p:cNvPicPr>
          <p:nvPr/>
        </p:nvPicPr>
        <p:blipFill>
          <a:blip r:embed="rId8" cstate="print"/>
          <a:srcRect/>
          <a:stretch>
            <a:fillRect/>
          </a:stretch>
        </p:blipFill>
        <p:spPr bwMode="auto">
          <a:xfrm>
            <a:off x="3464170" y="973015"/>
            <a:ext cx="2514600" cy="756946"/>
          </a:xfrm>
          <a:prstGeom prst="rect">
            <a:avLst/>
          </a:prstGeom>
          <a:noFill/>
        </p:spPr>
      </p:pic>
      <p:pic>
        <p:nvPicPr>
          <p:cNvPr id="249867" name="Picture 11" descr=" d(\vec{x},\vec{y})=&#10;\sqrt{\sum_{i=1}^N  {(x_i - y_i)^2 \over \sigma_i^2}},&#10;"/>
          <p:cNvPicPr>
            <a:picLocks noChangeAspect="1" noChangeArrowheads="1"/>
          </p:cNvPicPr>
          <p:nvPr/>
        </p:nvPicPr>
        <p:blipFill>
          <a:blip r:embed="rId9" cstate="print"/>
          <a:srcRect/>
          <a:stretch>
            <a:fillRect/>
          </a:stretch>
        </p:blipFill>
        <p:spPr bwMode="auto">
          <a:xfrm>
            <a:off x="3505200" y="4038600"/>
            <a:ext cx="2989575" cy="838200"/>
          </a:xfrm>
          <a:prstGeom prst="rect">
            <a:avLst/>
          </a:prstGeom>
          <a:noFill/>
        </p:spPr>
      </p:pic>
      <p:pic>
        <p:nvPicPr>
          <p:cNvPr id="249869" name="Picture 13" descr=" \text{similarity} = \cos(\theta) = {A \cdot B \over \|A\| \|B\|} = \frac{ \sum_{i=1}^{n}{A_i \times B_i} }{ \sqrt{\sum_{i=1}^{n}{(A_i)^2}} \times \sqrt{\sum_{i=1}^{n}{(B_i)^2}} }"/>
          <p:cNvPicPr>
            <a:picLocks noChangeAspect="1" noChangeArrowheads="1"/>
          </p:cNvPicPr>
          <p:nvPr/>
        </p:nvPicPr>
        <p:blipFill>
          <a:blip r:embed="rId10" cstate="print"/>
          <a:srcRect r="51839" b="-4918"/>
          <a:stretch>
            <a:fillRect/>
          </a:stretch>
        </p:blipFill>
        <p:spPr bwMode="auto">
          <a:xfrm>
            <a:off x="3429000" y="5410200"/>
            <a:ext cx="2819400" cy="609600"/>
          </a:xfrm>
          <a:prstGeom prst="rect">
            <a:avLst/>
          </a:prstGeom>
          <a:noFill/>
        </p:spPr>
      </p:pic>
      <p:sp>
        <p:nvSpPr>
          <p:cNvPr id="11" name="TextBox 10"/>
          <p:cNvSpPr txBox="1"/>
          <p:nvPr/>
        </p:nvSpPr>
        <p:spPr>
          <a:xfrm>
            <a:off x="7543800" y="1828800"/>
            <a:ext cx="1828800" cy="1754326"/>
          </a:xfrm>
          <a:prstGeom prst="rect">
            <a:avLst/>
          </a:prstGeom>
          <a:noFill/>
        </p:spPr>
        <p:txBody>
          <a:bodyPr wrap="square" rtlCol="0">
            <a:spAutoFit/>
          </a:bodyPr>
          <a:lstStyle/>
          <a:p>
            <a:r>
              <a:rPr lang="en-US" dirty="0" smtClean="0"/>
              <a:t>Here x</a:t>
            </a:r>
            <a:r>
              <a:rPr lang="en-US" baseline="-25000" dirty="0" smtClean="0"/>
              <a:t>i</a:t>
            </a:r>
            <a:r>
              <a:rPr lang="en-US" dirty="0" smtClean="0"/>
              <a:t> is the distance between </a:t>
            </a:r>
            <a:r>
              <a:rPr lang="en-US" dirty="0" smtClean="0"/>
              <a:t>corresponding elements of vectors</a:t>
            </a:r>
            <a:endParaRPr lang="en-US" dirty="0"/>
          </a:p>
        </p:txBody>
      </p:sp>
      <p:sp>
        <p:nvSpPr>
          <p:cNvPr id="12" name="Right Brace 11"/>
          <p:cNvSpPr/>
          <p:nvPr/>
        </p:nvSpPr>
        <p:spPr>
          <a:xfrm>
            <a:off x="7010400" y="1295400"/>
            <a:ext cx="381000" cy="2209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248400" y="2819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3600" y="1295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57800" y="2133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00800" y="4495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60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K-means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Good</a:t>
            </a:r>
          </a:p>
          <a:p>
            <a:r>
              <a:rPr lang="en-US" sz="2400" dirty="0" smtClean="0"/>
              <a:t>Finds cluster centers that minimize conditional variance (good representation of data)</a:t>
            </a:r>
          </a:p>
          <a:p>
            <a:r>
              <a:rPr lang="en-US" sz="2400" dirty="0" smtClean="0"/>
              <a:t>Simple to implement, widespread application</a:t>
            </a:r>
          </a:p>
          <a:p>
            <a:pPr>
              <a:buNone/>
            </a:pPr>
            <a:endParaRPr lang="en-US" sz="2400" dirty="0" smtClean="0"/>
          </a:p>
          <a:p>
            <a:pPr>
              <a:buNone/>
            </a:pPr>
            <a:r>
              <a:rPr lang="en-US" dirty="0" smtClean="0"/>
              <a:t>Bad</a:t>
            </a:r>
            <a:endParaRPr lang="en-US" sz="2400" dirty="0" smtClean="0"/>
          </a:p>
          <a:p>
            <a:r>
              <a:rPr lang="en-US" sz="2400" dirty="0" smtClean="0"/>
              <a:t>Prone to local minima</a:t>
            </a:r>
          </a:p>
          <a:p>
            <a:r>
              <a:rPr lang="en-US" sz="2400" dirty="0" smtClean="0"/>
              <a:t>Need to choose K</a:t>
            </a:r>
          </a:p>
          <a:p>
            <a:r>
              <a:rPr lang="en-US" sz="2400" dirty="0" smtClean="0"/>
              <a:t>All clusters have the same parameters (e.g., distance measure is non-adaptive)</a:t>
            </a:r>
          </a:p>
          <a:p>
            <a:r>
              <a:rPr lang="en-US" sz="2400" dirty="0" smtClean="0"/>
              <a:t>Can be slow: each iteration is O(</a:t>
            </a:r>
            <a:r>
              <a:rPr lang="en-US" sz="2400" dirty="0" err="1" smtClean="0"/>
              <a:t>KNd</a:t>
            </a:r>
            <a:r>
              <a:rPr lang="en-US" sz="2400" dirty="0" smtClean="0"/>
              <a:t>) for N d-dimensional points</a:t>
            </a:r>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medoids</a:t>
            </a:r>
            <a:endParaRPr lang="en-US" dirty="0"/>
          </a:p>
        </p:txBody>
      </p:sp>
      <p:sp>
        <p:nvSpPr>
          <p:cNvPr id="3" name="Content Placeholder 2"/>
          <p:cNvSpPr>
            <a:spLocks noGrp="1"/>
          </p:cNvSpPr>
          <p:nvPr>
            <p:ph idx="1"/>
          </p:nvPr>
        </p:nvSpPr>
        <p:spPr/>
        <p:txBody>
          <a:bodyPr>
            <a:normAutofit/>
          </a:bodyPr>
          <a:lstStyle/>
          <a:p>
            <a:r>
              <a:rPr lang="en-US" dirty="0" smtClean="0"/>
              <a:t>Just like K-means except</a:t>
            </a:r>
          </a:p>
          <a:p>
            <a:pPr lvl="1"/>
            <a:r>
              <a:rPr lang="en-US" dirty="0" smtClean="0"/>
              <a:t>Represent the cluster with one of its members, rather than the mean of its members</a:t>
            </a:r>
          </a:p>
          <a:p>
            <a:pPr lvl="1"/>
            <a:r>
              <a:rPr lang="en-US" dirty="0" smtClean="0"/>
              <a:t>Choose the member (data point) that minimizes cluster dissimilarity</a:t>
            </a:r>
          </a:p>
          <a:p>
            <a:endParaRPr lang="en-US" dirty="0" smtClean="0"/>
          </a:p>
          <a:p>
            <a:r>
              <a:rPr lang="en-US" dirty="0" smtClean="0"/>
              <a:t>Applicable when a mean is not meaningful</a:t>
            </a:r>
          </a:p>
          <a:p>
            <a:pPr lvl="1"/>
            <a:r>
              <a:rPr lang="en-US" dirty="0" smtClean="0"/>
              <a:t>E.g., clustering values of hue or using L-infinity similarity</a:t>
            </a:r>
          </a:p>
          <a:p>
            <a:pPr lvl="1"/>
            <a:endParaRPr lang="en-US" dirty="0" smtClean="0"/>
          </a:p>
          <a:p>
            <a:pPr lvl="2"/>
            <a:endParaRPr lang="en-US" dirty="0"/>
          </a:p>
        </p:txBody>
      </p:sp>
    </p:spTree>
    <p:extLst>
      <p:ext uri="{BB962C8B-B14F-4D97-AF65-F5344CB8AC3E}">
        <p14:creationId xmlns:p14="http://schemas.microsoft.com/office/powerpoint/2010/main" val="115094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section</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Clustering: grouping together similar points, images, feature vectors, etc.</a:t>
            </a:r>
          </a:p>
          <a:p>
            <a:endParaRPr lang="en-US" dirty="0"/>
          </a:p>
          <a:p>
            <a:r>
              <a:rPr lang="en-US" dirty="0" smtClean="0"/>
              <a:t>Segmentation: dividing the image into meaningful regions</a:t>
            </a:r>
          </a:p>
          <a:p>
            <a:pPr lvl="1"/>
            <a:r>
              <a:rPr lang="en-US" dirty="0" smtClean="0"/>
              <a:t>Segmentation by clustering: K-means and mean-shift</a:t>
            </a:r>
          </a:p>
          <a:p>
            <a:pPr lvl="1"/>
            <a:r>
              <a:rPr lang="en-US" dirty="0" smtClean="0"/>
              <a:t>Graph approaches to segmentation: graph cuts and normalized cuts</a:t>
            </a:r>
          </a:p>
          <a:p>
            <a:pPr lvl="1"/>
            <a:r>
              <a:rPr lang="en-US" dirty="0" smtClean="0"/>
              <a:t>Segmentation from boundaries: watershed</a:t>
            </a:r>
          </a:p>
          <a:p>
            <a:endParaRPr lang="en-US" dirty="0"/>
          </a:p>
          <a:p>
            <a:r>
              <a:rPr lang="en-US" dirty="0" smtClean="0"/>
              <a:t>EM: soft clustering, or parameter estimation with hidden data</a:t>
            </a:r>
          </a:p>
          <a:p>
            <a:pPr lvl="1"/>
            <a:endParaRPr lang="en-US" dirty="0" smtClean="0"/>
          </a:p>
          <a:p>
            <a:endParaRPr lang="en-US" dirty="0"/>
          </a:p>
          <a:p>
            <a:endParaRPr lang="en-US" dirty="0"/>
          </a:p>
        </p:txBody>
      </p:sp>
    </p:spTree>
    <p:extLst>
      <p:ext uri="{BB962C8B-B14F-4D97-AF65-F5344CB8AC3E}">
        <p14:creationId xmlns:p14="http://schemas.microsoft.com/office/powerpoint/2010/main" val="210710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Visual Dictionaries</a:t>
            </a:r>
            <a:endParaRPr lang="en-US" dirty="0"/>
          </a:p>
        </p:txBody>
      </p:sp>
      <p:sp>
        <p:nvSpPr>
          <p:cNvPr id="328" name="Content Placeholder 327"/>
          <p:cNvSpPr>
            <a:spLocks noGrp="1"/>
          </p:cNvSpPr>
          <p:nvPr>
            <p:ph idx="1"/>
          </p:nvPr>
        </p:nvSpPr>
        <p:spPr>
          <a:xfrm>
            <a:off x="228600" y="990600"/>
            <a:ext cx="3733800" cy="5638800"/>
          </a:xfrm>
        </p:spPr>
        <p:txBody>
          <a:bodyPr>
            <a:normAutofit fontScale="85000" lnSpcReduction="10000"/>
          </a:bodyPr>
          <a:lstStyle/>
          <a:p>
            <a:pPr marL="514350" indent="-514350">
              <a:buFont typeface="+mj-lt"/>
              <a:buAutoNum type="arabicPeriod"/>
            </a:pPr>
            <a:r>
              <a:rPr lang="en-US" dirty="0" smtClean="0"/>
              <a:t>Sample patches from a database</a:t>
            </a:r>
          </a:p>
          <a:p>
            <a:pPr marL="914400" lvl="1" indent="-514350"/>
            <a:r>
              <a:rPr lang="en-US" dirty="0" smtClean="0"/>
              <a:t>E.g., 128 dimensional SIFT vectors</a:t>
            </a:r>
          </a:p>
          <a:p>
            <a:pPr marL="514350" indent="-514350">
              <a:buFont typeface="+mj-lt"/>
              <a:buAutoNum type="arabicPeriod"/>
            </a:pPr>
            <a:endParaRPr lang="en-US" dirty="0" smtClean="0"/>
          </a:p>
          <a:p>
            <a:pPr marL="514350" indent="-514350">
              <a:buFont typeface="+mj-lt"/>
              <a:buAutoNum type="arabicPeriod"/>
            </a:pPr>
            <a:r>
              <a:rPr lang="en-US" dirty="0" smtClean="0"/>
              <a:t>Cluster the patches</a:t>
            </a:r>
          </a:p>
          <a:p>
            <a:pPr marL="914400" lvl="1" indent="-514350"/>
            <a:r>
              <a:rPr lang="en-US" dirty="0" smtClean="0"/>
              <a:t>Cluster centers are the dictionary</a:t>
            </a:r>
          </a:p>
          <a:p>
            <a:pPr marL="514350" indent="-514350">
              <a:buFont typeface="+mj-lt"/>
              <a:buAutoNum type="arabicPeriod"/>
            </a:pPr>
            <a:endParaRPr lang="en-US" dirty="0" smtClean="0"/>
          </a:p>
          <a:p>
            <a:pPr marL="514350" indent="-514350">
              <a:buFont typeface="+mj-lt"/>
              <a:buAutoNum type="arabicPeriod"/>
            </a:pPr>
            <a:r>
              <a:rPr lang="en-US" dirty="0" smtClean="0"/>
              <a:t>Assign a codeword (number) to each new patch, according to the nearest cluster</a:t>
            </a:r>
            <a:endParaRPr lang="en-US" dirty="0"/>
          </a:p>
        </p:txBody>
      </p:sp>
      <p:grpSp>
        <p:nvGrpSpPr>
          <p:cNvPr id="3" name="Group 150"/>
          <p:cNvGrpSpPr>
            <a:grpSpLocks noChangeAspect="1"/>
          </p:cNvGrpSpPr>
          <p:nvPr/>
        </p:nvGrpSpPr>
        <p:grpSpPr>
          <a:xfrm>
            <a:off x="4207416" y="1066800"/>
            <a:ext cx="4936584" cy="1905000"/>
            <a:chOff x="457200" y="1752600"/>
            <a:chExt cx="8305800" cy="3205162"/>
          </a:xfrm>
        </p:grpSpPr>
        <p:pic>
          <p:nvPicPr>
            <p:cNvPr id="4" name="Picture 2" descr="115_1516"/>
            <p:cNvPicPr>
              <a:picLocks noChangeAspect="1" noChangeArrowheads="1"/>
            </p:cNvPicPr>
            <p:nvPr/>
          </p:nvPicPr>
          <p:blipFill>
            <a:blip r:embed="rId2" cstate="print"/>
            <a:srcRect/>
            <a:stretch>
              <a:fillRect/>
            </a:stretch>
          </p:blipFill>
          <p:spPr bwMode="auto">
            <a:xfrm>
              <a:off x="457200" y="1814512"/>
              <a:ext cx="4191000" cy="3143250"/>
            </a:xfrm>
            <a:prstGeom prst="rect">
              <a:avLst/>
            </a:prstGeom>
            <a:noFill/>
            <a:ln w="9525">
              <a:noFill/>
              <a:miter lim="800000"/>
              <a:headEnd/>
              <a:tailEnd/>
            </a:ln>
          </p:spPr>
        </p:pic>
        <p:grpSp>
          <p:nvGrpSpPr>
            <p:cNvPr id="5" name="Group 249"/>
            <p:cNvGrpSpPr>
              <a:grpSpLocks/>
            </p:cNvGrpSpPr>
            <p:nvPr/>
          </p:nvGrpSpPr>
          <p:grpSpPr bwMode="auto">
            <a:xfrm>
              <a:off x="906463" y="1752600"/>
              <a:ext cx="3584575" cy="2511425"/>
              <a:chOff x="571" y="249"/>
              <a:chExt cx="2258" cy="1582"/>
            </a:xfrm>
          </p:grpSpPr>
          <p:sp>
            <p:nvSpPr>
              <p:cNvPr id="6"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7"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8"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9"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10"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11"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12"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13"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14"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15"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16"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17"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18"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19"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0"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1"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2"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3"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4"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5"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6"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7" name="Rectangle 3"/>
            <p:cNvSpPr>
              <a:spLocks noChangeArrowheads="1"/>
            </p:cNvSpPr>
            <p:nvPr/>
          </p:nvSpPr>
          <p:spPr bwMode="auto">
            <a:xfrm>
              <a:off x="5029200" y="1814512"/>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8" name="Group 252"/>
            <p:cNvGrpSpPr>
              <a:grpSpLocks/>
            </p:cNvGrpSpPr>
            <p:nvPr/>
          </p:nvGrpSpPr>
          <p:grpSpPr bwMode="auto">
            <a:xfrm>
              <a:off x="1050925" y="1947862"/>
              <a:ext cx="7559675" cy="2228850"/>
              <a:chOff x="662" y="372"/>
              <a:chExt cx="4762" cy="1404"/>
            </a:xfrm>
          </p:grpSpPr>
          <p:sp>
            <p:nvSpPr>
              <p:cNvPr id="29"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30"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31"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32"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33"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34"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35"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36"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37"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38"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39"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40"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41"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42"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43"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44"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45"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46"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47"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48"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49"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50" name="Group 251"/>
            <p:cNvGrpSpPr>
              <a:grpSpLocks/>
            </p:cNvGrpSpPr>
            <p:nvPr/>
          </p:nvGrpSpPr>
          <p:grpSpPr bwMode="auto">
            <a:xfrm>
              <a:off x="5926138" y="2190750"/>
              <a:ext cx="2684462" cy="1966912"/>
              <a:chOff x="3733" y="525"/>
              <a:chExt cx="1691" cy="1239"/>
            </a:xfrm>
          </p:grpSpPr>
          <p:sp>
            <p:nvSpPr>
              <p:cNvPr id="51"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2"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3"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4"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5"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6"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7"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8"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9"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0"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1"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2"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3"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4"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5"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6"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7"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8"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9"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0"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1"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2" name="Group 253"/>
            <p:cNvGrpSpPr>
              <a:grpSpLocks/>
            </p:cNvGrpSpPr>
            <p:nvPr/>
          </p:nvGrpSpPr>
          <p:grpSpPr bwMode="auto">
            <a:xfrm>
              <a:off x="5562600" y="2043112"/>
              <a:ext cx="3011488" cy="2824163"/>
              <a:chOff x="3504" y="432"/>
              <a:chExt cx="1897" cy="1779"/>
            </a:xfrm>
          </p:grpSpPr>
          <p:grpSp>
            <p:nvGrpSpPr>
              <p:cNvPr id="73" name="Group 254"/>
              <p:cNvGrpSpPr>
                <a:grpSpLocks/>
              </p:cNvGrpSpPr>
              <p:nvPr/>
            </p:nvGrpSpPr>
            <p:grpSpPr bwMode="auto">
              <a:xfrm>
                <a:off x="3710" y="479"/>
                <a:ext cx="1668" cy="1425"/>
                <a:chOff x="3710" y="479"/>
                <a:chExt cx="1668" cy="1425"/>
              </a:xfrm>
            </p:grpSpPr>
            <p:sp>
              <p:nvSpPr>
                <p:cNvPr id="131"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2"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3"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4"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5"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6"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7"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38"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9"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0"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1"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2"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3"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4"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5"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6"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7"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8"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9"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50"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4" name="Group 275"/>
              <p:cNvGrpSpPr>
                <a:grpSpLocks/>
              </p:cNvGrpSpPr>
              <p:nvPr/>
            </p:nvGrpSpPr>
            <p:grpSpPr bwMode="auto">
              <a:xfrm>
                <a:off x="3504" y="432"/>
                <a:ext cx="1897" cy="1779"/>
                <a:chOff x="3504" y="432"/>
                <a:chExt cx="1897" cy="1779"/>
              </a:xfrm>
            </p:grpSpPr>
            <p:grpSp>
              <p:nvGrpSpPr>
                <p:cNvPr id="75" name="Group 276"/>
                <p:cNvGrpSpPr>
                  <a:grpSpLocks/>
                </p:cNvGrpSpPr>
                <p:nvPr/>
              </p:nvGrpSpPr>
              <p:grpSpPr bwMode="auto">
                <a:xfrm>
                  <a:off x="4075" y="432"/>
                  <a:ext cx="1075" cy="1355"/>
                  <a:chOff x="4075" y="432"/>
                  <a:chExt cx="1075" cy="1355"/>
                </a:xfrm>
              </p:grpSpPr>
              <p:sp>
                <p:nvSpPr>
                  <p:cNvPr id="122"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3"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4"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5"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6"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7"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8"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9"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0"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6" name="Group 286"/>
                <p:cNvGrpSpPr>
                  <a:grpSpLocks/>
                </p:cNvGrpSpPr>
                <p:nvPr/>
              </p:nvGrpSpPr>
              <p:grpSpPr bwMode="auto">
                <a:xfrm>
                  <a:off x="3550" y="502"/>
                  <a:ext cx="1463" cy="1613"/>
                  <a:chOff x="3550" y="502"/>
                  <a:chExt cx="1463" cy="1613"/>
                </a:xfrm>
              </p:grpSpPr>
              <p:sp>
                <p:nvSpPr>
                  <p:cNvPr id="107"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8"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9"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0"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1"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2"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3"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4"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5"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6"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7"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8"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9"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0"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1"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7" name="Group 302"/>
                <p:cNvGrpSpPr>
                  <a:grpSpLocks/>
                </p:cNvGrpSpPr>
                <p:nvPr/>
              </p:nvGrpSpPr>
              <p:grpSpPr bwMode="auto">
                <a:xfrm>
                  <a:off x="3504" y="528"/>
                  <a:ext cx="1897" cy="1683"/>
                  <a:chOff x="3504" y="525"/>
                  <a:chExt cx="1897" cy="1683"/>
                </a:xfrm>
              </p:grpSpPr>
              <p:sp>
                <p:nvSpPr>
                  <p:cNvPr id="78"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9"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0"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1"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2"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3"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4"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5"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6"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7"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8"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9"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0"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1"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2"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3"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4"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5"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6"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7"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8"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9"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0"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1"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3"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4"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5"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6"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51" name="Group 325"/>
          <p:cNvGrpSpPr>
            <a:grpSpLocks noChangeAspect="1"/>
          </p:cNvGrpSpPr>
          <p:nvPr/>
        </p:nvGrpSpPr>
        <p:grpSpPr>
          <a:xfrm>
            <a:off x="4800600" y="3565525"/>
            <a:ext cx="3248407" cy="2682875"/>
            <a:chOff x="511175" y="227013"/>
            <a:chExt cx="7586663" cy="6265862"/>
          </a:xfrm>
        </p:grpSpPr>
        <p:grpSp>
          <p:nvGrpSpPr>
            <p:cNvPr id="152" name="Group 172"/>
            <p:cNvGrpSpPr>
              <a:grpSpLocks/>
            </p:cNvGrpSpPr>
            <p:nvPr/>
          </p:nvGrpSpPr>
          <p:grpSpPr bwMode="auto">
            <a:xfrm>
              <a:off x="1898650" y="879475"/>
              <a:ext cx="5627688" cy="4813300"/>
              <a:chOff x="1196" y="554"/>
              <a:chExt cx="3545" cy="3032"/>
            </a:xfrm>
          </p:grpSpPr>
          <p:grpSp>
            <p:nvGrpSpPr>
              <p:cNvPr id="153" name="Group 173"/>
              <p:cNvGrpSpPr>
                <a:grpSpLocks/>
              </p:cNvGrpSpPr>
              <p:nvPr/>
            </p:nvGrpSpPr>
            <p:grpSpPr bwMode="auto">
              <a:xfrm>
                <a:off x="1761" y="1222"/>
                <a:ext cx="2055" cy="1491"/>
                <a:chOff x="1761" y="1222"/>
                <a:chExt cx="2055" cy="1491"/>
              </a:xfrm>
            </p:grpSpPr>
            <p:sp>
              <p:nvSpPr>
                <p:cNvPr id="166"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167"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168"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154" name="Group 177"/>
              <p:cNvGrpSpPr>
                <a:grpSpLocks/>
              </p:cNvGrpSpPr>
              <p:nvPr/>
            </p:nvGrpSpPr>
            <p:grpSpPr bwMode="auto">
              <a:xfrm>
                <a:off x="1196" y="657"/>
                <a:ext cx="1181" cy="1336"/>
                <a:chOff x="1196" y="657"/>
                <a:chExt cx="1181" cy="1336"/>
              </a:xfrm>
            </p:grpSpPr>
            <p:sp>
              <p:nvSpPr>
                <p:cNvPr id="163"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164"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165"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155" name="Group 181"/>
              <p:cNvGrpSpPr>
                <a:grpSpLocks/>
              </p:cNvGrpSpPr>
              <p:nvPr/>
            </p:nvGrpSpPr>
            <p:grpSpPr bwMode="auto">
              <a:xfrm>
                <a:off x="3405" y="554"/>
                <a:ext cx="1336" cy="1182"/>
                <a:chOff x="3405" y="554"/>
                <a:chExt cx="1336" cy="1182"/>
              </a:xfrm>
            </p:grpSpPr>
            <p:sp>
              <p:nvSpPr>
                <p:cNvPr id="160"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161"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162"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156" name="Group 185"/>
              <p:cNvGrpSpPr>
                <a:grpSpLocks/>
              </p:cNvGrpSpPr>
              <p:nvPr/>
            </p:nvGrpSpPr>
            <p:grpSpPr bwMode="auto">
              <a:xfrm>
                <a:off x="2429" y="2456"/>
                <a:ext cx="1336" cy="1130"/>
                <a:chOff x="2429" y="2456"/>
                <a:chExt cx="1336" cy="1130"/>
              </a:xfrm>
            </p:grpSpPr>
            <p:sp>
              <p:nvSpPr>
                <p:cNvPr id="157"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158"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159"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169" name="Group 168"/>
            <p:cNvGrpSpPr>
              <a:grpSpLocks/>
            </p:cNvGrpSpPr>
            <p:nvPr/>
          </p:nvGrpSpPr>
          <p:grpSpPr bwMode="auto">
            <a:xfrm>
              <a:off x="2795588" y="1939925"/>
              <a:ext cx="3262312" cy="2366963"/>
              <a:chOff x="1761" y="1222"/>
              <a:chExt cx="2055" cy="1491"/>
            </a:xfrm>
          </p:grpSpPr>
          <p:sp>
            <p:nvSpPr>
              <p:cNvPr id="170"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171"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172"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173" name="Group 171"/>
            <p:cNvGrpSpPr>
              <a:grpSpLocks/>
            </p:cNvGrpSpPr>
            <p:nvPr/>
          </p:nvGrpSpPr>
          <p:grpSpPr bwMode="auto">
            <a:xfrm>
              <a:off x="1898650" y="1042988"/>
              <a:ext cx="1874838" cy="2120900"/>
              <a:chOff x="1196" y="657"/>
              <a:chExt cx="1181" cy="1336"/>
            </a:xfrm>
          </p:grpSpPr>
          <p:sp>
            <p:nvSpPr>
              <p:cNvPr id="174"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175"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176"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177" name="Group 170"/>
            <p:cNvGrpSpPr>
              <a:grpSpLocks/>
            </p:cNvGrpSpPr>
            <p:nvPr/>
          </p:nvGrpSpPr>
          <p:grpSpPr bwMode="auto">
            <a:xfrm>
              <a:off x="5405438" y="879475"/>
              <a:ext cx="2120900" cy="1876425"/>
              <a:chOff x="3405" y="554"/>
              <a:chExt cx="1336" cy="1182"/>
            </a:xfrm>
          </p:grpSpPr>
          <p:sp>
            <p:nvSpPr>
              <p:cNvPr id="178"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179"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180"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81" name="Group 169"/>
            <p:cNvGrpSpPr>
              <a:grpSpLocks/>
            </p:cNvGrpSpPr>
            <p:nvPr/>
          </p:nvGrpSpPr>
          <p:grpSpPr bwMode="auto">
            <a:xfrm>
              <a:off x="3856038" y="3898900"/>
              <a:ext cx="2120900" cy="1793875"/>
              <a:chOff x="2429" y="2456"/>
              <a:chExt cx="1336" cy="1130"/>
            </a:xfrm>
          </p:grpSpPr>
          <p:sp>
            <p:nvSpPr>
              <p:cNvPr id="182"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183"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184"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85" name="Group 2"/>
            <p:cNvGrpSpPr>
              <a:grpSpLocks noChangeAspect="1"/>
            </p:cNvGrpSpPr>
            <p:nvPr/>
          </p:nvGrpSpPr>
          <p:grpSpPr bwMode="auto">
            <a:xfrm>
              <a:off x="1244600" y="227013"/>
              <a:ext cx="6853238" cy="6200775"/>
              <a:chOff x="1056" y="288"/>
              <a:chExt cx="4032" cy="3648"/>
            </a:xfrm>
          </p:grpSpPr>
          <p:sp>
            <p:nvSpPr>
              <p:cNvPr id="186"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7"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8"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9"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0"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1"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2"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3"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6"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7"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8"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9"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0"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1"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2"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3"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4"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5"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6"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7"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8"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9"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0"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1"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2"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8"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9"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0"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1"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2"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3"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4"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5"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6"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7"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8"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9"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0"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1"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2"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3"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4"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5"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6"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7"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8"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9"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0"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1"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2"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3"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4"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5"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6"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7"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8"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9"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0"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1"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2"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3"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4"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5"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6"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7"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8"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9"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0"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1"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2"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3"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4"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5"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6"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7"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8"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9"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0"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1"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2"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3"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4"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5"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6"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 name="Group 114"/>
            <p:cNvGrpSpPr>
              <a:grpSpLocks noChangeAspect="1"/>
            </p:cNvGrpSpPr>
            <p:nvPr/>
          </p:nvGrpSpPr>
          <p:grpSpPr bwMode="auto">
            <a:xfrm>
              <a:off x="1652588" y="390525"/>
              <a:ext cx="5384800" cy="4486275"/>
              <a:chOff x="864" y="192"/>
              <a:chExt cx="3168" cy="2640"/>
            </a:xfrm>
          </p:grpSpPr>
          <p:sp>
            <p:nvSpPr>
              <p:cNvPr id="298"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299"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00"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301"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2"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3"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4"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5"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6"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7"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8"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9"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10"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1"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2"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313" name="Group 142"/>
            <p:cNvGrpSpPr>
              <a:grpSpLocks/>
            </p:cNvGrpSpPr>
            <p:nvPr/>
          </p:nvGrpSpPr>
          <p:grpSpPr bwMode="auto">
            <a:xfrm>
              <a:off x="511175" y="390525"/>
              <a:ext cx="3262313" cy="2855913"/>
              <a:chOff x="322" y="246"/>
              <a:chExt cx="2055" cy="1799"/>
            </a:xfrm>
          </p:grpSpPr>
          <p:sp>
            <p:nvSpPr>
              <p:cNvPr id="314"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15"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16"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317" name="Group 146"/>
            <p:cNvGrpSpPr>
              <a:grpSpLocks/>
            </p:cNvGrpSpPr>
            <p:nvPr/>
          </p:nvGrpSpPr>
          <p:grpSpPr bwMode="auto">
            <a:xfrm>
              <a:off x="4344988" y="390525"/>
              <a:ext cx="2936875" cy="3752850"/>
              <a:chOff x="2737" y="246"/>
              <a:chExt cx="1850" cy="2364"/>
            </a:xfrm>
          </p:grpSpPr>
          <p:sp>
            <p:nvSpPr>
              <p:cNvPr id="318"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19"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0"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321" name="Group 150"/>
            <p:cNvGrpSpPr>
              <a:grpSpLocks/>
            </p:cNvGrpSpPr>
            <p:nvPr/>
          </p:nvGrpSpPr>
          <p:grpSpPr bwMode="auto">
            <a:xfrm>
              <a:off x="1816100" y="3327400"/>
              <a:ext cx="3833813" cy="2773363"/>
              <a:chOff x="1144" y="2096"/>
              <a:chExt cx="2415" cy="1747"/>
            </a:xfrm>
          </p:grpSpPr>
          <p:sp>
            <p:nvSpPr>
              <p:cNvPr id="322"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3"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4"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325"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64655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learned </a:t>
            </a:r>
            <a:r>
              <a:rPr lang="en-US" dirty="0" err="1" smtClean="0"/>
              <a:t>codewords</a:t>
            </a:r>
            <a:endParaRPr lang="en-US" dirty="0"/>
          </a:p>
        </p:txBody>
      </p:sp>
      <p:sp>
        <p:nvSpPr>
          <p:cNvPr id="5" name="TextBox 4"/>
          <p:cNvSpPr txBox="1"/>
          <p:nvPr/>
        </p:nvSpPr>
        <p:spPr>
          <a:xfrm>
            <a:off x="6715130" y="6488668"/>
            <a:ext cx="2428870" cy="369332"/>
          </a:xfrm>
          <a:prstGeom prst="rect">
            <a:avLst/>
          </a:prstGeom>
          <a:noFill/>
        </p:spPr>
        <p:txBody>
          <a:bodyPr wrap="none" rtlCol="0">
            <a:spAutoFit/>
          </a:bodyPr>
          <a:lstStyle/>
          <a:p>
            <a:r>
              <a:rPr lang="en-US" dirty="0" smtClean="0"/>
              <a:t>Sivic et al. ICCV 2005</a:t>
            </a:r>
            <a:endParaRPr lang="en-US" dirty="0"/>
          </a:p>
        </p:txBody>
      </p:sp>
      <p:sp>
        <p:nvSpPr>
          <p:cNvPr id="6" name="TextBox 5"/>
          <p:cNvSpPr txBox="1"/>
          <p:nvPr/>
        </p:nvSpPr>
        <p:spPr>
          <a:xfrm>
            <a:off x="0" y="6488668"/>
            <a:ext cx="6782691" cy="369332"/>
          </a:xfrm>
          <a:prstGeom prst="rect">
            <a:avLst/>
          </a:prstGeom>
          <a:noFill/>
        </p:spPr>
        <p:txBody>
          <a:bodyPr wrap="none" rtlCol="0">
            <a:spAutoFit/>
          </a:bodyPr>
          <a:lstStyle/>
          <a:p>
            <a:r>
              <a:rPr lang="en-US" dirty="0" smtClean="0">
                <a:hlinkClick r:id="rId2"/>
              </a:rPr>
              <a:t>http://www.robots.ox.ac.uk/~vgg/publications/papers/sivic05b.pdf</a:t>
            </a:r>
            <a:endParaRPr lang="en-US" dirty="0"/>
          </a:p>
        </p:txBody>
      </p:sp>
      <p:pic>
        <p:nvPicPr>
          <p:cNvPr id="279556" name="Picture 4"/>
          <p:cNvPicPr>
            <a:picLocks noChangeAspect="1" noChangeArrowheads="1"/>
          </p:cNvPicPr>
          <p:nvPr/>
        </p:nvPicPr>
        <p:blipFill>
          <a:blip r:embed="rId3" cstate="print"/>
          <a:srcRect/>
          <a:stretch>
            <a:fillRect/>
          </a:stretch>
        </p:blipFill>
        <p:spPr bwMode="auto">
          <a:xfrm>
            <a:off x="1524000" y="1371600"/>
            <a:ext cx="5915025" cy="4124325"/>
          </a:xfrm>
          <a:prstGeom prst="rect">
            <a:avLst/>
          </a:prstGeom>
          <a:noFill/>
          <a:ln w="9525">
            <a:noFill/>
            <a:miter lim="800000"/>
            <a:headEnd/>
            <a:tailEnd/>
          </a:ln>
        </p:spPr>
      </p:pic>
      <p:sp>
        <p:nvSpPr>
          <p:cNvPr id="9" name="TextBox 8"/>
          <p:cNvSpPr txBox="1"/>
          <p:nvPr/>
        </p:nvSpPr>
        <p:spPr>
          <a:xfrm>
            <a:off x="2133600" y="5638800"/>
            <a:ext cx="4788490" cy="646331"/>
          </a:xfrm>
          <a:prstGeom prst="rect">
            <a:avLst/>
          </a:prstGeom>
          <a:noFill/>
        </p:spPr>
        <p:txBody>
          <a:bodyPr wrap="none" rtlCol="0">
            <a:spAutoFit/>
          </a:bodyPr>
          <a:lstStyle/>
          <a:p>
            <a:r>
              <a:rPr lang="en-US" dirty="0" smtClean="0"/>
              <a:t>Most likely </a:t>
            </a:r>
            <a:r>
              <a:rPr lang="en-US" dirty="0" err="1" smtClean="0"/>
              <a:t>codewords</a:t>
            </a:r>
            <a:r>
              <a:rPr lang="en-US" dirty="0" smtClean="0"/>
              <a:t> for 4 learned “topics”</a:t>
            </a:r>
          </a:p>
          <a:p>
            <a:r>
              <a:rPr lang="en-US" dirty="0" smtClean="0"/>
              <a:t>EM with multinomial (problem 3) to get topics</a:t>
            </a:r>
          </a:p>
        </p:txBody>
      </p:sp>
    </p:spTree>
    <p:extLst>
      <p:ext uri="{BB962C8B-B14F-4D97-AF65-F5344CB8AC3E}">
        <p14:creationId xmlns:p14="http://schemas.microsoft.com/office/powerpoint/2010/main" val="387202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58" y="838200"/>
            <a:ext cx="8229600" cy="5135563"/>
          </a:xfrm>
        </p:spPr>
        <p:txBody>
          <a:bodyPr/>
          <a:lstStyle/>
          <a:p>
            <a:pPr>
              <a:buNone/>
            </a:pPr>
            <a:r>
              <a:rPr lang="en-US" dirty="0" smtClean="0"/>
              <a:t>	How to quickly find images in a large database that match a given image region?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228600" y="3048000"/>
            <a:ext cx="2057400" cy="2501798"/>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13885" b="71546"/>
          <a:stretch>
            <a:fillRect/>
          </a:stretch>
        </p:blipFill>
        <p:spPr bwMode="auto">
          <a:xfrm>
            <a:off x="2971800" y="1981200"/>
            <a:ext cx="5562600" cy="2244731"/>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16081" t="-508" r="48564" b="71546"/>
          <a:stretch>
            <a:fillRect/>
          </a:stretch>
        </p:blipFill>
        <p:spPr bwMode="auto">
          <a:xfrm>
            <a:off x="2971800" y="4343400"/>
            <a:ext cx="5775158" cy="2286000"/>
          </a:xfrm>
          <a:prstGeom prst="rect">
            <a:avLst/>
          </a:prstGeom>
          <a:noFill/>
          <a:ln w="12700" cap="sq">
            <a:noFill/>
            <a:miter lim="800000"/>
            <a:headEnd type="none" w="sm" len="sm"/>
            <a:tailEnd type="none" w="sm" len="sm"/>
          </a:ln>
        </p:spPr>
      </p:pic>
      <p:sp>
        <p:nvSpPr>
          <p:cNvPr id="7" name="Right Arrow 6"/>
          <p:cNvSpPr/>
          <p:nvPr/>
        </p:nvSpPr>
        <p:spPr>
          <a:xfrm>
            <a:off x="25908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457200" y="0"/>
            <a:ext cx="8229600" cy="914400"/>
          </a:xfrm>
        </p:spPr>
        <p:txBody>
          <a:bodyPr/>
          <a:lstStyle/>
          <a:p>
            <a:r>
              <a:rPr lang="en-US" dirty="0" smtClean="0"/>
              <a:t>Application of Clustering</a:t>
            </a:r>
            <a:endParaRPr lang="en-US" dirty="0"/>
          </a:p>
        </p:txBody>
      </p:sp>
    </p:spTree>
    <p:extLst>
      <p:ext uri="{BB962C8B-B14F-4D97-AF65-F5344CB8AC3E}">
        <p14:creationId xmlns:p14="http://schemas.microsoft.com/office/powerpoint/2010/main" val="3431133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idea</a:t>
            </a:r>
            <a:endParaRPr lang="en-US" dirty="0"/>
          </a:p>
        </p:txBody>
      </p:sp>
      <p:sp>
        <p:nvSpPr>
          <p:cNvPr id="3" name="Content Placeholder 2"/>
          <p:cNvSpPr>
            <a:spLocks noGrp="1"/>
          </p:cNvSpPr>
          <p:nvPr>
            <p:ph idx="1"/>
          </p:nvPr>
        </p:nvSpPr>
        <p:spPr>
          <a:xfrm>
            <a:off x="457200" y="990600"/>
            <a:ext cx="4800600" cy="5135563"/>
          </a:xfrm>
        </p:spPr>
        <p:txBody>
          <a:bodyPr/>
          <a:lstStyle/>
          <a:p>
            <a:pPr>
              <a:buNone/>
            </a:pPr>
            <a:r>
              <a:rPr lang="en-US" dirty="0" smtClean="0"/>
              <a:t>	See how many SIFT </a:t>
            </a:r>
            <a:r>
              <a:rPr lang="en-US" dirty="0" err="1" smtClean="0"/>
              <a:t>keypoints</a:t>
            </a:r>
            <a:r>
              <a:rPr lang="en-US" dirty="0" smtClean="0"/>
              <a:t> are close to SIFT </a:t>
            </a:r>
            <a:r>
              <a:rPr lang="en-US" dirty="0" err="1" smtClean="0"/>
              <a:t>keypoints</a:t>
            </a:r>
            <a:r>
              <a:rPr lang="en-US" dirty="0" smtClean="0"/>
              <a:t> in each other image</a:t>
            </a:r>
            <a:endParaRPr lang="en-US" dirty="0"/>
          </a:p>
        </p:txBody>
      </p:sp>
      <p:pic>
        <p:nvPicPr>
          <p:cNvPr id="4" name="Picture 6" descr="115_1538"/>
          <p:cNvPicPr>
            <a:picLocks noChangeAspect="1" noChangeArrowheads="1"/>
          </p:cNvPicPr>
          <p:nvPr/>
        </p:nvPicPr>
        <p:blipFill>
          <a:blip r:embed="rId2" cstate="print"/>
          <a:srcRect/>
          <a:stretch>
            <a:fillRect/>
          </a:stretch>
        </p:blipFill>
        <p:spPr bwMode="auto">
          <a:xfrm rot="5400000">
            <a:off x="6043003" y="4548797"/>
            <a:ext cx="2263058" cy="1699865"/>
          </a:xfrm>
          <a:prstGeom prst="rect">
            <a:avLst/>
          </a:prstGeom>
          <a:noFill/>
          <a:ln w="9525">
            <a:noFill/>
            <a:miter lim="800000"/>
            <a:headEnd/>
            <a:tailEnd/>
          </a:ln>
        </p:spPr>
      </p:pic>
      <p:grpSp>
        <p:nvGrpSpPr>
          <p:cNvPr id="5" name="Group 4"/>
          <p:cNvGrpSpPr/>
          <p:nvPr/>
        </p:nvGrpSpPr>
        <p:grpSpPr>
          <a:xfrm>
            <a:off x="914400" y="3048000"/>
            <a:ext cx="2141538" cy="2081984"/>
            <a:chOff x="1828987" y="2437924"/>
            <a:chExt cx="2141538" cy="2081984"/>
          </a:xfrm>
        </p:grpSpPr>
        <p:pic>
          <p:nvPicPr>
            <p:cNvPr id="6"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7" name="Group 61"/>
            <p:cNvGrpSpPr/>
            <p:nvPr/>
          </p:nvGrpSpPr>
          <p:grpSpPr>
            <a:xfrm rot="940178">
              <a:off x="2102604" y="2590800"/>
              <a:ext cx="457200" cy="457200"/>
              <a:chOff x="2102604" y="2590800"/>
              <a:chExt cx="457200" cy="457200"/>
            </a:xfrm>
          </p:grpSpPr>
          <p:sp>
            <p:nvSpPr>
              <p:cNvPr id="20" name="Oval 19"/>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Arrow Connector 20"/>
              <p:cNvCxnSpPr>
                <a:endCxn id="20"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2"/>
            <p:cNvGrpSpPr/>
            <p:nvPr/>
          </p:nvGrpSpPr>
          <p:grpSpPr>
            <a:xfrm rot="20789174">
              <a:off x="3039177" y="2437924"/>
              <a:ext cx="579789" cy="645352"/>
              <a:chOff x="2102604" y="2590800"/>
              <a:chExt cx="457200" cy="457200"/>
            </a:xfrm>
          </p:grpSpPr>
          <p:sp>
            <p:nvSpPr>
              <p:cNvPr id="18" name="Oval 17"/>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Arrow Connector 18"/>
              <p:cNvCxnSpPr>
                <a:endCxn id="18"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rot="7787505">
              <a:off x="2380422" y="2903578"/>
              <a:ext cx="582847" cy="553535"/>
              <a:chOff x="2102604" y="2590800"/>
              <a:chExt cx="457200" cy="457200"/>
            </a:xfrm>
          </p:grpSpPr>
          <p:sp>
            <p:nvSpPr>
              <p:cNvPr id="16" name="Oval 15"/>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a:endCxn id="16"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8"/>
            <p:cNvGrpSpPr/>
            <p:nvPr/>
          </p:nvGrpSpPr>
          <p:grpSpPr>
            <a:xfrm rot="10071139">
              <a:off x="2303154" y="3598555"/>
              <a:ext cx="457200" cy="457200"/>
              <a:chOff x="2102604" y="2590800"/>
              <a:chExt cx="457200" cy="457200"/>
            </a:xfrm>
          </p:grpSpPr>
          <p:sp>
            <p:nvSpPr>
              <p:cNvPr id="14" name="Oval 13"/>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a:endCxn id="14"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71"/>
            <p:cNvGrpSpPr/>
            <p:nvPr/>
          </p:nvGrpSpPr>
          <p:grpSpPr>
            <a:xfrm rot="10800000">
              <a:off x="3213680" y="3243386"/>
              <a:ext cx="457200" cy="457200"/>
              <a:chOff x="2102604" y="2590800"/>
              <a:chExt cx="457200" cy="457200"/>
            </a:xfrm>
          </p:grpSpPr>
          <p:sp>
            <p:nvSpPr>
              <p:cNvPr id="12" name="Oval 11"/>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a:endCxn id="12"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a:grpSpLocks noChangeAspect="1"/>
          </p:cNvGrpSpPr>
          <p:nvPr/>
        </p:nvGrpSpPr>
        <p:grpSpPr>
          <a:xfrm rot="3358200">
            <a:off x="6259657" y="1420751"/>
            <a:ext cx="2147438" cy="2087720"/>
            <a:chOff x="1828987" y="2437924"/>
            <a:chExt cx="2141538" cy="2081984"/>
          </a:xfrm>
        </p:grpSpPr>
        <p:pic>
          <p:nvPicPr>
            <p:cNvPr id="23"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4" name="Group 61"/>
            <p:cNvGrpSpPr/>
            <p:nvPr/>
          </p:nvGrpSpPr>
          <p:grpSpPr>
            <a:xfrm rot="940178">
              <a:off x="2102604" y="2590800"/>
              <a:ext cx="457200" cy="457200"/>
              <a:chOff x="2102604" y="2590800"/>
              <a:chExt cx="457200" cy="457200"/>
            </a:xfrm>
          </p:grpSpPr>
          <p:sp>
            <p:nvSpPr>
              <p:cNvPr id="37" name="Oval 36"/>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2"/>
            <p:cNvGrpSpPr/>
            <p:nvPr/>
          </p:nvGrpSpPr>
          <p:grpSpPr>
            <a:xfrm rot="20789174">
              <a:off x="3039177" y="2437924"/>
              <a:ext cx="579789" cy="645352"/>
              <a:chOff x="2102604" y="2590800"/>
              <a:chExt cx="457200" cy="457200"/>
            </a:xfrm>
          </p:grpSpPr>
          <p:sp>
            <p:nvSpPr>
              <p:cNvPr id="35" name="Oval 34"/>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 name="Straight Arrow Connector 35"/>
              <p:cNvCxnSpPr>
                <a:endCxn id="35"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5"/>
            <p:cNvGrpSpPr/>
            <p:nvPr/>
          </p:nvGrpSpPr>
          <p:grpSpPr>
            <a:xfrm rot="7787505">
              <a:off x="2380422" y="2903578"/>
              <a:ext cx="582847" cy="553535"/>
              <a:chOff x="2102604" y="2590800"/>
              <a:chExt cx="457200" cy="457200"/>
            </a:xfrm>
          </p:grpSpPr>
          <p:sp>
            <p:nvSpPr>
              <p:cNvPr id="33" name="Oval 32"/>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Arrow Connector 33"/>
              <p:cNvCxnSpPr>
                <a:endCxn id="33"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68"/>
            <p:cNvGrpSpPr/>
            <p:nvPr/>
          </p:nvGrpSpPr>
          <p:grpSpPr>
            <a:xfrm rot="10071139">
              <a:off x="2303154" y="3598555"/>
              <a:ext cx="457200" cy="457200"/>
              <a:chOff x="2102604" y="2590800"/>
              <a:chExt cx="457200" cy="457200"/>
            </a:xfrm>
          </p:grpSpPr>
          <p:sp>
            <p:nvSpPr>
              <p:cNvPr id="31" name="Oval 30"/>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 name="Straight Arrow Connector 31"/>
              <p:cNvCxnSpPr>
                <a:endCxn id="31"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71"/>
            <p:cNvGrpSpPr/>
            <p:nvPr/>
          </p:nvGrpSpPr>
          <p:grpSpPr>
            <a:xfrm rot="10800000">
              <a:off x="3213680" y="3243386"/>
              <a:ext cx="457200" cy="457200"/>
              <a:chOff x="2102604" y="2590800"/>
              <a:chExt cx="457200" cy="457200"/>
            </a:xfrm>
          </p:grpSpPr>
          <p:sp>
            <p:nvSpPr>
              <p:cNvPr id="29" name="Oval 28"/>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Arrow Connector 29"/>
              <p:cNvCxnSpPr>
                <a:endCxn id="29"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5" name="Group 47"/>
          <p:cNvGrpSpPr/>
          <p:nvPr/>
        </p:nvGrpSpPr>
        <p:grpSpPr>
          <a:xfrm rot="19786778">
            <a:off x="7086600" y="4800600"/>
            <a:ext cx="553535" cy="582847"/>
            <a:chOff x="6738883" y="4298599"/>
            <a:chExt cx="553535" cy="582847"/>
          </a:xfrm>
        </p:grpSpPr>
        <p:sp>
          <p:nvSpPr>
            <p:cNvPr id="39" name="Oval 38"/>
            <p:cNvSpPr/>
            <p:nvPr/>
          </p:nvSpPr>
          <p:spPr>
            <a:xfrm rot="4982274">
              <a:off x="6724227" y="4313255"/>
              <a:ext cx="582847" cy="55353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Arrow Connector 39"/>
            <p:cNvCxnSpPr/>
            <p:nvPr/>
          </p:nvCxnSpPr>
          <p:spPr>
            <a:xfrm rot="18794769">
              <a:off x="6948674" y="4497613"/>
              <a:ext cx="321926" cy="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9"/>
          <p:cNvGrpSpPr/>
          <p:nvPr/>
        </p:nvGrpSpPr>
        <p:grpSpPr>
          <a:xfrm>
            <a:off x="6705600" y="5410200"/>
            <a:ext cx="457200" cy="457200"/>
            <a:chOff x="6596186" y="4959477"/>
            <a:chExt cx="457200" cy="457200"/>
          </a:xfrm>
        </p:grpSpPr>
        <p:sp>
          <p:nvSpPr>
            <p:cNvPr id="41" name="Oval 40"/>
            <p:cNvSpPr/>
            <p:nvPr/>
          </p:nvSpPr>
          <p:spPr>
            <a:xfrm rot="7265908">
              <a:off x="6596186" y="4959477"/>
              <a:ext cx="457200" cy="4572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 name="Straight Arrow Connector 41"/>
            <p:cNvCxnSpPr/>
            <p:nvPr/>
          </p:nvCxnSpPr>
          <p:spPr>
            <a:xfrm rot="18794769">
              <a:off x="6812029" y="5101588"/>
              <a:ext cx="208503" cy="164873"/>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8"/>
          <p:cNvGrpSpPr/>
          <p:nvPr/>
        </p:nvGrpSpPr>
        <p:grpSpPr>
          <a:xfrm>
            <a:off x="7315200" y="5410200"/>
            <a:ext cx="459569" cy="457200"/>
            <a:chOff x="7460218" y="4611112"/>
            <a:chExt cx="459569" cy="457200"/>
          </a:xfrm>
        </p:grpSpPr>
        <p:sp>
          <p:nvSpPr>
            <p:cNvPr id="43" name="Oval 42"/>
            <p:cNvSpPr/>
            <p:nvPr/>
          </p:nvSpPr>
          <p:spPr>
            <a:xfrm rot="7994769">
              <a:off x="7460218" y="4611112"/>
              <a:ext cx="457200" cy="457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 name="Straight Arrow Connector 43"/>
            <p:cNvCxnSpPr/>
            <p:nvPr/>
          </p:nvCxnSpPr>
          <p:spPr>
            <a:xfrm rot="13394769" flipH="1">
              <a:off x="7714729" y="4762741"/>
              <a:ext cx="205058" cy="1691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334001" y="1066800"/>
            <a:ext cx="1371600" cy="646331"/>
          </a:xfrm>
          <a:prstGeom prst="rect">
            <a:avLst/>
          </a:prstGeom>
          <a:noFill/>
        </p:spPr>
        <p:txBody>
          <a:bodyPr wrap="square" rtlCol="0">
            <a:spAutoFit/>
          </a:bodyPr>
          <a:lstStyle/>
          <a:p>
            <a:pPr algn="ctr"/>
            <a:r>
              <a:rPr lang="en-US" dirty="0" smtClean="0">
                <a:solidFill>
                  <a:prstClr val="black"/>
                </a:solidFill>
              </a:rPr>
              <a:t>Lots of Matches</a:t>
            </a:r>
            <a:endParaRPr lang="en-US" dirty="0">
              <a:solidFill>
                <a:prstClr val="black"/>
              </a:solidFill>
            </a:endParaRPr>
          </a:p>
        </p:txBody>
      </p:sp>
      <p:sp>
        <p:nvSpPr>
          <p:cNvPr id="52" name="TextBox 51"/>
          <p:cNvSpPr txBox="1"/>
          <p:nvPr/>
        </p:nvSpPr>
        <p:spPr>
          <a:xfrm>
            <a:off x="5029200" y="5181600"/>
            <a:ext cx="1371600" cy="646331"/>
          </a:xfrm>
          <a:prstGeom prst="rect">
            <a:avLst/>
          </a:prstGeom>
          <a:noFill/>
        </p:spPr>
        <p:txBody>
          <a:bodyPr wrap="square" rtlCol="0">
            <a:spAutoFit/>
          </a:bodyPr>
          <a:lstStyle/>
          <a:p>
            <a:pPr algn="ctr"/>
            <a:r>
              <a:rPr lang="en-US" dirty="0" smtClean="0">
                <a:solidFill>
                  <a:prstClr val="black"/>
                </a:solidFill>
              </a:rPr>
              <a:t>Few or No Matches</a:t>
            </a:r>
            <a:endParaRPr lang="en-US" dirty="0">
              <a:solidFill>
                <a:prstClr val="black"/>
              </a:solidFill>
            </a:endParaRPr>
          </a:p>
        </p:txBody>
      </p:sp>
      <p:sp>
        <p:nvSpPr>
          <p:cNvPr id="53" name="TextBox 52"/>
          <p:cNvSpPr txBox="1"/>
          <p:nvPr/>
        </p:nvSpPr>
        <p:spPr>
          <a:xfrm>
            <a:off x="533400" y="5943600"/>
            <a:ext cx="4647041" cy="461665"/>
          </a:xfrm>
          <a:prstGeom prst="rect">
            <a:avLst/>
          </a:prstGeom>
          <a:noFill/>
        </p:spPr>
        <p:txBody>
          <a:bodyPr wrap="none" rtlCol="0">
            <a:spAutoFit/>
          </a:bodyPr>
          <a:lstStyle/>
          <a:p>
            <a:r>
              <a:rPr lang="en-US" sz="2400" dirty="0" smtClean="0">
                <a:solidFill>
                  <a:srgbClr val="C0504D">
                    <a:lumMod val="75000"/>
                  </a:srgbClr>
                </a:solidFill>
              </a:rPr>
              <a:t>But this will be really, really slow!</a:t>
            </a:r>
            <a:endParaRPr lang="en-US" sz="2400" dirty="0">
              <a:solidFill>
                <a:srgbClr val="C0504D">
                  <a:lumMod val="75000"/>
                </a:srgbClr>
              </a:solidFill>
            </a:endParaRPr>
          </a:p>
        </p:txBody>
      </p:sp>
    </p:spTree>
    <p:extLst>
      <p:ext uri="{BB962C8B-B14F-4D97-AF65-F5344CB8AC3E}">
        <p14:creationId xmlns:p14="http://schemas.microsoft.com/office/powerpoint/2010/main" val="30181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r>
              <a:rPr lang="en-US" dirty="0" smtClean="0"/>
              <a:t>Assign each descriptor to a cluster number</a:t>
            </a:r>
          </a:p>
          <a:p>
            <a:pPr lvl="1"/>
            <a:r>
              <a:rPr lang="en-US" dirty="0" smtClean="0"/>
              <a:t>What does this buy us?</a:t>
            </a:r>
          </a:p>
          <a:p>
            <a:pPr lvl="1"/>
            <a:r>
              <a:rPr lang="en-US" dirty="0" smtClean="0"/>
              <a:t>Each descriptor was 128 dimensional floating point, now is 1 integer (easy to match!)</a:t>
            </a:r>
          </a:p>
          <a:p>
            <a:pPr lvl="1"/>
            <a:r>
              <a:rPr lang="en-US" dirty="0" smtClean="0"/>
              <a:t>Is there a catch?</a:t>
            </a:r>
          </a:p>
          <a:p>
            <a:pPr lvl="2"/>
            <a:r>
              <a:rPr lang="en-US" dirty="0" smtClean="0"/>
              <a:t>Need </a:t>
            </a:r>
            <a:r>
              <a:rPr lang="en-US" b="1" dirty="0" smtClean="0"/>
              <a:t>a lot </a:t>
            </a:r>
            <a:r>
              <a:rPr lang="en-US" dirty="0" smtClean="0"/>
              <a:t>of clusters (e.g., 1 million) if we want points in the same cluster to be very similar</a:t>
            </a:r>
          </a:p>
          <a:p>
            <a:pPr lvl="2"/>
            <a:r>
              <a:rPr lang="en-US" dirty="0" smtClean="0"/>
              <a:t>Points that really are similar might end up in different clusters</a:t>
            </a:r>
            <a:endParaRPr lang="en-US" dirty="0"/>
          </a:p>
        </p:txBody>
      </p:sp>
    </p:spTree>
    <p:extLst>
      <p:ext uri="{BB962C8B-B14F-4D97-AF65-F5344CB8AC3E}">
        <p14:creationId xmlns:p14="http://schemas.microsoft.com/office/powerpoint/2010/main" val="361002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pPr>
              <a:buNone/>
            </a:pPr>
            <a:endParaRPr lang="en-US" sz="2800" dirty="0" smtClean="0"/>
          </a:p>
        </p:txBody>
      </p:sp>
      <p:pic>
        <p:nvPicPr>
          <p:cNvPr id="7" name="Picture 2"/>
          <p:cNvPicPr>
            <a:picLocks noChangeAspect="1" noChangeArrowheads="1"/>
          </p:cNvPicPr>
          <p:nvPr/>
        </p:nvPicPr>
        <p:blipFill>
          <a:blip r:embed="rId2" cstate="print"/>
          <a:srcRect l="2823" t="-508" r="85668" b="71546"/>
          <a:stretch>
            <a:fillRect/>
          </a:stretch>
        </p:blipFill>
        <p:spPr bwMode="auto">
          <a:xfrm>
            <a:off x="3505200" y="3657600"/>
            <a:ext cx="2438400" cy="2965094"/>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542206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r>
              <a:rPr lang="en-US" sz="2800" dirty="0" smtClean="0"/>
              <a:t>An image is a good match if it has a lot of the same visual words as the query region </a:t>
            </a:r>
          </a:p>
          <a:p>
            <a:pPr>
              <a:buNone/>
            </a:pPr>
            <a:endParaRPr lang="en-US" sz="2800" dirty="0" smtClean="0"/>
          </a:p>
        </p:txBody>
      </p:sp>
      <p:pic>
        <p:nvPicPr>
          <p:cNvPr id="5" name="Picture 2"/>
          <p:cNvPicPr>
            <a:picLocks noChangeAspect="1" noChangeArrowheads="1"/>
          </p:cNvPicPr>
          <p:nvPr/>
        </p:nvPicPr>
        <p:blipFill>
          <a:blip r:embed="rId2" cstate="print"/>
          <a:srcRect l="2823" t="-508" r="85668" b="71546"/>
          <a:stretch>
            <a:fillRect/>
          </a:stretch>
        </p:blipFill>
        <p:spPr bwMode="auto">
          <a:xfrm>
            <a:off x="1905000" y="3892906"/>
            <a:ext cx="2438400" cy="2965094"/>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51436" t="-508" r="37163" b="73963"/>
          <a:stretch>
            <a:fillRect/>
          </a:stretch>
        </p:blipFill>
        <p:spPr bwMode="auto">
          <a:xfrm>
            <a:off x="4876800" y="3810000"/>
            <a:ext cx="2565400" cy="28860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01563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75169" y="1004887"/>
            <a:ext cx="7593662" cy="4983163"/>
          </a:xfrm>
          <a:prstGeom prst="rect">
            <a:avLst/>
          </a:prstGeom>
        </p:spPr>
      </p:pic>
      <p:sp>
        <p:nvSpPr>
          <p:cNvPr id="5" name="TextBox 4"/>
          <p:cNvSpPr txBox="1"/>
          <p:nvPr/>
        </p:nvSpPr>
        <p:spPr>
          <a:xfrm>
            <a:off x="7274298" y="6583363"/>
            <a:ext cx="1898277" cy="307777"/>
          </a:xfrm>
          <a:prstGeom prst="rect">
            <a:avLst/>
          </a:prstGeom>
          <a:noFill/>
        </p:spPr>
        <p:txBody>
          <a:bodyPr wrap="none" rtlCol="0">
            <a:spAutoFit/>
          </a:bodyPr>
          <a:lstStyle/>
          <a:p>
            <a:r>
              <a:rPr lang="en-US" sz="1400" dirty="0" smtClean="0"/>
              <a:t>Slide from Kevin Shih</a:t>
            </a:r>
            <a:endParaRPr lang="en-US" sz="1400" dirty="0"/>
          </a:p>
        </p:txBody>
      </p:sp>
    </p:spTree>
    <p:extLst>
      <p:ext uri="{BB962C8B-B14F-4D97-AF65-F5344CB8AC3E}">
        <p14:creationId xmlns:p14="http://schemas.microsoft.com/office/powerpoint/2010/main" val="268293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matching is still too slow</a:t>
            </a:r>
            <a:endParaRPr lang="en-US" dirty="0"/>
          </a:p>
        </p:txBody>
      </p:sp>
      <p:sp>
        <p:nvSpPr>
          <p:cNvPr id="3" name="Content Placeholder 2"/>
          <p:cNvSpPr>
            <a:spLocks noGrp="1"/>
          </p:cNvSpPr>
          <p:nvPr>
            <p:ph idx="1"/>
          </p:nvPr>
        </p:nvSpPr>
        <p:spPr/>
        <p:txBody>
          <a:bodyPr/>
          <a:lstStyle/>
          <a:p>
            <a:r>
              <a:rPr lang="en-US" dirty="0" smtClean="0"/>
              <a:t>Imagine matching 1,000,000 images, each with 1,000 </a:t>
            </a:r>
            <a:r>
              <a:rPr lang="en-US" dirty="0" err="1" smtClean="0"/>
              <a:t>keypoints</a:t>
            </a:r>
            <a:endParaRPr lang="en-US" dirty="0" smtClean="0"/>
          </a:p>
          <a:p>
            <a:pPr>
              <a:buNone/>
            </a:pPr>
            <a:endParaRPr lang="en-US" dirty="0"/>
          </a:p>
        </p:txBody>
      </p:sp>
    </p:spTree>
    <p:extLst>
      <p:ext uri="{BB962C8B-B14F-4D97-AF65-F5344CB8AC3E}">
        <p14:creationId xmlns:p14="http://schemas.microsoft.com/office/powerpoint/2010/main" val="1059841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2: Inverse document file</a:t>
            </a:r>
          </a:p>
        </p:txBody>
      </p:sp>
      <p:pic>
        <p:nvPicPr>
          <p:cNvPr id="5" name="Picture 4"/>
          <p:cNvPicPr>
            <a:picLocks noChangeAspect="1"/>
          </p:cNvPicPr>
          <p:nvPr/>
        </p:nvPicPr>
        <p:blipFill>
          <a:blip r:embed="rId2"/>
          <a:stretch>
            <a:fillRect/>
          </a:stretch>
        </p:blipFill>
        <p:spPr>
          <a:xfrm>
            <a:off x="457200" y="1371600"/>
            <a:ext cx="8390450" cy="4572000"/>
          </a:xfrm>
          <a:prstGeom prst="rect">
            <a:avLst/>
          </a:prstGeom>
        </p:spPr>
      </p:pic>
    </p:spTree>
    <p:extLst>
      <p:ext uri="{BB962C8B-B14F-4D97-AF65-F5344CB8AC3E}">
        <p14:creationId xmlns:p14="http://schemas.microsoft.com/office/powerpoint/2010/main" val="146154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Clustering algorithms</a:t>
            </a:r>
          </a:p>
          <a:p>
            <a:pPr lvl="1"/>
            <a:r>
              <a:rPr lang="en-US" dirty="0" smtClean="0"/>
              <a:t>K-means</a:t>
            </a:r>
          </a:p>
          <a:p>
            <a:pPr lvl="2"/>
            <a:r>
              <a:rPr lang="en-US" dirty="0" smtClean="0"/>
              <a:t>Application to fast object search</a:t>
            </a:r>
          </a:p>
          <a:p>
            <a:pPr lvl="1"/>
            <a:r>
              <a:rPr lang="en-US" dirty="0" smtClean="0"/>
              <a:t>Hierarchical clustering</a:t>
            </a:r>
          </a:p>
          <a:p>
            <a:pPr lvl="1"/>
            <a:r>
              <a:rPr lang="en-US" dirty="0" smtClean="0"/>
              <a:t>Spectral clustering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Key Idea 2: Inverse document file</a:t>
            </a:r>
          </a:p>
        </p:txBody>
      </p:sp>
      <p:sp>
        <p:nvSpPr>
          <p:cNvPr id="26627" name="Content Placeholder 2"/>
          <p:cNvSpPr>
            <a:spLocks noGrp="1"/>
          </p:cNvSpPr>
          <p:nvPr>
            <p:ph idx="1"/>
          </p:nvPr>
        </p:nvSpPr>
        <p:spPr>
          <a:xfrm>
            <a:off x="457200" y="990600"/>
            <a:ext cx="8153400" cy="5135563"/>
          </a:xfrm>
        </p:spPr>
        <p:txBody>
          <a:bodyPr>
            <a:normAutofit/>
          </a:bodyPr>
          <a:lstStyle/>
          <a:p>
            <a:pPr>
              <a:buNone/>
            </a:pPr>
            <a:r>
              <a:rPr lang="en-US" sz="2800" dirty="0" smtClean="0"/>
              <a:t>	</a:t>
            </a:r>
            <a:endParaRPr lang="en-US" sz="2400" dirty="0" smtClean="0"/>
          </a:p>
          <a:p>
            <a:endParaRPr lang="en-US" sz="2400" dirty="0" smtClean="0"/>
          </a:p>
          <a:p>
            <a:r>
              <a:rPr lang="en-US" sz="2400" dirty="0" smtClean="0"/>
              <a:t>Rank </a:t>
            </a:r>
            <a:r>
              <a:rPr lang="en-US" sz="2400" dirty="0" smtClean="0"/>
              <a:t>database images based on </a:t>
            </a:r>
            <a:r>
              <a:rPr lang="en-US" sz="2400" dirty="0" err="1" smtClean="0"/>
              <a:t>tf-idf</a:t>
            </a:r>
            <a:r>
              <a:rPr lang="en-US" sz="2400" dirty="0" smtClean="0"/>
              <a:t> measure.</a:t>
            </a:r>
            <a:endParaRPr lang="en-US" sz="2800" dirty="0" smtClean="0"/>
          </a:p>
          <a:p>
            <a:pPr>
              <a:buNone/>
            </a:pPr>
            <a:r>
              <a:rPr lang="en-US" sz="2800" dirty="0" smtClean="0"/>
              <a:t>	</a:t>
            </a:r>
          </a:p>
          <a:p>
            <a:endParaRPr lang="en-US" sz="2800" dirty="0" smtClean="0"/>
          </a:p>
        </p:txBody>
      </p:sp>
      <p:pic>
        <p:nvPicPr>
          <p:cNvPr id="26628" name="Picture 4"/>
          <p:cNvPicPr>
            <a:picLocks noChangeAspect="1" noChangeArrowheads="1"/>
          </p:cNvPicPr>
          <p:nvPr/>
        </p:nvPicPr>
        <p:blipFill>
          <a:blip r:embed="rId2" cstate="print"/>
          <a:srcRect/>
          <a:stretch>
            <a:fillRect/>
          </a:stretch>
        </p:blipFill>
        <p:spPr bwMode="auto">
          <a:xfrm>
            <a:off x="3352800" y="37988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2057400" y="34290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3276600" y="48768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990600" y="51927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1143000" y="40386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3200400" y="41148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867400" y="38862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6400800" y="46482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5486400" y="4191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5486400" y="47244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94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Fast visual search</a:t>
            </a:r>
          </a:p>
        </p:txBody>
      </p:sp>
      <p:sp>
        <p:nvSpPr>
          <p:cNvPr id="18435" name="TextBox 3"/>
          <p:cNvSpPr txBox="1">
            <a:spLocks noChangeArrowheads="1"/>
          </p:cNvSpPr>
          <p:nvPr/>
        </p:nvSpPr>
        <p:spPr bwMode="auto">
          <a:xfrm>
            <a:off x="0" y="6411913"/>
            <a:ext cx="8623300" cy="369887"/>
          </a:xfrm>
          <a:prstGeom prst="rect">
            <a:avLst/>
          </a:prstGeom>
          <a:noFill/>
          <a:ln w="9525">
            <a:noFill/>
            <a:miter lim="800000"/>
            <a:headEnd/>
            <a:tailEnd/>
          </a:ln>
        </p:spPr>
        <p:txBody>
          <a:bodyPr>
            <a:spAutoFit/>
          </a:bodyPr>
          <a:lstStyle/>
          <a:p>
            <a:r>
              <a:rPr lang="en-US">
                <a:solidFill>
                  <a:prstClr val="black"/>
                </a:solidFill>
              </a:rPr>
              <a:t>“Scalable Recognition with a Vocabulary Tree”, Nister and Stewenius, CVPR 2006.</a:t>
            </a:r>
          </a:p>
        </p:txBody>
      </p:sp>
      <p:sp>
        <p:nvSpPr>
          <p:cNvPr id="18436" name="TextBox 4"/>
          <p:cNvSpPr txBox="1">
            <a:spLocks noChangeArrowheads="1"/>
          </p:cNvSpPr>
          <p:nvPr/>
        </p:nvSpPr>
        <p:spPr bwMode="auto">
          <a:xfrm>
            <a:off x="0" y="6019800"/>
            <a:ext cx="5259388" cy="369888"/>
          </a:xfrm>
          <a:prstGeom prst="rect">
            <a:avLst/>
          </a:prstGeom>
          <a:noFill/>
          <a:ln w="9525">
            <a:noFill/>
            <a:miter lim="800000"/>
            <a:headEnd/>
            <a:tailEnd/>
          </a:ln>
        </p:spPr>
        <p:txBody>
          <a:bodyPr wrap="none">
            <a:spAutoFit/>
          </a:bodyPr>
          <a:lstStyle/>
          <a:p>
            <a:r>
              <a:rPr lang="en-US">
                <a:solidFill>
                  <a:prstClr val="black"/>
                </a:solidFill>
              </a:rPr>
              <a:t>“Video Google”, Sivic and Zisserman, ICCV 2003</a:t>
            </a:r>
          </a:p>
        </p:txBody>
      </p:sp>
      <p:sp>
        <p:nvSpPr>
          <p:cNvPr id="18437" name="Content Placeholder 5"/>
          <p:cNvSpPr>
            <a:spLocks noGrp="1"/>
          </p:cNvSpPr>
          <p:nvPr>
            <p:ph idx="1"/>
          </p:nvPr>
        </p:nvSpPr>
        <p:spPr/>
        <p:txBody>
          <a:bodyPr/>
          <a:lstStyle/>
          <a:p>
            <a:endParaRPr lang="en-US" smtClean="0"/>
          </a:p>
        </p:txBody>
      </p:sp>
    </p:spTree>
    <p:extLst>
      <p:ext uri="{BB962C8B-B14F-4D97-AF65-F5344CB8AC3E}">
        <p14:creationId xmlns:p14="http://schemas.microsoft.com/office/powerpoint/2010/main" val="2912885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pic>
        <p:nvPicPr>
          <p:cNvPr id="19459" name="Picture 6" descr="imgp4827"/>
          <p:cNvPicPr>
            <a:picLocks noGrp="1" noChangeAspect="1" noChangeArrowheads="1"/>
          </p:cNvPicPr>
          <p:nvPr>
            <p:ph idx="1"/>
          </p:nvPr>
        </p:nvPicPr>
        <p:blipFill>
          <a:blip r:embed="rId3" cstate="print"/>
          <a:srcRect/>
          <a:stretch>
            <a:fillRect/>
          </a:stretch>
        </p:blipFill>
        <p:spPr>
          <a:xfrm>
            <a:off x="152400" y="152400"/>
            <a:ext cx="2895600" cy="2171700"/>
          </a:xfrm>
          <a:noFill/>
        </p:spPr>
      </p:pic>
      <p:sp>
        <p:nvSpPr>
          <p:cNvPr id="19460" name="Rectangle 2"/>
          <p:cNvSpPr>
            <a:spLocks noGrp="1" noChangeArrowheads="1"/>
          </p:cNvSpPr>
          <p:nvPr>
            <p:ph type="title"/>
          </p:nvPr>
        </p:nvSpPr>
        <p:spPr>
          <a:xfrm>
            <a:off x="914400" y="381000"/>
            <a:ext cx="7772400" cy="1143000"/>
          </a:xfrm>
        </p:spPr>
        <p:txBody>
          <a:bodyPr/>
          <a:lstStyle/>
          <a:p>
            <a:pPr eaLnBrk="1" hangingPunct="1"/>
            <a:r>
              <a:rPr lang="en-US" sz="4000" smtClean="0"/>
              <a:t>110,000,000</a:t>
            </a:r>
            <a:br>
              <a:rPr lang="en-US" sz="4000" smtClean="0"/>
            </a:br>
            <a:r>
              <a:rPr lang="en-US" sz="4000" smtClean="0"/>
              <a:t>Images in</a:t>
            </a:r>
            <a:br>
              <a:rPr lang="en-US" sz="4000" smtClean="0"/>
            </a:br>
            <a:r>
              <a:rPr lang="en-US" sz="4000" smtClean="0"/>
              <a:t>5.8 Seconds</a:t>
            </a:r>
          </a:p>
        </p:txBody>
      </p:sp>
      <p:pic>
        <p:nvPicPr>
          <p:cNvPr id="19461" name="Picture 4" descr="imgp4859"/>
          <p:cNvPicPr>
            <a:picLocks noChangeAspect="1" noChangeArrowheads="1"/>
          </p:cNvPicPr>
          <p:nvPr/>
        </p:nvPicPr>
        <p:blipFill>
          <a:blip r:embed="rId4" cstate="print"/>
          <a:srcRect t="11250" b="11250"/>
          <a:stretch>
            <a:fillRect/>
          </a:stretch>
        </p:blipFill>
        <p:spPr bwMode="auto">
          <a:xfrm>
            <a:off x="6553200" y="152400"/>
            <a:ext cx="2397125" cy="2819400"/>
          </a:xfrm>
          <a:prstGeom prst="rect">
            <a:avLst/>
          </a:prstGeom>
          <a:noFill/>
          <a:ln w="9525">
            <a:noFill/>
            <a:miter lim="800000"/>
            <a:headEnd/>
            <a:tailEnd/>
          </a:ln>
        </p:spPr>
      </p:pic>
      <p:pic>
        <p:nvPicPr>
          <p:cNvPr id="19462" name="Picture 3" descr="imgp4851"/>
          <p:cNvPicPr>
            <a:picLocks noChangeAspect="1" noChangeArrowheads="1"/>
          </p:cNvPicPr>
          <p:nvPr/>
        </p:nvPicPr>
        <p:blipFill>
          <a:blip r:embed="rId5" cstate="print"/>
          <a:srcRect/>
          <a:stretch>
            <a:fillRect/>
          </a:stretch>
        </p:blipFill>
        <p:spPr bwMode="auto">
          <a:xfrm>
            <a:off x="1371600" y="1828800"/>
            <a:ext cx="6019800" cy="4514850"/>
          </a:xfrm>
          <a:prstGeom prst="rect">
            <a:avLst/>
          </a:prstGeom>
          <a:noFill/>
          <a:ln w="9525">
            <a:noFill/>
            <a:miter lim="800000"/>
            <a:headEnd/>
            <a:tailEnd/>
          </a:ln>
        </p:spPr>
      </p:pic>
      <p:sp>
        <p:nvSpPr>
          <p:cNvPr id="19463" name="TextBox 6"/>
          <p:cNvSpPr txBox="1">
            <a:spLocks noChangeArrowheads="1"/>
          </p:cNvSpPr>
          <p:nvPr/>
        </p:nvSpPr>
        <p:spPr bwMode="auto">
          <a:xfrm>
            <a:off x="4911107" y="6488668"/>
            <a:ext cx="4198585" cy="369332"/>
          </a:xfrm>
          <a:prstGeom prst="rect">
            <a:avLst/>
          </a:prstGeom>
          <a:noFill/>
          <a:ln w="9525">
            <a:noFill/>
            <a:miter lim="800000"/>
            <a:headEnd/>
            <a:tailEnd/>
          </a:ln>
        </p:spPr>
        <p:txBody>
          <a:bodyPr wrap="none">
            <a:spAutoFit/>
          </a:bodyPr>
          <a:lstStyle/>
          <a:p>
            <a:r>
              <a:rPr lang="en-US" dirty="0" smtClean="0">
                <a:solidFill>
                  <a:srgbClr val="000000"/>
                </a:solidFill>
              </a:rPr>
              <a:t>This slide and following by David </a:t>
            </a:r>
            <a:r>
              <a:rPr lang="en-US" dirty="0" err="1" smtClean="0">
                <a:solidFill>
                  <a:srgbClr val="000000"/>
                </a:solidFill>
              </a:rPr>
              <a:t>Nister</a:t>
            </a:r>
            <a:endParaRPr lang="en-US" dirty="0">
              <a:solidFill>
                <a:srgbClr val="000000"/>
              </a:solidFill>
            </a:endParaRPr>
          </a:p>
        </p:txBody>
      </p:sp>
    </p:spTree>
    <p:extLst>
      <p:ext uri="{BB962C8B-B14F-4D97-AF65-F5344CB8AC3E}">
        <p14:creationId xmlns:p14="http://schemas.microsoft.com/office/powerpoint/2010/main" val="3405331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pic>
        <p:nvPicPr>
          <p:cNvPr id="12377" name="Picture 89" descr="115_1542"/>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grpSp>
        <p:nvGrpSpPr>
          <p:cNvPr id="2" name="Group 240"/>
          <p:cNvGrpSpPr>
            <a:grpSpLocks/>
          </p:cNvGrpSpPr>
          <p:nvPr/>
        </p:nvGrpSpPr>
        <p:grpSpPr bwMode="auto">
          <a:xfrm>
            <a:off x="1123950" y="1912938"/>
            <a:ext cx="3143250" cy="2546350"/>
            <a:chOff x="708" y="499"/>
            <a:chExt cx="1980" cy="1604"/>
          </a:xfrm>
        </p:grpSpPr>
        <p:sp>
          <p:nvSpPr>
            <p:cNvPr id="25663" name="Oval 93"/>
            <p:cNvSpPr>
              <a:spLocks noChangeArrowheads="1"/>
            </p:cNvSpPr>
            <p:nvPr/>
          </p:nvSpPr>
          <p:spPr bwMode="auto">
            <a:xfrm rot="613854">
              <a:off x="1265" y="1805"/>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4" name="Oval 95"/>
            <p:cNvSpPr>
              <a:spLocks noChangeArrowheads="1"/>
            </p:cNvSpPr>
            <p:nvPr/>
          </p:nvSpPr>
          <p:spPr bwMode="auto">
            <a:xfrm>
              <a:off x="864" y="1037"/>
              <a:ext cx="768" cy="52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5" name="Oval 96"/>
            <p:cNvSpPr>
              <a:spLocks noChangeArrowheads="1"/>
            </p:cNvSpPr>
            <p:nvPr/>
          </p:nvSpPr>
          <p:spPr bwMode="auto">
            <a:xfrm rot="-1606730">
              <a:off x="2016" y="1701"/>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6" name="Oval 97"/>
            <p:cNvSpPr>
              <a:spLocks noChangeArrowheads="1"/>
            </p:cNvSpPr>
            <p:nvPr/>
          </p:nvSpPr>
          <p:spPr bwMode="auto">
            <a:xfrm>
              <a:off x="1668" y="500"/>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7" name="Oval 98"/>
            <p:cNvSpPr>
              <a:spLocks noChangeArrowheads="1"/>
            </p:cNvSpPr>
            <p:nvPr/>
          </p:nvSpPr>
          <p:spPr bwMode="auto">
            <a:xfrm rot="613854">
              <a:off x="1448" y="1867"/>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8" name="Oval 99"/>
            <p:cNvSpPr>
              <a:spLocks noChangeArrowheads="1"/>
            </p:cNvSpPr>
            <p:nvPr/>
          </p:nvSpPr>
          <p:spPr bwMode="auto">
            <a:xfrm rot="2358062">
              <a:off x="917" y="1644"/>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9" name="Oval 100"/>
            <p:cNvSpPr>
              <a:spLocks noChangeArrowheads="1"/>
            </p:cNvSpPr>
            <p:nvPr/>
          </p:nvSpPr>
          <p:spPr bwMode="auto">
            <a:xfrm flipH="1">
              <a:off x="2385" y="1229"/>
              <a:ext cx="288" cy="14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0" name="Oval 101"/>
            <p:cNvSpPr>
              <a:spLocks noChangeArrowheads="1"/>
            </p:cNvSpPr>
            <p:nvPr/>
          </p:nvSpPr>
          <p:spPr bwMode="auto">
            <a:xfrm rot="1176257">
              <a:off x="1152" y="1776"/>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1" name="Oval 102"/>
            <p:cNvSpPr>
              <a:spLocks noChangeArrowheads="1"/>
            </p:cNvSpPr>
            <p:nvPr/>
          </p:nvSpPr>
          <p:spPr bwMode="auto">
            <a:xfrm rot="613854">
              <a:off x="1839" y="499"/>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2" name="Oval 103"/>
            <p:cNvSpPr>
              <a:spLocks noChangeArrowheads="1"/>
            </p:cNvSpPr>
            <p:nvPr/>
          </p:nvSpPr>
          <p:spPr bwMode="auto">
            <a:xfrm>
              <a:off x="1577" y="686"/>
              <a:ext cx="336" cy="110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3" name="Oval 104"/>
            <p:cNvSpPr>
              <a:spLocks noChangeArrowheads="1"/>
            </p:cNvSpPr>
            <p:nvPr/>
          </p:nvSpPr>
          <p:spPr bwMode="auto">
            <a:xfrm rot="-1855333">
              <a:off x="974" y="816"/>
              <a:ext cx="121" cy="23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4" name="Oval 223"/>
            <p:cNvSpPr>
              <a:spLocks noChangeArrowheads="1"/>
            </p:cNvSpPr>
            <p:nvPr/>
          </p:nvSpPr>
          <p:spPr bwMode="auto">
            <a:xfrm rot="2771294">
              <a:off x="2309" y="681"/>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5" name="Oval 224"/>
            <p:cNvSpPr>
              <a:spLocks noChangeArrowheads="1"/>
            </p:cNvSpPr>
            <p:nvPr/>
          </p:nvSpPr>
          <p:spPr bwMode="auto">
            <a:xfrm rot="2771294">
              <a:off x="799" y="1504"/>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6"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7" name="Oval 226"/>
            <p:cNvSpPr>
              <a:spLocks noChangeArrowheads="1"/>
            </p:cNvSpPr>
            <p:nvPr/>
          </p:nvSpPr>
          <p:spPr bwMode="auto">
            <a:xfrm rot="3765951">
              <a:off x="2405" y="777"/>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8"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9" name="Oval 228"/>
            <p:cNvSpPr>
              <a:spLocks noChangeArrowheads="1"/>
            </p:cNvSpPr>
            <p:nvPr/>
          </p:nvSpPr>
          <p:spPr bwMode="auto">
            <a:xfrm rot="1635042">
              <a:off x="1010" y="1715"/>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0" name="Oval 229"/>
            <p:cNvSpPr>
              <a:spLocks noChangeArrowheads="1"/>
            </p:cNvSpPr>
            <p:nvPr/>
          </p:nvSpPr>
          <p:spPr bwMode="auto">
            <a:xfrm rot="-215175">
              <a:off x="1968" y="886"/>
              <a:ext cx="192" cy="65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1" name="Oval 230"/>
            <p:cNvSpPr>
              <a:spLocks noChangeArrowheads="1"/>
            </p:cNvSpPr>
            <p:nvPr/>
          </p:nvSpPr>
          <p:spPr bwMode="auto">
            <a:xfrm rot="-1140700">
              <a:off x="1783" y="1777"/>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2" name="Oval 231"/>
            <p:cNvSpPr>
              <a:spLocks noChangeArrowheads="1"/>
            </p:cNvSpPr>
            <p:nvPr/>
          </p:nvSpPr>
          <p:spPr bwMode="auto">
            <a:xfrm rot="-1140700">
              <a:off x="1670" y="1815"/>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3" name="Oval 232"/>
            <p:cNvSpPr>
              <a:spLocks noChangeArrowheads="1"/>
            </p:cNvSpPr>
            <p:nvPr/>
          </p:nvSpPr>
          <p:spPr bwMode="auto">
            <a:xfrm rot="-1140700">
              <a:off x="1246" y="665"/>
              <a:ext cx="138"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4" name="Oval 233"/>
            <p:cNvSpPr>
              <a:spLocks noChangeArrowheads="1"/>
            </p:cNvSpPr>
            <p:nvPr/>
          </p:nvSpPr>
          <p:spPr bwMode="auto">
            <a:xfrm rot="-1140700">
              <a:off x="2031" y="586"/>
              <a:ext cx="192"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5" name="Oval 234"/>
            <p:cNvSpPr>
              <a:spLocks noChangeArrowheads="1"/>
            </p:cNvSpPr>
            <p:nvPr/>
          </p:nvSpPr>
          <p:spPr bwMode="auto">
            <a:xfrm rot="-3299226">
              <a:off x="2352" y="1421"/>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6" name="Oval 236"/>
            <p:cNvSpPr>
              <a:spLocks noChangeArrowheads="1"/>
            </p:cNvSpPr>
            <p:nvPr/>
          </p:nvSpPr>
          <p:spPr bwMode="auto">
            <a:xfrm rot="-3299226">
              <a:off x="2398" y="1315"/>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7" name="Oval 237"/>
            <p:cNvSpPr>
              <a:spLocks noChangeArrowheads="1"/>
            </p:cNvSpPr>
            <p:nvPr/>
          </p:nvSpPr>
          <p:spPr bwMode="auto">
            <a:xfrm flipH="1">
              <a:off x="2400" y="1028"/>
              <a:ext cx="288" cy="18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8" name="Oval 238"/>
            <p:cNvSpPr>
              <a:spLocks noChangeArrowheads="1"/>
            </p:cNvSpPr>
            <p:nvPr/>
          </p:nvSpPr>
          <p:spPr bwMode="auto">
            <a:xfrm flipH="1">
              <a:off x="708" y="1348"/>
              <a:ext cx="187" cy="1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9" name="Oval 239"/>
            <p:cNvSpPr>
              <a:spLocks noChangeArrowheads="1"/>
            </p:cNvSpPr>
            <p:nvPr/>
          </p:nvSpPr>
          <p:spPr bwMode="auto">
            <a:xfrm rot="613854">
              <a:off x="1465" y="581"/>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3" name="Group 273"/>
          <p:cNvGrpSpPr>
            <a:grpSpLocks/>
          </p:cNvGrpSpPr>
          <p:nvPr/>
        </p:nvGrpSpPr>
        <p:grpSpPr bwMode="auto">
          <a:xfrm>
            <a:off x="5562600" y="1958975"/>
            <a:ext cx="3011488" cy="2671763"/>
            <a:chOff x="3504" y="525"/>
            <a:chExt cx="1897" cy="1683"/>
          </a:xfrm>
        </p:grpSpPr>
        <p:sp>
          <p:nvSpPr>
            <p:cNvPr id="25634"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5"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6"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7"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8"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9"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0"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1"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2"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3"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4"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5"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6"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7"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8"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9"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0"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1"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2"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3"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4"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5"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6"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7"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8"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9"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60"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61"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62"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4" name="Group 275"/>
          <p:cNvGrpSpPr>
            <a:grpSpLocks/>
          </p:cNvGrpSpPr>
          <p:nvPr/>
        </p:nvGrpSpPr>
        <p:grpSpPr bwMode="auto">
          <a:xfrm>
            <a:off x="1219200" y="1970088"/>
            <a:ext cx="7304088" cy="2655887"/>
            <a:chOff x="768" y="535"/>
            <a:chExt cx="4601" cy="1673"/>
          </a:xfrm>
        </p:grpSpPr>
        <p:sp>
          <p:nvSpPr>
            <p:cNvPr id="25607"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08"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09"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0"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1"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2"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3"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4"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5"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6"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7"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8"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9"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0"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1"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2"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3"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4"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5"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6"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7"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8"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9"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0"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1"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2"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3"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spTree>
    <p:extLst>
      <p:ext uri="{BB962C8B-B14F-4D97-AF65-F5344CB8AC3E}">
        <p14:creationId xmlns:p14="http://schemas.microsoft.com/office/powerpoint/2010/main" val="35360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sameClick" afterEffect="1">
                                          <p:stCondLst>
                                            <p:cond evt="end" delay="0">
                                              <p:tn val="16"/>
                                            </p:cond>
                                          </p:stCondLst>
                                        </p:cTn>
                                        <p:tgtEl>
                                          <p:spTgt spid="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
                            </p:stCondLst>
                            <p:childTnLst>
                              <p:par>
                                <p:cTn id="23" presetID="54" presetClass="exit" presetSubtype="0" decel="100000" fill="hold" nodeType="afterEffect">
                                  <p:stCondLst>
                                    <p:cond delay="0"/>
                                  </p:stCondLst>
                                  <p:childTnLst>
                                    <p:anim calcmode="lin" valueType="num">
                                      <p:cBhvr>
                                        <p:cTn id="24" dur="500"/>
                                        <p:tgtEl>
                                          <p:spTgt spid="12377"/>
                                        </p:tgtEl>
                                        <p:attrNameLst>
                                          <p:attrName>ppt_w</p:attrName>
                                        </p:attrNameLst>
                                      </p:cBhvr>
                                      <p:tavLst>
                                        <p:tav tm="0">
                                          <p:val>
                                            <p:strVal val="ppt_w"/>
                                          </p:val>
                                        </p:tav>
                                        <p:tav tm="100000">
                                          <p:val>
                                            <p:strVal val="ppt_w*0.05"/>
                                          </p:val>
                                        </p:tav>
                                      </p:tavLst>
                                    </p:anim>
                                    <p:anim calcmode="lin" valueType="num">
                                      <p:cBhvr>
                                        <p:cTn id="25" dur="500"/>
                                        <p:tgtEl>
                                          <p:spTgt spid="12377"/>
                                        </p:tgtEl>
                                        <p:attrNameLst>
                                          <p:attrName>ppt_h</p:attrName>
                                        </p:attrNameLst>
                                      </p:cBhvr>
                                      <p:tavLst>
                                        <p:tav tm="0">
                                          <p:val>
                                            <p:strVal val="ppt_h"/>
                                          </p:val>
                                        </p:tav>
                                        <p:tav tm="100000">
                                          <p:val>
                                            <p:strVal val="ppt_h"/>
                                          </p:val>
                                        </p:tav>
                                      </p:tavLst>
                                    </p:anim>
                                    <p:anim calcmode="lin" valueType="num">
                                      <p:cBhvr>
                                        <p:cTn id="26" dur="500"/>
                                        <p:tgtEl>
                                          <p:spTgt spid="12377"/>
                                        </p:tgtEl>
                                        <p:attrNameLst>
                                          <p:attrName>ppt_x</p:attrName>
                                        </p:attrNameLst>
                                      </p:cBhvr>
                                      <p:tavLst>
                                        <p:tav tm="0">
                                          <p:val>
                                            <p:strVal val="ppt_x"/>
                                          </p:val>
                                        </p:tav>
                                        <p:tav tm="100000">
                                          <p:val>
                                            <p:strVal val="ppt_x-.2"/>
                                          </p:val>
                                        </p:tav>
                                      </p:tavLst>
                                    </p:anim>
                                    <p:anim calcmode="lin" valueType="num">
                                      <p:cBhvr>
                                        <p:cTn id="27" dur="500"/>
                                        <p:tgtEl>
                                          <p:spTgt spid="12377"/>
                                        </p:tgtEl>
                                        <p:attrNameLst>
                                          <p:attrName>ppt_y</p:attrName>
                                        </p:attrNameLst>
                                      </p:cBhvr>
                                      <p:tavLst>
                                        <p:tav tm="0">
                                          <p:val>
                                            <p:strVal val="ppt_y"/>
                                          </p:val>
                                        </p:tav>
                                        <p:tav tm="100000">
                                          <p:val>
                                            <p:strVal val="ppt_y"/>
                                          </p:val>
                                        </p:tav>
                                      </p:tavLst>
                                    </p:anim>
                                    <p:animEffect transition="out" filter="fade">
                                      <p:cBhvr>
                                        <p:cTn id="28" dur="500"/>
                                        <p:tgtEl>
                                          <p:spTgt spid="12377"/>
                                        </p:tgtEl>
                                      </p:cBhvr>
                                    </p:animEffect>
                                    <p:set>
                                      <p:cBhvr>
                                        <p:cTn id="29" dur="1" fill="hold">
                                          <p:stCondLst>
                                            <p:cond delay="499"/>
                                          </p:stCondLst>
                                        </p:cTn>
                                        <p:tgtEl>
                                          <p:spTgt spid="12377"/>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2"/>
                                        </p:tgtEl>
                                        <p:attrNameLst>
                                          <p:attrName>ppt_w</p:attrName>
                                        </p:attrNameLst>
                                      </p:cBhvr>
                                      <p:tavLst>
                                        <p:tav tm="0">
                                          <p:val>
                                            <p:strVal val="ppt_w"/>
                                          </p:val>
                                        </p:tav>
                                        <p:tav tm="100000">
                                          <p:val>
                                            <p:strVal val="ppt_w*0.05"/>
                                          </p:val>
                                        </p:tav>
                                      </p:tavLst>
                                    </p:anim>
                                    <p:anim calcmode="lin" valueType="num">
                                      <p:cBhvr>
                                        <p:cTn id="32" dur="500"/>
                                        <p:tgtEl>
                                          <p:spTgt spid="2"/>
                                        </p:tgtEl>
                                        <p:attrNameLst>
                                          <p:attrName>ppt_h</p:attrName>
                                        </p:attrNameLst>
                                      </p:cBhvr>
                                      <p:tavLst>
                                        <p:tav tm="0">
                                          <p:val>
                                            <p:strVal val="ppt_h"/>
                                          </p:val>
                                        </p:tav>
                                        <p:tav tm="100000">
                                          <p:val>
                                            <p:strVal val="ppt_h"/>
                                          </p:val>
                                        </p:tav>
                                      </p:tavLst>
                                    </p:anim>
                                    <p:anim calcmode="lin" valueType="num">
                                      <p:cBhvr>
                                        <p:cTn id="33" dur="500"/>
                                        <p:tgtEl>
                                          <p:spTgt spid="2"/>
                                        </p:tgtEl>
                                        <p:attrNameLst>
                                          <p:attrName>ppt_x</p:attrName>
                                        </p:attrNameLst>
                                      </p:cBhvr>
                                      <p:tavLst>
                                        <p:tav tm="0">
                                          <p:val>
                                            <p:strVal val="ppt_x"/>
                                          </p:val>
                                        </p:tav>
                                        <p:tav tm="100000">
                                          <p:val>
                                            <p:strVal val="ppt_x-.2"/>
                                          </p:val>
                                        </p:tav>
                                      </p:tavLst>
                                    </p:anim>
                                    <p:anim calcmode="lin" valueType="num">
                                      <p:cBhvr>
                                        <p:cTn id="34" dur="500"/>
                                        <p:tgtEl>
                                          <p:spTgt spid="2"/>
                                        </p:tgtEl>
                                        <p:attrNameLst>
                                          <p:attrName>ppt_y</p:attrName>
                                        </p:attrNameLst>
                                      </p:cBhvr>
                                      <p:tavLst>
                                        <p:tav tm="0">
                                          <p:val>
                                            <p:strVal val="ppt_y"/>
                                          </p:val>
                                        </p:tav>
                                        <p:tav tm="100000">
                                          <p:val>
                                            <p:strVal val="ppt_y"/>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6627"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160"/>
          <p:cNvGrpSpPr>
            <a:grpSpLocks/>
          </p:cNvGrpSpPr>
          <p:nvPr/>
        </p:nvGrpSpPr>
        <p:grpSpPr bwMode="auto">
          <a:xfrm>
            <a:off x="5635625" y="1917700"/>
            <a:ext cx="2322513" cy="2560638"/>
            <a:chOff x="3550" y="502"/>
            <a:chExt cx="1463" cy="1613"/>
          </a:xfrm>
        </p:grpSpPr>
        <p:sp>
          <p:nvSpPr>
            <p:cNvPr id="26685"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6"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7"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8"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9"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0"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1"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2"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3"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4"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5"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6"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7"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8"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9"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 name="Group 144"/>
          <p:cNvGrpSpPr>
            <a:grpSpLocks/>
          </p:cNvGrpSpPr>
          <p:nvPr/>
        </p:nvGrpSpPr>
        <p:grpSpPr bwMode="auto">
          <a:xfrm>
            <a:off x="927100" y="1423988"/>
            <a:ext cx="3286125" cy="3281362"/>
            <a:chOff x="584" y="191"/>
            <a:chExt cx="2070" cy="2067"/>
          </a:xfrm>
        </p:grpSpPr>
        <p:sp>
          <p:nvSpPr>
            <p:cNvPr id="26673" name="Oval 13"/>
            <p:cNvSpPr>
              <a:spLocks noChangeArrowheads="1"/>
            </p:cNvSpPr>
            <p:nvPr/>
          </p:nvSpPr>
          <p:spPr bwMode="auto">
            <a:xfrm>
              <a:off x="1503" y="314"/>
              <a:ext cx="348" cy="55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4"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5" name="Oval 18"/>
            <p:cNvSpPr>
              <a:spLocks noChangeArrowheads="1"/>
            </p:cNvSpPr>
            <p:nvPr/>
          </p:nvSpPr>
          <p:spPr bwMode="auto">
            <a:xfrm rot="613854">
              <a:off x="1952" y="868"/>
              <a:ext cx="281" cy="46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6" name="Oval 134"/>
            <p:cNvSpPr>
              <a:spLocks noChangeArrowheads="1"/>
            </p:cNvSpPr>
            <p:nvPr/>
          </p:nvSpPr>
          <p:spPr bwMode="auto">
            <a:xfrm rot="613854">
              <a:off x="1536" y="1440"/>
              <a:ext cx="336" cy="81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7" name="Oval 135"/>
            <p:cNvSpPr>
              <a:spLocks noChangeArrowheads="1"/>
            </p:cNvSpPr>
            <p:nvPr/>
          </p:nvSpPr>
          <p:spPr bwMode="auto">
            <a:xfrm>
              <a:off x="1056" y="912"/>
              <a:ext cx="528" cy="96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8" name="Oval 137"/>
            <p:cNvSpPr>
              <a:spLocks noChangeArrowheads="1"/>
            </p:cNvSpPr>
            <p:nvPr/>
          </p:nvSpPr>
          <p:spPr bwMode="auto">
            <a:xfrm rot="613854">
              <a:off x="1584" y="720"/>
              <a:ext cx="52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9" name="Oval 138"/>
            <p:cNvSpPr>
              <a:spLocks noChangeArrowheads="1"/>
            </p:cNvSpPr>
            <p:nvPr/>
          </p:nvSpPr>
          <p:spPr bwMode="auto">
            <a:xfrm rot="-1205321">
              <a:off x="584" y="958"/>
              <a:ext cx="816" cy="48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0" name="Oval 139"/>
            <p:cNvSpPr>
              <a:spLocks noChangeArrowheads="1"/>
            </p:cNvSpPr>
            <p:nvPr/>
          </p:nvSpPr>
          <p:spPr bwMode="auto">
            <a:xfrm rot="737102">
              <a:off x="713" y="826"/>
              <a:ext cx="672" cy="33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1" name="Oval 140"/>
            <p:cNvSpPr>
              <a:spLocks noChangeArrowheads="1"/>
            </p:cNvSpPr>
            <p:nvPr/>
          </p:nvSpPr>
          <p:spPr bwMode="auto">
            <a:xfrm rot="737102">
              <a:off x="912" y="413"/>
              <a:ext cx="672" cy="33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2"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3" name="Oval 142"/>
            <p:cNvSpPr>
              <a:spLocks noChangeArrowheads="1"/>
            </p:cNvSpPr>
            <p:nvPr/>
          </p:nvSpPr>
          <p:spPr bwMode="auto">
            <a:xfrm rot="737102">
              <a:off x="1525" y="1102"/>
              <a:ext cx="384"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4" name="Oval 143"/>
            <p:cNvSpPr>
              <a:spLocks noChangeArrowheads="1"/>
            </p:cNvSpPr>
            <p:nvPr/>
          </p:nvSpPr>
          <p:spPr bwMode="auto">
            <a:xfrm rot="737102">
              <a:off x="1727" y="191"/>
              <a:ext cx="432" cy="623"/>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4" name="Group 161"/>
          <p:cNvGrpSpPr>
            <a:grpSpLocks/>
          </p:cNvGrpSpPr>
          <p:nvPr/>
        </p:nvGrpSpPr>
        <p:grpSpPr bwMode="auto">
          <a:xfrm>
            <a:off x="1600200" y="1951038"/>
            <a:ext cx="6318250" cy="2498725"/>
            <a:chOff x="1008" y="523"/>
            <a:chExt cx="3980" cy="1574"/>
          </a:xfrm>
        </p:grpSpPr>
        <p:sp>
          <p:nvSpPr>
            <p:cNvPr id="26661"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2"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3"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4"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5"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6"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7"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8"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9"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70"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71"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72"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26631" name="Group 162"/>
          <p:cNvGrpSpPr>
            <a:grpSpLocks/>
          </p:cNvGrpSpPr>
          <p:nvPr/>
        </p:nvGrpSpPr>
        <p:grpSpPr bwMode="auto">
          <a:xfrm>
            <a:off x="5562600" y="1958975"/>
            <a:ext cx="3011488" cy="2671763"/>
            <a:chOff x="3504" y="525"/>
            <a:chExt cx="1897" cy="1683"/>
          </a:xfrm>
        </p:grpSpPr>
        <p:sp>
          <p:nvSpPr>
            <p:cNvPr id="26632"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3"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4"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5"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6"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7"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8"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9"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0"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1"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2"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3"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4"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5"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6"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7"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8"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9"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0"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5"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6"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7"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8"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9"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60"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3956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cstate="print"/>
          <a:srcRect/>
          <a:stretch>
            <a:fillRect/>
          </a:stretch>
        </p:blipFill>
        <p:spPr bwMode="auto">
          <a:xfrm>
            <a:off x="457200" y="1576388"/>
            <a:ext cx="4191000" cy="3148012"/>
          </a:xfrm>
          <a:prstGeom prst="rect">
            <a:avLst/>
          </a:prstGeom>
          <a:noFill/>
          <a:ln w="9525">
            <a:noFill/>
            <a:miter lim="800000"/>
            <a:headEnd/>
            <a:tailEnd/>
          </a:ln>
        </p:spPr>
      </p:pic>
      <p:sp>
        <p:nvSpPr>
          <p:cNvPr id="27651"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205"/>
          <p:cNvGrpSpPr>
            <a:grpSpLocks/>
          </p:cNvGrpSpPr>
          <p:nvPr/>
        </p:nvGrpSpPr>
        <p:grpSpPr bwMode="auto">
          <a:xfrm>
            <a:off x="255588" y="1438275"/>
            <a:ext cx="4543425" cy="3098800"/>
            <a:chOff x="161" y="201"/>
            <a:chExt cx="2862" cy="1952"/>
          </a:xfrm>
        </p:grpSpPr>
        <p:sp>
          <p:nvSpPr>
            <p:cNvPr id="27720" name="Oval 137"/>
            <p:cNvSpPr>
              <a:spLocks noChangeArrowheads="1"/>
            </p:cNvSpPr>
            <p:nvPr/>
          </p:nvSpPr>
          <p:spPr bwMode="auto">
            <a:xfrm rot="613854">
              <a:off x="2242" y="1035"/>
              <a:ext cx="336"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1" name="Oval 138"/>
            <p:cNvSpPr>
              <a:spLocks noChangeArrowheads="1"/>
            </p:cNvSpPr>
            <p:nvPr/>
          </p:nvSpPr>
          <p:spPr bwMode="auto">
            <a:xfrm rot="613854">
              <a:off x="1125" y="547"/>
              <a:ext cx="912" cy="57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2" name="Oval 139"/>
            <p:cNvSpPr>
              <a:spLocks noChangeArrowheads="1"/>
            </p:cNvSpPr>
            <p:nvPr/>
          </p:nvSpPr>
          <p:spPr bwMode="auto">
            <a:xfrm rot="613854">
              <a:off x="1059" y="837"/>
              <a:ext cx="336" cy="43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3" name="Oval 140"/>
            <p:cNvSpPr>
              <a:spLocks noChangeArrowheads="1"/>
            </p:cNvSpPr>
            <p:nvPr/>
          </p:nvSpPr>
          <p:spPr bwMode="auto">
            <a:xfrm rot="613854">
              <a:off x="980" y="787"/>
              <a:ext cx="576" cy="57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4" name="Oval 141"/>
            <p:cNvSpPr>
              <a:spLocks noChangeArrowheads="1"/>
            </p:cNvSpPr>
            <p:nvPr/>
          </p:nvSpPr>
          <p:spPr bwMode="auto">
            <a:xfrm rot="805019">
              <a:off x="1732" y="741"/>
              <a:ext cx="336" cy="95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5" name="Oval 142"/>
            <p:cNvSpPr>
              <a:spLocks noChangeArrowheads="1"/>
            </p:cNvSpPr>
            <p:nvPr/>
          </p:nvSpPr>
          <p:spPr bwMode="auto">
            <a:xfrm rot="613854">
              <a:off x="161" y="713"/>
              <a:ext cx="1078" cy="41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6" name="Oval 144"/>
            <p:cNvSpPr>
              <a:spLocks noChangeArrowheads="1"/>
            </p:cNvSpPr>
            <p:nvPr/>
          </p:nvSpPr>
          <p:spPr bwMode="auto">
            <a:xfrm rot="613854">
              <a:off x="2594" y="1413"/>
              <a:ext cx="398" cy="20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7" name="Oval 145"/>
            <p:cNvSpPr>
              <a:spLocks noChangeArrowheads="1"/>
            </p:cNvSpPr>
            <p:nvPr/>
          </p:nvSpPr>
          <p:spPr bwMode="auto">
            <a:xfrm rot="613854">
              <a:off x="335" y="201"/>
              <a:ext cx="2688" cy="195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8" name="Oval 143"/>
            <p:cNvSpPr>
              <a:spLocks noChangeArrowheads="1"/>
            </p:cNvSpPr>
            <p:nvPr/>
          </p:nvSpPr>
          <p:spPr bwMode="auto">
            <a:xfrm rot="613854">
              <a:off x="913" y="1761"/>
              <a:ext cx="2097" cy="355"/>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3" name="Group 155"/>
          <p:cNvGrpSpPr>
            <a:grpSpLocks/>
          </p:cNvGrpSpPr>
          <p:nvPr/>
        </p:nvGrpSpPr>
        <p:grpSpPr bwMode="auto">
          <a:xfrm>
            <a:off x="6469063" y="1804988"/>
            <a:ext cx="1706562" cy="2151062"/>
            <a:chOff x="4075" y="432"/>
            <a:chExt cx="1075" cy="1355"/>
          </a:xfrm>
        </p:grpSpPr>
        <p:sp>
          <p:nvSpPr>
            <p:cNvPr id="27711"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2"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3"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4"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5"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6"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7"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8"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9"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4" name="Group 207"/>
          <p:cNvGrpSpPr>
            <a:grpSpLocks/>
          </p:cNvGrpSpPr>
          <p:nvPr/>
        </p:nvGrpSpPr>
        <p:grpSpPr bwMode="auto">
          <a:xfrm>
            <a:off x="1066800" y="1808163"/>
            <a:ext cx="7070725" cy="2435225"/>
            <a:chOff x="672" y="434"/>
            <a:chExt cx="4454" cy="1534"/>
          </a:xfrm>
        </p:grpSpPr>
        <p:sp>
          <p:nvSpPr>
            <p:cNvPr id="27702"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3"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4"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5"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6"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7"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8"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9"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10"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27655" name="Group 157"/>
          <p:cNvGrpSpPr>
            <a:grpSpLocks/>
          </p:cNvGrpSpPr>
          <p:nvPr/>
        </p:nvGrpSpPr>
        <p:grpSpPr bwMode="auto">
          <a:xfrm>
            <a:off x="5562600" y="1916113"/>
            <a:ext cx="3011488" cy="2713037"/>
            <a:chOff x="3504" y="502"/>
            <a:chExt cx="1897" cy="1709"/>
          </a:xfrm>
        </p:grpSpPr>
        <p:grpSp>
          <p:nvGrpSpPr>
            <p:cNvPr id="27656" name="Group 158"/>
            <p:cNvGrpSpPr>
              <a:grpSpLocks/>
            </p:cNvGrpSpPr>
            <p:nvPr/>
          </p:nvGrpSpPr>
          <p:grpSpPr bwMode="auto">
            <a:xfrm>
              <a:off x="3550" y="502"/>
              <a:ext cx="1463" cy="1613"/>
              <a:chOff x="3550" y="502"/>
              <a:chExt cx="1463" cy="1613"/>
            </a:xfrm>
          </p:grpSpPr>
          <p:sp>
            <p:nvSpPr>
              <p:cNvPr id="27687"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8"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9"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0"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1"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2"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3"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4"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5"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6"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7"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8"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9"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00"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01"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7657" name="Group 174"/>
            <p:cNvGrpSpPr>
              <a:grpSpLocks/>
            </p:cNvGrpSpPr>
            <p:nvPr/>
          </p:nvGrpSpPr>
          <p:grpSpPr bwMode="auto">
            <a:xfrm>
              <a:off x="3504" y="528"/>
              <a:ext cx="1897" cy="1683"/>
              <a:chOff x="3504" y="525"/>
              <a:chExt cx="1897" cy="1683"/>
            </a:xfrm>
          </p:grpSpPr>
          <p:sp>
            <p:nvSpPr>
              <p:cNvPr id="27658"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59"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0"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1"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2"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3"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4"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5"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6"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7"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8"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9"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0"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1"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2"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3"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4"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5"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6"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7"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8"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9"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0"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1"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2"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3"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4"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5"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6"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27792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8675"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166"/>
          <p:cNvGrpSpPr>
            <a:grpSpLocks/>
          </p:cNvGrpSpPr>
          <p:nvPr/>
        </p:nvGrpSpPr>
        <p:grpSpPr bwMode="auto">
          <a:xfrm>
            <a:off x="762000" y="1870075"/>
            <a:ext cx="3863975" cy="2670175"/>
            <a:chOff x="480" y="472"/>
            <a:chExt cx="2434" cy="1682"/>
          </a:xfrm>
        </p:grpSpPr>
        <p:sp>
          <p:nvSpPr>
            <p:cNvPr id="28775" name="Oval 123"/>
            <p:cNvSpPr>
              <a:spLocks noChangeArrowheads="1"/>
            </p:cNvSpPr>
            <p:nvPr/>
          </p:nvSpPr>
          <p:spPr bwMode="auto">
            <a:xfrm rot="613854">
              <a:off x="959" y="1444"/>
              <a:ext cx="384"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6" name="Oval 124"/>
            <p:cNvSpPr>
              <a:spLocks noChangeArrowheads="1"/>
            </p:cNvSpPr>
            <p:nvPr/>
          </p:nvSpPr>
          <p:spPr bwMode="auto">
            <a:xfrm rot="613854">
              <a:off x="814" y="575"/>
              <a:ext cx="384" cy="33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7" name="Oval 125"/>
            <p:cNvSpPr>
              <a:spLocks noChangeArrowheads="1"/>
            </p:cNvSpPr>
            <p:nvPr/>
          </p:nvSpPr>
          <p:spPr bwMode="auto">
            <a:xfrm>
              <a:off x="480" y="864"/>
              <a:ext cx="463" cy="81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8" name="Oval 126"/>
            <p:cNvSpPr>
              <a:spLocks noChangeArrowheads="1"/>
            </p:cNvSpPr>
            <p:nvPr/>
          </p:nvSpPr>
          <p:spPr bwMode="auto">
            <a:xfrm rot="-659712">
              <a:off x="714" y="1546"/>
              <a:ext cx="288" cy="24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9" name="Oval 127"/>
            <p:cNvSpPr>
              <a:spLocks noChangeArrowheads="1"/>
            </p:cNvSpPr>
            <p:nvPr/>
          </p:nvSpPr>
          <p:spPr bwMode="auto">
            <a:xfrm rot="-659712">
              <a:off x="964" y="815"/>
              <a:ext cx="384" cy="38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0" name="Oval 128"/>
            <p:cNvSpPr>
              <a:spLocks noChangeArrowheads="1"/>
            </p:cNvSpPr>
            <p:nvPr/>
          </p:nvSpPr>
          <p:spPr bwMode="auto">
            <a:xfrm rot="-659712">
              <a:off x="1160" y="662"/>
              <a:ext cx="472" cy="48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1" name="Oval 129"/>
            <p:cNvSpPr>
              <a:spLocks noChangeArrowheads="1"/>
            </p:cNvSpPr>
            <p:nvPr/>
          </p:nvSpPr>
          <p:spPr bwMode="auto">
            <a:xfrm rot="-659712">
              <a:off x="1571" y="992"/>
              <a:ext cx="384" cy="14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2" name="Oval 130"/>
            <p:cNvSpPr>
              <a:spLocks noChangeArrowheads="1"/>
            </p:cNvSpPr>
            <p:nvPr/>
          </p:nvSpPr>
          <p:spPr bwMode="auto">
            <a:xfrm rot="-323525">
              <a:off x="1932" y="1240"/>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3" name="Oval 131"/>
            <p:cNvSpPr>
              <a:spLocks noChangeArrowheads="1"/>
            </p:cNvSpPr>
            <p:nvPr/>
          </p:nvSpPr>
          <p:spPr bwMode="auto">
            <a:xfrm rot="-323525">
              <a:off x="1891" y="1465"/>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4" name="Oval 132"/>
            <p:cNvSpPr>
              <a:spLocks noChangeArrowheads="1"/>
            </p:cNvSpPr>
            <p:nvPr/>
          </p:nvSpPr>
          <p:spPr bwMode="auto">
            <a:xfrm rot="-323525">
              <a:off x="1942" y="1134"/>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5" name="Oval 133"/>
            <p:cNvSpPr>
              <a:spLocks noChangeArrowheads="1"/>
            </p:cNvSpPr>
            <p:nvPr/>
          </p:nvSpPr>
          <p:spPr bwMode="auto">
            <a:xfrm rot="613854">
              <a:off x="1001" y="1057"/>
              <a:ext cx="410" cy="4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6" name="Oval 134"/>
            <p:cNvSpPr>
              <a:spLocks noChangeArrowheads="1"/>
            </p:cNvSpPr>
            <p:nvPr/>
          </p:nvSpPr>
          <p:spPr bwMode="auto">
            <a:xfrm rot="-323525">
              <a:off x="1824" y="1677"/>
              <a:ext cx="236" cy="16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7" name="Oval 135"/>
            <p:cNvSpPr>
              <a:spLocks noChangeArrowheads="1"/>
            </p:cNvSpPr>
            <p:nvPr/>
          </p:nvSpPr>
          <p:spPr bwMode="auto">
            <a:xfrm rot="-323525">
              <a:off x="1879" y="813"/>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8" name="Oval 136"/>
            <p:cNvSpPr>
              <a:spLocks noChangeArrowheads="1"/>
            </p:cNvSpPr>
            <p:nvPr/>
          </p:nvSpPr>
          <p:spPr bwMode="auto">
            <a:xfrm rot="608847">
              <a:off x="1779" y="612"/>
              <a:ext cx="25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9" name="Oval 137"/>
            <p:cNvSpPr>
              <a:spLocks noChangeArrowheads="1"/>
            </p:cNvSpPr>
            <p:nvPr/>
          </p:nvSpPr>
          <p:spPr bwMode="auto">
            <a:xfrm rot="608847">
              <a:off x="1680" y="480"/>
              <a:ext cx="189" cy="15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0" name="Oval 138"/>
            <p:cNvSpPr>
              <a:spLocks noChangeArrowheads="1"/>
            </p:cNvSpPr>
            <p:nvPr/>
          </p:nvSpPr>
          <p:spPr bwMode="auto">
            <a:xfrm rot="608847">
              <a:off x="971" y="472"/>
              <a:ext cx="432"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1" name="Oval 139"/>
            <p:cNvSpPr>
              <a:spLocks noChangeArrowheads="1"/>
            </p:cNvSpPr>
            <p:nvPr/>
          </p:nvSpPr>
          <p:spPr bwMode="auto">
            <a:xfrm rot="608847">
              <a:off x="1531" y="1007"/>
              <a:ext cx="449" cy="62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2" name="Oval 140"/>
            <p:cNvSpPr>
              <a:spLocks noChangeArrowheads="1"/>
            </p:cNvSpPr>
            <p:nvPr/>
          </p:nvSpPr>
          <p:spPr bwMode="auto">
            <a:xfrm rot="608847">
              <a:off x="1854" y="643"/>
              <a:ext cx="1060" cy="115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3" name="Oval 141"/>
            <p:cNvSpPr>
              <a:spLocks noChangeArrowheads="1"/>
            </p:cNvSpPr>
            <p:nvPr/>
          </p:nvSpPr>
          <p:spPr bwMode="auto">
            <a:xfrm rot="1501949">
              <a:off x="1346" y="1452"/>
              <a:ext cx="528" cy="702"/>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3" name="Group 168"/>
          <p:cNvGrpSpPr>
            <a:grpSpLocks/>
          </p:cNvGrpSpPr>
          <p:nvPr/>
        </p:nvGrpSpPr>
        <p:grpSpPr bwMode="auto">
          <a:xfrm>
            <a:off x="1066800" y="1890713"/>
            <a:ext cx="7467600" cy="2227262"/>
            <a:chOff x="672" y="485"/>
            <a:chExt cx="4704" cy="1403"/>
          </a:xfrm>
        </p:grpSpPr>
        <p:sp>
          <p:nvSpPr>
            <p:cNvPr id="28756"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57"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58"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59"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0"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1"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2"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3"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4"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5"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6"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7"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8"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9"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0"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1"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2"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3"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4"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4" name="Group 167"/>
          <p:cNvGrpSpPr>
            <a:grpSpLocks/>
          </p:cNvGrpSpPr>
          <p:nvPr/>
        </p:nvGrpSpPr>
        <p:grpSpPr bwMode="auto">
          <a:xfrm>
            <a:off x="5889625" y="1881188"/>
            <a:ext cx="2647950" cy="2262187"/>
            <a:chOff x="3710" y="479"/>
            <a:chExt cx="1668" cy="1425"/>
          </a:xfrm>
        </p:grpSpPr>
        <p:sp>
          <p:nvSpPr>
            <p:cNvPr id="28736"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7"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8"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9"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0"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1"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2"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3"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4"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5"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6"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7"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8"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9"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0"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1"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2"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3"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4"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5"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8679" name="Group 169"/>
          <p:cNvGrpSpPr>
            <a:grpSpLocks/>
          </p:cNvGrpSpPr>
          <p:nvPr/>
        </p:nvGrpSpPr>
        <p:grpSpPr bwMode="auto">
          <a:xfrm>
            <a:off x="5562600" y="1806575"/>
            <a:ext cx="3011488" cy="2824163"/>
            <a:chOff x="3504" y="432"/>
            <a:chExt cx="1897" cy="1779"/>
          </a:xfrm>
        </p:grpSpPr>
        <p:grpSp>
          <p:nvGrpSpPr>
            <p:cNvPr id="28680" name="Group 170"/>
            <p:cNvGrpSpPr>
              <a:grpSpLocks/>
            </p:cNvGrpSpPr>
            <p:nvPr/>
          </p:nvGrpSpPr>
          <p:grpSpPr bwMode="auto">
            <a:xfrm>
              <a:off x="4075" y="432"/>
              <a:ext cx="1075" cy="1355"/>
              <a:chOff x="4075" y="432"/>
              <a:chExt cx="1075" cy="1355"/>
            </a:xfrm>
          </p:grpSpPr>
          <p:sp>
            <p:nvSpPr>
              <p:cNvPr id="28727"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8"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9"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0"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1"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2"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3"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4"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5"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8681" name="Group 180"/>
            <p:cNvGrpSpPr>
              <a:grpSpLocks/>
            </p:cNvGrpSpPr>
            <p:nvPr/>
          </p:nvGrpSpPr>
          <p:grpSpPr bwMode="auto">
            <a:xfrm>
              <a:off x="3550" y="502"/>
              <a:ext cx="1463" cy="1613"/>
              <a:chOff x="3550" y="502"/>
              <a:chExt cx="1463" cy="1613"/>
            </a:xfrm>
          </p:grpSpPr>
          <p:sp>
            <p:nvSpPr>
              <p:cNvPr id="28712"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3"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4"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5"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6"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7"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8"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9"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0"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1"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2"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3"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4"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5"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6"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8682" name="Group 196"/>
            <p:cNvGrpSpPr>
              <a:grpSpLocks/>
            </p:cNvGrpSpPr>
            <p:nvPr/>
          </p:nvGrpSpPr>
          <p:grpSpPr bwMode="auto">
            <a:xfrm>
              <a:off x="3504" y="528"/>
              <a:ext cx="1897" cy="1683"/>
              <a:chOff x="3504" y="525"/>
              <a:chExt cx="1897" cy="1683"/>
            </a:xfrm>
          </p:grpSpPr>
          <p:sp>
            <p:nvSpPr>
              <p:cNvPr id="28683"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4"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5"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6"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7"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8"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9"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0"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1"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2"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3"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4"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5"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6"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7"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8"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9"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0"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1"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2"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3"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4"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5"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6"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7"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8"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9"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0"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1"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176815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cstate="print"/>
          <a:srcRect/>
          <a:stretch>
            <a:fillRect/>
          </a:stretch>
        </p:blipFill>
        <p:spPr bwMode="auto">
          <a:xfrm>
            <a:off x="457200" y="1581150"/>
            <a:ext cx="4191000" cy="3143250"/>
          </a:xfrm>
          <a:prstGeom prst="rect">
            <a:avLst/>
          </a:prstGeom>
          <a:noFill/>
          <a:ln w="9525">
            <a:noFill/>
            <a:miter lim="800000"/>
            <a:headEnd/>
            <a:tailEnd/>
          </a:ln>
        </p:spPr>
      </p:pic>
      <p:grpSp>
        <p:nvGrpSpPr>
          <p:cNvPr id="2" name="Group 249"/>
          <p:cNvGrpSpPr>
            <a:grpSpLocks/>
          </p:cNvGrpSpPr>
          <p:nvPr/>
        </p:nvGrpSpPr>
        <p:grpSpPr bwMode="auto">
          <a:xfrm>
            <a:off x="906463" y="1519238"/>
            <a:ext cx="3584575" cy="2511425"/>
            <a:chOff x="571" y="249"/>
            <a:chExt cx="2258" cy="1582"/>
          </a:xfrm>
        </p:grpSpPr>
        <p:sp>
          <p:nvSpPr>
            <p:cNvPr id="29824"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5"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6"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7"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8"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9"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0"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1"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2"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3"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4"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5"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6"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7"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8"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9"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0"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1"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2"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3"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4"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sp>
        <p:nvSpPr>
          <p:cNvPr id="29700"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3" name="Group 252"/>
          <p:cNvGrpSpPr>
            <a:grpSpLocks/>
          </p:cNvGrpSpPr>
          <p:nvPr/>
        </p:nvGrpSpPr>
        <p:grpSpPr bwMode="auto">
          <a:xfrm>
            <a:off x="1050925" y="1714500"/>
            <a:ext cx="7559675" cy="2228850"/>
            <a:chOff x="662" y="372"/>
            <a:chExt cx="4762" cy="1404"/>
          </a:xfrm>
        </p:grpSpPr>
        <p:sp>
          <p:nvSpPr>
            <p:cNvPr id="29803"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4"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5"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6"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7"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8"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9"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0"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1"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2"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3"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4"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5"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6"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7"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8"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9"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0"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1"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2"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3"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4" name="Group 251"/>
          <p:cNvGrpSpPr>
            <a:grpSpLocks/>
          </p:cNvGrpSpPr>
          <p:nvPr/>
        </p:nvGrpSpPr>
        <p:grpSpPr bwMode="auto">
          <a:xfrm>
            <a:off x="5926138" y="1957388"/>
            <a:ext cx="2684462" cy="1966912"/>
            <a:chOff x="3733" y="525"/>
            <a:chExt cx="1691" cy="1239"/>
          </a:xfrm>
        </p:grpSpPr>
        <p:sp>
          <p:nvSpPr>
            <p:cNvPr id="29782"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3"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4"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5"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6"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7"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8"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9"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0"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1"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2"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3"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4"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5"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6"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7"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8"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9"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800"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801"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802"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3" name="Group 253"/>
          <p:cNvGrpSpPr>
            <a:grpSpLocks/>
          </p:cNvGrpSpPr>
          <p:nvPr/>
        </p:nvGrpSpPr>
        <p:grpSpPr bwMode="auto">
          <a:xfrm>
            <a:off x="5562600" y="1809750"/>
            <a:ext cx="3011488" cy="2824163"/>
            <a:chOff x="3504" y="432"/>
            <a:chExt cx="1897" cy="1779"/>
          </a:xfrm>
        </p:grpSpPr>
        <p:grpSp>
          <p:nvGrpSpPr>
            <p:cNvPr id="29704" name="Group 254"/>
            <p:cNvGrpSpPr>
              <a:grpSpLocks/>
            </p:cNvGrpSpPr>
            <p:nvPr/>
          </p:nvGrpSpPr>
          <p:grpSpPr bwMode="auto">
            <a:xfrm>
              <a:off x="3710" y="479"/>
              <a:ext cx="1668" cy="1425"/>
              <a:chOff x="3710" y="479"/>
              <a:chExt cx="1668" cy="1425"/>
            </a:xfrm>
          </p:grpSpPr>
          <p:sp>
            <p:nvSpPr>
              <p:cNvPr id="29762"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3"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4"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5"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6"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7"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8"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9"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0"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1"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2"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3"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4"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5"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6"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7"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8"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9"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0"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1"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5" name="Group 275"/>
            <p:cNvGrpSpPr>
              <a:grpSpLocks/>
            </p:cNvGrpSpPr>
            <p:nvPr/>
          </p:nvGrpSpPr>
          <p:grpSpPr bwMode="auto">
            <a:xfrm>
              <a:off x="3504" y="432"/>
              <a:ext cx="1897" cy="1779"/>
              <a:chOff x="3504" y="432"/>
              <a:chExt cx="1897" cy="1779"/>
            </a:xfrm>
          </p:grpSpPr>
          <p:grpSp>
            <p:nvGrpSpPr>
              <p:cNvPr id="29706" name="Group 276"/>
              <p:cNvGrpSpPr>
                <a:grpSpLocks/>
              </p:cNvGrpSpPr>
              <p:nvPr/>
            </p:nvGrpSpPr>
            <p:grpSpPr bwMode="auto">
              <a:xfrm>
                <a:off x="4075" y="432"/>
                <a:ext cx="1075" cy="1355"/>
                <a:chOff x="4075" y="432"/>
                <a:chExt cx="1075" cy="1355"/>
              </a:xfrm>
            </p:grpSpPr>
            <p:sp>
              <p:nvSpPr>
                <p:cNvPr id="29753"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4"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5"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6"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7"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8"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9"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0"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1"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7" name="Group 286"/>
              <p:cNvGrpSpPr>
                <a:grpSpLocks/>
              </p:cNvGrpSpPr>
              <p:nvPr/>
            </p:nvGrpSpPr>
            <p:grpSpPr bwMode="auto">
              <a:xfrm>
                <a:off x="3550" y="502"/>
                <a:ext cx="1463" cy="1613"/>
                <a:chOff x="3550" y="502"/>
                <a:chExt cx="1463" cy="1613"/>
              </a:xfrm>
            </p:grpSpPr>
            <p:sp>
              <p:nvSpPr>
                <p:cNvPr id="29738"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9"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0"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1"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2"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3"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4"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5"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6"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7"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8"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9"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0"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1"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2"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8" name="Group 302"/>
              <p:cNvGrpSpPr>
                <a:grpSpLocks/>
              </p:cNvGrpSpPr>
              <p:nvPr/>
            </p:nvGrpSpPr>
            <p:grpSpPr bwMode="auto">
              <a:xfrm>
                <a:off x="3504" y="528"/>
                <a:ext cx="1897" cy="1683"/>
                <a:chOff x="3504" y="525"/>
                <a:chExt cx="1897" cy="1683"/>
              </a:xfrm>
            </p:grpSpPr>
            <p:sp>
              <p:nvSpPr>
                <p:cNvPr id="29709"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0"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1"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2"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3"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4"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5"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6"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7"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8"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9"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0"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1"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2"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3"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4"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5"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6"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7"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8"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9"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0"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1"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2"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3"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4"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5"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6"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7"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grpSp>
    </p:spTree>
    <p:extLst>
      <p:ext uri="{BB962C8B-B14F-4D97-AF65-F5344CB8AC3E}">
        <p14:creationId xmlns:p14="http://schemas.microsoft.com/office/powerpoint/2010/main" val="336075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cstate="print"/>
          <a:srcRect/>
          <a:stretch>
            <a:fillRect/>
          </a:stretch>
        </p:blipFill>
        <p:spPr bwMode="auto">
          <a:xfrm>
            <a:off x="457200" y="1577975"/>
            <a:ext cx="4191000" cy="3143250"/>
          </a:xfrm>
          <a:prstGeom prst="rect">
            <a:avLst/>
          </a:prstGeom>
          <a:noFill/>
          <a:ln w="9525">
            <a:noFill/>
            <a:miter lim="800000"/>
            <a:headEnd/>
            <a:tailEnd/>
          </a:ln>
        </p:spPr>
      </p:pic>
      <p:sp>
        <p:nvSpPr>
          <p:cNvPr id="30723"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167"/>
          <p:cNvGrpSpPr>
            <a:grpSpLocks/>
          </p:cNvGrpSpPr>
          <p:nvPr/>
        </p:nvGrpSpPr>
        <p:grpSpPr bwMode="auto">
          <a:xfrm>
            <a:off x="5743575" y="2363788"/>
            <a:ext cx="2576513" cy="1446212"/>
            <a:chOff x="3618" y="783"/>
            <a:chExt cx="1623" cy="911"/>
          </a:xfrm>
        </p:grpSpPr>
        <p:sp>
          <p:nvSpPr>
            <p:cNvPr id="30874"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5"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6"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7"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8"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9"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0"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1"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2"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3"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4"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5"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6"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7"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8"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9"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90"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 name="Group 165"/>
          <p:cNvGrpSpPr>
            <a:grpSpLocks/>
          </p:cNvGrpSpPr>
          <p:nvPr/>
        </p:nvGrpSpPr>
        <p:grpSpPr bwMode="auto">
          <a:xfrm>
            <a:off x="417513" y="1501775"/>
            <a:ext cx="4073525" cy="3225800"/>
            <a:chOff x="263" y="240"/>
            <a:chExt cx="2566" cy="2032"/>
          </a:xfrm>
        </p:grpSpPr>
        <p:sp>
          <p:nvSpPr>
            <p:cNvPr id="30854" name="Oval 121"/>
            <p:cNvSpPr>
              <a:spLocks noChangeArrowheads="1"/>
            </p:cNvSpPr>
            <p:nvPr/>
          </p:nvSpPr>
          <p:spPr bwMode="auto">
            <a:xfrm rot="613854">
              <a:off x="1248" y="723"/>
              <a:ext cx="527" cy="72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5" name="Oval 122"/>
            <p:cNvSpPr>
              <a:spLocks noChangeArrowheads="1"/>
            </p:cNvSpPr>
            <p:nvPr/>
          </p:nvSpPr>
          <p:spPr bwMode="auto">
            <a:xfrm rot="613854">
              <a:off x="912" y="1478"/>
              <a:ext cx="860"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6" name="Oval 123"/>
            <p:cNvSpPr>
              <a:spLocks noChangeArrowheads="1"/>
            </p:cNvSpPr>
            <p:nvPr/>
          </p:nvSpPr>
          <p:spPr bwMode="auto">
            <a:xfrm rot="613854">
              <a:off x="1968" y="240"/>
              <a:ext cx="384"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7" name="Oval 124"/>
            <p:cNvSpPr>
              <a:spLocks noChangeArrowheads="1"/>
            </p:cNvSpPr>
            <p:nvPr/>
          </p:nvSpPr>
          <p:spPr bwMode="auto">
            <a:xfrm rot="613854">
              <a:off x="278" y="1487"/>
              <a:ext cx="384" cy="72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8" name="Oval 125"/>
            <p:cNvSpPr>
              <a:spLocks noChangeArrowheads="1"/>
            </p:cNvSpPr>
            <p:nvPr/>
          </p:nvSpPr>
          <p:spPr bwMode="auto">
            <a:xfrm rot="-1696591">
              <a:off x="1548" y="1363"/>
              <a:ext cx="1114" cy="74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9" name="Oval 126"/>
            <p:cNvSpPr>
              <a:spLocks noChangeArrowheads="1"/>
            </p:cNvSpPr>
            <p:nvPr/>
          </p:nvSpPr>
          <p:spPr bwMode="auto">
            <a:xfrm rot="-850769">
              <a:off x="646" y="945"/>
              <a:ext cx="864" cy="96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0" name="Oval 127"/>
            <p:cNvSpPr>
              <a:spLocks noChangeArrowheads="1"/>
            </p:cNvSpPr>
            <p:nvPr/>
          </p:nvSpPr>
          <p:spPr bwMode="auto">
            <a:xfrm rot="613854">
              <a:off x="2236" y="648"/>
              <a:ext cx="356"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1" name="Oval 128"/>
            <p:cNvSpPr>
              <a:spLocks noChangeArrowheads="1"/>
            </p:cNvSpPr>
            <p:nvPr/>
          </p:nvSpPr>
          <p:spPr bwMode="auto">
            <a:xfrm rot="613854">
              <a:off x="871" y="506"/>
              <a:ext cx="1475" cy="123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2" name="Oval 129"/>
            <p:cNvSpPr>
              <a:spLocks noChangeArrowheads="1"/>
            </p:cNvSpPr>
            <p:nvPr/>
          </p:nvSpPr>
          <p:spPr bwMode="auto">
            <a:xfrm rot="613854">
              <a:off x="1381" y="931"/>
              <a:ext cx="260" cy="31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3" name="Oval 130"/>
            <p:cNvSpPr>
              <a:spLocks noChangeArrowheads="1"/>
            </p:cNvSpPr>
            <p:nvPr/>
          </p:nvSpPr>
          <p:spPr bwMode="auto">
            <a:xfrm rot="1063823">
              <a:off x="2253" y="352"/>
              <a:ext cx="576" cy="29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4" name="Oval 131"/>
            <p:cNvSpPr>
              <a:spLocks noChangeArrowheads="1"/>
            </p:cNvSpPr>
            <p:nvPr/>
          </p:nvSpPr>
          <p:spPr bwMode="auto">
            <a:xfrm rot="613854">
              <a:off x="2206" y="1887"/>
              <a:ext cx="528"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5" name="Oval 132"/>
            <p:cNvSpPr>
              <a:spLocks noChangeArrowheads="1"/>
            </p:cNvSpPr>
            <p:nvPr/>
          </p:nvSpPr>
          <p:spPr bwMode="auto">
            <a:xfrm rot="613854">
              <a:off x="804" y="1585"/>
              <a:ext cx="1248" cy="67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6" name="Oval 133"/>
            <p:cNvSpPr>
              <a:spLocks noChangeArrowheads="1"/>
            </p:cNvSpPr>
            <p:nvPr/>
          </p:nvSpPr>
          <p:spPr bwMode="auto">
            <a:xfrm rot="613854">
              <a:off x="336" y="571"/>
              <a:ext cx="395" cy="48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7" name="Oval 134"/>
            <p:cNvSpPr>
              <a:spLocks noChangeArrowheads="1"/>
            </p:cNvSpPr>
            <p:nvPr/>
          </p:nvSpPr>
          <p:spPr bwMode="auto">
            <a:xfrm rot="613854">
              <a:off x="2468" y="1020"/>
              <a:ext cx="241"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8" name="Oval 135"/>
            <p:cNvSpPr>
              <a:spLocks noChangeArrowheads="1"/>
            </p:cNvSpPr>
            <p:nvPr/>
          </p:nvSpPr>
          <p:spPr bwMode="auto">
            <a:xfrm rot="613854">
              <a:off x="1728" y="864"/>
              <a:ext cx="356"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9" name="Oval 136"/>
            <p:cNvSpPr>
              <a:spLocks noChangeArrowheads="1"/>
            </p:cNvSpPr>
            <p:nvPr/>
          </p:nvSpPr>
          <p:spPr bwMode="auto">
            <a:xfrm rot="613854">
              <a:off x="429" y="254"/>
              <a:ext cx="530"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0" name="Oval 154"/>
            <p:cNvSpPr>
              <a:spLocks noChangeArrowheads="1"/>
            </p:cNvSpPr>
            <p:nvPr/>
          </p:nvSpPr>
          <p:spPr bwMode="auto">
            <a:xfrm rot="613854">
              <a:off x="959" y="314"/>
              <a:ext cx="154" cy="9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1" name="Oval 155"/>
            <p:cNvSpPr>
              <a:spLocks noChangeArrowheads="1"/>
            </p:cNvSpPr>
            <p:nvPr/>
          </p:nvSpPr>
          <p:spPr bwMode="auto">
            <a:xfrm rot="613854">
              <a:off x="391" y="1079"/>
              <a:ext cx="154" cy="9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2" name="Oval 158"/>
            <p:cNvSpPr>
              <a:spLocks noChangeArrowheads="1"/>
            </p:cNvSpPr>
            <p:nvPr/>
          </p:nvSpPr>
          <p:spPr bwMode="auto">
            <a:xfrm rot="613854">
              <a:off x="624" y="2112"/>
              <a:ext cx="154" cy="9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3" name="Oval 161"/>
            <p:cNvSpPr>
              <a:spLocks noChangeArrowheads="1"/>
            </p:cNvSpPr>
            <p:nvPr/>
          </p:nvSpPr>
          <p:spPr bwMode="auto">
            <a:xfrm rot="613854">
              <a:off x="263" y="1304"/>
              <a:ext cx="480" cy="330"/>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4" name="Group 166"/>
          <p:cNvGrpSpPr>
            <a:grpSpLocks/>
          </p:cNvGrpSpPr>
          <p:nvPr/>
        </p:nvGrpSpPr>
        <p:grpSpPr bwMode="auto">
          <a:xfrm>
            <a:off x="742950" y="1660525"/>
            <a:ext cx="7523163" cy="2889250"/>
            <a:chOff x="468" y="340"/>
            <a:chExt cx="4739" cy="1820"/>
          </a:xfrm>
        </p:grpSpPr>
        <p:sp>
          <p:nvSpPr>
            <p:cNvPr id="30835"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6"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7"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8"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9"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0"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1"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2"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3"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4"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5"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6"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7"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8"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9"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0"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1"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2"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3"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30727" name="Group 270"/>
          <p:cNvGrpSpPr>
            <a:grpSpLocks/>
          </p:cNvGrpSpPr>
          <p:nvPr/>
        </p:nvGrpSpPr>
        <p:grpSpPr bwMode="auto">
          <a:xfrm>
            <a:off x="5029200" y="1577975"/>
            <a:ext cx="3733800" cy="3124200"/>
            <a:chOff x="3168" y="288"/>
            <a:chExt cx="2352" cy="1968"/>
          </a:xfrm>
        </p:grpSpPr>
        <p:sp>
          <p:nvSpPr>
            <p:cNvPr id="30733" name="Rectangle 168"/>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30734" name="Group 169"/>
            <p:cNvGrpSpPr>
              <a:grpSpLocks/>
            </p:cNvGrpSpPr>
            <p:nvPr/>
          </p:nvGrpSpPr>
          <p:grpSpPr bwMode="auto">
            <a:xfrm>
              <a:off x="3733" y="525"/>
              <a:ext cx="1691" cy="1239"/>
              <a:chOff x="3733" y="525"/>
              <a:chExt cx="1691" cy="1239"/>
            </a:xfrm>
          </p:grpSpPr>
          <p:sp>
            <p:nvSpPr>
              <p:cNvPr id="30814"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5"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6"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7"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8"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9"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0"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1"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2"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3"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4"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5"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6"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7"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8"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9"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0"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1"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2"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3"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4"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35" name="Group 191"/>
            <p:cNvGrpSpPr>
              <a:grpSpLocks/>
            </p:cNvGrpSpPr>
            <p:nvPr/>
          </p:nvGrpSpPr>
          <p:grpSpPr bwMode="auto">
            <a:xfrm>
              <a:off x="3504" y="432"/>
              <a:ext cx="1897" cy="1779"/>
              <a:chOff x="3504" y="432"/>
              <a:chExt cx="1897" cy="1779"/>
            </a:xfrm>
          </p:grpSpPr>
          <p:grpSp>
            <p:nvGrpSpPr>
              <p:cNvPr id="30736" name="Group 192"/>
              <p:cNvGrpSpPr>
                <a:grpSpLocks/>
              </p:cNvGrpSpPr>
              <p:nvPr/>
            </p:nvGrpSpPr>
            <p:grpSpPr bwMode="auto">
              <a:xfrm>
                <a:off x="3710" y="479"/>
                <a:ext cx="1668" cy="1425"/>
                <a:chOff x="3710" y="479"/>
                <a:chExt cx="1668" cy="1425"/>
              </a:xfrm>
            </p:grpSpPr>
            <p:sp>
              <p:nvSpPr>
                <p:cNvPr id="30794"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5"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6"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7"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8"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9"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0"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1"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2"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3"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4"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5"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6"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7"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8"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9"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0"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1"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2"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3"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37" name="Group 213"/>
              <p:cNvGrpSpPr>
                <a:grpSpLocks/>
              </p:cNvGrpSpPr>
              <p:nvPr/>
            </p:nvGrpSpPr>
            <p:grpSpPr bwMode="auto">
              <a:xfrm>
                <a:off x="3504" y="432"/>
                <a:ext cx="1897" cy="1779"/>
                <a:chOff x="3504" y="432"/>
                <a:chExt cx="1897" cy="1779"/>
              </a:xfrm>
            </p:grpSpPr>
            <p:grpSp>
              <p:nvGrpSpPr>
                <p:cNvPr id="30738" name="Group 214"/>
                <p:cNvGrpSpPr>
                  <a:grpSpLocks/>
                </p:cNvGrpSpPr>
                <p:nvPr/>
              </p:nvGrpSpPr>
              <p:grpSpPr bwMode="auto">
                <a:xfrm>
                  <a:off x="4075" y="432"/>
                  <a:ext cx="1075" cy="1355"/>
                  <a:chOff x="4075" y="432"/>
                  <a:chExt cx="1075" cy="1355"/>
                </a:xfrm>
              </p:grpSpPr>
              <p:sp>
                <p:nvSpPr>
                  <p:cNvPr id="30785"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6"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7"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8"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9"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0"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1"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2"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3"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39" name="Group 224"/>
                <p:cNvGrpSpPr>
                  <a:grpSpLocks/>
                </p:cNvGrpSpPr>
                <p:nvPr/>
              </p:nvGrpSpPr>
              <p:grpSpPr bwMode="auto">
                <a:xfrm>
                  <a:off x="3550" y="502"/>
                  <a:ext cx="1463" cy="1613"/>
                  <a:chOff x="3550" y="502"/>
                  <a:chExt cx="1463" cy="1613"/>
                </a:xfrm>
              </p:grpSpPr>
              <p:sp>
                <p:nvSpPr>
                  <p:cNvPr id="30770"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1"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2"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3"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4"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5"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6"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7"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8"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9"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0"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1"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2"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3"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4"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40" name="Group 240"/>
                <p:cNvGrpSpPr>
                  <a:grpSpLocks/>
                </p:cNvGrpSpPr>
                <p:nvPr/>
              </p:nvGrpSpPr>
              <p:grpSpPr bwMode="auto">
                <a:xfrm>
                  <a:off x="3504" y="528"/>
                  <a:ext cx="1897" cy="1683"/>
                  <a:chOff x="3504" y="525"/>
                  <a:chExt cx="1897" cy="1683"/>
                </a:xfrm>
              </p:grpSpPr>
              <p:sp>
                <p:nvSpPr>
                  <p:cNvPr id="30741"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2"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3"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4"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5"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6"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7"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8"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9"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0"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1"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2"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3"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4"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5"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6"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7"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8"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9"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0"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1"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2"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3"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4"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5"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6"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7"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8"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9"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30729"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sp>
          <p:nvSpPr>
            <p:cNvPr id="30730"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sp>
          <p:nvSpPr>
            <p:cNvPr id="30731"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sp>
          <p:nvSpPr>
            <p:cNvPr id="30732"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14198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32105" name="Rectangle 3"/>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32106" name="Group 4"/>
            <p:cNvGrpSpPr>
              <a:grpSpLocks/>
            </p:cNvGrpSpPr>
            <p:nvPr/>
          </p:nvGrpSpPr>
          <p:grpSpPr bwMode="auto">
            <a:xfrm>
              <a:off x="3618" y="783"/>
              <a:ext cx="1623" cy="911"/>
              <a:chOff x="3618" y="783"/>
              <a:chExt cx="1623" cy="911"/>
            </a:xfrm>
          </p:grpSpPr>
          <p:sp>
            <p:nvSpPr>
              <p:cNvPr id="32210"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1"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2"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3"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4"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5"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6"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7"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8"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9"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0"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1"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2"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3"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4"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5"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6"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07" name="Group 63"/>
            <p:cNvGrpSpPr>
              <a:grpSpLocks/>
            </p:cNvGrpSpPr>
            <p:nvPr/>
          </p:nvGrpSpPr>
          <p:grpSpPr bwMode="auto">
            <a:xfrm>
              <a:off x="3168" y="288"/>
              <a:ext cx="2352" cy="1968"/>
              <a:chOff x="3168" y="288"/>
              <a:chExt cx="2352" cy="1968"/>
            </a:xfrm>
          </p:grpSpPr>
          <p:sp>
            <p:nvSpPr>
              <p:cNvPr id="32108" name="Rectangle 64"/>
              <p:cNvSpPr>
                <a:spLocks noChangeArrowheads="1"/>
              </p:cNvSpPr>
              <p:nvPr/>
            </p:nvSpPr>
            <p:spPr bwMode="auto">
              <a:xfrm>
                <a:off x="3168" y="288"/>
                <a:ext cx="2352" cy="1968"/>
              </a:xfrm>
              <a:prstGeom prst="rect">
                <a:avLst/>
              </a:prstGeom>
              <a:noFill/>
              <a:ln w="9525">
                <a:solidFill>
                  <a:schemeClr val="bg1"/>
                </a:solidFill>
                <a:miter lim="800000"/>
                <a:headEnd/>
                <a:tailEnd/>
              </a:ln>
            </p:spPr>
            <p:txBody>
              <a:bodyPr wrap="none" anchor="ctr"/>
              <a:lstStyle/>
              <a:p>
                <a:endParaRPr lang="en-US">
                  <a:solidFill>
                    <a:prstClr val="black"/>
                  </a:solidFill>
                </a:endParaRPr>
              </a:p>
            </p:txBody>
          </p:sp>
          <p:grpSp>
            <p:nvGrpSpPr>
              <p:cNvPr id="32109" name="Group 65"/>
              <p:cNvGrpSpPr>
                <a:grpSpLocks/>
              </p:cNvGrpSpPr>
              <p:nvPr/>
            </p:nvGrpSpPr>
            <p:grpSpPr bwMode="auto">
              <a:xfrm>
                <a:off x="3733" y="525"/>
                <a:ext cx="1691" cy="1239"/>
                <a:chOff x="3733" y="525"/>
                <a:chExt cx="1691" cy="1239"/>
              </a:xfrm>
            </p:grpSpPr>
            <p:sp>
              <p:nvSpPr>
                <p:cNvPr id="32189"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0"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1"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2"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3"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4"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5"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6"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7"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8"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9"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0"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1"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2"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3"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4"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5"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6"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7"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8"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9"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0" name="Group 87"/>
              <p:cNvGrpSpPr>
                <a:grpSpLocks/>
              </p:cNvGrpSpPr>
              <p:nvPr/>
            </p:nvGrpSpPr>
            <p:grpSpPr bwMode="auto">
              <a:xfrm>
                <a:off x="3504" y="432"/>
                <a:ext cx="1897" cy="1779"/>
                <a:chOff x="3504" y="432"/>
                <a:chExt cx="1897" cy="1779"/>
              </a:xfrm>
            </p:grpSpPr>
            <p:grpSp>
              <p:nvGrpSpPr>
                <p:cNvPr id="32111" name="Group 88"/>
                <p:cNvGrpSpPr>
                  <a:grpSpLocks/>
                </p:cNvGrpSpPr>
                <p:nvPr/>
              </p:nvGrpSpPr>
              <p:grpSpPr bwMode="auto">
                <a:xfrm>
                  <a:off x="3710" y="479"/>
                  <a:ext cx="1668" cy="1425"/>
                  <a:chOff x="3710" y="479"/>
                  <a:chExt cx="1668" cy="1425"/>
                </a:xfrm>
              </p:grpSpPr>
              <p:sp>
                <p:nvSpPr>
                  <p:cNvPr id="32169"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0"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1"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2"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3"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4"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5"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6"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7"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8"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9"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0"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1"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2"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3"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4"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5"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6"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7"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8"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2" name="Group 109"/>
                <p:cNvGrpSpPr>
                  <a:grpSpLocks/>
                </p:cNvGrpSpPr>
                <p:nvPr/>
              </p:nvGrpSpPr>
              <p:grpSpPr bwMode="auto">
                <a:xfrm>
                  <a:off x="3504" y="432"/>
                  <a:ext cx="1897" cy="1779"/>
                  <a:chOff x="3504" y="432"/>
                  <a:chExt cx="1897" cy="1779"/>
                </a:xfrm>
              </p:grpSpPr>
              <p:grpSp>
                <p:nvGrpSpPr>
                  <p:cNvPr id="32113" name="Group 110"/>
                  <p:cNvGrpSpPr>
                    <a:grpSpLocks/>
                  </p:cNvGrpSpPr>
                  <p:nvPr/>
                </p:nvGrpSpPr>
                <p:grpSpPr bwMode="auto">
                  <a:xfrm>
                    <a:off x="4075" y="432"/>
                    <a:ext cx="1075" cy="1355"/>
                    <a:chOff x="4075" y="432"/>
                    <a:chExt cx="1075" cy="1355"/>
                  </a:xfrm>
                </p:grpSpPr>
                <p:sp>
                  <p:nvSpPr>
                    <p:cNvPr id="32160"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1"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2"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3"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4"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5"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6"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7"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8"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4" name="Group 120"/>
                  <p:cNvGrpSpPr>
                    <a:grpSpLocks/>
                  </p:cNvGrpSpPr>
                  <p:nvPr/>
                </p:nvGrpSpPr>
                <p:grpSpPr bwMode="auto">
                  <a:xfrm>
                    <a:off x="3550" y="502"/>
                    <a:ext cx="1463" cy="1613"/>
                    <a:chOff x="3550" y="502"/>
                    <a:chExt cx="1463" cy="1613"/>
                  </a:xfrm>
                </p:grpSpPr>
                <p:sp>
                  <p:nvSpPr>
                    <p:cNvPr id="32145"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6"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7"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8"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9"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0"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1"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2"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3"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4"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5"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6"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7"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8"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9"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5" name="Group 136"/>
                  <p:cNvGrpSpPr>
                    <a:grpSpLocks/>
                  </p:cNvGrpSpPr>
                  <p:nvPr/>
                </p:nvGrpSpPr>
                <p:grpSpPr bwMode="auto">
                  <a:xfrm>
                    <a:off x="3504" y="528"/>
                    <a:ext cx="1897" cy="1683"/>
                    <a:chOff x="3504" y="525"/>
                    <a:chExt cx="1897" cy="1683"/>
                  </a:xfrm>
                </p:grpSpPr>
                <p:sp>
                  <p:nvSpPr>
                    <p:cNvPr id="32116"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17"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18"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19"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0"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1"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2"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3"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4"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5"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6"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7"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8"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9"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0"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1"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2"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3"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4"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5"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6"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7"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8"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9"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0"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1"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2"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3"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4"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31983" name="Rectangle 16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984" name="Group 169"/>
            <p:cNvGrpSpPr>
              <a:grpSpLocks noChangeAspect="1"/>
            </p:cNvGrpSpPr>
            <p:nvPr/>
          </p:nvGrpSpPr>
          <p:grpSpPr bwMode="auto">
            <a:xfrm>
              <a:off x="3618" y="783"/>
              <a:ext cx="1623" cy="911"/>
              <a:chOff x="3618" y="783"/>
              <a:chExt cx="1623" cy="911"/>
            </a:xfrm>
          </p:grpSpPr>
          <p:sp>
            <p:nvSpPr>
              <p:cNvPr id="32088" name="Oval 170"/>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9" name="Oval 171"/>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0" name="Oval 172"/>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1" name="Oval 173"/>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2" name="Oval 174"/>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3" name="Oval 175"/>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4" name="Oval 176"/>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5" name="Oval 177"/>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6" name="Oval 178"/>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7" name="Oval 179"/>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8" name="Oval 180"/>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9" name="Oval 181"/>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0" name="Oval 182"/>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1" name="Oval 183"/>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2" name="Oval 184"/>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3" name="Oval 185"/>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4" name="Oval 186"/>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85" name="Group 187"/>
            <p:cNvGrpSpPr>
              <a:grpSpLocks noChangeAspect="1"/>
            </p:cNvGrpSpPr>
            <p:nvPr/>
          </p:nvGrpSpPr>
          <p:grpSpPr bwMode="auto">
            <a:xfrm>
              <a:off x="3168" y="288"/>
              <a:ext cx="2352" cy="1968"/>
              <a:chOff x="3168" y="288"/>
              <a:chExt cx="2352" cy="1968"/>
            </a:xfrm>
          </p:grpSpPr>
          <p:sp>
            <p:nvSpPr>
              <p:cNvPr id="31986" name="Rectangle 18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987" name="Group 189"/>
              <p:cNvGrpSpPr>
                <a:grpSpLocks noChangeAspect="1"/>
              </p:cNvGrpSpPr>
              <p:nvPr/>
            </p:nvGrpSpPr>
            <p:grpSpPr bwMode="auto">
              <a:xfrm>
                <a:off x="3733" y="525"/>
                <a:ext cx="1691" cy="1239"/>
                <a:chOff x="3733" y="525"/>
                <a:chExt cx="1691" cy="1239"/>
              </a:xfrm>
            </p:grpSpPr>
            <p:sp>
              <p:nvSpPr>
                <p:cNvPr id="32067" name="Oval 190"/>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8" name="Oval 191"/>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9" name="Oval 192"/>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0" name="Oval 193"/>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1" name="Oval 194"/>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2" name="Oval 195"/>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3" name="Oval 196"/>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4" name="Oval 197"/>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5" name="Oval 198"/>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6" name="Oval 199"/>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7" name="Oval 200"/>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8" name="Oval 201"/>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9" name="Oval 202"/>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0" name="Oval 203"/>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1" name="Oval 204"/>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2" name="Oval 205"/>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3" name="Oval 206"/>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4" name="Oval 207"/>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5" name="Oval 208"/>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6" name="Oval 209"/>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7" name="Oval 210"/>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88" name="Group 211"/>
              <p:cNvGrpSpPr>
                <a:grpSpLocks noChangeAspect="1"/>
              </p:cNvGrpSpPr>
              <p:nvPr/>
            </p:nvGrpSpPr>
            <p:grpSpPr bwMode="auto">
              <a:xfrm>
                <a:off x="3504" y="432"/>
                <a:ext cx="1897" cy="1779"/>
                <a:chOff x="3504" y="432"/>
                <a:chExt cx="1897" cy="1779"/>
              </a:xfrm>
            </p:grpSpPr>
            <p:grpSp>
              <p:nvGrpSpPr>
                <p:cNvPr id="31989" name="Group 212"/>
                <p:cNvGrpSpPr>
                  <a:grpSpLocks noChangeAspect="1"/>
                </p:cNvGrpSpPr>
                <p:nvPr/>
              </p:nvGrpSpPr>
              <p:grpSpPr bwMode="auto">
                <a:xfrm>
                  <a:off x="3710" y="479"/>
                  <a:ext cx="1668" cy="1425"/>
                  <a:chOff x="3710" y="479"/>
                  <a:chExt cx="1668" cy="1425"/>
                </a:xfrm>
              </p:grpSpPr>
              <p:sp>
                <p:nvSpPr>
                  <p:cNvPr id="32047" name="Oval 213"/>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8" name="Oval 214"/>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9" name="Oval 215"/>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0" name="Oval 216"/>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1" name="Oval 21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2" name="Oval 218"/>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3" name="Oval 219"/>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4" name="Oval 220"/>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5" name="Oval 221"/>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6" name="Oval 222"/>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7" name="Oval 223"/>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8" name="Oval 224"/>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9" name="Oval 225"/>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0" name="Oval 226"/>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1" name="Oval 227"/>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2" name="Oval 228"/>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3" name="Oval 229"/>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4" name="Oval 230"/>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5" name="Oval 231"/>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6" name="Oval 232"/>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90" name="Group 233"/>
                <p:cNvGrpSpPr>
                  <a:grpSpLocks noChangeAspect="1"/>
                </p:cNvGrpSpPr>
                <p:nvPr/>
              </p:nvGrpSpPr>
              <p:grpSpPr bwMode="auto">
                <a:xfrm>
                  <a:off x="3504" y="432"/>
                  <a:ext cx="1897" cy="1779"/>
                  <a:chOff x="3504" y="432"/>
                  <a:chExt cx="1897" cy="1779"/>
                </a:xfrm>
              </p:grpSpPr>
              <p:grpSp>
                <p:nvGrpSpPr>
                  <p:cNvPr id="31991" name="Group 234"/>
                  <p:cNvGrpSpPr>
                    <a:grpSpLocks noChangeAspect="1"/>
                  </p:cNvGrpSpPr>
                  <p:nvPr/>
                </p:nvGrpSpPr>
                <p:grpSpPr bwMode="auto">
                  <a:xfrm>
                    <a:off x="4075" y="432"/>
                    <a:ext cx="1075" cy="1355"/>
                    <a:chOff x="4075" y="432"/>
                    <a:chExt cx="1075" cy="1355"/>
                  </a:xfrm>
                </p:grpSpPr>
                <p:sp>
                  <p:nvSpPr>
                    <p:cNvPr id="32038" name="Oval 235"/>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9" name="Oval 236"/>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0" name="Oval 237"/>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1" name="Oval 238"/>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2" name="Oval 239"/>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3" name="Oval 240"/>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4" name="Oval 241"/>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5" name="Oval 242"/>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6" name="Oval 243"/>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92" name="Group 244"/>
                  <p:cNvGrpSpPr>
                    <a:grpSpLocks noChangeAspect="1"/>
                  </p:cNvGrpSpPr>
                  <p:nvPr/>
                </p:nvGrpSpPr>
                <p:grpSpPr bwMode="auto">
                  <a:xfrm>
                    <a:off x="3550" y="502"/>
                    <a:ext cx="1463" cy="1613"/>
                    <a:chOff x="3550" y="502"/>
                    <a:chExt cx="1463" cy="1613"/>
                  </a:xfrm>
                </p:grpSpPr>
                <p:sp>
                  <p:nvSpPr>
                    <p:cNvPr id="32023" name="Oval 245"/>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4" name="Oval 246"/>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5" name="Oval 247"/>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6" name="Oval 248"/>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7" name="Oval 249"/>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8" name="Oval 250"/>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9" name="Oval 251"/>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0" name="Oval 252"/>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1" name="Oval 253"/>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2" name="Oval 254"/>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3" name="Oval 255"/>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4" name="Oval 256"/>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5" name="Oval 257"/>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6" name="Oval 258"/>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7" name="Oval 259"/>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93" name="Group 260"/>
                  <p:cNvGrpSpPr>
                    <a:grpSpLocks noChangeAspect="1"/>
                  </p:cNvGrpSpPr>
                  <p:nvPr/>
                </p:nvGrpSpPr>
                <p:grpSpPr bwMode="auto">
                  <a:xfrm>
                    <a:off x="3504" y="528"/>
                    <a:ext cx="1897" cy="1683"/>
                    <a:chOff x="3504" y="525"/>
                    <a:chExt cx="1897" cy="1683"/>
                  </a:xfrm>
                </p:grpSpPr>
                <p:sp>
                  <p:nvSpPr>
                    <p:cNvPr id="31994" name="Oval 261"/>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5" name="Oval 262"/>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6" name="Oval 263"/>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7" name="Oval 264"/>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8" name="Oval 265"/>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9" name="Oval 266"/>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0" name="Oval 26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1" name="Oval 268"/>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2" name="Oval 269"/>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3" name="Oval 270"/>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4" name="Oval 271"/>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5" name="Oval 272"/>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6" name="Oval 273"/>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7" name="Oval 274"/>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8" name="Oval 275"/>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9" name="Oval 276"/>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0" name="Oval 277"/>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1" name="Oval 278"/>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2" name="Oval 279"/>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3" name="Oval 280"/>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4" name="Oval 281"/>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5" name="Oval 282"/>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6" name="Oval 283"/>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7" name="Oval 284"/>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8" name="Oval 285"/>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9" name="Oval 286"/>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0" name="Oval 287"/>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1" name="Oval 288"/>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2" name="Oval 289"/>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31861" name="Rectangle 29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862" name="Group 292"/>
            <p:cNvGrpSpPr>
              <a:grpSpLocks noChangeAspect="1"/>
            </p:cNvGrpSpPr>
            <p:nvPr/>
          </p:nvGrpSpPr>
          <p:grpSpPr bwMode="auto">
            <a:xfrm>
              <a:off x="3618" y="783"/>
              <a:ext cx="1623" cy="911"/>
              <a:chOff x="3618" y="783"/>
              <a:chExt cx="1623" cy="911"/>
            </a:xfrm>
          </p:grpSpPr>
          <p:sp>
            <p:nvSpPr>
              <p:cNvPr id="31966" name="Oval 293"/>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7" name="Oval 294"/>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8" name="Oval 295"/>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9" name="Oval 296"/>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0" name="Oval 297"/>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1" name="Oval 298"/>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2" name="Oval 299"/>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3" name="Oval 300"/>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4" name="Oval 301"/>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5" name="Oval 302"/>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6" name="Oval 303"/>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7" name="Oval 304"/>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8" name="Oval 305"/>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9" name="Oval 306"/>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80" name="Oval 307"/>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81" name="Oval 308"/>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82" name="Oval 309"/>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63" name="Group 310"/>
            <p:cNvGrpSpPr>
              <a:grpSpLocks noChangeAspect="1"/>
            </p:cNvGrpSpPr>
            <p:nvPr/>
          </p:nvGrpSpPr>
          <p:grpSpPr bwMode="auto">
            <a:xfrm>
              <a:off x="3168" y="288"/>
              <a:ext cx="2352" cy="1968"/>
              <a:chOff x="3168" y="288"/>
              <a:chExt cx="2352" cy="1968"/>
            </a:xfrm>
          </p:grpSpPr>
          <p:sp>
            <p:nvSpPr>
              <p:cNvPr id="31864" name="Rectangle 31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865" name="Group 312"/>
              <p:cNvGrpSpPr>
                <a:grpSpLocks noChangeAspect="1"/>
              </p:cNvGrpSpPr>
              <p:nvPr/>
            </p:nvGrpSpPr>
            <p:grpSpPr bwMode="auto">
              <a:xfrm>
                <a:off x="3733" y="525"/>
                <a:ext cx="1691" cy="1239"/>
                <a:chOff x="3733" y="525"/>
                <a:chExt cx="1691" cy="1239"/>
              </a:xfrm>
            </p:grpSpPr>
            <p:sp>
              <p:nvSpPr>
                <p:cNvPr id="31945" name="Oval 313"/>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6" name="Oval 314"/>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7" name="Oval 315"/>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8" name="Oval 316"/>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9" name="Oval 317"/>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0" name="Oval 318"/>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1" name="Oval 319"/>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2" name="Oval 320"/>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3" name="Oval 321"/>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4" name="Oval 322"/>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5" name="Oval 323"/>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6" name="Oval 324"/>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7" name="Oval 325"/>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8" name="Oval 326"/>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9" name="Oval 327"/>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0" name="Oval 328"/>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1" name="Oval 329"/>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2" name="Oval 330"/>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3" name="Oval 331"/>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4" name="Oval 332"/>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5" name="Oval 333"/>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66" name="Group 334"/>
              <p:cNvGrpSpPr>
                <a:grpSpLocks noChangeAspect="1"/>
              </p:cNvGrpSpPr>
              <p:nvPr/>
            </p:nvGrpSpPr>
            <p:grpSpPr bwMode="auto">
              <a:xfrm>
                <a:off x="3504" y="432"/>
                <a:ext cx="1897" cy="1779"/>
                <a:chOff x="3504" y="432"/>
                <a:chExt cx="1897" cy="1779"/>
              </a:xfrm>
            </p:grpSpPr>
            <p:grpSp>
              <p:nvGrpSpPr>
                <p:cNvPr id="31867" name="Group 335"/>
                <p:cNvGrpSpPr>
                  <a:grpSpLocks noChangeAspect="1"/>
                </p:cNvGrpSpPr>
                <p:nvPr/>
              </p:nvGrpSpPr>
              <p:grpSpPr bwMode="auto">
                <a:xfrm>
                  <a:off x="3710" y="479"/>
                  <a:ext cx="1668" cy="1425"/>
                  <a:chOff x="3710" y="479"/>
                  <a:chExt cx="1668" cy="1425"/>
                </a:xfrm>
              </p:grpSpPr>
              <p:sp>
                <p:nvSpPr>
                  <p:cNvPr id="31925" name="Oval 336"/>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6" name="Oval 337"/>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7" name="Oval 338"/>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8" name="Oval 339"/>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9" name="Oval 34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0" name="Oval 341"/>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1" name="Oval 342"/>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2" name="Oval 343"/>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3" name="Oval 344"/>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4" name="Oval 345"/>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5" name="Oval 346"/>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6" name="Oval 347"/>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7" name="Oval 348"/>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8" name="Oval 349"/>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9" name="Oval 350"/>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0" name="Oval 351"/>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1" name="Oval 352"/>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2" name="Oval 353"/>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3" name="Oval 354"/>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4" name="Oval 355"/>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68" name="Group 356"/>
                <p:cNvGrpSpPr>
                  <a:grpSpLocks noChangeAspect="1"/>
                </p:cNvGrpSpPr>
                <p:nvPr/>
              </p:nvGrpSpPr>
              <p:grpSpPr bwMode="auto">
                <a:xfrm>
                  <a:off x="3504" y="432"/>
                  <a:ext cx="1897" cy="1779"/>
                  <a:chOff x="3504" y="432"/>
                  <a:chExt cx="1897" cy="1779"/>
                </a:xfrm>
              </p:grpSpPr>
              <p:grpSp>
                <p:nvGrpSpPr>
                  <p:cNvPr id="31869" name="Group 357"/>
                  <p:cNvGrpSpPr>
                    <a:grpSpLocks noChangeAspect="1"/>
                  </p:cNvGrpSpPr>
                  <p:nvPr/>
                </p:nvGrpSpPr>
                <p:grpSpPr bwMode="auto">
                  <a:xfrm>
                    <a:off x="4075" y="432"/>
                    <a:ext cx="1075" cy="1355"/>
                    <a:chOff x="4075" y="432"/>
                    <a:chExt cx="1075" cy="1355"/>
                  </a:xfrm>
                </p:grpSpPr>
                <p:sp>
                  <p:nvSpPr>
                    <p:cNvPr id="31916" name="Oval 358"/>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7" name="Oval 359"/>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8" name="Oval 360"/>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9" name="Oval 361"/>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0" name="Oval 362"/>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1" name="Oval 363"/>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2" name="Oval 364"/>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3" name="Oval 365"/>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4" name="Oval 366"/>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70" name="Group 367"/>
                  <p:cNvGrpSpPr>
                    <a:grpSpLocks noChangeAspect="1"/>
                  </p:cNvGrpSpPr>
                  <p:nvPr/>
                </p:nvGrpSpPr>
                <p:grpSpPr bwMode="auto">
                  <a:xfrm>
                    <a:off x="3550" y="502"/>
                    <a:ext cx="1463" cy="1613"/>
                    <a:chOff x="3550" y="502"/>
                    <a:chExt cx="1463" cy="1613"/>
                  </a:xfrm>
                </p:grpSpPr>
                <p:sp>
                  <p:nvSpPr>
                    <p:cNvPr id="31901" name="Oval 368"/>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2" name="Oval 369"/>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3" name="Oval 370"/>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4" name="Oval 371"/>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5" name="Oval 372"/>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6" name="Oval 373"/>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7" name="Oval 374"/>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8" name="Oval 375"/>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9" name="Oval 376"/>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0" name="Oval 377"/>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1" name="Oval 378"/>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2" name="Oval 379"/>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3" name="Oval 380"/>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4" name="Oval 381"/>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5" name="Oval 382"/>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71" name="Group 383"/>
                  <p:cNvGrpSpPr>
                    <a:grpSpLocks noChangeAspect="1"/>
                  </p:cNvGrpSpPr>
                  <p:nvPr/>
                </p:nvGrpSpPr>
                <p:grpSpPr bwMode="auto">
                  <a:xfrm>
                    <a:off x="3504" y="528"/>
                    <a:ext cx="1897" cy="1683"/>
                    <a:chOff x="3504" y="525"/>
                    <a:chExt cx="1897" cy="1683"/>
                  </a:xfrm>
                </p:grpSpPr>
                <p:sp>
                  <p:nvSpPr>
                    <p:cNvPr id="31872" name="Oval 384"/>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3" name="Oval 385"/>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4" name="Oval 386"/>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5" name="Oval 387"/>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6" name="Oval 388"/>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7" name="Oval 389"/>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8" name="Oval 39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9" name="Oval 391"/>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0" name="Oval 392"/>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1" name="Oval 393"/>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2" name="Oval 394"/>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3" name="Oval 395"/>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4" name="Oval 396"/>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5" name="Oval 397"/>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6" name="Oval 398"/>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7" name="Oval 399"/>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8" name="Oval 400"/>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9" name="Oval 401"/>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0" name="Oval 402"/>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1" name="Oval 403"/>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2" name="Oval 404"/>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3" name="Oval 405"/>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4" name="Oval 406"/>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5" name="Oval 407"/>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6" name="Oval 408"/>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7" name="Oval 409"/>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8" name="Oval 410"/>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9" name="Oval 411"/>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0" name="Oval 412"/>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grpSp>
        </p:grpSp>
      </p:grpSp>
      <p:grpSp>
        <p:nvGrpSpPr>
          <p:cNvPr id="30960" name="Group 659"/>
          <p:cNvGrpSpPr>
            <a:grpSpLocks noChangeAspect="1"/>
          </p:cNvGrpSpPr>
          <p:nvPr/>
        </p:nvGrpSpPr>
        <p:grpSpPr bwMode="auto">
          <a:xfrm>
            <a:off x="1244600" y="227013"/>
            <a:ext cx="6853238" cy="6200775"/>
            <a:chOff x="1056" y="288"/>
            <a:chExt cx="4032" cy="3648"/>
          </a:xfrm>
        </p:grpSpPr>
        <p:sp>
          <p:nvSpPr>
            <p:cNvPr id="31750"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1"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2"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3"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4"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5"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6"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7"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8"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9"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0"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1"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2"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3"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4"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5"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6"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7"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8"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9"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0"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1"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2"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3"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4"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5"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6"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7"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8"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9"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0"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1"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2"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3"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4"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5"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6"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7"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8"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9"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0"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1"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2"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3"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4"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5"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6"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7"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8"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9"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0"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1"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2"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3"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4"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5"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6"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7"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8"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9"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0"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1"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2"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3"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4"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5"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6"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7"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8"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9"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0"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1"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2"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3"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4"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5"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6"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7"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8"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9"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0"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1"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2"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3"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4"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5"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6"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7"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8"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9"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0"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1"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2"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3"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4"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5"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6"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7"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8"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9"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0"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1"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2"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3"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4"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5"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6"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7"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8"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9"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60"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13365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 y="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 y="0"/>
                                    </p:animMotion>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0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90600"/>
            <a:ext cx="8229600" cy="5562600"/>
          </a:xfrm>
        </p:spPr>
        <p:txBody>
          <a:bodyPr>
            <a:normAutofit/>
          </a:bodyPr>
          <a:lstStyle/>
          <a:p>
            <a:pPr>
              <a:buNone/>
            </a:pPr>
            <a:endParaRPr lang="en-US" dirty="0" smtClean="0"/>
          </a:p>
          <a:p>
            <a:pPr>
              <a:buNone/>
            </a:pPr>
            <a:r>
              <a:rPr lang="en-US" dirty="0" smtClean="0"/>
              <a:t>	Clustering: group together similar points and represent them with a single token</a:t>
            </a:r>
          </a:p>
          <a:p>
            <a:pPr>
              <a:buNone/>
            </a:pPr>
            <a:endParaRPr lang="en-US" dirty="0" smtClean="0"/>
          </a:p>
          <a:p>
            <a:pPr>
              <a:buNone/>
            </a:pPr>
            <a:endParaRPr lang="en-US" dirty="0" smtClean="0"/>
          </a:p>
          <a:p>
            <a:pPr>
              <a:buNone/>
            </a:pPr>
            <a:endParaRPr lang="en-US" dirty="0" smtClean="0"/>
          </a:p>
          <a:p>
            <a:pPr>
              <a:buNone/>
            </a:pPr>
            <a:r>
              <a:rPr lang="en-US" dirty="0" smtClean="0"/>
              <a:t>	Key Challenges:</a:t>
            </a:r>
          </a:p>
          <a:p>
            <a:pPr>
              <a:buNone/>
            </a:pPr>
            <a:r>
              <a:rPr lang="en-US" sz="2800" dirty="0" smtClean="0"/>
              <a:t>	1) What makes two points/images/patches similar?</a:t>
            </a:r>
          </a:p>
          <a:p>
            <a:pPr>
              <a:buNone/>
            </a:pPr>
            <a:r>
              <a:rPr lang="en-US" sz="2800" dirty="0" smtClean="0"/>
              <a:t>	2) How do we compute an overall grouping from </a:t>
            </a:r>
            <a:r>
              <a:rPr lang="en-US" sz="2800" dirty="0" err="1" smtClean="0"/>
              <a:t>pairwise</a:t>
            </a:r>
            <a:r>
              <a:rPr lang="en-US" sz="2800" dirty="0" smtClean="0"/>
              <a:t> similarities? </a:t>
            </a:r>
          </a:p>
        </p:txBody>
      </p:sp>
      <p:sp>
        <p:nvSpPr>
          <p:cNvPr id="4" name="Oval 3"/>
          <p:cNvSpPr/>
          <p:nvPr/>
        </p:nvSpPr>
        <p:spPr>
          <a:xfrm>
            <a:off x="3439784" y="32190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92184" y="33714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16421" y="35052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74854" y="35814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9500" y="357421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9500" y="3267974"/>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09278" y="3528204"/>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30534" y="33714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80728" y="3420374"/>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63038" y="35814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87684" y="357421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23578" y="37524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82584" y="2914291"/>
            <a:ext cx="13716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34388" y="3009900"/>
            <a:ext cx="1371600" cy="1143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3547974" y="3288103"/>
            <a:ext cx="368779" cy="38531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278648" y="3371491"/>
            <a:ext cx="368779" cy="385313"/>
          </a:xfrm>
          <a:prstGeom prst="mathMultiply">
            <a:avLst/>
          </a:prstGeom>
          <a:solidFill>
            <a:srgbClr val="0AA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32928" name="Group 173"/>
            <p:cNvGrpSpPr>
              <a:grpSpLocks/>
            </p:cNvGrpSpPr>
            <p:nvPr/>
          </p:nvGrpSpPr>
          <p:grpSpPr bwMode="auto">
            <a:xfrm>
              <a:off x="1761" y="1222"/>
              <a:ext cx="2055" cy="1491"/>
              <a:chOff x="1761" y="1222"/>
              <a:chExt cx="2055" cy="1491"/>
            </a:xfrm>
          </p:grpSpPr>
          <p:sp>
            <p:nvSpPr>
              <p:cNvPr id="32941"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2942"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solidFill>
                    <a:prstClr val="black"/>
                  </a:solidFill>
                </a:endParaRPr>
              </a:p>
            </p:txBody>
          </p:sp>
          <p:sp>
            <p:nvSpPr>
              <p:cNvPr id="32943"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2929" name="Group 177"/>
            <p:cNvGrpSpPr>
              <a:grpSpLocks/>
            </p:cNvGrpSpPr>
            <p:nvPr/>
          </p:nvGrpSpPr>
          <p:grpSpPr bwMode="auto">
            <a:xfrm>
              <a:off x="1196" y="657"/>
              <a:ext cx="1181" cy="1336"/>
              <a:chOff x="1196" y="657"/>
              <a:chExt cx="1181" cy="1336"/>
            </a:xfrm>
          </p:grpSpPr>
          <p:sp>
            <p:nvSpPr>
              <p:cNvPr id="32938"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solidFill>
                    <a:prstClr val="black"/>
                  </a:solidFill>
                </a:endParaRPr>
              </a:p>
            </p:txBody>
          </p:sp>
          <p:sp>
            <p:nvSpPr>
              <p:cNvPr id="32939"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solidFill>
                    <a:prstClr val="black"/>
                  </a:solidFill>
                </a:endParaRPr>
              </a:p>
            </p:txBody>
          </p:sp>
          <p:sp>
            <p:nvSpPr>
              <p:cNvPr id="32940"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2930" name="Group 181"/>
            <p:cNvGrpSpPr>
              <a:grpSpLocks/>
            </p:cNvGrpSpPr>
            <p:nvPr/>
          </p:nvGrpSpPr>
          <p:grpSpPr bwMode="auto">
            <a:xfrm>
              <a:off x="3405" y="554"/>
              <a:ext cx="1336" cy="1182"/>
              <a:chOff x="3405" y="554"/>
              <a:chExt cx="1336" cy="1182"/>
            </a:xfrm>
          </p:grpSpPr>
          <p:sp>
            <p:nvSpPr>
              <p:cNvPr id="32935"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2936"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solidFill>
                    <a:prstClr val="black"/>
                  </a:solidFill>
                </a:endParaRPr>
              </a:p>
            </p:txBody>
          </p:sp>
          <p:sp>
            <p:nvSpPr>
              <p:cNvPr id="32937"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2931" name="Group 185"/>
            <p:cNvGrpSpPr>
              <a:grpSpLocks/>
            </p:cNvGrpSpPr>
            <p:nvPr/>
          </p:nvGrpSpPr>
          <p:grpSpPr bwMode="auto">
            <a:xfrm>
              <a:off x="2429" y="2456"/>
              <a:ext cx="1336" cy="1130"/>
              <a:chOff x="2429" y="2456"/>
              <a:chExt cx="1336" cy="1130"/>
            </a:xfrm>
          </p:grpSpPr>
          <p:sp>
            <p:nvSpPr>
              <p:cNvPr id="32932"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solidFill>
                    <a:prstClr val="black"/>
                  </a:solidFill>
                </a:endParaRPr>
              </a:p>
            </p:txBody>
          </p:sp>
          <p:sp>
            <p:nvSpPr>
              <p:cNvPr id="32933"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solidFill>
                    <a:prstClr val="black"/>
                  </a:solidFill>
                </a:endParaRPr>
              </a:p>
            </p:txBody>
          </p:sp>
          <p:sp>
            <p:nvSpPr>
              <p:cNvPr id="32934"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solidFill>
                    <a:prstClr val="black"/>
                  </a:solidFill>
                </a:endParaRPr>
              </a:p>
            </p:txBody>
          </p:sp>
        </p:grpSp>
      </p:grpSp>
      <p:grpSp>
        <p:nvGrpSpPr>
          <p:cNvPr id="7" name="Group 168"/>
          <p:cNvGrpSpPr>
            <a:grpSpLocks/>
          </p:cNvGrpSpPr>
          <p:nvPr/>
        </p:nvGrpSpPr>
        <p:grpSpPr bwMode="auto">
          <a:xfrm>
            <a:off x="2795588" y="1939925"/>
            <a:ext cx="3262312" cy="2366963"/>
            <a:chOff x="1761" y="1222"/>
            <a:chExt cx="2055" cy="1491"/>
          </a:xfrm>
        </p:grpSpPr>
        <p:sp>
          <p:nvSpPr>
            <p:cNvPr id="32925"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6"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7"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8" name="Group 171"/>
          <p:cNvGrpSpPr>
            <a:grpSpLocks/>
          </p:cNvGrpSpPr>
          <p:nvPr/>
        </p:nvGrpSpPr>
        <p:grpSpPr bwMode="auto">
          <a:xfrm>
            <a:off x="1898650" y="1042988"/>
            <a:ext cx="1874838" cy="2120900"/>
            <a:chOff x="1196" y="657"/>
            <a:chExt cx="1181" cy="1336"/>
          </a:xfrm>
        </p:grpSpPr>
        <p:sp>
          <p:nvSpPr>
            <p:cNvPr id="32922"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3"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4"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9" name="Group 170"/>
          <p:cNvGrpSpPr>
            <a:grpSpLocks/>
          </p:cNvGrpSpPr>
          <p:nvPr/>
        </p:nvGrpSpPr>
        <p:grpSpPr bwMode="auto">
          <a:xfrm>
            <a:off x="5405438" y="879475"/>
            <a:ext cx="2120900" cy="1876425"/>
            <a:chOff x="3405" y="554"/>
            <a:chExt cx="1336" cy="1182"/>
          </a:xfrm>
        </p:grpSpPr>
        <p:sp>
          <p:nvSpPr>
            <p:cNvPr id="32919"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0"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1"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10" name="Group 169"/>
          <p:cNvGrpSpPr>
            <a:grpSpLocks/>
          </p:cNvGrpSpPr>
          <p:nvPr/>
        </p:nvGrpSpPr>
        <p:grpSpPr bwMode="auto">
          <a:xfrm>
            <a:off x="3856038" y="3898900"/>
            <a:ext cx="2120900" cy="1793875"/>
            <a:chOff x="2429" y="2456"/>
            <a:chExt cx="1336" cy="1130"/>
          </a:xfrm>
        </p:grpSpPr>
        <p:sp>
          <p:nvSpPr>
            <p:cNvPr id="32916"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17"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18"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32805"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6"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7"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8"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9"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0"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1"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2"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3"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4"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5"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6"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7"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8"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9"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0"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1"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2"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3"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4"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5"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6"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7"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8"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9"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0"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1"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2"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3"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4"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5"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6"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7"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8"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9"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0"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1"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2"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3"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4"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5"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6"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7"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8"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9"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0"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1"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2"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3"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4"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5"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6"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7"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8"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9"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0"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1"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2"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3"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4"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5"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6"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7"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8"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9"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0"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1"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2"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3"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4"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5"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6"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7"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8"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9"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0"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1"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2"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3"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4"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5"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6"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7"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8"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9"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0"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1"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2"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3"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4"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5"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6"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7"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8"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9"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0"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1"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2"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3"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4"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5"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6"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7"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8"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9"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0"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1"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2"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3"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4"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5"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32802"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solidFill>
                  <a:prstClr val="black"/>
                </a:solidFill>
              </a:endParaRPr>
            </a:p>
          </p:txBody>
        </p:sp>
        <p:sp>
          <p:nvSpPr>
            <p:cNvPr id="32803"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solidFill>
                  <a:prstClr val="black"/>
                </a:solidFill>
              </a:endParaRPr>
            </a:p>
          </p:txBody>
        </p:sp>
        <p:sp>
          <p:nvSpPr>
            <p:cNvPr id="32804"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solidFill>
                  <a:prstClr val="black"/>
                </a:solidFill>
              </a:endParaRPr>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grpSp>
        <p:nvGrpSpPr>
          <p:cNvPr id="13" name="Group 142"/>
          <p:cNvGrpSpPr>
            <a:grpSpLocks/>
          </p:cNvGrpSpPr>
          <p:nvPr/>
        </p:nvGrpSpPr>
        <p:grpSpPr bwMode="auto">
          <a:xfrm>
            <a:off x="511175" y="390525"/>
            <a:ext cx="3262313" cy="2855913"/>
            <a:chOff x="322" y="246"/>
            <a:chExt cx="2055" cy="1799"/>
          </a:xfrm>
        </p:grpSpPr>
        <p:sp>
          <p:nvSpPr>
            <p:cNvPr id="32799"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solidFill>
                  <a:prstClr val="black"/>
                </a:solidFill>
              </a:endParaRPr>
            </a:p>
          </p:txBody>
        </p:sp>
        <p:sp>
          <p:nvSpPr>
            <p:cNvPr id="32800"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solidFill>
                  <a:prstClr val="black"/>
                </a:solidFill>
              </a:endParaRPr>
            </a:p>
          </p:txBody>
        </p:sp>
        <p:sp>
          <p:nvSpPr>
            <p:cNvPr id="32801"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solidFill>
                  <a:prstClr val="black"/>
                </a:solidFill>
              </a:endParaRPr>
            </a:p>
          </p:txBody>
        </p:sp>
      </p:grpSp>
      <p:grpSp>
        <p:nvGrpSpPr>
          <p:cNvPr id="14" name="Group 146"/>
          <p:cNvGrpSpPr>
            <a:grpSpLocks/>
          </p:cNvGrpSpPr>
          <p:nvPr/>
        </p:nvGrpSpPr>
        <p:grpSpPr bwMode="auto">
          <a:xfrm>
            <a:off x="4344988" y="390525"/>
            <a:ext cx="2936875" cy="3752850"/>
            <a:chOff x="2737" y="246"/>
            <a:chExt cx="1850" cy="2364"/>
          </a:xfrm>
        </p:grpSpPr>
        <p:sp>
          <p:nvSpPr>
            <p:cNvPr id="32796"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7"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8"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solidFill>
                  <a:prstClr val="black"/>
                </a:solidFill>
              </a:endParaRPr>
            </a:p>
          </p:txBody>
        </p:sp>
      </p:grpSp>
      <p:grpSp>
        <p:nvGrpSpPr>
          <p:cNvPr id="15" name="Group 150"/>
          <p:cNvGrpSpPr>
            <a:grpSpLocks/>
          </p:cNvGrpSpPr>
          <p:nvPr/>
        </p:nvGrpSpPr>
        <p:grpSpPr bwMode="auto">
          <a:xfrm>
            <a:off x="1816100" y="3327400"/>
            <a:ext cx="3833813" cy="2773363"/>
            <a:chOff x="1144" y="2096"/>
            <a:chExt cx="2415" cy="1747"/>
          </a:xfrm>
        </p:grpSpPr>
        <p:sp>
          <p:nvSpPr>
            <p:cNvPr id="32793"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4"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5"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solidFill>
                  <a:prstClr val="black"/>
                </a:solidFill>
              </a:endParaRPr>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7497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74"/>
          <p:cNvGrpSpPr>
            <a:grpSpLocks/>
          </p:cNvGrpSpPr>
          <p:nvPr/>
        </p:nvGrpSpPr>
        <p:grpSpPr bwMode="auto">
          <a:xfrm>
            <a:off x="1898650" y="879475"/>
            <a:ext cx="5627688" cy="4813300"/>
            <a:chOff x="1196" y="554"/>
            <a:chExt cx="3545" cy="3032"/>
          </a:xfrm>
        </p:grpSpPr>
        <p:grpSp>
          <p:nvGrpSpPr>
            <p:cNvPr id="33808" name="Group 158"/>
            <p:cNvGrpSpPr>
              <a:grpSpLocks/>
            </p:cNvGrpSpPr>
            <p:nvPr/>
          </p:nvGrpSpPr>
          <p:grpSpPr bwMode="auto">
            <a:xfrm>
              <a:off x="1761" y="1222"/>
              <a:ext cx="2055" cy="1491"/>
              <a:chOff x="1761" y="1222"/>
              <a:chExt cx="2055" cy="1491"/>
            </a:xfrm>
          </p:grpSpPr>
          <p:sp>
            <p:nvSpPr>
              <p:cNvPr id="33821"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3822"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solidFill>
                    <a:prstClr val="black"/>
                  </a:solidFill>
                </a:endParaRPr>
              </a:p>
            </p:txBody>
          </p:sp>
          <p:sp>
            <p:nvSpPr>
              <p:cNvPr id="33823" name="Line 161"/>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3809" name="Group 162"/>
            <p:cNvGrpSpPr>
              <a:grpSpLocks/>
            </p:cNvGrpSpPr>
            <p:nvPr/>
          </p:nvGrpSpPr>
          <p:grpSpPr bwMode="auto">
            <a:xfrm>
              <a:off x="1196" y="657"/>
              <a:ext cx="1181" cy="1336"/>
              <a:chOff x="1196" y="657"/>
              <a:chExt cx="1181" cy="1336"/>
            </a:xfrm>
          </p:grpSpPr>
          <p:sp>
            <p:nvSpPr>
              <p:cNvPr id="33818" name="Line 163"/>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solidFill>
                    <a:prstClr val="black"/>
                  </a:solidFill>
                </a:endParaRPr>
              </a:p>
            </p:txBody>
          </p:sp>
          <p:sp>
            <p:nvSpPr>
              <p:cNvPr id="33819" name="Line 164"/>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solidFill>
                    <a:prstClr val="black"/>
                  </a:solidFill>
                </a:endParaRPr>
              </a:p>
            </p:txBody>
          </p:sp>
          <p:sp>
            <p:nvSpPr>
              <p:cNvPr id="33820"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3810" name="Group 166"/>
            <p:cNvGrpSpPr>
              <a:grpSpLocks/>
            </p:cNvGrpSpPr>
            <p:nvPr/>
          </p:nvGrpSpPr>
          <p:grpSpPr bwMode="auto">
            <a:xfrm>
              <a:off x="3405" y="554"/>
              <a:ext cx="1336" cy="1182"/>
              <a:chOff x="3405" y="554"/>
              <a:chExt cx="1336" cy="1182"/>
            </a:xfrm>
          </p:grpSpPr>
          <p:sp>
            <p:nvSpPr>
              <p:cNvPr id="33815" name="Line 167"/>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3816" name="Line 168"/>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solidFill>
                    <a:prstClr val="black"/>
                  </a:solidFill>
                </a:endParaRPr>
              </a:p>
            </p:txBody>
          </p:sp>
          <p:sp>
            <p:nvSpPr>
              <p:cNvPr id="33817"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3811" name="Group 170"/>
            <p:cNvGrpSpPr>
              <a:grpSpLocks/>
            </p:cNvGrpSpPr>
            <p:nvPr/>
          </p:nvGrpSpPr>
          <p:grpSpPr bwMode="auto">
            <a:xfrm>
              <a:off x="2429" y="2456"/>
              <a:ext cx="1336" cy="1130"/>
              <a:chOff x="2429" y="2456"/>
              <a:chExt cx="1336" cy="1130"/>
            </a:xfrm>
          </p:grpSpPr>
          <p:sp>
            <p:nvSpPr>
              <p:cNvPr id="33812"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solidFill>
                    <a:prstClr val="black"/>
                  </a:solidFill>
                </a:endParaRPr>
              </a:p>
            </p:txBody>
          </p:sp>
          <p:sp>
            <p:nvSpPr>
              <p:cNvPr id="33813"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solidFill>
                    <a:prstClr val="black"/>
                  </a:solidFill>
                </a:endParaRPr>
              </a:p>
            </p:txBody>
          </p:sp>
          <p:sp>
            <p:nvSpPr>
              <p:cNvPr id="33814" name="Line 173"/>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solidFill>
                    <a:prstClr val="black"/>
                  </a:solidFill>
                </a:endParaRPr>
              </a:p>
            </p:txBody>
          </p:sp>
        </p:grpSp>
      </p:grpSp>
      <p:sp>
        <p:nvSpPr>
          <p:cNvPr id="33795"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6"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7"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8"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9"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0"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1"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2"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3"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4"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3805"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3806"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3807"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2148278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5"/>
          <p:cNvSpPr>
            <a:spLocks noChangeShapeType="1"/>
          </p:cNvSpPr>
          <p:nvPr/>
        </p:nvSpPr>
        <p:spPr bwMode="auto">
          <a:xfrm>
            <a:off x="5410200" y="990600"/>
            <a:ext cx="7620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19"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0" name="Line 157"/>
          <p:cNvSpPr>
            <a:spLocks noChangeShapeType="1"/>
          </p:cNvSpPr>
          <p:nvPr/>
        </p:nvSpPr>
        <p:spPr bwMode="auto">
          <a:xfrm>
            <a:off x="6096000" y="1981200"/>
            <a:ext cx="13716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1" name="Line 2"/>
          <p:cNvSpPr>
            <a:spLocks noChangeShapeType="1"/>
          </p:cNvSpPr>
          <p:nvPr/>
        </p:nvSpPr>
        <p:spPr bwMode="auto">
          <a:xfrm>
            <a:off x="4343400" y="3810000"/>
            <a:ext cx="6858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2" name="Line 3"/>
          <p:cNvSpPr>
            <a:spLocks noChangeShapeType="1"/>
          </p:cNvSpPr>
          <p:nvPr/>
        </p:nvSpPr>
        <p:spPr bwMode="auto">
          <a:xfrm flipH="1">
            <a:off x="4191000" y="4191000"/>
            <a:ext cx="685800" cy="12954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3" name="Line 4"/>
          <p:cNvSpPr>
            <a:spLocks noChangeShapeType="1"/>
          </p:cNvSpPr>
          <p:nvPr/>
        </p:nvSpPr>
        <p:spPr bwMode="auto">
          <a:xfrm>
            <a:off x="4876800" y="4191000"/>
            <a:ext cx="13716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4" name="Line 11"/>
          <p:cNvSpPr>
            <a:spLocks noChangeShapeType="1"/>
          </p:cNvSpPr>
          <p:nvPr/>
        </p:nvSpPr>
        <p:spPr bwMode="auto">
          <a:xfrm>
            <a:off x="2209800" y="1066800"/>
            <a:ext cx="9906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5" name="Line 12"/>
          <p:cNvSpPr>
            <a:spLocks noChangeShapeType="1"/>
          </p:cNvSpPr>
          <p:nvPr/>
        </p:nvSpPr>
        <p:spPr bwMode="auto">
          <a:xfrm>
            <a:off x="3200400" y="1905000"/>
            <a:ext cx="8382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6"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7" name="Line 16"/>
          <p:cNvSpPr>
            <a:spLocks noChangeShapeType="1"/>
          </p:cNvSpPr>
          <p:nvPr/>
        </p:nvSpPr>
        <p:spPr bwMode="auto">
          <a:xfrm>
            <a:off x="3200400" y="1905000"/>
            <a:ext cx="13716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8"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9"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30" name="Line 38"/>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solidFill>
                <a:prstClr val="black"/>
              </a:solidFill>
            </a:endParaRPr>
          </a:p>
        </p:txBody>
      </p:sp>
      <p:sp>
        <p:nvSpPr>
          <p:cNvPr id="34831"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2"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4833"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4"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5"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6"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7"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4838"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4839"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4840"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41"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42"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43"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633115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42"/>
          <p:cNvSpPr>
            <a:spLocks noChangeShapeType="1"/>
          </p:cNvSpPr>
          <p:nvPr/>
        </p:nvSpPr>
        <p:spPr bwMode="auto">
          <a:xfrm>
            <a:off x="5562600" y="1219200"/>
            <a:ext cx="6858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3"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4" name="Line 144"/>
          <p:cNvSpPr>
            <a:spLocks noChangeShapeType="1"/>
          </p:cNvSpPr>
          <p:nvPr/>
        </p:nvSpPr>
        <p:spPr bwMode="auto">
          <a:xfrm>
            <a:off x="6248400" y="2057400"/>
            <a:ext cx="10668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5" name="Line 2"/>
          <p:cNvSpPr>
            <a:spLocks noChangeShapeType="1"/>
          </p:cNvSpPr>
          <p:nvPr/>
        </p:nvSpPr>
        <p:spPr bwMode="auto">
          <a:xfrm>
            <a:off x="4724400" y="3810000"/>
            <a:ext cx="6096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6" name="Line 3"/>
          <p:cNvSpPr>
            <a:spLocks noChangeShapeType="1"/>
          </p:cNvSpPr>
          <p:nvPr/>
        </p:nvSpPr>
        <p:spPr bwMode="auto">
          <a:xfrm flipH="1">
            <a:off x="4495800" y="4038600"/>
            <a:ext cx="838200" cy="12954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7" name="Line 4"/>
          <p:cNvSpPr>
            <a:spLocks noChangeShapeType="1"/>
          </p:cNvSpPr>
          <p:nvPr/>
        </p:nvSpPr>
        <p:spPr bwMode="auto">
          <a:xfrm>
            <a:off x="5334000" y="4038600"/>
            <a:ext cx="11430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8" name="Line 11"/>
          <p:cNvSpPr>
            <a:spLocks noChangeShapeType="1"/>
          </p:cNvSpPr>
          <p:nvPr/>
        </p:nvSpPr>
        <p:spPr bwMode="auto">
          <a:xfrm>
            <a:off x="2590800" y="1143000"/>
            <a:ext cx="7620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9" name="Line 12"/>
          <p:cNvSpPr>
            <a:spLocks noChangeShapeType="1"/>
          </p:cNvSpPr>
          <p:nvPr/>
        </p:nvSpPr>
        <p:spPr bwMode="auto">
          <a:xfrm>
            <a:off x="3352800" y="1752600"/>
            <a:ext cx="8382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0"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1" name="Line 16"/>
          <p:cNvSpPr>
            <a:spLocks noChangeShapeType="1"/>
          </p:cNvSpPr>
          <p:nvPr/>
        </p:nvSpPr>
        <p:spPr bwMode="auto">
          <a:xfrm>
            <a:off x="3429000" y="1828800"/>
            <a:ext cx="12954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2"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3"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4"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5"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5856"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7"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8"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9"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0"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5861"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5862"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5863"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4"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5"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6"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631277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132"/>
          <p:cNvSpPr>
            <a:spLocks noChangeShapeType="1"/>
          </p:cNvSpPr>
          <p:nvPr/>
        </p:nvSpPr>
        <p:spPr bwMode="auto">
          <a:xfrm>
            <a:off x="5562600" y="1447800"/>
            <a:ext cx="871538" cy="765175"/>
          </a:xfrm>
          <a:prstGeom prst="line">
            <a:avLst/>
          </a:prstGeom>
          <a:noFill/>
          <a:ln w="38100">
            <a:solidFill>
              <a:schemeClr val="tx1"/>
            </a:solidFill>
            <a:round/>
            <a:headEnd/>
            <a:tailEnd/>
          </a:ln>
        </p:spPr>
        <p:txBody>
          <a:bodyPr/>
          <a:lstStyle/>
          <a:p>
            <a:endParaRPr lang="en-US">
              <a:solidFill>
                <a:prstClr val="black"/>
              </a:solidFill>
            </a:endParaRPr>
          </a:p>
        </p:txBody>
      </p:sp>
      <p:sp>
        <p:nvSpPr>
          <p:cNvPr id="36867"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68" name="Line 134"/>
          <p:cNvSpPr>
            <a:spLocks noChangeShapeType="1"/>
          </p:cNvSpPr>
          <p:nvPr/>
        </p:nvSpPr>
        <p:spPr bwMode="auto">
          <a:xfrm>
            <a:off x="6324600" y="2057400"/>
            <a:ext cx="8382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69" name="Line 2"/>
          <p:cNvSpPr>
            <a:spLocks noChangeShapeType="1"/>
          </p:cNvSpPr>
          <p:nvPr/>
        </p:nvSpPr>
        <p:spPr bwMode="auto">
          <a:xfrm>
            <a:off x="5029200" y="3810000"/>
            <a:ext cx="6858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0" name="Line 3"/>
          <p:cNvSpPr>
            <a:spLocks noChangeShapeType="1"/>
          </p:cNvSpPr>
          <p:nvPr/>
        </p:nvSpPr>
        <p:spPr bwMode="auto">
          <a:xfrm flipH="1">
            <a:off x="4953000" y="3810000"/>
            <a:ext cx="685800" cy="1295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1" name="Line 4"/>
          <p:cNvSpPr>
            <a:spLocks noChangeShapeType="1"/>
          </p:cNvSpPr>
          <p:nvPr/>
        </p:nvSpPr>
        <p:spPr bwMode="auto">
          <a:xfrm>
            <a:off x="5638800" y="3886200"/>
            <a:ext cx="10668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2" name="Line 11"/>
          <p:cNvSpPr>
            <a:spLocks noChangeShapeType="1"/>
          </p:cNvSpPr>
          <p:nvPr/>
        </p:nvSpPr>
        <p:spPr bwMode="auto">
          <a:xfrm>
            <a:off x="3657600" y="1752600"/>
            <a:ext cx="13716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3" name="Line 12"/>
          <p:cNvSpPr>
            <a:spLocks noChangeShapeType="1"/>
          </p:cNvSpPr>
          <p:nvPr/>
        </p:nvSpPr>
        <p:spPr bwMode="auto">
          <a:xfrm>
            <a:off x="3733800" y="1752600"/>
            <a:ext cx="6096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4"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5"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6"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7"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8" name="Line 25"/>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solidFill>
                <a:prstClr val="black"/>
              </a:solidFill>
            </a:endParaRPr>
          </a:p>
        </p:txBody>
      </p:sp>
      <p:sp>
        <p:nvSpPr>
          <p:cNvPr id="36879"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0"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6881"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2"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3"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4"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5"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6886"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6887"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6888"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9"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90"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91"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1633413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16"/>
          <p:cNvSpPr>
            <a:spLocks noChangeShapeType="1"/>
          </p:cNvSpPr>
          <p:nvPr/>
        </p:nvSpPr>
        <p:spPr bwMode="auto">
          <a:xfrm>
            <a:off x="5715000" y="1600200"/>
            <a:ext cx="5334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1"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2" name="Line 118"/>
          <p:cNvSpPr>
            <a:spLocks noChangeShapeType="1"/>
          </p:cNvSpPr>
          <p:nvPr/>
        </p:nvSpPr>
        <p:spPr bwMode="auto">
          <a:xfrm>
            <a:off x="6324600" y="2133600"/>
            <a:ext cx="7620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3" name="Line 2"/>
          <p:cNvSpPr>
            <a:spLocks noChangeShapeType="1"/>
          </p:cNvSpPr>
          <p:nvPr/>
        </p:nvSpPr>
        <p:spPr bwMode="auto">
          <a:xfrm flipV="1">
            <a:off x="5334000" y="3657600"/>
            <a:ext cx="6858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4" name="Line 3"/>
          <p:cNvSpPr>
            <a:spLocks noChangeShapeType="1"/>
          </p:cNvSpPr>
          <p:nvPr/>
        </p:nvSpPr>
        <p:spPr bwMode="auto">
          <a:xfrm flipH="1">
            <a:off x="5257800" y="3733800"/>
            <a:ext cx="7620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5" name="Line 4"/>
          <p:cNvSpPr>
            <a:spLocks noChangeShapeType="1"/>
          </p:cNvSpPr>
          <p:nvPr/>
        </p:nvSpPr>
        <p:spPr bwMode="auto">
          <a:xfrm>
            <a:off x="5943600" y="3733800"/>
            <a:ext cx="9906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6" name="Line 11"/>
          <p:cNvSpPr>
            <a:spLocks noChangeShapeType="1"/>
          </p:cNvSpPr>
          <p:nvPr/>
        </p:nvSpPr>
        <p:spPr bwMode="auto">
          <a:xfrm>
            <a:off x="3276600" y="1295400"/>
            <a:ext cx="7620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7" name="Line 12"/>
          <p:cNvSpPr>
            <a:spLocks noChangeShapeType="1"/>
          </p:cNvSpPr>
          <p:nvPr/>
        </p:nvSpPr>
        <p:spPr bwMode="auto">
          <a:xfrm>
            <a:off x="3962400" y="1676400"/>
            <a:ext cx="6096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8" name="Line 13"/>
          <p:cNvSpPr>
            <a:spLocks noChangeShapeType="1"/>
          </p:cNvSpPr>
          <p:nvPr/>
        </p:nvSpPr>
        <p:spPr bwMode="auto">
          <a:xfrm flipH="1">
            <a:off x="3886200" y="1752600"/>
            <a:ext cx="762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9" name="Line 16"/>
          <p:cNvSpPr>
            <a:spLocks noChangeShapeType="1"/>
          </p:cNvSpPr>
          <p:nvPr/>
        </p:nvSpPr>
        <p:spPr bwMode="auto">
          <a:xfrm>
            <a:off x="3962400" y="1676400"/>
            <a:ext cx="12192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7900"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7901"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p:spPr>
        <p:txBody>
          <a:bodyPr/>
          <a:lstStyle/>
          <a:p>
            <a:endParaRPr lang="en-US">
              <a:solidFill>
                <a:prstClr val="black"/>
              </a:solidFill>
            </a:endParaRPr>
          </a:p>
        </p:txBody>
      </p:sp>
      <p:sp>
        <p:nvSpPr>
          <p:cNvPr id="37902"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3"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7904"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5"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6"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7"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8"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7909"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7910"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7911"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12"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13"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14"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256588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03"/>
          <p:cNvSpPr>
            <a:spLocks noChangeShapeType="1"/>
          </p:cNvSpPr>
          <p:nvPr/>
        </p:nvSpPr>
        <p:spPr bwMode="auto">
          <a:xfrm>
            <a:off x="5791200" y="1828800"/>
            <a:ext cx="5334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5"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p:spPr>
        <p:txBody>
          <a:bodyPr/>
          <a:lstStyle/>
          <a:p>
            <a:endParaRPr lang="en-US">
              <a:solidFill>
                <a:prstClr val="black"/>
              </a:solidFill>
            </a:endParaRPr>
          </a:p>
        </p:txBody>
      </p:sp>
      <p:sp>
        <p:nvSpPr>
          <p:cNvPr id="38916" name="Line 105"/>
          <p:cNvSpPr>
            <a:spLocks noChangeShapeType="1"/>
          </p:cNvSpPr>
          <p:nvPr/>
        </p:nvSpPr>
        <p:spPr bwMode="auto">
          <a:xfrm>
            <a:off x="6324600" y="2057400"/>
            <a:ext cx="6858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7" name="Line 2"/>
          <p:cNvSpPr>
            <a:spLocks noChangeShapeType="1"/>
          </p:cNvSpPr>
          <p:nvPr/>
        </p:nvSpPr>
        <p:spPr bwMode="auto">
          <a:xfrm flipV="1">
            <a:off x="5715000" y="3581400"/>
            <a:ext cx="5334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8" name="Line 3"/>
          <p:cNvSpPr>
            <a:spLocks noChangeShapeType="1"/>
          </p:cNvSpPr>
          <p:nvPr/>
        </p:nvSpPr>
        <p:spPr bwMode="auto">
          <a:xfrm flipH="1">
            <a:off x="5715000" y="3581400"/>
            <a:ext cx="5334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9" name="Line 4"/>
          <p:cNvSpPr>
            <a:spLocks noChangeShapeType="1"/>
          </p:cNvSpPr>
          <p:nvPr/>
        </p:nvSpPr>
        <p:spPr bwMode="auto">
          <a:xfrm>
            <a:off x="6248400" y="3581400"/>
            <a:ext cx="9144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0" name="Line 11"/>
          <p:cNvSpPr>
            <a:spLocks noChangeShapeType="1"/>
          </p:cNvSpPr>
          <p:nvPr/>
        </p:nvSpPr>
        <p:spPr bwMode="auto">
          <a:xfrm>
            <a:off x="3733800" y="1447800"/>
            <a:ext cx="5334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1" name="Line 12"/>
          <p:cNvSpPr>
            <a:spLocks noChangeShapeType="1"/>
          </p:cNvSpPr>
          <p:nvPr/>
        </p:nvSpPr>
        <p:spPr bwMode="auto">
          <a:xfrm>
            <a:off x="4267200" y="1600200"/>
            <a:ext cx="4572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2" name="Line 13"/>
          <p:cNvSpPr>
            <a:spLocks noChangeShapeType="1"/>
          </p:cNvSpPr>
          <p:nvPr/>
        </p:nvSpPr>
        <p:spPr bwMode="auto">
          <a:xfrm>
            <a:off x="4191000" y="1600200"/>
            <a:ext cx="1524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3" name="Line 16"/>
          <p:cNvSpPr>
            <a:spLocks noChangeShapeType="1"/>
          </p:cNvSpPr>
          <p:nvPr/>
        </p:nvSpPr>
        <p:spPr bwMode="auto">
          <a:xfrm>
            <a:off x="4191000" y="1600200"/>
            <a:ext cx="12954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4"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5"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6"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27"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8928"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29"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0"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1"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2"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3"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8934"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8935"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8936"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7"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8"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9"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651097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90"/>
          <p:cNvSpPr>
            <a:spLocks noChangeShapeType="1"/>
          </p:cNvSpPr>
          <p:nvPr/>
        </p:nvSpPr>
        <p:spPr bwMode="auto">
          <a:xfrm>
            <a:off x="5867400" y="1981200"/>
            <a:ext cx="4572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39" name="Line 91"/>
          <p:cNvSpPr>
            <a:spLocks noChangeShapeType="1"/>
          </p:cNvSpPr>
          <p:nvPr/>
        </p:nvSpPr>
        <p:spPr bwMode="auto">
          <a:xfrm flipH="1">
            <a:off x="6172200" y="2233613"/>
            <a:ext cx="263525" cy="738187"/>
          </a:xfrm>
          <a:prstGeom prst="line">
            <a:avLst/>
          </a:prstGeom>
          <a:noFill/>
          <a:ln w="38100">
            <a:solidFill>
              <a:schemeClr val="tx1"/>
            </a:solidFill>
            <a:round/>
            <a:headEnd/>
            <a:tailEnd/>
          </a:ln>
        </p:spPr>
        <p:txBody>
          <a:bodyPr/>
          <a:lstStyle/>
          <a:p>
            <a:endParaRPr lang="en-US">
              <a:solidFill>
                <a:prstClr val="black"/>
              </a:solidFill>
            </a:endParaRPr>
          </a:p>
        </p:txBody>
      </p:sp>
      <p:sp>
        <p:nvSpPr>
          <p:cNvPr id="39940" name="Line 92"/>
          <p:cNvSpPr>
            <a:spLocks noChangeShapeType="1"/>
          </p:cNvSpPr>
          <p:nvPr/>
        </p:nvSpPr>
        <p:spPr bwMode="auto">
          <a:xfrm>
            <a:off x="6477000" y="2247900"/>
            <a:ext cx="457200" cy="8763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1" name="Line 2"/>
          <p:cNvSpPr>
            <a:spLocks noChangeShapeType="1"/>
          </p:cNvSpPr>
          <p:nvPr/>
        </p:nvSpPr>
        <p:spPr bwMode="auto">
          <a:xfrm flipV="1">
            <a:off x="6019800" y="3429000"/>
            <a:ext cx="6096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2" name="Line 3"/>
          <p:cNvSpPr>
            <a:spLocks noChangeShapeType="1"/>
          </p:cNvSpPr>
          <p:nvPr/>
        </p:nvSpPr>
        <p:spPr bwMode="auto">
          <a:xfrm flipH="1">
            <a:off x="6172200" y="3429000"/>
            <a:ext cx="3810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3" name="Line 4"/>
          <p:cNvSpPr>
            <a:spLocks noChangeShapeType="1"/>
          </p:cNvSpPr>
          <p:nvPr/>
        </p:nvSpPr>
        <p:spPr bwMode="auto">
          <a:xfrm>
            <a:off x="6553200" y="3429000"/>
            <a:ext cx="7620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4" name="Line 11"/>
          <p:cNvSpPr>
            <a:spLocks noChangeShapeType="1"/>
          </p:cNvSpPr>
          <p:nvPr/>
        </p:nvSpPr>
        <p:spPr bwMode="auto">
          <a:xfrm flipV="1">
            <a:off x="4114800" y="1524000"/>
            <a:ext cx="5334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5" name="Line 12"/>
          <p:cNvSpPr>
            <a:spLocks noChangeShapeType="1"/>
          </p:cNvSpPr>
          <p:nvPr/>
        </p:nvSpPr>
        <p:spPr bwMode="auto">
          <a:xfrm>
            <a:off x="4572000" y="1447800"/>
            <a:ext cx="3810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6" name="Line 13"/>
          <p:cNvSpPr>
            <a:spLocks noChangeShapeType="1"/>
          </p:cNvSpPr>
          <p:nvPr/>
        </p:nvSpPr>
        <p:spPr bwMode="auto">
          <a:xfrm>
            <a:off x="4648200" y="1600200"/>
            <a:ext cx="762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7" name="Line 16"/>
          <p:cNvSpPr>
            <a:spLocks noChangeShapeType="1"/>
          </p:cNvSpPr>
          <p:nvPr/>
        </p:nvSpPr>
        <p:spPr bwMode="auto">
          <a:xfrm flipH="1">
            <a:off x="4648200" y="1295400"/>
            <a:ext cx="9144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8"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9"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50"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1"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9952"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3"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4"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5"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6"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9957"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9958"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9959"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60"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61"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62"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4128078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7"/>
          <p:cNvSpPr>
            <a:spLocks noChangeShapeType="1"/>
          </p:cNvSpPr>
          <p:nvPr/>
        </p:nvSpPr>
        <p:spPr bwMode="auto">
          <a:xfrm>
            <a:off x="5943600" y="2209800"/>
            <a:ext cx="490538" cy="3175"/>
          </a:xfrm>
          <a:prstGeom prst="line">
            <a:avLst/>
          </a:prstGeom>
          <a:noFill/>
          <a:ln w="38100">
            <a:solidFill>
              <a:schemeClr val="tx1"/>
            </a:solidFill>
            <a:round/>
            <a:headEnd/>
            <a:tailEnd/>
          </a:ln>
        </p:spPr>
        <p:txBody>
          <a:bodyPr/>
          <a:lstStyle/>
          <a:p>
            <a:endParaRPr lang="en-US">
              <a:solidFill>
                <a:prstClr val="black"/>
              </a:solidFill>
            </a:endParaRPr>
          </a:p>
        </p:txBody>
      </p:sp>
      <p:sp>
        <p:nvSpPr>
          <p:cNvPr id="40963" name="Line 78"/>
          <p:cNvSpPr>
            <a:spLocks noChangeShapeType="1"/>
          </p:cNvSpPr>
          <p:nvPr/>
        </p:nvSpPr>
        <p:spPr bwMode="auto">
          <a:xfrm flipH="1">
            <a:off x="6248400" y="2233613"/>
            <a:ext cx="187325" cy="738187"/>
          </a:xfrm>
          <a:prstGeom prst="line">
            <a:avLst/>
          </a:prstGeom>
          <a:noFill/>
          <a:ln w="38100">
            <a:solidFill>
              <a:schemeClr val="tx1"/>
            </a:solidFill>
            <a:round/>
            <a:headEnd/>
            <a:tailEnd/>
          </a:ln>
        </p:spPr>
        <p:txBody>
          <a:bodyPr/>
          <a:lstStyle/>
          <a:p>
            <a:endParaRPr lang="en-US">
              <a:solidFill>
                <a:prstClr val="black"/>
              </a:solidFill>
            </a:endParaRPr>
          </a:p>
        </p:txBody>
      </p:sp>
      <p:sp>
        <p:nvSpPr>
          <p:cNvPr id="40964" name="Line 79"/>
          <p:cNvSpPr>
            <a:spLocks noChangeShapeType="1"/>
          </p:cNvSpPr>
          <p:nvPr/>
        </p:nvSpPr>
        <p:spPr bwMode="auto">
          <a:xfrm>
            <a:off x="6477000" y="2247900"/>
            <a:ext cx="381000" cy="8763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5" name="Line 2"/>
          <p:cNvSpPr>
            <a:spLocks noChangeShapeType="1"/>
          </p:cNvSpPr>
          <p:nvPr/>
        </p:nvSpPr>
        <p:spPr bwMode="auto">
          <a:xfrm flipV="1">
            <a:off x="6324600" y="3276600"/>
            <a:ext cx="533400" cy="3048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6" name="Line 3"/>
          <p:cNvSpPr>
            <a:spLocks noChangeShapeType="1"/>
          </p:cNvSpPr>
          <p:nvPr/>
        </p:nvSpPr>
        <p:spPr bwMode="auto">
          <a:xfrm flipH="1">
            <a:off x="6553200" y="3276600"/>
            <a:ext cx="3048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7" name="Line 4"/>
          <p:cNvSpPr>
            <a:spLocks noChangeShapeType="1"/>
          </p:cNvSpPr>
          <p:nvPr/>
        </p:nvSpPr>
        <p:spPr bwMode="auto">
          <a:xfrm>
            <a:off x="6858000" y="3276600"/>
            <a:ext cx="5334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8" name="Line 11"/>
          <p:cNvSpPr>
            <a:spLocks noChangeShapeType="1"/>
          </p:cNvSpPr>
          <p:nvPr/>
        </p:nvSpPr>
        <p:spPr bwMode="auto">
          <a:xfrm flipV="1">
            <a:off x="4648200" y="1447800"/>
            <a:ext cx="2286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9" name="Line 12"/>
          <p:cNvSpPr>
            <a:spLocks noChangeShapeType="1"/>
          </p:cNvSpPr>
          <p:nvPr/>
        </p:nvSpPr>
        <p:spPr bwMode="auto">
          <a:xfrm>
            <a:off x="4876800" y="1447800"/>
            <a:ext cx="2286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0" name="Line 13"/>
          <p:cNvSpPr>
            <a:spLocks noChangeShapeType="1"/>
          </p:cNvSpPr>
          <p:nvPr/>
        </p:nvSpPr>
        <p:spPr bwMode="auto">
          <a:xfrm>
            <a:off x="4953000" y="1447800"/>
            <a:ext cx="1524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1" name="Line 16"/>
          <p:cNvSpPr>
            <a:spLocks noChangeShapeType="1"/>
          </p:cNvSpPr>
          <p:nvPr/>
        </p:nvSpPr>
        <p:spPr bwMode="auto">
          <a:xfrm flipV="1">
            <a:off x="4876800" y="1066800"/>
            <a:ext cx="9906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2"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3"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4"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5"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0976"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7"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8"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9"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0"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1"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0982"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0983"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0984"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5"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6"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7"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83421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4"/>
          <p:cNvSpPr>
            <a:spLocks noChangeShapeType="1"/>
          </p:cNvSpPr>
          <p:nvPr/>
        </p:nvSpPr>
        <p:spPr bwMode="auto">
          <a:xfrm flipV="1">
            <a:off x="6019800" y="2212975"/>
            <a:ext cx="414338" cy="225425"/>
          </a:xfrm>
          <a:prstGeom prst="line">
            <a:avLst/>
          </a:prstGeom>
          <a:noFill/>
          <a:ln w="38100">
            <a:solidFill>
              <a:schemeClr val="tx1"/>
            </a:solidFill>
            <a:round/>
            <a:headEnd/>
            <a:tailEnd/>
          </a:ln>
        </p:spPr>
        <p:txBody>
          <a:bodyPr/>
          <a:lstStyle/>
          <a:p>
            <a:endParaRPr lang="en-US">
              <a:solidFill>
                <a:prstClr val="black"/>
              </a:solidFill>
            </a:endParaRPr>
          </a:p>
        </p:txBody>
      </p:sp>
      <p:sp>
        <p:nvSpPr>
          <p:cNvPr id="41987" name="Line 65"/>
          <p:cNvSpPr>
            <a:spLocks noChangeShapeType="1"/>
          </p:cNvSpPr>
          <p:nvPr/>
        </p:nvSpPr>
        <p:spPr bwMode="auto">
          <a:xfrm flipH="1">
            <a:off x="6324600" y="2233613"/>
            <a:ext cx="111125" cy="738187"/>
          </a:xfrm>
          <a:prstGeom prst="line">
            <a:avLst/>
          </a:prstGeom>
          <a:noFill/>
          <a:ln w="38100">
            <a:solidFill>
              <a:schemeClr val="tx1"/>
            </a:solidFill>
            <a:round/>
            <a:headEnd/>
            <a:tailEnd/>
          </a:ln>
        </p:spPr>
        <p:txBody>
          <a:bodyPr/>
          <a:lstStyle/>
          <a:p>
            <a:endParaRPr lang="en-US">
              <a:solidFill>
                <a:prstClr val="black"/>
              </a:solidFill>
            </a:endParaRPr>
          </a:p>
        </p:txBody>
      </p:sp>
      <p:sp>
        <p:nvSpPr>
          <p:cNvPr id="41988" name="Line 66"/>
          <p:cNvSpPr>
            <a:spLocks noChangeShapeType="1"/>
          </p:cNvSpPr>
          <p:nvPr/>
        </p:nvSpPr>
        <p:spPr bwMode="auto">
          <a:xfrm>
            <a:off x="6477000" y="2247900"/>
            <a:ext cx="304800" cy="9525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89" name="Line 2"/>
          <p:cNvSpPr>
            <a:spLocks noChangeShapeType="1"/>
          </p:cNvSpPr>
          <p:nvPr/>
        </p:nvSpPr>
        <p:spPr bwMode="auto">
          <a:xfrm flipV="1">
            <a:off x="6629400" y="3200400"/>
            <a:ext cx="4572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0" name="Line 3"/>
          <p:cNvSpPr>
            <a:spLocks noChangeShapeType="1"/>
          </p:cNvSpPr>
          <p:nvPr/>
        </p:nvSpPr>
        <p:spPr bwMode="auto">
          <a:xfrm flipH="1">
            <a:off x="7010400" y="3124200"/>
            <a:ext cx="762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1" name="Line 4"/>
          <p:cNvSpPr>
            <a:spLocks noChangeShapeType="1"/>
          </p:cNvSpPr>
          <p:nvPr/>
        </p:nvSpPr>
        <p:spPr bwMode="auto">
          <a:xfrm>
            <a:off x="7086600" y="3200400"/>
            <a:ext cx="4572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2" name="Line 11"/>
          <p:cNvSpPr>
            <a:spLocks noChangeShapeType="1"/>
          </p:cNvSpPr>
          <p:nvPr/>
        </p:nvSpPr>
        <p:spPr bwMode="auto">
          <a:xfrm flipV="1">
            <a:off x="4876800" y="1295400"/>
            <a:ext cx="3810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3" name="Line 12"/>
          <p:cNvSpPr>
            <a:spLocks noChangeShapeType="1"/>
          </p:cNvSpPr>
          <p:nvPr/>
        </p:nvSpPr>
        <p:spPr bwMode="auto">
          <a:xfrm>
            <a:off x="5257800" y="1371600"/>
            <a:ext cx="762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4" name="Line 13"/>
          <p:cNvSpPr>
            <a:spLocks noChangeShapeType="1"/>
          </p:cNvSpPr>
          <p:nvPr/>
        </p:nvSpPr>
        <p:spPr bwMode="auto">
          <a:xfrm>
            <a:off x="5181600" y="1295400"/>
            <a:ext cx="2286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5" name="Line 16"/>
          <p:cNvSpPr>
            <a:spLocks noChangeShapeType="1"/>
          </p:cNvSpPr>
          <p:nvPr/>
        </p:nvSpPr>
        <p:spPr bwMode="auto">
          <a:xfrm flipV="1">
            <a:off x="5257800" y="685800"/>
            <a:ext cx="9144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6"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7"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8"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1999"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2000"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1"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2"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3"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4"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5"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6"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7"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8"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9"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10"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11"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41659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cluster?</a:t>
            </a:r>
            <a:endParaRPr lang="en-US" dirty="0"/>
          </a:p>
        </p:txBody>
      </p:sp>
      <p:sp>
        <p:nvSpPr>
          <p:cNvPr id="3" name="Content Placeholder 2"/>
          <p:cNvSpPr>
            <a:spLocks noGrp="1"/>
          </p:cNvSpPr>
          <p:nvPr>
            <p:ph idx="1"/>
          </p:nvPr>
        </p:nvSpPr>
        <p:spPr>
          <a:xfrm>
            <a:off x="457200" y="990600"/>
            <a:ext cx="8229600" cy="5486400"/>
          </a:xfrm>
        </p:spPr>
        <p:txBody>
          <a:bodyPr>
            <a:normAutofit fontScale="77500" lnSpcReduction="20000"/>
          </a:bodyPr>
          <a:lstStyle/>
          <a:p>
            <a:endParaRPr lang="en-US" dirty="0" smtClean="0"/>
          </a:p>
          <a:p>
            <a:r>
              <a:rPr lang="en-US" b="1" dirty="0" smtClean="0"/>
              <a:t>Summarizing data</a:t>
            </a:r>
          </a:p>
          <a:p>
            <a:pPr lvl="1"/>
            <a:r>
              <a:rPr lang="en-US" dirty="0" smtClean="0"/>
              <a:t>Look at large amounts of data</a:t>
            </a:r>
          </a:p>
          <a:p>
            <a:pPr lvl="1"/>
            <a:r>
              <a:rPr lang="en-US" dirty="0" smtClean="0"/>
              <a:t>Patch-based compression or </a:t>
            </a:r>
            <a:r>
              <a:rPr lang="en-US" dirty="0" err="1" smtClean="0"/>
              <a:t>denoising</a:t>
            </a:r>
            <a:endParaRPr lang="en-US" dirty="0" smtClean="0"/>
          </a:p>
          <a:p>
            <a:pPr lvl="1"/>
            <a:r>
              <a:rPr lang="en-US" dirty="0" smtClean="0"/>
              <a:t>Represent a large continuous vector with the cluster number</a:t>
            </a:r>
          </a:p>
          <a:p>
            <a:pPr>
              <a:buNone/>
            </a:pPr>
            <a:endParaRPr lang="en-US" dirty="0" smtClean="0"/>
          </a:p>
          <a:p>
            <a:r>
              <a:rPr lang="en-US" b="1" dirty="0" smtClean="0"/>
              <a:t>Counting</a:t>
            </a:r>
          </a:p>
          <a:p>
            <a:pPr lvl="1"/>
            <a:r>
              <a:rPr lang="en-US" dirty="0" smtClean="0"/>
              <a:t>Histograms of texture, color, SIFT vectors</a:t>
            </a:r>
          </a:p>
          <a:p>
            <a:endParaRPr lang="en-US" dirty="0" smtClean="0"/>
          </a:p>
          <a:p>
            <a:r>
              <a:rPr lang="en-US" b="1" dirty="0" smtClean="0"/>
              <a:t>Segmentation</a:t>
            </a:r>
          </a:p>
          <a:p>
            <a:pPr lvl="1"/>
            <a:r>
              <a:rPr lang="en-US" dirty="0" smtClean="0"/>
              <a:t>Separate the image into different regions</a:t>
            </a:r>
          </a:p>
          <a:p>
            <a:endParaRPr lang="en-US" dirty="0" smtClean="0"/>
          </a:p>
          <a:p>
            <a:r>
              <a:rPr lang="en-US" b="1" dirty="0" smtClean="0"/>
              <a:t>Prediction</a:t>
            </a:r>
          </a:p>
          <a:p>
            <a:pPr lvl="1"/>
            <a:r>
              <a:rPr lang="en-US" dirty="0" smtClean="0"/>
              <a:t>Images in the same cluster may have the same labels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1" name="Line 8"/>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2" name="Line 9"/>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3"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14"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15"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16" name="Line 13"/>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7" name="Line 14"/>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8" name="Line 15"/>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9"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0"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1"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2" name="Line 19"/>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3" name="Line 20"/>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4" name="Line 21"/>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5"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6"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7" name="Line 24"/>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8" name="Line 25"/>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9"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30"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3031"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32"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3033"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3034"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495231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44093" name="Line 9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94" name="Picture 9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8"/>
          <p:cNvGrpSpPr>
            <a:grpSpLocks/>
          </p:cNvGrpSpPr>
          <p:nvPr/>
        </p:nvGrpSpPr>
        <p:grpSpPr bwMode="auto">
          <a:xfrm>
            <a:off x="5867400" y="2971800"/>
            <a:ext cx="533400" cy="361950"/>
            <a:chOff x="3504" y="1728"/>
            <a:chExt cx="336" cy="228"/>
          </a:xfrm>
        </p:grpSpPr>
        <p:sp>
          <p:nvSpPr>
            <p:cNvPr id="44091" name="Line 8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92" name="Picture 9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 name="Group 101"/>
          <p:cNvGrpSpPr>
            <a:grpSpLocks/>
          </p:cNvGrpSpPr>
          <p:nvPr/>
        </p:nvGrpSpPr>
        <p:grpSpPr bwMode="auto">
          <a:xfrm>
            <a:off x="7086600" y="4114800"/>
            <a:ext cx="533400" cy="361950"/>
            <a:chOff x="3504" y="1728"/>
            <a:chExt cx="336" cy="228"/>
          </a:xfrm>
        </p:grpSpPr>
        <p:sp>
          <p:nvSpPr>
            <p:cNvPr id="44089" name="Line 10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90" name="Picture 10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78"/>
          <p:cNvGrpSpPr>
            <a:grpSpLocks/>
          </p:cNvGrpSpPr>
          <p:nvPr/>
        </p:nvGrpSpPr>
        <p:grpSpPr bwMode="auto">
          <a:xfrm>
            <a:off x="5562600" y="2743200"/>
            <a:ext cx="533400" cy="361950"/>
            <a:chOff x="3504" y="1728"/>
            <a:chExt cx="336" cy="228"/>
          </a:xfrm>
        </p:grpSpPr>
        <p:sp>
          <p:nvSpPr>
            <p:cNvPr id="44087" name="Line 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88" name="Picture 7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6" name="Group 82"/>
          <p:cNvGrpSpPr>
            <a:grpSpLocks/>
          </p:cNvGrpSpPr>
          <p:nvPr/>
        </p:nvGrpSpPr>
        <p:grpSpPr bwMode="auto">
          <a:xfrm>
            <a:off x="6800850" y="3844925"/>
            <a:ext cx="533400" cy="361950"/>
            <a:chOff x="3504" y="1728"/>
            <a:chExt cx="336" cy="228"/>
          </a:xfrm>
        </p:grpSpPr>
        <p:sp>
          <p:nvSpPr>
            <p:cNvPr id="44085" name="Line 8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86" name="Picture 8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4039" name="Line 4"/>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0" name="Line 5"/>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1" name="Line 6"/>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2"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3"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4"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5" name="Line 12"/>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6" name="Line 13"/>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7" name="Line 14"/>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8"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9"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0"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1" name="Line 20"/>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2" name="Line 21"/>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3" name="Line 22"/>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4"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5"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6" name="Line 31"/>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7" name="Line 32"/>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8"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9"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4060"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61"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4062"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4063"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88129" name="Picture 65" descr="114_1469"/>
          <p:cNvPicPr>
            <a:picLocks noChangeAspect="1" noChangeArrowheads="1"/>
          </p:cNvPicPr>
          <p:nvPr/>
        </p:nvPicPr>
        <p:blipFill>
          <a:blip r:embed="rId4" cstate="print"/>
          <a:srcRect/>
          <a:stretch>
            <a:fillRect/>
          </a:stretch>
        </p:blipFill>
        <p:spPr bwMode="auto">
          <a:xfrm>
            <a:off x="3733800" y="1295400"/>
            <a:ext cx="914400" cy="687388"/>
          </a:xfrm>
          <a:prstGeom prst="rect">
            <a:avLst/>
          </a:prstGeom>
          <a:noFill/>
          <a:ln w="9525">
            <a:noFill/>
            <a:miter lim="800000"/>
            <a:headEnd/>
            <a:tailEnd/>
          </a:ln>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19393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90"/>
          <p:cNvGrpSpPr>
            <a:grpSpLocks/>
          </p:cNvGrpSpPr>
          <p:nvPr/>
        </p:nvGrpSpPr>
        <p:grpSpPr bwMode="auto">
          <a:xfrm>
            <a:off x="6477000" y="4114800"/>
            <a:ext cx="533400" cy="361950"/>
            <a:chOff x="3504" y="1728"/>
            <a:chExt cx="336" cy="228"/>
          </a:xfrm>
        </p:grpSpPr>
        <p:sp>
          <p:nvSpPr>
            <p:cNvPr id="45124" name="Line 9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25" name="Picture 9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0"/>
          <p:cNvGrpSpPr>
            <a:grpSpLocks/>
          </p:cNvGrpSpPr>
          <p:nvPr/>
        </p:nvGrpSpPr>
        <p:grpSpPr bwMode="auto">
          <a:xfrm>
            <a:off x="4191000" y="2370138"/>
            <a:ext cx="1600200" cy="1200150"/>
            <a:chOff x="2256" y="1152"/>
            <a:chExt cx="1008" cy="756"/>
          </a:xfrm>
        </p:grpSpPr>
        <p:sp>
          <p:nvSpPr>
            <p:cNvPr id="45122" name="Line 8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23" name="Picture 82"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0" name="Group 69"/>
          <p:cNvGrpSpPr>
            <a:grpSpLocks/>
          </p:cNvGrpSpPr>
          <p:nvPr/>
        </p:nvGrpSpPr>
        <p:grpSpPr bwMode="auto">
          <a:xfrm>
            <a:off x="7086600" y="4114800"/>
            <a:ext cx="533400" cy="361950"/>
            <a:chOff x="3504" y="1728"/>
            <a:chExt cx="336" cy="228"/>
          </a:xfrm>
        </p:grpSpPr>
        <p:sp>
          <p:nvSpPr>
            <p:cNvPr id="45120" name="Line 7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21" name="Picture 7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87"/>
          <p:cNvGrpSpPr>
            <a:grpSpLocks/>
          </p:cNvGrpSpPr>
          <p:nvPr/>
        </p:nvGrpSpPr>
        <p:grpSpPr bwMode="auto">
          <a:xfrm>
            <a:off x="4811713" y="2981325"/>
            <a:ext cx="1600200" cy="1200150"/>
            <a:chOff x="2256" y="1152"/>
            <a:chExt cx="1008" cy="756"/>
          </a:xfrm>
        </p:grpSpPr>
        <p:sp>
          <p:nvSpPr>
            <p:cNvPr id="45118" name="Line 8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9" name="Picture 89"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2" name="Group 57"/>
          <p:cNvGrpSpPr>
            <a:grpSpLocks/>
          </p:cNvGrpSpPr>
          <p:nvPr/>
        </p:nvGrpSpPr>
        <p:grpSpPr bwMode="auto">
          <a:xfrm>
            <a:off x="5867400" y="2971800"/>
            <a:ext cx="533400" cy="361950"/>
            <a:chOff x="3504" y="1728"/>
            <a:chExt cx="336" cy="228"/>
          </a:xfrm>
        </p:grpSpPr>
        <p:sp>
          <p:nvSpPr>
            <p:cNvPr id="45116" name="Line 5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7" name="Picture 5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7" name="Group 75"/>
          <p:cNvGrpSpPr>
            <a:grpSpLocks/>
          </p:cNvGrpSpPr>
          <p:nvPr/>
        </p:nvGrpSpPr>
        <p:grpSpPr bwMode="auto">
          <a:xfrm>
            <a:off x="3581400" y="1828800"/>
            <a:ext cx="1600200" cy="1200150"/>
            <a:chOff x="2256" y="1152"/>
            <a:chExt cx="1008" cy="756"/>
          </a:xfrm>
        </p:grpSpPr>
        <p:sp>
          <p:nvSpPr>
            <p:cNvPr id="45114" name="Line 7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5" name="Picture 73"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4" name="Group 2"/>
          <p:cNvGrpSpPr>
            <a:grpSpLocks/>
          </p:cNvGrpSpPr>
          <p:nvPr/>
        </p:nvGrpSpPr>
        <p:grpSpPr bwMode="auto">
          <a:xfrm>
            <a:off x="5562600" y="2743200"/>
            <a:ext cx="533400" cy="361950"/>
            <a:chOff x="3504" y="1728"/>
            <a:chExt cx="336" cy="228"/>
          </a:xfrm>
        </p:grpSpPr>
        <p:sp>
          <p:nvSpPr>
            <p:cNvPr id="4511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5065" name="Group 5"/>
          <p:cNvGrpSpPr>
            <a:grpSpLocks/>
          </p:cNvGrpSpPr>
          <p:nvPr/>
        </p:nvGrpSpPr>
        <p:grpSpPr bwMode="auto">
          <a:xfrm>
            <a:off x="6800850" y="3844925"/>
            <a:ext cx="533400" cy="361950"/>
            <a:chOff x="3504" y="1728"/>
            <a:chExt cx="336" cy="228"/>
          </a:xfrm>
        </p:grpSpPr>
        <p:sp>
          <p:nvSpPr>
            <p:cNvPr id="45110" name="Line 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1" name="Picture 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5066" name="Line 1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67" name="Line 1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68" name="Line 1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69"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0"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1"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2" name="Line 1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3" name="Line 1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4" name="Line 1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5"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6"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7"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8" name="Line 2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9" name="Line 2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0" name="Line 2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1"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82"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83" name="Line 2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4" name="Line 2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5"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6"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5087"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88"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5089"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5090"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5091" name="Picture 39" descr="114_1469"/>
          <p:cNvPicPr>
            <a:picLocks noChangeAspect="1" noChangeArrowheads="1"/>
          </p:cNvPicPr>
          <p:nvPr/>
        </p:nvPicPr>
        <p:blipFill>
          <a:blip r:embed="rId5" cstate="print"/>
          <a:srcRect/>
          <a:stretch>
            <a:fillRect/>
          </a:stretch>
        </p:blipFill>
        <p:spPr bwMode="auto">
          <a:xfrm>
            <a:off x="3733800" y="1295400"/>
            <a:ext cx="914400" cy="687388"/>
          </a:xfrm>
          <a:prstGeom prst="rect">
            <a:avLst/>
          </a:prstGeom>
          <a:noFill/>
          <a:ln w="9525">
            <a:noFill/>
            <a:miter lim="800000"/>
            <a:headEnd/>
            <a:tailEnd/>
          </a:ln>
        </p:spPr>
      </p:pic>
      <p:pic>
        <p:nvPicPr>
          <p:cNvPr id="109608" name="Picture 40" descr="109_0999"/>
          <p:cNvPicPr>
            <a:picLocks noChangeAspect="1" noChangeArrowheads="1"/>
          </p:cNvPicPr>
          <p:nvPr/>
        </p:nvPicPr>
        <p:blipFill>
          <a:blip r:embed="rId6" cstate="print"/>
          <a:srcRect/>
          <a:stretch>
            <a:fillRect/>
          </a:stretch>
        </p:blipFill>
        <p:spPr bwMode="auto">
          <a:xfrm>
            <a:off x="2743200" y="1981200"/>
            <a:ext cx="914400" cy="685800"/>
          </a:xfrm>
          <a:prstGeom prst="rect">
            <a:avLst/>
          </a:prstGeom>
          <a:noFill/>
          <a:ln w="9525">
            <a:noFill/>
            <a:miter lim="800000"/>
            <a:headEnd/>
            <a:tailEnd/>
          </a:ln>
        </p:spPr>
      </p:pic>
      <p:sp>
        <p:nvSpPr>
          <p:cNvPr id="45093" name="Oval 4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4" name="Oval 4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5" name="Oval 4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6" name="Oval 4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7" name="Oval 4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19699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93"/>
          <p:cNvGrpSpPr>
            <a:grpSpLocks/>
          </p:cNvGrpSpPr>
          <p:nvPr/>
        </p:nvGrpSpPr>
        <p:grpSpPr bwMode="auto">
          <a:xfrm>
            <a:off x="6477000" y="4114800"/>
            <a:ext cx="533400" cy="361950"/>
            <a:chOff x="3504" y="1728"/>
            <a:chExt cx="336" cy="228"/>
          </a:xfrm>
        </p:grpSpPr>
        <p:sp>
          <p:nvSpPr>
            <p:cNvPr id="46162" name="Line 9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63" name="Picture 9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90"/>
          <p:cNvGrpSpPr>
            <a:grpSpLocks/>
          </p:cNvGrpSpPr>
          <p:nvPr/>
        </p:nvGrpSpPr>
        <p:grpSpPr bwMode="auto">
          <a:xfrm>
            <a:off x="4384675" y="3554413"/>
            <a:ext cx="2667000" cy="1885950"/>
            <a:chOff x="2544" y="2064"/>
            <a:chExt cx="1680" cy="1188"/>
          </a:xfrm>
        </p:grpSpPr>
        <p:sp>
          <p:nvSpPr>
            <p:cNvPr id="46160" name="Line 91"/>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6161" name="Picture 92"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4" name="Group 85"/>
          <p:cNvGrpSpPr>
            <a:grpSpLocks/>
          </p:cNvGrpSpPr>
          <p:nvPr/>
        </p:nvGrpSpPr>
        <p:grpSpPr bwMode="auto">
          <a:xfrm>
            <a:off x="4038600" y="3276600"/>
            <a:ext cx="2667000" cy="1885950"/>
            <a:chOff x="2544" y="2064"/>
            <a:chExt cx="1680" cy="1188"/>
          </a:xfrm>
        </p:grpSpPr>
        <p:sp>
          <p:nvSpPr>
            <p:cNvPr id="46158" name="Line 8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9" name="Picture 84"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5" name="Group 76"/>
          <p:cNvGrpSpPr>
            <a:grpSpLocks/>
          </p:cNvGrpSpPr>
          <p:nvPr/>
        </p:nvGrpSpPr>
        <p:grpSpPr bwMode="auto">
          <a:xfrm>
            <a:off x="3048000" y="3352800"/>
            <a:ext cx="1371600" cy="971550"/>
            <a:chOff x="1920" y="2112"/>
            <a:chExt cx="864" cy="612"/>
          </a:xfrm>
        </p:grpSpPr>
        <p:sp>
          <p:nvSpPr>
            <p:cNvPr id="46156" name="Line 75"/>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7" name="Picture 74" descr="114_1464"/>
            <p:cNvPicPr>
              <a:picLocks noChangeAspect="1" noChangeArrowheads="1"/>
            </p:cNvPicPr>
            <p:nvPr/>
          </p:nvPicPr>
          <p:blipFill>
            <a:blip r:embed="rId4" cstate="print"/>
            <a:srcRect/>
            <a:stretch>
              <a:fillRect/>
            </a:stretch>
          </p:blipFill>
          <p:spPr bwMode="auto">
            <a:xfrm>
              <a:off x="1920" y="2544"/>
              <a:ext cx="240" cy="180"/>
            </a:xfrm>
            <a:prstGeom prst="rect">
              <a:avLst/>
            </a:prstGeom>
            <a:noFill/>
            <a:ln w="9525">
              <a:noFill/>
              <a:miter lim="800000"/>
              <a:headEnd/>
              <a:tailEnd/>
            </a:ln>
          </p:spPr>
        </p:pic>
      </p:grpSp>
      <p:grpSp>
        <p:nvGrpSpPr>
          <p:cNvPr id="46086" name="Group 65"/>
          <p:cNvGrpSpPr>
            <a:grpSpLocks/>
          </p:cNvGrpSpPr>
          <p:nvPr/>
        </p:nvGrpSpPr>
        <p:grpSpPr bwMode="auto">
          <a:xfrm>
            <a:off x="4191000" y="2370138"/>
            <a:ext cx="1600200" cy="1200150"/>
            <a:chOff x="2256" y="1152"/>
            <a:chExt cx="1008" cy="756"/>
          </a:xfrm>
        </p:grpSpPr>
        <p:sp>
          <p:nvSpPr>
            <p:cNvPr id="46154" name="Line 6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5" name="Picture 6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87" name="Group 2"/>
          <p:cNvGrpSpPr>
            <a:grpSpLocks/>
          </p:cNvGrpSpPr>
          <p:nvPr/>
        </p:nvGrpSpPr>
        <p:grpSpPr bwMode="auto">
          <a:xfrm>
            <a:off x="7086600" y="4114800"/>
            <a:ext cx="533400" cy="361950"/>
            <a:chOff x="3504" y="1728"/>
            <a:chExt cx="336" cy="228"/>
          </a:xfrm>
        </p:grpSpPr>
        <p:sp>
          <p:nvSpPr>
            <p:cNvPr id="4615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88" name="Group 5"/>
          <p:cNvGrpSpPr>
            <a:grpSpLocks/>
          </p:cNvGrpSpPr>
          <p:nvPr/>
        </p:nvGrpSpPr>
        <p:grpSpPr bwMode="auto">
          <a:xfrm>
            <a:off x="4811713" y="2981325"/>
            <a:ext cx="1600200" cy="1200150"/>
            <a:chOff x="2256" y="1152"/>
            <a:chExt cx="1008" cy="756"/>
          </a:xfrm>
        </p:grpSpPr>
        <p:sp>
          <p:nvSpPr>
            <p:cNvPr id="46150" name="Line 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1" name="Picture 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89" name="Group 8"/>
          <p:cNvGrpSpPr>
            <a:grpSpLocks/>
          </p:cNvGrpSpPr>
          <p:nvPr/>
        </p:nvGrpSpPr>
        <p:grpSpPr bwMode="auto">
          <a:xfrm>
            <a:off x="5867400" y="2971800"/>
            <a:ext cx="533400" cy="361950"/>
            <a:chOff x="3504" y="1728"/>
            <a:chExt cx="336" cy="228"/>
          </a:xfrm>
        </p:grpSpPr>
        <p:sp>
          <p:nvSpPr>
            <p:cNvPr id="46148" name="Line 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9" name="Picture 1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90" name="Group 11"/>
          <p:cNvGrpSpPr>
            <a:grpSpLocks/>
          </p:cNvGrpSpPr>
          <p:nvPr/>
        </p:nvGrpSpPr>
        <p:grpSpPr bwMode="auto">
          <a:xfrm>
            <a:off x="3581400" y="1828800"/>
            <a:ext cx="1600200" cy="1200150"/>
            <a:chOff x="2256" y="1152"/>
            <a:chExt cx="1008" cy="756"/>
          </a:xfrm>
        </p:grpSpPr>
        <p:sp>
          <p:nvSpPr>
            <p:cNvPr id="46146"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7" name="Picture 13"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91" name="Group 14"/>
          <p:cNvGrpSpPr>
            <a:grpSpLocks/>
          </p:cNvGrpSpPr>
          <p:nvPr/>
        </p:nvGrpSpPr>
        <p:grpSpPr bwMode="auto">
          <a:xfrm>
            <a:off x="5562600" y="2743200"/>
            <a:ext cx="533400" cy="361950"/>
            <a:chOff x="3504" y="1728"/>
            <a:chExt cx="336" cy="228"/>
          </a:xfrm>
        </p:grpSpPr>
        <p:sp>
          <p:nvSpPr>
            <p:cNvPr id="46144"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5"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92" name="Group 17"/>
          <p:cNvGrpSpPr>
            <a:grpSpLocks/>
          </p:cNvGrpSpPr>
          <p:nvPr/>
        </p:nvGrpSpPr>
        <p:grpSpPr bwMode="auto">
          <a:xfrm>
            <a:off x="6800850" y="3844925"/>
            <a:ext cx="533400" cy="361950"/>
            <a:chOff x="3504" y="1728"/>
            <a:chExt cx="336" cy="228"/>
          </a:xfrm>
        </p:grpSpPr>
        <p:sp>
          <p:nvSpPr>
            <p:cNvPr id="46142" name="Line 1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3" name="Picture 1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6093" name="Line 2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6094" name="Line 2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095" name="Line 2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096"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097"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098"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099" name="Line 2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0" name="Line 2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1" name="Line 2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2"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3"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4"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5" name="Line 3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6" name="Line 3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7" name="Line 3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8"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9"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10" name="Line 3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11" name="Line 3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12"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13"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6114"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15"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6116"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6117"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6118" name="Picture 45" descr="114_1469"/>
          <p:cNvPicPr>
            <a:picLocks noChangeAspect="1" noChangeArrowheads="1"/>
          </p:cNvPicPr>
          <p:nvPr/>
        </p:nvPicPr>
        <p:blipFill>
          <a:blip r:embed="rId6" cstate="print"/>
          <a:srcRect/>
          <a:stretch>
            <a:fillRect/>
          </a:stretch>
        </p:blipFill>
        <p:spPr bwMode="auto">
          <a:xfrm>
            <a:off x="3733800" y="1295400"/>
            <a:ext cx="914400" cy="687388"/>
          </a:xfrm>
          <a:prstGeom prst="rect">
            <a:avLst/>
          </a:prstGeom>
          <a:noFill/>
          <a:ln w="9525">
            <a:noFill/>
            <a:miter lim="800000"/>
            <a:headEnd/>
            <a:tailEnd/>
          </a:ln>
        </p:spPr>
      </p:pic>
      <p:pic>
        <p:nvPicPr>
          <p:cNvPr id="46119" name="Picture 46" descr="109_0999"/>
          <p:cNvPicPr>
            <a:picLocks noChangeAspect="1" noChangeArrowheads="1"/>
          </p:cNvPicPr>
          <p:nvPr/>
        </p:nvPicPr>
        <p:blipFill>
          <a:blip r:embed="rId7" cstate="print"/>
          <a:srcRect/>
          <a:stretch>
            <a:fillRect/>
          </a:stretch>
        </p:blipFill>
        <p:spPr bwMode="auto">
          <a:xfrm>
            <a:off x="2743200" y="1981200"/>
            <a:ext cx="914400" cy="685800"/>
          </a:xfrm>
          <a:prstGeom prst="rect">
            <a:avLst/>
          </a:prstGeom>
          <a:noFill/>
          <a:ln w="9525">
            <a:noFill/>
            <a:miter lim="800000"/>
            <a:headEnd/>
            <a:tailEnd/>
          </a:ln>
        </p:spPr>
      </p:pic>
      <p:pic>
        <p:nvPicPr>
          <p:cNvPr id="110639" name="Picture 47" descr="114_1464"/>
          <p:cNvPicPr>
            <a:picLocks noChangeAspect="1" noChangeArrowheads="1"/>
          </p:cNvPicPr>
          <p:nvPr/>
        </p:nvPicPr>
        <p:blipFill>
          <a:blip r:embed="rId8" cstate="print"/>
          <a:srcRect/>
          <a:stretch>
            <a:fillRect/>
          </a:stretch>
        </p:blipFill>
        <p:spPr bwMode="auto">
          <a:xfrm>
            <a:off x="1752600" y="2667000"/>
            <a:ext cx="914400" cy="687388"/>
          </a:xfrm>
          <a:prstGeom prst="rect">
            <a:avLst/>
          </a:prstGeom>
          <a:noFill/>
          <a:ln w="9525">
            <a:noFill/>
            <a:miter lim="800000"/>
            <a:headEnd/>
            <a:tailEnd/>
          </a:ln>
        </p:spPr>
      </p:pic>
      <p:sp>
        <p:nvSpPr>
          <p:cNvPr id="46121" name="Oval 4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2" name="Oval 5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3" name="Oval 5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4" name="Oval 5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5" name="Oval 5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6" name="Oval 60"/>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7" name="Oval 61"/>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46130" name="Oval 68"/>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21965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05"/>
          <p:cNvGrpSpPr>
            <a:grpSpLocks/>
          </p:cNvGrpSpPr>
          <p:nvPr/>
        </p:nvGrpSpPr>
        <p:grpSpPr bwMode="auto">
          <a:xfrm>
            <a:off x="6477000" y="4114800"/>
            <a:ext cx="533400" cy="361950"/>
            <a:chOff x="3504" y="1728"/>
            <a:chExt cx="336" cy="228"/>
          </a:xfrm>
        </p:grpSpPr>
        <p:sp>
          <p:nvSpPr>
            <p:cNvPr id="47200" name="Line 10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201" name="Picture 10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7107" name="Picture 100"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7108" name="Oval 101"/>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09" name="Oval 102"/>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10" name="Oval 103"/>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grpSp>
        <p:nvGrpSpPr>
          <p:cNvPr id="3" name="Group 95"/>
          <p:cNvGrpSpPr>
            <a:grpSpLocks/>
          </p:cNvGrpSpPr>
          <p:nvPr/>
        </p:nvGrpSpPr>
        <p:grpSpPr bwMode="auto">
          <a:xfrm>
            <a:off x="1603375" y="2914650"/>
            <a:ext cx="2114550" cy="1531938"/>
            <a:chOff x="1010" y="1836"/>
            <a:chExt cx="1332" cy="965"/>
          </a:xfrm>
        </p:grpSpPr>
        <p:sp>
          <p:nvSpPr>
            <p:cNvPr id="47198" name="Line 89"/>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9" name="Picture 90"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94"/>
          <p:cNvGrpSpPr>
            <a:grpSpLocks/>
          </p:cNvGrpSpPr>
          <p:nvPr/>
        </p:nvGrpSpPr>
        <p:grpSpPr bwMode="auto">
          <a:xfrm>
            <a:off x="3352800" y="5334000"/>
            <a:ext cx="1176338" cy="865188"/>
            <a:chOff x="1920" y="3187"/>
            <a:chExt cx="741" cy="545"/>
          </a:xfrm>
        </p:grpSpPr>
        <p:sp>
          <p:nvSpPr>
            <p:cNvPr id="47196" name="Line 92"/>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7" name="Picture 93"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87"/>
          <p:cNvGrpSpPr>
            <a:grpSpLocks/>
          </p:cNvGrpSpPr>
          <p:nvPr/>
        </p:nvGrpSpPr>
        <p:grpSpPr bwMode="auto">
          <a:xfrm>
            <a:off x="1828800" y="2057400"/>
            <a:ext cx="3657600" cy="2647950"/>
            <a:chOff x="1152" y="1296"/>
            <a:chExt cx="2304" cy="1668"/>
          </a:xfrm>
        </p:grpSpPr>
        <p:sp>
          <p:nvSpPr>
            <p:cNvPr id="47194" name="Line 85"/>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5" name="Picture 86"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47114" name="Group 2"/>
          <p:cNvGrpSpPr>
            <a:grpSpLocks/>
          </p:cNvGrpSpPr>
          <p:nvPr/>
        </p:nvGrpSpPr>
        <p:grpSpPr bwMode="auto">
          <a:xfrm>
            <a:off x="4384675" y="3554413"/>
            <a:ext cx="2667000" cy="1885950"/>
            <a:chOff x="2544" y="2064"/>
            <a:chExt cx="1680" cy="1188"/>
          </a:xfrm>
        </p:grpSpPr>
        <p:sp>
          <p:nvSpPr>
            <p:cNvPr id="47192" name="Line 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3" name="Picture 4"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47115" name="Group 8"/>
          <p:cNvGrpSpPr>
            <a:grpSpLocks/>
          </p:cNvGrpSpPr>
          <p:nvPr/>
        </p:nvGrpSpPr>
        <p:grpSpPr bwMode="auto">
          <a:xfrm>
            <a:off x="3048000" y="3352800"/>
            <a:ext cx="1371600" cy="971550"/>
            <a:chOff x="1920" y="2112"/>
            <a:chExt cx="864" cy="612"/>
          </a:xfrm>
        </p:grpSpPr>
        <p:sp>
          <p:nvSpPr>
            <p:cNvPr id="47190" name="Line 9"/>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1" name="Picture 10"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47116" name="Group 11"/>
          <p:cNvGrpSpPr>
            <a:grpSpLocks/>
          </p:cNvGrpSpPr>
          <p:nvPr/>
        </p:nvGrpSpPr>
        <p:grpSpPr bwMode="auto">
          <a:xfrm>
            <a:off x="4191000" y="2370138"/>
            <a:ext cx="1600200" cy="1200150"/>
            <a:chOff x="2256" y="1152"/>
            <a:chExt cx="1008" cy="756"/>
          </a:xfrm>
        </p:grpSpPr>
        <p:sp>
          <p:nvSpPr>
            <p:cNvPr id="47188"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9" name="Picture 13"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17" name="Group 14"/>
          <p:cNvGrpSpPr>
            <a:grpSpLocks/>
          </p:cNvGrpSpPr>
          <p:nvPr/>
        </p:nvGrpSpPr>
        <p:grpSpPr bwMode="auto">
          <a:xfrm>
            <a:off x="7086600" y="4114800"/>
            <a:ext cx="533400" cy="361950"/>
            <a:chOff x="3504" y="1728"/>
            <a:chExt cx="336" cy="228"/>
          </a:xfrm>
        </p:grpSpPr>
        <p:sp>
          <p:nvSpPr>
            <p:cNvPr id="47186"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7"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18" name="Group 17"/>
          <p:cNvGrpSpPr>
            <a:grpSpLocks/>
          </p:cNvGrpSpPr>
          <p:nvPr/>
        </p:nvGrpSpPr>
        <p:grpSpPr bwMode="auto">
          <a:xfrm>
            <a:off x="4811713" y="2981325"/>
            <a:ext cx="1600200" cy="1200150"/>
            <a:chOff x="2256" y="1152"/>
            <a:chExt cx="1008" cy="756"/>
          </a:xfrm>
        </p:grpSpPr>
        <p:sp>
          <p:nvSpPr>
            <p:cNvPr id="47184" name="Line 1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5" name="Picture 19"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19" name="Group 20"/>
          <p:cNvGrpSpPr>
            <a:grpSpLocks/>
          </p:cNvGrpSpPr>
          <p:nvPr/>
        </p:nvGrpSpPr>
        <p:grpSpPr bwMode="auto">
          <a:xfrm>
            <a:off x="5867400" y="2971800"/>
            <a:ext cx="533400" cy="361950"/>
            <a:chOff x="3504" y="1728"/>
            <a:chExt cx="336" cy="228"/>
          </a:xfrm>
        </p:grpSpPr>
        <p:sp>
          <p:nvSpPr>
            <p:cNvPr id="47182" name="Line 2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3" name="Picture 2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20" name="Group 23"/>
          <p:cNvGrpSpPr>
            <a:grpSpLocks/>
          </p:cNvGrpSpPr>
          <p:nvPr/>
        </p:nvGrpSpPr>
        <p:grpSpPr bwMode="auto">
          <a:xfrm>
            <a:off x="3581400" y="1828800"/>
            <a:ext cx="1600200" cy="1200150"/>
            <a:chOff x="2256" y="1152"/>
            <a:chExt cx="1008" cy="756"/>
          </a:xfrm>
        </p:grpSpPr>
        <p:sp>
          <p:nvSpPr>
            <p:cNvPr id="47180" name="Line 2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1" name="Picture 25"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21" name="Group 26"/>
          <p:cNvGrpSpPr>
            <a:grpSpLocks/>
          </p:cNvGrpSpPr>
          <p:nvPr/>
        </p:nvGrpSpPr>
        <p:grpSpPr bwMode="auto">
          <a:xfrm>
            <a:off x="5562600" y="2743200"/>
            <a:ext cx="533400" cy="361950"/>
            <a:chOff x="3504" y="1728"/>
            <a:chExt cx="336" cy="228"/>
          </a:xfrm>
        </p:grpSpPr>
        <p:sp>
          <p:nvSpPr>
            <p:cNvPr id="47178" name="Line 27"/>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79" name="Picture 28"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22" name="Group 29"/>
          <p:cNvGrpSpPr>
            <a:grpSpLocks/>
          </p:cNvGrpSpPr>
          <p:nvPr/>
        </p:nvGrpSpPr>
        <p:grpSpPr bwMode="auto">
          <a:xfrm>
            <a:off x="6800850" y="3844925"/>
            <a:ext cx="533400" cy="361950"/>
            <a:chOff x="3504" y="1728"/>
            <a:chExt cx="336" cy="228"/>
          </a:xfrm>
        </p:grpSpPr>
        <p:sp>
          <p:nvSpPr>
            <p:cNvPr id="47176" name="Line 3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77" name="Picture 3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7123" name="Line 32"/>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24" name="Line 33"/>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25" name="Line 34"/>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26"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27"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28"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29" name="Line 38"/>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0" name="Line 39"/>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1" name="Line 40"/>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2"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3"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4"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5" name="Line 44"/>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6" name="Line 45"/>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7" name="Line 46"/>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8"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9"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40" name="Line 49"/>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41" name="Line 50"/>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42"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43"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7144"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45"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7146"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7147"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7148" name="Picture 57"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7149" name="Picture 58"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111676" name="Picture 60"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7151" name="Oval 61"/>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2" name="Oval 62"/>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3" name="Oval 63"/>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4" name="Oval 64"/>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5" name="Oval 65"/>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6" name="Oval 69"/>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7" name="Oval 70"/>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47160" name="Oval 7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grpSp>
        <p:nvGrpSpPr>
          <p:cNvPr id="47172" name="Group 97"/>
          <p:cNvGrpSpPr>
            <a:grpSpLocks/>
          </p:cNvGrpSpPr>
          <p:nvPr/>
        </p:nvGrpSpPr>
        <p:grpSpPr bwMode="auto">
          <a:xfrm>
            <a:off x="4038600" y="3276600"/>
            <a:ext cx="2667000" cy="1885950"/>
            <a:chOff x="2544" y="2064"/>
            <a:chExt cx="1680" cy="1188"/>
          </a:xfrm>
        </p:grpSpPr>
        <p:sp>
          <p:nvSpPr>
            <p:cNvPr id="47174" name="Line 98"/>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7175" name="Picture 99"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33157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6477000" y="4114800"/>
            <a:ext cx="533400" cy="361950"/>
            <a:chOff x="3504" y="1728"/>
            <a:chExt cx="336" cy="228"/>
          </a:xfrm>
        </p:grpSpPr>
        <p:sp>
          <p:nvSpPr>
            <p:cNvPr id="4824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4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8131" name="Picture 5"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8132" name="Oval 6"/>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33" name="Oval 7"/>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34" name="Oval 8"/>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grpSp>
        <p:nvGrpSpPr>
          <p:cNvPr id="48135" name="Group 9"/>
          <p:cNvGrpSpPr>
            <a:grpSpLocks/>
          </p:cNvGrpSpPr>
          <p:nvPr/>
        </p:nvGrpSpPr>
        <p:grpSpPr bwMode="auto">
          <a:xfrm>
            <a:off x="1603375" y="2914650"/>
            <a:ext cx="2114550" cy="1531938"/>
            <a:chOff x="1010" y="1836"/>
            <a:chExt cx="1332" cy="965"/>
          </a:xfrm>
        </p:grpSpPr>
        <p:sp>
          <p:nvSpPr>
            <p:cNvPr id="4824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solidFill>
                  <a:prstClr val="black"/>
                </a:solidFill>
              </a:endParaRPr>
            </a:p>
          </p:txBody>
        </p:sp>
        <p:pic>
          <p:nvPicPr>
            <p:cNvPr id="4824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8136" name="Group 12"/>
          <p:cNvGrpSpPr>
            <a:grpSpLocks/>
          </p:cNvGrpSpPr>
          <p:nvPr/>
        </p:nvGrpSpPr>
        <p:grpSpPr bwMode="auto">
          <a:xfrm>
            <a:off x="3352800" y="5334000"/>
            <a:ext cx="1176338" cy="865188"/>
            <a:chOff x="1920" y="3187"/>
            <a:chExt cx="741" cy="545"/>
          </a:xfrm>
        </p:grpSpPr>
        <p:sp>
          <p:nvSpPr>
            <p:cNvPr id="4823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48137" name="Group 15"/>
          <p:cNvGrpSpPr>
            <a:grpSpLocks/>
          </p:cNvGrpSpPr>
          <p:nvPr/>
        </p:nvGrpSpPr>
        <p:grpSpPr bwMode="auto">
          <a:xfrm>
            <a:off x="1828800" y="2057400"/>
            <a:ext cx="3657600" cy="2647950"/>
            <a:chOff x="1152" y="1296"/>
            <a:chExt cx="2304" cy="1668"/>
          </a:xfrm>
        </p:grpSpPr>
        <p:sp>
          <p:nvSpPr>
            <p:cNvPr id="4823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48138" name="Group 18"/>
          <p:cNvGrpSpPr>
            <a:grpSpLocks/>
          </p:cNvGrpSpPr>
          <p:nvPr/>
        </p:nvGrpSpPr>
        <p:grpSpPr bwMode="auto">
          <a:xfrm>
            <a:off x="4384675" y="3554413"/>
            <a:ext cx="2667000" cy="1885950"/>
            <a:chOff x="2544" y="2064"/>
            <a:chExt cx="1680" cy="1188"/>
          </a:xfrm>
        </p:grpSpPr>
        <p:sp>
          <p:nvSpPr>
            <p:cNvPr id="4823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48139" name="Group 21"/>
          <p:cNvGrpSpPr>
            <a:grpSpLocks/>
          </p:cNvGrpSpPr>
          <p:nvPr/>
        </p:nvGrpSpPr>
        <p:grpSpPr bwMode="auto">
          <a:xfrm>
            <a:off x="3048000" y="3352800"/>
            <a:ext cx="1371600" cy="971550"/>
            <a:chOff x="1920" y="2112"/>
            <a:chExt cx="864" cy="612"/>
          </a:xfrm>
        </p:grpSpPr>
        <p:sp>
          <p:nvSpPr>
            <p:cNvPr id="4823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48140" name="Group 24"/>
          <p:cNvGrpSpPr>
            <a:grpSpLocks/>
          </p:cNvGrpSpPr>
          <p:nvPr/>
        </p:nvGrpSpPr>
        <p:grpSpPr bwMode="auto">
          <a:xfrm>
            <a:off x="4191000" y="2370138"/>
            <a:ext cx="1600200" cy="1200150"/>
            <a:chOff x="2256" y="1152"/>
            <a:chExt cx="1008" cy="756"/>
          </a:xfrm>
        </p:grpSpPr>
        <p:sp>
          <p:nvSpPr>
            <p:cNvPr id="4823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1" name="Group 27"/>
          <p:cNvGrpSpPr>
            <a:grpSpLocks/>
          </p:cNvGrpSpPr>
          <p:nvPr/>
        </p:nvGrpSpPr>
        <p:grpSpPr bwMode="auto">
          <a:xfrm>
            <a:off x="7086600" y="4114800"/>
            <a:ext cx="533400" cy="361950"/>
            <a:chOff x="3504" y="1728"/>
            <a:chExt cx="336" cy="228"/>
          </a:xfrm>
        </p:grpSpPr>
        <p:sp>
          <p:nvSpPr>
            <p:cNvPr id="4822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2" name="Group 30"/>
          <p:cNvGrpSpPr>
            <a:grpSpLocks/>
          </p:cNvGrpSpPr>
          <p:nvPr/>
        </p:nvGrpSpPr>
        <p:grpSpPr bwMode="auto">
          <a:xfrm>
            <a:off x="4811713" y="2981325"/>
            <a:ext cx="1600200" cy="1200150"/>
            <a:chOff x="2256" y="1152"/>
            <a:chExt cx="1008" cy="756"/>
          </a:xfrm>
        </p:grpSpPr>
        <p:sp>
          <p:nvSpPr>
            <p:cNvPr id="4822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3" name="Group 33"/>
          <p:cNvGrpSpPr>
            <a:grpSpLocks/>
          </p:cNvGrpSpPr>
          <p:nvPr/>
        </p:nvGrpSpPr>
        <p:grpSpPr bwMode="auto">
          <a:xfrm>
            <a:off x="5867400" y="2971800"/>
            <a:ext cx="533400" cy="361950"/>
            <a:chOff x="3504" y="1728"/>
            <a:chExt cx="336" cy="228"/>
          </a:xfrm>
        </p:grpSpPr>
        <p:sp>
          <p:nvSpPr>
            <p:cNvPr id="4822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4" name="Group 36"/>
          <p:cNvGrpSpPr>
            <a:grpSpLocks/>
          </p:cNvGrpSpPr>
          <p:nvPr/>
        </p:nvGrpSpPr>
        <p:grpSpPr bwMode="auto">
          <a:xfrm>
            <a:off x="3581400" y="1828800"/>
            <a:ext cx="1600200" cy="1200150"/>
            <a:chOff x="2256" y="1152"/>
            <a:chExt cx="1008" cy="756"/>
          </a:xfrm>
        </p:grpSpPr>
        <p:sp>
          <p:nvSpPr>
            <p:cNvPr id="4822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5" name="Group 39"/>
          <p:cNvGrpSpPr>
            <a:grpSpLocks/>
          </p:cNvGrpSpPr>
          <p:nvPr/>
        </p:nvGrpSpPr>
        <p:grpSpPr bwMode="auto">
          <a:xfrm>
            <a:off x="5562600" y="2743200"/>
            <a:ext cx="533400" cy="361950"/>
            <a:chOff x="3504" y="1728"/>
            <a:chExt cx="336" cy="228"/>
          </a:xfrm>
        </p:grpSpPr>
        <p:sp>
          <p:nvSpPr>
            <p:cNvPr id="4822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6" name="Group 42"/>
          <p:cNvGrpSpPr>
            <a:grpSpLocks/>
          </p:cNvGrpSpPr>
          <p:nvPr/>
        </p:nvGrpSpPr>
        <p:grpSpPr bwMode="auto">
          <a:xfrm>
            <a:off x="6800850" y="3844925"/>
            <a:ext cx="533400" cy="361950"/>
            <a:chOff x="3504" y="1728"/>
            <a:chExt cx="336" cy="228"/>
          </a:xfrm>
        </p:grpSpPr>
        <p:sp>
          <p:nvSpPr>
            <p:cNvPr id="4821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1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8147" name="Line 45"/>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48" name="Line 46"/>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49" name="Line 47"/>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0"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1"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2"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3" name="Line 51"/>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4" name="Line 52"/>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5" name="Line 53"/>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6"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7"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8"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9" name="Line 57"/>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0" name="Line 58"/>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1" name="Line 59"/>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2"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63"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64" name="Line 62"/>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5" name="Line 63"/>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6"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7"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8168"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69"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8170"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8171"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8172" name="Picture 70"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8173" name="Picture 71"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48174" name="Picture 72"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8175" name="Oval 7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6" name="Oval 7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7" name="Oval 7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8" name="Oval 7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9" name="Oval 7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0" name="Oval 78"/>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1" name="Oval 79"/>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2" name="Oval 82"/>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3" name="Oval 84"/>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4" name="Oval 86"/>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5" name="Oval 90"/>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grpSp>
        <p:nvGrpSpPr>
          <p:cNvPr id="48186" name="Group 94"/>
          <p:cNvGrpSpPr>
            <a:grpSpLocks/>
          </p:cNvGrpSpPr>
          <p:nvPr/>
        </p:nvGrpSpPr>
        <p:grpSpPr bwMode="auto">
          <a:xfrm>
            <a:off x="4038600" y="3276600"/>
            <a:ext cx="2667000" cy="1885950"/>
            <a:chOff x="2544" y="2064"/>
            <a:chExt cx="1680" cy="1188"/>
          </a:xfrm>
        </p:grpSpPr>
        <p:sp>
          <p:nvSpPr>
            <p:cNvPr id="4821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821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113762" name="Picture 98" descr="109_0915"/>
          <p:cNvPicPr>
            <a:picLocks noChangeAspect="1" noChangeArrowheads="1"/>
          </p:cNvPicPr>
          <p:nvPr/>
        </p:nvPicPr>
        <p:blipFill>
          <a:blip r:embed="rId11" cstate="print"/>
          <a:srcRect/>
          <a:stretch>
            <a:fillRect/>
          </a:stretch>
        </p:blipFill>
        <p:spPr bwMode="auto">
          <a:xfrm>
            <a:off x="7162800" y="152400"/>
            <a:ext cx="1752600" cy="1314450"/>
          </a:xfrm>
          <a:prstGeom prst="rect">
            <a:avLst/>
          </a:prstGeom>
          <a:noFill/>
          <a:ln w="9525">
            <a:noFill/>
            <a:miter lim="800000"/>
            <a:headEnd/>
            <a:tailEnd/>
          </a:ln>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40657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4_1461"/>
          <p:cNvPicPr>
            <a:picLocks noChangeAspect="1" noChangeArrowheads="1"/>
          </p:cNvPicPr>
          <p:nvPr/>
        </p:nvPicPr>
        <p:blipFill>
          <a:blip r:embed="rId3" cstate="print"/>
          <a:srcRect/>
          <a:stretch>
            <a:fillRect/>
          </a:stretch>
        </p:blipFill>
        <p:spPr bwMode="auto">
          <a:xfrm>
            <a:off x="6019800" y="3765550"/>
            <a:ext cx="685800" cy="514350"/>
          </a:xfrm>
          <a:prstGeom prst="rect">
            <a:avLst/>
          </a:prstGeom>
          <a:noFill/>
          <a:ln w="9525">
            <a:noFill/>
            <a:miter lim="800000"/>
            <a:headEnd/>
            <a:tailEnd/>
          </a:ln>
        </p:spPr>
      </p:pic>
      <p:pic>
        <p:nvPicPr>
          <p:cNvPr id="49155" name="Picture 3" descr="114_1462"/>
          <p:cNvPicPr>
            <a:picLocks noChangeAspect="1" noChangeArrowheads="1"/>
          </p:cNvPicPr>
          <p:nvPr/>
        </p:nvPicPr>
        <p:blipFill>
          <a:blip r:embed="rId4" cstate="print"/>
          <a:srcRect/>
          <a:stretch>
            <a:fillRect/>
          </a:stretch>
        </p:blipFill>
        <p:spPr bwMode="auto">
          <a:xfrm>
            <a:off x="6781800" y="3765550"/>
            <a:ext cx="685800" cy="514350"/>
          </a:xfrm>
          <a:prstGeom prst="rect">
            <a:avLst/>
          </a:prstGeom>
          <a:noFill/>
          <a:ln w="9525">
            <a:noFill/>
            <a:miter lim="800000"/>
            <a:headEnd/>
            <a:tailEnd/>
          </a:ln>
        </p:spPr>
      </p:pic>
      <p:pic>
        <p:nvPicPr>
          <p:cNvPr id="49156" name="Picture 4" descr="114_1463"/>
          <p:cNvPicPr>
            <a:picLocks noChangeAspect="1" noChangeArrowheads="1"/>
          </p:cNvPicPr>
          <p:nvPr/>
        </p:nvPicPr>
        <p:blipFill>
          <a:blip r:embed="rId5" cstate="print"/>
          <a:srcRect/>
          <a:stretch>
            <a:fillRect/>
          </a:stretch>
        </p:blipFill>
        <p:spPr bwMode="auto">
          <a:xfrm>
            <a:off x="7543800" y="3765550"/>
            <a:ext cx="685800" cy="514350"/>
          </a:xfrm>
          <a:prstGeom prst="rect">
            <a:avLst/>
          </a:prstGeom>
          <a:noFill/>
          <a:ln w="9525">
            <a:noFill/>
            <a:miter lim="800000"/>
            <a:headEnd/>
            <a:tailEnd/>
          </a:ln>
        </p:spPr>
      </p:pic>
      <p:pic>
        <p:nvPicPr>
          <p:cNvPr id="49157" name="Picture 5" descr="114_1464"/>
          <p:cNvPicPr>
            <a:picLocks noChangeAspect="1" noChangeArrowheads="1"/>
          </p:cNvPicPr>
          <p:nvPr/>
        </p:nvPicPr>
        <p:blipFill>
          <a:blip r:embed="rId6" cstate="print"/>
          <a:srcRect/>
          <a:stretch>
            <a:fillRect/>
          </a:stretch>
        </p:blipFill>
        <p:spPr bwMode="auto">
          <a:xfrm>
            <a:off x="8305800" y="3765550"/>
            <a:ext cx="685800" cy="514350"/>
          </a:xfrm>
          <a:prstGeom prst="rect">
            <a:avLst/>
          </a:prstGeom>
          <a:noFill/>
          <a:ln w="9525">
            <a:noFill/>
            <a:miter lim="800000"/>
            <a:headEnd/>
            <a:tailEnd/>
          </a:ln>
        </p:spPr>
      </p:pic>
      <p:pic>
        <p:nvPicPr>
          <p:cNvPr id="49158" name="Picture 6" descr="114_1469"/>
          <p:cNvPicPr>
            <a:picLocks noChangeAspect="1" noChangeArrowheads="1"/>
          </p:cNvPicPr>
          <p:nvPr/>
        </p:nvPicPr>
        <p:blipFill>
          <a:blip r:embed="rId7" cstate="print"/>
          <a:srcRect/>
          <a:stretch>
            <a:fillRect/>
          </a:stretch>
        </p:blipFill>
        <p:spPr bwMode="auto">
          <a:xfrm>
            <a:off x="6019800" y="4298950"/>
            <a:ext cx="685800" cy="514350"/>
          </a:xfrm>
          <a:prstGeom prst="rect">
            <a:avLst/>
          </a:prstGeom>
          <a:noFill/>
          <a:ln w="9525">
            <a:noFill/>
            <a:miter lim="800000"/>
            <a:headEnd/>
            <a:tailEnd/>
          </a:ln>
        </p:spPr>
      </p:pic>
      <p:pic>
        <p:nvPicPr>
          <p:cNvPr id="49159" name="Picture 7" descr="114_1470"/>
          <p:cNvPicPr>
            <a:picLocks noChangeAspect="1" noChangeArrowheads="1"/>
          </p:cNvPicPr>
          <p:nvPr/>
        </p:nvPicPr>
        <p:blipFill>
          <a:blip r:embed="rId8" cstate="print"/>
          <a:srcRect/>
          <a:stretch>
            <a:fillRect/>
          </a:stretch>
        </p:blipFill>
        <p:spPr bwMode="auto">
          <a:xfrm>
            <a:off x="6781800" y="4298950"/>
            <a:ext cx="685800" cy="514350"/>
          </a:xfrm>
          <a:prstGeom prst="rect">
            <a:avLst/>
          </a:prstGeom>
          <a:noFill/>
          <a:ln w="9525">
            <a:noFill/>
            <a:miter lim="800000"/>
            <a:headEnd/>
            <a:tailEnd/>
          </a:ln>
        </p:spPr>
      </p:pic>
      <p:pic>
        <p:nvPicPr>
          <p:cNvPr id="49160" name="Picture 8" descr="114_1471"/>
          <p:cNvPicPr>
            <a:picLocks noChangeAspect="1" noChangeArrowheads="1"/>
          </p:cNvPicPr>
          <p:nvPr/>
        </p:nvPicPr>
        <p:blipFill>
          <a:blip r:embed="rId9" cstate="print"/>
          <a:srcRect/>
          <a:stretch>
            <a:fillRect/>
          </a:stretch>
        </p:blipFill>
        <p:spPr bwMode="auto">
          <a:xfrm>
            <a:off x="7543800" y="4298950"/>
            <a:ext cx="685800" cy="514350"/>
          </a:xfrm>
          <a:prstGeom prst="rect">
            <a:avLst/>
          </a:prstGeom>
          <a:noFill/>
          <a:ln w="9525">
            <a:noFill/>
            <a:miter lim="800000"/>
            <a:headEnd/>
            <a:tailEnd/>
          </a:ln>
        </p:spPr>
      </p:pic>
      <p:pic>
        <p:nvPicPr>
          <p:cNvPr id="49161" name="Picture 9" descr="114_1472"/>
          <p:cNvPicPr>
            <a:picLocks noChangeAspect="1" noChangeArrowheads="1"/>
          </p:cNvPicPr>
          <p:nvPr/>
        </p:nvPicPr>
        <p:blipFill>
          <a:blip r:embed="rId10" cstate="print"/>
          <a:srcRect/>
          <a:stretch>
            <a:fillRect/>
          </a:stretch>
        </p:blipFill>
        <p:spPr bwMode="auto">
          <a:xfrm>
            <a:off x="8305800" y="4298950"/>
            <a:ext cx="685800" cy="514350"/>
          </a:xfrm>
          <a:prstGeom prst="rect">
            <a:avLst/>
          </a:prstGeom>
          <a:noFill/>
          <a:ln w="9525">
            <a:noFill/>
            <a:miter lim="800000"/>
            <a:headEnd/>
            <a:tailEnd/>
          </a:ln>
        </p:spPr>
      </p:pic>
      <p:pic>
        <p:nvPicPr>
          <p:cNvPr id="49162" name="Picture 10" descr="115_1513"/>
          <p:cNvPicPr>
            <a:picLocks noChangeAspect="1" noChangeArrowheads="1"/>
          </p:cNvPicPr>
          <p:nvPr/>
        </p:nvPicPr>
        <p:blipFill>
          <a:blip r:embed="rId11" cstate="print"/>
          <a:srcRect/>
          <a:stretch>
            <a:fillRect/>
          </a:stretch>
        </p:blipFill>
        <p:spPr bwMode="auto">
          <a:xfrm>
            <a:off x="6019800" y="4832350"/>
            <a:ext cx="685800" cy="514350"/>
          </a:xfrm>
          <a:prstGeom prst="rect">
            <a:avLst/>
          </a:prstGeom>
          <a:noFill/>
          <a:ln w="9525">
            <a:noFill/>
            <a:miter lim="800000"/>
            <a:headEnd/>
            <a:tailEnd/>
          </a:ln>
        </p:spPr>
      </p:pic>
      <p:pic>
        <p:nvPicPr>
          <p:cNvPr id="49163" name="Picture 11" descr="115_1514"/>
          <p:cNvPicPr>
            <a:picLocks noChangeAspect="1" noChangeArrowheads="1"/>
          </p:cNvPicPr>
          <p:nvPr/>
        </p:nvPicPr>
        <p:blipFill>
          <a:blip r:embed="rId12" cstate="print"/>
          <a:srcRect/>
          <a:stretch>
            <a:fillRect/>
          </a:stretch>
        </p:blipFill>
        <p:spPr bwMode="auto">
          <a:xfrm>
            <a:off x="6781800" y="4832350"/>
            <a:ext cx="685800" cy="514350"/>
          </a:xfrm>
          <a:prstGeom prst="rect">
            <a:avLst/>
          </a:prstGeom>
          <a:noFill/>
          <a:ln w="9525">
            <a:noFill/>
            <a:miter lim="800000"/>
            <a:headEnd/>
            <a:tailEnd/>
          </a:ln>
        </p:spPr>
      </p:pic>
      <p:pic>
        <p:nvPicPr>
          <p:cNvPr id="49164" name="Picture 12" descr="115_1515"/>
          <p:cNvPicPr>
            <a:picLocks noChangeAspect="1" noChangeArrowheads="1"/>
          </p:cNvPicPr>
          <p:nvPr/>
        </p:nvPicPr>
        <p:blipFill>
          <a:blip r:embed="rId13" cstate="print"/>
          <a:srcRect/>
          <a:stretch>
            <a:fillRect/>
          </a:stretch>
        </p:blipFill>
        <p:spPr bwMode="auto">
          <a:xfrm>
            <a:off x="7543800" y="4832350"/>
            <a:ext cx="685800" cy="514350"/>
          </a:xfrm>
          <a:prstGeom prst="rect">
            <a:avLst/>
          </a:prstGeom>
          <a:noFill/>
          <a:ln w="9525">
            <a:noFill/>
            <a:miter lim="800000"/>
            <a:headEnd/>
            <a:tailEnd/>
          </a:ln>
        </p:spPr>
      </p:pic>
      <p:pic>
        <p:nvPicPr>
          <p:cNvPr id="49165" name="Picture 13" descr="115_1516"/>
          <p:cNvPicPr>
            <a:picLocks noChangeAspect="1" noChangeArrowheads="1"/>
          </p:cNvPicPr>
          <p:nvPr/>
        </p:nvPicPr>
        <p:blipFill>
          <a:blip r:embed="rId14" cstate="print"/>
          <a:srcRect/>
          <a:stretch>
            <a:fillRect/>
          </a:stretch>
        </p:blipFill>
        <p:spPr bwMode="auto">
          <a:xfrm>
            <a:off x="8305800" y="4832350"/>
            <a:ext cx="685800" cy="514350"/>
          </a:xfrm>
          <a:prstGeom prst="rect">
            <a:avLst/>
          </a:prstGeom>
          <a:noFill/>
          <a:ln w="9525">
            <a:noFill/>
            <a:miter lim="800000"/>
            <a:headEnd/>
            <a:tailEnd/>
          </a:ln>
        </p:spPr>
      </p:pic>
      <p:pic>
        <p:nvPicPr>
          <p:cNvPr id="49166" name="Picture 14" descr="115_1537"/>
          <p:cNvPicPr>
            <a:picLocks noChangeAspect="1" noChangeArrowheads="1"/>
          </p:cNvPicPr>
          <p:nvPr/>
        </p:nvPicPr>
        <p:blipFill>
          <a:blip r:embed="rId15" cstate="print"/>
          <a:srcRect/>
          <a:stretch>
            <a:fillRect/>
          </a:stretch>
        </p:blipFill>
        <p:spPr bwMode="auto">
          <a:xfrm>
            <a:off x="6019800" y="5365750"/>
            <a:ext cx="685800" cy="514350"/>
          </a:xfrm>
          <a:prstGeom prst="rect">
            <a:avLst/>
          </a:prstGeom>
          <a:noFill/>
          <a:ln w="9525">
            <a:noFill/>
            <a:miter lim="800000"/>
            <a:headEnd/>
            <a:tailEnd/>
          </a:ln>
        </p:spPr>
      </p:pic>
      <p:pic>
        <p:nvPicPr>
          <p:cNvPr id="49167" name="Picture 15" descr="115_1538"/>
          <p:cNvPicPr>
            <a:picLocks noChangeAspect="1" noChangeArrowheads="1"/>
          </p:cNvPicPr>
          <p:nvPr/>
        </p:nvPicPr>
        <p:blipFill>
          <a:blip r:embed="rId16" cstate="print"/>
          <a:srcRect/>
          <a:stretch>
            <a:fillRect/>
          </a:stretch>
        </p:blipFill>
        <p:spPr bwMode="auto">
          <a:xfrm>
            <a:off x="6781800" y="5365750"/>
            <a:ext cx="685800" cy="514350"/>
          </a:xfrm>
          <a:prstGeom prst="rect">
            <a:avLst/>
          </a:prstGeom>
          <a:noFill/>
          <a:ln w="9525">
            <a:noFill/>
            <a:miter lim="800000"/>
            <a:headEnd/>
            <a:tailEnd/>
          </a:ln>
        </p:spPr>
      </p:pic>
      <p:pic>
        <p:nvPicPr>
          <p:cNvPr id="49168" name="Picture 16" descr="115_1539"/>
          <p:cNvPicPr>
            <a:picLocks noChangeAspect="1" noChangeArrowheads="1"/>
          </p:cNvPicPr>
          <p:nvPr/>
        </p:nvPicPr>
        <p:blipFill>
          <a:blip r:embed="rId17" cstate="print"/>
          <a:srcRect/>
          <a:stretch>
            <a:fillRect/>
          </a:stretch>
        </p:blipFill>
        <p:spPr bwMode="auto">
          <a:xfrm>
            <a:off x="7543800" y="5365750"/>
            <a:ext cx="685800" cy="514350"/>
          </a:xfrm>
          <a:prstGeom prst="rect">
            <a:avLst/>
          </a:prstGeom>
          <a:noFill/>
          <a:ln w="9525">
            <a:noFill/>
            <a:miter lim="800000"/>
            <a:headEnd/>
            <a:tailEnd/>
          </a:ln>
        </p:spPr>
      </p:pic>
      <p:pic>
        <p:nvPicPr>
          <p:cNvPr id="49169" name="Picture 17" descr="115_1540"/>
          <p:cNvPicPr>
            <a:picLocks noGrp="1" noChangeAspect="1" noChangeArrowheads="1"/>
          </p:cNvPicPr>
          <p:nvPr>
            <p:ph sz="half" idx="1"/>
          </p:nvPr>
        </p:nvPicPr>
        <p:blipFill>
          <a:blip r:embed="rId18" cstate="print"/>
          <a:srcRect/>
          <a:stretch>
            <a:fillRect/>
          </a:stretch>
        </p:blipFill>
        <p:spPr>
          <a:xfrm>
            <a:off x="8305800" y="5365750"/>
            <a:ext cx="685800" cy="514350"/>
          </a:xfrm>
          <a:noFill/>
        </p:spPr>
      </p:pic>
      <p:pic>
        <p:nvPicPr>
          <p:cNvPr id="49170" name="Picture 18" descr="115_1560"/>
          <p:cNvPicPr>
            <a:picLocks noChangeAspect="1" noChangeArrowheads="1"/>
          </p:cNvPicPr>
          <p:nvPr/>
        </p:nvPicPr>
        <p:blipFill>
          <a:blip r:embed="rId19" cstate="print"/>
          <a:srcRect/>
          <a:stretch>
            <a:fillRect/>
          </a:stretch>
        </p:blipFill>
        <p:spPr bwMode="auto">
          <a:xfrm>
            <a:off x="6019800" y="2165350"/>
            <a:ext cx="685800" cy="514350"/>
          </a:xfrm>
          <a:prstGeom prst="rect">
            <a:avLst/>
          </a:prstGeom>
          <a:noFill/>
          <a:ln w="9525">
            <a:noFill/>
            <a:miter lim="800000"/>
            <a:headEnd/>
            <a:tailEnd/>
          </a:ln>
        </p:spPr>
      </p:pic>
      <p:pic>
        <p:nvPicPr>
          <p:cNvPr id="49171" name="Picture 19" descr="115_1557"/>
          <p:cNvPicPr>
            <a:picLocks noChangeAspect="1" noChangeArrowheads="1"/>
          </p:cNvPicPr>
          <p:nvPr/>
        </p:nvPicPr>
        <p:blipFill>
          <a:blip r:embed="rId20" cstate="print"/>
          <a:srcRect/>
          <a:stretch>
            <a:fillRect/>
          </a:stretch>
        </p:blipFill>
        <p:spPr bwMode="auto">
          <a:xfrm>
            <a:off x="6781800" y="2165350"/>
            <a:ext cx="685800" cy="514350"/>
          </a:xfrm>
          <a:prstGeom prst="rect">
            <a:avLst/>
          </a:prstGeom>
          <a:noFill/>
          <a:ln w="9525">
            <a:noFill/>
            <a:miter lim="800000"/>
            <a:headEnd/>
            <a:tailEnd/>
          </a:ln>
        </p:spPr>
      </p:pic>
      <p:pic>
        <p:nvPicPr>
          <p:cNvPr id="49172" name="Picture 20" descr="115_1558"/>
          <p:cNvPicPr>
            <a:picLocks noChangeAspect="1" noChangeArrowheads="1"/>
          </p:cNvPicPr>
          <p:nvPr/>
        </p:nvPicPr>
        <p:blipFill>
          <a:blip r:embed="rId21" cstate="print"/>
          <a:srcRect/>
          <a:stretch>
            <a:fillRect/>
          </a:stretch>
        </p:blipFill>
        <p:spPr bwMode="auto">
          <a:xfrm>
            <a:off x="7543800" y="2165350"/>
            <a:ext cx="685800" cy="514350"/>
          </a:xfrm>
          <a:prstGeom prst="rect">
            <a:avLst/>
          </a:prstGeom>
          <a:noFill/>
          <a:ln w="9525">
            <a:noFill/>
            <a:miter lim="800000"/>
            <a:headEnd/>
            <a:tailEnd/>
          </a:ln>
        </p:spPr>
      </p:pic>
      <p:pic>
        <p:nvPicPr>
          <p:cNvPr id="49173" name="Picture 21" descr="115_1559"/>
          <p:cNvPicPr>
            <a:picLocks noChangeAspect="1" noChangeArrowheads="1"/>
          </p:cNvPicPr>
          <p:nvPr/>
        </p:nvPicPr>
        <p:blipFill>
          <a:blip r:embed="rId22" cstate="print"/>
          <a:srcRect/>
          <a:stretch>
            <a:fillRect/>
          </a:stretch>
        </p:blipFill>
        <p:spPr bwMode="auto">
          <a:xfrm>
            <a:off x="8305800" y="2165350"/>
            <a:ext cx="685800" cy="514350"/>
          </a:xfrm>
          <a:prstGeom prst="rect">
            <a:avLst/>
          </a:prstGeom>
          <a:noFill/>
          <a:ln w="9525">
            <a:noFill/>
            <a:miter lim="800000"/>
            <a:headEnd/>
            <a:tailEnd/>
          </a:ln>
        </p:spPr>
      </p:pic>
      <p:pic>
        <p:nvPicPr>
          <p:cNvPr id="49174" name="Picture 22" descr="115_1552"/>
          <p:cNvPicPr>
            <a:picLocks noChangeAspect="1" noChangeArrowheads="1"/>
          </p:cNvPicPr>
          <p:nvPr/>
        </p:nvPicPr>
        <p:blipFill>
          <a:blip r:embed="rId23" cstate="print"/>
          <a:srcRect/>
          <a:stretch>
            <a:fillRect/>
          </a:stretch>
        </p:blipFill>
        <p:spPr bwMode="auto">
          <a:xfrm>
            <a:off x="6019800" y="3232150"/>
            <a:ext cx="685800" cy="514350"/>
          </a:xfrm>
          <a:prstGeom prst="rect">
            <a:avLst/>
          </a:prstGeom>
          <a:noFill/>
          <a:ln w="9525">
            <a:noFill/>
            <a:miter lim="800000"/>
            <a:headEnd/>
            <a:tailEnd/>
          </a:ln>
        </p:spPr>
      </p:pic>
      <p:pic>
        <p:nvPicPr>
          <p:cNvPr id="49175" name="Picture 23" descr="115_1545"/>
          <p:cNvPicPr>
            <a:picLocks noChangeAspect="1" noChangeArrowheads="1"/>
          </p:cNvPicPr>
          <p:nvPr/>
        </p:nvPicPr>
        <p:blipFill>
          <a:blip r:embed="rId24" cstate="print"/>
          <a:srcRect/>
          <a:stretch>
            <a:fillRect/>
          </a:stretch>
        </p:blipFill>
        <p:spPr bwMode="auto">
          <a:xfrm>
            <a:off x="6019800" y="2698750"/>
            <a:ext cx="685800" cy="514350"/>
          </a:xfrm>
          <a:prstGeom prst="rect">
            <a:avLst/>
          </a:prstGeom>
          <a:noFill/>
          <a:ln w="9525">
            <a:noFill/>
            <a:miter lim="800000"/>
            <a:headEnd/>
            <a:tailEnd/>
          </a:ln>
        </p:spPr>
      </p:pic>
      <p:pic>
        <p:nvPicPr>
          <p:cNvPr id="49176" name="Picture 24" descr="115_1546"/>
          <p:cNvPicPr>
            <a:picLocks noChangeAspect="1" noChangeArrowheads="1"/>
          </p:cNvPicPr>
          <p:nvPr/>
        </p:nvPicPr>
        <p:blipFill>
          <a:blip r:embed="rId25" cstate="print"/>
          <a:srcRect/>
          <a:stretch>
            <a:fillRect/>
          </a:stretch>
        </p:blipFill>
        <p:spPr bwMode="auto">
          <a:xfrm>
            <a:off x="6781800" y="2698750"/>
            <a:ext cx="685800" cy="514350"/>
          </a:xfrm>
          <a:prstGeom prst="rect">
            <a:avLst/>
          </a:prstGeom>
          <a:noFill/>
          <a:ln w="9525">
            <a:noFill/>
            <a:miter lim="800000"/>
            <a:headEnd/>
            <a:tailEnd/>
          </a:ln>
        </p:spPr>
      </p:pic>
      <p:pic>
        <p:nvPicPr>
          <p:cNvPr id="49177" name="Picture 25" descr="115_1547"/>
          <p:cNvPicPr>
            <a:picLocks noChangeAspect="1" noChangeArrowheads="1"/>
          </p:cNvPicPr>
          <p:nvPr/>
        </p:nvPicPr>
        <p:blipFill>
          <a:blip r:embed="rId26" cstate="print"/>
          <a:srcRect/>
          <a:stretch>
            <a:fillRect/>
          </a:stretch>
        </p:blipFill>
        <p:spPr bwMode="auto">
          <a:xfrm>
            <a:off x="7543800" y="2698750"/>
            <a:ext cx="685800" cy="514350"/>
          </a:xfrm>
          <a:prstGeom prst="rect">
            <a:avLst/>
          </a:prstGeom>
          <a:noFill/>
          <a:ln w="9525">
            <a:noFill/>
            <a:miter lim="800000"/>
            <a:headEnd/>
            <a:tailEnd/>
          </a:ln>
        </p:spPr>
      </p:pic>
      <p:pic>
        <p:nvPicPr>
          <p:cNvPr id="49178" name="Picture 26" descr="115_1548"/>
          <p:cNvPicPr>
            <a:picLocks noChangeAspect="1" noChangeArrowheads="1"/>
          </p:cNvPicPr>
          <p:nvPr/>
        </p:nvPicPr>
        <p:blipFill>
          <a:blip r:embed="rId27" cstate="print"/>
          <a:srcRect/>
          <a:stretch>
            <a:fillRect/>
          </a:stretch>
        </p:blipFill>
        <p:spPr bwMode="auto">
          <a:xfrm>
            <a:off x="8305800" y="2698750"/>
            <a:ext cx="685800" cy="514350"/>
          </a:xfrm>
          <a:prstGeom prst="rect">
            <a:avLst/>
          </a:prstGeom>
          <a:noFill/>
          <a:ln w="9525">
            <a:noFill/>
            <a:miter lim="800000"/>
            <a:headEnd/>
            <a:tailEnd/>
          </a:ln>
        </p:spPr>
      </p:pic>
      <p:pic>
        <p:nvPicPr>
          <p:cNvPr id="49179" name="Picture 27" descr="115_1549"/>
          <p:cNvPicPr>
            <a:picLocks noChangeAspect="1" noChangeArrowheads="1"/>
          </p:cNvPicPr>
          <p:nvPr/>
        </p:nvPicPr>
        <p:blipFill>
          <a:blip r:embed="rId28" cstate="print"/>
          <a:srcRect/>
          <a:stretch>
            <a:fillRect/>
          </a:stretch>
        </p:blipFill>
        <p:spPr bwMode="auto">
          <a:xfrm>
            <a:off x="6781800" y="3232150"/>
            <a:ext cx="685800" cy="514350"/>
          </a:xfrm>
          <a:prstGeom prst="rect">
            <a:avLst/>
          </a:prstGeom>
          <a:noFill/>
          <a:ln w="9525">
            <a:noFill/>
            <a:miter lim="800000"/>
            <a:headEnd/>
            <a:tailEnd/>
          </a:ln>
        </p:spPr>
      </p:pic>
      <p:pic>
        <p:nvPicPr>
          <p:cNvPr id="49180" name="Picture 28" descr="115_1550"/>
          <p:cNvPicPr>
            <a:picLocks noChangeAspect="1" noChangeArrowheads="1"/>
          </p:cNvPicPr>
          <p:nvPr/>
        </p:nvPicPr>
        <p:blipFill>
          <a:blip r:embed="rId29" cstate="print"/>
          <a:srcRect/>
          <a:stretch>
            <a:fillRect/>
          </a:stretch>
        </p:blipFill>
        <p:spPr bwMode="auto">
          <a:xfrm>
            <a:off x="7543800" y="3232150"/>
            <a:ext cx="685800" cy="514350"/>
          </a:xfrm>
          <a:prstGeom prst="rect">
            <a:avLst/>
          </a:prstGeom>
          <a:noFill/>
          <a:ln w="9525">
            <a:noFill/>
            <a:miter lim="800000"/>
            <a:headEnd/>
            <a:tailEnd/>
          </a:ln>
        </p:spPr>
      </p:pic>
      <p:pic>
        <p:nvPicPr>
          <p:cNvPr id="49181" name="Picture 29" descr="115_1551"/>
          <p:cNvPicPr>
            <a:picLocks noChangeAspect="1" noChangeArrowheads="1"/>
          </p:cNvPicPr>
          <p:nvPr/>
        </p:nvPicPr>
        <p:blipFill>
          <a:blip r:embed="rId30" cstate="print"/>
          <a:srcRect/>
          <a:stretch>
            <a:fillRect/>
          </a:stretch>
        </p:blipFill>
        <p:spPr bwMode="auto">
          <a:xfrm>
            <a:off x="8305800" y="3232150"/>
            <a:ext cx="685800" cy="514350"/>
          </a:xfrm>
          <a:prstGeom prst="rect">
            <a:avLst/>
          </a:prstGeom>
          <a:noFill/>
          <a:ln w="9525">
            <a:noFill/>
            <a:miter lim="800000"/>
            <a:headEnd/>
            <a:tailEnd/>
          </a:ln>
        </p:spPr>
      </p:pic>
      <p:pic>
        <p:nvPicPr>
          <p:cNvPr id="49182" name="Picture 30" descr="115_1551"/>
          <p:cNvPicPr>
            <a:picLocks noGrp="1" noChangeAspect="1" noChangeArrowheads="1"/>
          </p:cNvPicPr>
          <p:nvPr>
            <p:ph sz="half" idx="2"/>
          </p:nvPr>
        </p:nvPicPr>
        <p:blipFill>
          <a:blip r:embed="rId31" cstate="print"/>
          <a:srcRect/>
          <a:stretch>
            <a:fillRect/>
          </a:stretch>
        </p:blipFill>
        <p:spPr>
          <a:xfrm>
            <a:off x="6194425" y="0"/>
            <a:ext cx="2590800" cy="1943100"/>
          </a:xfrm>
          <a:noFill/>
        </p:spPr>
      </p:pic>
      <p:pic>
        <p:nvPicPr>
          <p:cNvPr id="49183" name="Picture 31" descr="115_1552"/>
          <p:cNvPicPr>
            <a:picLocks noChangeAspect="1" noChangeArrowheads="1"/>
          </p:cNvPicPr>
          <p:nvPr/>
        </p:nvPicPr>
        <p:blipFill>
          <a:blip r:embed="rId23" cstate="print"/>
          <a:srcRect/>
          <a:stretch>
            <a:fillRect/>
          </a:stretch>
        </p:blipFill>
        <p:spPr bwMode="auto">
          <a:xfrm>
            <a:off x="6781800" y="6203950"/>
            <a:ext cx="685800" cy="514350"/>
          </a:xfrm>
          <a:prstGeom prst="rect">
            <a:avLst/>
          </a:prstGeom>
          <a:noFill/>
          <a:ln w="9525">
            <a:noFill/>
            <a:miter lim="800000"/>
            <a:headEnd/>
            <a:tailEnd/>
          </a:ln>
        </p:spPr>
      </p:pic>
      <p:pic>
        <p:nvPicPr>
          <p:cNvPr id="49184" name="Picture 32" descr="115_1549"/>
          <p:cNvPicPr>
            <a:picLocks noChangeAspect="1" noChangeArrowheads="1"/>
          </p:cNvPicPr>
          <p:nvPr/>
        </p:nvPicPr>
        <p:blipFill>
          <a:blip r:embed="rId28" cstate="print"/>
          <a:srcRect/>
          <a:stretch>
            <a:fillRect/>
          </a:stretch>
        </p:blipFill>
        <p:spPr bwMode="auto">
          <a:xfrm>
            <a:off x="7543800" y="6203950"/>
            <a:ext cx="685800" cy="514350"/>
          </a:xfrm>
          <a:prstGeom prst="rect">
            <a:avLst/>
          </a:prstGeom>
          <a:noFill/>
          <a:ln w="9525">
            <a:noFill/>
            <a:miter lim="800000"/>
            <a:headEnd/>
            <a:tailEnd/>
          </a:ln>
        </p:spPr>
      </p:pic>
      <p:pic>
        <p:nvPicPr>
          <p:cNvPr id="49185" name="Picture 33" descr="115_1550"/>
          <p:cNvPicPr>
            <a:picLocks noChangeAspect="1" noChangeArrowheads="1"/>
          </p:cNvPicPr>
          <p:nvPr/>
        </p:nvPicPr>
        <p:blipFill>
          <a:blip r:embed="rId29" cstate="print"/>
          <a:srcRect/>
          <a:stretch>
            <a:fillRect/>
          </a:stretch>
        </p:blipFill>
        <p:spPr bwMode="auto">
          <a:xfrm>
            <a:off x="8305800" y="6203950"/>
            <a:ext cx="685800" cy="514350"/>
          </a:xfrm>
          <a:prstGeom prst="rect">
            <a:avLst/>
          </a:prstGeom>
          <a:noFill/>
          <a:ln w="9525">
            <a:noFill/>
            <a:miter lim="800000"/>
            <a:headEnd/>
            <a:tailEnd/>
          </a:ln>
        </p:spPr>
      </p:pic>
      <p:pic>
        <p:nvPicPr>
          <p:cNvPr id="49186" name="Picture 34" descr="115_1551"/>
          <p:cNvPicPr>
            <a:picLocks noChangeAspect="1" noChangeArrowheads="1"/>
          </p:cNvPicPr>
          <p:nvPr/>
        </p:nvPicPr>
        <p:blipFill>
          <a:blip r:embed="rId30" cstate="print"/>
          <a:srcRect/>
          <a:stretch>
            <a:fillRect/>
          </a:stretch>
        </p:blipFill>
        <p:spPr bwMode="auto">
          <a:xfrm>
            <a:off x="6019800" y="6203950"/>
            <a:ext cx="685800" cy="514350"/>
          </a:xfrm>
          <a:prstGeom prst="rect">
            <a:avLst/>
          </a:prstGeom>
          <a:noFill/>
          <a:ln w="9525">
            <a:noFill/>
            <a:miter lim="800000"/>
            <a:headEnd/>
            <a:tailEnd/>
          </a:ln>
        </p:spPr>
      </p:pic>
      <p:sp>
        <p:nvSpPr>
          <p:cNvPr id="49187"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solidFill>
                <a:srgbClr val="000000"/>
              </a:solidFill>
            </a:endParaRPr>
          </a:p>
        </p:txBody>
      </p:sp>
      <p:sp>
        <p:nvSpPr>
          <p:cNvPr id="49188"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solidFill>
                <a:srgbClr val="000000"/>
              </a:solidFill>
            </a:endParaRPr>
          </a:p>
        </p:txBody>
      </p:sp>
      <p:pic>
        <p:nvPicPr>
          <p:cNvPr id="49189" name="Picture 37" descr="search_colosseum_cropped_brighter"/>
          <p:cNvPicPr>
            <a:picLocks noChangeAspect="1" noChangeArrowheads="1"/>
          </p:cNvPicPr>
          <p:nvPr/>
        </p:nvPicPr>
        <p:blipFill>
          <a:blip r:embed="rId32" cstate="print"/>
          <a:srcRect/>
          <a:stretch>
            <a:fillRect/>
          </a:stretch>
        </p:blipFill>
        <p:spPr bwMode="auto">
          <a:xfrm>
            <a:off x="457200" y="3886200"/>
            <a:ext cx="5257800" cy="2414588"/>
          </a:xfrm>
          <a:prstGeom prst="rect">
            <a:avLst/>
          </a:prstGeom>
          <a:noFill/>
          <a:ln w="9525">
            <a:noFill/>
            <a:miter lim="800000"/>
            <a:headEnd/>
            <a:tailEnd/>
          </a:ln>
        </p:spPr>
      </p:pic>
      <p:pic>
        <p:nvPicPr>
          <p:cNvPr id="49190" name="Picture 38" descr="sweep_spammedbase"/>
          <p:cNvPicPr>
            <a:picLocks noChangeAspect="1" noChangeArrowheads="1"/>
          </p:cNvPicPr>
          <p:nvPr/>
        </p:nvPicPr>
        <p:blipFill>
          <a:blip r:embed="rId33" cstate="print"/>
          <a:srcRect/>
          <a:stretch>
            <a:fillRect/>
          </a:stretch>
        </p:blipFill>
        <p:spPr bwMode="auto">
          <a:xfrm>
            <a:off x="0" y="1066800"/>
            <a:ext cx="3606800" cy="2730500"/>
          </a:xfrm>
          <a:prstGeom prst="rect">
            <a:avLst/>
          </a:prstGeom>
          <a:noFill/>
          <a:ln w="9525">
            <a:noFill/>
            <a:miter lim="800000"/>
            <a:headEnd/>
            <a:tailEnd/>
          </a:ln>
        </p:spPr>
      </p:pic>
      <p:sp>
        <p:nvSpPr>
          <p:cNvPr id="49191" name="Rectangle 39"/>
          <p:cNvSpPr>
            <a:spLocks noGrp="1" noChangeArrowheads="1"/>
          </p:cNvSpPr>
          <p:nvPr>
            <p:ph type="title"/>
          </p:nvPr>
        </p:nvSpPr>
        <p:spPr>
          <a:xfrm>
            <a:off x="685800" y="0"/>
            <a:ext cx="7772400" cy="1143000"/>
          </a:xfrm>
          <a:noFill/>
        </p:spPr>
        <p:txBody>
          <a:bodyPr/>
          <a:lstStyle/>
          <a:p>
            <a:pPr eaLnBrk="1" hangingPunct="1"/>
            <a:r>
              <a:rPr lang="en-US" smtClean="0"/>
              <a:t>Performance</a:t>
            </a:r>
          </a:p>
        </p:txBody>
      </p:sp>
    </p:spTree>
    <p:extLst>
      <p:ext uri="{BB962C8B-B14F-4D97-AF65-F5344CB8AC3E}">
        <p14:creationId xmlns:p14="http://schemas.microsoft.com/office/powerpoint/2010/main" val="4146159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algn="l" eaLnBrk="1" hangingPunct="1"/>
            <a:r>
              <a:rPr lang="en-US" smtClean="0"/>
              <a:t>More words is better</a:t>
            </a:r>
          </a:p>
        </p:txBody>
      </p:sp>
      <p:pic>
        <p:nvPicPr>
          <p:cNvPr id="50179" name="Picture 3" descr="sweep_allvoc"/>
          <p:cNvPicPr>
            <a:picLocks noChangeAspect="1" noChangeArrowheads="1"/>
          </p:cNvPicPr>
          <p:nvPr/>
        </p:nvPicPr>
        <p:blipFill>
          <a:blip r:embed="rId3" cstate="print"/>
          <a:srcRect/>
          <a:stretch>
            <a:fillRect/>
          </a:stretch>
        </p:blipFill>
        <p:spPr bwMode="auto">
          <a:xfrm>
            <a:off x="1752600" y="1600200"/>
            <a:ext cx="10287000" cy="4711700"/>
          </a:xfrm>
          <a:prstGeom prst="rect">
            <a:avLst/>
          </a:prstGeom>
          <a:noFill/>
          <a:ln w="9525">
            <a:noFill/>
            <a:miter lim="800000"/>
            <a:headEnd/>
            <a:tailEnd/>
          </a:ln>
        </p:spPr>
      </p:pic>
      <p:sp>
        <p:nvSpPr>
          <p:cNvPr id="50180" name="Rectangle 6"/>
          <p:cNvSpPr>
            <a:spLocks noChangeArrowheads="1"/>
          </p:cNvSpPr>
          <p:nvPr/>
        </p:nvSpPr>
        <p:spPr bwMode="auto">
          <a:xfrm>
            <a:off x="6934200" y="1066800"/>
            <a:ext cx="6172200" cy="5410200"/>
          </a:xfrm>
          <a:prstGeom prst="rect">
            <a:avLst/>
          </a:prstGeom>
          <a:solidFill>
            <a:schemeClr val="bg1"/>
          </a:solidFill>
          <a:ln w="9525">
            <a:noFill/>
            <a:miter lim="800000"/>
            <a:headEnd/>
            <a:tailEnd/>
          </a:ln>
        </p:spPr>
        <p:txBody>
          <a:bodyPr wrap="none" anchor="ctr"/>
          <a:lstStyle/>
          <a:p>
            <a:pPr algn="ctr"/>
            <a:endParaRPr lang="en-US">
              <a:solidFill>
                <a:srgbClr val="000000"/>
              </a:solidFill>
            </a:endParaRPr>
          </a:p>
        </p:txBody>
      </p:sp>
      <p:grpSp>
        <p:nvGrpSpPr>
          <p:cNvPr id="2" name="Group 12"/>
          <p:cNvGrpSpPr>
            <a:grpSpLocks/>
          </p:cNvGrpSpPr>
          <p:nvPr/>
        </p:nvGrpSpPr>
        <p:grpSpPr bwMode="auto">
          <a:xfrm flipH="1">
            <a:off x="6172200" y="304800"/>
            <a:ext cx="2347913" cy="822325"/>
            <a:chOff x="384" y="480"/>
            <a:chExt cx="1479" cy="518"/>
          </a:xfrm>
        </p:grpSpPr>
        <p:sp>
          <p:nvSpPr>
            <p:cNvPr id="50186" name="Text Box 8"/>
            <p:cNvSpPr txBox="1">
              <a:spLocks noChangeArrowheads="1"/>
            </p:cNvSpPr>
            <p:nvPr/>
          </p:nvSpPr>
          <p:spPr bwMode="auto">
            <a:xfrm>
              <a:off x="384" y="480"/>
              <a:ext cx="1066" cy="518"/>
            </a:xfrm>
            <a:prstGeom prst="rect">
              <a:avLst/>
            </a:prstGeom>
            <a:noFill/>
            <a:ln w="9525">
              <a:noFill/>
              <a:miter lim="800000"/>
              <a:headEnd/>
              <a:tailEnd/>
            </a:ln>
          </p:spPr>
          <p:txBody>
            <a:bodyPr>
              <a:spAutoFit/>
            </a:bodyPr>
            <a:lstStyle/>
            <a:p>
              <a:pPr algn="ctr"/>
              <a:r>
                <a:rPr lang="en-US">
                  <a:solidFill>
                    <a:srgbClr val="000000"/>
                  </a:solidFill>
                </a:rPr>
                <a:t>Improves</a:t>
              </a:r>
            </a:p>
            <a:p>
              <a:pPr algn="ctr"/>
              <a:r>
                <a:rPr lang="en-US">
                  <a:solidFill>
                    <a:srgbClr val="000000"/>
                  </a:solidFill>
                </a:rPr>
                <a:t>Retrieval</a:t>
              </a:r>
            </a:p>
          </p:txBody>
        </p:sp>
        <p:sp>
          <p:nvSpPr>
            <p:cNvPr id="50187" name="AutoShape 10"/>
            <p:cNvSpPr>
              <a:spLocks noChangeArrowheads="1"/>
            </p:cNvSpPr>
            <p:nvPr/>
          </p:nvSpPr>
          <p:spPr bwMode="auto">
            <a:xfrm>
              <a:off x="1392"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grpSp>
        <p:nvGrpSpPr>
          <p:cNvPr id="3" name="Group 13"/>
          <p:cNvGrpSpPr>
            <a:grpSpLocks/>
          </p:cNvGrpSpPr>
          <p:nvPr/>
        </p:nvGrpSpPr>
        <p:grpSpPr bwMode="auto">
          <a:xfrm>
            <a:off x="6172200" y="1219200"/>
            <a:ext cx="2378075" cy="822325"/>
            <a:chOff x="3888" y="480"/>
            <a:chExt cx="1498" cy="518"/>
          </a:xfrm>
        </p:grpSpPr>
        <p:sp>
          <p:nvSpPr>
            <p:cNvPr id="50184" name="Text Box 9"/>
            <p:cNvSpPr txBox="1">
              <a:spLocks noChangeArrowheads="1"/>
            </p:cNvSpPr>
            <p:nvPr/>
          </p:nvSpPr>
          <p:spPr bwMode="auto">
            <a:xfrm>
              <a:off x="4320" y="480"/>
              <a:ext cx="1066" cy="518"/>
            </a:xfrm>
            <a:prstGeom prst="rect">
              <a:avLst/>
            </a:prstGeom>
            <a:noFill/>
            <a:ln w="9525">
              <a:noFill/>
              <a:miter lim="800000"/>
              <a:headEnd/>
              <a:tailEnd/>
            </a:ln>
          </p:spPr>
          <p:txBody>
            <a:bodyPr>
              <a:spAutoFit/>
            </a:bodyPr>
            <a:lstStyle/>
            <a:p>
              <a:pPr algn="ctr"/>
              <a:r>
                <a:rPr lang="en-US">
                  <a:solidFill>
                    <a:srgbClr val="000000"/>
                  </a:solidFill>
                </a:rPr>
                <a:t>Improves</a:t>
              </a:r>
            </a:p>
            <a:p>
              <a:pPr algn="ctr"/>
              <a:r>
                <a:rPr lang="en-US">
                  <a:solidFill>
                    <a:srgbClr val="000000"/>
                  </a:solidFill>
                </a:rPr>
                <a:t>Speed</a:t>
              </a:r>
            </a:p>
          </p:txBody>
        </p:sp>
        <p:sp>
          <p:nvSpPr>
            <p:cNvPr id="50185" name="AutoShape 11"/>
            <p:cNvSpPr>
              <a:spLocks noChangeArrowheads="1"/>
            </p:cNvSpPr>
            <p:nvPr/>
          </p:nvSpPr>
          <p:spPr bwMode="auto">
            <a:xfrm flipH="1">
              <a:off x="3888"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sp>
        <p:nvSpPr>
          <p:cNvPr id="50183" name="TextBox 10"/>
          <p:cNvSpPr txBox="1">
            <a:spLocks noChangeArrowheads="1"/>
          </p:cNvSpPr>
          <p:nvPr/>
        </p:nvSpPr>
        <p:spPr bwMode="auto">
          <a:xfrm>
            <a:off x="4572000" y="3505200"/>
            <a:ext cx="1557338" cy="369888"/>
          </a:xfrm>
          <a:prstGeom prst="rect">
            <a:avLst/>
          </a:prstGeom>
          <a:noFill/>
          <a:ln w="9525">
            <a:noFill/>
            <a:miter lim="800000"/>
            <a:headEnd/>
            <a:tailEnd/>
          </a:ln>
        </p:spPr>
        <p:txBody>
          <a:bodyPr wrap="none">
            <a:spAutoFit/>
          </a:bodyPr>
          <a:lstStyle/>
          <a:p>
            <a:r>
              <a:rPr lang="en-US">
                <a:solidFill>
                  <a:srgbClr val="000000"/>
                </a:solidFill>
              </a:rPr>
              <a:t>Branch factor</a:t>
            </a:r>
          </a:p>
        </p:txBody>
      </p:sp>
    </p:spTree>
    <p:extLst>
      <p:ext uri="{BB962C8B-B14F-4D97-AF65-F5344CB8AC3E}">
        <p14:creationId xmlns:p14="http://schemas.microsoft.com/office/powerpoint/2010/main" val="69749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weep_allvoc"/>
          <p:cNvPicPr>
            <a:picLocks noChangeAspect="1" noChangeArrowheads="1"/>
          </p:cNvPicPr>
          <p:nvPr/>
        </p:nvPicPr>
        <p:blipFill>
          <a:blip r:embed="rId3" cstate="print"/>
          <a:srcRect/>
          <a:stretch>
            <a:fillRect/>
          </a:stretch>
        </p:blipFill>
        <p:spPr bwMode="auto">
          <a:xfrm>
            <a:off x="-3200400" y="1676400"/>
            <a:ext cx="9906000" cy="4538663"/>
          </a:xfrm>
          <a:prstGeom prst="rect">
            <a:avLst/>
          </a:prstGeom>
          <a:noFill/>
          <a:ln w="9525">
            <a:noFill/>
            <a:miter lim="800000"/>
            <a:headEnd/>
            <a:tailEnd/>
          </a:ln>
        </p:spPr>
      </p:pic>
      <p:sp>
        <p:nvSpPr>
          <p:cNvPr id="51203" name="Rectangle 4"/>
          <p:cNvSpPr>
            <a:spLocks noChangeArrowheads="1"/>
          </p:cNvSpPr>
          <p:nvPr/>
        </p:nvSpPr>
        <p:spPr bwMode="auto">
          <a:xfrm>
            <a:off x="-4724400" y="838200"/>
            <a:ext cx="6172200" cy="5410200"/>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51204" name="TextBox 3"/>
          <p:cNvSpPr txBox="1">
            <a:spLocks noChangeArrowheads="1"/>
          </p:cNvSpPr>
          <p:nvPr/>
        </p:nvSpPr>
        <p:spPr bwMode="auto">
          <a:xfrm>
            <a:off x="1524000" y="228600"/>
            <a:ext cx="5181600" cy="954088"/>
          </a:xfrm>
          <a:prstGeom prst="rect">
            <a:avLst/>
          </a:prstGeom>
          <a:noFill/>
          <a:ln w="9525">
            <a:noFill/>
            <a:miter lim="800000"/>
            <a:headEnd/>
            <a:tailEnd/>
          </a:ln>
        </p:spPr>
        <p:txBody>
          <a:bodyPr>
            <a:spAutoFit/>
          </a:bodyPr>
          <a:lstStyle/>
          <a:p>
            <a:pPr algn="ctr"/>
            <a:r>
              <a:rPr lang="en-US" sz="2800">
                <a:solidFill>
                  <a:srgbClr val="000000"/>
                </a:solidFill>
                <a:latin typeface="Calibri" pitchFamily="34" charset="0"/>
              </a:rPr>
              <a:t>Higher branch factor works better (but slower)</a:t>
            </a:r>
          </a:p>
        </p:txBody>
      </p:sp>
    </p:spTree>
    <p:extLst>
      <p:ext uri="{BB962C8B-B14F-4D97-AF65-F5344CB8AC3E}">
        <p14:creationId xmlns:p14="http://schemas.microsoft.com/office/powerpoint/2010/main" val="1754063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Google Goggles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http://www.google.com/mobile/goggles/#text</a:t>
            </a:r>
            <a:endParaRPr lang="en-US" dirty="0"/>
          </a:p>
        </p:txBody>
      </p:sp>
      <p:pic>
        <p:nvPicPr>
          <p:cNvPr id="278530" name="Picture 2" descr="http://www.google.com/mobile/goggles/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2" y="2057400"/>
            <a:ext cx="755609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9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cluster?</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K-means</a:t>
            </a:r>
          </a:p>
          <a:p>
            <a:pPr lvl="1"/>
            <a:r>
              <a:rPr lang="en-US" dirty="0" smtClean="0"/>
              <a:t>Iteratively re-assign points to the nearest cluster center</a:t>
            </a:r>
          </a:p>
          <a:p>
            <a:endParaRPr lang="en-US" dirty="0" smtClean="0"/>
          </a:p>
          <a:p>
            <a:r>
              <a:rPr lang="en-US" dirty="0" smtClean="0"/>
              <a:t>Agglomerative clustering</a:t>
            </a:r>
          </a:p>
          <a:p>
            <a:pPr lvl="1"/>
            <a:r>
              <a:rPr lang="en-US" dirty="0" smtClean="0"/>
              <a:t>Start with each point as its own cluster and iteratively merge the closest clusters</a:t>
            </a:r>
          </a:p>
          <a:p>
            <a:pPr lvl="1"/>
            <a:endParaRPr lang="en-US" dirty="0" smtClean="0"/>
          </a:p>
          <a:p>
            <a:r>
              <a:rPr lang="en-US" dirty="0" smtClean="0"/>
              <a:t>Spectral clustering</a:t>
            </a:r>
          </a:p>
          <a:p>
            <a:pPr lvl="1"/>
            <a:r>
              <a:rPr lang="en-US" dirty="0" smtClean="0"/>
              <a:t>Split the nodes in a graph based on assigned links with similarity weights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mtClean="0"/>
              <a:t>Sampling strategies</a:t>
            </a:r>
          </a:p>
        </p:txBody>
      </p:sp>
      <p:sp>
        <p:nvSpPr>
          <p:cNvPr id="33795" name="Slide Number Placeholder 3"/>
          <p:cNvSpPr>
            <a:spLocks noGrp="1"/>
          </p:cNvSpPr>
          <p:nvPr>
            <p:ph type="sldNum" sz="quarter" idx="12"/>
          </p:nvPr>
        </p:nvSpPr>
        <p:spPr>
          <a:xfrm>
            <a:off x="457200" y="6356350"/>
            <a:ext cx="2133600" cy="365125"/>
          </a:xfrm>
        </p:spPr>
        <p:txBody>
          <a:bodyPr/>
          <a:lstStyle/>
          <a:p>
            <a:pPr algn="l">
              <a:defRPr/>
            </a:pPr>
            <a:fld id="{5D6D2240-E391-4525-BF63-C8F3406C3C4A}" type="slidenum">
              <a:rPr lang="de-DE" smtClean="0">
                <a:solidFill>
                  <a:prstClr val="black">
                    <a:tint val="75000"/>
                  </a:prstClr>
                </a:solidFill>
              </a:rPr>
              <a:pPr algn="l">
                <a:defRPr/>
              </a:pPr>
              <a:t>60</a:t>
            </a:fld>
            <a:endParaRPr lang="de-DE" smtClean="0">
              <a:solidFill>
                <a:prstClr val="black">
                  <a:tint val="75000"/>
                </a:prstClr>
              </a:solidFill>
            </a:endParaRPr>
          </a:p>
        </p:txBody>
      </p:sp>
      <p:sp>
        <p:nvSpPr>
          <p:cNvPr id="33796" name="Footer Placeholder 4"/>
          <p:cNvSpPr>
            <a:spLocks noGrp="1"/>
          </p:cNvSpPr>
          <p:nvPr>
            <p:ph type="ftr" sz="quarter" idx="11"/>
          </p:nvPr>
        </p:nvSpPr>
        <p:spPr/>
        <p:txBody>
          <a:bodyPr/>
          <a:lstStyle/>
          <a:p>
            <a:pPr>
              <a:defRPr/>
            </a:pPr>
            <a:r>
              <a:rPr lang="de-DE" smtClean="0">
                <a:solidFill>
                  <a:prstClr val="black">
                    <a:tint val="75000"/>
                  </a:prstClr>
                </a:solidFill>
              </a:rPr>
              <a:t>K. Grauman, B. Leibe</a:t>
            </a:r>
          </a:p>
        </p:txBody>
      </p:sp>
      <p:grpSp>
        <p:nvGrpSpPr>
          <p:cNvPr id="2" name="Group 94"/>
          <p:cNvGrpSpPr>
            <a:grpSpLocks noChangeAspect="1"/>
          </p:cNvGrpSpPr>
          <p:nvPr/>
        </p:nvGrpSpPr>
        <p:grpSpPr bwMode="auto">
          <a:xfrm>
            <a:off x="3476625" y="1135063"/>
            <a:ext cx="2490788" cy="1866900"/>
            <a:chOff x="4343400" y="2667000"/>
            <a:chExt cx="4572000" cy="3429000"/>
          </a:xfrm>
        </p:grpSpPr>
        <p:pic>
          <p:nvPicPr>
            <p:cNvPr id="53263" name="Picture 4" descr="tmp"/>
            <p:cNvPicPr>
              <a:picLocks noChangeAspect="1" noChangeArrowheads="1"/>
            </p:cNvPicPr>
            <p:nvPr/>
          </p:nvPicPr>
          <p:blipFill>
            <a:blip r:embed="rId3" cstate="print"/>
            <a:srcRect l="2948" t="17174" r="66127" b="47049"/>
            <a:stretch>
              <a:fillRect/>
            </a:stretch>
          </p:blipFill>
          <p:spPr bwMode="auto">
            <a:xfrm>
              <a:off x="4343400" y="2667000"/>
              <a:ext cx="4572000" cy="3429000"/>
            </a:xfrm>
            <a:prstGeom prst="rect">
              <a:avLst/>
            </a:prstGeom>
            <a:noFill/>
            <a:ln w="9525">
              <a:noFill/>
              <a:miter lim="800000"/>
              <a:headEnd/>
              <a:tailEnd/>
            </a:ln>
          </p:spPr>
        </p:pic>
        <p:grpSp>
          <p:nvGrpSpPr>
            <p:cNvPr id="53264" name="Group 5"/>
            <p:cNvGrpSpPr>
              <a:grpSpLocks/>
            </p:cNvGrpSpPr>
            <p:nvPr/>
          </p:nvGrpSpPr>
          <p:grpSpPr bwMode="auto">
            <a:xfrm>
              <a:off x="4343400" y="2667000"/>
              <a:ext cx="4572000" cy="3429000"/>
              <a:chOff x="2736" y="1680"/>
              <a:chExt cx="2880" cy="2160"/>
            </a:xfrm>
          </p:grpSpPr>
          <p:sp>
            <p:nvSpPr>
              <p:cNvPr id="75" name="Line 6"/>
              <p:cNvSpPr>
                <a:spLocks noChangeShapeType="1"/>
              </p:cNvSpPr>
              <p:nvPr/>
            </p:nvSpPr>
            <p:spPr bwMode="auto">
              <a:xfrm>
                <a:off x="297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6" name="Line 7"/>
              <p:cNvSpPr>
                <a:spLocks noChangeShapeType="1"/>
              </p:cNvSpPr>
              <p:nvPr/>
            </p:nvSpPr>
            <p:spPr bwMode="auto">
              <a:xfrm>
                <a:off x="321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7" name="Line 8"/>
              <p:cNvSpPr>
                <a:spLocks noChangeShapeType="1"/>
              </p:cNvSpPr>
              <p:nvPr/>
            </p:nvSpPr>
            <p:spPr bwMode="auto">
              <a:xfrm>
                <a:off x="345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8" name="Line 9"/>
              <p:cNvSpPr>
                <a:spLocks noChangeShapeType="1"/>
              </p:cNvSpPr>
              <p:nvPr/>
            </p:nvSpPr>
            <p:spPr bwMode="auto">
              <a:xfrm>
                <a:off x="369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9" name="Line 10"/>
              <p:cNvSpPr>
                <a:spLocks noChangeShapeType="1"/>
              </p:cNvSpPr>
              <p:nvPr/>
            </p:nvSpPr>
            <p:spPr bwMode="auto">
              <a:xfrm>
                <a:off x="393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0" name="Line 11"/>
              <p:cNvSpPr>
                <a:spLocks noChangeShapeType="1"/>
              </p:cNvSpPr>
              <p:nvPr/>
            </p:nvSpPr>
            <p:spPr bwMode="auto">
              <a:xfrm>
                <a:off x="417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1" name="Line 12"/>
              <p:cNvSpPr>
                <a:spLocks noChangeShapeType="1"/>
              </p:cNvSpPr>
              <p:nvPr/>
            </p:nvSpPr>
            <p:spPr bwMode="auto">
              <a:xfrm>
                <a:off x="441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2" name="Line 13"/>
              <p:cNvSpPr>
                <a:spLocks noChangeShapeType="1"/>
              </p:cNvSpPr>
              <p:nvPr/>
            </p:nvSpPr>
            <p:spPr bwMode="auto">
              <a:xfrm>
                <a:off x="465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3" name="Line 14"/>
              <p:cNvSpPr>
                <a:spLocks noChangeShapeType="1"/>
              </p:cNvSpPr>
              <p:nvPr/>
            </p:nvSpPr>
            <p:spPr bwMode="auto">
              <a:xfrm>
                <a:off x="489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4" name="Line 15"/>
              <p:cNvSpPr>
                <a:spLocks noChangeShapeType="1"/>
              </p:cNvSpPr>
              <p:nvPr/>
            </p:nvSpPr>
            <p:spPr bwMode="auto">
              <a:xfrm>
                <a:off x="513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5" name="Line 16"/>
              <p:cNvSpPr>
                <a:spLocks noChangeShapeType="1"/>
              </p:cNvSpPr>
              <p:nvPr/>
            </p:nvSpPr>
            <p:spPr bwMode="auto">
              <a:xfrm>
                <a:off x="537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6" name="Line 17"/>
              <p:cNvSpPr>
                <a:spLocks noChangeShapeType="1"/>
              </p:cNvSpPr>
              <p:nvPr/>
            </p:nvSpPr>
            <p:spPr bwMode="auto">
              <a:xfrm>
                <a:off x="2736" y="192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7" name="Line 18"/>
              <p:cNvSpPr>
                <a:spLocks noChangeShapeType="1"/>
              </p:cNvSpPr>
              <p:nvPr/>
            </p:nvSpPr>
            <p:spPr bwMode="auto">
              <a:xfrm>
                <a:off x="2736" y="2159"/>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8" name="Line 19"/>
              <p:cNvSpPr>
                <a:spLocks noChangeShapeType="1"/>
              </p:cNvSpPr>
              <p:nvPr/>
            </p:nvSpPr>
            <p:spPr bwMode="auto">
              <a:xfrm>
                <a:off x="2736" y="240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9" name="Line 20"/>
              <p:cNvSpPr>
                <a:spLocks noChangeShapeType="1"/>
              </p:cNvSpPr>
              <p:nvPr/>
            </p:nvSpPr>
            <p:spPr bwMode="auto">
              <a:xfrm>
                <a:off x="2736" y="264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0" name="Line 21"/>
              <p:cNvSpPr>
                <a:spLocks noChangeShapeType="1"/>
              </p:cNvSpPr>
              <p:nvPr/>
            </p:nvSpPr>
            <p:spPr bwMode="auto">
              <a:xfrm>
                <a:off x="2736" y="2879"/>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1" name="Line 22"/>
              <p:cNvSpPr>
                <a:spLocks noChangeShapeType="1"/>
              </p:cNvSpPr>
              <p:nvPr/>
            </p:nvSpPr>
            <p:spPr bwMode="auto">
              <a:xfrm>
                <a:off x="2736" y="312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2" name="Line 23"/>
              <p:cNvSpPr>
                <a:spLocks noChangeShapeType="1"/>
              </p:cNvSpPr>
              <p:nvPr/>
            </p:nvSpPr>
            <p:spPr bwMode="auto">
              <a:xfrm>
                <a:off x="2736" y="336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3" name="Line 24"/>
              <p:cNvSpPr>
                <a:spLocks noChangeShapeType="1"/>
              </p:cNvSpPr>
              <p:nvPr/>
            </p:nvSpPr>
            <p:spPr bwMode="auto">
              <a:xfrm>
                <a:off x="2736" y="3599"/>
                <a:ext cx="2880" cy="0"/>
              </a:xfrm>
              <a:prstGeom prst="line">
                <a:avLst/>
              </a:prstGeom>
              <a:noFill/>
              <a:ln w="57150">
                <a:solidFill>
                  <a:schemeClr val="tx1"/>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4" name="Line 25"/>
              <p:cNvSpPr>
                <a:spLocks noChangeShapeType="1"/>
              </p:cNvSpPr>
              <p:nvPr/>
            </p:nvSpPr>
            <p:spPr bwMode="auto">
              <a:xfrm>
                <a:off x="2736" y="384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grpSp>
      </p:grpSp>
      <p:sp>
        <p:nvSpPr>
          <p:cNvPr id="53254" name="TextBox 95"/>
          <p:cNvSpPr txBox="1">
            <a:spLocks noChangeArrowheads="1"/>
          </p:cNvSpPr>
          <p:nvPr/>
        </p:nvSpPr>
        <p:spPr bwMode="auto">
          <a:xfrm>
            <a:off x="373063" y="6548438"/>
            <a:ext cx="2994025" cy="276225"/>
          </a:xfrm>
          <a:prstGeom prst="rect">
            <a:avLst/>
          </a:prstGeom>
          <a:noFill/>
          <a:ln w="9525">
            <a:noFill/>
            <a:miter lim="800000"/>
            <a:headEnd/>
            <a:tailEnd/>
          </a:ln>
        </p:spPr>
        <p:txBody>
          <a:bodyPr>
            <a:spAutoFit/>
          </a:bodyPr>
          <a:lstStyle/>
          <a:p>
            <a:r>
              <a:rPr lang="en-US" sz="1200">
                <a:solidFill>
                  <a:prstClr val="black"/>
                </a:solidFill>
              </a:rPr>
              <a:t>Image credits: F-F. Li, E. Nowak, J. Sivic</a:t>
            </a:r>
          </a:p>
        </p:txBody>
      </p:sp>
      <p:pic>
        <p:nvPicPr>
          <p:cNvPr id="53255" name="Picture 5" descr="tmp"/>
          <p:cNvPicPr>
            <a:picLocks noChangeAspect="1" noChangeArrowheads="1"/>
          </p:cNvPicPr>
          <p:nvPr/>
        </p:nvPicPr>
        <p:blipFill>
          <a:blip r:embed="rId3" cstate="print"/>
          <a:srcRect l="61917" t="15742" r="4668" b="44186"/>
          <a:stretch>
            <a:fillRect/>
          </a:stretch>
        </p:blipFill>
        <p:spPr bwMode="auto">
          <a:xfrm>
            <a:off x="628650" y="1171575"/>
            <a:ext cx="2381250" cy="1825625"/>
          </a:xfrm>
          <a:prstGeom prst="rect">
            <a:avLst/>
          </a:prstGeom>
          <a:noFill/>
          <a:ln w="9525">
            <a:noFill/>
            <a:miter lim="800000"/>
            <a:headEnd/>
            <a:tailEnd/>
          </a:ln>
        </p:spPr>
      </p:pic>
      <p:sp>
        <p:nvSpPr>
          <p:cNvPr id="121" name="TextBox 120"/>
          <p:cNvSpPr txBox="1">
            <a:spLocks noChangeArrowheads="1"/>
          </p:cNvSpPr>
          <p:nvPr/>
        </p:nvSpPr>
        <p:spPr bwMode="auto">
          <a:xfrm>
            <a:off x="3659188" y="3033713"/>
            <a:ext cx="2227262" cy="400050"/>
          </a:xfrm>
          <a:prstGeom prst="rect">
            <a:avLst/>
          </a:prstGeom>
          <a:noFill/>
          <a:ln w="9525">
            <a:noFill/>
            <a:miter lim="800000"/>
            <a:headEnd/>
            <a:tailEnd/>
          </a:ln>
        </p:spPr>
        <p:txBody>
          <a:bodyPr>
            <a:spAutoFit/>
          </a:bodyPr>
          <a:lstStyle/>
          <a:p>
            <a:pPr algn="ctr"/>
            <a:r>
              <a:rPr lang="en-US">
                <a:solidFill>
                  <a:prstClr val="black"/>
                </a:solidFill>
              </a:rPr>
              <a:t>Dense, uniformly </a:t>
            </a:r>
          </a:p>
        </p:txBody>
      </p:sp>
      <p:sp>
        <p:nvSpPr>
          <p:cNvPr id="53257" name="TextBox 121"/>
          <p:cNvSpPr txBox="1">
            <a:spLocks noChangeArrowheads="1"/>
          </p:cNvSpPr>
          <p:nvPr/>
        </p:nvSpPr>
        <p:spPr bwMode="auto">
          <a:xfrm>
            <a:off x="701675" y="2946400"/>
            <a:ext cx="2190750" cy="708025"/>
          </a:xfrm>
          <a:prstGeom prst="rect">
            <a:avLst/>
          </a:prstGeom>
          <a:noFill/>
          <a:ln w="9525">
            <a:noFill/>
            <a:miter lim="800000"/>
            <a:headEnd/>
            <a:tailEnd/>
          </a:ln>
        </p:spPr>
        <p:txBody>
          <a:bodyPr>
            <a:spAutoFit/>
          </a:bodyPr>
          <a:lstStyle/>
          <a:p>
            <a:pPr algn="ctr"/>
            <a:r>
              <a:rPr lang="en-US">
                <a:solidFill>
                  <a:prstClr val="black"/>
                </a:solidFill>
              </a:rPr>
              <a:t>Sparse, at interest points</a:t>
            </a:r>
          </a:p>
        </p:txBody>
      </p:sp>
      <p:sp>
        <p:nvSpPr>
          <p:cNvPr id="123" name="TextBox 122"/>
          <p:cNvSpPr txBox="1">
            <a:spLocks noChangeArrowheads="1"/>
          </p:cNvSpPr>
          <p:nvPr/>
        </p:nvSpPr>
        <p:spPr bwMode="auto">
          <a:xfrm>
            <a:off x="6507163" y="3035300"/>
            <a:ext cx="2227262" cy="400050"/>
          </a:xfrm>
          <a:prstGeom prst="rect">
            <a:avLst/>
          </a:prstGeom>
          <a:noFill/>
          <a:ln w="9525">
            <a:noFill/>
            <a:miter lim="800000"/>
            <a:headEnd/>
            <a:tailEnd/>
          </a:ln>
        </p:spPr>
        <p:txBody>
          <a:bodyPr>
            <a:spAutoFit/>
          </a:bodyPr>
          <a:lstStyle/>
          <a:p>
            <a:pPr algn="ctr"/>
            <a:r>
              <a:rPr lang="en-US">
                <a:solidFill>
                  <a:prstClr val="black"/>
                </a:solidFill>
              </a:rPr>
              <a:t>Randomly</a:t>
            </a:r>
          </a:p>
        </p:txBody>
      </p:sp>
      <p:sp>
        <p:nvSpPr>
          <p:cNvPr id="53259" name="TextBox 124"/>
          <p:cNvSpPr txBox="1">
            <a:spLocks noChangeArrowheads="1"/>
          </p:cNvSpPr>
          <p:nvPr/>
        </p:nvSpPr>
        <p:spPr bwMode="auto">
          <a:xfrm>
            <a:off x="592138" y="5729288"/>
            <a:ext cx="2409825" cy="708025"/>
          </a:xfrm>
          <a:prstGeom prst="rect">
            <a:avLst/>
          </a:prstGeom>
          <a:noFill/>
          <a:ln w="9525">
            <a:noFill/>
            <a:miter lim="800000"/>
            <a:headEnd/>
            <a:tailEnd/>
          </a:ln>
        </p:spPr>
        <p:txBody>
          <a:bodyPr>
            <a:spAutoFit/>
          </a:bodyPr>
          <a:lstStyle/>
          <a:p>
            <a:pPr algn="ctr"/>
            <a:r>
              <a:rPr lang="en-US">
                <a:solidFill>
                  <a:prstClr val="black"/>
                </a:solidFill>
              </a:rPr>
              <a:t>Multiple interest operators</a:t>
            </a:r>
          </a:p>
        </p:txBody>
      </p:sp>
      <p:pic>
        <p:nvPicPr>
          <p:cNvPr id="288770" name="Picture 2"/>
          <p:cNvPicPr>
            <a:picLocks noChangeAspect="1" noChangeArrowheads="1"/>
          </p:cNvPicPr>
          <p:nvPr/>
        </p:nvPicPr>
        <p:blipFill>
          <a:blip r:embed="rId4" cstate="print"/>
          <a:srcRect l="74953"/>
          <a:stretch>
            <a:fillRect/>
          </a:stretch>
        </p:blipFill>
        <p:spPr bwMode="auto">
          <a:xfrm>
            <a:off x="6361113" y="1092200"/>
            <a:ext cx="2525712" cy="1898650"/>
          </a:xfrm>
          <a:prstGeom prst="rect">
            <a:avLst/>
          </a:prstGeom>
          <a:noFill/>
          <a:ln w="12700" cap="sq">
            <a:noFill/>
            <a:miter lim="800000"/>
            <a:headEnd type="none" w="sm" len="sm"/>
            <a:tailEnd type="none" w="sm" len="sm"/>
          </a:ln>
        </p:spPr>
      </p:pic>
      <p:pic>
        <p:nvPicPr>
          <p:cNvPr id="53261" name="Picture 4"/>
          <p:cNvPicPr>
            <a:picLocks noChangeAspect="1" noChangeArrowheads="1"/>
          </p:cNvPicPr>
          <p:nvPr/>
        </p:nvPicPr>
        <p:blipFill>
          <a:blip r:embed="rId5" cstate="print"/>
          <a:srcRect l="36423" t="38245" r="35625" b="25511"/>
          <a:stretch>
            <a:fillRect/>
          </a:stretch>
        </p:blipFill>
        <p:spPr bwMode="auto">
          <a:xfrm>
            <a:off x="592138" y="3794125"/>
            <a:ext cx="2439987" cy="1935163"/>
          </a:xfrm>
          <a:prstGeom prst="rect">
            <a:avLst/>
          </a:prstGeom>
          <a:noFill/>
          <a:ln w="12700" cap="sq">
            <a:noFill/>
            <a:miter lim="800000"/>
            <a:headEnd type="none" w="sm" len="sm"/>
            <a:tailEnd type="none" w="sm" len="sm"/>
          </a:ln>
        </p:spPr>
      </p:pic>
      <p:sp>
        <p:nvSpPr>
          <p:cNvPr id="153" name="TextBox 152"/>
          <p:cNvSpPr txBox="1">
            <a:spLocks noChangeArrowheads="1"/>
          </p:cNvSpPr>
          <p:nvPr/>
        </p:nvSpPr>
        <p:spPr bwMode="auto">
          <a:xfrm>
            <a:off x="3403600" y="3603625"/>
            <a:ext cx="5432425" cy="2922588"/>
          </a:xfrm>
          <a:prstGeom prst="rect">
            <a:avLst/>
          </a:prstGeom>
          <a:noFill/>
          <a:ln w="9525">
            <a:noFill/>
            <a:miter lim="800000"/>
            <a:headEnd/>
            <a:tailEnd/>
          </a:ln>
        </p:spPr>
        <p:txBody>
          <a:bodyPr>
            <a:spAutoFit/>
          </a:bodyPr>
          <a:lstStyle/>
          <a:p>
            <a:pPr marL="290513" indent="-290513">
              <a:spcAft>
                <a:spcPts val="600"/>
              </a:spcAft>
              <a:buFont typeface="Arial" charset="0"/>
              <a:buChar char="•"/>
            </a:pPr>
            <a:r>
              <a:rPr lang="en-US">
                <a:solidFill>
                  <a:prstClr val="black"/>
                </a:solidFill>
              </a:rPr>
              <a:t>To find specific, textured objects, sparse sampling from interest points often more reliable.</a:t>
            </a:r>
          </a:p>
          <a:p>
            <a:pPr marL="290513" indent="-290513">
              <a:spcAft>
                <a:spcPts val="600"/>
              </a:spcAft>
              <a:buFont typeface="Arial" charset="0"/>
              <a:buChar char="•"/>
            </a:pPr>
            <a:r>
              <a:rPr lang="en-US">
                <a:solidFill>
                  <a:prstClr val="black"/>
                </a:solidFill>
              </a:rPr>
              <a:t>Multiple complementary interest operators offer more image coverage.</a:t>
            </a:r>
          </a:p>
          <a:p>
            <a:pPr marL="290513" indent="-290513">
              <a:spcAft>
                <a:spcPts val="600"/>
              </a:spcAft>
              <a:buFont typeface="Arial" charset="0"/>
              <a:buChar char="•"/>
            </a:pPr>
            <a:r>
              <a:rPr lang="en-US">
                <a:solidFill>
                  <a:prstClr val="black"/>
                </a:solidFill>
              </a:rPr>
              <a:t>For object categorization, dense sampling offers better coverage.</a:t>
            </a:r>
          </a:p>
          <a:p>
            <a:pPr marL="290513" indent="-290513">
              <a:spcAft>
                <a:spcPts val="600"/>
              </a:spcAft>
              <a:buFont typeface="Arial" charset="0"/>
              <a:buChar char="•"/>
            </a:pPr>
            <a:endParaRPr lang="en-US" sz="400">
              <a:solidFill>
                <a:prstClr val="black"/>
              </a:solidFill>
            </a:endParaRPr>
          </a:p>
          <a:p>
            <a:pPr marL="290513" indent="-290513">
              <a:spcAft>
                <a:spcPts val="600"/>
              </a:spcAft>
            </a:pPr>
            <a:r>
              <a:rPr lang="en-US" sz="1600">
                <a:solidFill>
                  <a:prstClr val="black"/>
                </a:solidFill>
              </a:rPr>
              <a:t>    [See Nowak, Jurie &amp; Triggs, ECCV 2006]</a:t>
            </a:r>
          </a:p>
        </p:txBody>
      </p:sp>
    </p:spTree>
    <p:extLst>
      <p:ext uri="{BB962C8B-B14F-4D97-AF65-F5344CB8AC3E}">
        <p14:creationId xmlns:p14="http://schemas.microsoft.com/office/powerpoint/2010/main" val="419921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8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3" grpId="0"/>
      <p:bldP spid="15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grpSp>
        <p:nvGrpSpPr>
          <p:cNvPr id="4" name="Group 26"/>
          <p:cNvGrpSpPr/>
          <p:nvPr/>
        </p:nvGrpSpPr>
        <p:grpSpPr>
          <a:xfrm>
            <a:off x="1905000" y="3687457"/>
            <a:ext cx="1126202" cy="1590020"/>
            <a:chOff x="1144292" y="2780502"/>
            <a:chExt cx="1126202" cy="1590020"/>
          </a:xfrm>
        </p:grpSpPr>
        <p:sp>
          <p:nvSpPr>
            <p:cNvPr id="9" name="TextBox 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0" name="TextBox 9"/>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11" name="TextBox 10"/>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12" name="TextBox 11"/>
            <p:cNvSpPr txBox="1"/>
            <p:nvPr/>
          </p:nvSpPr>
          <p:spPr>
            <a:xfrm>
              <a:off x="1753892"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3" name="TextBox 12"/>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14" name="Freeform 13"/>
          <p:cNvSpPr/>
          <p:nvPr/>
        </p:nvSpPr>
        <p:spPr>
          <a:xfrm>
            <a:off x="1522708" y="342155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TextBox 14"/>
          <p:cNvSpPr txBox="1"/>
          <p:nvPr/>
        </p:nvSpPr>
        <p:spPr>
          <a:xfrm>
            <a:off x="5257800" y="5135257"/>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6" name="TextBox 15"/>
          <p:cNvSpPr txBox="1"/>
          <p:nvPr/>
        </p:nvSpPr>
        <p:spPr>
          <a:xfrm>
            <a:off x="6096000" y="5516257"/>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18" name="TextBox 17"/>
          <p:cNvSpPr txBox="1"/>
          <p:nvPr/>
        </p:nvSpPr>
        <p:spPr>
          <a:xfrm>
            <a:off x="6021092" y="5934559"/>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9" name="TextBox 18"/>
          <p:cNvSpPr txBox="1"/>
          <p:nvPr/>
        </p:nvSpPr>
        <p:spPr>
          <a:xfrm>
            <a:off x="5562600" y="5897257"/>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20" name="Freeform 19"/>
          <p:cNvSpPr/>
          <p:nvPr/>
        </p:nvSpPr>
        <p:spPr>
          <a:xfrm>
            <a:off x="5029200" y="4601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6" name="Freeform 25"/>
          <p:cNvSpPr/>
          <p:nvPr/>
        </p:nvSpPr>
        <p:spPr>
          <a:xfrm>
            <a:off x="5029200" y="2315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5" name="Group 27"/>
          <p:cNvGrpSpPr/>
          <p:nvPr/>
        </p:nvGrpSpPr>
        <p:grpSpPr>
          <a:xfrm rot="655518">
            <a:off x="5368362" y="2755493"/>
            <a:ext cx="994642" cy="1320144"/>
            <a:chOff x="1144292" y="2780502"/>
            <a:chExt cx="994642" cy="1590020"/>
          </a:xfrm>
        </p:grpSpPr>
        <p:sp>
          <p:nvSpPr>
            <p:cNvPr id="29" name="TextBox 2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30" name="TextBox 29"/>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32" name="TextBox 31"/>
            <p:cNvSpPr txBox="1"/>
            <p:nvPr/>
          </p:nvSpPr>
          <p:spPr>
            <a:xfrm>
              <a:off x="1753892"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33" name="TextBox 32"/>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34" name="TextBox 33"/>
          <p:cNvSpPr txBox="1"/>
          <p:nvPr/>
        </p:nvSpPr>
        <p:spPr>
          <a:xfrm>
            <a:off x="6172200" y="4830457"/>
            <a:ext cx="404278" cy="523220"/>
          </a:xfrm>
          <a:prstGeom prst="rect">
            <a:avLst/>
          </a:prstGeom>
          <a:noFill/>
        </p:spPr>
        <p:txBody>
          <a:bodyPr wrap="none" rtlCol="0">
            <a:spAutoFit/>
          </a:bodyPr>
          <a:lstStyle/>
          <a:p>
            <a:r>
              <a:rPr lang="en-US" sz="2800" b="1" dirty="0" smtClean="0">
                <a:solidFill>
                  <a:srgbClr val="C0504D">
                    <a:lumMod val="75000"/>
                  </a:srgbClr>
                </a:solidFill>
              </a:rPr>
              <a:t>h</a:t>
            </a:r>
            <a:endParaRPr lang="en-US" sz="2800" b="1" dirty="0">
              <a:solidFill>
                <a:srgbClr val="C0504D">
                  <a:lumMod val="75000"/>
                </a:srgbClr>
              </a:solidFill>
            </a:endParaRPr>
          </a:p>
        </p:txBody>
      </p:sp>
      <p:sp>
        <p:nvSpPr>
          <p:cNvPr id="37" name="TextBox 36"/>
          <p:cNvSpPr txBox="1"/>
          <p:nvPr/>
        </p:nvSpPr>
        <p:spPr>
          <a:xfrm>
            <a:off x="6172200" y="2620657"/>
            <a:ext cx="404278" cy="523220"/>
          </a:xfrm>
          <a:prstGeom prst="rect">
            <a:avLst/>
          </a:prstGeom>
          <a:noFill/>
        </p:spPr>
        <p:txBody>
          <a:bodyPr wrap="none" rtlCol="0">
            <a:spAutoFit/>
          </a:bodyPr>
          <a:lstStyle/>
          <a:p>
            <a:r>
              <a:rPr lang="en-US" sz="2800" b="1" dirty="0" smtClean="0">
                <a:solidFill>
                  <a:srgbClr val="C0504D">
                    <a:lumMod val="75000"/>
                  </a:srgbClr>
                </a:solidFill>
              </a:rPr>
              <a:t>h</a:t>
            </a:r>
            <a:endParaRPr lang="en-US" sz="2800" b="1" dirty="0">
              <a:solidFill>
                <a:srgbClr val="C0504D">
                  <a:lumMod val="75000"/>
                </a:srgbClr>
              </a:solidFill>
            </a:endParaRPr>
          </a:p>
        </p:txBody>
      </p:sp>
      <p:sp>
        <p:nvSpPr>
          <p:cNvPr id="39" name="Right Arrow 38"/>
          <p:cNvSpPr/>
          <p:nvPr/>
        </p:nvSpPr>
        <p:spPr>
          <a:xfrm rot="19292038">
            <a:off x="3657600" y="37636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ight Arrow 39"/>
          <p:cNvSpPr/>
          <p:nvPr/>
        </p:nvSpPr>
        <p:spPr>
          <a:xfrm rot="2034799">
            <a:off x="3729377" y="500558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2895600" y="2468257"/>
            <a:ext cx="2133600" cy="1200329"/>
          </a:xfrm>
          <a:prstGeom prst="rect">
            <a:avLst/>
          </a:prstGeom>
          <a:noFill/>
        </p:spPr>
        <p:txBody>
          <a:bodyPr wrap="square" rtlCol="0">
            <a:spAutoFit/>
          </a:bodyPr>
          <a:lstStyle/>
          <a:p>
            <a:pPr algn="ctr"/>
            <a:r>
              <a:rPr lang="en-US" sz="2400" dirty="0" smtClean="0">
                <a:solidFill>
                  <a:prstClr val="black"/>
                </a:solidFill>
              </a:rPr>
              <a:t>Which matches better?</a:t>
            </a:r>
            <a:endParaRPr lang="en-US" sz="2400" dirty="0">
              <a:solidFill>
                <a:prstClr val="black"/>
              </a:solidFill>
            </a:endParaRPr>
          </a:p>
        </p:txBody>
      </p:sp>
    </p:spTree>
    <p:extLst>
      <p:ext uri="{BB962C8B-B14F-4D97-AF65-F5344CB8AC3E}">
        <p14:creationId xmlns:p14="http://schemas.microsoft.com/office/powerpoint/2010/main" val="9219222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1676400" y="2667000"/>
            <a:ext cx="2438400" cy="2965094"/>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37163" b="73963"/>
          <a:stretch>
            <a:fillRect/>
          </a:stretch>
        </p:blipFill>
        <p:spPr bwMode="auto">
          <a:xfrm>
            <a:off x="4648200" y="2584094"/>
            <a:ext cx="2565400" cy="2886075"/>
          </a:xfrm>
          <a:prstGeom prst="rect">
            <a:avLst/>
          </a:prstGeom>
          <a:noFill/>
          <a:ln w="12700" cap="sq">
            <a:noFill/>
            <a:miter lim="800000"/>
            <a:headEnd type="none" w="sm" len="sm"/>
            <a:tailEnd type="none" w="sm" len="sm"/>
          </a:ln>
        </p:spPr>
      </p:pic>
      <p:sp>
        <p:nvSpPr>
          <p:cNvPr id="15" name="TextBox 14"/>
          <p:cNvSpPr txBox="1"/>
          <p:nvPr/>
        </p:nvSpPr>
        <p:spPr>
          <a:xfrm>
            <a:off x="1905000" y="5638800"/>
            <a:ext cx="5474576" cy="461665"/>
          </a:xfrm>
          <a:prstGeom prst="rect">
            <a:avLst/>
          </a:prstGeom>
          <a:noFill/>
        </p:spPr>
        <p:txBody>
          <a:bodyPr wrap="none" rtlCol="0">
            <a:spAutoFit/>
          </a:bodyPr>
          <a:lstStyle/>
          <a:p>
            <a:r>
              <a:rPr lang="en-US" sz="2400" dirty="0" smtClean="0">
                <a:solidFill>
                  <a:prstClr val="black"/>
                </a:solidFill>
              </a:rPr>
              <a:t>Real objects have consistent geometry</a:t>
            </a:r>
            <a:endParaRPr lang="en-US" sz="2400" dirty="0">
              <a:solidFill>
                <a:prstClr val="black"/>
              </a:solidFill>
            </a:endParaRPr>
          </a:p>
        </p:txBody>
      </p:sp>
    </p:spTree>
    <p:extLst>
      <p:ext uri="{BB962C8B-B14F-4D97-AF65-F5344CB8AC3E}">
        <p14:creationId xmlns:p14="http://schemas.microsoft.com/office/powerpoint/2010/main" val="38695608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a:xfrm>
            <a:off x="457200" y="838200"/>
            <a:ext cx="8229600" cy="5135563"/>
          </a:xfrm>
        </p:spPr>
        <p:txBody>
          <a:bodyPr/>
          <a:lstStyle/>
          <a:p>
            <a:pPr>
              <a:buNone/>
            </a:pPr>
            <a:r>
              <a:rPr lang="en-US" dirty="0" smtClean="0"/>
              <a:t>RANSAC for affine transform</a:t>
            </a:r>
          </a:p>
        </p:txBody>
      </p:sp>
      <p:grpSp>
        <p:nvGrpSpPr>
          <p:cNvPr id="4" name="Group 4"/>
          <p:cNvGrpSpPr/>
          <p:nvPr/>
        </p:nvGrpSpPr>
        <p:grpSpPr>
          <a:xfrm>
            <a:off x="4268492" y="1707360"/>
            <a:ext cx="1126202" cy="1590020"/>
            <a:chOff x="1144292" y="2780502"/>
            <a:chExt cx="1126202" cy="1590020"/>
          </a:xfrm>
        </p:grpSpPr>
        <p:sp>
          <p:nvSpPr>
            <p:cNvPr id="6" name="TextBox 5"/>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7" name="TextBox 6"/>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8" name="TextBox 7"/>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9" name="TextBox 8"/>
            <p:cNvSpPr txBox="1"/>
            <p:nvPr/>
          </p:nvSpPr>
          <p:spPr>
            <a:xfrm>
              <a:off x="1524000"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0" name="TextBox 9"/>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11" name="Freeform 10"/>
          <p:cNvSpPr/>
          <p:nvPr/>
        </p:nvSpPr>
        <p:spPr>
          <a:xfrm>
            <a:off x="3886200" y="14414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 name="Freeform 11"/>
          <p:cNvSpPr/>
          <p:nvPr/>
        </p:nvSpPr>
        <p:spPr>
          <a:xfrm>
            <a:off x="6400800" y="13652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5" name="Group 12"/>
          <p:cNvGrpSpPr/>
          <p:nvPr/>
        </p:nvGrpSpPr>
        <p:grpSpPr>
          <a:xfrm rot="655518">
            <a:off x="6741908" y="1784432"/>
            <a:ext cx="778726" cy="1320252"/>
            <a:chOff x="1144292" y="2780502"/>
            <a:chExt cx="778726" cy="1590150"/>
          </a:xfrm>
        </p:grpSpPr>
        <p:sp>
          <p:nvSpPr>
            <p:cNvPr id="14" name="TextBox 13"/>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5" name="TextBox 14"/>
            <p:cNvSpPr txBox="1"/>
            <p:nvPr/>
          </p:nvSpPr>
          <p:spPr>
            <a:xfrm>
              <a:off x="1144292" y="3694901"/>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16" name="TextBox 15"/>
            <p:cNvSpPr txBox="1"/>
            <p:nvPr/>
          </p:nvSpPr>
          <p:spPr>
            <a:xfrm>
              <a:off x="1537976" y="384743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7" name="TextBox 16"/>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18" name="TextBox 17"/>
          <p:cNvSpPr txBox="1"/>
          <p:nvPr/>
        </p:nvSpPr>
        <p:spPr>
          <a:xfrm>
            <a:off x="6553200" y="2051058"/>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13" name="Group 60"/>
          <p:cNvGrpSpPr/>
          <p:nvPr/>
        </p:nvGrpSpPr>
        <p:grpSpPr>
          <a:xfrm>
            <a:off x="4497092" y="2012160"/>
            <a:ext cx="762000" cy="533400"/>
            <a:chOff x="3277892" y="1866102"/>
            <a:chExt cx="762000" cy="533400"/>
          </a:xfrm>
        </p:grpSpPr>
        <p:cxnSp>
          <p:nvCxnSpPr>
            <p:cNvPr id="24" name="Straight Connector 23"/>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 name="Group 66"/>
          <p:cNvGrpSpPr/>
          <p:nvPr/>
        </p:nvGrpSpPr>
        <p:grpSpPr>
          <a:xfrm>
            <a:off x="6706892" y="2088360"/>
            <a:ext cx="533400" cy="457200"/>
            <a:chOff x="5487692" y="1942302"/>
            <a:chExt cx="533400" cy="457200"/>
          </a:xfrm>
        </p:grpSpPr>
        <p:cxnSp>
          <p:nvCxnSpPr>
            <p:cNvPr id="30" name="Straight Connector 29"/>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4"/>
          <p:cNvGrpSpPr/>
          <p:nvPr/>
        </p:nvGrpSpPr>
        <p:grpSpPr>
          <a:xfrm>
            <a:off x="4343400" y="4937617"/>
            <a:ext cx="1126202" cy="1590020"/>
            <a:chOff x="1144292" y="2780502"/>
            <a:chExt cx="1126202" cy="1590020"/>
          </a:xfrm>
        </p:grpSpPr>
        <p:sp>
          <p:nvSpPr>
            <p:cNvPr id="42" name="TextBox 41"/>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43" name="TextBox 42"/>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44" name="TextBox 43"/>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45" name="TextBox 44"/>
            <p:cNvSpPr txBox="1"/>
            <p:nvPr/>
          </p:nvSpPr>
          <p:spPr>
            <a:xfrm>
              <a:off x="1525292"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46" name="TextBox 45"/>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47" name="Freeform 46"/>
          <p:cNvSpPr/>
          <p:nvPr/>
        </p:nvSpPr>
        <p:spPr>
          <a:xfrm>
            <a:off x="3961108" y="46717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6475708" y="45955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21" name="Group 12"/>
          <p:cNvGrpSpPr/>
          <p:nvPr/>
        </p:nvGrpSpPr>
        <p:grpSpPr>
          <a:xfrm rot="655518">
            <a:off x="6819657" y="5014542"/>
            <a:ext cx="774336" cy="1290692"/>
            <a:chOff x="1144292" y="2780502"/>
            <a:chExt cx="774336" cy="1554546"/>
          </a:xfrm>
        </p:grpSpPr>
        <p:sp>
          <p:nvSpPr>
            <p:cNvPr id="50" name="TextBox 49"/>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51" name="TextBox 50"/>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52" name="TextBox 51"/>
            <p:cNvSpPr txBox="1"/>
            <p:nvPr/>
          </p:nvSpPr>
          <p:spPr>
            <a:xfrm>
              <a:off x="1533586" y="3811829"/>
              <a:ext cx="385042" cy="523219"/>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53" name="TextBox 52"/>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54" name="TextBox 53"/>
          <p:cNvSpPr txBox="1"/>
          <p:nvPr/>
        </p:nvSpPr>
        <p:spPr>
          <a:xfrm>
            <a:off x="6628108" y="5281315"/>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22" name="Group 71"/>
          <p:cNvGrpSpPr/>
          <p:nvPr/>
        </p:nvGrpSpPr>
        <p:grpSpPr>
          <a:xfrm>
            <a:off x="4495800" y="3886200"/>
            <a:ext cx="762000" cy="533400"/>
            <a:chOff x="3277892" y="1866102"/>
            <a:chExt cx="762000" cy="533400"/>
          </a:xfrm>
        </p:grpSpPr>
        <p:cxnSp>
          <p:nvCxnSpPr>
            <p:cNvPr id="73" name="Straight Connector 72"/>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3" name="Group 75"/>
          <p:cNvGrpSpPr/>
          <p:nvPr/>
        </p:nvGrpSpPr>
        <p:grpSpPr>
          <a:xfrm>
            <a:off x="6705600" y="3962400"/>
            <a:ext cx="533400" cy="457200"/>
            <a:chOff x="5487692" y="1942302"/>
            <a:chExt cx="533400" cy="457200"/>
          </a:xfrm>
        </p:grpSpPr>
        <p:cxnSp>
          <p:nvCxnSpPr>
            <p:cNvPr id="77" name="Straight Connector 76"/>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5257801" y="3581400"/>
            <a:ext cx="1432302" cy="533399"/>
          </a:xfrm>
          <a:custGeom>
            <a:avLst/>
            <a:gdLst>
              <a:gd name="connsiteX0" fmla="*/ 0 w 1348353"/>
              <a:gd name="connsiteY0" fmla="*/ 232474 h 278969"/>
              <a:gd name="connsiteX1" fmla="*/ 77492 w 1348353"/>
              <a:gd name="connsiteY1" fmla="*/ 201478 h 278969"/>
              <a:gd name="connsiteX2" fmla="*/ 123987 w 1348353"/>
              <a:gd name="connsiteY2" fmla="*/ 185979 h 278969"/>
              <a:gd name="connsiteX3" fmla="*/ 201478 w 1348353"/>
              <a:gd name="connsiteY3" fmla="*/ 108488 h 278969"/>
              <a:gd name="connsiteX4" fmla="*/ 294468 w 1348353"/>
              <a:gd name="connsiteY4" fmla="*/ 77491 h 278969"/>
              <a:gd name="connsiteX5" fmla="*/ 340963 w 1348353"/>
              <a:gd name="connsiteY5" fmla="*/ 46495 h 278969"/>
              <a:gd name="connsiteX6" fmla="*/ 511444 w 1348353"/>
              <a:gd name="connsiteY6" fmla="*/ 15498 h 278969"/>
              <a:gd name="connsiteX7" fmla="*/ 681926 w 1348353"/>
              <a:gd name="connsiteY7" fmla="*/ 0 h 278969"/>
              <a:gd name="connsiteX8" fmla="*/ 991892 w 1348353"/>
              <a:gd name="connsiteY8" fmla="*/ 15498 h 278969"/>
              <a:gd name="connsiteX9" fmla="*/ 1084882 w 1348353"/>
              <a:gd name="connsiteY9" fmla="*/ 46495 h 278969"/>
              <a:gd name="connsiteX10" fmla="*/ 1131376 w 1348353"/>
              <a:gd name="connsiteY10" fmla="*/ 61993 h 278969"/>
              <a:gd name="connsiteX11" fmla="*/ 1224366 w 1348353"/>
              <a:gd name="connsiteY11" fmla="*/ 123986 h 278969"/>
              <a:gd name="connsiteX12" fmla="*/ 1270861 w 1348353"/>
              <a:gd name="connsiteY12" fmla="*/ 154983 h 278969"/>
              <a:gd name="connsiteX13" fmla="*/ 1317356 w 1348353"/>
              <a:gd name="connsiteY13" fmla="*/ 201478 h 278969"/>
              <a:gd name="connsiteX14" fmla="*/ 1348353 w 1348353"/>
              <a:gd name="connsiteY14" fmla="*/ 278969 h 2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353" h="278969">
                <a:moveTo>
                  <a:pt x="0" y="232474"/>
                </a:moveTo>
                <a:cubicBezTo>
                  <a:pt x="25831" y="222142"/>
                  <a:pt x="51443" y="211246"/>
                  <a:pt x="77492" y="201478"/>
                </a:cubicBezTo>
                <a:cubicBezTo>
                  <a:pt x="92789" y="195742"/>
                  <a:pt x="111230" y="196185"/>
                  <a:pt x="123987" y="185979"/>
                </a:cubicBezTo>
                <a:cubicBezTo>
                  <a:pt x="207935" y="118820"/>
                  <a:pt x="96864" y="154984"/>
                  <a:pt x="201478" y="108488"/>
                </a:cubicBezTo>
                <a:cubicBezTo>
                  <a:pt x="231335" y="95218"/>
                  <a:pt x="267282" y="95615"/>
                  <a:pt x="294468" y="77491"/>
                </a:cubicBezTo>
                <a:cubicBezTo>
                  <a:pt x="309966" y="67159"/>
                  <a:pt x="324303" y="54825"/>
                  <a:pt x="340963" y="46495"/>
                </a:cubicBezTo>
                <a:cubicBezTo>
                  <a:pt x="387910" y="23021"/>
                  <a:pt x="470832" y="19773"/>
                  <a:pt x="511444" y="15498"/>
                </a:cubicBezTo>
                <a:cubicBezTo>
                  <a:pt x="568192" y="9525"/>
                  <a:pt x="625099" y="5166"/>
                  <a:pt x="681926" y="0"/>
                </a:cubicBezTo>
                <a:cubicBezTo>
                  <a:pt x="785248" y="5166"/>
                  <a:pt x="889123" y="3640"/>
                  <a:pt x="991892" y="15498"/>
                </a:cubicBezTo>
                <a:cubicBezTo>
                  <a:pt x="1024350" y="19243"/>
                  <a:pt x="1053885" y="36163"/>
                  <a:pt x="1084882" y="46495"/>
                </a:cubicBezTo>
                <a:lnTo>
                  <a:pt x="1131376" y="61993"/>
                </a:lnTo>
                <a:lnTo>
                  <a:pt x="1224366" y="123986"/>
                </a:lnTo>
                <a:cubicBezTo>
                  <a:pt x="1239864" y="134318"/>
                  <a:pt x="1257690" y="141812"/>
                  <a:pt x="1270861" y="154983"/>
                </a:cubicBezTo>
                <a:lnTo>
                  <a:pt x="1317356" y="201478"/>
                </a:lnTo>
                <a:cubicBezTo>
                  <a:pt x="1334626" y="270559"/>
                  <a:pt x="1317792" y="248410"/>
                  <a:pt x="1348353" y="278969"/>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6" name="TextBox 85"/>
          <p:cNvSpPr txBox="1"/>
          <p:nvPr/>
        </p:nvSpPr>
        <p:spPr>
          <a:xfrm>
            <a:off x="5410200" y="3657600"/>
            <a:ext cx="1219200" cy="646331"/>
          </a:xfrm>
          <a:prstGeom prst="rect">
            <a:avLst/>
          </a:prstGeom>
          <a:noFill/>
        </p:spPr>
        <p:txBody>
          <a:bodyPr wrap="square" rtlCol="0">
            <a:spAutoFit/>
          </a:bodyPr>
          <a:lstStyle/>
          <a:p>
            <a:pPr algn="ctr"/>
            <a:r>
              <a:rPr lang="en-US" dirty="0" smtClean="0">
                <a:solidFill>
                  <a:prstClr val="black"/>
                </a:solidFill>
              </a:rPr>
              <a:t>Affine Transform</a:t>
            </a:r>
            <a:endParaRPr lang="en-US" dirty="0">
              <a:solidFill>
                <a:prstClr val="black"/>
              </a:solidFill>
            </a:endParaRPr>
          </a:p>
        </p:txBody>
      </p:sp>
      <p:grpSp>
        <p:nvGrpSpPr>
          <p:cNvPr id="25" name="Group 86"/>
          <p:cNvGrpSpPr/>
          <p:nvPr/>
        </p:nvGrpSpPr>
        <p:grpSpPr>
          <a:xfrm>
            <a:off x="6781800" y="5327658"/>
            <a:ext cx="533400" cy="457200"/>
            <a:chOff x="5487692" y="1942302"/>
            <a:chExt cx="533400" cy="457200"/>
          </a:xfrm>
        </p:grpSpPr>
        <p:cxnSp>
          <p:nvCxnSpPr>
            <p:cNvPr id="88" name="Straight Connector 87"/>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7" name="Group 90"/>
          <p:cNvGrpSpPr/>
          <p:nvPr/>
        </p:nvGrpSpPr>
        <p:grpSpPr>
          <a:xfrm>
            <a:off x="4541004" y="5251458"/>
            <a:ext cx="762000" cy="533400"/>
            <a:chOff x="3277892" y="1866102"/>
            <a:chExt cx="762000" cy="533400"/>
          </a:xfrm>
        </p:grpSpPr>
        <p:cxnSp>
          <p:nvCxnSpPr>
            <p:cNvPr id="92" name="Straight Connector 91"/>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4582331" y="5454227"/>
            <a:ext cx="3068665" cy="658678"/>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0" name="TextBox 99"/>
          <p:cNvSpPr txBox="1"/>
          <p:nvPr/>
        </p:nvSpPr>
        <p:spPr>
          <a:xfrm>
            <a:off x="609600" y="2369403"/>
            <a:ext cx="3048000" cy="830997"/>
          </a:xfrm>
          <a:prstGeom prst="rect">
            <a:avLst/>
          </a:prstGeom>
          <a:noFill/>
        </p:spPr>
        <p:txBody>
          <a:bodyPr wrap="square" rtlCol="0">
            <a:spAutoFit/>
          </a:bodyPr>
          <a:lstStyle/>
          <a:p>
            <a:r>
              <a:rPr lang="en-US" sz="2400" dirty="0" smtClean="0">
                <a:solidFill>
                  <a:prstClr val="black"/>
                </a:solidFill>
              </a:rPr>
              <a:t>Randomly choose 3 matching pairs</a:t>
            </a:r>
            <a:endParaRPr lang="en-US" sz="2400" dirty="0">
              <a:solidFill>
                <a:prstClr val="black"/>
              </a:solidFill>
            </a:endParaRPr>
          </a:p>
        </p:txBody>
      </p:sp>
      <p:sp>
        <p:nvSpPr>
          <p:cNvPr id="101" name="TextBox 100"/>
          <p:cNvSpPr txBox="1"/>
          <p:nvPr/>
        </p:nvSpPr>
        <p:spPr>
          <a:xfrm>
            <a:off x="609600" y="3664803"/>
            <a:ext cx="3048000" cy="830997"/>
          </a:xfrm>
          <a:prstGeom prst="rect">
            <a:avLst/>
          </a:prstGeom>
          <a:noFill/>
        </p:spPr>
        <p:txBody>
          <a:bodyPr wrap="square" rtlCol="0">
            <a:spAutoFit/>
          </a:bodyPr>
          <a:lstStyle/>
          <a:p>
            <a:r>
              <a:rPr lang="en-US" sz="2400" dirty="0" smtClean="0">
                <a:solidFill>
                  <a:prstClr val="black"/>
                </a:solidFill>
              </a:rPr>
              <a:t>Estimate transformation</a:t>
            </a:r>
            <a:endParaRPr lang="en-US" sz="2400" dirty="0">
              <a:solidFill>
                <a:prstClr val="black"/>
              </a:solidFill>
            </a:endParaRPr>
          </a:p>
        </p:txBody>
      </p:sp>
      <p:sp>
        <p:nvSpPr>
          <p:cNvPr id="102" name="TextBox 101"/>
          <p:cNvSpPr txBox="1"/>
          <p:nvPr/>
        </p:nvSpPr>
        <p:spPr>
          <a:xfrm>
            <a:off x="533400" y="5334000"/>
            <a:ext cx="3048000" cy="1200329"/>
          </a:xfrm>
          <a:prstGeom prst="rect">
            <a:avLst/>
          </a:prstGeom>
          <a:noFill/>
        </p:spPr>
        <p:txBody>
          <a:bodyPr wrap="square" rtlCol="0">
            <a:spAutoFit/>
          </a:bodyPr>
          <a:lstStyle/>
          <a:p>
            <a:r>
              <a:rPr lang="en-US" sz="2400" dirty="0" smtClean="0">
                <a:solidFill>
                  <a:prstClr val="black"/>
                </a:solidFill>
              </a:rPr>
              <a:t>Predict remaining points and count “inliers”</a:t>
            </a:r>
          </a:p>
        </p:txBody>
      </p:sp>
      <p:sp>
        <p:nvSpPr>
          <p:cNvPr id="103" name="TextBox 102"/>
          <p:cNvSpPr txBox="1"/>
          <p:nvPr/>
        </p:nvSpPr>
        <p:spPr>
          <a:xfrm>
            <a:off x="304800" y="1676400"/>
            <a:ext cx="2477601" cy="461665"/>
          </a:xfrm>
          <a:prstGeom prst="rect">
            <a:avLst/>
          </a:prstGeom>
          <a:noFill/>
        </p:spPr>
        <p:txBody>
          <a:bodyPr wrap="none" rtlCol="0">
            <a:spAutoFit/>
          </a:bodyPr>
          <a:lstStyle/>
          <a:p>
            <a:r>
              <a:rPr lang="en-US" sz="2400" dirty="0" smtClean="0">
                <a:solidFill>
                  <a:prstClr val="black"/>
                </a:solidFill>
              </a:rPr>
              <a:t>Repeat N times:</a:t>
            </a:r>
            <a:endParaRPr lang="en-US" sz="2400" dirty="0">
              <a:solidFill>
                <a:prstClr val="black"/>
              </a:solidFill>
            </a:endParaRPr>
          </a:p>
        </p:txBody>
      </p:sp>
      <p:sp>
        <p:nvSpPr>
          <p:cNvPr id="106" name="Freeform 105"/>
          <p:cNvSpPr/>
          <p:nvPr/>
        </p:nvSpPr>
        <p:spPr>
          <a:xfrm>
            <a:off x="5105401" y="5867400"/>
            <a:ext cx="2667000" cy="457200"/>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26667357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Application: Large-Scale Retrieval</a:t>
            </a:r>
            <a:endParaRPr lang="de-CH" smtClean="0"/>
          </a:p>
        </p:txBody>
      </p:sp>
      <p:sp>
        <p:nvSpPr>
          <p:cNvPr id="54275" name="Content Placeholder 8"/>
          <p:cNvSpPr>
            <a:spLocks noGrp="1"/>
          </p:cNvSpPr>
          <p:nvPr>
            <p:ph idx="1"/>
          </p:nvPr>
        </p:nvSpPr>
        <p:spPr/>
        <p:txBody>
          <a:bodyPr/>
          <a:lstStyle/>
          <a:p>
            <a:endParaRPr lang="en-US" smtClean="0"/>
          </a:p>
        </p:txBody>
      </p:sp>
      <p:sp>
        <p:nvSpPr>
          <p:cNvPr id="31748" name="Footer Placeholder 4"/>
          <p:cNvSpPr>
            <a:spLocks noGrp="1"/>
          </p:cNvSpPr>
          <p:nvPr>
            <p:ph type="ftr" sz="quarter" idx="11"/>
          </p:nvPr>
        </p:nvSpPr>
        <p:spPr/>
        <p:txBody>
          <a:bodyPr/>
          <a:lstStyle/>
          <a:p>
            <a:pPr>
              <a:defRPr/>
            </a:pPr>
            <a:r>
              <a:rPr lang="de-DE" smtClean="0">
                <a:solidFill>
                  <a:prstClr val="black">
                    <a:tint val="75000"/>
                  </a:prstClr>
                </a:solidFill>
              </a:rPr>
              <a:t>K. Grauman, B. Leibe</a:t>
            </a:r>
          </a:p>
        </p:txBody>
      </p:sp>
      <p:sp>
        <p:nvSpPr>
          <p:cNvPr id="31747" name="Slide Number Placeholder 3"/>
          <p:cNvSpPr>
            <a:spLocks noGrp="1"/>
          </p:cNvSpPr>
          <p:nvPr>
            <p:ph type="sldNum" sz="quarter" idx="12"/>
          </p:nvPr>
        </p:nvSpPr>
        <p:spPr/>
        <p:txBody>
          <a:bodyPr/>
          <a:lstStyle/>
          <a:p>
            <a:pPr>
              <a:defRPr/>
            </a:pPr>
            <a:fld id="{65E79569-0F74-4F7A-A8F8-756E6CDB0D39}" type="slidenum">
              <a:rPr lang="de-DE" smtClean="0">
                <a:solidFill>
                  <a:prstClr val="black"/>
                </a:solidFill>
              </a:rPr>
              <a:pPr>
                <a:defRPr/>
              </a:pPr>
              <a:t>64</a:t>
            </a:fld>
            <a:endParaRPr lang="de-DE" smtClean="0">
              <a:solidFill>
                <a:prstClr val="black"/>
              </a:solidFill>
            </a:endParaRPr>
          </a:p>
        </p:txBody>
      </p:sp>
      <p:sp>
        <p:nvSpPr>
          <p:cNvPr id="54278" name="Rectangle 7"/>
          <p:cNvSpPr>
            <a:spLocks noChangeArrowheads="1"/>
          </p:cNvSpPr>
          <p:nvPr/>
        </p:nvSpPr>
        <p:spPr bwMode="auto">
          <a:xfrm>
            <a:off x="7054850" y="6450013"/>
            <a:ext cx="1809750" cy="338137"/>
          </a:xfrm>
          <a:prstGeom prst="rect">
            <a:avLst/>
          </a:prstGeom>
          <a:noFill/>
          <a:ln w="9525">
            <a:noFill/>
            <a:miter lim="800000"/>
            <a:headEnd/>
            <a:tailEnd/>
          </a:ln>
        </p:spPr>
        <p:txBody>
          <a:bodyPr wrap="none">
            <a:spAutoFit/>
          </a:bodyPr>
          <a:lstStyle/>
          <a:p>
            <a:pPr eaLnBrk="0" hangingPunct="0"/>
            <a:r>
              <a:rPr lang="en-US" sz="1600">
                <a:solidFill>
                  <a:prstClr val="black"/>
                </a:solidFill>
              </a:rPr>
              <a:t>[Philbin CVPR’07]</a:t>
            </a:r>
            <a:endParaRPr lang="de-CH" sz="1600">
              <a:solidFill>
                <a:prstClr val="black"/>
              </a:solidFill>
            </a:endParaRPr>
          </a:p>
        </p:txBody>
      </p:sp>
      <p:sp>
        <p:nvSpPr>
          <p:cNvPr id="54279" name="Rectangle 10"/>
          <p:cNvSpPr>
            <a:spLocks noChangeArrowheads="1"/>
          </p:cNvSpPr>
          <p:nvPr/>
        </p:nvSpPr>
        <p:spPr bwMode="auto">
          <a:xfrm>
            <a:off x="701675" y="6057900"/>
            <a:ext cx="812800" cy="369888"/>
          </a:xfrm>
          <a:prstGeom prst="rect">
            <a:avLst/>
          </a:prstGeom>
          <a:noFill/>
          <a:ln w="9525">
            <a:noFill/>
            <a:miter lim="800000"/>
            <a:headEnd/>
            <a:tailEnd/>
          </a:ln>
        </p:spPr>
        <p:txBody>
          <a:bodyPr wrap="none">
            <a:spAutoFit/>
          </a:bodyPr>
          <a:lstStyle/>
          <a:p>
            <a:pPr eaLnBrk="0" hangingPunct="0"/>
            <a:r>
              <a:rPr lang="en-US">
                <a:solidFill>
                  <a:prstClr val="black"/>
                </a:solidFill>
              </a:rPr>
              <a:t>Query</a:t>
            </a:r>
            <a:endParaRPr lang="de-CH">
              <a:solidFill>
                <a:prstClr val="black"/>
              </a:solidFill>
            </a:endParaRPr>
          </a:p>
        </p:txBody>
      </p:sp>
      <p:sp>
        <p:nvSpPr>
          <p:cNvPr id="54280" name="Rectangle 11"/>
          <p:cNvSpPr>
            <a:spLocks noChangeArrowheads="1"/>
          </p:cNvSpPr>
          <p:nvPr/>
        </p:nvSpPr>
        <p:spPr bwMode="auto">
          <a:xfrm>
            <a:off x="3048000" y="6096000"/>
            <a:ext cx="4327525" cy="369888"/>
          </a:xfrm>
          <a:prstGeom prst="rect">
            <a:avLst/>
          </a:prstGeom>
          <a:noFill/>
          <a:ln w="9525">
            <a:noFill/>
            <a:miter lim="800000"/>
            <a:headEnd/>
            <a:tailEnd/>
          </a:ln>
        </p:spPr>
        <p:txBody>
          <a:bodyPr wrap="none">
            <a:spAutoFit/>
          </a:bodyPr>
          <a:lstStyle/>
          <a:p>
            <a:pPr eaLnBrk="0" hangingPunct="0"/>
            <a:r>
              <a:rPr lang="en-US">
                <a:solidFill>
                  <a:prstClr val="black"/>
                </a:solidFill>
              </a:rPr>
              <a:t>Results on 5K (demo available for 100K)</a:t>
            </a:r>
            <a:endParaRPr lang="de-CH">
              <a:solidFill>
                <a:prstClr val="black"/>
              </a:solidFill>
            </a:endParaRPr>
          </a:p>
        </p:txBody>
      </p:sp>
      <p:pic>
        <p:nvPicPr>
          <p:cNvPr id="54281" name="Picture 2"/>
          <p:cNvPicPr>
            <a:picLocks noChangeAspect="1" noChangeArrowheads="1"/>
          </p:cNvPicPr>
          <p:nvPr/>
        </p:nvPicPr>
        <p:blipFill>
          <a:blip r:embed="rId2" cstate="print"/>
          <a:srcRect l="2823" r="13885"/>
          <a:stretch>
            <a:fillRect/>
          </a:stretch>
        </p:blipFill>
        <p:spPr bwMode="auto">
          <a:xfrm>
            <a:off x="409575" y="1092200"/>
            <a:ext cx="8616950" cy="4999038"/>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64974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Video Google System</a:t>
            </a:r>
          </a:p>
        </p:txBody>
      </p:sp>
      <p:sp>
        <p:nvSpPr>
          <p:cNvPr id="7" name="Content Placeholder 6"/>
          <p:cNvSpPr>
            <a:spLocks noGrp="1"/>
          </p:cNvSpPr>
          <p:nvPr>
            <p:ph idx="1"/>
          </p:nvPr>
        </p:nvSpPr>
        <p:spPr>
          <a:xfrm>
            <a:off x="457200" y="1219200"/>
            <a:ext cx="4478338" cy="4495800"/>
          </a:xfrm>
        </p:spPr>
        <p:txBody>
          <a:bodyPr>
            <a:normAutofit fontScale="85000" lnSpcReduction="20000"/>
          </a:bodyPr>
          <a:lstStyle/>
          <a:p>
            <a:pPr marL="457200" indent="-457200">
              <a:buFont typeface="+mj-lt"/>
              <a:buAutoNum type="arabicPeriod"/>
              <a:defRPr/>
            </a:pPr>
            <a:r>
              <a:rPr lang="en-US" dirty="0" smtClean="0"/>
              <a:t>Collect all words within query region</a:t>
            </a:r>
          </a:p>
          <a:p>
            <a:pPr marL="457200" indent="-457200">
              <a:buFont typeface="+mj-lt"/>
              <a:buAutoNum type="arabicPeriod"/>
              <a:defRPr/>
            </a:pPr>
            <a:r>
              <a:rPr lang="en-US" dirty="0" smtClean="0"/>
              <a:t>Inverted file index to find relevant frames</a:t>
            </a:r>
          </a:p>
          <a:p>
            <a:pPr marL="457200" indent="-457200">
              <a:buFont typeface="+mj-lt"/>
              <a:buAutoNum type="arabicPeriod"/>
              <a:defRPr/>
            </a:pPr>
            <a:r>
              <a:rPr lang="en-US" dirty="0" smtClean="0"/>
              <a:t>Compare word counts</a:t>
            </a:r>
          </a:p>
          <a:p>
            <a:pPr marL="457200" indent="-457200">
              <a:buFont typeface="+mj-lt"/>
              <a:buAutoNum type="arabicPeriod"/>
              <a:defRPr/>
            </a:pPr>
            <a:r>
              <a:rPr lang="en-US" dirty="0" smtClean="0"/>
              <a:t>Spatial verification</a:t>
            </a:r>
            <a:endParaRPr lang="en-US" dirty="0" smtClean="0">
              <a:hlinkClick r:id="rId3"/>
            </a:endParaRPr>
          </a:p>
          <a:p>
            <a:pPr>
              <a:buFont typeface="Arial" pitchFamily="34" charset="0"/>
              <a:buChar char="•"/>
              <a:defRPr/>
            </a:pPr>
            <a:endParaRPr lang="en-US" dirty="0" smtClean="0">
              <a:hlinkClick r:id="rId3"/>
            </a:endParaRPr>
          </a:p>
          <a:p>
            <a:pPr>
              <a:buFontTx/>
              <a:buNone/>
              <a:defRPr/>
            </a:pPr>
            <a:r>
              <a:rPr lang="en-US" dirty="0" smtClean="0"/>
              <a:t>Sivic &amp; </a:t>
            </a:r>
            <a:r>
              <a:rPr lang="en-US" dirty="0" err="1" smtClean="0"/>
              <a:t>Zisserman</a:t>
            </a:r>
            <a:r>
              <a:rPr lang="en-US" dirty="0" smtClean="0"/>
              <a:t>, ICCV 2003</a:t>
            </a:r>
            <a:endParaRPr lang="en-US" dirty="0" smtClean="0">
              <a:hlinkClick r:id="rId3"/>
            </a:endParaRPr>
          </a:p>
          <a:p>
            <a:pPr>
              <a:buFontTx/>
              <a:buNone/>
              <a:defRPr/>
            </a:pPr>
            <a:endParaRPr lang="en-US" dirty="0" smtClean="0">
              <a:hlinkClick r:id="rId3"/>
            </a:endParaRPr>
          </a:p>
          <a:p>
            <a:pPr>
              <a:buFont typeface="Arial" pitchFamily="34" charset="0"/>
              <a:buChar char="•"/>
              <a:defRPr/>
            </a:pPr>
            <a:r>
              <a:rPr lang="en-US" dirty="0" smtClean="0"/>
              <a:t>Demo online at : </a:t>
            </a:r>
            <a:r>
              <a:rPr lang="en-US" sz="1800" dirty="0" smtClean="0">
                <a:hlinkClick r:id="rId3"/>
              </a:rPr>
              <a:t>http://www.robots.ox.ac.uk/~vgg/research/vgoogle/index.html</a:t>
            </a:r>
            <a:endParaRPr lang="en-US" sz="1800" dirty="0" smtClean="0"/>
          </a:p>
          <a:p>
            <a:pPr>
              <a:buFont typeface="Arial" charset="0"/>
              <a:buNone/>
              <a:defRPr/>
            </a:pPr>
            <a:endParaRPr lang="en-US" sz="1800" dirty="0" smtClean="0"/>
          </a:p>
          <a:p>
            <a:pPr>
              <a:buFont typeface="Arial" pitchFamily="34" charset="0"/>
              <a:buChar char="•"/>
              <a:defRPr/>
            </a:pPr>
            <a:endParaRPr lang="en-US" dirty="0"/>
          </a:p>
        </p:txBody>
      </p:sp>
      <p:sp>
        <p:nvSpPr>
          <p:cNvPr id="30725" name="Footer Placeholder 4"/>
          <p:cNvSpPr>
            <a:spLocks noGrp="1"/>
          </p:cNvSpPr>
          <p:nvPr>
            <p:ph type="ftr" sz="quarter" idx="11"/>
          </p:nvPr>
        </p:nvSpPr>
        <p:spPr>
          <a:xfrm>
            <a:off x="3124200" y="6569075"/>
            <a:ext cx="2895600" cy="365125"/>
          </a:xfrm>
        </p:spPr>
        <p:txBody>
          <a:bodyPr/>
          <a:lstStyle/>
          <a:p>
            <a:pPr>
              <a:defRPr/>
            </a:pPr>
            <a:r>
              <a:rPr lang="de-DE" dirty="0" smtClean="0">
                <a:solidFill>
                  <a:prstClr val="black">
                    <a:tint val="75000"/>
                  </a:prstClr>
                </a:solidFill>
              </a:rPr>
              <a:t>K. Grauman, B. Leibe</a:t>
            </a:r>
          </a:p>
        </p:txBody>
      </p:sp>
      <p:pic>
        <p:nvPicPr>
          <p:cNvPr id="52230" name="Picture 7" descr="face.jpg"/>
          <p:cNvPicPr>
            <a:picLocks noChangeAspect="1"/>
          </p:cNvPicPr>
          <p:nvPr/>
        </p:nvPicPr>
        <p:blipFill>
          <a:blip r:embed="rId4" cstate="print"/>
          <a:srcRect/>
          <a:stretch>
            <a:fillRect/>
          </a:stretch>
        </p:blipFill>
        <p:spPr bwMode="auto">
          <a:xfrm>
            <a:off x="5707063" y="333375"/>
            <a:ext cx="2073275" cy="1657350"/>
          </a:xfrm>
          <a:prstGeom prst="rect">
            <a:avLst/>
          </a:prstGeom>
          <a:noFill/>
          <a:ln w="9525">
            <a:noFill/>
            <a:miter lim="800000"/>
            <a:headEnd/>
            <a:tailEnd/>
          </a:ln>
        </p:spPr>
      </p:pic>
      <p:pic>
        <p:nvPicPr>
          <p:cNvPr id="9" name="Picture 8" descr="tp575280_fp_002_small.jpg"/>
          <p:cNvPicPr>
            <a:picLocks noChangeAspect="1"/>
          </p:cNvPicPr>
          <p:nvPr/>
        </p:nvPicPr>
        <p:blipFill>
          <a:blip r:embed="rId5" cstate="print"/>
          <a:srcRect/>
          <a:stretch>
            <a:fillRect/>
          </a:stretch>
        </p:blipFill>
        <p:spPr bwMode="auto">
          <a:xfrm>
            <a:off x="5094288" y="5202238"/>
            <a:ext cx="1714500" cy="1371600"/>
          </a:xfrm>
          <a:prstGeom prst="rect">
            <a:avLst/>
          </a:prstGeom>
          <a:noFill/>
          <a:ln w="9525">
            <a:noFill/>
            <a:miter lim="800000"/>
            <a:headEnd/>
            <a:tailEnd/>
          </a:ln>
        </p:spPr>
      </p:pic>
      <p:pic>
        <p:nvPicPr>
          <p:cNvPr id="10" name="Picture 9" descr="tp575280_fp_003_small.jpg"/>
          <p:cNvPicPr>
            <a:picLocks noChangeAspect="1"/>
          </p:cNvPicPr>
          <p:nvPr/>
        </p:nvPicPr>
        <p:blipFill>
          <a:blip r:embed="rId6" cstate="print"/>
          <a:srcRect/>
          <a:stretch>
            <a:fillRect/>
          </a:stretch>
        </p:blipFill>
        <p:spPr bwMode="auto">
          <a:xfrm>
            <a:off x="6881813" y="2344738"/>
            <a:ext cx="1714500" cy="1371600"/>
          </a:xfrm>
          <a:prstGeom prst="rect">
            <a:avLst/>
          </a:prstGeom>
          <a:noFill/>
          <a:ln w="9525">
            <a:noFill/>
            <a:miter lim="800000"/>
            <a:headEnd/>
            <a:tailEnd/>
          </a:ln>
        </p:spPr>
      </p:pic>
      <p:pic>
        <p:nvPicPr>
          <p:cNvPr id="11" name="Picture 10" descr="tp575280_fp_004_small.jpg"/>
          <p:cNvPicPr>
            <a:picLocks noChangeAspect="1"/>
          </p:cNvPicPr>
          <p:nvPr/>
        </p:nvPicPr>
        <p:blipFill>
          <a:blip r:embed="rId7" cstate="print"/>
          <a:srcRect/>
          <a:stretch>
            <a:fillRect/>
          </a:stretch>
        </p:blipFill>
        <p:spPr bwMode="auto">
          <a:xfrm>
            <a:off x="5089525" y="2349500"/>
            <a:ext cx="1714500" cy="1371600"/>
          </a:xfrm>
          <a:prstGeom prst="rect">
            <a:avLst/>
          </a:prstGeom>
          <a:noFill/>
          <a:ln w="9525">
            <a:noFill/>
            <a:miter lim="800000"/>
            <a:headEnd/>
            <a:tailEnd/>
          </a:ln>
        </p:spPr>
      </p:pic>
      <p:pic>
        <p:nvPicPr>
          <p:cNvPr id="12" name="Picture 11" descr="tp575280_fp_005_small.jpg"/>
          <p:cNvPicPr>
            <a:picLocks noChangeAspect="1"/>
          </p:cNvPicPr>
          <p:nvPr/>
        </p:nvPicPr>
        <p:blipFill>
          <a:blip r:embed="rId8" cstate="print"/>
          <a:srcRect/>
          <a:stretch>
            <a:fillRect/>
          </a:stretch>
        </p:blipFill>
        <p:spPr bwMode="auto">
          <a:xfrm>
            <a:off x="5094288" y="3762375"/>
            <a:ext cx="1714500" cy="1371600"/>
          </a:xfrm>
          <a:prstGeom prst="rect">
            <a:avLst/>
          </a:prstGeom>
          <a:noFill/>
          <a:ln w="9525">
            <a:noFill/>
            <a:miter lim="800000"/>
            <a:headEnd/>
            <a:tailEnd/>
          </a:ln>
        </p:spPr>
      </p:pic>
      <p:pic>
        <p:nvPicPr>
          <p:cNvPr id="13" name="Picture 12" descr="tp575280_fp_006_small.jpg"/>
          <p:cNvPicPr>
            <a:picLocks noChangeAspect="1"/>
          </p:cNvPicPr>
          <p:nvPr/>
        </p:nvPicPr>
        <p:blipFill>
          <a:blip r:embed="rId9" cstate="print"/>
          <a:srcRect/>
          <a:stretch>
            <a:fillRect/>
          </a:stretch>
        </p:blipFill>
        <p:spPr bwMode="auto">
          <a:xfrm>
            <a:off x="6881813" y="5216525"/>
            <a:ext cx="1714500" cy="1371600"/>
          </a:xfrm>
          <a:prstGeom prst="rect">
            <a:avLst/>
          </a:prstGeom>
          <a:noFill/>
          <a:ln w="9525">
            <a:noFill/>
            <a:miter lim="800000"/>
            <a:headEnd/>
            <a:tailEnd/>
          </a:ln>
        </p:spPr>
      </p:pic>
      <p:pic>
        <p:nvPicPr>
          <p:cNvPr id="14" name="Picture 13" descr="tp575280_fp_007_small.jpg"/>
          <p:cNvPicPr>
            <a:picLocks noChangeAspect="1"/>
          </p:cNvPicPr>
          <p:nvPr/>
        </p:nvPicPr>
        <p:blipFill>
          <a:blip r:embed="rId10" cstate="print"/>
          <a:srcRect/>
          <a:stretch>
            <a:fillRect/>
          </a:stretch>
        </p:blipFill>
        <p:spPr bwMode="auto">
          <a:xfrm>
            <a:off x="6881813" y="3756025"/>
            <a:ext cx="1714500" cy="1371600"/>
          </a:xfrm>
          <a:prstGeom prst="rect">
            <a:avLst/>
          </a:prstGeom>
          <a:noFill/>
          <a:ln w="9525">
            <a:noFill/>
            <a:miter lim="800000"/>
            <a:headEnd/>
            <a:tailEnd/>
          </a:ln>
        </p:spPr>
      </p:pic>
      <p:pic>
        <p:nvPicPr>
          <p:cNvPr id="52237" name="Picture 14" descr="tp575280_qzo_000.jpg"/>
          <p:cNvPicPr>
            <a:picLocks noChangeAspect="1"/>
          </p:cNvPicPr>
          <p:nvPr/>
        </p:nvPicPr>
        <p:blipFill>
          <a:blip r:embed="rId11" cstate="print"/>
          <a:srcRect/>
          <a:stretch>
            <a:fillRect/>
          </a:stretch>
        </p:blipFill>
        <p:spPr bwMode="auto">
          <a:xfrm>
            <a:off x="9852025" y="0"/>
            <a:ext cx="819150" cy="2276475"/>
          </a:xfrm>
          <a:prstGeom prst="rect">
            <a:avLst/>
          </a:prstGeom>
          <a:noFill/>
          <a:ln w="9525">
            <a:noFill/>
            <a:miter lim="800000"/>
            <a:headEnd/>
            <a:tailEnd/>
          </a:ln>
        </p:spPr>
      </p:pic>
      <p:pic>
        <p:nvPicPr>
          <p:cNvPr id="52238" name="Picture 15" descr="tp575280_zo_002_small.jpg"/>
          <p:cNvPicPr>
            <a:picLocks noChangeAspect="1"/>
          </p:cNvPicPr>
          <p:nvPr/>
        </p:nvPicPr>
        <p:blipFill>
          <a:blip r:embed="rId12" cstate="print"/>
          <a:srcRect/>
          <a:stretch>
            <a:fillRect/>
          </a:stretch>
        </p:blipFill>
        <p:spPr bwMode="auto">
          <a:xfrm>
            <a:off x="14717713" y="2432050"/>
            <a:ext cx="1905000" cy="2768600"/>
          </a:xfrm>
          <a:prstGeom prst="rect">
            <a:avLst/>
          </a:prstGeom>
          <a:noFill/>
          <a:ln w="9525">
            <a:noFill/>
            <a:miter lim="800000"/>
            <a:headEnd/>
            <a:tailEnd/>
          </a:ln>
        </p:spPr>
      </p:pic>
      <p:pic>
        <p:nvPicPr>
          <p:cNvPr id="52239" name="Picture 16" descr="tp575280_zo_003_small.jpg"/>
          <p:cNvPicPr>
            <a:picLocks noChangeAspect="1"/>
          </p:cNvPicPr>
          <p:nvPr/>
        </p:nvPicPr>
        <p:blipFill>
          <a:blip r:embed="rId13" cstate="print"/>
          <a:srcRect/>
          <a:stretch>
            <a:fillRect/>
          </a:stretch>
        </p:blipFill>
        <p:spPr bwMode="auto">
          <a:xfrm>
            <a:off x="14258925" y="2728913"/>
            <a:ext cx="1905000" cy="2184400"/>
          </a:xfrm>
          <a:prstGeom prst="rect">
            <a:avLst/>
          </a:prstGeom>
          <a:noFill/>
          <a:ln w="9525">
            <a:noFill/>
            <a:miter lim="800000"/>
            <a:headEnd/>
            <a:tailEnd/>
          </a:ln>
        </p:spPr>
      </p:pic>
      <p:pic>
        <p:nvPicPr>
          <p:cNvPr id="52240" name="Picture 17" descr="tp575280_zo_004_small.jpg"/>
          <p:cNvPicPr>
            <a:picLocks noChangeAspect="1"/>
          </p:cNvPicPr>
          <p:nvPr/>
        </p:nvPicPr>
        <p:blipFill>
          <a:blip r:embed="rId14" cstate="print"/>
          <a:srcRect/>
          <a:stretch>
            <a:fillRect/>
          </a:stretch>
        </p:blipFill>
        <p:spPr bwMode="auto">
          <a:xfrm>
            <a:off x="11520488" y="3813175"/>
            <a:ext cx="1905000" cy="4089400"/>
          </a:xfrm>
          <a:prstGeom prst="rect">
            <a:avLst/>
          </a:prstGeom>
          <a:noFill/>
          <a:ln w="9525">
            <a:noFill/>
            <a:miter lim="800000"/>
            <a:headEnd/>
            <a:tailEnd/>
          </a:ln>
        </p:spPr>
      </p:pic>
      <p:pic>
        <p:nvPicPr>
          <p:cNvPr id="52241" name="Picture 18" descr="tp575280_zo_005_small.jpg"/>
          <p:cNvPicPr>
            <a:picLocks noChangeAspect="1"/>
          </p:cNvPicPr>
          <p:nvPr/>
        </p:nvPicPr>
        <p:blipFill>
          <a:blip r:embed="rId15" cstate="print"/>
          <a:srcRect/>
          <a:stretch>
            <a:fillRect/>
          </a:stretch>
        </p:blipFill>
        <p:spPr bwMode="auto">
          <a:xfrm>
            <a:off x="14152563" y="1778000"/>
            <a:ext cx="1905000" cy="2540000"/>
          </a:xfrm>
          <a:prstGeom prst="rect">
            <a:avLst/>
          </a:prstGeom>
          <a:noFill/>
          <a:ln w="9525">
            <a:noFill/>
            <a:miter lim="800000"/>
            <a:headEnd/>
            <a:tailEnd/>
          </a:ln>
        </p:spPr>
      </p:pic>
      <p:pic>
        <p:nvPicPr>
          <p:cNvPr id="52242" name="Picture 19" descr="tp575280_zo_006_small.jpg"/>
          <p:cNvPicPr>
            <a:picLocks noChangeAspect="1"/>
          </p:cNvPicPr>
          <p:nvPr/>
        </p:nvPicPr>
        <p:blipFill>
          <a:blip r:embed="rId16" cstate="print"/>
          <a:srcRect/>
          <a:stretch>
            <a:fillRect/>
          </a:stretch>
        </p:blipFill>
        <p:spPr bwMode="auto">
          <a:xfrm>
            <a:off x="13373100" y="-219075"/>
            <a:ext cx="1905000" cy="2247900"/>
          </a:xfrm>
          <a:prstGeom prst="rect">
            <a:avLst/>
          </a:prstGeom>
          <a:noFill/>
          <a:ln w="9525">
            <a:noFill/>
            <a:miter lim="800000"/>
            <a:headEnd/>
            <a:tailEnd/>
          </a:ln>
        </p:spPr>
      </p:pic>
      <p:pic>
        <p:nvPicPr>
          <p:cNvPr id="52243" name="Picture 20" descr="tp575280_zo_007_small.jpg"/>
          <p:cNvPicPr>
            <a:picLocks noChangeAspect="1"/>
          </p:cNvPicPr>
          <p:nvPr/>
        </p:nvPicPr>
        <p:blipFill>
          <a:blip r:embed="rId17" cstate="print"/>
          <a:srcRect/>
          <a:stretch>
            <a:fillRect/>
          </a:stretch>
        </p:blipFill>
        <p:spPr bwMode="auto">
          <a:xfrm>
            <a:off x="11288713" y="-185738"/>
            <a:ext cx="1905000" cy="2857501"/>
          </a:xfrm>
          <a:prstGeom prst="rect">
            <a:avLst/>
          </a:prstGeom>
          <a:noFill/>
          <a:ln w="9525">
            <a:noFill/>
            <a:miter lim="800000"/>
            <a:headEnd/>
            <a:tailEnd/>
          </a:ln>
        </p:spPr>
      </p:pic>
      <p:sp>
        <p:nvSpPr>
          <p:cNvPr id="52244" name="TextBox 27"/>
          <p:cNvSpPr txBox="1">
            <a:spLocks noChangeArrowheads="1"/>
          </p:cNvSpPr>
          <p:nvPr/>
        </p:nvSpPr>
        <p:spPr bwMode="auto">
          <a:xfrm>
            <a:off x="7764463" y="812800"/>
            <a:ext cx="1219200" cy="708025"/>
          </a:xfrm>
          <a:prstGeom prst="rect">
            <a:avLst/>
          </a:prstGeom>
          <a:noFill/>
          <a:ln w="9525">
            <a:noFill/>
            <a:miter lim="800000"/>
            <a:headEnd/>
            <a:tailEnd/>
          </a:ln>
        </p:spPr>
        <p:txBody>
          <a:bodyPr>
            <a:spAutoFit/>
          </a:bodyPr>
          <a:lstStyle/>
          <a:p>
            <a:r>
              <a:rPr lang="en-US">
                <a:solidFill>
                  <a:prstClr val="black"/>
                </a:solidFill>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endParaRPr lang="de-DE">
              <a:solidFill>
                <a:prstClr val="black"/>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w="9525">
            <a:noFill/>
            <a:miter lim="800000"/>
            <a:headEnd/>
            <a:tailEnd/>
          </a:ln>
        </p:spPr>
        <p:txBody>
          <a:bodyPr>
            <a:spAutoFit/>
          </a:bodyPr>
          <a:lstStyle/>
          <a:p>
            <a:r>
              <a:rPr lang="en-US">
                <a:solidFill>
                  <a:prstClr val="black"/>
                </a:solidFill>
              </a:rPr>
              <a:t>Retrieved frames</a:t>
            </a:r>
          </a:p>
        </p:txBody>
      </p:sp>
    </p:spTree>
    <p:extLst>
      <p:ext uri="{BB962C8B-B14F-4D97-AF65-F5344CB8AC3E}">
        <p14:creationId xmlns:p14="http://schemas.microsoft.com/office/powerpoint/2010/main" val="4495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Visual Dictionaries</a:t>
            </a:r>
            <a:endParaRPr lang="en-US" dirty="0"/>
          </a:p>
        </p:txBody>
      </p:sp>
      <p:sp>
        <p:nvSpPr>
          <p:cNvPr id="328" name="Content Placeholder 327"/>
          <p:cNvSpPr>
            <a:spLocks noGrp="1"/>
          </p:cNvSpPr>
          <p:nvPr>
            <p:ph idx="1"/>
          </p:nvPr>
        </p:nvSpPr>
        <p:spPr>
          <a:xfrm>
            <a:off x="228600" y="990600"/>
            <a:ext cx="3733800" cy="5638800"/>
          </a:xfrm>
        </p:spPr>
        <p:txBody>
          <a:bodyPr>
            <a:normAutofit fontScale="85000" lnSpcReduction="10000"/>
          </a:bodyPr>
          <a:lstStyle/>
          <a:p>
            <a:pPr marL="514350" indent="-514350">
              <a:buFont typeface="+mj-lt"/>
              <a:buAutoNum type="arabicPeriod"/>
            </a:pPr>
            <a:r>
              <a:rPr lang="en-US" dirty="0" smtClean="0"/>
              <a:t>Sample patches from a database</a:t>
            </a:r>
          </a:p>
          <a:p>
            <a:pPr marL="914400" lvl="1" indent="-514350"/>
            <a:r>
              <a:rPr lang="en-US" dirty="0" smtClean="0"/>
              <a:t>E.g., 128 dimensional SIFT vectors</a:t>
            </a:r>
          </a:p>
          <a:p>
            <a:pPr marL="514350" indent="-514350">
              <a:buFont typeface="+mj-lt"/>
              <a:buAutoNum type="arabicPeriod"/>
            </a:pPr>
            <a:endParaRPr lang="en-US" dirty="0" smtClean="0"/>
          </a:p>
          <a:p>
            <a:pPr marL="514350" indent="-514350">
              <a:buFont typeface="+mj-lt"/>
              <a:buAutoNum type="arabicPeriod"/>
            </a:pPr>
            <a:r>
              <a:rPr lang="en-US" dirty="0" smtClean="0"/>
              <a:t>Cluster the patches</a:t>
            </a:r>
          </a:p>
          <a:p>
            <a:pPr marL="914400" lvl="1" indent="-514350"/>
            <a:r>
              <a:rPr lang="en-US" dirty="0" smtClean="0"/>
              <a:t>Cluster centers are the dictionary</a:t>
            </a:r>
          </a:p>
          <a:p>
            <a:pPr marL="514350" indent="-514350">
              <a:buFont typeface="+mj-lt"/>
              <a:buAutoNum type="arabicPeriod"/>
            </a:pPr>
            <a:endParaRPr lang="en-US" dirty="0" smtClean="0"/>
          </a:p>
          <a:p>
            <a:pPr marL="514350" indent="-514350">
              <a:buFont typeface="+mj-lt"/>
              <a:buAutoNum type="arabicPeriod"/>
            </a:pPr>
            <a:r>
              <a:rPr lang="en-US" dirty="0" smtClean="0"/>
              <a:t>Assign a codeword (number) to each new patch, according to the nearest cluster</a:t>
            </a:r>
            <a:endParaRPr lang="en-US" dirty="0"/>
          </a:p>
        </p:txBody>
      </p:sp>
      <p:grpSp>
        <p:nvGrpSpPr>
          <p:cNvPr id="3" name="Group 150"/>
          <p:cNvGrpSpPr>
            <a:grpSpLocks noChangeAspect="1"/>
          </p:cNvGrpSpPr>
          <p:nvPr/>
        </p:nvGrpSpPr>
        <p:grpSpPr>
          <a:xfrm>
            <a:off x="4207416" y="1066800"/>
            <a:ext cx="4936584" cy="1905000"/>
            <a:chOff x="457200" y="1752600"/>
            <a:chExt cx="8305800" cy="3205162"/>
          </a:xfrm>
        </p:grpSpPr>
        <p:pic>
          <p:nvPicPr>
            <p:cNvPr id="4" name="Picture 2" descr="115_1516"/>
            <p:cNvPicPr>
              <a:picLocks noChangeAspect="1" noChangeArrowheads="1"/>
            </p:cNvPicPr>
            <p:nvPr/>
          </p:nvPicPr>
          <p:blipFill>
            <a:blip r:embed="rId2" cstate="print"/>
            <a:srcRect/>
            <a:stretch>
              <a:fillRect/>
            </a:stretch>
          </p:blipFill>
          <p:spPr bwMode="auto">
            <a:xfrm>
              <a:off x="457200" y="1814512"/>
              <a:ext cx="4191000" cy="3143250"/>
            </a:xfrm>
            <a:prstGeom prst="rect">
              <a:avLst/>
            </a:prstGeom>
            <a:noFill/>
            <a:ln w="9525">
              <a:noFill/>
              <a:miter lim="800000"/>
              <a:headEnd/>
              <a:tailEnd/>
            </a:ln>
          </p:spPr>
        </p:pic>
        <p:grpSp>
          <p:nvGrpSpPr>
            <p:cNvPr id="5" name="Group 249"/>
            <p:cNvGrpSpPr>
              <a:grpSpLocks/>
            </p:cNvGrpSpPr>
            <p:nvPr/>
          </p:nvGrpSpPr>
          <p:grpSpPr bwMode="auto">
            <a:xfrm>
              <a:off x="906463" y="1752600"/>
              <a:ext cx="3584575" cy="2511425"/>
              <a:chOff x="571" y="249"/>
              <a:chExt cx="2258" cy="1582"/>
            </a:xfrm>
          </p:grpSpPr>
          <p:sp>
            <p:nvSpPr>
              <p:cNvPr id="6"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7"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8"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9"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10"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11"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12"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13"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14"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15"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16"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17"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18"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19"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0"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1"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2"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3"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4"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5"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6"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7" name="Rectangle 3"/>
            <p:cNvSpPr>
              <a:spLocks noChangeArrowheads="1"/>
            </p:cNvSpPr>
            <p:nvPr/>
          </p:nvSpPr>
          <p:spPr bwMode="auto">
            <a:xfrm>
              <a:off x="5029200" y="1814512"/>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8" name="Group 252"/>
            <p:cNvGrpSpPr>
              <a:grpSpLocks/>
            </p:cNvGrpSpPr>
            <p:nvPr/>
          </p:nvGrpSpPr>
          <p:grpSpPr bwMode="auto">
            <a:xfrm>
              <a:off x="1050925" y="1947862"/>
              <a:ext cx="7559675" cy="2228850"/>
              <a:chOff x="662" y="372"/>
              <a:chExt cx="4762" cy="1404"/>
            </a:xfrm>
          </p:grpSpPr>
          <p:sp>
            <p:nvSpPr>
              <p:cNvPr id="29"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30"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31"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32"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33"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34"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35"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36"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37"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38"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39"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40"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41"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42"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43"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44"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45"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46"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47"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48"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49"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50" name="Group 251"/>
            <p:cNvGrpSpPr>
              <a:grpSpLocks/>
            </p:cNvGrpSpPr>
            <p:nvPr/>
          </p:nvGrpSpPr>
          <p:grpSpPr bwMode="auto">
            <a:xfrm>
              <a:off x="5926138" y="2190750"/>
              <a:ext cx="2684462" cy="1966912"/>
              <a:chOff x="3733" y="525"/>
              <a:chExt cx="1691" cy="1239"/>
            </a:xfrm>
          </p:grpSpPr>
          <p:sp>
            <p:nvSpPr>
              <p:cNvPr id="51"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2"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3"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4"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5"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6"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7"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8"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9"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0"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1"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2"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3"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4"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5"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6"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7"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8"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9"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0"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1"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2" name="Group 253"/>
            <p:cNvGrpSpPr>
              <a:grpSpLocks/>
            </p:cNvGrpSpPr>
            <p:nvPr/>
          </p:nvGrpSpPr>
          <p:grpSpPr bwMode="auto">
            <a:xfrm>
              <a:off x="5562600" y="2043112"/>
              <a:ext cx="3011488" cy="2824163"/>
              <a:chOff x="3504" y="432"/>
              <a:chExt cx="1897" cy="1779"/>
            </a:xfrm>
          </p:grpSpPr>
          <p:grpSp>
            <p:nvGrpSpPr>
              <p:cNvPr id="73" name="Group 254"/>
              <p:cNvGrpSpPr>
                <a:grpSpLocks/>
              </p:cNvGrpSpPr>
              <p:nvPr/>
            </p:nvGrpSpPr>
            <p:grpSpPr bwMode="auto">
              <a:xfrm>
                <a:off x="3710" y="479"/>
                <a:ext cx="1668" cy="1425"/>
                <a:chOff x="3710" y="479"/>
                <a:chExt cx="1668" cy="1425"/>
              </a:xfrm>
            </p:grpSpPr>
            <p:sp>
              <p:nvSpPr>
                <p:cNvPr id="131"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2"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3"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4"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5"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6"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7"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38"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9"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0"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1"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2"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3"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4"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5"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6"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7"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8"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9"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50"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4" name="Group 275"/>
              <p:cNvGrpSpPr>
                <a:grpSpLocks/>
              </p:cNvGrpSpPr>
              <p:nvPr/>
            </p:nvGrpSpPr>
            <p:grpSpPr bwMode="auto">
              <a:xfrm>
                <a:off x="3504" y="432"/>
                <a:ext cx="1897" cy="1779"/>
                <a:chOff x="3504" y="432"/>
                <a:chExt cx="1897" cy="1779"/>
              </a:xfrm>
            </p:grpSpPr>
            <p:grpSp>
              <p:nvGrpSpPr>
                <p:cNvPr id="75" name="Group 276"/>
                <p:cNvGrpSpPr>
                  <a:grpSpLocks/>
                </p:cNvGrpSpPr>
                <p:nvPr/>
              </p:nvGrpSpPr>
              <p:grpSpPr bwMode="auto">
                <a:xfrm>
                  <a:off x="4075" y="432"/>
                  <a:ext cx="1075" cy="1355"/>
                  <a:chOff x="4075" y="432"/>
                  <a:chExt cx="1075" cy="1355"/>
                </a:xfrm>
              </p:grpSpPr>
              <p:sp>
                <p:nvSpPr>
                  <p:cNvPr id="122"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3"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4"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5"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6"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7"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8"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9"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0"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6" name="Group 286"/>
                <p:cNvGrpSpPr>
                  <a:grpSpLocks/>
                </p:cNvGrpSpPr>
                <p:nvPr/>
              </p:nvGrpSpPr>
              <p:grpSpPr bwMode="auto">
                <a:xfrm>
                  <a:off x="3550" y="502"/>
                  <a:ext cx="1463" cy="1613"/>
                  <a:chOff x="3550" y="502"/>
                  <a:chExt cx="1463" cy="1613"/>
                </a:xfrm>
              </p:grpSpPr>
              <p:sp>
                <p:nvSpPr>
                  <p:cNvPr id="107"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8"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9"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0"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1"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2"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3"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4"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5"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6"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7"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8"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9"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0"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1"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7" name="Group 302"/>
                <p:cNvGrpSpPr>
                  <a:grpSpLocks/>
                </p:cNvGrpSpPr>
                <p:nvPr/>
              </p:nvGrpSpPr>
              <p:grpSpPr bwMode="auto">
                <a:xfrm>
                  <a:off x="3504" y="528"/>
                  <a:ext cx="1897" cy="1683"/>
                  <a:chOff x="3504" y="525"/>
                  <a:chExt cx="1897" cy="1683"/>
                </a:xfrm>
              </p:grpSpPr>
              <p:sp>
                <p:nvSpPr>
                  <p:cNvPr id="78"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9"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0"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1"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2"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3"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4"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5"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6"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7"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8"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9"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0"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1"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2"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3"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4"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5"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6"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7"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8"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9"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0"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1"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3"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4"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5"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6"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51" name="Group 325"/>
          <p:cNvGrpSpPr>
            <a:grpSpLocks noChangeAspect="1"/>
          </p:cNvGrpSpPr>
          <p:nvPr/>
        </p:nvGrpSpPr>
        <p:grpSpPr>
          <a:xfrm>
            <a:off x="4800600" y="3565525"/>
            <a:ext cx="3248407" cy="2682875"/>
            <a:chOff x="511175" y="227013"/>
            <a:chExt cx="7586663" cy="6265862"/>
          </a:xfrm>
        </p:grpSpPr>
        <p:grpSp>
          <p:nvGrpSpPr>
            <p:cNvPr id="152" name="Group 172"/>
            <p:cNvGrpSpPr>
              <a:grpSpLocks/>
            </p:cNvGrpSpPr>
            <p:nvPr/>
          </p:nvGrpSpPr>
          <p:grpSpPr bwMode="auto">
            <a:xfrm>
              <a:off x="1898650" y="879475"/>
              <a:ext cx="5627688" cy="4813300"/>
              <a:chOff x="1196" y="554"/>
              <a:chExt cx="3545" cy="3032"/>
            </a:xfrm>
          </p:grpSpPr>
          <p:grpSp>
            <p:nvGrpSpPr>
              <p:cNvPr id="153" name="Group 173"/>
              <p:cNvGrpSpPr>
                <a:grpSpLocks/>
              </p:cNvGrpSpPr>
              <p:nvPr/>
            </p:nvGrpSpPr>
            <p:grpSpPr bwMode="auto">
              <a:xfrm>
                <a:off x="1761" y="1222"/>
                <a:ext cx="2055" cy="1491"/>
                <a:chOff x="1761" y="1222"/>
                <a:chExt cx="2055" cy="1491"/>
              </a:xfrm>
            </p:grpSpPr>
            <p:sp>
              <p:nvSpPr>
                <p:cNvPr id="166"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167"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168"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154" name="Group 177"/>
              <p:cNvGrpSpPr>
                <a:grpSpLocks/>
              </p:cNvGrpSpPr>
              <p:nvPr/>
            </p:nvGrpSpPr>
            <p:grpSpPr bwMode="auto">
              <a:xfrm>
                <a:off x="1196" y="657"/>
                <a:ext cx="1181" cy="1336"/>
                <a:chOff x="1196" y="657"/>
                <a:chExt cx="1181" cy="1336"/>
              </a:xfrm>
            </p:grpSpPr>
            <p:sp>
              <p:nvSpPr>
                <p:cNvPr id="163"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164"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165"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155" name="Group 181"/>
              <p:cNvGrpSpPr>
                <a:grpSpLocks/>
              </p:cNvGrpSpPr>
              <p:nvPr/>
            </p:nvGrpSpPr>
            <p:grpSpPr bwMode="auto">
              <a:xfrm>
                <a:off x="3405" y="554"/>
                <a:ext cx="1336" cy="1182"/>
                <a:chOff x="3405" y="554"/>
                <a:chExt cx="1336" cy="1182"/>
              </a:xfrm>
            </p:grpSpPr>
            <p:sp>
              <p:nvSpPr>
                <p:cNvPr id="160"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161"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162"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156" name="Group 185"/>
              <p:cNvGrpSpPr>
                <a:grpSpLocks/>
              </p:cNvGrpSpPr>
              <p:nvPr/>
            </p:nvGrpSpPr>
            <p:grpSpPr bwMode="auto">
              <a:xfrm>
                <a:off x="2429" y="2456"/>
                <a:ext cx="1336" cy="1130"/>
                <a:chOff x="2429" y="2456"/>
                <a:chExt cx="1336" cy="1130"/>
              </a:xfrm>
            </p:grpSpPr>
            <p:sp>
              <p:nvSpPr>
                <p:cNvPr id="157"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158"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159"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169" name="Group 168"/>
            <p:cNvGrpSpPr>
              <a:grpSpLocks/>
            </p:cNvGrpSpPr>
            <p:nvPr/>
          </p:nvGrpSpPr>
          <p:grpSpPr bwMode="auto">
            <a:xfrm>
              <a:off x="2795588" y="1939925"/>
              <a:ext cx="3262312" cy="2366963"/>
              <a:chOff x="1761" y="1222"/>
              <a:chExt cx="2055" cy="1491"/>
            </a:xfrm>
          </p:grpSpPr>
          <p:sp>
            <p:nvSpPr>
              <p:cNvPr id="170"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171"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172"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173" name="Group 171"/>
            <p:cNvGrpSpPr>
              <a:grpSpLocks/>
            </p:cNvGrpSpPr>
            <p:nvPr/>
          </p:nvGrpSpPr>
          <p:grpSpPr bwMode="auto">
            <a:xfrm>
              <a:off x="1898650" y="1042988"/>
              <a:ext cx="1874838" cy="2120900"/>
              <a:chOff x="1196" y="657"/>
              <a:chExt cx="1181" cy="1336"/>
            </a:xfrm>
          </p:grpSpPr>
          <p:sp>
            <p:nvSpPr>
              <p:cNvPr id="174"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175"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176"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177" name="Group 170"/>
            <p:cNvGrpSpPr>
              <a:grpSpLocks/>
            </p:cNvGrpSpPr>
            <p:nvPr/>
          </p:nvGrpSpPr>
          <p:grpSpPr bwMode="auto">
            <a:xfrm>
              <a:off x="5405438" y="879475"/>
              <a:ext cx="2120900" cy="1876425"/>
              <a:chOff x="3405" y="554"/>
              <a:chExt cx="1336" cy="1182"/>
            </a:xfrm>
          </p:grpSpPr>
          <p:sp>
            <p:nvSpPr>
              <p:cNvPr id="178"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179"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180"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81" name="Group 169"/>
            <p:cNvGrpSpPr>
              <a:grpSpLocks/>
            </p:cNvGrpSpPr>
            <p:nvPr/>
          </p:nvGrpSpPr>
          <p:grpSpPr bwMode="auto">
            <a:xfrm>
              <a:off x="3856038" y="3898900"/>
              <a:ext cx="2120900" cy="1793875"/>
              <a:chOff x="2429" y="2456"/>
              <a:chExt cx="1336" cy="1130"/>
            </a:xfrm>
          </p:grpSpPr>
          <p:sp>
            <p:nvSpPr>
              <p:cNvPr id="182"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183"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184"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85" name="Group 2"/>
            <p:cNvGrpSpPr>
              <a:grpSpLocks noChangeAspect="1"/>
            </p:cNvGrpSpPr>
            <p:nvPr/>
          </p:nvGrpSpPr>
          <p:grpSpPr bwMode="auto">
            <a:xfrm>
              <a:off x="1244600" y="227013"/>
              <a:ext cx="6853238" cy="6200775"/>
              <a:chOff x="1056" y="288"/>
              <a:chExt cx="4032" cy="3648"/>
            </a:xfrm>
          </p:grpSpPr>
          <p:sp>
            <p:nvSpPr>
              <p:cNvPr id="186"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7"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8"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9"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0"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1"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2"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3"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6"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7"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8"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9"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0"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1"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2"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3"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4"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5"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6"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7"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8"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9"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0"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1"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2"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8"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9"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0"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1"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2"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3"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4"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5"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6"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7"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8"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9"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0"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1"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2"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3"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4"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5"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6"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7"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8"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9"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0"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1"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2"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3"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4"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5"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6"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7"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8"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9"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0"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1"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2"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3"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4"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5"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6"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7"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8"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9"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0"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1"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2"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3"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4"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5"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6"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7"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8"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9"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0"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1"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2"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3"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4"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5"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6"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 name="Group 114"/>
            <p:cNvGrpSpPr>
              <a:grpSpLocks noChangeAspect="1"/>
            </p:cNvGrpSpPr>
            <p:nvPr/>
          </p:nvGrpSpPr>
          <p:grpSpPr bwMode="auto">
            <a:xfrm>
              <a:off x="1652588" y="390525"/>
              <a:ext cx="5384800" cy="4486275"/>
              <a:chOff x="864" y="192"/>
              <a:chExt cx="3168" cy="2640"/>
            </a:xfrm>
          </p:grpSpPr>
          <p:sp>
            <p:nvSpPr>
              <p:cNvPr id="298"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299"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00"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301"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2"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3"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4"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5"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6"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7"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8"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9"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10"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1"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2"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313" name="Group 142"/>
            <p:cNvGrpSpPr>
              <a:grpSpLocks/>
            </p:cNvGrpSpPr>
            <p:nvPr/>
          </p:nvGrpSpPr>
          <p:grpSpPr bwMode="auto">
            <a:xfrm>
              <a:off x="511175" y="390525"/>
              <a:ext cx="3262313" cy="2855913"/>
              <a:chOff x="322" y="246"/>
              <a:chExt cx="2055" cy="1799"/>
            </a:xfrm>
          </p:grpSpPr>
          <p:sp>
            <p:nvSpPr>
              <p:cNvPr id="314"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15"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16"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317" name="Group 146"/>
            <p:cNvGrpSpPr>
              <a:grpSpLocks/>
            </p:cNvGrpSpPr>
            <p:nvPr/>
          </p:nvGrpSpPr>
          <p:grpSpPr bwMode="auto">
            <a:xfrm>
              <a:off x="4344988" y="390525"/>
              <a:ext cx="2936875" cy="3752850"/>
              <a:chOff x="2737" y="246"/>
              <a:chExt cx="1850" cy="2364"/>
            </a:xfrm>
          </p:grpSpPr>
          <p:sp>
            <p:nvSpPr>
              <p:cNvPr id="318"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19"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0"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321" name="Group 150"/>
            <p:cNvGrpSpPr>
              <a:grpSpLocks/>
            </p:cNvGrpSpPr>
            <p:nvPr/>
          </p:nvGrpSpPr>
          <p:grpSpPr bwMode="auto">
            <a:xfrm>
              <a:off x="1816100" y="3327400"/>
              <a:ext cx="3833813" cy="2773363"/>
              <a:chOff x="1144" y="2096"/>
              <a:chExt cx="2415" cy="1747"/>
            </a:xfrm>
          </p:grpSpPr>
          <p:sp>
            <p:nvSpPr>
              <p:cNvPr id="322"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3"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4"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325"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learned </a:t>
            </a:r>
            <a:r>
              <a:rPr lang="en-US" dirty="0" err="1" smtClean="0"/>
              <a:t>codewords</a:t>
            </a:r>
            <a:endParaRPr lang="en-US" dirty="0"/>
          </a:p>
        </p:txBody>
      </p:sp>
      <p:sp>
        <p:nvSpPr>
          <p:cNvPr id="5" name="TextBox 4"/>
          <p:cNvSpPr txBox="1"/>
          <p:nvPr/>
        </p:nvSpPr>
        <p:spPr>
          <a:xfrm>
            <a:off x="6715130" y="6488668"/>
            <a:ext cx="2428870" cy="369332"/>
          </a:xfrm>
          <a:prstGeom prst="rect">
            <a:avLst/>
          </a:prstGeom>
          <a:noFill/>
        </p:spPr>
        <p:txBody>
          <a:bodyPr wrap="none" rtlCol="0">
            <a:spAutoFit/>
          </a:bodyPr>
          <a:lstStyle/>
          <a:p>
            <a:r>
              <a:rPr lang="en-US" dirty="0" smtClean="0"/>
              <a:t>Sivic et al. ICCV 2005</a:t>
            </a:r>
            <a:endParaRPr lang="en-US" dirty="0"/>
          </a:p>
        </p:txBody>
      </p:sp>
      <p:sp>
        <p:nvSpPr>
          <p:cNvPr id="6" name="TextBox 5"/>
          <p:cNvSpPr txBox="1"/>
          <p:nvPr/>
        </p:nvSpPr>
        <p:spPr>
          <a:xfrm>
            <a:off x="0" y="6488668"/>
            <a:ext cx="6782691" cy="369332"/>
          </a:xfrm>
          <a:prstGeom prst="rect">
            <a:avLst/>
          </a:prstGeom>
          <a:noFill/>
        </p:spPr>
        <p:txBody>
          <a:bodyPr wrap="none" rtlCol="0">
            <a:spAutoFit/>
          </a:bodyPr>
          <a:lstStyle/>
          <a:p>
            <a:r>
              <a:rPr lang="en-US" dirty="0" smtClean="0">
                <a:hlinkClick r:id="rId2"/>
              </a:rPr>
              <a:t>http://www.robots.ox.ac.uk/~vgg/publications/papers/sivic05b.pdf</a:t>
            </a:r>
            <a:endParaRPr lang="en-US" dirty="0"/>
          </a:p>
        </p:txBody>
      </p:sp>
      <p:pic>
        <p:nvPicPr>
          <p:cNvPr id="279556" name="Picture 4"/>
          <p:cNvPicPr>
            <a:picLocks noChangeAspect="1" noChangeArrowheads="1"/>
          </p:cNvPicPr>
          <p:nvPr/>
        </p:nvPicPr>
        <p:blipFill>
          <a:blip r:embed="rId3" cstate="print"/>
          <a:srcRect/>
          <a:stretch>
            <a:fillRect/>
          </a:stretch>
        </p:blipFill>
        <p:spPr bwMode="auto">
          <a:xfrm>
            <a:off x="1524000" y="1371600"/>
            <a:ext cx="5915025" cy="4124325"/>
          </a:xfrm>
          <a:prstGeom prst="rect">
            <a:avLst/>
          </a:prstGeom>
          <a:noFill/>
          <a:ln w="9525">
            <a:noFill/>
            <a:miter lim="800000"/>
            <a:headEnd/>
            <a:tailEnd/>
          </a:ln>
        </p:spPr>
      </p:pic>
      <p:sp>
        <p:nvSpPr>
          <p:cNvPr id="9" name="TextBox 8"/>
          <p:cNvSpPr txBox="1"/>
          <p:nvPr/>
        </p:nvSpPr>
        <p:spPr>
          <a:xfrm>
            <a:off x="2133600" y="5638800"/>
            <a:ext cx="4788490" cy="646331"/>
          </a:xfrm>
          <a:prstGeom prst="rect">
            <a:avLst/>
          </a:prstGeom>
          <a:noFill/>
        </p:spPr>
        <p:txBody>
          <a:bodyPr wrap="none" rtlCol="0">
            <a:spAutoFit/>
          </a:bodyPr>
          <a:lstStyle/>
          <a:p>
            <a:r>
              <a:rPr lang="en-US" dirty="0" smtClean="0"/>
              <a:t>Most likely </a:t>
            </a:r>
            <a:r>
              <a:rPr lang="en-US" dirty="0" err="1" smtClean="0"/>
              <a:t>codewords</a:t>
            </a:r>
            <a:r>
              <a:rPr lang="en-US" dirty="0" smtClean="0"/>
              <a:t> for 4 learned “topics”</a:t>
            </a:r>
          </a:p>
          <a:p>
            <a:r>
              <a:rPr lang="en-US" dirty="0" smtClean="0"/>
              <a:t>EM with multinomial (problem 3) to get topics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Visual Dictionaries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78530" name="Picture 2"/>
          <p:cNvPicPr>
            <a:picLocks noChangeAspect="1" noChangeArrowheads="1"/>
          </p:cNvPicPr>
          <p:nvPr/>
        </p:nvPicPr>
        <p:blipFill>
          <a:blip r:embed="rId2" cstate="print"/>
          <a:srcRect/>
          <a:stretch>
            <a:fillRect/>
          </a:stretch>
        </p:blipFill>
        <p:spPr bwMode="auto">
          <a:xfrm>
            <a:off x="1600200" y="1676400"/>
            <a:ext cx="6019800" cy="4554454"/>
          </a:xfrm>
          <a:prstGeom prst="rect">
            <a:avLst/>
          </a:prstGeom>
          <a:noFill/>
          <a:ln w="9525">
            <a:noFill/>
            <a:miter lim="800000"/>
            <a:headEnd/>
            <a:tailEnd/>
          </a:ln>
        </p:spPr>
      </p:pic>
      <p:sp>
        <p:nvSpPr>
          <p:cNvPr id="5" name="TextBox 4">
            <a:hlinkClick r:id="rId3"/>
          </p:cNvPr>
          <p:cNvSpPr txBox="1"/>
          <p:nvPr/>
        </p:nvSpPr>
        <p:spPr>
          <a:xfrm>
            <a:off x="3197785" y="6172200"/>
            <a:ext cx="2364815" cy="369332"/>
          </a:xfrm>
          <a:prstGeom prst="rect">
            <a:avLst/>
          </a:prstGeom>
          <a:noFill/>
        </p:spPr>
        <p:txBody>
          <a:bodyPr wrap="none" rtlCol="0">
            <a:spAutoFit/>
          </a:bodyPr>
          <a:lstStyle/>
          <a:p>
            <a:r>
              <a:rPr lang="en-US" dirty="0" smtClean="0">
                <a:hlinkClick r:id="rId3"/>
              </a:rPr>
              <a:t>Inpainting Application</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59074" name="Picture 2"/>
          <p:cNvPicPr>
            <a:picLocks noChangeAspect="1" noChangeArrowheads="1"/>
          </p:cNvPicPr>
          <p:nvPr/>
        </p:nvPicPr>
        <p:blipFill>
          <a:blip r:embed="rId2" cstate="print"/>
          <a:srcRect/>
          <a:stretch>
            <a:fillRect/>
          </a:stretch>
        </p:blipFill>
        <p:spPr bwMode="auto">
          <a:xfrm>
            <a:off x="703385" y="1219200"/>
            <a:ext cx="7439025"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for Summarization</a:t>
            </a:r>
            <a:endParaRPr lang="en-US" dirty="0"/>
          </a:p>
        </p:txBody>
      </p:sp>
      <p:sp>
        <p:nvSpPr>
          <p:cNvPr id="3" name="Content Placeholder 2"/>
          <p:cNvSpPr>
            <a:spLocks noGrp="1"/>
          </p:cNvSpPr>
          <p:nvPr>
            <p:ph idx="1"/>
          </p:nvPr>
        </p:nvSpPr>
        <p:spPr/>
        <p:txBody>
          <a:bodyPr/>
          <a:lstStyle/>
          <a:p>
            <a:pPr>
              <a:buNone/>
            </a:pPr>
            <a:r>
              <a:rPr lang="en-US" dirty="0" smtClean="0"/>
              <a:t>	Goal: cluster to minimize variance in data given clusters</a:t>
            </a:r>
          </a:p>
          <a:p>
            <a:pPr lvl="1"/>
            <a:r>
              <a:rPr lang="en-US" dirty="0" smtClean="0"/>
              <a:t>Preserve information</a:t>
            </a:r>
            <a:endParaRPr lang="en-US" dirty="0"/>
          </a:p>
        </p:txBody>
      </p:sp>
      <p:graphicFrame>
        <p:nvGraphicFramePr>
          <p:cNvPr id="4" name="Object 3"/>
          <p:cNvGraphicFramePr>
            <a:graphicFrameLocks noChangeAspect="1"/>
          </p:cNvGraphicFramePr>
          <p:nvPr/>
        </p:nvGraphicFramePr>
        <p:xfrm>
          <a:off x="1427163" y="4049713"/>
          <a:ext cx="5213350" cy="1066800"/>
        </p:xfrm>
        <a:graphic>
          <a:graphicData uri="http://schemas.openxmlformats.org/presentationml/2006/ole">
            <mc:AlternateContent xmlns:mc="http://schemas.openxmlformats.org/markup-compatibility/2006">
              <mc:Choice xmlns:v="urn:schemas-microsoft-com:vml" Requires="v">
                <p:oleObj spid="_x0000_s276491" name="Equation" r:id="rId3" imgW="2171520" imgH="444240" progId="Equation.3">
                  <p:embed/>
                </p:oleObj>
              </mc:Choice>
              <mc:Fallback>
                <p:oleObj name="Equation" r:id="rId3" imgW="217152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163" y="4049713"/>
                        <a:ext cx="52133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007873" y="5269468"/>
            <a:ext cx="2993127" cy="369332"/>
          </a:xfrm>
          <a:prstGeom prst="rect">
            <a:avLst/>
          </a:prstGeom>
          <a:noFill/>
        </p:spPr>
        <p:txBody>
          <a:bodyPr wrap="none" rtlCol="0">
            <a:spAutoFit/>
          </a:bodyPr>
          <a:lstStyle/>
          <a:p>
            <a:r>
              <a:rPr lang="en-US" dirty="0" smtClean="0"/>
              <a:t>Whether </a:t>
            </a:r>
            <a:r>
              <a:rPr lang="en-US" dirty="0" err="1" smtClean="0"/>
              <a:t>x</a:t>
            </a:r>
            <a:r>
              <a:rPr lang="en-US" baseline="-25000" dirty="0" err="1" smtClean="0"/>
              <a:t>j</a:t>
            </a:r>
            <a:r>
              <a:rPr lang="en-US" dirty="0" smtClean="0"/>
              <a:t> is assigned to </a:t>
            </a:r>
            <a:r>
              <a:rPr lang="en-US" dirty="0" err="1" smtClean="0"/>
              <a:t>c</a:t>
            </a:r>
            <a:r>
              <a:rPr lang="en-US" baseline="-25000" dirty="0" err="1" smtClean="0"/>
              <a:t>i</a:t>
            </a:r>
            <a:endParaRPr lang="en-US" baseline="-25000" dirty="0"/>
          </a:p>
        </p:txBody>
      </p:sp>
      <p:cxnSp>
        <p:nvCxnSpPr>
          <p:cNvPr id="7" name="Straight Arrow Connector 6"/>
          <p:cNvCxnSpPr/>
          <p:nvPr/>
        </p:nvCxnSpPr>
        <p:spPr>
          <a:xfrm rot="16200000" flipV="1">
            <a:off x="4817373" y="5002768"/>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351343" y="4012168"/>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51243" y="3516868"/>
            <a:ext cx="1620957" cy="369332"/>
          </a:xfrm>
          <a:prstGeom prst="rect">
            <a:avLst/>
          </a:prstGeom>
          <a:noFill/>
        </p:spPr>
        <p:txBody>
          <a:bodyPr wrap="none" rtlCol="0">
            <a:spAutoFit/>
          </a:bodyPr>
          <a:lstStyle/>
          <a:p>
            <a:r>
              <a:rPr lang="en-US" dirty="0" smtClean="0"/>
              <a:t>Cluster center</a:t>
            </a:r>
            <a:endParaRPr lang="en-US" dirty="0"/>
          </a:p>
        </p:txBody>
      </p:sp>
      <p:sp>
        <p:nvSpPr>
          <p:cNvPr id="11" name="TextBox 10"/>
          <p:cNvSpPr txBox="1"/>
          <p:nvPr/>
        </p:nvSpPr>
        <p:spPr>
          <a:xfrm>
            <a:off x="6400800" y="3581400"/>
            <a:ext cx="671979" cy="369332"/>
          </a:xfrm>
          <a:prstGeom prst="rect">
            <a:avLst/>
          </a:prstGeom>
          <a:noFill/>
        </p:spPr>
        <p:txBody>
          <a:bodyPr wrap="none" rtlCol="0">
            <a:spAutoFit/>
          </a:bodyPr>
          <a:lstStyle/>
          <a:p>
            <a:r>
              <a:rPr lang="en-US" dirty="0" smtClean="0"/>
              <a:t>Data</a:t>
            </a:r>
            <a:endParaRPr lang="en-US" dirty="0"/>
          </a:p>
        </p:txBody>
      </p:sp>
      <p:cxnSp>
        <p:nvCxnSpPr>
          <p:cNvPr id="12" name="Straight Arrow Connector 11"/>
          <p:cNvCxnSpPr/>
          <p:nvPr/>
        </p:nvCxnSpPr>
        <p:spPr>
          <a:xfrm rot="5400000">
            <a:off x="6134100" y="40005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5218" name="Picture 2"/>
          <p:cNvPicPr>
            <a:picLocks noChangeAspect="1" noChangeArrowheads="1"/>
          </p:cNvPicPr>
          <p:nvPr/>
        </p:nvPicPr>
        <p:blipFill>
          <a:blip r:embed="rId2" cstate="print"/>
          <a:srcRect/>
          <a:stretch>
            <a:fillRect/>
          </a:stretch>
        </p:blipFill>
        <p:spPr bwMode="auto">
          <a:xfrm>
            <a:off x="790575" y="1138238"/>
            <a:ext cx="756285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6242" name="Picture 2"/>
          <p:cNvPicPr>
            <a:picLocks noChangeAspect="1" noChangeArrowheads="1"/>
          </p:cNvPicPr>
          <p:nvPr/>
        </p:nvPicPr>
        <p:blipFill>
          <a:blip r:embed="rId2" cstate="print"/>
          <a:srcRect/>
          <a:stretch>
            <a:fillRect/>
          </a:stretch>
        </p:blipFill>
        <p:spPr bwMode="auto">
          <a:xfrm>
            <a:off x="838200" y="1138238"/>
            <a:ext cx="7381875"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7266" name="Picture 2"/>
          <p:cNvPicPr>
            <a:picLocks noChangeAspect="1" noChangeArrowheads="1"/>
          </p:cNvPicPr>
          <p:nvPr/>
        </p:nvPicPr>
        <p:blipFill>
          <a:blip r:embed="rId2" cstate="print"/>
          <a:srcRect/>
          <a:stretch>
            <a:fillRect/>
          </a:stretch>
        </p:blipFill>
        <p:spPr bwMode="auto">
          <a:xfrm>
            <a:off x="720970" y="1255835"/>
            <a:ext cx="762952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8290" name="Picture 2"/>
          <p:cNvPicPr>
            <a:picLocks noChangeAspect="1" noChangeArrowheads="1"/>
          </p:cNvPicPr>
          <p:nvPr/>
        </p:nvPicPr>
        <p:blipFill>
          <a:blip r:embed="rId2" cstate="print"/>
          <a:srcRect/>
          <a:stretch>
            <a:fillRect/>
          </a:stretch>
        </p:blipFill>
        <p:spPr bwMode="auto">
          <a:xfrm>
            <a:off x="744415" y="990600"/>
            <a:ext cx="7496175"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sp>
        <p:nvSpPr>
          <p:cNvPr id="3" name="Content Placeholder 2"/>
          <p:cNvSpPr>
            <a:spLocks noGrp="1"/>
          </p:cNvSpPr>
          <p:nvPr>
            <p:ph idx="1"/>
          </p:nvPr>
        </p:nvSpPr>
        <p:spPr>
          <a:xfrm>
            <a:off x="457200" y="990600"/>
            <a:ext cx="6019800" cy="5135563"/>
          </a:xfrm>
        </p:spPr>
        <p:txBody>
          <a:bodyPr>
            <a:normAutofit/>
          </a:bodyPr>
          <a:lstStyle/>
          <a:p>
            <a:pPr>
              <a:buNone/>
            </a:pPr>
            <a:r>
              <a:rPr lang="en-US" sz="3000" dirty="0" smtClean="0"/>
              <a:t>How to define cluster similarity?</a:t>
            </a:r>
          </a:p>
          <a:p>
            <a:pPr>
              <a:buFontTx/>
              <a:buChar char="-"/>
            </a:pPr>
            <a:r>
              <a:rPr lang="en-US" sz="2400" dirty="0" smtClean="0"/>
              <a:t>Average distance between points, maximum distance, minimum distance</a:t>
            </a:r>
          </a:p>
          <a:p>
            <a:pPr>
              <a:buFontTx/>
              <a:buChar char="-"/>
            </a:pPr>
            <a:r>
              <a:rPr lang="en-US" sz="2400" dirty="0" smtClean="0"/>
              <a:t>Distance between means or </a:t>
            </a:r>
            <a:r>
              <a:rPr lang="en-US" sz="2400" dirty="0" err="1" smtClean="0"/>
              <a:t>medoids</a:t>
            </a:r>
            <a:endParaRPr lang="en-US" sz="2400" dirty="0" smtClean="0"/>
          </a:p>
          <a:p>
            <a:pPr>
              <a:buNone/>
            </a:pPr>
            <a:endParaRPr lang="en-US" sz="3000" dirty="0" smtClean="0"/>
          </a:p>
          <a:p>
            <a:pPr>
              <a:buNone/>
            </a:pPr>
            <a:r>
              <a:rPr lang="en-US" sz="3000" dirty="0" smtClean="0"/>
              <a:t>How many clusters?</a:t>
            </a:r>
          </a:p>
          <a:p>
            <a:pPr>
              <a:buFontTx/>
              <a:buChar char="-"/>
            </a:pPr>
            <a:r>
              <a:rPr lang="en-US" sz="2400" dirty="0" smtClean="0"/>
              <a:t>Clustering creates a </a:t>
            </a:r>
            <a:r>
              <a:rPr lang="en-US" sz="2400" dirty="0" err="1" smtClean="0"/>
              <a:t>dendrogram</a:t>
            </a:r>
            <a:r>
              <a:rPr lang="en-US" sz="2400" dirty="0" smtClean="0"/>
              <a:t> (a tree)</a:t>
            </a:r>
          </a:p>
          <a:p>
            <a:pPr>
              <a:buFontTx/>
              <a:buChar char="-"/>
            </a:pPr>
            <a:r>
              <a:rPr lang="en-US" sz="2400" dirty="0" smtClean="0"/>
              <a:t>Threshold based on max number of clusters or based on distance between merges</a:t>
            </a:r>
          </a:p>
          <a:p>
            <a:pPr>
              <a:buNone/>
            </a:pPr>
            <a:endParaRPr lang="en-US" sz="2400" dirty="0"/>
          </a:p>
        </p:txBody>
      </p:sp>
      <p:pic>
        <p:nvPicPr>
          <p:cNvPr id="270338" name="Picture 2" descr="http://www.mathworks.com/help/toolbox/stats/dendrogram.gif"/>
          <p:cNvPicPr>
            <a:picLocks noChangeAspect="1" noChangeArrowheads="1"/>
          </p:cNvPicPr>
          <p:nvPr/>
        </p:nvPicPr>
        <p:blipFill>
          <a:blip r:embed="rId2" cstate="print"/>
          <a:srcRect/>
          <a:stretch>
            <a:fillRect/>
          </a:stretch>
        </p:blipFill>
        <p:spPr bwMode="auto">
          <a:xfrm>
            <a:off x="5970830" y="4876800"/>
            <a:ext cx="3173170" cy="1905000"/>
          </a:xfrm>
          <a:prstGeom prst="rect">
            <a:avLst/>
          </a:prstGeom>
          <a:noFill/>
        </p:spPr>
      </p:pic>
      <p:sp>
        <p:nvSpPr>
          <p:cNvPr id="7" name="Oval 6"/>
          <p:cNvSpPr/>
          <p:nvPr/>
        </p:nvSpPr>
        <p:spPr>
          <a:xfrm>
            <a:off x="6934200" y="91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342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1400" y="1219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3400" y="23622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43800" y="2286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200" y="24384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27432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34400" y="914400"/>
            <a:ext cx="304800" cy="3048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5225328" y="5747472"/>
            <a:ext cx="1043876" cy="369332"/>
          </a:xfrm>
          <a:prstGeom prst="rect">
            <a:avLst/>
          </a:prstGeom>
          <a:noFill/>
        </p:spPr>
        <p:txBody>
          <a:bodyPr wrap="none" rtlCol="0">
            <a:spAutoFit/>
          </a:bodyPr>
          <a:lstStyle/>
          <a:p>
            <a:r>
              <a:rPr lang="en-US" dirty="0" smtClean="0"/>
              <a:t>distance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Agglomerative Clustering</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3900" dirty="0" smtClean="0"/>
              <a:t>Good</a:t>
            </a:r>
          </a:p>
          <a:p>
            <a:r>
              <a:rPr lang="en-US" dirty="0" smtClean="0"/>
              <a:t>Simple to implement, widespread application</a:t>
            </a:r>
          </a:p>
          <a:p>
            <a:r>
              <a:rPr lang="en-US" dirty="0" smtClean="0"/>
              <a:t>Clusters have adaptive shapes</a:t>
            </a:r>
          </a:p>
          <a:p>
            <a:r>
              <a:rPr lang="en-US" dirty="0" smtClean="0"/>
              <a:t>Provides a hierarchy of clusters</a:t>
            </a:r>
          </a:p>
          <a:p>
            <a:pPr>
              <a:buNone/>
            </a:pPr>
            <a:endParaRPr lang="en-US" dirty="0" smtClean="0"/>
          </a:p>
          <a:p>
            <a:pPr>
              <a:buNone/>
            </a:pPr>
            <a:r>
              <a:rPr lang="en-US" sz="3900" dirty="0" smtClean="0"/>
              <a:t>Bad</a:t>
            </a:r>
          </a:p>
          <a:p>
            <a:r>
              <a:rPr lang="en-US" dirty="0" smtClean="0"/>
              <a:t>May have imbalanced clusters</a:t>
            </a:r>
          </a:p>
          <a:p>
            <a:r>
              <a:rPr lang="en-US" dirty="0" smtClean="0"/>
              <a:t>Still have to choose number of clusters or threshold</a:t>
            </a:r>
          </a:p>
          <a:p>
            <a:r>
              <a:rPr lang="en-US" dirty="0" smtClean="0"/>
              <a:t>Need to use an “</a:t>
            </a:r>
            <a:r>
              <a:rPr lang="en-US" dirty="0" err="1" smtClean="0"/>
              <a:t>ultrametric</a:t>
            </a:r>
            <a:r>
              <a:rPr lang="en-US" dirty="0" smtClean="0"/>
              <a:t>” to get a meaningful hierarchy</a:t>
            </a:r>
          </a:p>
          <a:p>
            <a:pPr>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clustering</a:t>
            </a:r>
            <a:endParaRPr lang="en-US" dirty="0"/>
          </a:p>
        </p:txBody>
      </p:sp>
      <p:sp>
        <p:nvSpPr>
          <p:cNvPr id="3" name="Content Placeholder 2"/>
          <p:cNvSpPr>
            <a:spLocks noGrp="1"/>
          </p:cNvSpPr>
          <p:nvPr>
            <p:ph idx="1"/>
          </p:nvPr>
        </p:nvSpPr>
        <p:spPr/>
        <p:txBody>
          <a:bodyPr/>
          <a:lstStyle/>
          <a:p>
            <a:pPr>
              <a:buNone/>
            </a:pPr>
            <a:r>
              <a:rPr lang="en-US" dirty="0" smtClean="0"/>
              <a:t>		Group points based on links in a graph</a:t>
            </a:r>
            <a:endParaRPr lang="en-US" dirty="0"/>
          </a:p>
        </p:txBody>
      </p:sp>
      <p:pic>
        <p:nvPicPr>
          <p:cNvPr id="294914" name="Picture 2"/>
          <p:cNvPicPr>
            <a:picLocks noChangeAspect="1" noChangeArrowheads="1"/>
          </p:cNvPicPr>
          <p:nvPr/>
        </p:nvPicPr>
        <p:blipFill>
          <a:blip r:embed="rId2" cstate="print"/>
          <a:srcRect/>
          <a:stretch>
            <a:fillRect/>
          </a:stretch>
        </p:blipFill>
        <p:spPr bwMode="auto">
          <a:xfrm>
            <a:off x="5029200" y="2971800"/>
            <a:ext cx="3215296" cy="2324100"/>
          </a:xfrm>
          <a:prstGeom prst="rect">
            <a:avLst/>
          </a:prstGeom>
          <a:noFill/>
          <a:ln w="9525">
            <a:noFill/>
            <a:miter lim="800000"/>
            <a:headEnd/>
            <a:tailEnd/>
          </a:ln>
        </p:spPr>
      </p:pic>
      <p:sp>
        <p:nvSpPr>
          <p:cNvPr id="7" name="Oval 4"/>
          <p:cNvSpPr>
            <a:spLocks noChangeArrowheads="1"/>
          </p:cNvSpPr>
          <p:nvPr/>
        </p:nvSpPr>
        <p:spPr bwMode="auto">
          <a:xfrm>
            <a:off x="1123950" y="37512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8" name="Oval 5"/>
          <p:cNvSpPr>
            <a:spLocks noChangeArrowheads="1"/>
          </p:cNvSpPr>
          <p:nvPr/>
        </p:nvSpPr>
        <p:spPr bwMode="auto">
          <a:xfrm>
            <a:off x="1554162" y="3636962"/>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9" name="Oval 6"/>
          <p:cNvSpPr>
            <a:spLocks noChangeArrowheads="1"/>
          </p:cNvSpPr>
          <p:nvPr/>
        </p:nvSpPr>
        <p:spPr bwMode="auto">
          <a:xfrm>
            <a:off x="1017587" y="4208462"/>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0" name="Oval 7"/>
          <p:cNvSpPr>
            <a:spLocks noChangeArrowheads="1"/>
          </p:cNvSpPr>
          <p:nvPr/>
        </p:nvSpPr>
        <p:spPr bwMode="auto">
          <a:xfrm>
            <a:off x="1660525" y="43227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1" name="Oval 8"/>
          <p:cNvSpPr>
            <a:spLocks noChangeArrowheads="1"/>
          </p:cNvSpPr>
          <p:nvPr/>
        </p:nvSpPr>
        <p:spPr bwMode="auto">
          <a:xfrm>
            <a:off x="2089150" y="39798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2" name="Oval 9"/>
          <p:cNvSpPr>
            <a:spLocks noChangeArrowheads="1"/>
          </p:cNvSpPr>
          <p:nvPr/>
        </p:nvSpPr>
        <p:spPr bwMode="auto">
          <a:xfrm>
            <a:off x="3054350" y="38655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3" name="Oval 10"/>
          <p:cNvSpPr>
            <a:spLocks noChangeArrowheads="1"/>
          </p:cNvSpPr>
          <p:nvPr/>
        </p:nvSpPr>
        <p:spPr bwMode="auto">
          <a:xfrm>
            <a:off x="3590925" y="43227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4" name="Oval 11"/>
          <p:cNvSpPr>
            <a:spLocks noChangeArrowheads="1"/>
          </p:cNvSpPr>
          <p:nvPr/>
        </p:nvSpPr>
        <p:spPr bwMode="auto">
          <a:xfrm>
            <a:off x="1339850" y="4437062"/>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5" name="Oval 12"/>
          <p:cNvSpPr>
            <a:spLocks noChangeArrowheads="1"/>
          </p:cNvSpPr>
          <p:nvPr/>
        </p:nvSpPr>
        <p:spPr bwMode="auto">
          <a:xfrm>
            <a:off x="1446212" y="34083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6" name="Oval 13"/>
          <p:cNvSpPr>
            <a:spLocks noChangeArrowheads="1"/>
          </p:cNvSpPr>
          <p:nvPr/>
        </p:nvSpPr>
        <p:spPr bwMode="auto">
          <a:xfrm>
            <a:off x="3806825" y="3865562"/>
            <a:ext cx="106362"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7" name="Oval 14"/>
          <p:cNvSpPr>
            <a:spLocks noChangeArrowheads="1"/>
          </p:cNvSpPr>
          <p:nvPr/>
        </p:nvSpPr>
        <p:spPr bwMode="auto">
          <a:xfrm>
            <a:off x="1339850" y="3979862"/>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 name="Oval 15"/>
          <p:cNvSpPr>
            <a:spLocks noChangeArrowheads="1"/>
          </p:cNvSpPr>
          <p:nvPr/>
        </p:nvSpPr>
        <p:spPr bwMode="auto">
          <a:xfrm>
            <a:off x="3376612" y="36369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9" name="Oval 16"/>
          <p:cNvSpPr>
            <a:spLocks noChangeArrowheads="1"/>
          </p:cNvSpPr>
          <p:nvPr/>
        </p:nvSpPr>
        <p:spPr bwMode="auto">
          <a:xfrm>
            <a:off x="2947987" y="4322762"/>
            <a:ext cx="106363"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20" name="Oval 17"/>
          <p:cNvSpPr>
            <a:spLocks noChangeArrowheads="1"/>
          </p:cNvSpPr>
          <p:nvPr/>
        </p:nvSpPr>
        <p:spPr bwMode="auto">
          <a:xfrm>
            <a:off x="3698875" y="46656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cxnSp>
        <p:nvCxnSpPr>
          <p:cNvPr id="21" name="AutoShape 18"/>
          <p:cNvCxnSpPr>
            <a:cxnSpLocks noChangeShapeType="1"/>
            <a:stCxn id="7" idx="5"/>
            <a:endCxn id="17" idx="1"/>
          </p:cNvCxnSpPr>
          <p:nvPr/>
        </p:nvCxnSpPr>
        <p:spPr bwMode="auto">
          <a:xfrm>
            <a:off x="1216025" y="3848100"/>
            <a:ext cx="138112" cy="149225"/>
          </a:xfrm>
          <a:prstGeom prst="straightConnector1">
            <a:avLst/>
          </a:prstGeom>
          <a:noFill/>
          <a:ln w="12700" cap="sq">
            <a:solidFill>
              <a:schemeClr val="tx1"/>
            </a:solidFill>
            <a:round/>
            <a:headEnd type="none" w="sm" len="sm"/>
            <a:tailEnd type="none" w="sm" len="sm"/>
          </a:ln>
        </p:spPr>
      </p:cxnSp>
      <p:cxnSp>
        <p:nvCxnSpPr>
          <p:cNvPr id="22" name="AutoShape 19"/>
          <p:cNvCxnSpPr>
            <a:cxnSpLocks noChangeShapeType="1"/>
            <a:stCxn id="9" idx="6"/>
            <a:endCxn id="17" idx="3"/>
          </p:cNvCxnSpPr>
          <p:nvPr/>
        </p:nvCxnSpPr>
        <p:spPr bwMode="auto">
          <a:xfrm flipV="1">
            <a:off x="1123950" y="4076700"/>
            <a:ext cx="230187" cy="188912"/>
          </a:xfrm>
          <a:prstGeom prst="straightConnector1">
            <a:avLst/>
          </a:prstGeom>
          <a:noFill/>
          <a:ln w="12700" cap="sq">
            <a:solidFill>
              <a:schemeClr val="tx1"/>
            </a:solidFill>
            <a:round/>
            <a:headEnd type="none" w="sm" len="sm"/>
            <a:tailEnd type="none" w="sm" len="sm"/>
          </a:ln>
        </p:spPr>
      </p:cxnSp>
      <p:cxnSp>
        <p:nvCxnSpPr>
          <p:cNvPr id="23" name="AutoShape 20"/>
          <p:cNvCxnSpPr>
            <a:cxnSpLocks noChangeShapeType="1"/>
            <a:stCxn id="9" idx="5"/>
            <a:endCxn id="14" idx="1"/>
          </p:cNvCxnSpPr>
          <p:nvPr/>
        </p:nvCxnSpPr>
        <p:spPr bwMode="auto">
          <a:xfrm>
            <a:off x="1109662" y="4305300"/>
            <a:ext cx="244475" cy="149225"/>
          </a:xfrm>
          <a:prstGeom prst="straightConnector1">
            <a:avLst/>
          </a:prstGeom>
          <a:noFill/>
          <a:ln w="12700" cap="sq">
            <a:solidFill>
              <a:schemeClr val="tx1"/>
            </a:solidFill>
            <a:round/>
            <a:headEnd type="none" w="sm" len="sm"/>
            <a:tailEnd type="none" w="sm" len="sm"/>
          </a:ln>
        </p:spPr>
      </p:cxnSp>
      <p:cxnSp>
        <p:nvCxnSpPr>
          <p:cNvPr id="24" name="AutoShape 21"/>
          <p:cNvCxnSpPr>
            <a:cxnSpLocks noChangeShapeType="1"/>
            <a:stCxn id="7" idx="3"/>
            <a:endCxn id="9" idx="0"/>
          </p:cNvCxnSpPr>
          <p:nvPr/>
        </p:nvCxnSpPr>
        <p:spPr bwMode="auto">
          <a:xfrm flipH="1">
            <a:off x="1071562" y="3848100"/>
            <a:ext cx="69850" cy="360362"/>
          </a:xfrm>
          <a:prstGeom prst="straightConnector1">
            <a:avLst/>
          </a:prstGeom>
          <a:noFill/>
          <a:ln w="12700" cap="sq">
            <a:solidFill>
              <a:schemeClr val="tx1"/>
            </a:solidFill>
            <a:round/>
            <a:headEnd type="none" w="sm" len="sm"/>
            <a:tailEnd type="none" w="sm" len="sm"/>
          </a:ln>
        </p:spPr>
      </p:cxnSp>
      <p:cxnSp>
        <p:nvCxnSpPr>
          <p:cNvPr id="25" name="AutoShape 22"/>
          <p:cNvCxnSpPr>
            <a:cxnSpLocks noChangeShapeType="1"/>
            <a:stCxn id="17" idx="4"/>
            <a:endCxn id="14" idx="0"/>
          </p:cNvCxnSpPr>
          <p:nvPr/>
        </p:nvCxnSpPr>
        <p:spPr bwMode="auto">
          <a:xfrm>
            <a:off x="1393825" y="4094162"/>
            <a:ext cx="0" cy="342900"/>
          </a:xfrm>
          <a:prstGeom prst="straightConnector1">
            <a:avLst/>
          </a:prstGeom>
          <a:noFill/>
          <a:ln w="12700" cap="sq">
            <a:solidFill>
              <a:schemeClr val="tx1"/>
            </a:solidFill>
            <a:round/>
            <a:headEnd type="none" w="sm" len="sm"/>
            <a:tailEnd type="none" w="sm" len="sm"/>
          </a:ln>
        </p:spPr>
      </p:cxnSp>
      <p:cxnSp>
        <p:nvCxnSpPr>
          <p:cNvPr id="26" name="AutoShape 23"/>
          <p:cNvCxnSpPr>
            <a:cxnSpLocks noChangeShapeType="1"/>
            <a:stCxn id="17" idx="7"/>
            <a:endCxn id="8" idx="4"/>
          </p:cNvCxnSpPr>
          <p:nvPr/>
        </p:nvCxnSpPr>
        <p:spPr bwMode="auto">
          <a:xfrm flipV="1">
            <a:off x="1430337" y="3751262"/>
            <a:ext cx="177800" cy="246063"/>
          </a:xfrm>
          <a:prstGeom prst="straightConnector1">
            <a:avLst/>
          </a:prstGeom>
          <a:noFill/>
          <a:ln w="12700" cap="sq">
            <a:solidFill>
              <a:schemeClr val="tx1"/>
            </a:solidFill>
            <a:round/>
            <a:headEnd type="none" w="sm" len="sm"/>
            <a:tailEnd type="none" w="sm" len="sm"/>
          </a:ln>
        </p:spPr>
      </p:cxnSp>
      <p:cxnSp>
        <p:nvCxnSpPr>
          <p:cNvPr id="27" name="AutoShape 24"/>
          <p:cNvCxnSpPr>
            <a:cxnSpLocks noChangeShapeType="1"/>
            <a:stCxn id="17" idx="5"/>
            <a:endCxn id="10" idx="1"/>
          </p:cNvCxnSpPr>
          <p:nvPr/>
        </p:nvCxnSpPr>
        <p:spPr bwMode="auto">
          <a:xfrm>
            <a:off x="1430337" y="4076700"/>
            <a:ext cx="246063" cy="263525"/>
          </a:xfrm>
          <a:prstGeom prst="straightConnector1">
            <a:avLst/>
          </a:prstGeom>
          <a:noFill/>
          <a:ln w="12700" cap="sq">
            <a:solidFill>
              <a:schemeClr val="tx1"/>
            </a:solidFill>
            <a:round/>
            <a:headEnd type="none" w="sm" len="sm"/>
            <a:tailEnd type="none" w="sm" len="sm"/>
          </a:ln>
        </p:spPr>
      </p:cxnSp>
      <p:cxnSp>
        <p:nvCxnSpPr>
          <p:cNvPr id="28" name="AutoShape 25"/>
          <p:cNvCxnSpPr>
            <a:cxnSpLocks noChangeShapeType="1"/>
            <a:stCxn id="14" idx="6"/>
            <a:endCxn id="10" idx="3"/>
          </p:cNvCxnSpPr>
          <p:nvPr/>
        </p:nvCxnSpPr>
        <p:spPr bwMode="auto">
          <a:xfrm flipV="1">
            <a:off x="1446212" y="4419600"/>
            <a:ext cx="230188" cy="74612"/>
          </a:xfrm>
          <a:prstGeom prst="straightConnector1">
            <a:avLst/>
          </a:prstGeom>
          <a:noFill/>
          <a:ln w="12700" cap="sq">
            <a:solidFill>
              <a:schemeClr val="tx1"/>
            </a:solidFill>
            <a:round/>
            <a:headEnd type="none" w="sm" len="sm"/>
            <a:tailEnd type="none" w="sm" len="sm"/>
          </a:ln>
        </p:spPr>
      </p:cxnSp>
      <p:cxnSp>
        <p:nvCxnSpPr>
          <p:cNvPr id="29" name="AutoShape 26"/>
          <p:cNvCxnSpPr>
            <a:cxnSpLocks noChangeShapeType="1"/>
            <a:stCxn id="7" idx="7"/>
            <a:endCxn id="15" idx="3"/>
          </p:cNvCxnSpPr>
          <p:nvPr/>
        </p:nvCxnSpPr>
        <p:spPr bwMode="auto">
          <a:xfrm flipV="1">
            <a:off x="1216025" y="3505200"/>
            <a:ext cx="246062" cy="263525"/>
          </a:xfrm>
          <a:prstGeom prst="straightConnector1">
            <a:avLst/>
          </a:prstGeom>
          <a:noFill/>
          <a:ln w="12700" cap="sq">
            <a:solidFill>
              <a:schemeClr val="tx1"/>
            </a:solidFill>
            <a:round/>
            <a:headEnd type="none" w="sm" len="sm"/>
            <a:tailEnd type="none" w="sm" len="sm"/>
          </a:ln>
        </p:spPr>
      </p:cxnSp>
      <p:cxnSp>
        <p:nvCxnSpPr>
          <p:cNvPr id="30" name="AutoShape 27"/>
          <p:cNvCxnSpPr>
            <a:cxnSpLocks noChangeShapeType="1"/>
            <a:stCxn id="15" idx="5"/>
            <a:endCxn id="8" idx="0"/>
          </p:cNvCxnSpPr>
          <p:nvPr/>
        </p:nvCxnSpPr>
        <p:spPr bwMode="auto">
          <a:xfrm>
            <a:off x="1538287" y="3505200"/>
            <a:ext cx="69850" cy="131762"/>
          </a:xfrm>
          <a:prstGeom prst="straightConnector1">
            <a:avLst/>
          </a:prstGeom>
          <a:noFill/>
          <a:ln w="12700" cap="sq">
            <a:solidFill>
              <a:schemeClr val="tx1"/>
            </a:solidFill>
            <a:round/>
            <a:headEnd type="none" w="sm" len="sm"/>
            <a:tailEnd type="none" w="sm" len="sm"/>
          </a:ln>
        </p:spPr>
      </p:cxnSp>
      <p:cxnSp>
        <p:nvCxnSpPr>
          <p:cNvPr id="31" name="AutoShape 28"/>
          <p:cNvCxnSpPr>
            <a:cxnSpLocks noChangeShapeType="1"/>
            <a:stCxn id="10" idx="7"/>
            <a:endCxn id="11" idx="3"/>
          </p:cNvCxnSpPr>
          <p:nvPr/>
        </p:nvCxnSpPr>
        <p:spPr bwMode="auto">
          <a:xfrm flipV="1">
            <a:off x="1752600" y="4076700"/>
            <a:ext cx="354012" cy="263525"/>
          </a:xfrm>
          <a:prstGeom prst="straightConnector1">
            <a:avLst/>
          </a:prstGeom>
          <a:noFill/>
          <a:ln w="12700" cap="sq">
            <a:solidFill>
              <a:schemeClr val="tx1"/>
            </a:solidFill>
            <a:round/>
            <a:headEnd type="none" w="sm" len="sm"/>
            <a:tailEnd type="none" w="sm" len="sm"/>
          </a:ln>
        </p:spPr>
      </p:cxnSp>
      <p:cxnSp>
        <p:nvCxnSpPr>
          <p:cNvPr id="32" name="AutoShape 29"/>
          <p:cNvCxnSpPr>
            <a:cxnSpLocks noChangeShapeType="1"/>
            <a:stCxn id="15" idx="6"/>
            <a:endCxn id="11" idx="1"/>
          </p:cNvCxnSpPr>
          <p:nvPr/>
        </p:nvCxnSpPr>
        <p:spPr bwMode="auto">
          <a:xfrm>
            <a:off x="1554162" y="3465512"/>
            <a:ext cx="552450" cy="531813"/>
          </a:xfrm>
          <a:prstGeom prst="straightConnector1">
            <a:avLst/>
          </a:prstGeom>
          <a:noFill/>
          <a:ln w="12700" cap="sq">
            <a:solidFill>
              <a:schemeClr val="tx1"/>
            </a:solidFill>
            <a:round/>
            <a:headEnd type="none" w="sm" len="sm"/>
            <a:tailEnd type="none" w="sm" len="sm"/>
          </a:ln>
        </p:spPr>
      </p:cxnSp>
      <p:cxnSp>
        <p:nvCxnSpPr>
          <p:cNvPr id="33" name="AutoShape 30"/>
          <p:cNvCxnSpPr>
            <a:cxnSpLocks noChangeShapeType="1"/>
            <a:stCxn id="17" idx="6"/>
            <a:endCxn id="11" idx="2"/>
          </p:cNvCxnSpPr>
          <p:nvPr/>
        </p:nvCxnSpPr>
        <p:spPr bwMode="auto">
          <a:xfrm>
            <a:off x="1446212" y="4037012"/>
            <a:ext cx="642938" cy="0"/>
          </a:xfrm>
          <a:prstGeom prst="straightConnector1">
            <a:avLst/>
          </a:prstGeom>
          <a:noFill/>
          <a:ln w="12700" cap="sq">
            <a:solidFill>
              <a:schemeClr val="tx1"/>
            </a:solidFill>
            <a:round/>
            <a:headEnd type="none" w="sm" len="sm"/>
            <a:tailEnd type="none" w="sm" len="sm"/>
          </a:ln>
        </p:spPr>
      </p:cxnSp>
      <p:cxnSp>
        <p:nvCxnSpPr>
          <p:cNvPr id="34" name="AutoShape 31"/>
          <p:cNvCxnSpPr>
            <a:cxnSpLocks noChangeShapeType="1"/>
            <a:stCxn id="12" idx="4"/>
            <a:endCxn id="19" idx="0"/>
          </p:cNvCxnSpPr>
          <p:nvPr/>
        </p:nvCxnSpPr>
        <p:spPr bwMode="auto">
          <a:xfrm flipH="1">
            <a:off x="3001962" y="3979862"/>
            <a:ext cx="106363" cy="342900"/>
          </a:xfrm>
          <a:prstGeom prst="straightConnector1">
            <a:avLst/>
          </a:prstGeom>
          <a:noFill/>
          <a:ln w="12700" cap="sq">
            <a:solidFill>
              <a:schemeClr val="tx1"/>
            </a:solidFill>
            <a:round/>
            <a:headEnd type="none" w="sm" len="sm"/>
            <a:tailEnd type="none" w="sm" len="sm"/>
          </a:ln>
        </p:spPr>
      </p:cxnSp>
      <p:cxnSp>
        <p:nvCxnSpPr>
          <p:cNvPr id="35" name="AutoShape 32"/>
          <p:cNvCxnSpPr>
            <a:cxnSpLocks noChangeShapeType="1"/>
            <a:stCxn id="12" idx="7"/>
            <a:endCxn id="18" idx="3"/>
          </p:cNvCxnSpPr>
          <p:nvPr/>
        </p:nvCxnSpPr>
        <p:spPr bwMode="auto">
          <a:xfrm flipV="1">
            <a:off x="3146425" y="3733800"/>
            <a:ext cx="246062" cy="149225"/>
          </a:xfrm>
          <a:prstGeom prst="straightConnector1">
            <a:avLst/>
          </a:prstGeom>
          <a:noFill/>
          <a:ln w="12700" cap="sq">
            <a:solidFill>
              <a:schemeClr val="tx1"/>
            </a:solidFill>
            <a:round/>
            <a:headEnd type="none" w="sm" len="sm"/>
            <a:tailEnd type="none" w="sm" len="sm"/>
          </a:ln>
        </p:spPr>
      </p:cxnSp>
      <p:cxnSp>
        <p:nvCxnSpPr>
          <p:cNvPr id="36" name="AutoShape 33"/>
          <p:cNvCxnSpPr>
            <a:cxnSpLocks noChangeShapeType="1"/>
            <a:stCxn id="18" idx="4"/>
            <a:endCxn id="13" idx="1"/>
          </p:cNvCxnSpPr>
          <p:nvPr/>
        </p:nvCxnSpPr>
        <p:spPr bwMode="auto">
          <a:xfrm>
            <a:off x="3430587" y="3751262"/>
            <a:ext cx="176213" cy="588963"/>
          </a:xfrm>
          <a:prstGeom prst="straightConnector1">
            <a:avLst/>
          </a:prstGeom>
          <a:noFill/>
          <a:ln w="12700" cap="sq">
            <a:solidFill>
              <a:schemeClr val="tx1"/>
            </a:solidFill>
            <a:round/>
            <a:headEnd type="none" w="sm" len="sm"/>
            <a:tailEnd type="none" w="sm" len="sm"/>
          </a:ln>
        </p:spPr>
      </p:cxnSp>
      <p:cxnSp>
        <p:nvCxnSpPr>
          <p:cNvPr id="37" name="AutoShape 34"/>
          <p:cNvCxnSpPr>
            <a:cxnSpLocks noChangeShapeType="1"/>
            <a:stCxn id="19" idx="6"/>
            <a:endCxn id="13" idx="2"/>
          </p:cNvCxnSpPr>
          <p:nvPr/>
        </p:nvCxnSpPr>
        <p:spPr bwMode="auto">
          <a:xfrm>
            <a:off x="3054350" y="4379912"/>
            <a:ext cx="536575" cy="0"/>
          </a:xfrm>
          <a:prstGeom prst="straightConnector1">
            <a:avLst/>
          </a:prstGeom>
          <a:noFill/>
          <a:ln w="12700" cap="sq">
            <a:solidFill>
              <a:schemeClr val="tx1"/>
            </a:solidFill>
            <a:round/>
            <a:headEnd type="none" w="sm" len="sm"/>
            <a:tailEnd type="none" w="sm" len="sm"/>
          </a:ln>
        </p:spPr>
      </p:cxnSp>
      <p:cxnSp>
        <p:nvCxnSpPr>
          <p:cNvPr id="38" name="AutoShape 35"/>
          <p:cNvCxnSpPr>
            <a:cxnSpLocks noChangeShapeType="1"/>
            <a:stCxn id="18" idx="5"/>
            <a:endCxn id="16" idx="2"/>
          </p:cNvCxnSpPr>
          <p:nvPr/>
        </p:nvCxnSpPr>
        <p:spPr bwMode="auto">
          <a:xfrm>
            <a:off x="3468687" y="3733800"/>
            <a:ext cx="338138" cy="188912"/>
          </a:xfrm>
          <a:prstGeom prst="straightConnector1">
            <a:avLst/>
          </a:prstGeom>
          <a:noFill/>
          <a:ln w="12700" cap="sq">
            <a:solidFill>
              <a:schemeClr val="tx1"/>
            </a:solidFill>
            <a:round/>
            <a:headEnd type="none" w="sm" len="sm"/>
            <a:tailEnd type="none" w="sm" len="sm"/>
          </a:ln>
        </p:spPr>
      </p:cxnSp>
      <p:cxnSp>
        <p:nvCxnSpPr>
          <p:cNvPr id="39" name="AutoShape 36"/>
          <p:cNvCxnSpPr>
            <a:cxnSpLocks noChangeShapeType="1"/>
            <a:stCxn id="12" idx="5"/>
            <a:endCxn id="13" idx="1"/>
          </p:cNvCxnSpPr>
          <p:nvPr/>
        </p:nvCxnSpPr>
        <p:spPr bwMode="auto">
          <a:xfrm>
            <a:off x="3146425" y="3962400"/>
            <a:ext cx="460375" cy="377825"/>
          </a:xfrm>
          <a:prstGeom prst="straightConnector1">
            <a:avLst/>
          </a:prstGeom>
          <a:noFill/>
          <a:ln w="12700" cap="sq">
            <a:solidFill>
              <a:schemeClr val="tx1"/>
            </a:solidFill>
            <a:round/>
            <a:headEnd type="none" w="sm" len="sm"/>
            <a:tailEnd type="none" w="sm" len="sm"/>
          </a:ln>
        </p:spPr>
      </p:cxnSp>
      <p:cxnSp>
        <p:nvCxnSpPr>
          <p:cNvPr id="40" name="AutoShape 37"/>
          <p:cNvCxnSpPr>
            <a:cxnSpLocks noChangeShapeType="1"/>
            <a:stCxn id="16" idx="3"/>
            <a:endCxn id="19" idx="7"/>
          </p:cNvCxnSpPr>
          <p:nvPr/>
        </p:nvCxnSpPr>
        <p:spPr bwMode="auto">
          <a:xfrm flipH="1">
            <a:off x="3040062" y="3962400"/>
            <a:ext cx="781050" cy="377825"/>
          </a:xfrm>
          <a:prstGeom prst="straightConnector1">
            <a:avLst/>
          </a:prstGeom>
          <a:noFill/>
          <a:ln w="12700" cap="sq">
            <a:solidFill>
              <a:schemeClr val="tx1"/>
            </a:solidFill>
            <a:round/>
            <a:headEnd type="none" w="sm" len="sm"/>
            <a:tailEnd type="none" w="sm" len="sm"/>
          </a:ln>
        </p:spPr>
      </p:cxnSp>
      <p:cxnSp>
        <p:nvCxnSpPr>
          <p:cNvPr id="41" name="AutoShape 38"/>
          <p:cNvCxnSpPr>
            <a:cxnSpLocks noChangeShapeType="1"/>
            <a:stCxn id="16" idx="4"/>
            <a:endCxn id="20" idx="0"/>
          </p:cNvCxnSpPr>
          <p:nvPr/>
        </p:nvCxnSpPr>
        <p:spPr bwMode="auto">
          <a:xfrm flipH="1">
            <a:off x="3752850" y="3979862"/>
            <a:ext cx="107950" cy="685800"/>
          </a:xfrm>
          <a:prstGeom prst="straightConnector1">
            <a:avLst/>
          </a:prstGeom>
          <a:noFill/>
          <a:ln w="12700" cap="sq">
            <a:solidFill>
              <a:schemeClr val="tx1"/>
            </a:solidFill>
            <a:round/>
            <a:headEnd type="none" w="sm" len="sm"/>
            <a:tailEnd type="none" w="sm" len="sm"/>
          </a:ln>
        </p:spPr>
      </p:cxnSp>
      <p:cxnSp>
        <p:nvCxnSpPr>
          <p:cNvPr id="42" name="AutoShape 39"/>
          <p:cNvCxnSpPr>
            <a:cxnSpLocks noChangeShapeType="1"/>
            <a:stCxn id="19" idx="5"/>
            <a:endCxn id="20" idx="2"/>
          </p:cNvCxnSpPr>
          <p:nvPr/>
        </p:nvCxnSpPr>
        <p:spPr bwMode="auto">
          <a:xfrm>
            <a:off x="3040062" y="4419600"/>
            <a:ext cx="658813" cy="303212"/>
          </a:xfrm>
          <a:prstGeom prst="straightConnector1">
            <a:avLst/>
          </a:prstGeom>
          <a:noFill/>
          <a:ln w="12700" cap="sq">
            <a:solidFill>
              <a:schemeClr val="tx1"/>
            </a:solidFill>
            <a:round/>
            <a:headEnd type="none" w="sm" len="sm"/>
            <a:tailEnd type="none" w="sm" len="sm"/>
          </a:ln>
        </p:spPr>
      </p:cxnSp>
      <p:cxnSp>
        <p:nvCxnSpPr>
          <p:cNvPr id="43" name="AutoShape 40"/>
          <p:cNvCxnSpPr>
            <a:cxnSpLocks noChangeShapeType="1"/>
            <a:stCxn id="11" idx="6"/>
            <a:endCxn id="12" idx="2"/>
          </p:cNvCxnSpPr>
          <p:nvPr/>
        </p:nvCxnSpPr>
        <p:spPr bwMode="auto">
          <a:xfrm flipV="1">
            <a:off x="2197100" y="3922712"/>
            <a:ext cx="857250" cy="114300"/>
          </a:xfrm>
          <a:prstGeom prst="straightConnector1">
            <a:avLst/>
          </a:prstGeom>
          <a:noFill/>
          <a:ln w="38100">
            <a:solidFill>
              <a:srgbClr val="FF3300"/>
            </a:solidFill>
            <a:prstDash val="sysDot"/>
            <a:round/>
            <a:headEnd type="none" w="sm" len="sm"/>
            <a:tailEnd type="none" w="sm" len="sm"/>
          </a:ln>
        </p:spPr>
      </p:cxnSp>
      <p:cxnSp>
        <p:nvCxnSpPr>
          <p:cNvPr id="44" name="AutoShape 41"/>
          <p:cNvCxnSpPr>
            <a:cxnSpLocks noChangeShapeType="1"/>
            <a:stCxn id="10" idx="5"/>
            <a:endCxn id="20" idx="3"/>
          </p:cNvCxnSpPr>
          <p:nvPr/>
        </p:nvCxnSpPr>
        <p:spPr bwMode="auto">
          <a:xfrm>
            <a:off x="1752600" y="4419600"/>
            <a:ext cx="1962150" cy="342900"/>
          </a:xfrm>
          <a:prstGeom prst="straightConnector1">
            <a:avLst/>
          </a:prstGeom>
          <a:noFill/>
          <a:ln w="38100">
            <a:solidFill>
              <a:srgbClr val="FF3300"/>
            </a:solidFill>
            <a:prstDash val="sysDot"/>
            <a:round/>
            <a:headEnd type="none" w="sm" len="sm"/>
            <a:tailEnd type="none" w="sm" len="sm"/>
          </a:ln>
        </p:spPr>
      </p:cxnSp>
      <p:cxnSp>
        <p:nvCxnSpPr>
          <p:cNvPr id="45" name="AutoShape 42"/>
          <p:cNvCxnSpPr>
            <a:cxnSpLocks noChangeShapeType="1"/>
            <a:stCxn id="15" idx="7"/>
            <a:endCxn id="12" idx="1"/>
          </p:cNvCxnSpPr>
          <p:nvPr/>
        </p:nvCxnSpPr>
        <p:spPr bwMode="auto">
          <a:xfrm>
            <a:off x="1538287" y="3425825"/>
            <a:ext cx="1533525" cy="457200"/>
          </a:xfrm>
          <a:prstGeom prst="straightConnector1">
            <a:avLst/>
          </a:prstGeom>
          <a:noFill/>
          <a:ln w="38100">
            <a:solidFill>
              <a:srgbClr val="FF3300"/>
            </a:solidFill>
            <a:prstDash val="sysDot"/>
            <a:round/>
            <a:headEnd type="none" w="sm" len="sm"/>
            <a:tailEnd type="none" w="sm" len="sm"/>
          </a:ln>
        </p:spPr>
      </p:cxnSp>
      <p:cxnSp>
        <p:nvCxnSpPr>
          <p:cNvPr id="46" name="AutoShape 43"/>
          <p:cNvCxnSpPr>
            <a:cxnSpLocks noChangeShapeType="1"/>
            <a:stCxn id="11" idx="5"/>
            <a:endCxn id="19" idx="2"/>
          </p:cNvCxnSpPr>
          <p:nvPr/>
        </p:nvCxnSpPr>
        <p:spPr bwMode="auto">
          <a:xfrm>
            <a:off x="2181225" y="4076700"/>
            <a:ext cx="766762" cy="303212"/>
          </a:xfrm>
          <a:prstGeom prst="straightConnector1">
            <a:avLst/>
          </a:prstGeom>
          <a:noFill/>
          <a:ln w="38100">
            <a:solidFill>
              <a:srgbClr val="FF3300"/>
            </a:solidFill>
            <a:prstDash val="sysDot"/>
            <a:round/>
            <a:headEnd type="none" w="sm" len="sm"/>
            <a:tailEnd type="none" w="sm" len="sm"/>
          </a:ln>
        </p:spPr>
      </p:cxnSp>
      <p:sp>
        <p:nvSpPr>
          <p:cNvPr id="47" name="Text Box 44"/>
          <p:cNvSpPr txBox="1">
            <a:spLocks noChangeArrowheads="1"/>
          </p:cNvSpPr>
          <p:nvPr/>
        </p:nvSpPr>
        <p:spPr bwMode="auto">
          <a:xfrm>
            <a:off x="941387" y="4398962"/>
            <a:ext cx="404813" cy="457200"/>
          </a:xfrm>
          <a:prstGeom prst="rect">
            <a:avLst/>
          </a:prstGeom>
          <a:noFill/>
          <a:ln w="9525">
            <a:noFill/>
            <a:miter lim="800000"/>
            <a:headEnd/>
            <a:tailEnd/>
          </a:ln>
        </p:spPr>
        <p:txBody>
          <a:bodyPr wrap="none">
            <a:spAutoFit/>
          </a:bodyPr>
          <a:lstStyle/>
          <a:p>
            <a:r>
              <a:rPr lang="en-US" b="1">
                <a:solidFill>
                  <a:schemeClr val="accent2"/>
                </a:solidFill>
              </a:rPr>
              <a:t>A</a:t>
            </a:r>
          </a:p>
        </p:txBody>
      </p:sp>
      <p:sp>
        <p:nvSpPr>
          <p:cNvPr id="48" name="Text Box 45"/>
          <p:cNvSpPr txBox="1">
            <a:spLocks noChangeArrowheads="1"/>
          </p:cNvSpPr>
          <p:nvPr/>
        </p:nvSpPr>
        <p:spPr bwMode="auto">
          <a:xfrm>
            <a:off x="3836987" y="4246562"/>
            <a:ext cx="404813" cy="457200"/>
          </a:xfrm>
          <a:prstGeom prst="rect">
            <a:avLst/>
          </a:prstGeom>
          <a:noFill/>
          <a:ln w="9525">
            <a:noFill/>
            <a:miter lim="800000"/>
            <a:headEnd/>
            <a:tailEnd/>
          </a:ln>
        </p:spPr>
        <p:txBody>
          <a:bodyPr wrap="none">
            <a:spAutoFit/>
          </a:bodyPr>
          <a:lstStyle/>
          <a:p>
            <a:r>
              <a:rPr lang="en-US" b="1">
                <a:solidFill>
                  <a:schemeClr val="bg2"/>
                </a:solidFill>
              </a:rPr>
              <a:t>B</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Clustering</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23862" y="1134780"/>
            <a:ext cx="6038400" cy="4847201"/>
          </a:xfrm>
          <a:prstGeom prst="rect">
            <a:avLst/>
          </a:prstGeom>
        </p:spPr>
      </p:pic>
      <p:sp>
        <p:nvSpPr>
          <p:cNvPr id="6" name="TextBox 5"/>
          <p:cNvSpPr txBox="1"/>
          <p:nvPr/>
        </p:nvSpPr>
        <p:spPr>
          <a:xfrm>
            <a:off x="7543800" y="6488668"/>
            <a:ext cx="2529338" cy="369332"/>
          </a:xfrm>
          <a:prstGeom prst="rect">
            <a:avLst/>
          </a:prstGeom>
          <a:noFill/>
        </p:spPr>
        <p:txBody>
          <a:bodyPr wrap="square" rtlCol="0">
            <a:spAutoFit/>
          </a:bodyPr>
          <a:lstStyle/>
          <a:p>
            <a:r>
              <a:rPr lang="en-US" dirty="0" smtClean="0"/>
              <a:t>Source: Shih</a:t>
            </a:r>
            <a:endParaRPr lang="en-US" dirty="0"/>
          </a:p>
        </p:txBody>
      </p:sp>
    </p:spTree>
    <p:extLst>
      <p:ext uri="{BB962C8B-B14F-4D97-AF65-F5344CB8AC3E}">
        <p14:creationId xmlns:p14="http://schemas.microsoft.com/office/powerpoint/2010/main" val="33023365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Cuts in a graph</a:t>
            </a:r>
          </a:p>
        </p:txBody>
      </p:sp>
      <p:sp>
        <p:nvSpPr>
          <p:cNvPr id="18435" name="Oval 4"/>
          <p:cNvSpPr>
            <a:spLocks noChangeArrowheads="1"/>
          </p:cNvSpPr>
          <p:nvPr/>
        </p:nvSpPr>
        <p:spPr bwMode="auto">
          <a:xfrm>
            <a:off x="2849563" y="14097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6" name="Oval 5"/>
          <p:cNvSpPr>
            <a:spLocks noChangeArrowheads="1"/>
          </p:cNvSpPr>
          <p:nvPr/>
        </p:nvSpPr>
        <p:spPr bwMode="auto">
          <a:xfrm>
            <a:off x="3279775" y="1295400"/>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7" name="Oval 6"/>
          <p:cNvSpPr>
            <a:spLocks noChangeArrowheads="1"/>
          </p:cNvSpPr>
          <p:nvPr/>
        </p:nvSpPr>
        <p:spPr bwMode="auto">
          <a:xfrm>
            <a:off x="2743200" y="1866900"/>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8" name="Oval 7"/>
          <p:cNvSpPr>
            <a:spLocks noChangeArrowheads="1"/>
          </p:cNvSpPr>
          <p:nvPr/>
        </p:nvSpPr>
        <p:spPr bwMode="auto">
          <a:xfrm>
            <a:off x="3386138" y="19812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9" name="Oval 8"/>
          <p:cNvSpPr>
            <a:spLocks noChangeArrowheads="1"/>
          </p:cNvSpPr>
          <p:nvPr/>
        </p:nvSpPr>
        <p:spPr bwMode="auto">
          <a:xfrm>
            <a:off x="3814763" y="16383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0" name="Oval 9"/>
          <p:cNvSpPr>
            <a:spLocks noChangeArrowheads="1"/>
          </p:cNvSpPr>
          <p:nvPr/>
        </p:nvSpPr>
        <p:spPr bwMode="auto">
          <a:xfrm>
            <a:off x="4779963" y="15240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1" name="Oval 10"/>
          <p:cNvSpPr>
            <a:spLocks noChangeArrowheads="1"/>
          </p:cNvSpPr>
          <p:nvPr/>
        </p:nvSpPr>
        <p:spPr bwMode="auto">
          <a:xfrm>
            <a:off x="5316538" y="19812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2" name="Oval 11"/>
          <p:cNvSpPr>
            <a:spLocks noChangeArrowheads="1"/>
          </p:cNvSpPr>
          <p:nvPr/>
        </p:nvSpPr>
        <p:spPr bwMode="auto">
          <a:xfrm>
            <a:off x="3065463" y="2095500"/>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3" name="Oval 12"/>
          <p:cNvSpPr>
            <a:spLocks noChangeArrowheads="1"/>
          </p:cNvSpPr>
          <p:nvPr/>
        </p:nvSpPr>
        <p:spPr bwMode="auto">
          <a:xfrm>
            <a:off x="3171825" y="10668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4" name="Oval 13"/>
          <p:cNvSpPr>
            <a:spLocks noChangeArrowheads="1"/>
          </p:cNvSpPr>
          <p:nvPr/>
        </p:nvSpPr>
        <p:spPr bwMode="auto">
          <a:xfrm>
            <a:off x="5532438" y="1524000"/>
            <a:ext cx="106362"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5" name="Oval 14"/>
          <p:cNvSpPr>
            <a:spLocks noChangeArrowheads="1"/>
          </p:cNvSpPr>
          <p:nvPr/>
        </p:nvSpPr>
        <p:spPr bwMode="auto">
          <a:xfrm>
            <a:off x="3065463" y="1638300"/>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6" name="Oval 15"/>
          <p:cNvSpPr>
            <a:spLocks noChangeArrowheads="1"/>
          </p:cNvSpPr>
          <p:nvPr/>
        </p:nvSpPr>
        <p:spPr bwMode="auto">
          <a:xfrm>
            <a:off x="5102225" y="12954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7" name="Oval 16"/>
          <p:cNvSpPr>
            <a:spLocks noChangeArrowheads="1"/>
          </p:cNvSpPr>
          <p:nvPr/>
        </p:nvSpPr>
        <p:spPr bwMode="auto">
          <a:xfrm>
            <a:off x="4673600" y="1981200"/>
            <a:ext cx="106363"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8" name="Oval 17"/>
          <p:cNvSpPr>
            <a:spLocks noChangeArrowheads="1"/>
          </p:cNvSpPr>
          <p:nvPr/>
        </p:nvSpPr>
        <p:spPr bwMode="auto">
          <a:xfrm>
            <a:off x="5424488" y="23241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cxnSp>
        <p:nvCxnSpPr>
          <p:cNvPr id="18449" name="AutoShape 18"/>
          <p:cNvCxnSpPr>
            <a:cxnSpLocks noChangeShapeType="1"/>
            <a:stCxn id="18435" idx="5"/>
            <a:endCxn id="18445" idx="1"/>
          </p:cNvCxnSpPr>
          <p:nvPr/>
        </p:nvCxnSpPr>
        <p:spPr bwMode="auto">
          <a:xfrm>
            <a:off x="2941638" y="1506538"/>
            <a:ext cx="138112" cy="149225"/>
          </a:xfrm>
          <a:prstGeom prst="straightConnector1">
            <a:avLst/>
          </a:prstGeom>
          <a:noFill/>
          <a:ln w="12700" cap="sq">
            <a:solidFill>
              <a:schemeClr val="tx1"/>
            </a:solidFill>
            <a:round/>
            <a:headEnd type="none" w="sm" len="sm"/>
            <a:tailEnd type="none" w="sm" len="sm"/>
          </a:ln>
        </p:spPr>
      </p:cxnSp>
      <p:cxnSp>
        <p:nvCxnSpPr>
          <p:cNvPr id="18450" name="AutoShape 19"/>
          <p:cNvCxnSpPr>
            <a:cxnSpLocks noChangeShapeType="1"/>
            <a:stCxn id="18437" idx="6"/>
            <a:endCxn id="18445" idx="3"/>
          </p:cNvCxnSpPr>
          <p:nvPr/>
        </p:nvCxnSpPr>
        <p:spPr bwMode="auto">
          <a:xfrm flipV="1">
            <a:off x="2849563" y="1735138"/>
            <a:ext cx="230187" cy="188912"/>
          </a:xfrm>
          <a:prstGeom prst="straightConnector1">
            <a:avLst/>
          </a:prstGeom>
          <a:noFill/>
          <a:ln w="12700" cap="sq">
            <a:solidFill>
              <a:schemeClr val="tx1"/>
            </a:solidFill>
            <a:round/>
            <a:headEnd type="none" w="sm" len="sm"/>
            <a:tailEnd type="none" w="sm" len="sm"/>
          </a:ln>
        </p:spPr>
      </p:cxnSp>
      <p:cxnSp>
        <p:nvCxnSpPr>
          <p:cNvPr id="18451" name="AutoShape 20"/>
          <p:cNvCxnSpPr>
            <a:cxnSpLocks noChangeShapeType="1"/>
            <a:stCxn id="18437" idx="5"/>
            <a:endCxn id="18442" idx="1"/>
          </p:cNvCxnSpPr>
          <p:nvPr/>
        </p:nvCxnSpPr>
        <p:spPr bwMode="auto">
          <a:xfrm>
            <a:off x="2835275" y="1963738"/>
            <a:ext cx="244475" cy="149225"/>
          </a:xfrm>
          <a:prstGeom prst="straightConnector1">
            <a:avLst/>
          </a:prstGeom>
          <a:noFill/>
          <a:ln w="12700" cap="sq">
            <a:solidFill>
              <a:schemeClr val="tx1"/>
            </a:solidFill>
            <a:round/>
            <a:headEnd type="none" w="sm" len="sm"/>
            <a:tailEnd type="none" w="sm" len="sm"/>
          </a:ln>
        </p:spPr>
      </p:cxnSp>
      <p:cxnSp>
        <p:nvCxnSpPr>
          <p:cNvPr id="18452" name="AutoShape 21"/>
          <p:cNvCxnSpPr>
            <a:cxnSpLocks noChangeShapeType="1"/>
            <a:stCxn id="18435" idx="3"/>
            <a:endCxn id="18437" idx="0"/>
          </p:cNvCxnSpPr>
          <p:nvPr/>
        </p:nvCxnSpPr>
        <p:spPr bwMode="auto">
          <a:xfrm flipH="1">
            <a:off x="2797175" y="1506538"/>
            <a:ext cx="69850" cy="360362"/>
          </a:xfrm>
          <a:prstGeom prst="straightConnector1">
            <a:avLst/>
          </a:prstGeom>
          <a:noFill/>
          <a:ln w="12700" cap="sq">
            <a:solidFill>
              <a:schemeClr val="tx1"/>
            </a:solidFill>
            <a:round/>
            <a:headEnd type="none" w="sm" len="sm"/>
            <a:tailEnd type="none" w="sm" len="sm"/>
          </a:ln>
        </p:spPr>
      </p:cxnSp>
      <p:cxnSp>
        <p:nvCxnSpPr>
          <p:cNvPr id="18453" name="AutoShape 22"/>
          <p:cNvCxnSpPr>
            <a:cxnSpLocks noChangeShapeType="1"/>
            <a:stCxn id="18445" idx="4"/>
            <a:endCxn id="18442" idx="0"/>
          </p:cNvCxnSpPr>
          <p:nvPr/>
        </p:nvCxnSpPr>
        <p:spPr bwMode="auto">
          <a:xfrm>
            <a:off x="3119438" y="1752600"/>
            <a:ext cx="0" cy="342900"/>
          </a:xfrm>
          <a:prstGeom prst="straightConnector1">
            <a:avLst/>
          </a:prstGeom>
          <a:noFill/>
          <a:ln w="12700" cap="sq">
            <a:solidFill>
              <a:schemeClr val="tx1"/>
            </a:solidFill>
            <a:round/>
            <a:headEnd type="none" w="sm" len="sm"/>
            <a:tailEnd type="none" w="sm" len="sm"/>
          </a:ln>
        </p:spPr>
      </p:cxnSp>
      <p:cxnSp>
        <p:nvCxnSpPr>
          <p:cNvPr id="18454" name="AutoShape 23"/>
          <p:cNvCxnSpPr>
            <a:cxnSpLocks noChangeShapeType="1"/>
            <a:stCxn id="18445" idx="7"/>
            <a:endCxn id="18436" idx="4"/>
          </p:cNvCxnSpPr>
          <p:nvPr/>
        </p:nvCxnSpPr>
        <p:spPr bwMode="auto">
          <a:xfrm flipV="1">
            <a:off x="3155950" y="1409700"/>
            <a:ext cx="177800" cy="246063"/>
          </a:xfrm>
          <a:prstGeom prst="straightConnector1">
            <a:avLst/>
          </a:prstGeom>
          <a:noFill/>
          <a:ln w="12700" cap="sq">
            <a:solidFill>
              <a:schemeClr val="tx1"/>
            </a:solidFill>
            <a:round/>
            <a:headEnd type="none" w="sm" len="sm"/>
            <a:tailEnd type="none" w="sm" len="sm"/>
          </a:ln>
        </p:spPr>
      </p:cxnSp>
      <p:cxnSp>
        <p:nvCxnSpPr>
          <p:cNvPr id="18455" name="AutoShape 24"/>
          <p:cNvCxnSpPr>
            <a:cxnSpLocks noChangeShapeType="1"/>
            <a:stCxn id="18445" idx="5"/>
            <a:endCxn id="18438" idx="1"/>
          </p:cNvCxnSpPr>
          <p:nvPr/>
        </p:nvCxnSpPr>
        <p:spPr bwMode="auto">
          <a:xfrm>
            <a:off x="3155950" y="1735138"/>
            <a:ext cx="246063" cy="263525"/>
          </a:xfrm>
          <a:prstGeom prst="straightConnector1">
            <a:avLst/>
          </a:prstGeom>
          <a:noFill/>
          <a:ln w="12700" cap="sq">
            <a:solidFill>
              <a:schemeClr val="tx1"/>
            </a:solidFill>
            <a:round/>
            <a:headEnd type="none" w="sm" len="sm"/>
            <a:tailEnd type="none" w="sm" len="sm"/>
          </a:ln>
        </p:spPr>
      </p:cxnSp>
      <p:cxnSp>
        <p:nvCxnSpPr>
          <p:cNvPr id="18456" name="AutoShape 25"/>
          <p:cNvCxnSpPr>
            <a:cxnSpLocks noChangeShapeType="1"/>
            <a:stCxn id="18442" idx="6"/>
            <a:endCxn id="18438" idx="3"/>
          </p:cNvCxnSpPr>
          <p:nvPr/>
        </p:nvCxnSpPr>
        <p:spPr bwMode="auto">
          <a:xfrm flipV="1">
            <a:off x="3171825" y="2078038"/>
            <a:ext cx="230188" cy="74612"/>
          </a:xfrm>
          <a:prstGeom prst="straightConnector1">
            <a:avLst/>
          </a:prstGeom>
          <a:noFill/>
          <a:ln w="12700" cap="sq">
            <a:solidFill>
              <a:schemeClr val="tx1"/>
            </a:solidFill>
            <a:round/>
            <a:headEnd type="none" w="sm" len="sm"/>
            <a:tailEnd type="none" w="sm" len="sm"/>
          </a:ln>
        </p:spPr>
      </p:cxnSp>
      <p:cxnSp>
        <p:nvCxnSpPr>
          <p:cNvPr id="18457" name="AutoShape 26"/>
          <p:cNvCxnSpPr>
            <a:cxnSpLocks noChangeShapeType="1"/>
            <a:stCxn id="18435" idx="7"/>
            <a:endCxn id="18443" idx="3"/>
          </p:cNvCxnSpPr>
          <p:nvPr/>
        </p:nvCxnSpPr>
        <p:spPr bwMode="auto">
          <a:xfrm flipV="1">
            <a:off x="2941638" y="1163638"/>
            <a:ext cx="246062" cy="263525"/>
          </a:xfrm>
          <a:prstGeom prst="straightConnector1">
            <a:avLst/>
          </a:prstGeom>
          <a:noFill/>
          <a:ln w="12700" cap="sq">
            <a:solidFill>
              <a:schemeClr val="tx1"/>
            </a:solidFill>
            <a:round/>
            <a:headEnd type="none" w="sm" len="sm"/>
            <a:tailEnd type="none" w="sm" len="sm"/>
          </a:ln>
        </p:spPr>
      </p:cxnSp>
      <p:cxnSp>
        <p:nvCxnSpPr>
          <p:cNvPr id="18458" name="AutoShape 27"/>
          <p:cNvCxnSpPr>
            <a:cxnSpLocks noChangeShapeType="1"/>
            <a:stCxn id="18443" idx="5"/>
            <a:endCxn id="18436" idx="0"/>
          </p:cNvCxnSpPr>
          <p:nvPr/>
        </p:nvCxnSpPr>
        <p:spPr bwMode="auto">
          <a:xfrm>
            <a:off x="3263900" y="1163638"/>
            <a:ext cx="69850" cy="131762"/>
          </a:xfrm>
          <a:prstGeom prst="straightConnector1">
            <a:avLst/>
          </a:prstGeom>
          <a:noFill/>
          <a:ln w="12700" cap="sq">
            <a:solidFill>
              <a:schemeClr val="tx1"/>
            </a:solidFill>
            <a:round/>
            <a:headEnd type="none" w="sm" len="sm"/>
            <a:tailEnd type="none" w="sm" len="sm"/>
          </a:ln>
        </p:spPr>
      </p:cxnSp>
      <p:cxnSp>
        <p:nvCxnSpPr>
          <p:cNvPr id="18459" name="AutoShape 28"/>
          <p:cNvCxnSpPr>
            <a:cxnSpLocks noChangeShapeType="1"/>
            <a:stCxn id="18438" idx="7"/>
            <a:endCxn id="18439" idx="3"/>
          </p:cNvCxnSpPr>
          <p:nvPr/>
        </p:nvCxnSpPr>
        <p:spPr bwMode="auto">
          <a:xfrm flipV="1">
            <a:off x="3478213" y="1735138"/>
            <a:ext cx="354012" cy="263525"/>
          </a:xfrm>
          <a:prstGeom prst="straightConnector1">
            <a:avLst/>
          </a:prstGeom>
          <a:noFill/>
          <a:ln w="12700" cap="sq">
            <a:solidFill>
              <a:schemeClr val="tx1"/>
            </a:solidFill>
            <a:round/>
            <a:headEnd type="none" w="sm" len="sm"/>
            <a:tailEnd type="none" w="sm" len="sm"/>
          </a:ln>
        </p:spPr>
      </p:cxnSp>
      <p:cxnSp>
        <p:nvCxnSpPr>
          <p:cNvPr id="18460" name="AutoShape 29"/>
          <p:cNvCxnSpPr>
            <a:cxnSpLocks noChangeShapeType="1"/>
            <a:stCxn id="18443" idx="6"/>
            <a:endCxn id="18439" idx="1"/>
          </p:cNvCxnSpPr>
          <p:nvPr/>
        </p:nvCxnSpPr>
        <p:spPr bwMode="auto">
          <a:xfrm>
            <a:off x="3279775" y="1123950"/>
            <a:ext cx="552450" cy="531813"/>
          </a:xfrm>
          <a:prstGeom prst="straightConnector1">
            <a:avLst/>
          </a:prstGeom>
          <a:noFill/>
          <a:ln w="12700" cap="sq">
            <a:solidFill>
              <a:schemeClr val="tx1"/>
            </a:solidFill>
            <a:round/>
            <a:headEnd type="none" w="sm" len="sm"/>
            <a:tailEnd type="none" w="sm" len="sm"/>
          </a:ln>
        </p:spPr>
      </p:cxnSp>
      <p:cxnSp>
        <p:nvCxnSpPr>
          <p:cNvPr id="18461" name="AutoShape 30"/>
          <p:cNvCxnSpPr>
            <a:cxnSpLocks noChangeShapeType="1"/>
            <a:stCxn id="18445" idx="6"/>
            <a:endCxn id="18439" idx="2"/>
          </p:cNvCxnSpPr>
          <p:nvPr/>
        </p:nvCxnSpPr>
        <p:spPr bwMode="auto">
          <a:xfrm>
            <a:off x="3171825" y="1695450"/>
            <a:ext cx="642938" cy="0"/>
          </a:xfrm>
          <a:prstGeom prst="straightConnector1">
            <a:avLst/>
          </a:prstGeom>
          <a:noFill/>
          <a:ln w="12700" cap="sq">
            <a:solidFill>
              <a:schemeClr val="tx1"/>
            </a:solidFill>
            <a:round/>
            <a:headEnd type="none" w="sm" len="sm"/>
            <a:tailEnd type="none" w="sm" len="sm"/>
          </a:ln>
        </p:spPr>
      </p:cxnSp>
      <p:cxnSp>
        <p:nvCxnSpPr>
          <p:cNvPr id="18462" name="AutoShape 31"/>
          <p:cNvCxnSpPr>
            <a:cxnSpLocks noChangeShapeType="1"/>
            <a:stCxn id="18440" idx="4"/>
            <a:endCxn id="18447" idx="0"/>
          </p:cNvCxnSpPr>
          <p:nvPr/>
        </p:nvCxnSpPr>
        <p:spPr bwMode="auto">
          <a:xfrm flipH="1">
            <a:off x="4727575" y="1638300"/>
            <a:ext cx="106363" cy="342900"/>
          </a:xfrm>
          <a:prstGeom prst="straightConnector1">
            <a:avLst/>
          </a:prstGeom>
          <a:noFill/>
          <a:ln w="12700" cap="sq">
            <a:solidFill>
              <a:schemeClr val="tx1"/>
            </a:solidFill>
            <a:round/>
            <a:headEnd type="none" w="sm" len="sm"/>
            <a:tailEnd type="none" w="sm" len="sm"/>
          </a:ln>
        </p:spPr>
      </p:cxnSp>
      <p:cxnSp>
        <p:nvCxnSpPr>
          <p:cNvPr id="18463" name="AutoShape 32"/>
          <p:cNvCxnSpPr>
            <a:cxnSpLocks noChangeShapeType="1"/>
            <a:stCxn id="18440" idx="7"/>
            <a:endCxn id="18446" idx="3"/>
          </p:cNvCxnSpPr>
          <p:nvPr/>
        </p:nvCxnSpPr>
        <p:spPr bwMode="auto">
          <a:xfrm flipV="1">
            <a:off x="4872038" y="1392238"/>
            <a:ext cx="246062" cy="149225"/>
          </a:xfrm>
          <a:prstGeom prst="straightConnector1">
            <a:avLst/>
          </a:prstGeom>
          <a:noFill/>
          <a:ln w="12700" cap="sq">
            <a:solidFill>
              <a:schemeClr val="tx1"/>
            </a:solidFill>
            <a:round/>
            <a:headEnd type="none" w="sm" len="sm"/>
            <a:tailEnd type="none" w="sm" len="sm"/>
          </a:ln>
        </p:spPr>
      </p:cxnSp>
      <p:cxnSp>
        <p:nvCxnSpPr>
          <p:cNvPr id="18464" name="AutoShape 33"/>
          <p:cNvCxnSpPr>
            <a:cxnSpLocks noChangeShapeType="1"/>
            <a:stCxn id="18446" idx="4"/>
            <a:endCxn id="18441" idx="1"/>
          </p:cNvCxnSpPr>
          <p:nvPr/>
        </p:nvCxnSpPr>
        <p:spPr bwMode="auto">
          <a:xfrm>
            <a:off x="5156200" y="1409700"/>
            <a:ext cx="176213" cy="588963"/>
          </a:xfrm>
          <a:prstGeom prst="straightConnector1">
            <a:avLst/>
          </a:prstGeom>
          <a:noFill/>
          <a:ln w="12700" cap="sq">
            <a:solidFill>
              <a:schemeClr val="tx1"/>
            </a:solidFill>
            <a:round/>
            <a:headEnd type="none" w="sm" len="sm"/>
            <a:tailEnd type="none" w="sm" len="sm"/>
          </a:ln>
        </p:spPr>
      </p:cxnSp>
      <p:cxnSp>
        <p:nvCxnSpPr>
          <p:cNvPr id="18465" name="AutoShape 34"/>
          <p:cNvCxnSpPr>
            <a:cxnSpLocks noChangeShapeType="1"/>
            <a:stCxn id="18447" idx="6"/>
            <a:endCxn id="18441" idx="2"/>
          </p:cNvCxnSpPr>
          <p:nvPr/>
        </p:nvCxnSpPr>
        <p:spPr bwMode="auto">
          <a:xfrm>
            <a:off x="4779963" y="2038350"/>
            <a:ext cx="536575" cy="0"/>
          </a:xfrm>
          <a:prstGeom prst="straightConnector1">
            <a:avLst/>
          </a:prstGeom>
          <a:noFill/>
          <a:ln w="12700" cap="sq">
            <a:solidFill>
              <a:schemeClr val="tx1"/>
            </a:solidFill>
            <a:round/>
            <a:headEnd type="none" w="sm" len="sm"/>
            <a:tailEnd type="none" w="sm" len="sm"/>
          </a:ln>
        </p:spPr>
      </p:cxnSp>
      <p:cxnSp>
        <p:nvCxnSpPr>
          <p:cNvPr id="18466" name="AutoShape 35"/>
          <p:cNvCxnSpPr>
            <a:cxnSpLocks noChangeShapeType="1"/>
            <a:stCxn id="18446" idx="5"/>
            <a:endCxn id="18444" idx="2"/>
          </p:cNvCxnSpPr>
          <p:nvPr/>
        </p:nvCxnSpPr>
        <p:spPr bwMode="auto">
          <a:xfrm>
            <a:off x="5194300" y="1392238"/>
            <a:ext cx="338138" cy="188912"/>
          </a:xfrm>
          <a:prstGeom prst="straightConnector1">
            <a:avLst/>
          </a:prstGeom>
          <a:noFill/>
          <a:ln w="12700" cap="sq">
            <a:solidFill>
              <a:schemeClr val="tx1"/>
            </a:solidFill>
            <a:round/>
            <a:headEnd type="none" w="sm" len="sm"/>
            <a:tailEnd type="none" w="sm" len="sm"/>
          </a:ln>
        </p:spPr>
      </p:cxnSp>
      <p:cxnSp>
        <p:nvCxnSpPr>
          <p:cNvPr id="18467" name="AutoShape 36"/>
          <p:cNvCxnSpPr>
            <a:cxnSpLocks noChangeShapeType="1"/>
            <a:stCxn id="18440" idx="5"/>
            <a:endCxn id="18441" idx="1"/>
          </p:cNvCxnSpPr>
          <p:nvPr/>
        </p:nvCxnSpPr>
        <p:spPr bwMode="auto">
          <a:xfrm>
            <a:off x="4872038" y="1620838"/>
            <a:ext cx="460375" cy="377825"/>
          </a:xfrm>
          <a:prstGeom prst="straightConnector1">
            <a:avLst/>
          </a:prstGeom>
          <a:noFill/>
          <a:ln w="12700" cap="sq">
            <a:solidFill>
              <a:schemeClr val="tx1"/>
            </a:solidFill>
            <a:round/>
            <a:headEnd type="none" w="sm" len="sm"/>
            <a:tailEnd type="none" w="sm" len="sm"/>
          </a:ln>
        </p:spPr>
      </p:cxnSp>
      <p:cxnSp>
        <p:nvCxnSpPr>
          <p:cNvPr id="18468" name="AutoShape 37"/>
          <p:cNvCxnSpPr>
            <a:cxnSpLocks noChangeShapeType="1"/>
            <a:stCxn id="18444" idx="3"/>
            <a:endCxn id="18447" idx="7"/>
          </p:cNvCxnSpPr>
          <p:nvPr/>
        </p:nvCxnSpPr>
        <p:spPr bwMode="auto">
          <a:xfrm flipH="1">
            <a:off x="4765675" y="1620838"/>
            <a:ext cx="781050" cy="377825"/>
          </a:xfrm>
          <a:prstGeom prst="straightConnector1">
            <a:avLst/>
          </a:prstGeom>
          <a:noFill/>
          <a:ln w="12700" cap="sq">
            <a:solidFill>
              <a:schemeClr val="tx1"/>
            </a:solidFill>
            <a:round/>
            <a:headEnd type="none" w="sm" len="sm"/>
            <a:tailEnd type="none" w="sm" len="sm"/>
          </a:ln>
        </p:spPr>
      </p:cxnSp>
      <p:cxnSp>
        <p:nvCxnSpPr>
          <p:cNvPr id="18469" name="AutoShape 38"/>
          <p:cNvCxnSpPr>
            <a:cxnSpLocks noChangeShapeType="1"/>
            <a:stCxn id="18444" idx="4"/>
            <a:endCxn id="18448" idx="0"/>
          </p:cNvCxnSpPr>
          <p:nvPr/>
        </p:nvCxnSpPr>
        <p:spPr bwMode="auto">
          <a:xfrm flipH="1">
            <a:off x="5478463" y="1638300"/>
            <a:ext cx="107950" cy="685800"/>
          </a:xfrm>
          <a:prstGeom prst="straightConnector1">
            <a:avLst/>
          </a:prstGeom>
          <a:noFill/>
          <a:ln w="12700" cap="sq">
            <a:solidFill>
              <a:schemeClr val="tx1"/>
            </a:solidFill>
            <a:round/>
            <a:headEnd type="none" w="sm" len="sm"/>
            <a:tailEnd type="none" w="sm" len="sm"/>
          </a:ln>
        </p:spPr>
      </p:cxnSp>
      <p:cxnSp>
        <p:nvCxnSpPr>
          <p:cNvPr id="18470" name="AutoShape 39"/>
          <p:cNvCxnSpPr>
            <a:cxnSpLocks noChangeShapeType="1"/>
            <a:stCxn id="18447" idx="5"/>
            <a:endCxn id="18448" idx="2"/>
          </p:cNvCxnSpPr>
          <p:nvPr/>
        </p:nvCxnSpPr>
        <p:spPr bwMode="auto">
          <a:xfrm>
            <a:off x="4765675" y="2078038"/>
            <a:ext cx="658813" cy="303212"/>
          </a:xfrm>
          <a:prstGeom prst="straightConnector1">
            <a:avLst/>
          </a:prstGeom>
          <a:noFill/>
          <a:ln w="12700" cap="sq">
            <a:solidFill>
              <a:schemeClr val="tx1"/>
            </a:solidFill>
            <a:round/>
            <a:headEnd type="none" w="sm" len="sm"/>
            <a:tailEnd type="none" w="sm" len="sm"/>
          </a:ln>
        </p:spPr>
      </p:cxnSp>
      <p:cxnSp>
        <p:nvCxnSpPr>
          <p:cNvPr id="18471" name="AutoShape 40"/>
          <p:cNvCxnSpPr>
            <a:cxnSpLocks noChangeShapeType="1"/>
            <a:stCxn id="18439" idx="6"/>
            <a:endCxn id="18440" idx="2"/>
          </p:cNvCxnSpPr>
          <p:nvPr/>
        </p:nvCxnSpPr>
        <p:spPr bwMode="auto">
          <a:xfrm flipV="1">
            <a:off x="3922713" y="1581150"/>
            <a:ext cx="857250" cy="114300"/>
          </a:xfrm>
          <a:prstGeom prst="straightConnector1">
            <a:avLst/>
          </a:prstGeom>
          <a:noFill/>
          <a:ln w="38100">
            <a:solidFill>
              <a:srgbClr val="FF3300"/>
            </a:solidFill>
            <a:prstDash val="sysDot"/>
            <a:round/>
            <a:headEnd type="none" w="sm" len="sm"/>
            <a:tailEnd type="none" w="sm" len="sm"/>
          </a:ln>
        </p:spPr>
      </p:cxnSp>
      <p:cxnSp>
        <p:nvCxnSpPr>
          <p:cNvPr id="18472" name="AutoShape 41"/>
          <p:cNvCxnSpPr>
            <a:cxnSpLocks noChangeShapeType="1"/>
            <a:stCxn id="18438" idx="5"/>
            <a:endCxn id="18448" idx="3"/>
          </p:cNvCxnSpPr>
          <p:nvPr/>
        </p:nvCxnSpPr>
        <p:spPr bwMode="auto">
          <a:xfrm>
            <a:off x="3478213" y="2078038"/>
            <a:ext cx="1962150" cy="342900"/>
          </a:xfrm>
          <a:prstGeom prst="straightConnector1">
            <a:avLst/>
          </a:prstGeom>
          <a:noFill/>
          <a:ln w="38100">
            <a:solidFill>
              <a:srgbClr val="FF3300"/>
            </a:solidFill>
            <a:prstDash val="sysDot"/>
            <a:round/>
            <a:headEnd type="none" w="sm" len="sm"/>
            <a:tailEnd type="none" w="sm" len="sm"/>
          </a:ln>
        </p:spPr>
      </p:cxnSp>
      <p:cxnSp>
        <p:nvCxnSpPr>
          <p:cNvPr id="18473" name="AutoShape 42"/>
          <p:cNvCxnSpPr>
            <a:cxnSpLocks noChangeShapeType="1"/>
            <a:stCxn id="18443" idx="7"/>
            <a:endCxn id="18440" idx="1"/>
          </p:cNvCxnSpPr>
          <p:nvPr/>
        </p:nvCxnSpPr>
        <p:spPr bwMode="auto">
          <a:xfrm>
            <a:off x="3263900" y="1084263"/>
            <a:ext cx="1533525" cy="457200"/>
          </a:xfrm>
          <a:prstGeom prst="straightConnector1">
            <a:avLst/>
          </a:prstGeom>
          <a:noFill/>
          <a:ln w="38100">
            <a:solidFill>
              <a:srgbClr val="FF3300"/>
            </a:solidFill>
            <a:prstDash val="sysDot"/>
            <a:round/>
            <a:headEnd type="none" w="sm" len="sm"/>
            <a:tailEnd type="none" w="sm" len="sm"/>
          </a:ln>
        </p:spPr>
      </p:cxnSp>
      <p:cxnSp>
        <p:nvCxnSpPr>
          <p:cNvPr id="18474" name="AutoShape 43"/>
          <p:cNvCxnSpPr>
            <a:cxnSpLocks noChangeShapeType="1"/>
            <a:stCxn id="18439" idx="5"/>
            <a:endCxn id="18447" idx="2"/>
          </p:cNvCxnSpPr>
          <p:nvPr/>
        </p:nvCxnSpPr>
        <p:spPr bwMode="auto">
          <a:xfrm>
            <a:off x="3906838" y="1735138"/>
            <a:ext cx="766762" cy="303212"/>
          </a:xfrm>
          <a:prstGeom prst="straightConnector1">
            <a:avLst/>
          </a:prstGeom>
          <a:noFill/>
          <a:ln w="38100">
            <a:solidFill>
              <a:srgbClr val="FF3300"/>
            </a:solidFill>
            <a:prstDash val="sysDot"/>
            <a:round/>
            <a:headEnd type="none" w="sm" len="sm"/>
            <a:tailEnd type="none" w="sm" len="sm"/>
          </a:ln>
        </p:spPr>
      </p:cxnSp>
      <p:sp>
        <p:nvSpPr>
          <p:cNvPr id="18475" name="Text Box 44"/>
          <p:cNvSpPr txBox="1">
            <a:spLocks noChangeArrowheads="1"/>
          </p:cNvSpPr>
          <p:nvPr/>
        </p:nvSpPr>
        <p:spPr bwMode="auto">
          <a:xfrm>
            <a:off x="2667000" y="2057400"/>
            <a:ext cx="404813" cy="457200"/>
          </a:xfrm>
          <a:prstGeom prst="rect">
            <a:avLst/>
          </a:prstGeom>
          <a:noFill/>
          <a:ln w="9525">
            <a:noFill/>
            <a:miter lim="800000"/>
            <a:headEnd/>
            <a:tailEnd/>
          </a:ln>
        </p:spPr>
        <p:txBody>
          <a:bodyPr wrap="none">
            <a:spAutoFit/>
          </a:bodyPr>
          <a:lstStyle/>
          <a:p>
            <a:r>
              <a:rPr lang="en-US" b="1">
                <a:solidFill>
                  <a:schemeClr val="accent2"/>
                </a:solidFill>
              </a:rPr>
              <a:t>A</a:t>
            </a:r>
          </a:p>
        </p:txBody>
      </p:sp>
      <p:sp>
        <p:nvSpPr>
          <p:cNvPr id="18476" name="Text Box 45"/>
          <p:cNvSpPr txBox="1">
            <a:spLocks noChangeArrowheads="1"/>
          </p:cNvSpPr>
          <p:nvPr/>
        </p:nvSpPr>
        <p:spPr bwMode="auto">
          <a:xfrm>
            <a:off x="5562600" y="1905000"/>
            <a:ext cx="404813" cy="457200"/>
          </a:xfrm>
          <a:prstGeom prst="rect">
            <a:avLst/>
          </a:prstGeom>
          <a:noFill/>
          <a:ln w="9525">
            <a:noFill/>
            <a:miter lim="800000"/>
            <a:headEnd/>
            <a:tailEnd/>
          </a:ln>
        </p:spPr>
        <p:txBody>
          <a:bodyPr wrap="none">
            <a:spAutoFit/>
          </a:bodyPr>
          <a:lstStyle/>
          <a:p>
            <a:r>
              <a:rPr lang="en-US" b="1">
                <a:solidFill>
                  <a:schemeClr val="bg2"/>
                </a:solidFill>
              </a:rPr>
              <a:t>B</a:t>
            </a:r>
          </a:p>
        </p:txBody>
      </p:sp>
      <p:sp>
        <p:nvSpPr>
          <p:cNvPr id="18477" name="Rectangle 47"/>
          <p:cNvSpPr>
            <a:spLocks noChangeArrowheads="1"/>
          </p:cNvSpPr>
          <p:nvPr/>
        </p:nvSpPr>
        <p:spPr bwMode="auto">
          <a:xfrm>
            <a:off x="685800" y="3200400"/>
            <a:ext cx="7772400" cy="1219200"/>
          </a:xfrm>
          <a:prstGeom prst="rect">
            <a:avLst/>
          </a:prstGeom>
          <a:noFill/>
          <a:ln w="9525">
            <a:noFill/>
            <a:miter lim="800000"/>
            <a:headEnd/>
            <a:tailEnd/>
          </a:ln>
        </p:spPr>
        <p:txBody>
          <a:bodyPr/>
          <a:lstStyle/>
          <a:p>
            <a:pPr marL="342900" indent="-342900">
              <a:lnSpc>
                <a:spcPct val="90000"/>
              </a:lnSpc>
              <a:spcBef>
                <a:spcPct val="20000"/>
              </a:spcBef>
            </a:pPr>
            <a:r>
              <a:rPr lang="en-US" dirty="0"/>
              <a:t>Normalized Cut</a:t>
            </a:r>
          </a:p>
          <a:p>
            <a:pPr marL="742950" lvl="1" indent="-285750">
              <a:lnSpc>
                <a:spcPct val="90000"/>
              </a:lnSpc>
              <a:spcBef>
                <a:spcPct val="20000"/>
              </a:spcBef>
              <a:buFontTx/>
              <a:buChar char="•"/>
            </a:pPr>
            <a:r>
              <a:rPr lang="en-US" sz="2000" dirty="0" smtClean="0"/>
              <a:t>the raw cut cost encouraging splitting out just one node</a:t>
            </a:r>
            <a:endParaRPr lang="en-US" sz="2000" dirty="0"/>
          </a:p>
          <a:p>
            <a:pPr marL="742950" lvl="1" indent="-285750">
              <a:lnSpc>
                <a:spcPct val="90000"/>
              </a:lnSpc>
              <a:spcBef>
                <a:spcPct val="20000"/>
              </a:spcBef>
              <a:buFontTx/>
              <a:buChar char="•"/>
            </a:pPr>
            <a:r>
              <a:rPr lang="en-US" sz="2000" dirty="0"/>
              <a:t>fix by normalizing for size of segments</a:t>
            </a:r>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r>
              <a:rPr lang="en-US" sz="2000" dirty="0"/>
              <a:t>volume(A) = sum of costs of all edges that touch A</a:t>
            </a:r>
          </a:p>
        </p:txBody>
      </p:sp>
      <p:pic>
        <p:nvPicPr>
          <p:cNvPr id="18478" name="Picture 56" descr="Edittex"/>
          <p:cNvPicPr>
            <a:picLocks noChangeAspect="1" noChangeArrowheads="1"/>
          </p:cNvPicPr>
          <p:nvPr>
            <p:custDataLst>
              <p:tags r:id="rId1"/>
            </p:custDataLst>
          </p:nvPr>
        </p:nvPicPr>
        <p:blipFill>
          <a:blip r:embed="rId3" cstate="print"/>
          <a:srcRect/>
          <a:stretch>
            <a:fillRect/>
          </a:stretch>
        </p:blipFill>
        <p:spPr bwMode="auto">
          <a:xfrm>
            <a:off x="1662113" y="4525963"/>
            <a:ext cx="4498975" cy="579437"/>
          </a:xfrm>
          <a:prstGeom prst="rect">
            <a:avLst/>
          </a:prstGeom>
          <a:noFill/>
          <a:ln w="9525">
            <a:noFill/>
            <a:miter lim="800000"/>
            <a:headEnd/>
            <a:tailEnd/>
          </a:ln>
        </p:spPr>
      </p:pic>
      <p:sp>
        <p:nvSpPr>
          <p:cNvPr id="18479" name="TextBox 46"/>
          <p:cNvSpPr txBox="1">
            <a:spLocks noChangeArrowheads="1"/>
          </p:cNvSpPr>
          <p:nvPr/>
        </p:nvSpPr>
        <p:spPr bwMode="auto">
          <a:xfrm>
            <a:off x="7586663" y="6488113"/>
            <a:ext cx="1557337" cy="369887"/>
          </a:xfrm>
          <a:prstGeom prst="rect">
            <a:avLst/>
          </a:prstGeom>
          <a:noFill/>
          <a:ln w="9525">
            <a:noFill/>
            <a:miter lim="800000"/>
            <a:headEnd/>
            <a:tailEnd/>
          </a:ln>
        </p:spPr>
        <p:txBody>
          <a:bodyPr wrap="none">
            <a:spAutoFit/>
          </a:bodyPr>
          <a:lstStyle/>
          <a:p>
            <a:r>
              <a:rPr lang="en-US"/>
              <a:t>Source: Seitz</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Normalized cuts for segmentation</a:t>
            </a:r>
          </a:p>
        </p:txBody>
      </p:sp>
      <p:pic>
        <p:nvPicPr>
          <p:cNvPr id="20483" name="Picture 2"/>
          <p:cNvPicPr>
            <a:picLocks noChangeAspect="1" noChangeArrowheads="1"/>
          </p:cNvPicPr>
          <p:nvPr/>
        </p:nvPicPr>
        <p:blipFill>
          <a:blip r:embed="rId2" cstate="print"/>
          <a:srcRect/>
          <a:stretch>
            <a:fillRect/>
          </a:stretch>
        </p:blipFill>
        <p:spPr bwMode="auto">
          <a:xfrm>
            <a:off x="1219200" y="1371600"/>
            <a:ext cx="6934200" cy="5216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algorithm</a:t>
            </a:r>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2" name="Picture 4" descr="http://upload.wikimedia.org/wikipedia/commons/thumb/a/a5/K_Means_Example_Step_2.svg/139px-K_Means_Example_Step_2.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pic>
        <p:nvPicPr>
          <p:cNvPr id="570374" name="Picture 6" descr="http://upload.wikimedia.org/wikipedia/commons/thumb/3/3e/K_Means_Example_Step_3.svg/139px-K_Means_Example_Step_3.svg.png"/>
          <p:cNvPicPr>
            <a:picLocks noChangeAspect="1" noChangeArrowheads="1"/>
          </p:cNvPicPr>
          <p:nvPr/>
        </p:nvPicPr>
        <p:blipFill>
          <a:blip r:embed="rId4" cstate="print"/>
          <a:srcRect/>
          <a:stretch>
            <a:fillRect/>
          </a:stretch>
        </p:blipFill>
        <p:spPr bwMode="auto">
          <a:xfrm>
            <a:off x="4191000" y="4800601"/>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5"/>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Down Arrow 12"/>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0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0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err="1" smtClean="0"/>
              <a:t>PageRank</a:t>
            </a:r>
            <a:endParaRPr lang="en-US" dirty="0"/>
          </a:p>
        </p:txBody>
      </p:sp>
      <p:sp>
        <p:nvSpPr>
          <p:cNvPr id="3" name="Content Placeholder 2"/>
          <p:cNvSpPr>
            <a:spLocks noGrp="1"/>
          </p:cNvSpPr>
          <p:nvPr>
            <p:ph idx="1"/>
          </p:nvPr>
        </p:nvSpPr>
        <p:spPr>
          <a:xfrm>
            <a:off x="457200" y="990601"/>
            <a:ext cx="8229600" cy="2438400"/>
          </a:xfrm>
        </p:spPr>
        <p:txBody>
          <a:bodyPr>
            <a:normAutofit fontScale="92500" lnSpcReduction="10000"/>
          </a:bodyPr>
          <a:lstStyle/>
          <a:p>
            <a:r>
              <a:rPr lang="en-US" dirty="0" smtClean="0"/>
              <a:t>Determining importance by random walk</a:t>
            </a:r>
          </a:p>
          <a:p>
            <a:pPr lvl="1"/>
            <a:r>
              <a:rPr lang="en-US" dirty="0" smtClean="0"/>
              <a:t>What’s the probability that you will randomly walk to a given node?</a:t>
            </a:r>
          </a:p>
          <a:p>
            <a:pPr lvl="2"/>
            <a:r>
              <a:rPr lang="en-US" dirty="0" smtClean="0"/>
              <a:t>Create adjacency matrix based on visual similarity</a:t>
            </a:r>
          </a:p>
          <a:p>
            <a:pPr lvl="2"/>
            <a:r>
              <a:rPr lang="en-US" dirty="0" smtClean="0"/>
              <a:t>Edge weights determine probability of </a:t>
            </a:r>
            <a:r>
              <a:rPr lang="en-US" dirty="0" smtClean="0"/>
              <a:t>transition</a:t>
            </a:r>
          </a:p>
          <a:p>
            <a:pPr lvl="2"/>
            <a:r>
              <a:rPr lang="en-US" dirty="0" smtClean="0"/>
              <a:t>Rank image search results by stationary distribution</a:t>
            </a:r>
            <a:endParaRPr lang="en-US" dirty="0" smtClean="0"/>
          </a:p>
          <a:p>
            <a:pPr>
              <a:buNone/>
            </a:pPr>
            <a:endParaRPr lang="en-US" dirty="0"/>
          </a:p>
        </p:txBody>
      </p:sp>
      <p:pic>
        <p:nvPicPr>
          <p:cNvPr id="294914" name="Picture 2"/>
          <p:cNvPicPr>
            <a:picLocks noChangeAspect="1" noChangeArrowheads="1"/>
          </p:cNvPicPr>
          <p:nvPr/>
        </p:nvPicPr>
        <p:blipFill>
          <a:blip r:embed="rId3" cstate="print"/>
          <a:srcRect/>
          <a:stretch>
            <a:fillRect/>
          </a:stretch>
        </p:blipFill>
        <p:spPr bwMode="auto">
          <a:xfrm>
            <a:off x="2209800" y="3429000"/>
            <a:ext cx="4648200" cy="3359840"/>
          </a:xfrm>
          <a:prstGeom prst="rect">
            <a:avLst/>
          </a:prstGeom>
          <a:noFill/>
          <a:ln w="9525">
            <a:solidFill>
              <a:schemeClr val="tx1"/>
            </a:solidFill>
            <a:miter lim="800000"/>
            <a:headEnd/>
            <a:tailEnd/>
          </a:ln>
        </p:spPr>
      </p:pic>
      <p:sp>
        <p:nvSpPr>
          <p:cNvPr id="6" name="TextBox 5"/>
          <p:cNvSpPr txBox="1"/>
          <p:nvPr/>
        </p:nvSpPr>
        <p:spPr>
          <a:xfrm>
            <a:off x="7253739" y="6488668"/>
            <a:ext cx="1890261" cy="369332"/>
          </a:xfrm>
          <a:prstGeom prst="rect">
            <a:avLst/>
          </a:prstGeom>
          <a:noFill/>
        </p:spPr>
        <p:txBody>
          <a:bodyPr wrap="none" rtlCol="0">
            <a:spAutoFit/>
          </a:bodyPr>
          <a:lstStyle/>
          <a:p>
            <a:r>
              <a:rPr lang="en-US" dirty="0" smtClean="0"/>
              <a:t>Jing </a:t>
            </a:r>
            <a:r>
              <a:rPr lang="en-US" dirty="0" err="1" smtClean="0"/>
              <a:t>Baluja</a:t>
            </a:r>
            <a:r>
              <a:rPr lang="en-US" dirty="0" smtClean="0"/>
              <a:t> 2008</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 to use?</a:t>
            </a:r>
            <a:endParaRPr lang="en-US" dirty="0"/>
          </a:p>
        </p:txBody>
      </p:sp>
      <p:sp>
        <p:nvSpPr>
          <p:cNvPr id="3" name="Content Placeholder 2"/>
          <p:cNvSpPr>
            <a:spLocks noGrp="1"/>
          </p:cNvSpPr>
          <p:nvPr>
            <p:ph idx="1"/>
          </p:nvPr>
        </p:nvSpPr>
        <p:spPr/>
        <p:txBody>
          <a:bodyPr/>
          <a:lstStyle/>
          <a:p>
            <a:r>
              <a:rPr lang="en-US" dirty="0" smtClean="0"/>
              <a:t>Quantization/Summarization: K-means</a:t>
            </a:r>
          </a:p>
          <a:p>
            <a:pPr lvl="1"/>
            <a:r>
              <a:rPr lang="en-US" dirty="0" smtClean="0"/>
              <a:t>Aims to preserve variance of original data</a:t>
            </a:r>
          </a:p>
          <a:p>
            <a:pPr lvl="1"/>
            <a:r>
              <a:rPr lang="en-US" dirty="0" smtClean="0"/>
              <a:t>Can easily assign new point to a cluster</a:t>
            </a:r>
          </a:p>
        </p:txBody>
      </p:sp>
      <p:pic>
        <p:nvPicPr>
          <p:cNvPr id="277506" name="Picture 2" descr="http://www.cvc.uab.cat/~aldavert/plor/images/vocabulary_tree.png"/>
          <p:cNvPicPr>
            <a:picLocks noChangeAspect="1" noChangeArrowheads="1"/>
          </p:cNvPicPr>
          <p:nvPr/>
        </p:nvPicPr>
        <p:blipFill>
          <a:blip r:embed="rId2" cstate="print"/>
          <a:srcRect/>
          <a:stretch>
            <a:fillRect/>
          </a:stretch>
        </p:blipFill>
        <p:spPr bwMode="auto">
          <a:xfrm>
            <a:off x="304800" y="3276600"/>
            <a:ext cx="2590800" cy="2590800"/>
          </a:xfrm>
          <a:prstGeom prst="rect">
            <a:avLst/>
          </a:prstGeom>
          <a:noFill/>
        </p:spPr>
      </p:pic>
      <p:sp>
        <p:nvSpPr>
          <p:cNvPr id="12" name="TextBox 11"/>
          <p:cNvSpPr txBox="1"/>
          <p:nvPr/>
        </p:nvSpPr>
        <p:spPr>
          <a:xfrm>
            <a:off x="304801" y="5943600"/>
            <a:ext cx="2514600" cy="646331"/>
          </a:xfrm>
          <a:prstGeom prst="rect">
            <a:avLst/>
          </a:prstGeom>
          <a:noFill/>
        </p:spPr>
        <p:txBody>
          <a:bodyPr wrap="square" rtlCol="0">
            <a:spAutoFit/>
          </a:bodyPr>
          <a:lstStyle/>
          <a:p>
            <a:pPr algn="ctr"/>
            <a:r>
              <a:rPr lang="en-US" dirty="0" smtClean="0"/>
              <a:t>Quantization for computing histograms</a:t>
            </a:r>
            <a:endParaRPr lang="en-US" dirty="0"/>
          </a:p>
        </p:txBody>
      </p:sp>
      <p:pic>
        <p:nvPicPr>
          <p:cNvPr id="277507" name="Picture 3"/>
          <p:cNvPicPr>
            <a:picLocks noChangeAspect="1" noChangeArrowheads="1"/>
          </p:cNvPicPr>
          <p:nvPr/>
        </p:nvPicPr>
        <p:blipFill>
          <a:blip r:embed="rId3" cstate="print"/>
          <a:srcRect/>
          <a:stretch>
            <a:fillRect/>
          </a:stretch>
        </p:blipFill>
        <p:spPr bwMode="auto">
          <a:xfrm>
            <a:off x="3352800" y="3200400"/>
            <a:ext cx="5431616" cy="2533650"/>
          </a:xfrm>
          <a:prstGeom prst="rect">
            <a:avLst/>
          </a:prstGeom>
          <a:noFill/>
          <a:ln w="9525">
            <a:noFill/>
            <a:miter lim="800000"/>
            <a:headEnd/>
            <a:tailEnd/>
          </a:ln>
        </p:spPr>
      </p:pic>
      <p:sp>
        <p:nvSpPr>
          <p:cNvPr id="14" name="TextBox 13"/>
          <p:cNvSpPr txBox="1"/>
          <p:nvPr/>
        </p:nvSpPr>
        <p:spPr>
          <a:xfrm>
            <a:off x="3429000" y="5791200"/>
            <a:ext cx="5257800" cy="923330"/>
          </a:xfrm>
          <a:prstGeom prst="rect">
            <a:avLst/>
          </a:prstGeom>
          <a:noFill/>
        </p:spPr>
        <p:txBody>
          <a:bodyPr wrap="square" rtlCol="0">
            <a:spAutoFit/>
          </a:bodyPr>
          <a:lstStyle/>
          <a:p>
            <a:pPr algn="ctr"/>
            <a:r>
              <a:rPr lang="en-US" dirty="0" smtClean="0"/>
              <a:t>Summary of 20,000 photos of Rome using “greedy k-means”</a:t>
            </a:r>
          </a:p>
          <a:p>
            <a:pPr algn="ctr"/>
            <a:r>
              <a:rPr lang="en-US" dirty="0" smtClean="0">
                <a:hlinkClick r:id="rId4"/>
              </a:rPr>
              <a:t>http://grail.cs.washington.edu/projects/canonview/</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 to use?</a:t>
            </a:r>
            <a:endParaRPr lang="en-US" dirty="0"/>
          </a:p>
        </p:txBody>
      </p:sp>
      <p:sp>
        <p:nvSpPr>
          <p:cNvPr id="3" name="Content Placeholder 2"/>
          <p:cNvSpPr>
            <a:spLocks noGrp="1"/>
          </p:cNvSpPr>
          <p:nvPr>
            <p:ph idx="1"/>
          </p:nvPr>
        </p:nvSpPr>
        <p:spPr/>
        <p:txBody>
          <a:bodyPr/>
          <a:lstStyle/>
          <a:p>
            <a:r>
              <a:rPr lang="en-US" dirty="0" smtClean="0"/>
              <a:t>Image segmentation: agglomerative clustering</a:t>
            </a:r>
          </a:p>
          <a:p>
            <a:pPr lvl="1"/>
            <a:r>
              <a:rPr lang="en-US" dirty="0" smtClean="0"/>
              <a:t>More flexible with distance measures (e.g., can be based on boundary prediction)</a:t>
            </a:r>
          </a:p>
          <a:p>
            <a:pPr lvl="1"/>
            <a:r>
              <a:rPr lang="en-US" dirty="0" smtClean="0"/>
              <a:t>Adapts better to specific data</a:t>
            </a:r>
          </a:p>
          <a:p>
            <a:pPr lvl="1"/>
            <a:r>
              <a:rPr lang="en-US" dirty="0" smtClean="0"/>
              <a:t>Hierarchy can be useful</a:t>
            </a:r>
          </a:p>
          <a:p>
            <a:pPr lvl="1"/>
            <a:endParaRPr lang="en-US" dirty="0" smtClean="0"/>
          </a:p>
        </p:txBody>
      </p:sp>
      <p:grpSp>
        <p:nvGrpSpPr>
          <p:cNvPr id="9" name="Group 8"/>
          <p:cNvGrpSpPr>
            <a:grpSpLocks noChangeAspect="1"/>
          </p:cNvGrpSpPr>
          <p:nvPr/>
        </p:nvGrpSpPr>
        <p:grpSpPr>
          <a:xfrm>
            <a:off x="228600" y="3749462"/>
            <a:ext cx="8686800" cy="2575138"/>
            <a:chOff x="228600" y="3048000"/>
            <a:chExt cx="9639300" cy="2857500"/>
          </a:xfrm>
        </p:grpSpPr>
        <p:pic>
          <p:nvPicPr>
            <p:cNvPr id="271362" name="Picture 2" descr="http://www.cs.berkeley.edu/~arbelaez/images/hier2.bmp"/>
            <p:cNvPicPr>
              <a:picLocks noChangeAspect="1" noChangeArrowheads="1"/>
            </p:cNvPicPr>
            <p:nvPr/>
          </p:nvPicPr>
          <p:blipFill>
            <a:blip r:embed="rId2" cstate="print"/>
            <a:srcRect/>
            <a:stretch>
              <a:fillRect/>
            </a:stretch>
          </p:blipFill>
          <p:spPr bwMode="auto">
            <a:xfrm>
              <a:off x="3886200" y="3048000"/>
              <a:ext cx="2476500" cy="2857500"/>
            </a:xfrm>
            <a:prstGeom prst="rect">
              <a:avLst/>
            </a:prstGeom>
            <a:noFill/>
          </p:spPr>
        </p:pic>
        <p:pic>
          <p:nvPicPr>
            <p:cNvPr id="271364" name="Picture 4" descr="http://www.cs.berkeley.edu/~arbelaez/images/183055.bmp"/>
            <p:cNvPicPr>
              <a:picLocks noChangeAspect="1" noChangeArrowheads="1"/>
            </p:cNvPicPr>
            <p:nvPr/>
          </p:nvPicPr>
          <p:blipFill>
            <a:blip r:embed="rId3" cstate="print"/>
            <a:srcRect/>
            <a:stretch>
              <a:fillRect/>
            </a:stretch>
          </p:blipFill>
          <p:spPr bwMode="auto">
            <a:xfrm>
              <a:off x="228600" y="3581400"/>
              <a:ext cx="2857500" cy="1905000"/>
            </a:xfrm>
            <a:prstGeom prst="rect">
              <a:avLst/>
            </a:prstGeom>
            <a:noFill/>
          </p:spPr>
        </p:pic>
        <p:pic>
          <p:nvPicPr>
            <p:cNvPr id="271366" name="Picture 6" descr="http://www.cs.berkeley.edu/~arbelaez/images/arrow.bmp"/>
            <p:cNvPicPr>
              <a:picLocks noChangeAspect="1" noChangeArrowheads="1"/>
            </p:cNvPicPr>
            <p:nvPr/>
          </p:nvPicPr>
          <p:blipFill>
            <a:blip r:embed="rId4" cstate="print"/>
            <a:srcRect/>
            <a:stretch>
              <a:fillRect/>
            </a:stretch>
          </p:blipFill>
          <p:spPr bwMode="auto">
            <a:xfrm>
              <a:off x="3200400" y="4343400"/>
              <a:ext cx="476250" cy="476250"/>
            </a:xfrm>
            <a:prstGeom prst="rect">
              <a:avLst/>
            </a:prstGeom>
            <a:noFill/>
          </p:spPr>
        </p:pic>
        <p:pic>
          <p:nvPicPr>
            <p:cNvPr id="271368" name="Picture 8" descr="http://www.cs.berkeley.edu/~arbelaez/images/ucm.bmp"/>
            <p:cNvPicPr>
              <a:picLocks noChangeAspect="1" noChangeArrowheads="1"/>
            </p:cNvPicPr>
            <p:nvPr/>
          </p:nvPicPr>
          <p:blipFill>
            <a:blip r:embed="rId5" cstate="print"/>
            <a:srcRect/>
            <a:stretch>
              <a:fillRect/>
            </a:stretch>
          </p:blipFill>
          <p:spPr bwMode="auto">
            <a:xfrm>
              <a:off x="7010400" y="3505200"/>
              <a:ext cx="2857500" cy="1905000"/>
            </a:xfrm>
            <a:prstGeom prst="rect">
              <a:avLst/>
            </a:prstGeom>
            <a:noFill/>
          </p:spPr>
        </p:pic>
        <p:pic>
          <p:nvPicPr>
            <p:cNvPr id="8" name="Picture 6" descr="http://www.cs.berkeley.edu/~arbelaez/images/arrow.bmp"/>
            <p:cNvPicPr>
              <a:picLocks noChangeAspect="1" noChangeArrowheads="1"/>
            </p:cNvPicPr>
            <p:nvPr/>
          </p:nvPicPr>
          <p:blipFill>
            <a:blip r:embed="rId4" cstate="print"/>
            <a:srcRect/>
            <a:stretch>
              <a:fillRect/>
            </a:stretch>
          </p:blipFill>
          <p:spPr bwMode="auto">
            <a:xfrm>
              <a:off x="6477000" y="4267200"/>
              <a:ext cx="476250" cy="476250"/>
            </a:xfrm>
            <a:prstGeom prst="rect">
              <a:avLst/>
            </a:prstGeom>
            <a:noFill/>
          </p:spPr>
        </p:pic>
      </p:grpSp>
      <p:sp>
        <p:nvSpPr>
          <p:cNvPr id="10" name="TextBox 9"/>
          <p:cNvSpPr txBox="1"/>
          <p:nvPr/>
        </p:nvSpPr>
        <p:spPr>
          <a:xfrm>
            <a:off x="1524000" y="6488668"/>
            <a:ext cx="5085623" cy="369332"/>
          </a:xfrm>
          <a:prstGeom prst="rect">
            <a:avLst/>
          </a:prstGeom>
          <a:noFill/>
        </p:spPr>
        <p:txBody>
          <a:bodyPr wrap="none" rtlCol="0">
            <a:spAutoFit/>
          </a:bodyPr>
          <a:lstStyle/>
          <a:p>
            <a:r>
              <a:rPr lang="en-US" dirty="0" smtClean="0">
                <a:hlinkClick r:id="rId6"/>
              </a:rPr>
              <a:t>http://www.cs.berkeley.edu/~arbelaez/UCM.html</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 to use?</a:t>
            </a:r>
            <a:endParaRPr lang="en-US" dirty="0"/>
          </a:p>
        </p:txBody>
      </p:sp>
      <p:sp>
        <p:nvSpPr>
          <p:cNvPr id="3" name="Content Placeholder 2"/>
          <p:cNvSpPr>
            <a:spLocks noGrp="1"/>
          </p:cNvSpPr>
          <p:nvPr>
            <p:ph idx="1"/>
          </p:nvPr>
        </p:nvSpPr>
        <p:spPr/>
        <p:txBody>
          <a:bodyPr/>
          <a:lstStyle/>
          <a:p>
            <a:r>
              <a:rPr lang="en-US" dirty="0" smtClean="0"/>
              <a:t>Image segmentation: spectral clustering</a:t>
            </a:r>
          </a:p>
          <a:p>
            <a:pPr lvl="1"/>
            <a:r>
              <a:rPr lang="en-US" dirty="0" smtClean="0"/>
              <a:t>Can provide more regular regions</a:t>
            </a:r>
          </a:p>
          <a:p>
            <a:pPr lvl="1"/>
            <a:r>
              <a:rPr lang="en-US" dirty="0" smtClean="0"/>
              <a:t>Spectral methods also used to propagate global cues (e.g., Global </a:t>
            </a:r>
            <a:r>
              <a:rPr lang="en-US" dirty="0" err="1" smtClean="0"/>
              <a:t>pB</a:t>
            </a:r>
            <a:r>
              <a:rPr lang="en-US" dirty="0" smtClean="0"/>
              <a:t>)</a:t>
            </a:r>
          </a:p>
          <a:p>
            <a:pPr lvl="1"/>
            <a:endParaRPr lang="en-US" dirty="0" smtClean="0"/>
          </a:p>
          <a:p>
            <a:pPr lvl="1"/>
            <a:endParaRPr lang="en-US" dirty="0" smtClean="0"/>
          </a:p>
        </p:txBody>
      </p:sp>
      <p:pic>
        <p:nvPicPr>
          <p:cNvPr id="11" name="Picture 10"/>
          <p:cNvPicPr>
            <a:picLocks noChangeAspect="1" noChangeArrowheads="1"/>
          </p:cNvPicPr>
          <p:nvPr/>
        </p:nvPicPr>
        <p:blipFill>
          <a:blip r:embed="rId2" cstate="print"/>
          <a:srcRect/>
          <a:stretch>
            <a:fillRect/>
          </a:stretch>
        </p:blipFill>
        <p:spPr bwMode="auto">
          <a:xfrm>
            <a:off x="2895600" y="3276600"/>
            <a:ext cx="3429000" cy="33368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a:xfrm>
            <a:off x="457200" y="990600"/>
            <a:ext cx="6248400" cy="5562600"/>
          </a:xfrm>
        </p:spPr>
        <p:txBody>
          <a:bodyPr>
            <a:normAutofit fontScale="92500" lnSpcReduction="10000"/>
          </a:bodyPr>
          <a:lstStyle/>
          <a:p>
            <a:r>
              <a:rPr lang="en-US" dirty="0" smtClean="0"/>
              <a:t>K-means useful for summarization, building dictionaries of patches, general clustering</a:t>
            </a:r>
          </a:p>
          <a:p>
            <a:pPr lvl="1"/>
            <a:r>
              <a:rPr lang="en-US" dirty="0" smtClean="0"/>
              <a:t>Fast object retrieval using visual words and inverse index table</a:t>
            </a:r>
          </a:p>
          <a:p>
            <a:endParaRPr lang="en-US" dirty="0" smtClean="0"/>
          </a:p>
          <a:p>
            <a:r>
              <a:rPr lang="en-US" dirty="0" smtClean="0"/>
              <a:t>Agglomerative clustering useful for segmentation, general clustering</a:t>
            </a:r>
          </a:p>
          <a:p>
            <a:endParaRPr lang="en-US" dirty="0" smtClean="0"/>
          </a:p>
          <a:p>
            <a:r>
              <a:rPr lang="en-US" dirty="0" smtClean="0"/>
              <a:t>Spectral clustering useful for determining relevance, summarization, segmentation</a:t>
            </a:r>
            <a:endParaRPr lang="en-US" dirty="0"/>
          </a:p>
        </p:txBody>
      </p:sp>
      <p:pic>
        <p:nvPicPr>
          <p:cNvPr id="5" name="Picture 8" descr="http://www.cs.berkeley.edu/~arbelaez/images/ucm.bmp"/>
          <p:cNvPicPr>
            <a:picLocks noChangeAspect="1" noChangeArrowheads="1"/>
          </p:cNvPicPr>
          <p:nvPr/>
        </p:nvPicPr>
        <p:blipFill>
          <a:blip r:embed="rId2" cstate="print"/>
          <a:srcRect/>
          <a:stretch>
            <a:fillRect/>
          </a:stretch>
        </p:blipFill>
        <p:spPr bwMode="auto">
          <a:xfrm>
            <a:off x="6893170" y="3200400"/>
            <a:ext cx="1828800" cy="1219200"/>
          </a:xfrm>
          <a:prstGeom prst="rect">
            <a:avLst/>
          </a:prstGeom>
          <a:noFill/>
        </p:spPr>
      </p:pic>
      <p:pic>
        <p:nvPicPr>
          <p:cNvPr id="281602" name="Picture 2"/>
          <p:cNvPicPr>
            <a:picLocks noChangeAspect="1" noChangeArrowheads="1"/>
          </p:cNvPicPr>
          <p:nvPr/>
        </p:nvPicPr>
        <p:blipFill>
          <a:blip r:embed="rId3" cstate="print"/>
          <a:srcRect/>
          <a:stretch>
            <a:fillRect/>
          </a:stretch>
        </p:blipFill>
        <p:spPr bwMode="auto">
          <a:xfrm>
            <a:off x="6934200" y="4906834"/>
            <a:ext cx="1752600" cy="1874966"/>
          </a:xfrm>
          <a:prstGeom prst="rect">
            <a:avLst/>
          </a:prstGeom>
          <a:noFill/>
          <a:ln w="9525">
            <a:solidFill>
              <a:schemeClr val="tx1"/>
            </a:solidFill>
            <a:miter lim="800000"/>
            <a:headEnd/>
            <a:tailEnd/>
          </a:ln>
        </p:spPr>
      </p:pic>
      <p:pic>
        <p:nvPicPr>
          <p:cNvPr id="7" name="Picture 2" descr="http://www.cvc.uab.cat/~aldavert/plor/images/vocabulary_tree.png"/>
          <p:cNvPicPr>
            <a:picLocks noChangeAspect="1" noChangeArrowheads="1"/>
          </p:cNvPicPr>
          <p:nvPr/>
        </p:nvPicPr>
        <p:blipFill>
          <a:blip r:embed="rId4" cstate="print"/>
          <a:srcRect/>
          <a:stretch>
            <a:fillRect/>
          </a:stretch>
        </p:blipFill>
        <p:spPr bwMode="auto">
          <a:xfrm>
            <a:off x="6893170" y="838200"/>
            <a:ext cx="1981200" cy="19812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endParaRPr lang="en-US" dirty="0" smtClean="0"/>
          </a:p>
          <a:p>
            <a:r>
              <a:rPr lang="en-US" dirty="0" smtClean="0"/>
              <a:t>Gestalt grouping</a:t>
            </a:r>
          </a:p>
          <a:p>
            <a:endParaRPr lang="en-US" dirty="0"/>
          </a:p>
          <a:p>
            <a:r>
              <a:rPr lang="en-US" dirty="0" smtClean="0"/>
              <a:t>Image segmentation</a:t>
            </a:r>
          </a:p>
          <a:p>
            <a:pPr lvl="1"/>
            <a:endParaRPr lang="en-US" dirty="0" smtClean="0"/>
          </a:p>
          <a:p>
            <a:pPr lvl="1"/>
            <a:r>
              <a:rPr lang="en-US" dirty="0" smtClean="0"/>
              <a:t>Mean-shift segmentation</a:t>
            </a:r>
          </a:p>
          <a:p>
            <a:pPr lvl="1"/>
            <a:endParaRPr lang="en-US" dirty="0" smtClean="0"/>
          </a:p>
          <a:p>
            <a:pPr lvl="1"/>
            <a:endParaRPr lang="en-US" dirty="0"/>
          </a:p>
          <a:p>
            <a:pPr lvl="1"/>
            <a:r>
              <a:rPr lang="en-US" dirty="0" smtClean="0"/>
              <a:t>Watershed segmentation</a:t>
            </a:r>
            <a:endParaRPr lang="en-US" dirty="0"/>
          </a:p>
        </p:txBody>
      </p:sp>
      <p:pic>
        <p:nvPicPr>
          <p:cNvPr id="277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8005"/>
            <a:ext cx="3124200" cy="65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49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algorithm</a:t>
            </a:r>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6" name="Picture 8" descr="http://upload.wikimedia.org/wikipedia/commons/thumb/d/d2/K_Means_Example_Step_4.svg/139px-K_Means_Example_Step_4.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4"/>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Curved Right Arrow 12"/>
          <p:cNvSpPr/>
          <p:nvPr/>
        </p:nvSpPr>
        <p:spPr>
          <a:xfrm rot="11030177">
            <a:off x="5912601" y="4057457"/>
            <a:ext cx="6096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flipH="1">
            <a:off x="6629400" y="4648201"/>
            <a:ext cx="1828800" cy="369332"/>
          </a:xfrm>
          <a:prstGeom prst="rect">
            <a:avLst/>
          </a:prstGeom>
          <a:noFill/>
        </p:spPr>
        <p:txBody>
          <a:bodyPr wrap="square" rtlCol="0">
            <a:spAutoFit/>
          </a:bodyPr>
          <a:lstStyle/>
          <a:p>
            <a:r>
              <a:rPr lang="en-US" dirty="0" smtClean="0"/>
              <a:t>Back to 2</a:t>
            </a:r>
            <a:endParaRPr lang="en-US" dirty="0"/>
          </a:p>
        </p:txBody>
      </p:sp>
      <p:pic>
        <p:nvPicPr>
          <p:cNvPr id="15" name="Picture 6" descr="http://upload.wikimedia.org/wikipedia/commons/thumb/3/3e/K_Means_Example_Step_3.svg/139px-K_Means_Example_Step_3.svg.png"/>
          <p:cNvPicPr>
            <a:picLocks noChangeAspect="1" noChangeArrowheads="1"/>
          </p:cNvPicPr>
          <p:nvPr/>
        </p:nvPicPr>
        <p:blipFill>
          <a:blip r:embed="rId5" cstate="print"/>
          <a:srcRect/>
          <a:stretch>
            <a:fillRect/>
          </a:stretch>
        </p:blipFill>
        <p:spPr bwMode="auto">
          <a:xfrm>
            <a:off x="4191000" y="4800601"/>
            <a:ext cx="1323975" cy="1143001"/>
          </a:xfrm>
          <a:prstGeom prst="rect">
            <a:avLst/>
          </a:prstGeom>
          <a:noFill/>
        </p:spPr>
      </p:pic>
      <p:sp>
        <p:nvSpPr>
          <p:cNvPr id="16" name="Down Arrow 15"/>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44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cut(A,B) = \frac{cut(A,B)}{volume(A)} + \frac{cut(A,B)}{volume(B)} &#10;\]&#10;\end{document}&#10;"/>
  <p:tag name="EXTERNALNAME" val="Edittex"/>
  <p:tag name="BLEND" val="False"/>
  <p:tag name="TRANSPARENT" val="False"/>
  <p:tag name="BITMAPFORMAT" val="bmpmono"/>
  <p:tag name="DEBUGINTERACTIVE" val="True"/>
  <p:tag name="ORIGWIDTH" val="1424.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47189</TotalTime>
  <Words>2764</Words>
  <Application>Microsoft Office PowerPoint</Application>
  <PresentationFormat>On-screen Show (4:3)</PresentationFormat>
  <Paragraphs>518</Paragraphs>
  <Slides>85</Slides>
  <Notes>30</Notes>
  <HiddenSlides>9</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85</vt:i4>
      </vt:variant>
    </vt:vector>
  </HeadingPairs>
  <TitlesOfParts>
    <vt:vector size="95" baseType="lpstr">
      <vt:lpstr>Arial</vt:lpstr>
      <vt:lpstr>Calibri</vt:lpstr>
      <vt:lpstr>Courier New</vt:lpstr>
      <vt:lpstr>Times New Roman</vt:lpstr>
      <vt:lpstr>Wingdings</vt:lpstr>
      <vt:lpstr>Office Theme</vt:lpstr>
      <vt:lpstr>1_Office Theme</vt:lpstr>
      <vt:lpstr>2_Office Theme</vt:lpstr>
      <vt:lpstr>Default Design</vt:lpstr>
      <vt:lpstr>Equation</vt:lpstr>
      <vt:lpstr>Clustering with Application to Fast Object Search</vt:lpstr>
      <vt:lpstr>This section</vt:lpstr>
      <vt:lpstr>Today’s class</vt:lpstr>
      <vt:lpstr>PowerPoint Presentation</vt:lpstr>
      <vt:lpstr>Why do we cluster?</vt:lpstr>
      <vt:lpstr>How do we cluster?</vt:lpstr>
      <vt:lpstr>Clustering for Summarization</vt:lpstr>
      <vt:lpstr>K-means algorithm</vt:lpstr>
      <vt:lpstr>K-means algorithm</vt:lpstr>
      <vt:lpstr>K-means</vt:lpstr>
      <vt:lpstr>K-means demos</vt:lpstr>
      <vt:lpstr>Kmeans: Matlab code</vt:lpstr>
      <vt:lpstr>K-means: design choices</vt:lpstr>
      <vt:lpstr>How to choose the number of clusters?</vt:lpstr>
      <vt:lpstr>How to choose the number of clusters?</vt:lpstr>
      <vt:lpstr>How to evaluate clusters?</vt:lpstr>
      <vt:lpstr>Common similarity/distance measures</vt:lpstr>
      <vt:lpstr>Conclusions: K-means</vt:lpstr>
      <vt:lpstr>K-medoids</vt:lpstr>
      <vt:lpstr>Building Visual Dictionaries</vt:lpstr>
      <vt:lpstr>Examples of learned codewords</vt:lpstr>
      <vt:lpstr>Application of Clustering</vt:lpstr>
      <vt:lpstr>Simple idea</vt:lpstr>
      <vt:lpstr>Key idea 1: “Visual Words”</vt:lpstr>
      <vt:lpstr>Key idea 1: “Visual Words”</vt:lpstr>
      <vt:lpstr>Key idea 1: “Visual Words”</vt:lpstr>
      <vt:lpstr>PowerPoint Presentation</vt:lpstr>
      <vt:lpstr>Naïve matching is still too slow</vt:lpstr>
      <vt:lpstr>Key Idea 2: Inverse document file</vt:lpstr>
      <vt:lpstr>Key Idea 2: Inverse document file</vt:lpstr>
      <vt:lpstr>Fast visual search</vt:lpstr>
      <vt:lpstr>110,000,000 Images in 5.8 Seconds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vt:lpstr>
      <vt:lpstr>More words is better</vt:lpstr>
      <vt:lpstr>PowerPoint Presentation</vt:lpstr>
      <vt:lpstr>Application: Google Goggles</vt:lpstr>
      <vt:lpstr>Sampling strategies</vt:lpstr>
      <vt:lpstr>Can we be more accurate?</vt:lpstr>
      <vt:lpstr>Can we be more accurate?</vt:lpstr>
      <vt:lpstr>Final key idea: geometric verification</vt:lpstr>
      <vt:lpstr>Application: Large-Scale Retrieval</vt:lpstr>
      <vt:lpstr>Video Google System</vt:lpstr>
      <vt:lpstr>Building Visual Dictionaries</vt:lpstr>
      <vt:lpstr>Examples of learned codewords</vt:lpstr>
      <vt:lpstr>Learning Visual Dictionaries</vt:lpstr>
      <vt:lpstr>Agglomerative clustering</vt:lpstr>
      <vt:lpstr>Agglomerative clustering</vt:lpstr>
      <vt:lpstr>Agglomerative clustering</vt:lpstr>
      <vt:lpstr>Agglomerative clustering</vt:lpstr>
      <vt:lpstr>Agglomerative clustering</vt:lpstr>
      <vt:lpstr>Agglomerative clustering</vt:lpstr>
      <vt:lpstr>Conclusions: Agglomerative Clustering</vt:lpstr>
      <vt:lpstr>Spectral clustering</vt:lpstr>
      <vt:lpstr>Spectral Clustering</vt:lpstr>
      <vt:lpstr>Cuts in a graph</vt:lpstr>
      <vt:lpstr>Normalized cuts for segmentation</vt:lpstr>
      <vt:lpstr>Visual PageRank</vt:lpstr>
      <vt:lpstr>Which algorithm to use?</vt:lpstr>
      <vt:lpstr>Which algorithm to use?</vt:lpstr>
      <vt:lpstr>Which algorithm to use?</vt:lpstr>
      <vt:lpstr>Things to remember</vt:lpstr>
      <vt:lpstr>Next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cp:lastModifiedBy>
  <cp:revision>158</cp:revision>
  <dcterms:created xsi:type="dcterms:W3CDTF">2009-12-16T02:55:56Z</dcterms:created>
  <dcterms:modified xsi:type="dcterms:W3CDTF">2017-03-09T06:01:21Z</dcterms:modified>
</cp:coreProperties>
</file>