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425" r:id="rId2"/>
    <p:sldId id="826" r:id="rId3"/>
    <p:sldId id="800" r:id="rId4"/>
    <p:sldId id="806" r:id="rId5"/>
    <p:sldId id="807" r:id="rId6"/>
    <p:sldId id="808" r:id="rId7"/>
    <p:sldId id="827" r:id="rId8"/>
    <p:sldId id="802" r:id="rId9"/>
    <p:sldId id="777" r:id="rId10"/>
    <p:sldId id="779" r:id="rId11"/>
    <p:sldId id="780" r:id="rId12"/>
    <p:sldId id="781" r:id="rId13"/>
    <p:sldId id="810" r:id="rId14"/>
    <p:sldId id="782" r:id="rId15"/>
    <p:sldId id="828" r:id="rId16"/>
    <p:sldId id="786" r:id="rId17"/>
    <p:sldId id="787" r:id="rId18"/>
    <p:sldId id="788" r:id="rId19"/>
    <p:sldId id="789" r:id="rId20"/>
    <p:sldId id="790" r:id="rId21"/>
    <p:sldId id="791" r:id="rId22"/>
    <p:sldId id="792" r:id="rId23"/>
    <p:sldId id="805" r:id="rId24"/>
    <p:sldId id="814" r:id="rId25"/>
    <p:sldId id="818" r:id="rId26"/>
    <p:sldId id="823" r:id="rId27"/>
    <p:sldId id="817" r:id="rId28"/>
    <p:sldId id="819" r:id="rId29"/>
    <p:sldId id="811" r:id="rId30"/>
    <p:sldId id="812" r:id="rId31"/>
    <p:sldId id="813" r:id="rId32"/>
    <p:sldId id="820" r:id="rId33"/>
    <p:sldId id="821" r:id="rId34"/>
    <p:sldId id="798" r:id="rId35"/>
    <p:sldId id="824" r:id="rId36"/>
    <p:sldId id="825" r:id="rId37"/>
    <p:sldId id="621" r:id="rId38"/>
    <p:sldId id="732" r:id="rId39"/>
    <p:sldId id="733" r:id="rId40"/>
    <p:sldId id="734" r:id="rId41"/>
    <p:sldId id="735" r:id="rId42"/>
    <p:sldId id="737" r:id="rId43"/>
    <p:sldId id="738" r:id="rId44"/>
    <p:sldId id="739" r:id="rId45"/>
    <p:sldId id="740" r:id="rId46"/>
    <p:sldId id="741" r:id="rId47"/>
    <p:sldId id="742" r:id="rId48"/>
    <p:sldId id="743" r:id="rId49"/>
    <p:sldId id="744" r:id="rId50"/>
    <p:sldId id="745" r:id="rId51"/>
    <p:sldId id="747" r:id="rId52"/>
    <p:sldId id="746" r:id="rId53"/>
    <p:sldId id="748" r:id="rId54"/>
    <p:sldId id="749" r:id="rId55"/>
    <p:sldId id="751" r:id="rId56"/>
    <p:sldId id="752" r:id="rId57"/>
    <p:sldId id="753" r:id="rId58"/>
    <p:sldId id="754" r:id="rId59"/>
    <p:sldId id="755" r:id="rId60"/>
    <p:sldId id="757" r:id="rId61"/>
    <p:sldId id="775" r:id="rId62"/>
    <p:sldId id="834" r:id="rId63"/>
    <p:sldId id="835" r:id="rId64"/>
    <p:sldId id="836" r:id="rId65"/>
    <p:sldId id="837" r:id="rId66"/>
    <p:sldId id="838" r:id="rId67"/>
    <p:sldId id="774" r:id="rId68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FF00FF"/>
    <a:srgbClr val="00FF00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2" autoAdjust="0"/>
    <p:restoredTop sz="86792" autoAdjust="0"/>
  </p:normalViewPr>
  <p:slideViewPr>
    <p:cSldViewPr>
      <p:cViewPr varScale="1">
        <p:scale>
          <a:sx n="57" d="100"/>
          <a:sy n="57" d="100"/>
        </p:scale>
        <p:origin x="78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notesViewPr>
    <p:cSldViewPr>
      <p:cViewPr varScale="1">
        <p:scale>
          <a:sx n="47" d="100"/>
          <a:sy n="47" d="100"/>
        </p:scale>
        <p:origin x="-1717" y="-9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4.xml"/><Relationship Id="rId2" Type="http://schemas.openxmlformats.org/officeDocument/2006/relationships/slide" Target="slides/slide43.xml"/><Relationship Id="rId1" Type="http://schemas.openxmlformats.org/officeDocument/2006/relationships/slide" Target="slides/slide39.xml"/><Relationship Id="rId6" Type="http://schemas.openxmlformats.org/officeDocument/2006/relationships/slide" Target="slides/slide51.xml"/><Relationship Id="rId5" Type="http://schemas.openxmlformats.org/officeDocument/2006/relationships/slide" Target="slides/slide47.xml"/><Relationship Id="rId4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7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8A9EF-8FCD-4D1E-A248-EC9709367834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506-27FE-4FB3-8A80-88747C39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FF6AE-02E3-40BB-A094-82F236F4F909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2BCC9-46BE-4B1E-A65D-31834D5B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54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99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252884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42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3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93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79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1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97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for outliers by</a:t>
            </a:r>
            <a:r>
              <a:rPr lang="en-US" baseline="0" dirty="0" smtClean="0"/>
              <a:t> computing distance from </a:t>
            </a:r>
            <a:r>
              <a:rPr lang="en-US" baseline="0" dirty="0" err="1" smtClean="0"/>
              <a:t>epipolar</a:t>
            </a:r>
            <a:r>
              <a:rPr lang="en-US" baseline="0" dirty="0" smtClean="0"/>
              <a:t> line to corresponding point (NOT by taking square of </a:t>
            </a:r>
            <a:r>
              <a:rPr lang="en-US" baseline="0" dirty="0" err="1" smtClean="0"/>
              <a:t>x</a:t>
            </a:r>
            <a:r>
              <a:rPr lang="en-US" baseline="30000" dirty="0" err="1" smtClean="0"/>
              <a:t>T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5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65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76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68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9223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8555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5290BF-5343-4E93-B6C1-9443D70F7A58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9912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E2F93-44B5-430B-8CF5-E84D5DA74343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926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8165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1253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3065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447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39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57075-AE7F-485D-AA6B-C3293D4558C9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3525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1960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5829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8946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7577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  <p:extLst>
      <p:ext uri="{BB962C8B-B14F-4D97-AF65-F5344CB8AC3E}">
        <p14:creationId xmlns:p14="http://schemas.microsoft.com/office/powerpoint/2010/main" val="2412134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8894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9016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3744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513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04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3822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07019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43889-E5EC-4016-BBD0-F3DEE460E67D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02571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17DDC2-56D4-423B-A426-B41418C15EB6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357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8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9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0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3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7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1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23.png"/><Relationship Id="rId10" Type="http://schemas.openxmlformats.org/officeDocument/2006/relationships/image" Target="../media/image20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1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2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42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2.bin"/><Relationship Id="rId17" Type="http://schemas.openxmlformats.org/officeDocument/2006/relationships/oleObject" Target="../embeddings/oleObject35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36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4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43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wmf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69.png"/><Relationship Id="rId4" Type="http://schemas.openxmlformats.org/officeDocument/2006/relationships/oleObject" Target="../embeddings/oleObject45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hyperlink" Target="http://www.csd.uwo.ca/~yuri/Papers/pami01.pdf" TargetMode="External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77.png"/><Relationship Id="rId10" Type="http://schemas.openxmlformats.org/officeDocument/2006/relationships/image" Target="../media/image75.wmf"/><Relationship Id="rId4" Type="http://schemas.openxmlformats.org/officeDocument/2006/relationships/image" Target="../media/image62.png"/><Relationship Id="rId9" Type="http://schemas.openxmlformats.org/officeDocument/2006/relationships/oleObject" Target="../embeddings/oleObject4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43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1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600200" y="1600200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Epipolar</a:t>
            </a:r>
            <a:r>
              <a:rPr lang="en-US" dirty="0" smtClean="0"/>
              <a:t> Geometry and Stereo Vision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03/02/17</a:t>
            </a:r>
            <a:endParaRPr lang="en-US" dirty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76200" y="6477000"/>
            <a:ext cx="90412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Many slides adapted from Lana Lazebnik, Silvio </a:t>
            </a:r>
            <a:r>
              <a:rPr lang="en-US" sz="1400" dirty="0" err="1"/>
              <a:t>Saverese</a:t>
            </a:r>
            <a:r>
              <a:rPr lang="en-US" sz="1400" dirty="0"/>
              <a:t>, Steve </a:t>
            </a:r>
            <a:r>
              <a:rPr lang="en-US" sz="1400" dirty="0" smtClean="0"/>
              <a:t>Seitz, many figures from  Hartley &amp; Zisserman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Converging cameras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smtClean="0"/>
              <a:t>Example: Motion parallel to 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What would the </a:t>
            </a:r>
            <a:r>
              <a:rPr lang="en-US" dirty="0" err="1" smtClean="0"/>
              <a:t>epipolar</a:t>
            </a:r>
            <a:r>
              <a:rPr lang="en-US" dirty="0" smtClean="0"/>
              <a:t> lines look like if the camera moves directly forward?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  <a:r>
              <a:rPr lang="en-US" sz="2000" dirty="0"/>
              <a:t>Given the intrinsic parameters of the cameras</a:t>
            </a:r>
            <a:r>
              <a:rPr lang="en-US" sz="2000" dirty="0" smtClean="0"/>
              <a:t>:</a:t>
            </a:r>
            <a:endParaRPr lang="en-US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64976"/>
              </p:ext>
            </p:extLst>
          </p:nvPr>
        </p:nvGraphicFramePr>
        <p:xfrm>
          <a:off x="1524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14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577270"/>
              </p:ext>
            </p:extLst>
          </p:nvPr>
        </p:nvGraphicFramePr>
        <p:xfrm>
          <a:off x="5705475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15" name="Equation" r:id="rId7" imgW="1028520" imgH="253800" progId="Equation.3">
                  <p:embed/>
                </p:oleObj>
              </mc:Choice>
              <mc:Fallback>
                <p:oleObj name="Equation" r:id="rId7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241" y="5908344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Homogeneous 2d point (3D ray towards X)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123156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760663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30440" y="6135469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2D pixel coordinate (homogeneous)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581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82290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494318" y="6232267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 in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camera’s 3D coordinates</a:t>
            </a:r>
            <a:endParaRPr lang="en-US" sz="1600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7772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9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Given the intrinsic parameters of the cameras:</a:t>
            </a:r>
            <a:endParaRPr lang="en-US" sz="1200" dirty="0" smtClean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</a:t>
            </a:r>
            <a:r>
              <a:rPr lang="en-US" sz="1800" dirty="0"/>
              <a:t>matrix; set first camera’s coordinate system to world coordinates </a:t>
            </a:r>
            <a:r>
              <a:rPr lang="en-US" sz="1800" dirty="0" smtClean="0"/>
              <a:t>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Define some </a:t>
            </a:r>
            <a:r>
              <a:rPr lang="en-US" sz="1800" i="1" dirty="0" smtClean="0"/>
              <a:t>R</a:t>
            </a:r>
            <a:r>
              <a:rPr lang="en-US" sz="1800" dirty="0" smtClean="0"/>
              <a:t> and </a:t>
            </a:r>
            <a:r>
              <a:rPr lang="en-US" sz="1800" i="1" dirty="0" smtClean="0"/>
              <a:t>t</a:t>
            </a:r>
            <a:r>
              <a:rPr lang="en-US" sz="1800" dirty="0" smtClean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357307"/>
              </p:ext>
            </p:extLst>
          </p:nvPr>
        </p:nvGraphicFramePr>
        <p:xfrm>
          <a:off x="3333750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1" name="Equation" r:id="rId5" imgW="672840" imgH="177480" progId="Equation.3">
                  <p:embed/>
                </p:oleObj>
              </mc:Choice>
              <mc:Fallback>
                <p:oleObj name="Equation" r:id="rId5" imgW="67284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0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183073"/>
              </p:ext>
            </p:extLst>
          </p:nvPr>
        </p:nvGraphicFramePr>
        <p:xfrm>
          <a:off x="1152525" y="581977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2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581977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078810"/>
              </p:ext>
            </p:extLst>
          </p:nvPr>
        </p:nvGraphicFramePr>
        <p:xfrm>
          <a:off x="5330825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3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94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some scale factor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50964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60663" y="5715000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2655888" y="483235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581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444453"/>
              </p:ext>
            </p:extLst>
          </p:nvPr>
        </p:nvGraphicFramePr>
        <p:xfrm>
          <a:off x="4446588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52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780575"/>
              </p:ext>
            </p:extLst>
          </p:nvPr>
        </p:nvGraphicFramePr>
        <p:xfrm>
          <a:off x="1318983" y="4520184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53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983" y="4520184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994597"/>
              </p:ext>
            </p:extLst>
          </p:nvPr>
        </p:nvGraphicFramePr>
        <p:xfrm>
          <a:off x="5497283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54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283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81200"/>
              </p:ext>
            </p:extLst>
          </p:nvPr>
        </p:nvGraphicFramePr>
        <p:xfrm>
          <a:off x="1870075" y="5581650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55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0075" y="5581650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07674730"/>
              </p:ext>
            </p:extLst>
          </p:nvPr>
        </p:nvGraphicFramePr>
        <p:xfrm>
          <a:off x="4641850" y="5638800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56" name="Equation" r:id="rId13" imgW="1002960" imgH="203040" progId="Equation.3">
                  <p:embed/>
                </p:oleObj>
              </mc:Choice>
              <mc:Fallback>
                <p:oleObj name="Equation" r:id="rId13" imgW="1002960" imgH="203040" progId="Equation.3">
                  <p:embed/>
                  <p:pic>
                    <p:nvPicPr>
                      <p:cNvPr id="0" name="Object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5638800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3581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6172200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are co-planar)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172200"/>
                <a:ext cx="3932359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1395" t="-10000" r="-7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256213" y="5222875"/>
            <a:ext cx="34591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Essential Matrix</a:t>
            </a:r>
          </a:p>
          <a:p>
            <a:pPr algn="ctr"/>
            <a:r>
              <a:rPr lang="en-US"/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238780"/>
              </p:ext>
            </p:extLst>
          </p:nvPr>
        </p:nvGraphicFramePr>
        <p:xfrm>
          <a:off x="758825" y="4156075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6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156075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162300" y="4041775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980627"/>
                </p:ext>
              </p:extLst>
            </p:nvPr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27" name="Equation" r:id="rId6" imgW="1790640" imgH="228600" progId="Equation.3">
                    <p:embed/>
                  </p:oleObj>
                </mc:Choice>
                <mc:Fallback>
                  <p:oleObj name="Equation" r:id="rId6" imgW="1790640" imgH="22860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x’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x’ </a:t>
            </a:r>
            <a:r>
              <a:rPr lang="en-US" sz="2400" dirty="0" smtClean="0"/>
              <a:t>(</a:t>
            </a:r>
            <a:r>
              <a:rPr lang="en-US" sz="2400" i="1" dirty="0" smtClean="0"/>
              <a:t>l = E x’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 </a:t>
            </a:r>
            <a:r>
              <a:rPr lang="en-US" sz="2400" dirty="0" smtClean="0"/>
              <a:t>(</a:t>
            </a:r>
            <a:r>
              <a:rPr lang="en-US" sz="2400" i="1" dirty="0" smtClean="0"/>
              <a:t>l’ =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’ </a:t>
            </a:r>
            <a:r>
              <a:rPr lang="en-US" sz="2400" dirty="0" smtClean="0"/>
              <a:t>= 0   and  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</a:t>
            </a:r>
            <a:r>
              <a:rPr lang="en-US" sz="2400" dirty="0" smtClean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 smtClean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44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Drop ^ below to simplify notation</a:t>
            </a:r>
            <a:endParaRPr lang="en-US" sz="1400" dirty="0"/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365672"/>
              </p:ext>
            </p:extLst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5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Skew-symmetric matrix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69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uiExpand="1" animBg="1"/>
      <p:bldP spid="660501" grpId="0" uiExpand="1" animBg="1"/>
      <p:bldP spid="660510" grpId="0" uiExpand="1" build="p"/>
      <p:bldP spid="660498" grpId="0" uiExpand="1" animBg="1"/>
      <p:bldP spid="660499" grpId="0" uiExpan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Image Stitching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Two images with rotation/zoom but no translation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55630" y="1718155"/>
            <a:ext cx="4648200" cy="4702628"/>
            <a:chOff x="4567238" y="1191639"/>
            <a:chExt cx="3509962" cy="315176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6780304" y="1191639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 dirty="0"/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4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If we don’t know </a:t>
            </a:r>
            <a:r>
              <a:rPr lang="en-US" i="1" dirty="0" smtClean="0"/>
              <a:t>K</a:t>
            </a:r>
            <a:r>
              <a:rPr lang="en-US" dirty="0" smtClean="0"/>
              <a:t> and </a:t>
            </a:r>
            <a:r>
              <a:rPr lang="en-US" i="1" dirty="0" smtClean="0"/>
              <a:t>K’</a:t>
            </a:r>
            <a:r>
              <a:rPr lang="en-US" dirty="0" smtClean="0"/>
              <a:t>, then 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95400" y="5943600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2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943600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648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3" name="Equation" r:id="rId7" imgW="1168200" imgH="203040" progId="Equation.3">
                  <p:embed/>
                </p:oleObj>
              </mc:Choice>
              <mc:Fallback>
                <p:oleObj name="Equation" r:id="rId7" imgW="1168200" imgH="2030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4953000" y="518953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Faugeras</a:t>
            </a:r>
            <a:r>
              <a:rPr lang="en-US" sz="1800" dirty="0"/>
              <a:t> and </a:t>
            </a:r>
            <a:r>
              <a:rPr lang="en-US" sz="1800" dirty="0" err="1"/>
              <a:t>Luong</a:t>
            </a:r>
            <a:r>
              <a:rPr lang="en-US" sz="1800" dirty="0"/>
              <a:t>, 1992)</a:t>
            </a:r>
            <a:endParaRPr lang="en-US" dirty="0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648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248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1913612"/>
              </p:ext>
            </p:extLst>
          </p:nvPr>
        </p:nvGraphicFramePr>
        <p:xfrm>
          <a:off x="457200" y="3470275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35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70275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90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936" name="Equation" r:id="rId6" imgW="2095200" imgH="228600" progId="Equation.3">
                    <p:embed/>
                  </p:oleObj>
                </mc:Choice>
                <mc:Fallback>
                  <p:oleObj name="Equation" r:id="rId6" imgW="2095200" imgH="2286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738187" y="1585912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Without knowing K and K’, we can define a similar relation using </a:t>
            </a:r>
            <a:r>
              <a:rPr lang="en-US" sz="2400" i="1" dirty="0" smtClean="0"/>
              <a:t>unknown</a:t>
            </a:r>
            <a:r>
              <a:rPr lang="en-US" sz="2400" dirty="0" smtClean="0"/>
              <a:t> normalized coordinates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979680"/>
              </p:ext>
            </p:extLst>
          </p:nvPr>
        </p:nvGraphicFramePr>
        <p:xfrm>
          <a:off x="457200" y="4208793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37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08793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79977"/>
              </p:ext>
            </p:extLst>
          </p:nvPr>
        </p:nvGraphicFramePr>
        <p:xfrm>
          <a:off x="457200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38" name="Equation" r:id="rId10" imgW="711000" imgH="253800" progId="Equation.3">
                  <p:embed/>
                </p:oleObj>
              </mc:Choice>
              <mc:Fallback>
                <p:oleObj name="Equation" r:id="rId10" imgW="711000" imgH="253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838200"/>
          </a:xfrm>
        </p:spPr>
        <p:txBody>
          <a:bodyPr/>
          <a:lstStyle/>
          <a:p>
            <a:r>
              <a:rPr lang="en-US" dirty="0" smtClean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581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6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x’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x’ </a:t>
            </a:r>
            <a:r>
              <a:rPr lang="en-US" sz="2800" dirty="0"/>
              <a:t>(</a:t>
            </a:r>
            <a:r>
              <a:rPr lang="en-US" sz="2800" i="1" dirty="0"/>
              <a:t>l = F x’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x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 </a:t>
            </a:r>
            <a:r>
              <a:rPr lang="en-US" sz="2800" dirty="0"/>
              <a:t>(</a:t>
            </a:r>
            <a:r>
              <a:rPr lang="en-US" sz="2800" i="1" dirty="0"/>
              <a:t>l’ = </a:t>
            </a:r>
            <a:r>
              <a:rPr lang="en-US" sz="2800" i="1" dirty="0" err="1"/>
              <a:t>F</a:t>
            </a:r>
            <a:r>
              <a:rPr lang="en-US" sz="2800" i="1" baseline="30000" dirty="0" err="1"/>
              <a:t>T</a:t>
            </a:r>
            <a:r>
              <a:rPr lang="en-US" sz="2800" i="1" dirty="0" err="1"/>
              <a:t>x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e’ </a:t>
            </a:r>
            <a:r>
              <a:rPr lang="en-US" dirty="0"/>
              <a:t>= 0   and   </a:t>
            </a: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e</a:t>
            </a:r>
            <a:r>
              <a:rPr lang="en-US" i="1" dirty="0"/>
              <a:t> = 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</a:t>
            </a:r>
            <a:r>
              <a:rPr lang="en-US" dirty="0"/>
              <a:t>is singular (rank </a:t>
            </a:r>
            <a:r>
              <a:rPr lang="en-US" dirty="0" smtClean="0"/>
              <a:t>two):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</a:t>
            </a:r>
            <a:r>
              <a:rPr lang="en-US" dirty="0"/>
              <a:t> has seven degrees of </a:t>
            </a:r>
            <a:r>
              <a:rPr lang="en-US" dirty="0" smtClean="0"/>
              <a:t>freedom: 9 entries but defined up to scale,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the Fundamental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8-point algorithm</a:t>
            </a:r>
          </a:p>
          <a:p>
            <a:pPr lvl="1"/>
            <a:r>
              <a:rPr lang="en-US" dirty="0" smtClean="0"/>
              <a:t>Least squares solution using SVD on equations from 8 pairs of correspondences</a:t>
            </a:r>
          </a:p>
          <a:p>
            <a:pPr lvl="1"/>
            <a:r>
              <a:rPr lang="en-US" dirty="0" smtClean="0"/>
              <a:t>Enforce </a:t>
            </a:r>
            <a:r>
              <a:rPr lang="en-US" dirty="0" err="1" smtClean="0"/>
              <a:t>det</a:t>
            </a:r>
            <a:r>
              <a:rPr lang="en-US" dirty="0" smtClean="0"/>
              <a:t>(F)=0 constraint using SVD on F</a:t>
            </a:r>
          </a:p>
          <a:p>
            <a:endParaRPr lang="en-US" dirty="0" smtClean="0"/>
          </a:p>
          <a:p>
            <a:r>
              <a:rPr lang="en-US" dirty="0" smtClean="0"/>
              <a:t>7-point algorithm</a:t>
            </a:r>
          </a:p>
          <a:p>
            <a:pPr lvl="1"/>
            <a:r>
              <a:rPr lang="en-US" dirty="0" smtClean="0"/>
              <a:t>Use least squares to solve for null space (two vectors) using SVD and 7 pairs of correspondences</a:t>
            </a:r>
          </a:p>
          <a:p>
            <a:pPr lvl="1"/>
            <a:r>
              <a:rPr lang="en-US" dirty="0" smtClean="0"/>
              <a:t>Solve for linear combination of null space vectors that satisfies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  <a:p>
            <a:endParaRPr lang="en-US" dirty="0" smtClean="0"/>
          </a:p>
          <a:p>
            <a:r>
              <a:rPr lang="en-US" dirty="0" smtClean="0"/>
              <a:t>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  <a:p>
            <a:pPr lvl="1"/>
            <a:r>
              <a:rPr lang="en-US" dirty="0" smtClean="0"/>
              <a:t>Non-linear least squares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0870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Note: estimation of F (or E) is degenerate for a planar scene.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  <a:endParaRPr lang="en-US" dirty="0"/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5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blipFill rotWithShape="0"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 smtClean="0"/>
                  <a:t>=</a:t>
                </a:r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blipFill rotWithShape="0"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enforce singularity constraint</a:t>
            </a:r>
            <a:endParaRPr lang="en-US" dirty="0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using SVD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Notes:</a:t>
            </a:r>
          </a:p>
          <a:p>
            <a:pPr marL="514350" indent="-514350"/>
            <a:r>
              <a:rPr lang="en-US" dirty="0" smtClean="0"/>
              <a:t>Use RANSAC to deal with outliers (sample 8 points)</a:t>
            </a:r>
          </a:p>
          <a:p>
            <a:pPr marL="914400" lvl="1" indent="-514350"/>
            <a:r>
              <a:rPr lang="en-US" dirty="0" smtClean="0"/>
              <a:t>How to test for outliers?</a:t>
            </a:r>
          </a:p>
          <a:p>
            <a:pPr marL="514350" indent="-514350"/>
            <a:r>
              <a:rPr lang="en-US" dirty="0" smtClean="0"/>
              <a:t>Solve in normalized coordinates</a:t>
            </a:r>
          </a:p>
          <a:p>
            <a:pPr marL="914400" lvl="1" indent="-514350"/>
            <a:r>
              <a:rPr lang="en-US" dirty="0" smtClean="0"/>
              <a:t>mean=0</a:t>
            </a:r>
          </a:p>
          <a:p>
            <a:pPr marL="914400" lvl="1" indent="-514350"/>
            <a:r>
              <a:rPr lang="en-US" dirty="0"/>
              <a:t>s</a:t>
            </a:r>
            <a:r>
              <a:rPr lang="en-US" dirty="0" smtClean="0"/>
              <a:t>tandard deviation ~= (1,1,1)</a:t>
            </a:r>
          </a:p>
          <a:p>
            <a:pPr marL="914400" lvl="1" indent="-514350"/>
            <a:r>
              <a:rPr lang="en-US" dirty="0" smtClean="0"/>
              <a:t>just like with estimating the </a:t>
            </a:r>
            <a:r>
              <a:rPr lang="en-US" dirty="0" err="1" smtClean="0"/>
              <a:t>homography</a:t>
            </a:r>
            <a:r>
              <a:rPr lang="en-US" dirty="0" smtClean="0"/>
              <a:t> for stitching</a:t>
            </a:r>
          </a:p>
          <a:p>
            <a:pPr marL="514350" indent="-51435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homography</a:t>
            </a:r>
            <a:r>
              <a:rPr lang="en-US" sz="3200" dirty="0" smtClean="0"/>
              <a:t> estimation and the 8-point algorithm</a:t>
            </a:r>
          </a:p>
        </p:txBody>
      </p:sp>
      <p:sp>
        <p:nvSpPr>
          <p:cNvPr id="26627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26628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err="1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791200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1" name="Content Placeholder 2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32" name="Content Placeholder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smtClean="0"/>
              <a:t>Relates cameras from two positions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Stereo depth estimation</a:t>
            </a:r>
          </a:p>
          <a:p>
            <a:pPr lvl="1">
              <a:defRPr/>
            </a:pPr>
            <a:r>
              <a:rPr lang="en-US" dirty="0" smtClean="0"/>
              <a:t>Recover depth from two images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835650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9" name="Content Placeholder 1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60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homography</a:t>
            </a:r>
            <a:r>
              <a:rPr lang="en-US" sz="3200" dirty="0" smtClean="0"/>
              <a:t> estimation and the 8-point algorithm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err="1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2239963"/>
            <a:ext cx="4040188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defRPr/>
            </a:pPr>
            <a:r>
              <a:rPr lang="en-US" smtClean="0"/>
              <a:t>Correspondence Relation</a:t>
            </a:r>
          </a:p>
          <a:p>
            <a:pPr marL="514350" indent="-514350">
              <a:defRPr/>
            </a:pPr>
            <a:endParaRPr lang="en-US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mtClean="0"/>
              <a:t>Normalize image coordinates</a:t>
            </a:r>
          </a:p>
          <a:p>
            <a:pPr marL="514350" indent="-514350">
              <a:buFont typeface="Arial" charset="0"/>
              <a:buNone/>
              <a:defRPr/>
            </a:pPr>
            <a:endParaRPr lang="en-US" i="1" smtClean="0"/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mtClean="0"/>
              <a:t>RANSAC with 4 points</a:t>
            </a:r>
          </a:p>
          <a:p>
            <a:pPr marL="914400" lvl="1" indent="-514350">
              <a:defRPr/>
            </a:pPr>
            <a:r>
              <a:rPr lang="en-US" smtClean="0"/>
              <a:t>Solution via SVD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mtClean="0"/>
              <a:t>De-normalize: 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endParaRPr lang="en-US" smtClean="0"/>
          </a:p>
          <a:p>
            <a:pPr>
              <a:buFont typeface="Arial" charset="0"/>
              <a:buNone/>
              <a:defRPr/>
            </a:pPr>
            <a:endParaRPr lang="en-US" smtClean="0"/>
          </a:p>
          <a:p>
            <a:pPr>
              <a:buFont typeface="Arial" charset="0"/>
              <a:buNone/>
              <a:defRPr/>
            </a:pPr>
            <a:endParaRPr lang="en-US" smtClean="0"/>
          </a:p>
          <a:p>
            <a:pPr>
              <a:buFont typeface="Arial" charset="0"/>
              <a:buNone/>
              <a:defRPr/>
            </a:pPr>
            <a:endParaRPr lang="en-US" smtClean="0"/>
          </a:p>
          <a:p>
            <a:pPr marL="514350" indent="-514350">
              <a:buFont typeface="Arial" charset="0"/>
              <a:buNone/>
              <a:defRPr/>
            </a:pPr>
            <a:endParaRPr lang="en-US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219200" y="2667000"/>
          <a:ext cx="23622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4" name="Equation" r:id="rId3" imgW="1346040" imgH="177480" progId="Equation.3">
                  <p:embed/>
                </p:oleObj>
              </mc:Choice>
              <mc:Fallback>
                <p:oleObj name="Equation" r:id="rId3" imgW="1346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667000"/>
                        <a:ext cx="23622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31888" y="4029075"/>
          <a:ext cx="9144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5" name="Equation" r:id="rId5" imgW="482400" imgH="164880" progId="Equation.3">
                  <p:embed/>
                </p:oleObj>
              </mc:Choice>
              <mc:Fallback>
                <p:oleObj name="Equation" r:id="rId5" imgW="4824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4029075"/>
                        <a:ext cx="9144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2133600" y="4011613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6" name="Equation" r:id="rId7" imgW="583920" imgH="164880" progId="Equation.3">
                  <p:embed/>
                </p:oleObj>
              </mc:Choice>
              <mc:Fallback>
                <p:oleObj name="Equation" r:id="rId7" imgW="5839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011613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696249"/>
              </p:ext>
            </p:extLst>
          </p:nvPr>
        </p:nvGraphicFramePr>
        <p:xfrm>
          <a:off x="2819400" y="5208896"/>
          <a:ext cx="14478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7" name="Equation" r:id="rId9" imgW="799920" imgH="190440" progId="Equation.3">
                  <p:embed/>
                </p:oleObj>
              </mc:Choice>
              <mc:Fallback>
                <p:oleObj name="Equation" r:id="rId9" imgW="7999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08896"/>
                        <a:ext cx="14478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homography</a:t>
            </a:r>
            <a:r>
              <a:rPr lang="en-US" sz="3200" dirty="0" smtClean="0"/>
              <a:t> estimation and the 8-point algorithm</a:t>
            </a:r>
          </a:p>
        </p:txBody>
      </p:sp>
      <p:sp>
        <p:nvSpPr>
          <p:cNvPr id="308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/>
          <a:lstStyle/>
          <a:p>
            <a:r>
              <a:rPr lang="en-US" smtClean="0"/>
              <a:t>Homography (No Translation)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/>
          <a:lstStyle/>
          <a:p>
            <a:r>
              <a:rPr lang="en-US" smtClean="0"/>
              <a:t>Fundamental Matrix (Translation)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239963"/>
            <a:ext cx="4041775" cy="3951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Correspondence Relation</a:t>
            </a:r>
          </a:p>
          <a:p>
            <a:pPr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dirty="0" smtClean="0"/>
              <a:t>Initial solution via SVD</a:t>
            </a:r>
          </a:p>
          <a:p>
            <a:pPr marL="857250" lvl="1" indent="-457200">
              <a:defRPr/>
            </a:pPr>
            <a:r>
              <a:rPr lang="en-US" dirty="0" smtClean="0"/>
              <a:t>Enforce 		   by SVD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39963"/>
            <a:ext cx="4040188" cy="3951287"/>
          </a:xfrm>
        </p:spPr>
        <p:txBody>
          <a:bodyPr>
            <a:normAutofit/>
          </a:bodyPr>
          <a:lstStyle/>
          <a:p>
            <a:pPr marL="514350" indent="-514350">
              <a:defRPr/>
            </a:pPr>
            <a:r>
              <a:rPr lang="en-US" dirty="0" smtClean="0"/>
              <a:t>Correspondence Relation</a:t>
            </a:r>
          </a:p>
          <a:p>
            <a:pPr marL="514350" indent="-514350"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514350" indent="-514350">
              <a:buFont typeface="Arial" charset="0"/>
              <a:buNone/>
              <a:defRPr/>
            </a:pPr>
            <a:endParaRPr lang="en-US" i="1" dirty="0" smtClean="0"/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dirty="0" smtClean="0"/>
              <a:t>RANSAC with 4 points</a:t>
            </a:r>
          </a:p>
          <a:p>
            <a:pPr marL="914400" lvl="1" indent="-514350">
              <a:defRPr/>
            </a:pPr>
            <a:r>
              <a:rPr lang="en-US" dirty="0" smtClean="0"/>
              <a:t>Solution via SVD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dirty="0" smtClean="0"/>
              <a:t>De-normalize: 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3088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Assume we have matched points x   x’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841999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19200" y="2667000"/>
          <a:ext cx="23622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57" name="Equation" r:id="rId3" imgW="1346040" imgH="177480" progId="Equation.3">
                  <p:embed/>
                </p:oleObj>
              </mc:Choice>
              <mc:Fallback>
                <p:oleObj name="Equation" r:id="rId3" imgW="1346040" imgH="177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667000"/>
                        <a:ext cx="23622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131888" y="4029075"/>
          <a:ext cx="9144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58" name="Equation" r:id="rId5" imgW="482400" imgH="164880" progId="Equation.3">
                  <p:embed/>
                </p:oleObj>
              </mc:Choice>
              <mc:Fallback>
                <p:oleObj name="Equation" r:id="rId5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4029075"/>
                        <a:ext cx="9144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"/>
          <p:cNvGraphicFramePr>
            <a:graphicFrameLocks noChangeAspect="1"/>
          </p:cNvGraphicFramePr>
          <p:nvPr/>
        </p:nvGraphicFramePr>
        <p:xfrm>
          <a:off x="2133600" y="4011613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59" name="Equation" r:id="rId7" imgW="583920" imgH="164880" progId="Equation.3">
                  <p:embed/>
                </p:oleObj>
              </mc:Choice>
              <mc:Fallback>
                <p:oleObj name="Equation" r:id="rId7" imgW="583920" imgH="1648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011613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563305"/>
              </p:ext>
            </p:extLst>
          </p:nvPr>
        </p:nvGraphicFramePr>
        <p:xfrm>
          <a:off x="2819400" y="5208896"/>
          <a:ext cx="14478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60" name="Equation" r:id="rId9" imgW="799920" imgH="190440" progId="Equation.3">
                  <p:embed/>
                </p:oleObj>
              </mc:Choice>
              <mc:Fallback>
                <p:oleObj name="Equation" r:id="rId9" imgW="799920" imgH="1904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08896"/>
                        <a:ext cx="14478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3"/>
          <p:cNvGraphicFramePr>
            <a:graphicFrameLocks noChangeAspect="1"/>
          </p:cNvGraphicFramePr>
          <p:nvPr/>
        </p:nvGraphicFramePr>
        <p:xfrm>
          <a:off x="5627688" y="3979863"/>
          <a:ext cx="9144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61" name="Equation" r:id="rId11" imgW="482400" imgH="164880" progId="Equation.3">
                  <p:embed/>
                </p:oleObj>
              </mc:Choice>
              <mc:Fallback>
                <p:oleObj name="Equation" r:id="rId11" imgW="48240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688" y="3979863"/>
                        <a:ext cx="91440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/>
        </p:nvGraphicFramePr>
        <p:xfrm>
          <a:off x="6629400" y="3962400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62" name="Equation" r:id="rId12" imgW="583920" imgH="164880" progId="Equation.3">
                  <p:embed/>
                </p:oleObj>
              </mc:Choice>
              <mc:Fallback>
                <p:oleObj name="Equation" r:id="rId12" imgW="583920" imgH="1648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962400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450804"/>
              </p:ext>
            </p:extLst>
          </p:nvPr>
        </p:nvGraphicFramePr>
        <p:xfrm>
          <a:off x="7032625" y="5562600"/>
          <a:ext cx="12636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63" name="Equation" r:id="rId13" imgW="698400" imgH="203040" progId="Equation.3">
                  <p:embed/>
                </p:oleObj>
              </mc:Choice>
              <mc:Fallback>
                <p:oleObj name="Equation" r:id="rId13" imgW="698400" imgH="2030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5562600"/>
                        <a:ext cx="1263650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414547"/>
              </p:ext>
            </p:extLst>
          </p:nvPr>
        </p:nvGraphicFramePr>
        <p:xfrm>
          <a:off x="6455392" y="5113977"/>
          <a:ext cx="1147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64" name="Equation" r:id="rId15" imgW="634680" imgH="241200" progId="Equation.3">
                  <p:embed/>
                </p:oleObj>
              </mc:Choice>
              <mc:Fallback>
                <p:oleObj name="Equation" r:id="rId15" imgW="63468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392" y="5113977"/>
                        <a:ext cx="11477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/>
        </p:nvGraphicFramePr>
        <p:xfrm>
          <a:off x="5943600" y="2590800"/>
          <a:ext cx="12033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65" name="Equation" r:id="rId17" imgW="634680" imgH="203040" progId="Equation.3">
                  <p:embed/>
                </p:oleObj>
              </mc:Choice>
              <mc:Fallback>
                <p:oleObj name="Equation" r:id="rId17" imgW="634680" imgH="2030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590800"/>
                        <a:ext cx="12033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7-point algorithm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Faster (need fewer points) and could be more robust (fewer points), but also need to check for degenerate cases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“Gold standard”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8-point algorithm to get initial value of F</a:t>
            </a:r>
          </a:p>
          <a:p>
            <a:r>
              <a:rPr lang="en-US" dirty="0" smtClean="0"/>
              <a:t>Use F to solve for P and P’ (discussed later)</a:t>
            </a:r>
          </a:p>
          <a:p>
            <a:r>
              <a:rPr lang="en-US" dirty="0" smtClean="0"/>
              <a:t>Jointly solve for 3d points </a:t>
            </a:r>
            <a:r>
              <a:rPr lang="en-US" b="1" dirty="0" smtClean="0"/>
              <a:t>X</a:t>
            </a:r>
            <a:r>
              <a:rPr lang="en-US" dirty="0" smtClean="0"/>
              <a:t> and </a:t>
            </a:r>
            <a:r>
              <a:rPr lang="en-US" b="1" dirty="0" smtClean="0"/>
              <a:t>F </a:t>
            </a:r>
            <a:r>
              <a:rPr lang="en-US" dirty="0" smtClean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438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Algorithm 11.2 and Algorithm 11.3 in HZ (pages 284-285) for details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4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>
              <a:hlinkClick r:id="rId3"/>
            </a:endParaRPr>
          </a:p>
          <a:p>
            <a:pPr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0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1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2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K’*translation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K’*rotation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we know the intrinsic matrices (K and K’), we can resolve the ambiguity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</a:t>
            </a:r>
            <a:r>
              <a:rPr lang="en-US" sz="3600" dirty="0" err="1" smtClean="0"/>
              <a:t>epipolar</a:t>
            </a:r>
            <a:r>
              <a:rPr lang="en-US" sz="3600" dirty="0" smtClean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We </a:t>
            </a:r>
            <a:r>
              <a:rPr lang="en-US" sz="2400" dirty="0" err="1" smtClean="0"/>
              <a:t>cIf</a:t>
            </a:r>
            <a:r>
              <a:rPr lang="en-US" sz="2400" dirty="0" smtClean="0"/>
              <a:t> we know the calibration matrices of the two cameras, we can estimate the essential matrix: </a:t>
            </a:r>
            <a:r>
              <a:rPr lang="en-US" sz="2400" i="1" dirty="0" smtClean="0"/>
              <a:t>E = K</a:t>
            </a:r>
            <a:r>
              <a:rPr lang="en-US" sz="2400" i="1" baseline="30000" dirty="0" smtClean="0"/>
              <a:t>T</a:t>
            </a:r>
            <a:r>
              <a:rPr lang="en-US" sz="2400" i="1" dirty="0" smtClean="0"/>
              <a:t>FK’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The essential matrix gives us the relative rotation and translation between the cameras, or their extrinsic parameters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Fundamental matrix song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1</a:t>
            </a:r>
            <a:endParaRPr lang="en-GB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Simplest Case: Parallel images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 smtClean="0"/>
              <a:t>Focal lengths are the same</a:t>
            </a:r>
          </a:p>
          <a:p>
            <a:endParaRPr lang="en-US" sz="2000" dirty="0" smtClean="0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smtClean="0"/>
              <a:t>Focal lengths are the same</a:t>
            </a:r>
          </a:p>
          <a:p>
            <a:pPr>
              <a:buFontTx/>
              <a:buChar char="•"/>
            </a:pPr>
            <a:r>
              <a:rPr lang="en-US" sz="2000" smtClean="0"/>
              <a:t>Then, epipolar lines fall along the horizontal scan lines of the images</a:t>
            </a:r>
          </a:p>
          <a:p>
            <a:pPr>
              <a:buFontTx/>
              <a:buChar char="•"/>
            </a:pPr>
            <a:endParaRPr lang="en-US" sz="2000" smtClean="0"/>
          </a:p>
        </p:txBody>
      </p:sp>
      <p:grpSp>
        <p:nvGrpSpPr>
          <p:cNvPr id="41988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8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79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Epipolar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5904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y-coordinates of corresponding points are the </a:t>
            </a:r>
            <a:r>
              <a:rPr lang="en-US" dirty="0" smtClean="0"/>
              <a:t>same</a:t>
            </a:r>
            <a:endParaRPr lang="en-US" dirty="0"/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Rectification example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rectify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uiExpand="1" animBg="1"/>
      <p:bldP spid="731147" grpId="0" uiExpand="1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Matching cost: SSD or normalized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How can we improve window-based matching?</a:t>
            </a:r>
            <a:endParaRPr lang="en-US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Smoothness</a:t>
            </a:r>
          </a:p>
          <a:p>
            <a:pPr lvl="1">
              <a:defRPr/>
            </a:pPr>
            <a:r>
              <a:rPr lang="en-US" dirty="0" smtClean="0"/>
              <a:t>We expect disparity values to usually change slowly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15366" name="Picture 6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SSDWindowSize"/>
          <p:cNvPicPr>
            <a:picLocks noChangeAspect="1" noChangeArrowheads="1"/>
          </p:cNvPicPr>
          <p:nvPr/>
        </p:nvPicPr>
        <p:blipFill>
          <a:blip r:embed="rId5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15385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1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15383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2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15381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ym typeface="Symbol" pitchFamily="18" charset="2"/>
              </a:rPr>
              <a:t>Y. Boykov, O. Veksler, and R. Zabih, </a:t>
            </a:r>
            <a:r>
              <a:rPr lang="en-US"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>
                <a:sym typeface="Symbol" pitchFamily="18" charset="2"/>
              </a:rPr>
              <a:t>,  PAMI 2001</a:t>
            </a:r>
          </a:p>
        </p:txBody>
      </p:sp>
      <p:sp>
        <p:nvSpPr>
          <p:cNvPr id="15378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79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80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5362" name="Object 40"/>
          <p:cNvGraphicFramePr>
            <a:graphicFrameLocks noChangeAspect="1"/>
          </p:cNvGraphicFramePr>
          <p:nvPr/>
        </p:nvGraphicFramePr>
        <p:xfrm>
          <a:off x="1981200" y="3581400"/>
          <a:ext cx="49577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Equation" r:id="rId7" imgW="2031840" imgH="228600" progId="Equation.3">
                  <p:embed/>
                </p:oleObj>
              </mc:Choice>
              <mc:Fallback>
                <p:oleObj name="Equation" r:id="rId7" imgW="2031840" imgH="2286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81400"/>
                        <a:ext cx="49577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41"/>
          <p:cNvGraphicFramePr>
            <a:graphicFrameLocks noChangeAspect="1"/>
          </p:cNvGraphicFramePr>
          <p:nvPr/>
        </p:nvGraphicFramePr>
        <p:xfrm>
          <a:off x="4986338" y="4319588"/>
          <a:ext cx="38719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Equation" r:id="rId9" imgW="1765080" imgH="393480" progId="Equation.3">
                  <p:embed/>
                </p:oleObj>
              </mc:Choice>
              <mc:Fallback>
                <p:oleObj name="Equation" r:id="rId9" imgW="1765080" imgH="39348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4319588"/>
                        <a:ext cx="38719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2"/>
          <p:cNvGraphicFramePr>
            <a:graphicFrameLocks noChangeAspect="1"/>
          </p:cNvGraphicFramePr>
          <p:nvPr/>
        </p:nvGraphicFramePr>
        <p:xfrm>
          <a:off x="209550" y="4343400"/>
          <a:ext cx="43307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2" name="Equation" r:id="rId11" imgW="1981080" imgH="368280" progId="Equation.3">
                  <p:embed/>
                </p:oleObj>
              </mc:Choice>
              <mc:Fallback>
                <p:oleObj name="Equation" r:id="rId11" imgW="1981080" imgH="36828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4343400"/>
                        <a:ext cx="433070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smtClean="0"/>
              <a:t>Many of these constraints can be encoded in an energy function and solved using graph cuts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492625" y="2133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2133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5291472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Graph cuts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876925" y="5289885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pic>
        <p:nvPicPr>
          <p:cNvPr id="174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4800" y="2133600"/>
            <a:ext cx="4114800" cy="3194050"/>
          </a:xfrm>
          <a:noFill/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47663" y="6332538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28600" y="5596272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2667000" y="990600"/>
          <a:ext cx="178843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990600"/>
                        <a:ext cx="1788432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64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err="1" smtClean="0"/>
              <a:t>Epipoles</a:t>
            </a:r>
            <a:r>
              <a:rPr lang="en-US" dirty="0" smtClean="0"/>
              <a:t> are intersection of baseline with image planes</a:t>
            </a:r>
          </a:p>
          <a:p>
            <a:pPr lvl="1">
              <a:defRPr/>
            </a:pPr>
            <a:r>
              <a:rPr lang="en-US" dirty="0" smtClean="0"/>
              <a:t>Matching point in second image is on a line passing through its </a:t>
            </a:r>
            <a:r>
              <a:rPr lang="en-US" dirty="0" err="1" smtClean="0"/>
              <a:t>epipole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Fundamental matrix maps from a point in one image to a line (its </a:t>
            </a:r>
            <a:r>
              <a:rPr lang="en-US" dirty="0" err="1" smtClean="0"/>
              <a:t>epipolar</a:t>
            </a:r>
            <a:r>
              <a:rPr lang="en-US" dirty="0" smtClean="0"/>
              <a:t> line) in the other</a:t>
            </a:r>
          </a:p>
          <a:p>
            <a:pPr lvl="1">
              <a:defRPr/>
            </a:pPr>
            <a:r>
              <a:rPr lang="en-US" dirty="0" smtClean="0"/>
              <a:t>Can solve for F given corresponding points (e.g., interest points)</a:t>
            </a:r>
          </a:p>
          <a:p>
            <a:pPr lvl="1">
              <a:defRPr/>
            </a:pPr>
            <a:r>
              <a:rPr lang="en-US" dirty="0" smtClean="0"/>
              <a:t>Can recover canonical camera matrices from F (with projective ambiguity)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Stereo depth estimation</a:t>
            </a:r>
          </a:p>
          <a:p>
            <a:pPr lvl="1">
              <a:defRPr/>
            </a:pPr>
            <a:r>
              <a:rPr lang="en-US" dirty="0" smtClean="0"/>
              <a:t>Estimate disparity by finding corresponding points along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Depth is inverse to disparity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Structure from Motion</a:t>
            </a:r>
            <a:endParaRPr lang="en-US" dirty="0"/>
          </a:p>
        </p:txBody>
      </p:sp>
      <p:pic>
        <p:nvPicPr>
          <p:cNvPr id="4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905000"/>
            <a:ext cx="8229600" cy="4754880"/>
          </a:xfrm>
        </p:spPr>
      </p:pic>
      <p:sp>
        <p:nvSpPr>
          <p:cNvPr id="5" name="TextBox 4"/>
          <p:cNvSpPr txBox="1"/>
          <p:nvPr/>
        </p:nvSpPr>
        <p:spPr>
          <a:xfrm>
            <a:off x="693726" y="1148090"/>
            <a:ext cx="775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Goal: Solve for camera poses and 3D points in scene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61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</a:t>
            </a:r>
            <a:r>
              <a:rPr lang="en-US" dirty="0" err="1" smtClean="0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features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images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Reconstruct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Solve for pose and 3D points in two cameras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Solve for pose of additional camera(s) that observe reconstructed 3D points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Solve for new 3D points that are viewed in at least two cameras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Bundle adjust to 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</p:txBody>
      </p:sp>
      <p:sp>
        <p:nvSpPr>
          <p:cNvPr id="11" name="Curved Right Arrow 10"/>
          <p:cNvSpPr/>
          <p:nvPr/>
        </p:nvSpPr>
        <p:spPr>
          <a:xfrm flipV="1">
            <a:off x="401053" y="4191000"/>
            <a:ext cx="457200" cy="1676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SFM: detect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183033" cy="1706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Feature types: SIFT, ORB, Hessian-Laplacian, …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800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26466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28333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34200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13716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2000" y="19812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0" y="17145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3467" y="14280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22" name="Oval 21"/>
          <p:cNvSpPr/>
          <p:nvPr/>
        </p:nvSpPr>
        <p:spPr>
          <a:xfrm>
            <a:off x="7272845" y="13843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22024" y="1976967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80379" y="16891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38401" y="14605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633134" y="20362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45377" y="1674967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72000" y="1803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60431" y="1522567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22699" y="15875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69424" y="19600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95132" y="21336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812364" y="13081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600200" y="2715567"/>
            <a:ext cx="635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Each circle represents a set of detected features</a:t>
            </a:r>
            <a:endParaRPr lang="en-US" sz="2400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8865" y="764001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1</a:t>
            </a:r>
            <a:endParaRPr lang="en-US" sz="24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23932" y="732250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2</a:t>
            </a:r>
            <a:endParaRPr lang="en-US" sz="24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38999" y="732250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3</a:t>
            </a:r>
            <a:endParaRPr lang="en-US" sz="24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9798" y="73225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n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442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dirty="0" smtClean="0"/>
              <a:t>match features and images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183033" cy="2514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Match feature descriptors via approximate nearest neighbor</a:t>
            </a:r>
          </a:p>
          <a:p>
            <a:r>
              <a:rPr lang="en-US" dirty="0" smtClean="0"/>
              <a:t>Solve for F for each image pair and find inlier feature correspondences</a:t>
            </a:r>
          </a:p>
          <a:p>
            <a:r>
              <a:rPr lang="en-US" dirty="0" smtClean="0"/>
              <a:t>Create tracks grap</a:t>
            </a:r>
            <a:r>
              <a:rPr lang="en-US" dirty="0"/>
              <a:t>h</a:t>
            </a:r>
            <a:endParaRPr lang="en-US" dirty="0" smtClean="0"/>
          </a:p>
          <a:p>
            <a:r>
              <a:rPr lang="en-US" dirty="0" smtClean="0"/>
              <a:t>Speed tricks</a:t>
            </a:r>
          </a:p>
          <a:p>
            <a:pPr lvl="1"/>
            <a:r>
              <a:rPr lang="en-US" dirty="0" smtClean="0"/>
              <a:t>Match only 100 largest features first</a:t>
            </a:r>
          </a:p>
          <a:p>
            <a:pPr lvl="1"/>
            <a:r>
              <a:rPr lang="en-US" dirty="0" smtClean="0"/>
              <a:t>Use a bag-of-words method to find candidate matches</a:t>
            </a:r>
          </a:p>
          <a:p>
            <a:pPr lvl="1"/>
            <a:r>
              <a:rPr lang="en-US" dirty="0" smtClean="0"/>
              <a:t>Perform initial filtering based on GPS coordinates, if available</a:t>
            </a:r>
          </a:p>
          <a:p>
            <a:pPr lvl="1"/>
            <a:r>
              <a:rPr lang="en-US" dirty="0" smtClean="0"/>
              <a:t>Use known matches to predict new ones</a:t>
            </a:r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26466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28333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34200" y="1143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13716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2000" y="1981200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0" y="1714500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38401" y="14605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33134" y="2036233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45377" y="1674967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3467" y="14280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6" name="Oval 15"/>
          <p:cNvSpPr/>
          <p:nvPr/>
        </p:nvSpPr>
        <p:spPr>
          <a:xfrm>
            <a:off x="4572000" y="1803400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0431" y="1522567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22699" y="1587500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69424" y="1960033"/>
            <a:ext cx="152400" cy="152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95132" y="21336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812364" y="13081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72845" y="1384300"/>
            <a:ext cx="152400" cy="152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22024" y="1976967"/>
            <a:ext cx="152400" cy="152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80379" y="16891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591703" y="2810933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97437" y="2806699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07136" y="2785533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09315" y="2785533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86255" y="2785533"/>
            <a:ext cx="152400" cy="152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01646" y="2806699"/>
            <a:ext cx="152400" cy="152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40837" y="2810931"/>
            <a:ext cx="152400" cy="152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6041" y="3589867"/>
            <a:ext cx="575731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i</a:t>
            </a:r>
            <a:r>
              <a:rPr lang="en-US" sz="1400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1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16648" y="3589867"/>
            <a:ext cx="575731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i</a:t>
            </a:r>
            <a:r>
              <a:rPr lang="en-US" sz="1400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2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98389" y="3587750"/>
            <a:ext cx="575731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i</a:t>
            </a:r>
            <a:r>
              <a:rPr lang="en-US" sz="1400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3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74137" y="3556001"/>
            <a:ext cx="575731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i</a:t>
            </a:r>
            <a:r>
              <a:rPr lang="en-US" sz="1400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n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36" name="Straight Connector 35"/>
          <p:cNvCxnSpPr>
            <a:stCxn id="5" idx="0"/>
            <a:endCxn id="26" idx="5"/>
          </p:cNvCxnSpPr>
          <p:nvPr/>
        </p:nvCxnSpPr>
        <p:spPr>
          <a:xfrm flipH="1" flipV="1">
            <a:off x="1027519" y="2936781"/>
            <a:ext cx="386388" cy="653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" idx="0"/>
            <a:endCxn id="24" idx="4"/>
          </p:cNvCxnSpPr>
          <p:nvPr/>
        </p:nvCxnSpPr>
        <p:spPr>
          <a:xfrm flipV="1">
            <a:off x="1413907" y="2963333"/>
            <a:ext cx="253996" cy="6265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0"/>
            <a:endCxn id="27" idx="4"/>
          </p:cNvCxnSpPr>
          <p:nvPr/>
        </p:nvCxnSpPr>
        <p:spPr>
          <a:xfrm flipV="1">
            <a:off x="1413907" y="2937933"/>
            <a:ext cx="969429" cy="651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2" idx="0"/>
            <a:endCxn id="26" idx="5"/>
          </p:cNvCxnSpPr>
          <p:nvPr/>
        </p:nvCxnSpPr>
        <p:spPr>
          <a:xfrm flipH="1" flipV="1">
            <a:off x="1027519" y="2936781"/>
            <a:ext cx="1776995" cy="653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2" idx="0"/>
            <a:endCxn id="24" idx="4"/>
          </p:cNvCxnSpPr>
          <p:nvPr/>
        </p:nvCxnSpPr>
        <p:spPr>
          <a:xfrm flipH="1" flipV="1">
            <a:off x="1667903" y="2963333"/>
            <a:ext cx="1136611" cy="6265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2" idx="0"/>
            <a:endCxn id="27" idx="4"/>
          </p:cNvCxnSpPr>
          <p:nvPr/>
        </p:nvCxnSpPr>
        <p:spPr>
          <a:xfrm flipH="1" flipV="1">
            <a:off x="2383336" y="2937933"/>
            <a:ext cx="421178" cy="651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3" idx="0"/>
            <a:endCxn id="27" idx="4"/>
          </p:cNvCxnSpPr>
          <p:nvPr/>
        </p:nvCxnSpPr>
        <p:spPr>
          <a:xfrm flipH="1" flipV="1">
            <a:off x="2383336" y="2937933"/>
            <a:ext cx="1502919" cy="6498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33" idx="0"/>
            <a:endCxn id="28" idx="5"/>
          </p:cNvCxnSpPr>
          <p:nvPr/>
        </p:nvCxnSpPr>
        <p:spPr>
          <a:xfrm flipH="1" flipV="1">
            <a:off x="3239397" y="2915615"/>
            <a:ext cx="646858" cy="672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2" idx="0"/>
            <a:endCxn id="28" idx="4"/>
          </p:cNvCxnSpPr>
          <p:nvPr/>
        </p:nvCxnSpPr>
        <p:spPr>
          <a:xfrm flipV="1">
            <a:off x="2804514" y="2937933"/>
            <a:ext cx="381001" cy="651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33" idx="0"/>
            <a:endCxn id="29" idx="4"/>
          </p:cNvCxnSpPr>
          <p:nvPr/>
        </p:nvCxnSpPr>
        <p:spPr>
          <a:xfrm flipV="1">
            <a:off x="3886255" y="2937933"/>
            <a:ext cx="76200" cy="6498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29" idx="5"/>
          </p:cNvCxnSpPr>
          <p:nvPr/>
        </p:nvCxnSpPr>
        <p:spPr>
          <a:xfrm flipH="1" flipV="1">
            <a:off x="4016337" y="2915615"/>
            <a:ext cx="356709" cy="382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263828" y="329776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cxnSp>
        <p:nvCxnSpPr>
          <p:cNvPr id="69" name="Straight Connector 68"/>
          <p:cNvCxnSpPr>
            <a:stCxn id="68" idx="0"/>
            <a:endCxn id="30" idx="4"/>
          </p:cNvCxnSpPr>
          <p:nvPr/>
        </p:nvCxnSpPr>
        <p:spPr>
          <a:xfrm flipV="1">
            <a:off x="4586994" y="2959099"/>
            <a:ext cx="90852" cy="338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31" idx="2"/>
          </p:cNvCxnSpPr>
          <p:nvPr/>
        </p:nvCxnSpPr>
        <p:spPr>
          <a:xfrm flipV="1">
            <a:off x="4768698" y="2887131"/>
            <a:ext cx="472139" cy="410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4" idx="0"/>
            <a:endCxn id="31" idx="3"/>
          </p:cNvCxnSpPr>
          <p:nvPr/>
        </p:nvCxnSpPr>
        <p:spPr>
          <a:xfrm flipV="1">
            <a:off x="5262003" y="2941013"/>
            <a:ext cx="1152" cy="614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34" idx="0"/>
            <a:endCxn id="30" idx="4"/>
          </p:cNvCxnSpPr>
          <p:nvPr/>
        </p:nvCxnSpPr>
        <p:spPr>
          <a:xfrm flipH="1" flipV="1">
            <a:off x="4677846" y="2959099"/>
            <a:ext cx="584157" cy="5969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061332" y="330200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797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dirty="0" smtClean="0"/>
              <a:t>reconstruction</a:t>
            </a:r>
            <a:endParaRPr lang="en-US" sz="3200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838200" y="1066799"/>
            <a:ext cx="7178032" cy="2033998"/>
            <a:chOff x="872065" y="2942166"/>
            <a:chExt cx="4652431" cy="1318333"/>
          </a:xfrm>
        </p:grpSpPr>
        <p:sp>
          <p:nvSpPr>
            <p:cNvPr id="4" name="Oval 3"/>
            <p:cNvSpPr/>
            <p:nvPr/>
          </p:nvSpPr>
          <p:spPr>
            <a:xfrm>
              <a:off x="1566331" y="2967566"/>
              <a:ext cx="152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872065" y="2963332"/>
              <a:ext cx="152400" cy="152400"/>
            </a:xfrm>
            <a:prstGeom prst="ellipse">
              <a:avLst/>
            </a:prstGeom>
            <a:noFill/>
            <a:ln>
              <a:solidFill>
                <a:srgbClr val="0AA6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81764" y="2942166"/>
              <a:ext cx="152400" cy="152400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083943" y="2942166"/>
              <a:ext cx="152400" cy="152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60883" y="2942166"/>
              <a:ext cx="152400" cy="1524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576274" y="2963332"/>
              <a:ext cx="152400" cy="152400"/>
            </a:xfrm>
            <a:prstGeom prst="ellipse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215465" y="2967564"/>
              <a:ext cx="152400" cy="152400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0669" y="3746500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i</a:t>
              </a:r>
              <a:r>
                <a:rPr lang="en-US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 1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91276" y="3746500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i</a:t>
              </a:r>
              <a:r>
                <a:rPr lang="en-US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 2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73017" y="3744383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i</a:t>
              </a:r>
              <a:r>
                <a:rPr lang="en-US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 3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48765" y="3712634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i</a:t>
              </a:r>
              <a:r>
                <a:rPr lang="en-US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 n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5" name="Straight Connector 14"/>
            <p:cNvCxnSpPr>
              <a:stCxn id="11" idx="0"/>
              <a:endCxn id="5" idx="5"/>
            </p:cNvCxnSpPr>
            <p:nvPr/>
          </p:nvCxnSpPr>
          <p:spPr>
            <a:xfrm flipH="1" flipV="1">
              <a:off x="1002147" y="3093414"/>
              <a:ext cx="386388" cy="6530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1" idx="0"/>
              <a:endCxn id="4" idx="4"/>
            </p:cNvCxnSpPr>
            <p:nvPr/>
          </p:nvCxnSpPr>
          <p:spPr>
            <a:xfrm flipV="1">
              <a:off x="1388535" y="3119966"/>
              <a:ext cx="253996" cy="626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0"/>
              <a:endCxn id="6" idx="4"/>
            </p:cNvCxnSpPr>
            <p:nvPr/>
          </p:nvCxnSpPr>
          <p:spPr>
            <a:xfrm flipV="1">
              <a:off x="1388535" y="3094566"/>
              <a:ext cx="969429" cy="651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2" idx="0"/>
              <a:endCxn id="5" idx="5"/>
            </p:cNvCxnSpPr>
            <p:nvPr/>
          </p:nvCxnSpPr>
          <p:spPr>
            <a:xfrm flipH="1" flipV="1">
              <a:off x="1002147" y="3093414"/>
              <a:ext cx="1776995" cy="6530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  <a:endCxn id="4" idx="4"/>
            </p:cNvCxnSpPr>
            <p:nvPr/>
          </p:nvCxnSpPr>
          <p:spPr>
            <a:xfrm flipH="1" flipV="1">
              <a:off x="1642531" y="3119966"/>
              <a:ext cx="1136611" cy="626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2" idx="0"/>
              <a:endCxn id="6" idx="4"/>
            </p:cNvCxnSpPr>
            <p:nvPr/>
          </p:nvCxnSpPr>
          <p:spPr>
            <a:xfrm flipH="1" flipV="1">
              <a:off x="2357964" y="3094566"/>
              <a:ext cx="421178" cy="651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3" idx="0"/>
              <a:endCxn id="6" idx="4"/>
            </p:cNvCxnSpPr>
            <p:nvPr/>
          </p:nvCxnSpPr>
          <p:spPr>
            <a:xfrm flipH="1" flipV="1">
              <a:off x="2357964" y="3094566"/>
              <a:ext cx="1502919" cy="6498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0"/>
              <a:endCxn id="7" idx="5"/>
            </p:cNvCxnSpPr>
            <p:nvPr/>
          </p:nvCxnSpPr>
          <p:spPr>
            <a:xfrm flipH="1" flipV="1">
              <a:off x="3214025" y="3072248"/>
              <a:ext cx="646858" cy="6721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2" idx="0"/>
              <a:endCxn id="7" idx="4"/>
            </p:cNvCxnSpPr>
            <p:nvPr/>
          </p:nvCxnSpPr>
          <p:spPr>
            <a:xfrm flipV="1">
              <a:off x="2779142" y="3094566"/>
              <a:ext cx="381001" cy="651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3" idx="0"/>
              <a:endCxn id="8" idx="4"/>
            </p:cNvCxnSpPr>
            <p:nvPr/>
          </p:nvCxnSpPr>
          <p:spPr>
            <a:xfrm flipV="1">
              <a:off x="3860883" y="3094566"/>
              <a:ext cx="76200" cy="6498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8" idx="5"/>
            </p:cNvCxnSpPr>
            <p:nvPr/>
          </p:nvCxnSpPr>
          <p:spPr>
            <a:xfrm flipH="1" flipV="1">
              <a:off x="3990965" y="3072248"/>
              <a:ext cx="356709" cy="3821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294267" y="3614168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…</a:t>
              </a:r>
              <a:endParaRPr lang="en-US" sz="3600" dirty="0"/>
            </a:p>
          </p:txBody>
        </p:sp>
        <p:cxnSp>
          <p:nvCxnSpPr>
            <p:cNvPr id="27" name="Straight Connector 26"/>
            <p:cNvCxnSpPr>
              <a:endCxn id="9" idx="4"/>
            </p:cNvCxnSpPr>
            <p:nvPr/>
          </p:nvCxnSpPr>
          <p:spPr>
            <a:xfrm flipV="1">
              <a:off x="4583941" y="3115732"/>
              <a:ext cx="68533" cy="338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10" idx="2"/>
            </p:cNvCxnSpPr>
            <p:nvPr/>
          </p:nvCxnSpPr>
          <p:spPr>
            <a:xfrm flipV="1">
              <a:off x="4743326" y="3043764"/>
              <a:ext cx="472139" cy="410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4" idx="0"/>
              <a:endCxn id="10" idx="3"/>
            </p:cNvCxnSpPr>
            <p:nvPr/>
          </p:nvCxnSpPr>
          <p:spPr>
            <a:xfrm flipV="1">
              <a:off x="5236631" y="3097646"/>
              <a:ext cx="1152" cy="61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0"/>
              <a:endCxn id="9" idx="4"/>
            </p:cNvCxnSpPr>
            <p:nvPr/>
          </p:nvCxnSpPr>
          <p:spPr>
            <a:xfrm flipH="1" flipV="1">
              <a:off x="4652474" y="3115732"/>
              <a:ext cx="584157" cy="596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3844878" y="306693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graph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183033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To be continued…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70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</a:t>
            </a:r>
            <a:r>
              <a:rPr lang="en-US" smtClean="0"/>
              <a:t>class: structure </a:t>
            </a:r>
            <a:r>
              <a:rPr lang="en-US" dirty="0" smtClean="0"/>
              <a:t>from motion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620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</p:spTree>
    <p:extLst>
      <p:ext uri="{BB962C8B-B14F-4D97-AF65-F5344CB8AC3E}">
        <p14:creationId xmlns:p14="http://schemas.microsoft.com/office/powerpoint/2010/main" val="39604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63906</TotalTime>
  <Words>2384</Words>
  <Application>Microsoft Office PowerPoint</Application>
  <PresentationFormat>On-screen Show (4:3)</PresentationFormat>
  <Paragraphs>543</Paragraphs>
  <Slides>67</Slides>
  <Notes>43</Notes>
  <HiddenSlides>2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Arial Unicode MS</vt:lpstr>
      <vt:lpstr>SimSun</vt:lpstr>
      <vt:lpstr>Arial</vt:lpstr>
      <vt:lpstr>Calibri</vt:lpstr>
      <vt:lpstr>Cambria Math</vt:lpstr>
      <vt:lpstr>Courier New</vt:lpstr>
      <vt:lpstr>Symbol</vt:lpstr>
      <vt:lpstr>Times New Roman</vt:lpstr>
      <vt:lpstr>Verdana</vt:lpstr>
      <vt:lpstr>Wingdings</vt:lpstr>
      <vt:lpstr>Office Theme</vt:lpstr>
      <vt:lpstr>Equation</vt:lpstr>
      <vt:lpstr>Image</vt:lpstr>
      <vt:lpstr>Epipolar Geometry and Stereo Vision</vt:lpstr>
      <vt:lpstr>Last class: Image Stitching</vt:lpstr>
      <vt:lpstr>This class: Two-View Geometry</vt:lpstr>
      <vt:lpstr>Depth from Stereo</vt:lpstr>
      <vt:lpstr>Depth from Stereo</vt:lpstr>
      <vt:lpstr>Correspondence Problem</vt:lpstr>
      <vt:lpstr>Key idea: Epipolar constraint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Comparison of homography estimation and the 8-point algorithm</vt:lpstr>
      <vt:lpstr>Comparison of homography estimation and the 8-point algorithm</vt:lpstr>
      <vt:lpstr>Comparison of homography estimation and the 8-point algorithm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  <vt:lpstr>Moving on to stereo…</vt:lpstr>
      <vt:lpstr>Basic stereo matching algorithm</vt:lpstr>
      <vt:lpstr>Simplest Case: Parallel images</vt:lpstr>
      <vt:lpstr>Simplest Case: Parallel images</vt:lpstr>
      <vt:lpstr>Simplest Case: Parallel images</vt:lpstr>
      <vt:lpstr>Depth from disparity</vt:lpstr>
      <vt:lpstr>Stereo image rectification</vt:lpstr>
      <vt:lpstr>Stereo image rectification</vt:lpstr>
      <vt:lpstr>Rectification example</vt:lpstr>
      <vt:lpstr>Basic stereo matching algorithm</vt:lpstr>
      <vt:lpstr>Correspondence search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matching as energy minimization</vt:lpstr>
      <vt:lpstr>Many of these constraints can be encoded in an energy function and solved using graph cuts</vt:lpstr>
      <vt:lpstr>Summary so far…</vt:lpstr>
      <vt:lpstr>Incremental Structure from Motion</vt:lpstr>
      <vt:lpstr>Incremental SfM</vt:lpstr>
      <vt:lpstr>Incremental SFM: detect features</vt:lpstr>
      <vt:lpstr>Incremental SFM: match features and images</vt:lpstr>
      <vt:lpstr>Incremental SFM: reconstruction</vt:lpstr>
      <vt:lpstr>Next class: structure from motion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215</cp:revision>
  <cp:lastPrinted>2012-03-01T18:43:45Z</cp:lastPrinted>
  <dcterms:created xsi:type="dcterms:W3CDTF">2009-12-16T02:55:56Z</dcterms:created>
  <dcterms:modified xsi:type="dcterms:W3CDTF">2017-03-02T15:49:34Z</dcterms:modified>
</cp:coreProperties>
</file>