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25" r:id="rId2"/>
    <p:sldId id="571" r:id="rId3"/>
    <p:sldId id="654" r:id="rId4"/>
    <p:sldId id="577" r:id="rId5"/>
    <p:sldId id="578" r:id="rId6"/>
    <p:sldId id="573" r:id="rId7"/>
    <p:sldId id="630" r:id="rId8"/>
    <p:sldId id="633" r:id="rId9"/>
    <p:sldId id="572" r:id="rId10"/>
    <p:sldId id="616" r:id="rId11"/>
    <p:sldId id="617" r:id="rId12"/>
    <p:sldId id="575" r:id="rId13"/>
    <p:sldId id="582" r:id="rId14"/>
    <p:sldId id="618" r:id="rId15"/>
    <p:sldId id="581" r:id="rId16"/>
    <p:sldId id="626" r:id="rId17"/>
    <p:sldId id="627" r:id="rId18"/>
    <p:sldId id="628" r:id="rId19"/>
    <p:sldId id="629" r:id="rId20"/>
    <p:sldId id="619" r:id="rId21"/>
    <p:sldId id="635" r:id="rId22"/>
    <p:sldId id="620" r:id="rId23"/>
    <p:sldId id="621" r:id="rId24"/>
    <p:sldId id="634" r:id="rId25"/>
    <p:sldId id="622" r:id="rId26"/>
    <p:sldId id="623" r:id="rId27"/>
    <p:sldId id="624" r:id="rId28"/>
    <p:sldId id="584" r:id="rId29"/>
    <p:sldId id="586" r:id="rId30"/>
    <p:sldId id="585" r:id="rId31"/>
    <p:sldId id="587" r:id="rId32"/>
    <p:sldId id="594" r:id="rId33"/>
    <p:sldId id="595" r:id="rId34"/>
    <p:sldId id="611" r:id="rId35"/>
    <p:sldId id="597" r:id="rId36"/>
    <p:sldId id="567" r:id="rId37"/>
    <p:sldId id="598" r:id="rId38"/>
    <p:sldId id="599" r:id="rId39"/>
    <p:sldId id="592" r:id="rId40"/>
    <p:sldId id="636" r:id="rId41"/>
    <p:sldId id="637" r:id="rId42"/>
    <p:sldId id="640" r:id="rId43"/>
    <p:sldId id="641" r:id="rId44"/>
    <p:sldId id="643" r:id="rId45"/>
    <p:sldId id="600" r:id="rId46"/>
    <p:sldId id="638" r:id="rId47"/>
    <p:sldId id="607" r:id="rId48"/>
    <p:sldId id="605" r:id="rId49"/>
    <p:sldId id="606" r:id="rId50"/>
    <p:sldId id="580" r:id="rId51"/>
    <p:sldId id="653" r:id="rId52"/>
    <p:sldId id="593" r:id="rId53"/>
    <p:sldId id="613" r:id="rId5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80099" autoAdjust="0"/>
  </p:normalViewPr>
  <p:slideViewPr>
    <p:cSldViewPr>
      <p:cViewPr varScale="1">
        <p:scale>
          <a:sx n="37" d="100"/>
          <a:sy n="37" d="100"/>
        </p:scale>
        <p:origin x="6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1" y="25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97A5E-A19D-4AF8-9EB5-A05F47F8D68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267EF-5609-4D95-A277-82F91A26A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8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DAEF7E-1843-447F-9D70-074C83A5EEA0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0EEAFA-11C6-4FED-BDB5-96E1313B1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0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How does image stitching in a camera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8131C-7F52-44BD-938E-8B3594F576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7413" y="2667000"/>
            <a:ext cx="4598988" cy="3449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0" y="617131"/>
            <a:ext cx="3929380" cy="79986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593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DC8A4-9CF5-4975-9942-9C47938981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9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9BFD9-F4ED-4E29-892B-030086916847}" type="slidenum">
              <a:rPr lang="en-US"/>
              <a:pPr/>
              <a:t>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1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SVD gives the homogeneous least squares solution constrained to have a norm of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E00FA4-F0C1-48BB-96B1-05BD3B5501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9A304-E384-4A82-A92B-AC0238F63F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76D3-CF78-4445-9987-5BC4211B0AD8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C500-B880-4E62-B7BC-0CBF351D2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6C48-3E19-4C08-BB24-D45323D095EE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AA29-FB32-4285-8358-C27840E1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FBE7-2AE4-4F12-B87A-3EB05E9E1457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829A-6330-45E5-8F7E-C91D0B81E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02F3-4AED-4AB4-8D41-4661B443F3B5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AE6C-832C-4A66-8C9F-4623C86D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CB64-0F86-4E34-9F68-CAF8B6A816FA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C397-D9CD-4206-A7F4-D5B021D2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9317-6B6A-46A4-8AB9-F609C5DD6D29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FB14-FC8E-43B0-9868-B47D8363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3CA1-041F-4E4F-A45F-F2C83AFF3F0C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CF6D-DB50-41B2-ADB4-1C4628E27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E5F9-5343-4A9A-A252-A6C090206BBA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A1B7-CC6A-457E-853D-4B516BF7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E3B3-5939-4035-9063-D328BABEBC51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FC13-F61C-4FC6-A40D-143DBEF5B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3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6F97-1AD9-4831-ABBC-7576366BA7FD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18E4-DA54-4254-8D3B-7BF95BC2C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743D-65B3-48FC-A561-FE5B9E897255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2F12-7960-49D0-998D-BCEAB02F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24171E-253C-4130-924A-64F09C07A908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3CF51E-6E46-402A-A417-D726D636E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hyperlink" Target="http://www.ds.eng.monash.edu.au/ece4711/homogeneous_equations.pdf" TargetMode="External"/><Relationship Id="rId5" Type="http://schemas.openxmlformats.org/officeDocument/2006/relationships/image" Target="../media/image18.wmf"/><Relationship Id="rId10" Type="http://schemas.openxmlformats.org/officeDocument/2006/relationships/hyperlink" Target="http://www.cse.unr.edu/~bebis/CS791E/Notes/SVD.pdf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ecs.anu.edu.au/~hartley/Papers/CVPR99-tutorial/tut_4up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ecs.anu.edu.au/~hartley/Papers/CVPR99-tutorial/tut_4up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26" Type="http://schemas.openxmlformats.org/officeDocument/2006/relationships/image" Target="../media/image63.jpeg"/><Relationship Id="rId3" Type="http://schemas.openxmlformats.org/officeDocument/2006/relationships/image" Target="../media/image40.jpe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5" Type="http://schemas.openxmlformats.org/officeDocument/2006/relationships/image" Target="../media/image62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29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61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60.jpeg"/><Relationship Id="rId28" Type="http://schemas.openxmlformats.org/officeDocument/2006/relationships/image" Target="../media/image65.jpe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Relationship Id="rId22" Type="http://schemas.openxmlformats.org/officeDocument/2006/relationships/image" Target="../media/image59.jpeg"/><Relationship Id="rId27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21" Type="http://schemas.openxmlformats.org/officeDocument/2006/relationships/image" Target="../media/image62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5" Type="http://schemas.openxmlformats.org/officeDocument/2006/relationships/image" Target="../media/image66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24" Type="http://schemas.openxmlformats.org/officeDocument/2006/relationships/image" Target="../media/image65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21" Type="http://schemas.openxmlformats.org/officeDocument/2006/relationships/image" Target="../media/image62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5" Type="http://schemas.openxmlformats.org/officeDocument/2006/relationships/image" Target="../media/image66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24" Type="http://schemas.openxmlformats.org/officeDocument/2006/relationships/image" Target="../media/image65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26" Type="http://schemas.openxmlformats.org/officeDocument/2006/relationships/image" Target="../media/image63.jpeg"/><Relationship Id="rId3" Type="http://schemas.openxmlformats.org/officeDocument/2006/relationships/image" Target="../media/image40.jpe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5" Type="http://schemas.openxmlformats.org/officeDocument/2006/relationships/image" Target="../media/image62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29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61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60.jpeg"/><Relationship Id="rId28" Type="http://schemas.openxmlformats.org/officeDocument/2006/relationships/image" Target="../media/image65.jpe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Relationship Id="rId22" Type="http://schemas.openxmlformats.org/officeDocument/2006/relationships/image" Target="../media/image59.jpeg"/><Relationship Id="rId27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7.xml"/><Relationship Id="rId7" Type="http://schemas.openxmlformats.org/officeDocument/2006/relationships/image" Target="../media/image67.wmf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9.png"/><Relationship Id="rId10" Type="http://schemas.openxmlformats.org/officeDocument/2006/relationships/image" Target="../media/image7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18" Type="http://schemas.openxmlformats.org/officeDocument/2006/relationships/image" Target="../media/image87.jpeg"/><Relationship Id="rId26" Type="http://schemas.openxmlformats.org/officeDocument/2006/relationships/image" Target="../media/image95.jpeg"/><Relationship Id="rId3" Type="http://schemas.openxmlformats.org/officeDocument/2006/relationships/image" Target="../media/image72.jpeg"/><Relationship Id="rId21" Type="http://schemas.openxmlformats.org/officeDocument/2006/relationships/image" Target="../media/image90.jpeg"/><Relationship Id="rId34" Type="http://schemas.openxmlformats.org/officeDocument/2006/relationships/image" Target="../media/image103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5" Type="http://schemas.openxmlformats.org/officeDocument/2006/relationships/image" Target="../media/image94.jpeg"/><Relationship Id="rId33" Type="http://schemas.openxmlformats.org/officeDocument/2006/relationships/image" Target="../media/image102.jpeg"/><Relationship Id="rId38" Type="http://schemas.openxmlformats.org/officeDocument/2006/relationships/image" Target="../media/image107.jpeg"/><Relationship Id="rId2" Type="http://schemas.openxmlformats.org/officeDocument/2006/relationships/image" Target="../media/image71.jpeg"/><Relationship Id="rId16" Type="http://schemas.openxmlformats.org/officeDocument/2006/relationships/image" Target="../media/image85.jpeg"/><Relationship Id="rId20" Type="http://schemas.openxmlformats.org/officeDocument/2006/relationships/image" Target="../media/image89.jpeg"/><Relationship Id="rId29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24" Type="http://schemas.openxmlformats.org/officeDocument/2006/relationships/image" Target="../media/image93.jpeg"/><Relationship Id="rId32" Type="http://schemas.openxmlformats.org/officeDocument/2006/relationships/image" Target="../media/image101.jpeg"/><Relationship Id="rId37" Type="http://schemas.openxmlformats.org/officeDocument/2006/relationships/image" Target="../media/image106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23" Type="http://schemas.openxmlformats.org/officeDocument/2006/relationships/image" Target="../media/image92.jpeg"/><Relationship Id="rId28" Type="http://schemas.openxmlformats.org/officeDocument/2006/relationships/image" Target="../media/image97.jpeg"/><Relationship Id="rId36" Type="http://schemas.openxmlformats.org/officeDocument/2006/relationships/image" Target="../media/image105.jpeg"/><Relationship Id="rId10" Type="http://schemas.openxmlformats.org/officeDocument/2006/relationships/image" Target="../media/image79.jpeg"/><Relationship Id="rId19" Type="http://schemas.openxmlformats.org/officeDocument/2006/relationships/image" Target="../media/image88.jpeg"/><Relationship Id="rId31" Type="http://schemas.openxmlformats.org/officeDocument/2006/relationships/image" Target="../media/image100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Relationship Id="rId22" Type="http://schemas.openxmlformats.org/officeDocument/2006/relationships/image" Target="../media/image91.jpeg"/><Relationship Id="rId27" Type="http://schemas.openxmlformats.org/officeDocument/2006/relationships/image" Target="../media/image96.jpeg"/><Relationship Id="rId30" Type="http://schemas.openxmlformats.org/officeDocument/2006/relationships/image" Target="../media/image99.jpeg"/><Relationship Id="rId35" Type="http://schemas.openxmlformats.org/officeDocument/2006/relationships/image" Target="../media/image10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chester_NY.jpg" TargetMode="External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vlab.epfl.ch/~brown/papers/ijcv2007.pdf" TargetMode="External"/><Relationship Id="rId2" Type="http://schemas.openxmlformats.org/officeDocument/2006/relationships/hyperlink" Target="http://www.caam.rice.edu/~zhang/caam699/p-files/Im-Align2005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entlyapple.com/patently-apple/2012/11/apples-cool-iphone-5-panorama-app-revealed-in-5-patents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 Stitching</a:t>
            </a:r>
            <a:br>
              <a:rPr lang="en-US" smtClean="0"/>
            </a:br>
            <a:r>
              <a:rPr lang="en-US" sz="3200" smtClean="0"/>
              <a:t>Panoramas from Multiple Images</a:t>
            </a:r>
            <a:endParaRPr lang="en-US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03/3/15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Assume we have four matched points: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Direct Linear Transformation (DLT)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3505200"/>
          <a:ext cx="15700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3" imgW="495000" imgH="164880" progId="Equation.3">
                  <p:embed/>
                </p:oleObj>
              </mc:Choice>
              <mc:Fallback>
                <p:oleObj name="Equation" r:id="rId3" imgW="49500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1570038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0" y="5029200"/>
          <a:ext cx="6667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5" imgW="3187440" imgH="469800" progId="Equation.3">
                  <p:embed/>
                </p:oleObj>
              </mc:Choice>
              <mc:Fallback>
                <p:oleObj name="Equation" r:id="rId5" imgW="31874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29200"/>
                        <a:ext cx="666750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581400" y="3200400"/>
          <a:ext cx="1028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7" imgW="672840" imgH="698400" progId="Equation.3">
                  <p:embed/>
                </p:oleObj>
              </mc:Choice>
              <mc:Fallback>
                <p:oleObj name="Equation" r:id="rId7" imgW="6728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00400"/>
                        <a:ext cx="10287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105400" y="2971800"/>
          <a:ext cx="225107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9" imgW="1130040" imgH="711000" progId="Equation.3">
                  <p:embed/>
                </p:oleObj>
              </mc:Choice>
              <mc:Fallback>
                <p:oleObj name="Equation" r:id="rId9" imgW="113004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71800"/>
                        <a:ext cx="2251075" cy="141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766050" y="4552950"/>
          <a:ext cx="54610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11" imgW="558720" imgH="2082600" progId="Equation.3">
                  <p:embed/>
                </p:oleObj>
              </mc:Choice>
              <mc:Fallback>
                <p:oleObj name="Equation" r:id="rId11" imgW="558720" imgH="20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552950"/>
                        <a:ext cx="546100" cy="203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Direct Linear Transform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z="2400" smtClean="0"/>
              <a:t>Apply SVD: </a:t>
            </a:r>
            <a:r>
              <a:rPr lang="en-US" sz="2400" b="1" i="1" smtClean="0"/>
              <a:t>UDV</a:t>
            </a:r>
            <a:r>
              <a:rPr lang="en-US" sz="2400" i="1" baseline="30000" smtClean="0"/>
              <a:t>T</a:t>
            </a:r>
            <a:r>
              <a:rPr lang="en-US" sz="2400" baseline="30000" smtClean="0"/>
              <a:t> </a:t>
            </a:r>
            <a:r>
              <a:rPr lang="en-US" sz="2400" smtClean="0"/>
              <a:t>= </a:t>
            </a:r>
            <a:r>
              <a:rPr lang="en-US" sz="2400" b="1" i="1" smtClean="0"/>
              <a:t>A</a:t>
            </a:r>
          </a:p>
          <a:p>
            <a:r>
              <a:rPr lang="en-US" sz="2400" b="1" i="1" smtClean="0"/>
              <a:t>h = V</a:t>
            </a:r>
            <a:r>
              <a:rPr lang="en-US" sz="2400" baseline="-25000" smtClean="0"/>
              <a:t>smallest</a:t>
            </a:r>
            <a:r>
              <a:rPr lang="en-US" sz="2400" smtClean="0"/>
              <a:t> (column of </a:t>
            </a:r>
            <a:r>
              <a:rPr lang="en-US" sz="2400" b="1" i="1" smtClean="0"/>
              <a:t>V</a:t>
            </a:r>
            <a:r>
              <a:rPr lang="en-US" sz="2400" smtClean="0"/>
              <a:t> corr. to smallest singular value)</a:t>
            </a:r>
          </a:p>
          <a:p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11538" y="4881563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4881563"/>
                        <a:ext cx="2381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1238250" y="5029200"/>
          <a:ext cx="2779713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6" imgW="1765080" imgH="939600" progId="Equation.3">
                  <p:embed/>
                </p:oleObj>
              </mc:Choice>
              <mc:Fallback>
                <p:oleObj name="Equation" r:id="rId6" imgW="1765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779713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9225" y="1922463"/>
          <a:ext cx="8924925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8" imgW="4267080" imgH="939600" progId="Equation.3">
                  <p:embed/>
                </p:oleObj>
              </mc:Choice>
              <mc:Fallback>
                <p:oleObj name="Equation" r:id="rId8" imgW="4267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922463"/>
                        <a:ext cx="8924925" cy="196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5029200"/>
            <a:ext cx="2895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Matlab </a:t>
            </a:r>
          </a:p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[U, S, V] = svd(A);</a:t>
            </a:r>
          </a:p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h = V(:, end);</a:t>
            </a:r>
          </a:p>
          <a:p>
            <a:pPr eaLnBrk="1" hangingPunct="1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488113"/>
            <a:ext cx="666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Explanations of </a:t>
            </a:r>
            <a:r>
              <a:rPr lang="en-US" dirty="0">
                <a:hlinkClick r:id="rId10"/>
              </a:rPr>
              <a:t>SVD</a:t>
            </a:r>
            <a:r>
              <a:rPr lang="en-US" dirty="0"/>
              <a:t> and </a:t>
            </a:r>
            <a:r>
              <a:rPr lang="en-US" dirty="0">
                <a:hlinkClick r:id="rId11"/>
              </a:rPr>
              <a:t>solving homogeneous linear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Assume we have four matched points: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coordinates 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Translate for zero mean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Scale so that average distance to origin </a:t>
            </a:r>
            <a:r>
              <a:rPr lang="en-US" smtClean="0"/>
              <a:t>is ~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r>
              <a:rPr lang="en-US" dirty="0" smtClean="0"/>
              <a:t>This makes problem better behaved numerically (see HZ p. 107-108)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    using DLT in normalized coordinates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Unnormalize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352800" y="3962400"/>
          <a:ext cx="1112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4" imgW="482400" imgH="164880" progId="Equation.3">
                  <p:embed/>
                </p:oleObj>
              </mc:Choice>
              <mc:Fallback>
                <p:oleObj name="Equation" r:id="rId4" imgW="48240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62400"/>
                        <a:ext cx="11128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62513" y="3917950"/>
          <a:ext cx="1273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6" imgW="583920" imgH="164880" progId="Equation.3">
                  <p:embed/>
                </p:oleObj>
              </mc:Choice>
              <mc:Fallback>
                <p:oleObj name="Equation" r:id="rId6" imgW="58392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3917950"/>
                        <a:ext cx="1273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3124200" y="5486400"/>
          <a:ext cx="18462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8" imgW="799920" imgH="190440" progId="Equation.3">
                  <p:embed/>
                </p:oleObj>
              </mc:Choice>
              <mc:Fallback>
                <p:oleObj name="Equation" r:id="rId8" imgW="79992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18462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"/>
          <p:cNvGraphicFramePr>
            <a:graphicFrameLocks noChangeAspect="1"/>
          </p:cNvGraphicFramePr>
          <p:nvPr/>
        </p:nvGraphicFramePr>
        <p:xfrm>
          <a:off x="3124200" y="6096000"/>
          <a:ext cx="1246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10" imgW="571320" imgH="228600" progId="Equation.3">
                  <p:embed/>
                </p:oleObj>
              </mc:Choice>
              <mc:Fallback>
                <p:oleObj name="Equation" r:id="rId10" imgW="5713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0"/>
                        <a:ext cx="12461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84438" y="4997450"/>
          <a:ext cx="38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12" imgW="164880" imgH="203040" progId="Equation.3">
                  <p:embed/>
                </p:oleObj>
              </mc:Choice>
              <mc:Fallback>
                <p:oleObj name="Equation" r:id="rId12" imgW="164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997450"/>
                        <a:ext cx="38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3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Assume we have matched points with outliers: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Automatic </a:t>
            </a:r>
            <a:r>
              <a:rPr lang="en-US" dirty="0" err="1" smtClean="0"/>
              <a:t>Homography</a:t>
            </a:r>
            <a:r>
              <a:rPr lang="en-US" dirty="0" smtClean="0"/>
              <a:t> Estimation with RANSAC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number of samples </a:t>
            </a:r>
            <a:r>
              <a:rPr lang="en-US" i="1" dirty="0" smtClean="0"/>
              <a:t>N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30600"/>
            <a:ext cx="4572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7391400" y="6553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HZ Tutorial ‘99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355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Assume we have matched points with outliers: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Automatic </a:t>
            </a:r>
            <a:r>
              <a:rPr lang="en-US" dirty="0" err="1" smtClean="0"/>
              <a:t>Homography</a:t>
            </a:r>
            <a:r>
              <a:rPr lang="en-US" dirty="0" smtClean="0"/>
              <a:t> Estimation with RANSAC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number of samples </a:t>
            </a:r>
            <a:r>
              <a:rPr lang="en-US" i="1" dirty="0" smtClean="0"/>
              <a:t>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4 random potential matches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</a:t>
            </a:r>
            <a:r>
              <a:rPr lang="en-US" b="1" dirty="0" smtClean="0"/>
              <a:t>H</a:t>
            </a:r>
            <a:r>
              <a:rPr lang="en-US" dirty="0" smtClean="0"/>
              <a:t> using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Project points from </a:t>
            </a:r>
            <a:r>
              <a:rPr lang="en-US" b="1" dirty="0" smtClean="0"/>
              <a:t>x</a:t>
            </a:r>
            <a:r>
              <a:rPr lang="en-US" dirty="0" smtClean="0"/>
              <a:t> to </a:t>
            </a:r>
            <a:r>
              <a:rPr lang="en-US" b="1" dirty="0" smtClean="0"/>
              <a:t>x</a:t>
            </a:r>
            <a:r>
              <a:rPr lang="en-US" dirty="0" smtClean="0"/>
              <a:t>’ for each potentially matching pair: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Count points with projected distance  &lt;  t</a:t>
            </a:r>
          </a:p>
          <a:p>
            <a:pPr marL="914400" lvl="1" indent="-514350">
              <a:defRPr/>
            </a:pPr>
            <a:r>
              <a:rPr lang="en-US" dirty="0" smtClean="0"/>
              <a:t>E.g., t = 3 pixels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Repeat steps 2-5 </a:t>
            </a:r>
            <a:r>
              <a:rPr lang="en-US" i="1" dirty="0" smtClean="0"/>
              <a:t>N</a:t>
            </a:r>
            <a:r>
              <a:rPr lang="en-US" dirty="0" smtClean="0"/>
              <a:t> times</a:t>
            </a:r>
          </a:p>
          <a:p>
            <a:pPr marL="914400" lvl="1" indent="-514350"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H</a:t>
            </a:r>
            <a:r>
              <a:rPr lang="en-US" dirty="0" smtClean="0"/>
              <a:t> with most inliers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7391400" y="6553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HZ Tutorial ‘99</a:t>
            </a:r>
            <a:endParaRPr lang="en-US"/>
          </a:p>
        </p:txBody>
      </p:sp>
      <p:sp>
        <p:nvSpPr>
          <p:cNvPr id="8" name="Curved Right Arrow 7"/>
          <p:cNvSpPr/>
          <p:nvPr/>
        </p:nvSpPr>
        <p:spPr>
          <a:xfrm flipV="1">
            <a:off x="112713" y="3048000"/>
            <a:ext cx="381000" cy="198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3276600" y="3886200"/>
          <a:ext cx="1076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571320" imgH="228600" progId="Equation.3">
                  <p:embed/>
                </p:oleObj>
              </mc:Choice>
              <mc:Fallback>
                <p:oleObj name="Equation" r:id="rId4" imgW="5713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10763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Image Stitching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interest points on each image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candidate matches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Estimate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 </a:t>
            </a:r>
            <a:r>
              <a:rPr lang="en-US" dirty="0" smtClean="0"/>
              <a:t>using matched points and RANSAC with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Project each image onto the same surface and blend</a:t>
            </a:r>
          </a:p>
          <a:p>
            <a:pPr marL="914400" lvl="1" indent="-514350">
              <a:defRPr/>
            </a:pPr>
            <a:r>
              <a:rPr lang="en-US" dirty="0" err="1" smtClean="0"/>
              <a:t>Matlab</a:t>
            </a:r>
            <a:r>
              <a:rPr lang="en-US" dirty="0" smtClean="0"/>
              <a:t>: </a:t>
            </a:r>
            <a:r>
              <a:rPr lang="en-US" dirty="0" err="1" smtClean="0"/>
              <a:t>maketform</a:t>
            </a:r>
            <a:r>
              <a:rPr lang="en-US" dirty="0" smtClean="0"/>
              <a:t>, </a:t>
            </a:r>
            <a:r>
              <a:rPr lang="en-US" dirty="0" err="1" smtClean="0"/>
              <a:t>imtransform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27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Verification</a:t>
            </a:r>
          </a:p>
        </p:txBody>
      </p:sp>
      <p:pic>
        <p:nvPicPr>
          <p:cNvPr id="28677" name="Picture 1032" descr="C:\WINDOWS\Desktop\iccv2003\images\inlier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33" descr="C:\WINDOWS\Desktop\iccv2003\images\inlier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smtClean="0"/>
              <a:t>Stitching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r>
              <a:rPr lang="en-US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Projection Surface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Many to choose: planar, cylindrical, spherical, cubic, etc.</a:t>
            </a:r>
          </a:p>
        </p:txBody>
      </p:sp>
      <p:pic>
        <p:nvPicPr>
          <p:cNvPr id="30724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6389"/>
          <a:stretch>
            <a:fillRect/>
          </a:stretch>
        </p:blipFill>
        <p:spPr bwMode="auto">
          <a:xfrm>
            <a:off x="457200" y="2590800"/>
            <a:ext cx="8359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Mapping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04737" y="2409527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7579" y="2213011"/>
            <a:ext cx="2438400" cy="8823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887579" y="454312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39979" y="2409527"/>
            <a:ext cx="0" cy="2286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68053" y="2594011"/>
            <a:ext cx="886326" cy="210151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35179" y="340012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47101" y="337629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039979" y="2384375"/>
            <a:ext cx="2133600" cy="231115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897" y="28021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45991" y="2129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529" y="6065966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For red image: pixels are already on the planar surface</a:t>
            </a:r>
          </a:p>
          <a:p>
            <a:pPr marL="342900" indent="-342900">
              <a:buAutoNum type="arabicParenR"/>
            </a:pPr>
            <a:r>
              <a:rPr lang="en-US" dirty="0" smtClean="0"/>
              <a:t>For green image: map to first image plane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04737" y="2384375"/>
            <a:ext cx="4588042" cy="16768"/>
          </a:xfrm>
          <a:prstGeom prst="line">
            <a:avLst/>
          </a:prstGeom>
          <a:ln w="38100">
            <a:solidFill>
              <a:srgbClr val="3200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39979" y="2409527"/>
            <a:ext cx="3352800" cy="2286000"/>
          </a:xfrm>
          <a:prstGeom prst="line">
            <a:avLst/>
          </a:prstGeom>
          <a:ln w="28575">
            <a:solidFill>
              <a:srgbClr val="3200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804737" y="2457182"/>
            <a:ext cx="1235242" cy="2234768"/>
          </a:xfrm>
          <a:prstGeom prst="line">
            <a:avLst/>
          </a:prstGeom>
          <a:ln w="28575">
            <a:solidFill>
              <a:srgbClr val="3200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Projection</a:t>
            </a:r>
          </a:p>
        </p:txBody>
      </p:sp>
      <p:pic>
        <p:nvPicPr>
          <p:cNvPr id="31747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915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057400" y="5638800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Planar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7096125" y="6550025"/>
            <a:ext cx="204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Photos by Russ Hewett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Projection</a:t>
            </a:r>
          </a:p>
        </p:txBody>
      </p:sp>
      <p:pic>
        <p:nvPicPr>
          <p:cNvPr id="32771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665" b="23344"/>
          <a:stretch>
            <a:fillRect/>
          </a:stretch>
        </p:blipFill>
        <p:spPr bwMode="auto">
          <a:xfrm>
            <a:off x="304800" y="22098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038600" y="1676400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Mapping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1295400"/>
            <a:ext cx="4572000" cy="4572000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03358" y="1295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1098884"/>
            <a:ext cx="2438400" cy="8823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862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38600" y="1295400"/>
            <a:ext cx="0" cy="2286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66674" y="1479884"/>
            <a:ext cx="886326" cy="210151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2286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9837" y="257475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048000" y="1343055"/>
            <a:ext cx="990600" cy="2238345"/>
          </a:xfrm>
          <a:prstGeom prst="line">
            <a:avLst/>
          </a:prstGeom>
          <a:ln w="38100">
            <a:solidFill>
              <a:srgbClr val="3200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4001" y="1102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51748" y="1287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529" y="6065966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For red image: compute h, theta on cylindrical surface from (u, v)</a:t>
            </a:r>
          </a:p>
          <a:p>
            <a:pPr marL="342900" indent="-342900">
              <a:buAutoNum type="arabicParenR"/>
            </a:pPr>
            <a:r>
              <a:rPr lang="en-US" dirty="0" smtClean="0"/>
              <a:t>For green image: map to first image plane, than map to cylindrical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Projection</a:t>
            </a:r>
          </a:p>
        </p:txBody>
      </p:sp>
      <p:pic>
        <p:nvPicPr>
          <p:cNvPr id="33795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19288"/>
            <a:ext cx="90868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429000" y="137160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Projection</a:t>
            </a:r>
          </a:p>
        </p:txBody>
      </p:sp>
      <p:pic>
        <p:nvPicPr>
          <p:cNvPr id="34819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4575"/>
          <a:stretch>
            <a:fillRect/>
          </a:stretch>
        </p:blipFill>
        <p:spPr bwMode="auto">
          <a:xfrm>
            <a:off x="28575" y="2057400"/>
            <a:ext cx="9086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429000" y="137160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665" b="23344"/>
          <a:stretch>
            <a:fillRect/>
          </a:stretch>
        </p:blipFill>
        <p:spPr bwMode="auto">
          <a:xfrm>
            <a:off x="304800" y="8382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4575" b="4575"/>
          <a:stretch>
            <a:fillRect/>
          </a:stretch>
        </p:blipFill>
        <p:spPr bwMode="auto">
          <a:xfrm>
            <a:off x="0" y="39624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7848600" y="3352800"/>
            <a:ext cx="890588" cy="36988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Planar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7620000" y="6248400"/>
            <a:ext cx="1365250" cy="36988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4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Concepts introduced/reviewed in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Camera model</a:t>
            </a:r>
          </a:p>
          <a:p>
            <a:r>
              <a:rPr lang="en-US" dirty="0" err="1" smtClean="0"/>
              <a:t>Homographies</a:t>
            </a:r>
            <a:endParaRPr lang="en-US" dirty="0"/>
          </a:p>
          <a:p>
            <a:r>
              <a:rPr lang="en-US" dirty="0" smtClean="0"/>
              <a:t>Solving homogeneous systems of linear equations</a:t>
            </a:r>
          </a:p>
          <a:p>
            <a:r>
              <a:rPr lang="en-US" dirty="0" err="1" smtClean="0"/>
              <a:t>Keypoint</a:t>
            </a:r>
            <a:r>
              <a:rPr lang="en-US" dirty="0" smtClean="0"/>
              <a:t>-based alignment</a:t>
            </a:r>
          </a:p>
          <a:p>
            <a:r>
              <a:rPr lang="en-US" dirty="0" smtClean="0"/>
              <a:t>RANSAC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How the 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err="1" smtClean="0"/>
              <a:t>stitcher</a:t>
            </a:r>
            <a:r>
              <a:rPr lang="en-US" dirty="0" smtClean="0"/>
              <a:t>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Perform bundle adjustment to solve for rotation (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 θ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 θ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/>
              <a:t>) and focal length </a:t>
            </a:r>
            <a:r>
              <a:rPr lang="en-US" i="1" dirty="0" smtClean="0"/>
              <a:t>f</a:t>
            </a:r>
            <a:r>
              <a:rPr lang="en-US" dirty="0" smtClean="0"/>
              <a:t>  of all cameras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048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Bundle adjustment for stitching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Non-linear minimization of re-projection error</a:t>
            </a:r>
          </a:p>
          <a:p>
            <a:endParaRPr lang="en-US" smtClean="0"/>
          </a:p>
          <a:p>
            <a:r>
              <a:rPr lang="en-US" sz="2400" smtClean="0"/>
              <a:t> 		where</a:t>
            </a:r>
            <a:r>
              <a:rPr lang="en-US" smtClean="0"/>
              <a:t> 	  </a:t>
            </a:r>
            <a:r>
              <a:rPr lang="en-US" b="1" smtClean="0"/>
              <a:t>H</a:t>
            </a:r>
            <a:r>
              <a:rPr lang="en-US" smtClean="0"/>
              <a:t> = </a:t>
            </a:r>
            <a:r>
              <a:rPr lang="en-US" b="1" smtClean="0"/>
              <a:t>K</a:t>
            </a:r>
            <a:r>
              <a:rPr lang="en-US" smtClean="0"/>
              <a:t>’ </a:t>
            </a:r>
            <a:r>
              <a:rPr lang="en-US" b="1" smtClean="0"/>
              <a:t>R</a:t>
            </a:r>
            <a:r>
              <a:rPr lang="en-US" smtClean="0"/>
              <a:t>’ </a:t>
            </a:r>
            <a:r>
              <a:rPr lang="en-US" b="1" smtClean="0"/>
              <a:t>R</a:t>
            </a:r>
            <a:r>
              <a:rPr lang="en-US" baseline="30000" smtClean="0"/>
              <a:t>-1</a:t>
            </a:r>
            <a:r>
              <a:rPr lang="en-US" smtClean="0"/>
              <a:t> </a:t>
            </a:r>
            <a:r>
              <a:rPr lang="en-US" b="1" smtClean="0"/>
              <a:t>K</a:t>
            </a:r>
            <a:r>
              <a:rPr lang="en-US" baseline="30000" smtClean="0"/>
              <a:t>-1</a:t>
            </a:r>
          </a:p>
          <a:p>
            <a:endParaRPr lang="en-US" baseline="30000" smtClean="0"/>
          </a:p>
          <a:p>
            <a:endParaRPr lang="en-US" baseline="30000" smtClean="0"/>
          </a:p>
          <a:p>
            <a:endParaRPr lang="en-US" baseline="30000" smtClean="0"/>
          </a:p>
          <a:p>
            <a:r>
              <a:rPr lang="en-US" smtClean="0"/>
              <a:t>Solve non-linear least squares (Levenberg-Marquardt algorithm)</a:t>
            </a:r>
          </a:p>
          <a:p>
            <a:pPr lvl="1"/>
            <a:r>
              <a:rPr lang="en-US" baseline="30000" smtClean="0"/>
              <a:t> </a:t>
            </a:r>
            <a:r>
              <a:rPr lang="en-US" smtClean="0"/>
              <a:t>See paper for details</a:t>
            </a:r>
            <a:endParaRPr lang="en-US" baseline="30000" smtClean="0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295400" y="2971800"/>
          <a:ext cx="26987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6" imgW="1714320" imgH="457200" progId="Equation.3">
                  <p:embed/>
                </p:oleObj>
              </mc:Choice>
              <mc:Fallback>
                <p:oleObj name="Equation" r:id="rId6" imgW="17143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26987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14400" y="2209800"/>
          <a:ext cx="144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8" imgW="520560" imgH="164880" progId="Equation.3">
                  <p:embed/>
                </p:oleObj>
              </mc:Choice>
              <mc:Fallback>
                <p:oleObj name="Equation" r:id="rId8" imgW="520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447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15" descr="txp_fi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1201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Bundle Adjustment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images initialised with rotation, focal length of best matching image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6084" name="Picture 5" descr="C:\WINDOWS\Desktop\iccv2003\greenAll\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C:\WINDOWS\Desktop\iccv2003\greenAll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C:\WINDOWS\Desktop\iccv2003\greenAll\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C:\WINDOWS\Desktop\iccv2003\greenAll\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 descr="C:\WINDOWS\Desktop\iccv2003\greenAll\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0" descr="C:\WINDOWS\Desktop\iccv2003\greenAll\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C:\WINDOWS\Desktop\iccv2003\greenAll\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 descr="C:\WINDOWS\Desktop\iccv2003\greenAll\0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C:\WINDOWS\Desktop\iccv2003\greenAll\0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8" name="Picture 14" descr="C:\WINDOWS\Desktop\iccv2003\greenAll\00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 descr="C:\WINDOWS\Desktop\iccv2003\greenAll\0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0" name="Picture 16" descr="C:\WINDOWS\Desktop\iccv2003\greenAll\0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C:\WINDOWS\Desktop\iccv2003\greenAll\0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2" name="Picture 18" descr="C:\WINDOWS\Desktop\iccv2003\greenAll\0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3" name="Picture 19" descr="C:\WINDOWS\Desktop\iccv2003\greenAll\01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4" name="Picture 20" descr="C:\WINDOWS\Desktop\iccv2003\greenAll\015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5" name="Picture 21" descr="C:\WINDOWS\Desktop\iccv2003\greenAll\01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2" descr="C:\WINDOWS\Desktop\iccv2003\greenAll\017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8" name="Picture 24" descr="C:\mbrown\iccv2003\images\all\018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9" name="Picture 25" descr="C:\mbrown\iccv2003\images\all\019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0" name="Picture 26" descr="C:\mbrown\iccv2003\images\all\020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1" name="Picture 27" descr="C:\mbrown\iccv2003\images\all\021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2" name="Picture 28" descr="C:\mbrown\iccv2003\images\all\02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3" name="Picture 29" descr="C:\mbrown\iccv2003\images\all\023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4" name="Picture 30" descr="C:\mbrown\iccv2003\images\all\024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5" name="Picture 31" descr="C:\mbrown\iccv2003\images\all\025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6" name="Picture 32" descr="C:\mbrown\iccv2003\images\all\026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7" name="Picture 33" descr="C:\mbrown\iccv2003\images\all\027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8" name="Picture 34" descr="C:\mbrown\iccv2003\images\all\028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9" name="Picture 35" descr="C:\mbrown\iccv2003\images\all\029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0" name="Picture 36" descr="C:\mbrown\iccv2003\images\all\030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1" name="Picture 37" descr="C:\mbrown\iccv2003\images\all\031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2" name="Picture 38" descr="C:\mbrown\iccv2003\images\all\032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3" name="Picture 39" descr="C:\mbrown\iccv2003\images\all\033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4" name="Picture 40" descr="C:\mbrown\iccv2003\images\all\034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5" name="Picture 41" descr="C:\mbrown\iccv2003\images\all\035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6" name="Picture 42" descr="C:\mbrown\iccv2003\images\all\036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Bundle Adjustment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images initialised with rotation, focal length of best matching image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7108" name="Picture 22" descr="C:\WINDOWS\Desktop\iccv2003\greenAll\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Straightening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Rectify images so that “up” is vertical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029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6019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 stitching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19489" name="Group 7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19485" name="Group 21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9" name="Line 25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19481" name="Group 29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4610100" y="3571875"/>
            <a:ext cx="4267200" cy="2286000"/>
            <a:chOff x="2904" y="2250"/>
            <a:chExt cx="2688" cy="1440"/>
          </a:xfrm>
        </p:grpSpPr>
        <p:sp>
          <p:nvSpPr>
            <p:cNvPr id="88" name="Line 40"/>
            <p:cNvSpPr>
              <a:spLocks noChangeShapeType="1"/>
            </p:cNvSpPr>
            <p:nvPr/>
          </p:nvSpPr>
          <p:spPr bwMode="auto">
            <a:xfrm flipH="1">
              <a:off x="2904" y="2250"/>
              <a:ext cx="2688" cy="14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38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Camera Center</a:t>
            </a:r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4600575" y="1981200"/>
            <a:ext cx="2181225" cy="3886200"/>
            <a:chOff x="2898" y="1248"/>
            <a:chExt cx="1374" cy="2448"/>
          </a:xfrm>
        </p:grpSpPr>
        <p:sp>
          <p:nvSpPr>
            <p:cNvPr id="93" name="Line 35"/>
            <p:cNvSpPr>
              <a:spLocks noChangeShapeType="1"/>
            </p:cNvSpPr>
            <p:nvPr/>
          </p:nvSpPr>
          <p:spPr bwMode="auto">
            <a:xfrm flipV="1">
              <a:off x="2898" y="1584"/>
              <a:ext cx="1248" cy="21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Oval 33"/>
            <p:cNvSpPr>
              <a:spLocks noChangeAspect="1" noChangeArrowheads="1"/>
            </p:cNvSpPr>
            <p:nvPr/>
          </p:nvSpPr>
          <p:spPr bwMode="auto">
            <a:xfrm>
              <a:off x="4086" y="1542"/>
              <a:ext cx="111" cy="111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3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Text Box 45"/>
            <p:cNvSpPr txBox="1">
              <a:spLocks noChangeArrowheads="1"/>
            </p:cNvSpPr>
            <p:nvPr/>
          </p:nvSpPr>
          <p:spPr bwMode="auto">
            <a:xfrm>
              <a:off x="4032" y="124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8610600" y="3048000"/>
            <a:ext cx="381000" cy="623888"/>
            <a:chOff x="5424" y="1920"/>
            <a:chExt cx="240" cy="393"/>
          </a:xfrm>
        </p:grpSpPr>
        <p:sp>
          <p:nvSpPr>
            <p:cNvPr id="98" name="Oval 39"/>
            <p:cNvSpPr>
              <a:spLocks noChangeAspect="1" noChangeArrowheads="1"/>
            </p:cNvSpPr>
            <p:nvPr/>
          </p:nvSpPr>
          <p:spPr bwMode="auto">
            <a:xfrm>
              <a:off x="5520" y="2202"/>
              <a:ext cx="111" cy="11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Text Box 46"/>
            <p:cNvSpPr txBox="1">
              <a:spLocks noChangeArrowheads="1"/>
            </p:cNvSpPr>
            <p:nvPr/>
          </p:nvSpPr>
          <p:spPr bwMode="auto">
            <a:xfrm>
              <a:off x="5424" y="192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kern="0">
                  <a:solidFill>
                    <a:sysClr val="windowText" lastClr="000000"/>
                  </a:solidFill>
                </a:rPr>
                <a:t>Q</a:t>
              </a: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5324475" y="4505325"/>
            <a:ext cx="919163" cy="557213"/>
            <a:chOff x="3354" y="2838"/>
            <a:chExt cx="579" cy="351"/>
          </a:xfrm>
        </p:grpSpPr>
        <p:sp>
          <p:nvSpPr>
            <p:cNvPr id="101" name="Oval 41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Oval 37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rgbClr val="FF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104" name="Line 52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Line 54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rgbClr val="FF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to make it look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Choosing seams</a:t>
            </a:r>
          </a:p>
          <a:p>
            <a:r>
              <a:rPr lang="en-US" dirty="0" smtClean="0"/>
              <a:t>Blending</a:t>
            </a:r>
          </a:p>
          <a:p>
            <a:endParaRPr lang="en-US" dirty="0"/>
          </a:p>
        </p:txBody>
      </p:sp>
      <p:pic>
        <p:nvPicPr>
          <p:cNvPr id="4" name="Picture 22" descr="C:\WINDOWS\Desktop\iccv2003\greenAll\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046739"/>
            <a:ext cx="3048000" cy="22098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rot="16200000">
            <a:off x="3974527" y="2549112"/>
            <a:ext cx="3352931" cy="3352800"/>
          </a:xfrm>
          <a:prstGeom prst="trapezoid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548513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8816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57700" y="2138566"/>
            <a:ext cx="76200" cy="4026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6911" y="39669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6903" y="4040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6911" y="2549046"/>
            <a:ext cx="8007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6911" y="21385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15674" y="2543868"/>
            <a:ext cx="475906" cy="51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6793" y="212821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each pixel to image with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37950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sz="2400" dirty="0"/>
              <a:t>Assign each pixel to image with nearest center</a:t>
            </a:r>
          </a:p>
          <a:p>
            <a:pPr lvl="1"/>
            <a:r>
              <a:rPr lang="en-US" sz="2400" dirty="0" smtClean="0"/>
              <a:t>Create a mask: </a:t>
            </a:r>
          </a:p>
          <a:p>
            <a:pPr lvl="2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mask(y, x) = 1 </a:t>
            </a:r>
            <a:r>
              <a:rPr lang="en-US" sz="2000" dirty="0" err="1" smtClean="0"/>
              <a:t>iff</a:t>
            </a:r>
            <a:r>
              <a:rPr lang="en-US" sz="2000" dirty="0" smtClean="0"/>
              <a:t> pixel should come from im1</a:t>
            </a:r>
          </a:p>
          <a:p>
            <a:pPr lvl="1"/>
            <a:r>
              <a:rPr lang="en-US" sz="2400" dirty="0" smtClean="0"/>
              <a:t>Smooth boundaries (called “feathering”):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mask_sm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(mask,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gausfil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/>
          </a:p>
          <a:p>
            <a:pPr lvl="1"/>
            <a:r>
              <a:rPr lang="en-US" sz="2400" dirty="0" smtClean="0"/>
              <a:t>Composite</a:t>
            </a:r>
          </a:p>
          <a:p>
            <a:pPr lvl="2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mblend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im1_c.*mask + im2_c.*(1-mask); </a:t>
            </a:r>
            <a:endParaRPr lang="en-US" sz="1800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334000" y="4420992"/>
            <a:ext cx="3813534" cy="2430912"/>
            <a:chOff x="2362200" y="2128210"/>
            <a:chExt cx="6332330" cy="4036502"/>
          </a:xfrm>
        </p:grpSpPr>
        <p:sp>
          <p:nvSpPr>
            <p:cNvPr id="4" name="Rectangle 3"/>
            <p:cNvSpPr/>
            <p:nvPr/>
          </p:nvSpPr>
          <p:spPr>
            <a:xfrm>
              <a:off x="2362200" y="3046739"/>
              <a:ext cx="3048000" cy="22098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rapezoid 5"/>
            <p:cNvSpPr/>
            <p:nvPr/>
          </p:nvSpPr>
          <p:spPr>
            <a:xfrm rot="16200000">
              <a:off x="3974527" y="2549112"/>
              <a:ext cx="3352931" cy="3352800"/>
            </a:xfrm>
            <a:prstGeom prst="trapezoid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5485139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1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200" y="4881636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2</a:t>
              </a:r>
              <a:endParaRPr lang="en-US" sz="1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457700" y="2138566"/>
              <a:ext cx="76200" cy="40261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6911" y="3966974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x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6903" y="4040846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656911" y="2549046"/>
              <a:ext cx="80078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56911" y="2138566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715674" y="2543868"/>
              <a:ext cx="475906" cy="51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16793" y="2128210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3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method: dynamic program to find seam along well-matched regions</a:t>
            </a:r>
            <a:endParaRPr lang="en-US" dirty="0"/>
          </a:p>
        </p:txBody>
      </p:sp>
      <p:pic>
        <p:nvPicPr>
          <p:cNvPr id="7172" name="Picture 4" descr="File:Rochester 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5000" y="6550223"/>
            <a:ext cx="5009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Illustration: </a:t>
            </a:r>
            <a:r>
              <a:rPr lang="en-US" sz="1400" dirty="0">
                <a:hlinkClick r:id="rId3"/>
              </a:rPr>
              <a:t>http://en.wikipedia.org/wiki/File:Rochester_NY.jpg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45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compensation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Multi-band Blending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Burt &amp; Adelson 1983</a:t>
            </a:r>
          </a:p>
          <a:p>
            <a:pPr lvl="1" eaLnBrk="1" hangingPunct="1"/>
            <a:r>
              <a:rPr lang="en-US" smtClean="0"/>
              <a:t>Blend frequency bands over range </a:t>
            </a:r>
            <a:r>
              <a:rPr lang="en-US" smtClean="0">
                <a:latin typeface="cmsy10" pitchFamily="34" charset="0"/>
                <a:sym typeface="Symbol" pitchFamily="18" charset="2"/>
              </a:rPr>
              <a:t>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l</a:t>
            </a:r>
          </a:p>
        </p:txBody>
      </p:sp>
      <p:pic>
        <p:nvPicPr>
          <p:cNvPr id="50180" name="Picture 5" descr="C:\WINDOWS\Desktop\iccv2003\green\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C:\WINDOWS\Desktop\iccv2003\green\p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Multiband Blending with </a:t>
            </a:r>
            <a:r>
              <a:rPr lang="en-US" dirty="0" err="1" smtClean="0"/>
              <a:t>Laplacian</a:t>
            </a:r>
            <a:r>
              <a:rPr lang="en-US" dirty="0" smtClean="0"/>
              <a:t> Pyramid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-76200" y="2438400"/>
          <a:ext cx="37338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-76200" y="2438400"/>
                        <a:ext cx="37338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2438400"/>
          <a:ext cx="36576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Photo Editor Photo" r:id="rId5" imgW="4896533" imgH="3419952" progId="MSPhotoEd.3">
                  <p:embed/>
                </p:oleObj>
              </mc:Choice>
              <mc:Fallback>
                <p:oleObj name="Photo Editor Photo" r:id="rId5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5410200" y="2438400"/>
                        <a:ext cx="36576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038600" y="2209800"/>
            <a:ext cx="838200" cy="1128713"/>
            <a:chOff x="384" y="2793"/>
            <a:chExt cx="351" cy="711"/>
          </a:xfrm>
        </p:grpSpPr>
        <p:sp>
          <p:nvSpPr>
            <p:cNvPr id="2081" name="Line 42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89" name="Line 44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45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46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87" name="Line 48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Text Box 49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85" name="Line 5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Text Box 5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038600" y="3214688"/>
            <a:ext cx="838200" cy="1128712"/>
            <a:chOff x="384" y="2793"/>
            <a:chExt cx="351" cy="711"/>
          </a:xfrm>
        </p:grpSpPr>
        <p:sp>
          <p:nvSpPr>
            <p:cNvPr id="2070" name="Line 5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78" name="Line 5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5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5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76" name="Line 6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Text Box 6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74" name="Line 6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Text Box 6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038600" y="4662488"/>
            <a:ext cx="838200" cy="1128712"/>
            <a:chOff x="384" y="2793"/>
            <a:chExt cx="351" cy="711"/>
          </a:xfrm>
        </p:grpSpPr>
        <p:sp>
          <p:nvSpPr>
            <p:cNvPr id="2059" name="Line 66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67" name="Line 68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69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70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65" name="Line 72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Text Box 73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63" name="Line 75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Text Box 76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2056" name="Text Box 77"/>
          <p:cNvSpPr txBox="1">
            <a:spLocks noChangeArrowheads="1"/>
          </p:cNvSpPr>
          <p:nvPr/>
        </p:nvSpPr>
        <p:spPr bwMode="auto">
          <a:xfrm>
            <a:off x="898525" y="6400800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pyramid</a:t>
            </a:r>
          </a:p>
        </p:txBody>
      </p:sp>
      <p:sp>
        <p:nvSpPr>
          <p:cNvPr id="2057" name="Text Box 78"/>
          <p:cNvSpPr txBox="1">
            <a:spLocks noChangeArrowheads="1"/>
          </p:cNvSpPr>
          <p:nvPr/>
        </p:nvSpPr>
        <p:spPr bwMode="auto">
          <a:xfrm>
            <a:off x="6172200" y="64008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pyramid</a:t>
            </a:r>
          </a:p>
        </p:txBody>
      </p:sp>
      <p:sp>
        <p:nvSpPr>
          <p:cNvPr id="2058" name="Text Box 79"/>
          <p:cNvSpPr txBox="1">
            <a:spLocks noChangeArrowheads="1"/>
          </p:cNvSpPr>
          <p:nvPr/>
        </p:nvSpPr>
        <p:spPr bwMode="auto">
          <a:xfrm>
            <a:off x="4098925" y="6400800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blend</a:t>
            </a:r>
          </a:p>
        </p:txBody>
      </p:sp>
      <p:sp>
        <p:nvSpPr>
          <p:cNvPr id="44" name="Content Placeholder 3"/>
          <p:cNvSpPr txBox="1">
            <a:spLocks/>
          </p:cNvSpPr>
          <p:nvPr/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low frequencies, blend slowly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high frequencies, blend quickly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Multiband blending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38378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848" y="1600199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39038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Illustration</a:t>
            </a:r>
          </a:p>
        </p:txBody>
      </p:sp>
      <p:sp>
        <p:nvSpPr>
          <p:cNvPr id="20483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DLT algorithm: HZ p. 91 (</a:t>
            </a:r>
            <a:r>
              <a:rPr lang="en-US" dirty="0" err="1" smtClean="0"/>
              <a:t>alg</a:t>
            </a:r>
            <a:r>
              <a:rPr lang="en-US" dirty="0" smtClean="0"/>
              <a:t> 4.2), p. 585</a:t>
            </a:r>
          </a:p>
          <a:p>
            <a:r>
              <a:rPr lang="en-US" dirty="0" smtClean="0"/>
              <a:t>Normalization: HZ p. 107-109 (</a:t>
            </a:r>
            <a:r>
              <a:rPr lang="en-US" dirty="0" err="1" smtClean="0"/>
              <a:t>alg</a:t>
            </a:r>
            <a:r>
              <a:rPr lang="en-US" dirty="0" smtClean="0"/>
              <a:t> 4.2)</a:t>
            </a:r>
          </a:p>
          <a:p>
            <a:r>
              <a:rPr lang="en-US" dirty="0" smtClean="0"/>
              <a:t>RANSAC: HZ Sec 4.7, p. 123, </a:t>
            </a:r>
            <a:r>
              <a:rPr lang="en-US" dirty="0" err="1" smtClean="0"/>
              <a:t>alg</a:t>
            </a:r>
            <a:r>
              <a:rPr lang="en-US" dirty="0" smtClean="0"/>
              <a:t> 4.6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Rick Szeliski’s </a:t>
            </a:r>
            <a:r>
              <a:rPr lang="en-US" dirty="0" smtClean="0">
                <a:hlinkClick r:id="rId2"/>
              </a:rPr>
              <a:t>alignment/stitching tutorial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Recognising</a:t>
            </a:r>
            <a:r>
              <a:rPr lang="en-US" dirty="0" smtClean="0">
                <a:hlinkClick r:id="rId3"/>
              </a:rPr>
              <a:t> Panoramas</a:t>
            </a:r>
            <a:r>
              <a:rPr lang="en-US" dirty="0" smtClean="0"/>
              <a:t>: Brown and Lowe, IJCV 2007 (also bundle adjustment)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</a:t>
            </a:r>
            <a:r>
              <a:rPr lang="en-US" sz="3200" dirty="0" err="1" smtClean="0"/>
              <a:t>iphone</a:t>
            </a:r>
            <a:r>
              <a:rPr lang="en-US" sz="3200" dirty="0" smtClean="0"/>
              <a:t> panoramic stitching work?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Capture images at 30 fps</a:t>
            </a:r>
          </a:p>
          <a:p>
            <a:endParaRPr lang="en-US" sz="600" dirty="0" smtClean="0"/>
          </a:p>
          <a:p>
            <a:r>
              <a:rPr lang="en-US" sz="2400" dirty="0" smtClean="0"/>
              <a:t>Stitch the central 1/8 of a selection of images</a:t>
            </a:r>
          </a:p>
          <a:p>
            <a:pPr lvl="1"/>
            <a:r>
              <a:rPr lang="en-US" sz="2000" dirty="0" smtClean="0"/>
              <a:t>Select which images to stitch using the accelerometer and frame-to-frame matching</a:t>
            </a:r>
          </a:p>
          <a:p>
            <a:pPr lvl="1"/>
            <a:r>
              <a:rPr lang="en-US" sz="2000" dirty="0" smtClean="0"/>
              <a:t>Faster and avoids radial distortion that often occurs towards corners of images</a:t>
            </a:r>
          </a:p>
          <a:p>
            <a:endParaRPr lang="en-US" sz="600" dirty="0" smtClean="0"/>
          </a:p>
          <a:p>
            <a:r>
              <a:rPr lang="en-US" sz="2400" dirty="0" smtClean="0"/>
              <a:t>Alignment </a:t>
            </a:r>
          </a:p>
          <a:p>
            <a:pPr lvl="1"/>
            <a:r>
              <a:rPr lang="en-US" sz="2000" dirty="0" smtClean="0"/>
              <a:t>Initially, perform cross-correlation of small patches aided by accelerometer to find good regions for matching</a:t>
            </a:r>
          </a:p>
          <a:p>
            <a:pPr lvl="1"/>
            <a:r>
              <a:rPr lang="en-US" sz="2000" dirty="0" smtClean="0"/>
              <a:t>Register by matching points (KLT tracking or RANSAC with FAST (similar to SIFT) points) or correlational matching</a:t>
            </a:r>
          </a:p>
          <a:p>
            <a:endParaRPr lang="en-US" sz="600" dirty="0" smtClean="0"/>
          </a:p>
          <a:p>
            <a:r>
              <a:rPr lang="en-US" sz="2400" dirty="0" smtClean="0"/>
              <a:t>Blending</a:t>
            </a:r>
          </a:p>
          <a:p>
            <a:pPr lvl="1"/>
            <a:r>
              <a:rPr lang="en-US" sz="2000" dirty="0" smtClean="0"/>
              <a:t>Linear (or similar) blending, using a face detector to avoid blurring face regions and choose good face shots (not blinking,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" y="6534834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www.patentlyapple.com/patently-apple/2012/11/apples-cool-iphone-5-panorama-app-revealed-in-5-patents.html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18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135563"/>
          </a:xfrm>
        </p:spPr>
        <p:txBody>
          <a:bodyPr/>
          <a:lstStyle/>
          <a:p>
            <a:r>
              <a:rPr lang="en-US" smtClean="0"/>
              <a:t>Homography relates rotating cameras</a:t>
            </a:r>
          </a:p>
          <a:p>
            <a:endParaRPr lang="en-US" smtClean="0"/>
          </a:p>
          <a:p>
            <a:r>
              <a:rPr lang="en-US" smtClean="0"/>
              <a:t>Recover homography using RANSAC and normalized DLT</a:t>
            </a:r>
          </a:p>
          <a:p>
            <a:endParaRPr lang="en-US" smtClean="0"/>
          </a:p>
          <a:p>
            <a:r>
              <a:rPr lang="en-US" smtClean="0"/>
              <a:t>Bundle adjustment minimizes reprojection error for set of related images</a:t>
            </a:r>
          </a:p>
          <a:p>
            <a:endParaRPr lang="en-US" smtClean="0"/>
          </a:p>
          <a:p>
            <a:r>
              <a:rPr lang="en-US" smtClean="0"/>
              <a:t>Details to make it look nice (e.g., blending)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Stereo and </a:t>
            </a: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x = K [R t] X</a:t>
            </a:r>
          </a:p>
          <a:p>
            <a:pPr>
              <a:defRPr/>
            </a:pPr>
            <a:r>
              <a:rPr lang="en-US" dirty="0" smtClean="0"/>
              <a:t>x' = K' [R' t'] X</a:t>
            </a:r>
          </a:p>
          <a:p>
            <a:pPr>
              <a:defRPr/>
            </a:pPr>
            <a:r>
              <a:rPr lang="en-US" dirty="0" smtClean="0"/>
              <a:t>t=t'=0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x'=</a:t>
            </a:r>
            <a:r>
              <a:rPr lang="en-US" dirty="0" err="1" smtClean="0"/>
              <a:t>Hx</a:t>
            </a:r>
            <a:r>
              <a:rPr lang="en-US" dirty="0" smtClean="0"/>
              <a:t>    </a:t>
            </a:r>
            <a:r>
              <a:rPr lang="en-US" sz="2400" dirty="0" smtClean="0"/>
              <a:t>where</a:t>
            </a:r>
            <a:r>
              <a:rPr lang="en-US" dirty="0" smtClean="0"/>
              <a:t> 	  H = K' R' R</a:t>
            </a:r>
            <a:r>
              <a:rPr lang="en-US" baseline="30000" dirty="0" smtClean="0"/>
              <a:t>-1</a:t>
            </a:r>
            <a:r>
              <a:rPr lang="en-US" dirty="0" smtClean="0"/>
              <a:t> K</a:t>
            </a:r>
            <a:r>
              <a:rPr lang="en-US" baseline="30000" dirty="0" smtClean="0"/>
              <a:t>-1</a:t>
            </a:r>
          </a:p>
          <a:p>
            <a:pPr>
              <a:defRPr/>
            </a:pPr>
            <a:r>
              <a:rPr lang="en-US" dirty="0" smtClean="0"/>
              <a:t>Typically only R and f will change (4 parameters), but, in general, H has 8 parameters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67238" y="1143000"/>
            <a:ext cx="3509962" cy="3200400"/>
            <a:chOff x="4567238" y="1143000"/>
            <a:chExt cx="3509962" cy="32004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67238" y="2501900"/>
              <a:ext cx="251460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0" y="2438400"/>
              <a:ext cx="2743200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248400" y="4191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200000" flipV="1">
              <a:off x="5410200" y="3276600"/>
              <a:ext cx="1371600" cy="4572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829300" y="3314700"/>
              <a:ext cx="1371600" cy="381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7" name="TextBox 13"/>
            <p:cNvSpPr txBox="1">
              <a:spLocks noChangeArrowheads="1"/>
            </p:cNvSpPr>
            <p:nvPr/>
          </p:nvSpPr>
          <p:spPr bwMode="auto">
            <a:xfrm>
              <a:off x="5791200" y="3505200"/>
              <a:ext cx="2492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22538" name="TextBox 1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f'</a:t>
              </a:r>
            </a:p>
          </p:txBody>
        </p:sp>
        <p:sp>
          <p:nvSpPr>
            <p:cNvPr id="22539" name="TextBox 15"/>
            <p:cNvSpPr txBox="1">
              <a:spLocks noChangeArrowheads="1"/>
            </p:cNvSpPr>
            <p:nvPr/>
          </p:nvSpPr>
          <p:spPr bwMode="auto">
            <a:xfrm>
              <a:off x="6705600" y="1143000"/>
              <a:ext cx="298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/>
                <a:t>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 flipH="1" flipV="1">
              <a:off x="5295900" y="2552700"/>
              <a:ext cx="2590800" cy="533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1" name="TextBox 18"/>
            <p:cNvSpPr txBox="1">
              <a:spLocks noChangeArrowheads="1"/>
            </p:cNvSpPr>
            <p:nvPr/>
          </p:nvSpPr>
          <p:spPr bwMode="auto">
            <a:xfrm>
              <a:off x="6781800" y="1981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  <p:sp>
          <p:nvSpPr>
            <p:cNvPr id="22542" name="TextBox 19"/>
            <p:cNvSpPr txBox="1">
              <a:spLocks noChangeArrowheads="1"/>
            </p:cNvSpPr>
            <p:nvPr/>
          </p:nvSpPr>
          <p:spPr bwMode="auto">
            <a:xfrm>
              <a:off x="6096000" y="2819400"/>
              <a:ext cx="355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  <a:r>
                <a:rPr lang="en-US"/>
                <a:t>'</a:t>
              </a:r>
            </a:p>
          </p:txBody>
        </p:sp>
        <p:cxnSp>
          <p:nvCxnSpPr>
            <p:cNvPr id="22" name="Straight Arrow Connector 21"/>
            <p:cNvCxnSpPr>
              <a:stCxn id="22542" idx="3"/>
            </p:cNvCxnSpPr>
            <p:nvPr/>
          </p:nvCxnSpPr>
          <p:spPr>
            <a:xfrm flipV="1">
              <a:off x="6451600" y="2819400"/>
              <a:ext cx="101600" cy="184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6683375" y="2339975"/>
              <a:ext cx="19685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24"/>
            <p:cNvSpPr txBox="1">
              <a:spLocks noChangeArrowheads="1"/>
            </p:cNvSpPr>
            <p:nvPr/>
          </p:nvSpPr>
          <p:spPr bwMode="auto">
            <a:xfrm>
              <a:off x="6858000" y="1230313"/>
              <a:ext cx="338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General mathematics: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dirty="0" err="1" smtClean="0"/>
              <a:t>homography</a:t>
            </a:r>
            <a:r>
              <a:rPr lang="en-US" dirty="0" smtClean="0"/>
              <a:t> = projective linear transformation</a:t>
            </a:r>
            <a:endParaRPr lang="en-US" dirty="0"/>
          </a:p>
          <a:p>
            <a:pPr lvl="1"/>
            <a:r>
              <a:rPr lang="en-US" dirty="0" smtClean="0"/>
              <a:t>Vision (most common usage):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dirty="0" err="1" smtClean="0"/>
              <a:t>homography</a:t>
            </a:r>
            <a:r>
              <a:rPr lang="en-US" dirty="0" smtClean="0"/>
              <a:t> = linear transformation between 	two image planes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Project 3D surface into frontal view</a:t>
            </a:r>
          </a:p>
          <a:p>
            <a:pPr lvl="1"/>
            <a:r>
              <a:rPr lang="en-US" dirty="0" smtClean="0"/>
              <a:t>Relate two views that differ only by rotation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0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Homography</a:t>
            </a:r>
            <a:r>
              <a:rPr lang="en-US" dirty="0" smtClean="0"/>
              <a:t> example: Image </a:t>
            </a:r>
            <a:r>
              <a:rPr lang="en-US" dirty="0"/>
              <a:t>rectification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382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Photo Editor Photo" r:id="rId19" imgW="5106113" imgH="5172797" progId="MSPhotoEd.3">
                  <p:embed/>
                </p:oleObj>
              </mc:Choice>
              <mc:Fallback>
                <p:oleObj name="Photo Editor Photo" r:id="rId19" imgW="5106113" imgH="51727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9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6482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Photo Editor Photo" r:id="rId21" imgW="5106113" imgH="5172797" progId="MSPhotoEd.3">
                  <p:embed/>
                </p:oleObj>
              </mc:Choice>
              <mc:Fallback>
                <p:oleObj name="Photo Editor Photo" r:id="rId21" imgW="5106113" imgH="51727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6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95413" y="3895725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95525" y="35337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7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57325" y="3562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8" name="Oval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8400" y="38195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9" name="Oval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57850" y="391795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0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15113" y="32131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1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7375" y="321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875" y="39179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41148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Arial" charset="0"/>
              </a:rPr>
              <a:t>	To </a:t>
            </a:r>
            <a:r>
              <a:rPr lang="en-US" sz="2400" dirty="0" err="1">
                <a:latin typeface="Arial" charset="0"/>
              </a:rPr>
              <a:t>unwarp</a:t>
            </a:r>
            <a:r>
              <a:rPr lang="en-US" sz="2400" dirty="0">
                <a:latin typeface="Arial" charset="0"/>
              </a:rPr>
              <a:t> (rectify) an </a:t>
            </a:r>
            <a:r>
              <a:rPr lang="en-US" sz="2400" dirty="0" smtClean="0">
                <a:latin typeface="Arial" charset="0"/>
              </a:rPr>
              <a:t>image solve </a:t>
            </a:r>
            <a:r>
              <a:rPr lang="en-US" sz="2400" dirty="0">
                <a:latin typeface="Arial" charset="0"/>
              </a:rPr>
              <a:t>for </a:t>
            </a:r>
            <a:r>
              <a:rPr lang="en-US" sz="2400" dirty="0" err="1">
                <a:latin typeface="Arial" charset="0"/>
              </a:rPr>
              <a:t>homography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H</a:t>
            </a:r>
            <a:r>
              <a:rPr lang="en-US" sz="2400" dirty="0">
                <a:latin typeface="Arial" charset="0"/>
              </a:rPr>
              <a:t> given </a:t>
            </a:r>
            <a:r>
              <a:rPr lang="en-US" sz="2400" b="1" dirty="0">
                <a:latin typeface="Arial" charset="0"/>
              </a:rPr>
              <a:t>p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b="1" dirty="0" err="1">
                <a:latin typeface="Arial" charset="0"/>
              </a:rPr>
              <a:t>p</a:t>
            </a:r>
            <a:r>
              <a:rPr lang="en-US" sz="2400" b="1" dirty="0" err="1" smtClean="0">
                <a:latin typeface="Arial" charset="0"/>
              </a:rPr>
              <a:t>’</a:t>
            </a:r>
            <a:r>
              <a:rPr lang="en-US" sz="2400" b="1" dirty="0" smtClean="0">
                <a:latin typeface="Arial" charset="0"/>
              </a:rPr>
              <a:t>:  </a:t>
            </a:r>
            <a:r>
              <a:rPr lang="en-US" sz="2400" dirty="0" err="1" smtClean="0">
                <a:latin typeface="Arial" charset="0"/>
              </a:rPr>
              <a:t>w</a:t>
            </a:r>
            <a:r>
              <a:rPr lang="en-US" sz="2400" b="1" dirty="0" err="1" smtClean="0">
                <a:latin typeface="Arial" charset="0"/>
              </a:rPr>
              <a:t>p</a:t>
            </a:r>
            <a:r>
              <a:rPr lang="en-US" sz="2400" b="1" dirty="0" smtClean="0">
                <a:latin typeface="Arial" charset="0"/>
              </a:rPr>
              <a:t>’=Hp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30774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89075" y="33528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330775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94363" y="312420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p’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038600" y="259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Stitching Algorithm 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Detect </a:t>
            </a:r>
            <a:r>
              <a:rPr lang="en-US" dirty="0" err="1" smtClean="0"/>
              <a:t>keypoints</a:t>
            </a:r>
            <a:r>
              <a:rPr lang="en-US" dirty="0" smtClean="0"/>
              <a:t> (e.g., SIFT)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Match </a:t>
            </a:r>
            <a:r>
              <a:rPr lang="en-US" dirty="0" err="1" smtClean="0"/>
              <a:t>keypoints</a:t>
            </a:r>
            <a:r>
              <a:rPr lang="en-US" dirty="0" smtClean="0"/>
              <a:t> (e.g., 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 NN &lt; thresh)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Estimate </a:t>
            </a:r>
            <a:r>
              <a:rPr lang="en-US" dirty="0" err="1" smtClean="0"/>
              <a:t>homography</a:t>
            </a:r>
            <a:r>
              <a:rPr lang="en-US" dirty="0" smtClean="0"/>
              <a:t> with four matched </a:t>
            </a:r>
            <a:r>
              <a:rPr lang="en-US" dirty="0" err="1" smtClean="0"/>
              <a:t>keypoints</a:t>
            </a:r>
            <a:r>
              <a:rPr lang="en-US" dirty="0" smtClean="0"/>
              <a:t> (using RANSAC)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Combine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R}_i = e^{[{\vectg{\theta}}_i]_{\times}}&#10;\texttt{, }&#10;[{\vectg{\theta}}_i]_{\times} =&#10;\bmat&#10;0 &amp; -{\theta_i}_3 &amp; {\theta_i}_2 \\&#10;{\theta_i}_3 &amp; 0 &amp; -{\theta_i}_1 \\&#10;-{\theta_i}_2 &amp; {\theta_i}_1 &amp; 0&#10;\emat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BITMAPFORMAT" val="pngmono"/>
  <p:tag name="DEBUGINTERACTIVE" val="True"/>
  <p:tag name="ORIGWIDTH" val="385"/>
  <p:tag name="PICTUREFILESIZE" val="284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K}_i =&#10;\bmat&#10;f_i &amp; 0   &amp; 0 \\&#10;0   &amp; f_i &amp; 0 \\&#10;0   &amp; 0   &amp; 1&#10;\emat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86"/>
  <p:tag name="BOXFONT" val="10"/>
  <p:tag name="BOXWRAP" val="False"/>
  <p:tag name="WORKAROUNDTRANSPARENCYBUG" val="False"/>
  <p:tag name="BITMAPFORMAT" val="pngmono"/>
  <p:tag name="DEBUGINTERACTIVE" val="True"/>
  <p:tag name="ORIGWIDTH" val="151"/>
  <p:tag name="PICTUREFILESIZE" val="114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52418</TotalTime>
  <Words>1230</Words>
  <Application>Microsoft Office PowerPoint</Application>
  <PresentationFormat>On-screen Show (4:3)</PresentationFormat>
  <Paragraphs>318</Paragraphs>
  <Slides>53</Slides>
  <Notes>7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cmsy10</vt:lpstr>
      <vt:lpstr>Courier New</vt:lpstr>
      <vt:lpstr>Symbol</vt:lpstr>
      <vt:lpstr>Times New Roman</vt:lpstr>
      <vt:lpstr>Office Theme</vt:lpstr>
      <vt:lpstr>Photo Editor Photo</vt:lpstr>
      <vt:lpstr>Equation</vt:lpstr>
      <vt:lpstr>Photo Stitching Panoramas from Multiple Images</vt:lpstr>
      <vt:lpstr>Image Stitching</vt:lpstr>
      <vt:lpstr>Concepts introduced/reviewed in today’s lecture</vt:lpstr>
      <vt:lpstr>Photo stitching</vt:lpstr>
      <vt:lpstr>Illustration</vt:lpstr>
      <vt:lpstr>Problem set-up</vt:lpstr>
      <vt:lpstr>Homography</vt:lpstr>
      <vt:lpstr>Homography example: Image rectification</vt:lpstr>
      <vt:lpstr>Image Stitching Algorithm Overview</vt:lpstr>
      <vt:lpstr>Computing homography</vt:lpstr>
      <vt:lpstr>Computing homography</vt:lpstr>
      <vt:lpstr>Computing homography</vt:lpstr>
      <vt:lpstr>Computing homography</vt:lpstr>
      <vt:lpstr>Computing homography</vt:lpstr>
      <vt:lpstr>Automatic Image Stitching</vt:lpstr>
      <vt:lpstr>RANSAC for Homography</vt:lpstr>
      <vt:lpstr>RANSAC for Homography</vt:lpstr>
      <vt:lpstr>Verification</vt:lpstr>
      <vt:lpstr>RANSAC for Homography</vt:lpstr>
      <vt:lpstr>Choosing a Projection Surface</vt:lpstr>
      <vt:lpstr>Planar Mapping</vt:lpstr>
      <vt:lpstr>Planar Projection</vt:lpstr>
      <vt:lpstr>Planar Projection</vt:lpstr>
      <vt:lpstr>Cylindrical Mapping</vt:lpstr>
      <vt:lpstr>Cylindrical Projection</vt:lpstr>
      <vt:lpstr>Cylindrical Projection</vt:lpstr>
      <vt:lpstr>PowerPoint Presentation</vt:lpstr>
      <vt:lpstr>Recognizing Panoramas</vt:lpstr>
      <vt:lpstr>Recognizing Panoramas</vt:lpstr>
      <vt:lpstr>Recognizing Panoramas</vt:lpstr>
      <vt:lpstr>Recognizing Panoramas (cont.)</vt:lpstr>
      <vt:lpstr>Finding the panoramas</vt:lpstr>
      <vt:lpstr>Finding the panoramas</vt:lpstr>
      <vt:lpstr>Finding the panoramas</vt:lpstr>
      <vt:lpstr>Recognizing Panoramas (cont.)</vt:lpstr>
      <vt:lpstr>Bundle adjustment for stitching</vt:lpstr>
      <vt:lpstr>Bundle Adjustment</vt:lpstr>
      <vt:lpstr>Bundle Adjustment</vt:lpstr>
      <vt:lpstr>Straightening</vt:lpstr>
      <vt:lpstr>Details to make it look good</vt:lpstr>
      <vt:lpstr>Choosing seams</vt:lpstr>
      <vt:lpstr>Choosing seams</vt:lpstr>
      <vt:lpstr>Choosing seams</vt:lpstr>
      <vt:lpstr>Gain compensation</vt:lpstr>
      <vt:lpstr>Multi-band Blending</vt:lpstr>
      <vt:lpstr>Multiband Blending with Laplacian Pyramid</vt:lpstr>
      <vt:lpstr>Multiband blending</vt:lpstr>
      <vt:lpstr>Blending comparison (IJCV 2007)</vt:lpstr>
      <vt:lpstr>Blending Comparison</vt:lpstr>
      <vt:lpstr>Further reading</vt:lpstr>
      <vt:lpstr>How does iphone panoramic stitching work?</vt:lpstr>
      <vt:lpstr>Things to remember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187</cp:revision>
  <cp:lastPrinted>2012-02-28T18:57:47Z</cp:lastPrinted>
  <dcterms:created xsi:type="dcterms:W3CDTF">2009-12-16T02:55:56Z</dcterms:created>
  <dcterms:modified xsi:type="dcterms:W3CDTF">2017-02-28T15:44:59Z</dcterms:modified>
</cp:coreProperties>
</file>