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58" r:id="rId3"/>
    <p:sldId id="474" r:id="rId4"/>
    <p:sldId id="467" r:id="rId5"/>
    <p:sldId id="468" r:id="rId6"/>
    <p:sldId id="469" r:id="rId7"/>
    <p:sldId id="378" r:id="rId8"/>
    <p:sldId id="379" r:id="rId9"/>
    <p:sldId id="380" r:id="rId10"/>
    <p:sldId id="381" r:id="rId11"/>
    <p:sldId id="382" r:id="rId12"/>
    <p:sldId id="383" r:id="rId13"/>
    <p:sldId id="466" r:id="rId14"/>
    <p:sldId id="384" r:id="rId15"/>
    <p:sldId id="386" r:id="rId16"/>
    <p:sldId id="387" r:id="rId17"/>
    <p:sldId id="388" r:id="rId18"/>
    <p:sldId id="389" r:id="rId19"/>
    <p:sldId id="390" r:id="rId20"/>
    <p:sldId id="391" r:id="rId21"/>
    <p:sldId id="393" r:id="rId22"/>
    <p:sldId id="394" r:id="rId23"/>
    <p:sldId id="395" r:id="rId24"/>
    <p:sldId id="396" r:id="rId25"/>
    <p:sldId id="397" r:id="rId26"/>
    <p:sldId id="398" r:id="rId27"/>
    <p:sldId id="400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77" r:id="rId39"/>
    <p:sldId id="476" r:id="rId40"/>
    <p:sldId id="478" r:id="rId41"/>
    <p:sldId id="415" r:id="rId42"/>
    <p:sldId id="416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27" r:id="rId54"/>
    <p:sldId id="428" r:id="rId55"/>
    <p:sldId id="441" r:id="rId56"/>
    <p:sldId id="442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rek" initials="D" lastIdx="1" clrIdx="0">
    <p:extLst>
      <p:ext uri="{19B8F6BF-5375-455C-9EA6-DF929625EA0E}">
        <p15:presenceInfo xmlns:p15="http://schemas.microsoft.com/office/powerpoint/2012/main" userId="Der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56" d="100"/>
          <a:sy n="56" d="100"/>
        </p:scale>
        <p:origin x="12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4" Type="http://schemas.openxmlformats.org/officeDocument/2006/relationships/image" Target="../media/image6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35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Q: How does this transform the image?  A: 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3783718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095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8226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use homogeneous coordinates to write camera matrix in linear form.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8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4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Alhazen</a:t>
            </a:r>
            <a:r>
              <a:rPr lang="en-US" dirty="0" smtClean="0"/>
              <a:t> was born in Basra, moved to Egypt.  Proposed to the king to control the Nile with a dam.</a:t>
            </a:r>
            <a:r>
              <a:rPr lang="en-US" baseline="0" dirty="0" smtClean="0"/>
              <a:t>  Realized he couldn’t do it and feigned madness until the king died.  During that time, he wrote the book of optics.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1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63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936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7514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9294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45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B7921-4F14-45E1-B6B7-A174312026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900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428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SNYtd0Ayt0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3.xml"/><Relationship Id="rId7" Type="http://schemas.openxmlformats.org/officeDocument/2006/relationships/image" Target="../media/image2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tags" Target="../tags/tag4.xml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9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://vimeo.com/2896254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2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28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5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e.ufl.edu/~anand/pdf/rangarajan_cviu_si_final.pdf" TargetMode="External"/><Relationship Id="rId2" Type="http://schemas.openxmlformats.org/officeDocument/2006/relationships/hyperlink" Target="http://noodle.med.yale.edu/~chui/tps-rpm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Projective Geometry and </a:t>
            </a:r>
            <a:br>
              <a:rPr lang="en-US" dirty="0" smtClean="0"/>
            </a:br>
            <a:r>
              <a:rPr lang="en-US" dirty="0" smtClean="0"/>
              <a:t>Camera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438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02/21/17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This reduces blurring</a:t>
            </a:r>
          </a:p>
          <a:p>
            <a:pPr lvl="1" eaLnBrk="1" hangingPunct="1">
              <a:defRPr/>
            </a:pPr>
            <a:r>
              <a:rPr lang="en-US" dirty="0" smtClean="0"/>
              <a:t>The opening known as the </a:t>
            </a:r>
            <a:r>
              <a:rPr lang="en-US" b="1" dirty="0" smtClean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First idea: Mo-</a:t>
            </a:r>
            <a:r>
              <a:rPr lang="en-US" sz="2800" dirty="0" err="1" smtClean="0"/>
              <a:t>Ti</a:t>
            </a:r>
            <a:r>
              <a:rPr lang="en-US" sz="2800" dirty="0" smtClean="0"/>
              <a:t>, China (470BC to 390BC)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First built: </a:t>
            </a:r>
            <a:r>
              <a:rPr lang="en-US" sz="2800" dirty="0" err="1" smtClean="0"/>
              <a:t>Alhazen</a:t>
            </a:r>
            <a:r>
              <a:rPr lang="en-US" sz="2800" dirty="0" smtClean="0"/>
              <a:t>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00375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124200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 smtClean="0"/>
              <a:t>	Oldest surviving photograph</a:t>
            </a:r>
          </a:p>
          <a:p>
            <a:pPr lvl="1" eaLnBrk="1" hangingPunct="1"/>
            <a:r>
              <a:rPr lang="en-US" sz="2000" dirty="0" smtClean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99" y="6477000"/>
            <a:ext cx="853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Making of 3D sidewalk art: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://www.youtube.com/watch?v=3SNYtd0Ayt0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HW 1 back </a:t>
            </a:r>
            <a:r>
              <a:rPr lang="en-US" dirty="0" smtClean="0"/>
              <a:t>yesterday</a:t>
            </a:r>
            <a:endParaRPr lang="en-US" dirty="0" smtClean="0"/>
          </a:p>
          <a:p>
            <a:pPr lvl="1"/>
            <a:r>
              <a:rPr lang="en-US" dirty="0" smtClean="0"/>
              <a:t>Solutions are posted</a:t>
            </a:r>
          </a:p>
          <a:p>
            <a:pPr lvl="1"/>
            <a:r>
              <a:rPr lang="en-US" dirty="0" smtClean="0"/>
              <a:t>Shadow </a:t>
            </a:r>
            <a:r>
              <a:rPr lang="en-US" dirty="0" smtClean="0"/>
              <a:t>on specular surface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HW 2 due next Mon night</a:t>
            </a:r>
          </a:p>
          <a:p>
            <a:endParaRPr lang="en-US" dirty="0"/>
          </a:p>
          <a:p>
            <a:r>
              <a:rPr lang="en-US" dirty="0" smtClean="0"/>
              <a:t>HW 3 should be out </a:t>
            </a:r>
            <a:r>
              <a:rPr lang="en-US" dirty="0" smtClean="0"/>
              <a:t>by next Tuesday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602115"/>
            <a:ext cx="1693193" cy="1131800"/>
          </a:xfrm>
          <a:prstGeom prst="rect">
            <a:avLst/>
          </a:prstGeom>
        </p:spPr>
      </p:pic>
      <p:pic>
        <p:nvPicPr>
          <p:cNvPr id="112642" name="Picture 2" descr="http://images.horchow.com/ca/1/products/mx/HCH5JEQ_m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87"/>
          <a:stretch/>
        </p:blipFill>
        <p:spPr bwMode="auto">
          <a:xfrm>
            <a:off x="6032783" y="2649941"/>
            <a:ext cx="2726407" cy="21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68562" y="1917794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16362" y="2603594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49862" y="2794094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42012" y="1612994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25962" y="1547907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578162" y="1917794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35362" y="1917794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15275" y="1598707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31162" y="1460594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892362" y="1917794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1" y="4826675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projections of parallel 3D lines intersect at a </a:t>
            </a:r>
            <a:r>
              <a:rPr lang="en-US" b="1" dirty="0" smtClean="0"/>
              <a:t>vanishing 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 of parallel 3D planes intersect at a </a:t>
            </a:r>
            <a:r>
              <a:rPr lang="en-US" b="1" dirty="0" smtClean="0"/>
              <a:t>vanishing line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If a set of parallel 3D lines are also parallel to a particular plane, their vanishing point will lie on the vanishing line of the 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Not all lines that intersect are parallel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point </a:t>
            </a:r>
            <a:r>
              <a:rPr lang="en-US" dirty="0" smtClean="0">
                <a:sym typeface="Wingdings" pitchFamily="2" charset="2"/>
              </a:rPr>
              <a:t>&lt;-&gt; </a:t>
            </a:r>
            <a:r>
              <a:rPr lang="en-US" dirty="0" smtClean="0"/>
              <a:t>3D direction of a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line &lt;-&gt; 3D orientation of a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5" name="Photo Editor Photo" r:id="rId4" imgW="9752381" imgH="7314286" progId="">
                  <p:embed/>
                </p:oleObj>
              </mc:Choice>
              <mc:Fallback>
                <p:oleObj name="Photo Editor Photo" r:id="rId4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Note on estimating vanishing points</a:t>
            </a:r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05000" y="1143000"/>
            <a:ext cx="5486400" cy="4075113"/>
            <a:chOff x="1143000" y="1143000"/>
            <a:chExt cx="7239000" cy="5376863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6934200" cy="537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734043" y="1980844"/>
              <a:ext cx="4647957" cy="3734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970565" y="1676070"/>
              <a:ext cx="5106658" cy="4191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2209161" y="4724782"/>
              <a:ext cx="5867025" cy="1143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896196" y="4037750"/>
              <a:ext cx="5257491" cy="16002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38200" y="5334000"/>
            <a:ext cx="7699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Use multiple lines for better accuracy</a:t>
            </a:r>
          </a:p>
          <a:p>
            <a:r>
              <a:rPr lang="en-US"/>
              <a:t>	… but lines will not intersect at exactly the same point in practice</a:t>
            </a:r>
          </a:p>
          <a:p>
            <a:r>
              <a:rPr lang="en-US"/>
              <a:t>One solution: take mean of intersecting pairs</a:t>
            </a:r>
          </a:p>
          <a:p>
            <a:r>
              <a:rPr lang="en-US"/>
              <a:t>	… bad idea!</a:t>
            </a:r>
          </a:p>
          <a:p>
            <a:r>
              <a:rPr lang="en-US"/>
              <a:t>Instead, minimize angular differences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grpSp>
        <p:nvGrpSpPr>
          <p:cNvPr id="2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36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779325" y="1816925"/>
              <a:ext cx="11875" cy="77130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189083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78470" y="2057459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37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Principal point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flipV="1">
            <a:off x="6407906" y="3530992"/>
            <a:ext cx="145294" cy="1439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25811" y="35335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 smtClean="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Top-scoring </a:t>
            </a:r>
            <a:r>
              <a:rPr lang="en-US" dirty="0" smtClean="0"/>
              <a:t>edge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419600" cy="513556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Lengyue</a:t>
            </a:r>
            <a:r>
              <a:rPr lang="en-US" sz="2400" dirty="0" smtClean="0"/>
              <a:t> Chen (Overall: 0.681): </a:t>
            </a:r>
            <a:endParaRPr lang="en-US" sz="2400" dirty="0" smtClean="0"/>
          </a:p>
          <a:p>
            <a:pPr lvl="1"/>
            <a:r>
              <a:rPr lang="en-US" sz="1800" dirty="0" smtClean="0"/>
              <a:t>RGB to LAB</a:t>
            </a:r>
          </a:p>
          <a:p>
            <a:pPr lvl="1"/>
            <a:r>
              <a:rPr lang="en-US" sz="1800" dirty="0" smtClean="0"/>
              <a:t>Smooth each channel (L by sigma=2.8, others by 3)</a:t>
            </a:r>
          </a:p>
          <a:p>
            <a:pPr lvl="1"/>
            <a:r>
              <a:rPr lang="en-US" sz="1800" dirty="0" smtClean="0"/>
              <a:t>Average gradient magnitudes</a:t>
            </a:r>
          </a:p>
          <a:p>
            <a:pPr lvl="1"/>
            <a:r>
              <a:rPr lang="en-US" sz="1800" dirty="0" smtClean="0"/>
              <a:t>No non-max suppression</a:t>
            </a:r>
          </a:p>
          <a:p>
            <a:pPr lvl="1"/>
            <a:endParaRPr lang="en-US" sz="1600" dirty="0"/>
          </a:p>
          <a:p>
            <a:r>
              <a:rPr lang="en-US" sz="2400" dirty="0" err="1"/>
              <a:t>Anusri</a:t>
            </a:r>
            <a:r>
              <a:rPr lang="en-US" sz="2400" dirty="0"/>
              <a:t> </a:t>
            </a:r>
            <a:r>
              <a:rPr lang="en-US" sz="2400" dirty="0" err="1"/>
              <a:t>Papari</a:t>
            </a:r>
            <a:r>
              <a:rPr lang="en-US" sz="2400" dirty="0"/>
              <a:t> (0.669): </a:t>
            </a:r>
          </a:p>
          <a:p>
            <a:pPr lvl="1"/>
            <a:r>
              <a:rPr lang="en-US" sz="2000" dirty="0"/>
              <a:t>HSV + RGB gradient mags, sigma=2.5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Max Feinberg (0.662)</a:t>
            </a:r>
          </a:p>
          <a:p>
            <a:pPr lvl="1"/>
            <a:r>
              <a:rPr lang="en-US" sz="2000" dirty="0"/>
              <a:t>HSV + smoothing + gradient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887630"/>
            <a:ext cx="2286000" cy="3953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2917431"/>
            <a:ext cx="2236470" cy="3946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0400" y="2621084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L.  Chen Result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9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3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 smtClean="0"/>
              <a:t>Line equation:  ax + by + c = 0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Append 1 to pixel coordinate to get homogeneous coordinate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Line given by cross product of two points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Intersection of two lines given by cross product of the lines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010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26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629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27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324600" y="6151563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28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6151563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707188" y="1046163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29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88" y="1046163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00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05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743200" y="22098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5791200" y="2133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1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954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2192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6670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4987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2971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0574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1430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9906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09800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1" y="99060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Inserting synthetic objects into images: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vimeo.com/28962540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3" name="pooltable-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  <p:pic>
        <p:nvPicPr>
          <p:cNvPr id="8" name="Picture 7" descr="orig.b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206972" y="473955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3204" y="3581400"/>
            <a:ext cx="4135356" cy="314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217905"/>
            <a:ext cx="1742483" cy="132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4" y="3581400"/>
            <a:ext cx="4164096" cy="3169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When have I used this stuff?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997783"/>
            <a:ext cx="856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Creating detailed and complete 3D scene models from a single view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594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final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Strongly encouraged to work in groups of </a:t>
            </a:r>
            <a:r>
              <a:rPr lang="en-US" dirty="0" smtClean="0"/>
              <a:t>3-4 </a:t>
            </a:r>
            <a:r>
              <a:rPr lang="en-US" dirty="0" smtClean="0"/>
              <a:t>(but if you have a good reason to work by self, could be ok)</a:t>
            </a:r>
          </a:p>
          <a:p>
            <a:endParaRPr lang="en-US" dirty="0" smtClean="0"/>
          </a:p>
          <a:p>
            <a:r>
              <a:rPr lang="en-US" dirty="0" smtClean="0"/>
              <a:t>Projects don’t need to be of publishable originality but should evince independent effort to learn about a new topic, try something new, or apply to an application of interest</a:t>
            </a:r>
          </a:p>
          <a:p>
            <a:endParaRPr lang="en-US" dirty="0" smtClean="0"/>
          </a:p>
          <a:p>
            <a:r>
              <a:rPr lang="en-US" dirty="0" smtClean="0"/>
              <a:t>Proposals will be due after Spring Break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have I used this stuff?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Multiview 3D reconstruction at Reconstruct</a:t>
            </a:r>
            <a:endParaRPr lang="en-US" dirty="0"/>
          </a:p>
        </p:txBody>
      </p:sp>
      <p:pic>
        <p:nvPicPr>
          <p:cNvPr id="112642" name="Picture 2" descr="https://static1.squarespace.com/static/581ba8adf7e0ab7a10ddfccc/t/581eac96579fb3dc4507ad32/1478405293110/?format=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8" y="1706563"/>
            <a:ext cx="835650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9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4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5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000" dirty="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Principal point at </a:t>
            </a:r>
            <a:r>
              <a:rPr lang="en-US" sz="2000" dirty="0"/>
              <a:t>(0,0)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known </a:t>
            </a:r>
            <a:r>
              <a:rPr lang="en-US" dirty="0" smtClean="0"/>
              <a:t>principal point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8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9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114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0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4618038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1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48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38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non-skewed pixels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4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5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488113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Pinhole camera model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8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9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Pinhole camera model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9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76475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6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7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0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1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notes on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Thin-plate splines: combines global affine warp with smooth local deformation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8" y="2209800"/>
            <a:ext cx="808808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9438" y="3314700"/>
            <a:ext cx="369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 of predicted vs. actual position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469638" y="28575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279638" y="29337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16119" y="3358634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Smoothness cost for local warps</a:t>
            </a:r>
            <a:endParaRPr lang="en-US" dirty="0"/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329" y="4571999"/>
            <a:ext cx="38195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5562600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Affine warp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62400" y="5029200"/>
            <a:ext cx="42026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2307" y="5530334"/>
            <a:ext cx="3040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deformation according to distance from control points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612307" y="5029200"/>
            <a:ext cx="483555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66800" y="3962400"/>
            <a:ext cx="72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 closed form solution for parameter estimation and warping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2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685800" y="11430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90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1855788" y="44196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91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44196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5943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92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5943600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93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Distance from the COP to the image plane is infinite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“parallel projection”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02250" y="4406900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5" name="Equation" r:id="rId3" imgW="1587240" imgH="927000" progId="Equation.3">
                  <p:embed/>
                </p:oleObj>
              </mc:Choice>
              <mc:Fallback>
                <p:oleObj name="Equation" r:id="rId3" imgW="158724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0" y="4406900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Object dimensions are small compared to distance to camera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“weak perspective”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233988" y="44069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9" name="Equation" r:id="rId3" imgW="1650960" imgH="927000" progId="Equation.3">
                  <p:embed/>
                </p:oleObj>
              </mc:Choice>
              <mc:Fallback>
                <p:oleObj name="Equation" r:id="rId3" imgW="165096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988" y="44069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14690" name="Picture 2" descr="http://www.cringel.com/files/images/adin-2007-10-13-DSC-8393-cars-street-small-houses-hills-backdrop-christchurch-new-zealand-cringel.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4" y="1143000"/>
            <a:ext cx="830907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476" y="6292334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field: object appearance changes as objects translate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33600" y="5943600"/>
            <a:ext cx="0" cy="3487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94626" y="5105400"/>
            <a:ext cx="1743974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7737" y="773668"/>
            <a:ext cx="672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 field: object appearance doesn’t change as objects translate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78630" y="1143000"/>
            <a:ext cx="871987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78630" y="1143000"/>
            <a:ext cx="1743974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5143500" cy="284734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Common in wide-angle lenses or for special applications (e.g., security)</a:t>
            </a:r>
          </a:p>
          <a:p>
            <a:r>
              <a:rPr lang="en-US" dirty="0" smtClean="0"/>
              <a:t>Creates non-linear terms in projection</a:t>
            </a:r>
          </a:p>
          <a:p>
            <a:r>
              <a:rPr lang="en-US" dirty="0" smtClean="0"/>
              <a:t>Usually handled by through solving for non-linear terms and then correcting image</a:t>
            </a:r>
            <a:endParaRPr lang="en-US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47" y="3837946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</a:t>
            </a:r>
            <a:r>
              <a:rPr lang="en-US" sz="3200" dirty="0" smtClean="0">
                <a:latin typeface="+mn-lt"/>
              </a:rPr>
              <a:t>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Homogeneous coordinates</a:t>
            </a: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64" name="Photo Editor Photo" r:id="rId4" imgW="9752381" imgH="7314286" progId="MSPhotoEd.3">
                    <p:embed/>
                  </p:oleObj>
                </mc:Choice>
                <mc:Fallback>
                  <p:oleObj name="Photo Editor Photo" r:id="rId4" imgW="9752381" imgH="7314286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65" name="Equation" r:id="rId7" imgW="939600" imgH="215640" progId="Equation.3">
                  <p:embed/>
                </p:oleObj>
              </mc:Choice>
              <mc:Fallback>
                <p:oleObj name="Equation" r:id="rId7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Next class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Applications of camera model and projective geometry</a:t>
            </a:r>
          </a:p>
          <a:p>
            <a:pPr lvl="1" eaLnBrk="1" hangingPunct="1"/>
            <a:r>
              <a:rPr lang="en-US" dirty="0" smtClean="0"/>
              <a:t>Recovering the camera intrinsic and extrinsic parameters from an image</a:t>
            </a:r>
          </a:p>
          <a:p>
            <a:pPr lvl="1" eaLnBrk="1" hangingPunct="1"/>
            <a:r>
              <a:rPr lang="en-US" dirty="0" smtClean="0"/>
              <a:t>Recovering size in the world</a:t>
            </a:r>
          </a:p>
          <a:p>
            <a:pPr lvl="1" eaLnBrk="1" hangingPunct="1"/>
            <a:r>
              <a:rPr lang="en-US" dirty="0" smtClean="0"/>
              <a:t>Projecting from one plane to another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7" y="427037"/>
            <a:ext cx="8229600" cy="5135563"/>
          </a:xfrm>
        </p:spPr>
        <p:txBody>
          <a:bodyPr/>
          <a:lstStyle/>
          <a:p>
            <a:r>
              <a:rPr lang="en-US" sz="2800" dirty="0"/>
              <a:t>Robust non-rigid point matching: </a:t>
            </a:r>
            <a:r>
              <a:rPr lang="en-US" sz="2800" dirty="0">
                <a:hlinkClick r:id="rId2"/>
              </a:rPr>
              <a:t>http://noodle.med.yale.edu/~chui/tps-rpm.html</a:t>
            </a:r>
            <a:r>
              <a:rPr lang="en-US" sz="2800" dirty="0"/>
              <a:t> (includes code, demo, </a:t>
            </a:r>
            <a:r>
              <a:rPr lang="en-US" sz="2800" dirty="0">
                <a:hlinkClick r:id="rId3"/>
              </a:rPr>
              <a:t>paper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dirty="0" smtClean="0"/>
              <a:t>Thin-plate spline registration with robustness to outliers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50" y="2476500"/>
            <a:ext cx="776287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16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Next two classes: Single-view Geometry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26399</TotalTime>
  <Words>1576</Words>
  <Application>Microsoft Office PowerPoint</Application>
  <PresentationFormat>On-screen Show (4:3)</PresentationFormat>
  <Paragraphs>380</Paragraphs>
  <Slides>56</Slides>
  <Notes>14</Notes>
  <HiddenSlides>1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Arial</vt:lpstr>
      <vt:lpstr>Calibri</vt:lpstr>
      <vt:lpstr>Comic Sans MS</vt:lpstr>
      <vt:lpstr>EngraversGothic BT Regular</vt:lpstr>
      <vt:lpstr>Helvetica</vt:lpstr>
      <vt:lpstr>Palatino Linotype</vt:lpstr>
      <vt:lpstr>Symbol</vt:lpstr>
      <vt:lpstr>Tahoma</vt:lpstr>
      <vt:lpstr>Times New Roman</vt:lpstr>
      <vt:lpstr>Wingdings</vt:lpstr>
      <vt:lpstr>Office Theme</vt:lpstr>
      <vt:lpstr>Photo Editor Photo</vt:lpstr>
      <vt:lpstr>Equation</vt:lpstr>
      <vt:lpstr>Microsoft Equation 3.0</vt:lpstr>
      <vt:lpstr>Projective Geometry and  Camera Models</vt:lpstr>
      <vt:lpstr>HWs</vt:lpstr>
      <vt:lpstr>Top-scoring edge methods</vt:lpstr>
      <vt:lpstr>Think about your final projects</vt:lpstr>
      <vt:lpstr>Last notes on registration</vt:lpstr>
      <vt:lpstr>PowerPoint Presentation</vt:lpstr>
      <vt:lpstr>Next two classes: Single-view Geometry</vt:lpstr>
      <vt:lpstr>Today’s class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Dimensionality Reduction Machine (3D to 2D)</vt:lpstr>
      <vt:lpstr>Projection can be tricky…</vt:lpstr>
      <vt:lpstr>Projection can be tricky…</vt:lpstr>
      <vt:lpstr>Projective Geometry</vt:lpstr>
      <vt:lpstr>Length is not preserved</vt:lpstr>
      <vt:lpstr>Projective Geometry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Note on estimating vanishing points</vt:lpstr>
      <vt:lpstr>Vanishing objects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PowerPoint Presentation</vt:lpstr>
      <vt:lpstr>Remove assumption: known principal point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Example</vt:lpstr>
      <vt:lpstr>Beyond Pinholes: Radial Distortion</vt:lpstr>
      <vt:lpstr>Things to remember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90</cp:revision>
  <dcterms:created xsi:type="dcterms:W3CDTF">2009-12-16T02:55:56Z</dcterms:created>
  <dcterms:modified xsi:type="dcterms:W3CDTF">2017-02-21T15:58:11Z</dcterms:modified>
</cp:coreProperties>
</file>