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10" r:id="rId3"/>
    <p:sldId id="54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11" r:id="rId12"/>
    <p:sldId id="512" r:id="rId13"/>
    <p:sldId id="521" r:id="rId14"/>
    <p:sldId id="513" r:id="rId15"/>
    <p:sldId id="522" r:id="rId16"/>
    <p:sldId id="523" r:id="rId17"/>
    <p:sldId id="524" r:id="rId18"/>
    <p:sldId id="525" r:id="rId19"/>
    <p:sldId id="526" r:id="rId20"/>
    <p:sldId id="527" r:id="rId21"/>
    <p:sldId id="514" r:id="rId22"/>
    <p:sldId id="516" r:id="rId23"/>
    <p:sldId id="517" r:id="rId24"/>
    <p:sldId id="518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19" r:id="rId34"/>
    <p:sldId id="549" r:id="rId35"/>
    <p:sldId id="509" r:id="rId36"/>
    <p:sldId id="399" r:id="rId37"/>
    <p:sldId id="397" r:id="rId38"/>
    <p:sldId id="319" r:id="rId39"/>
    <p:sldId id="499" r:id="rId40"/>
    <p:sldId id="401" r:id="rId41"/>
    <p:sldId id="402" r:id="rId42"/>
    <p:sldId id="403" r:id="rId43"/>
    <p:sldId id="404" r:id="rId44"/>
    <p:sldId id="487" r:id="rId45"/>
    <p:sldId id="447" r:id="rId46"/>
    <p:sldId id="446" r:id="rId47"/>
    <p:sldId id="449" r:id="rId48"/>
    <p:sldId id="528" r:id="rId49"/>
    <p:sldId id="533" r:id="rId50"/>
    <p:sldId id="535" r:id="rId51"/>
    <p:sldId id="534" r:id="rId52"/>
    <p:sldId id="537" r:id="rId53"/>
    <p:sldId id="536" r:id="rId5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78650" autoAdjust="0"/>
  </p:normalViewPr>
  <p:slideViewPr>
    <p:cSldViewPr>
      <p:cViewPr varScale="1">
        <p:scale>
          <a:sx n="48" d="100"/>
          <a:sy n="48" d="100"/>
        </p:scale>
        <p:origin x="13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2D5B251-06AC-4641-B0F8-0446A341D2A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10653D6-AF4F-458E-B624-91BB36300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ED5E47-EE4F-4BF1-A51B-998342E27EEA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F49700-FA69-4744-93F2-DF06A56D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94780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698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869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578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9083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541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8418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80434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00621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49533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8500"/>
            <a:ext cx="4598988" cy="34496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47" y="4386594"/>
            <a:ext cx="5085907" cy="4153158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053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49700-FA69-4744-93F2-DF06A56D14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49700-FA69-4744-93F2-DF06A56D14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6929-A8E5-4FE3-A7E1-06C601397B86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15F1-F9C9-47CF-AFCD-1D87CDD11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54B3-A5BA-4B1F-B6E5-EBF8A547F4D0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F700-39A4-4298-B454-90ED1CF1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6776-2EFD-4B83-B421-80E96FD9A33B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E43B-CF1C-4612-86D6-2895A6D4F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BC47-4CFC-4BE7-81A5-1CB9CACB1D10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007C-3604-4463-B95E-C4F96D0FD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E584-2AEF-445B-B369-8E6C8AA7F11D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6214-1FA2-4B93-93A1-C28758D5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1AE7-4880-4893-AA78-40715E9EFB85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EC7A-1EF4-4174-B894-819821C05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5FB7-AF87-44B3-BBF6-42F3F5409DD3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2420-4F2C-4CD2-B071-4446D1AD4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8A3A-94B3-4CD1-B4DF-7600841B1EF4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76C8-80ED-43A8-BE95-04AE234C2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8101-580D-4730-BF3B-C6535F3FC454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C7FF-D131-4E28-9649-5675A454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106F-4F9D-4F32-9116-961E05047807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CEDA-E89E-478F-BF72-57BAFF7C8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0911-8829-4C50-A777-56DEEF869C42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460B-0486-4310-AA7D-21EFB0A5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D6BAC7-AA29-41A0-8E29-17F61E8DD545}" type="datetimeFigureOut">
              <a:rPr lang="en-US"/>
              <a:pPr>
                <a:defRPr/>
              </a:pPr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B6F58-EB3D-4782-8D7B-F0454465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://www.cv-foundation.org/openaccess/content_iccv_2013/papers/Yang_Go-ICP_Solving_3D_2013_ICCV_paper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5.jpeg"/><Relationship Id="rId4" Type="http://schemas.openxmlformats.org/officeDocument/2006/relationships/image" Target="../media/image37.jpe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cnbc.cmu.edu/cns/papers/berg-cvpr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noodle.med.yale.edu/~chui/tps-rpm.html" TargetMode="External"/><Relationship Id="rId2" Type="http://schemas.openxmlformats.org/officeDocument/2006/relationships/hyperlink" Target="http://profs.etsmtl.ca/hlombaert/thinplates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Alignment and Object Instance Recognition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02/16/17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</a:t>
            </a:r>
          </a:p>
          <a:p>
            <a:r>
              <a:rPr lang="en-US" sz="2800" dirty="0" smtClean="0"/>
              <a:t>Applicable for larger number of objective function parameters than Hough transform</a:t>
            </a:r>
          </a:p>
          <a:p>
            <a:r>
              <a:rPr lang="en-US" sz="2800" dirty="0" smtClean="0"/>
              <a:t>Optimization parameters are easier to choose than Hough transform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sz="2800" dirty="0" smtClean="0"/>
              <a:t>Computational time grows quickly with fraction of outliers and number of parameters </a:t>
            </a:r>
          </a:p>
          <a:p>
            <a:r>
              <a:rPr lang="en-US" sz="2800" dirty="0" smtClean="0"/>
              <a:t>Sensitive to noise (with high noise might not be able to estimate parameters from any sample)</a:t>
            </a:r>
          </a:p>
          <a:p>
            <a:r>
              <a:rPr lang="en-US" sz="2800" dirty="0" smtClean="0"/>
              <a:t>Not as good for getting multiple fits (though one solution is to remove inliers after each fit and repeat)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  <a:endParaRPr lang="en-US" dirty="0" smtClean="0"/>
          </a:p>
          <a:p>
            <a:r>
              <a:rPr lang="en-US" sz="2800" dirty="0" smtClean="0"/>
              <a:t>Computing a </a:t>
            </a:r>
            <a:r>
              <a:rPr lang="en-US" sz="2800" dirty="0" err="1" smtClean="0"/>
              <a:t>homography</a:t>
            </a:r>
            <a:r>
              <a:rPr lang="en-US" sz="2800" dirty="0" smtClean="0"/>
              <a:t> (e.g., image stitching)</a:t>
            </a:r>
          </a:p>
          <a:p>
            <a:r>
              <a:rPr lang="en-US" sz="2800" dirty="0" smtClean="0"/>
              <a:t>Estimating fundamental matrix (relating two views)</a:t>
            </a:r>
          </a:p>
        </p:txBody>
      </p:sp>
    </p:spTree>
    <p:extLst>
      <p:ext uri="{BB962C8B-B14F-4D97-AF65-F5344CB8AC3E}">
        <p14:creationId xmlns:p14="http://schemas.microsoft.com/office/powerpoint/2010/main" val="22196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Fitting Demo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Alignment: find parameters of model that maps one set of points to another</a:t>
            </a:r>
          </a:p>
          <a:p>
            <a:endParaRPr lang="en-US" dirty="0" smtClean="0"/>
          </a:p>
          <a:p>
            <a:r>
              <a:rPr lang="en-US" dirty="0"/>
              <a:t>Typically want to solve for a global transformation that accounts for </a:t>
            </a:r>
            <a:r>
              <a:rPr lang="en-US" dirty="0" smtClean="0"/>
              <a:t>most </a:t>
            </a:r>
            <a:r>
              <a:rPr lang="en-US" dirty="0"/>
              <a:t>true correspondences</a:t>
            </a:r>
          </a:p>
          <a:p>
            <a:endParaRPr lang="en-US" dirty="0" smtClean="0"/>
          </a:p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Noise (typically 1-3 pixels)</a:t>
            </a:r>
          </a:p>
          <a:p>
            <a:pPr lvl="1"/>
            <a:r>
              <a:rPr lang="en-US" dirty="0" smtClean="0"/>
              <a:t>Outliers</a:t>
            </a:r>
            <a:r>
              <a:rPr lang="en-US" dirty="0"/>
              <a:t> </a:t>
            </a:r>
            <a:r>
              <a:rPr lang="en-US" dirty="0" smtClean="0"/>
              <a:t>(often 30-50%) </a:t>
            </a:r>
          </a:p>
          <a:p>
            <a:pPr lvl="1"/>
            <a:r>
              <a:rPr lang="en-US" dirty="0" smtClean="0"/>
              <a:t>Many-to-one matches or multiple objects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6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err="1" smtClean="0"/>
              <a:t>T</a:t>
            </a:r>
            <a:r>
              <a:rPr lang="en-US" dirty="0" err="1" smtClean="0"/>
              <a:t>p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45960"/>
              </p:ext>
            </p:extLst>
          </p:nvPr>
        </p:nvGraphicFramePr>
        <p:xfrm>
          <a:off x="3632200" y="5638800"/>
          <a:ext cx="15414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4" imgW="761760" imgH="469800" progId="Equation.3">
                  <p:embed/>
                </p:oleObj>
              </mc:Choice>
              <mc:Fallback>
                <p:oleObj name="Equation" r:id="rId4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638800"/>
                        <a:ext cx="154146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transformations</a:t>
            </a:r>
            <a:endParaRPr lang="en-US" dirty="0"/>
          </a:p>
        </p:txBody>
      </p:sp>
      <p:pic>
        <p:nvPicPr>
          <p:cNvPr id="4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324083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1887" y="433620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7" y="325512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87" y="302652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25862" y="432192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61087" y="424572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10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932" y="4967287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15332" y="626706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affine</a:t>
            </a:r>
          </a:p>
        </p:txBody>
      </p:sp>
      <p:pic>
        <p:nvPicPr>
          <p:cNvPr id="12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532" y="5119687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93420" y="62118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16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930" y="1024812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62500" y="21201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67313" y="2628606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Transformed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6372164"/>
            <a:ext cx="260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Slide credit (next few slides): A. Efros and/or S. Seitz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3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  <p:extLst>
      <p:ext uri="{BB962C8B-B14F-4D97-AF65-F5344CB8AC3E}">
        <p14:creationId xmlns:p14="http://schemas.microsoft.com/office/powerpoint/2010/main" val="9322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ym typeface="Symbol" pitchFamily="18" charset="2"/>
                </a:rPr>
                <a:t></a:t>
              </a:r>
              <a:endParaRPr lang="en-US" sz="4800" dirty="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132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Fitting/Alignment (continued)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Object instance recognition</a:t>
            </a:r>
          </a:p>
          <a:p>
            <a:endParaRPr lang="en-US" dirty="0"/>
          </a:p>
          <a:p>
            <a:r>
              <a:rPr lang="en-US" dirty="0" smtClean="0"/>
              <a:t>Example of alignment-based category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434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2D transformations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30910" y="4387072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Translate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1543" y="4387072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Rotate</a:t>
            </a:r>
            <a:endParaRPr lang="en-US" dirty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34110" y="2499965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4423" y="2494771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31336"/>
              </p:ext>
            </p:extLst>
          </p:nvPr>
        </p:nvGraphicFramePr>
        <p:xfrm>
          <a:off x="5440360" y="1563340"/>
          <a:ext cx="2471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4" imgW="1282680" imgH="482400" progId="Equation.3">
                  <p:embed/>
                </p:oleObj>
              </mc:Choice>
              <mc:Fallback>
                <p:oleObj name="Equation" r:id="rId4" imgW="128268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0" y="1563340"/>
                        <a:ext cx="24717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52737"/>
              </p:ext>
            </p:extLst>
          </p:nvPr>
        </p:nvGraphicFramePr>
        <p:xfrm>
          <a:off x="616973" y="3482942"/>
          <a:ext cx="3110551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6" imgW="1688760" imgH="469800" progId="Equation.3">
                  <p:embed/>
                </p:oleObj>
              </mc:Choice>
              <mc:Fallback>
                <p:oleObj name="Equation" r:id="rId6" imgW="16887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73" y="3482942"/>
                        <a:ext cx="3110551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43948"/>
              </p:ext>
            </p:extLst>
          </p:nvPr>
        </p:nvGraphicFramePr>
        <p:xfrm>
          <a:off x="770486" y="1433555"/>
          <a:ext cx="2624137" cy="103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8" imgW="1218960" imgH="482400" progId="Equation.3">
                  <p:embed/>
                </p:oleObj>
              </mc:Choice>
              <mc:Fallback>
                <p:oleObj name="Equation" r:id="rId8" imgW="12189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86" y="1433555"/>
                        <a:ext cx="2624137" cy="1038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69905"/>
              </p:ext>
            </p:extLst>
          </p:nvPr>
        </p:nvGraphicFramePr>
        <p:xfrm>
          <a:off x="5343767" y="3244072"/>
          <a:ext cx="266809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10" imgW="1358640" imgH="698400" progId="Equation.3">
                  <p:embed/>
                </p:oleObj>
              </mc:Choice>
              <mc:Fallback>
                <p:oleObj name="Equation" r:id="rId10" imgW="13586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767" y="3244072"/>
                        <a:ext cx="266809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573405"/>
              </p:ext>
            </p:extLst>
          </p:nvPr>
        </p:nvGraphicFramePr>
        <p:xfrm>
          <a:off x="1601543" y="5184450"/>
          <a:ext cx="2667000" cy="135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12" imgW="1371600" imgH="698400" progId="Equation.3">
                  <p:embed/>
                </p:oleObj>
              </mc:Choice>
              <mc:Fallback>
                <p:oleObj name="Equation" r:id="rId12" imgW="13716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543" y="5184450"/>
                        <a:ext cx="2667000" cy="1357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20171" y="6327450"/>
            <a:ext cx="770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Affine</a:t>
            </a:r>
            <a:endParaRPr lang="en-US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3927" y="5496453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Affine is any combination of translation, scale, rotation, shear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50172"/>
              </p:ext>
            </p:extLst>
          </p:nvPr>
        </p:nvGraphicFramePr>
        <p:xfrm>
          <a:off x="5791200" y="1143000"/>
          <a:ext cx="2667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1371600" imgH="698400" progId="Equation.3">
                  <p:embed/>
                </p:oleObj>
              </mc:Choice>
              <mc:Fallback>
                <p:oleObj name="Equation" r:id="rId3" imgW="1371600" imgH="698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6670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32951"/>
              </p:ext>
            </p:extLst>
          </p:nvPr>
        </p:nvGraphicFramePr>
        <p:xfrm>
          <a:off x="5740400" y="3200400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358640" imgH="698400" progId="Equation.3">
                  <p:embed/>
                </p:oleObj>
              </mc:Choice>
              <mc:Fallback>
                <p:oleObj name="Equation" r:id="rId5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3200400"/>
                        <a:ext cx="275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4200" y="25460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6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image transformations (reference table)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13716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09700" y="3657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5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34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1498320" imgH="1168200" progId="Equation.3">
                  <p:embed/>
                </p:oleObj>
              </mc:Choice>
              <mc:Fallback>
                <p:oleObj name="Equation" r:id="rId6" imgW="149832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72947"/>
                        <a:ext cx="1905000" cy="1485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4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(1 pair)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2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discussed last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b="1" dirty="0" smtClean="0"/>
              <a:t>Least squares fit</a:t>
            </a:r>
          </a:p>
          <a:p>
            <a:pPr lvl="1"/>
            <a:r>
              <a:rPr lang="en-US" b="1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b="1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5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</a:t>
            </a:r>
            <a:r>
              <a:rPr lang="en-US" dirty="0" smtClean="0"/>
              <a:t>points (from {Set 1} to {Set 2})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Initialize</a:t>
            </a:r>
            <a:r>
              <a:rPr lang="en-US" sz="2600" dirty="0" smtClean="0"/>
              <a:t> transformation (e.g., compute difference in means and scale)</a:t>
            </a:r>
            <a:endParaRPr lang="en-US" sz="2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7775" y="1479550"/>
            <a:ext cx="1460772" cy="1644650"/>
            <a:chOff x="1247775" y="1479550"/>
            <a:chExt cx="1460772" cy="1644650"/>
          </a:xfrm>
        </p:grpSpPr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1247775" y="1479550"/>
              <a:ext cx="1260747" cy="1333500"/>
              <a:chOff x="2051050" y="2673350"/>
              <a:chExt cx="1260475" cy="13335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45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43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41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1" name="Group 100"/>
            <p:cNvGrpSpPr>
              <a:grpSpLocks/>
            </p:cNvGrpSpPr>
            <p:nvPr/>
          </p:nvGrpSpPr>
          <p:grpSpPr bwMode="auto">
            <a:xfrm>
              <a:off x="1400175" y="1790700"/>
              <a:ext cx="1260747" cy="1333500"/>
              <a:chOff x="2051050" y="2673350"/>
              <a:chExt cx="1260475" cy="1333500"/>
            </a:xfrm>
          </p:grpSpPr>
          <p:grpSp>
            <p:nvGrpSpPr>
              <p:cNvPr id="62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8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6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4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2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0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7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8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8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100" name="Group 100"/>
            <p:cNvGrpSpPr>
              <a:grpSpLocks/>
            </p:cNvGrpSpPr>
            <p:nvPr/>
          </p:nvGrpSpPr>
          <p:grpSpPr bwMode="auto">
            <a:xfrm>
              <a:off x="1447800" y="1524000"/>
              <a:ext cx="1260747" cy="1333500"/>
              <a:chOff x="2051050" y="2673350"/>
              <a:chExt cx="1260475" cy="1333500"/>
            </a:xfrm>
          </p:grpSpPr>
          <p:grpSp>
            <p:nvGrpSpPr>
              <p:cNvPr id="101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17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2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15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3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3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4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1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09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07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1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aligning boundaries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7848600" cy="51355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Extract edge pixels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baseline="-25000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..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b="0" i="1" baseline="-25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i="1" baseline="-25000">
                        <a:latin typeface="Cambria Math"/>
                      </a:rPr>
                      <m:t>1</m:t>
                    </m:r>
                    <m:r>
                      <a:rPr lang="en-US" sz="2000" i="1">
                        <a:latin typeface="Cambria Math"/>
                      </a:rPr>
                      <m:t>..</m:t>
                    </m:r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b="0" i="1" baseline="-2500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Compute initial transformation (e.g., compute translation and scaling by center of mass, variance within each image)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Get nearest neighbors: for each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 baseline="-25000">
                        <a:latin typeface="Cambria Math"/>
                      </a:rPr>
                      <m:t>𝑖</m:t>
                    </m:r>
                    <m:r>
                      <a:rPr lang="en-US" sz="20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find corresponding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match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</m:t>
                    </m:r>
                    <m:r>
                      <a:rPr lang="en-US" sz="2000" b="0" i="0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𝑑𝑖𝑠𝑡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endParaRPr lang="en-US" sz="2000" i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Compute transformation </a:t>
                </a:r>
                <a:r>
                  <a:rPr lang="en-US" sz="2000" b="1" i="1" dirty="0" smtClean="0"/>
                  <a:t>T</a:t>
                </a:r>
                <a:r>
                  <a:rPr lang="en-US" sz="2000" dirty="0" smtClean="0"/>
                  <a:t> based on matches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Warp points </a:t>
                </a:r>
                <a:r>
                  <a:rPr lang="en-US" sz="2000" b="1" i="1" dirty="0" smtClean="0"/>
                  <a:t>p</a:t>
                </a:r>
                <a:r>
                  <a:rPr lang="en-US" sz="2000" dirty="0" smtClean="0"/>
                  <a:t> according to </a:t>
                </a:r>
                <a:r>
                  <a:rPr lang="en-US" sz="2000" b="1" i="1" dirty="0" smtClean="0"/>
                  <a:t>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Repeat 3-5 until convergence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7848600" cy="5135563"/>
              </a:xfrm>
              <a:blipFill rotWithShape="1">
                <a:blip r:embed="rId3"/>
                <a:stretch>
                  <a:fillRect l="-776" t="-713"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Hoiem\Documents\Classes\Spring 2012 - Computer Vision\hws\hw2\object alignment\objec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" y="3834213"/>
            <a:ext cx="4361292" cy="30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iem\Documents\Classes\Spring 2012 - Computer Vision\hws\hw2\object alignment\object2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91" y="3812551"/>
            <a:ext cx="4424265" cy="30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4419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1600" y="42909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ICP: Good and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Very simple</a:t>
            </a:r>
          </a:p>
          <a:p>
            <a:pPr lvl="1"/>
            <a:r>
              <a:rPr lang="en-US" dirty="0" smtClean="0"/>
              <a:t>Does not require correspondences</a:t>
            </a:r>
          </a:p>
          <a:p>
            <a:endParaRPr lang="en-US" dirty="0"/>
          </a:p>
          <a:p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May require dense points (so that there are good matches across sets)</a:t>
            </a:r>
          </a:p>
          <a:p>
            <a:pPr lvl="1"/>
            <a:r>
              <a:rPr lang="en-US" dirty="0" smtClean="0"/>
              <a:t>Subject to local minima from initialization, though there are methods to address this (see below)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www.cv-foundation.org/openaccess/content_iccv_2013/papers/Yang_Go-ICP_Solving_3D_2013_ICCV_paper.pdf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"/>
            <a:ext cx="3031273" cy="3044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0443" y="2890374"/>
            <a:ext cx="221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Fig from paper linked below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Least Squares Fit </a:t>
            </a:r>
          </a:p>
          <a:p>
            <a:pPr lvl="1"/>
            <a:r>
              <a:rPr lang="en-US" dirty="0" smtClean="0"/>
              <a:t>closed form solution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not robust to outliers</a:t>
            </a:r>
          </a:p>
          <a:p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improves robustness to noise</a:t>
            </a:r>
          </a:p>
          <a:p>
            <a:pPr lvl="1"/>
            <a:r>
              <a:rPr lang="en-US" dirty="0" smtClean="0"/>
              <a:t>requires iterative optimization</a:t>
            </a:r>
          </a:p>
          <a:p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can fit multiple models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for a few parameters (1-4 typically)</a:t>
            </a:r>
          </a:p>
          <a:p>
            <a:r>
              <a:rPr lang="en-US" dirty="0" smtClean="0"/>
              <a:t>RANSAC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works with a moderate number of parameters (</a:t>
            </a:r>
            <a:r>
              <a:rPr lang="en-US" dirty="0" err="1" smtClean="0"/>
              <a:t>e.g</a:t>
            </a:r>
            <a:r>
              <a:rPr lang="en-US" dirty="0" smtClean="0"/>
              <a:t>, 1-8)</a:t>
            </a:r>
          </a:p>
          <a:p>
            <a:r>
              <a:rPr lang="en-US" dirty="0" smtClean="0"/>
              <a:t>Iterative Closest Point (ICP)</a:t>
            </a:r>
          </a:p>
          <a:p>
            <a:pPr lvl="1"/>
            <a:r>
              <a:rPr lang="en-US" dirty="0" smtClean="0"/>
              <a:t>For local alignment only: does not require initial correspondences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 Instance Recognition</a:t>
            </a:r>
            <a:endParaRPr lang="de-CH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706938" cy="5135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Match </a:t>
            </a:r>
            <a:r>
              <a:rPr lang="en-US" dirty="0" err="1" smtClean="0"/>
              <a:t>keypoints</a:t>
            </a:r>
            <a:r>
              <a:rPr lang="en-US" dirty="0" smtClean="0"/>
              <a:t> to object model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affine transformation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by inliers and choose solutions with score above threshold</a:t>
            </a:r>
            <a:endParaRPr lang="en-US" dirty="0"/>
          </a:p>
        </p:txBody>
      </p:sp>
      <p:pic>
        <p:nvPicPr>
          <p:cNvPr id="9227" name="Picture 25" descr="obj14_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9039">
            <a:off x="7186543" y="920486"/>
            <a:ext cx="12668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42"/>
          <p:cNvSpPr>
            <a:spLocks noChangeArrowheads="1"/>
          </p:cNvSpPr>
          <p:nvPr/>
        </p:nvSpPr>
        <p:spPr bwMode="auto">
          <a:xfrm rot="-6419039">
            <a:off x="7842974" y="1784880"/>
            <a:ext cx="277813" cy="2635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9229" name="Group 107"/>
          <p:cNvGrpSpPr>
            <a:grpSpLocks/>
          </p:cNvGrpSpPr>
          <p:nvPr/>
        </p:nvGrpSpPr>
        <p:grpSpPr bwMode="auto">
          <a:xfrm rot="-1019039">
            <a:off x="7269093" y="950649"/>
            <a:ext cx="898525" cy="1201737"/>
            <a:chOff x="4980243" y="2404871"/>
            <a:chExt cx="1441195" cy="1919860"/>
          </a:xfrm>
        </p:grpSpPr>
        <p:grpSp>
          <p:nvGrpSpPr>
            <p:cNvPr id="9263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9283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4" name="Group 101"/>
            <p:cNvGrpSpPr>
              <a:grpSpLocks/>
            </p:cNvGrpSpPr>
            <p:nvPr/>
          </p:nvGrpSpPr>
          <p:grpSpPr bwMode="auto">
            <a:xfrm>
              <a:off x="4980243" y="2404871"/>
              <a:ext cx="1393435" cy="1919860"/>
              <a:chOff x="4980243" y="2404871"/>
              <a:chExt cx="1393435" cy="1919860"/>
            </a:xfrm>
          </p:grpSpPr>
          <p:grpSp>
            <p:nvGrpSpPr>
              <p:cNvPr id="9265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9281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6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9279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7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9277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8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9275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9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9273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0" name="Rectangle 88"/>
              <p:cNvSpPr>
                <a:spLocks noChangeArrowheads="1"/>
              </p:cNvSpPr>
              <p:nvPr/>
            </p:nvSpPr>
            <p:spPr bwMode="auto">
              <a:xfrm>
                <a:off x="4980243" y="3973090"/>
                <a:ext cx="361682" cy="31508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9271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9272" name="Rectangle 90"/>
              <p:cNvSpPr>
                <a:spLocks noChangeArrowheads="1"/>
              </p:cNvSpPr>
              <p:nvPr/>
            </p:nvSpPr>
            <p:spPr bwMode="auto">
              <a:xfrm>
                <a:off x="5893049" y="2404871"/>
                <a:ext cx="361682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9230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668" y="922074"/>
            <a:ext cx="1143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5400606" y="1401499"/>
            <a:ext cx="236537" cy="22383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9232" name="Group 7"/>
          <p:cNvGrpSpPr>
            <a:grpSpLocks/>
          </p:cNvGrpSpPr>
          <p:nvPr/>
        </p:nvGrpSpPr>
        <p:grpSpPr bwMode="auto">
          <a:xfrm>
            <a:off x="5495856" y="1504686"/>
            <a:ext cx="39687" cy="38100"/>
            <a:chOff x="1292" y="2205"/>
            <a:chExt cx="46" cy="46"/>
          </a:xfrm>
        </p:grpSpPr>
        <p:sp>
          <p:nvSpPr>
            <p:cNvPr id="9261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10"/>
          <p:cNvGrpSpPr>
            <a:grpSpLocks/>
          </p:cNvGrpSpPr>
          <p:nvPr/>
        </p:nvGrpSpPr>
        <p:grpSpPr bwMode="auto">
          <a:xfrm>
            <a:off x="5514906" y="1082411"/>
            <a:ext cx="39687" cy="38100"/>
            <a:chOff x="1292" y="2205"/>
            <a:chExt cx="46" cy="46"/>
          </a:xfrm>
        </p:grpSpPr>
        <p:sp>
          <p:nvSpPr>
            <p:cNvPr id="9259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4" name="Group 13"/>
          <p:cNvGrpSpPr>
            <a:grpSpLocks/>
          </p:cNvGrpSpPr>
          <p:nvPr/>
        </p:nvGrpSpPr>
        <p:grpSpPr bwMode="auto">
          <a:xfrm>
            <a:off x="5668893" y="1234811"/>
            <a:ext cx="38100" cy="39688"/>
            <a:chOff x="1292" y="2205"/>
            <a:chExt cx="46" cy="46"/>
          </a:xfrm>
        </p:grpSpPr>
        <p:sp>
          <p:nvSpPr>
            <p:cNvPr id="9257" name="Line 1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5" name="Group 16"/>
          <p:cNvGrpSpPr>
            <a:grpSpLocks/>
          </p:cNvGrpSpPr>
          <p:nvPr/>
        </p:nvGrpSpPr>
        <p:grpSpPr bwMode="auto">
          <a:xfrm>
            <a:off x="6129268" y="1542786"/>
            <a:ext cx="39688" cy="38100"/>
            <a:chOff x="1292" y="2205"/>
            <a:chExt cx="46" cy="46"/>
          </a:xfrm>
        </p:grpSpPr>
        <p:sp>
          <p:nvSpPr>
            <p:cNvPr id="9255" name="Line 1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6" name="Group 19"/>
          <p:cNvGrpSpPr>
            <a:grpSpLocks/>
          </p:cNvGrpSpPr>
          <p:nvPr/>
        </p:nvGrpSpPr>
        <p:grpSpPr bwMode="auto">
          <a:xfrm>
            <a:off x="5994331" y="1734874"/>
            <a:ext cx="39687" cy="39687"/>
            <a:chOff x="1292" y="2205"/>
            <a:chExt cx="46" cy="46"/>
          </a:xfrm>
        </p:grpSpPr>
        <p:sp>
          <p:nvSpPr>
            <p:cNvPr id="9253" name="Line 2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2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7" name="Group 22"/>
          <p:cNvGrpSpPr>
            <a:grpSpLocks/>
          </p:cNvGrpSpPr>
          <p:nvPr/>
        </p:nvGrpSpPr>
        <p:grpSpPr bwMode="auto">
          <a:xfrm>
            <a:off x="6072118" y="1063361"/>
            <a:ext cx="38100" cy="38100"/>
            <a:chOff x="1292" y="2205"/>
            <a:chExt cx="46" cy="46"/>
          </a:xfrm>
        </p:grpSpPr>
        <p:sp>
          <p:nvSpPr>
            <p:cNvPr id="9251" name="Line 2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2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8" name="Rectangle 91"/>
          <p:cNvSpPr>
            <a:spLocks noChangeArrowheads="1"/>
          </p:cNvSpPr>
          <p:nvPr/>
        </p:nvSpPr>
        <p:spPr bwMode="auto">
          <a:xfrm>
            <a:off x="5265668" y="993511"/>
            <a:ext cx="225425" cy="19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39" name="Rectangle 92"/>
          <p:cNvSpPr>
            <a:spLocks noChangeArrowheads="1"/>
          </p:cNvSpPr>
          <p:nvPr/>
        </p:nvSpPr>
        <p:spPr bwMode="auto">
          <a:xfrm>
            <a:off x="5495856" y="1466586"/>
            <a:ext cx="225425" cy="19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40" name="Rectangle 93"/>
          <p:cNvSpPr>
            <a:spLocks noChangeArrowheads="1"/>
          </p:cNvSpPr>
          <p:nvPr/>
        </p:nvSpPr>
        <p:spPr bwMode="auto">
          <a:xfrm>
            <a:off x="6130856" y="1222111"/>
            <a:ext cx="225425" cy="19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41" name="Line 46"/>
          <p:cNvSpPr>
            <a:spLocks noChangeShapeType="1"/>
          </p:cNvSpPr>
          <p:nvPr/>
        </p:nvSpPr>
        <p:spPr bwMode="auto">
          <a:xfrm>
            <a:off x="5646668" y="1450711"/>
            <a:ext cx="2133600" cy="4572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715000" y="3429000"/>
            <a:ext cx="21336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Affine Parameters</a:t>
            </a:r>
          </a:p>
        </p:txBody>
      </p:sp>
      <p:sp>
        <p:nvSpPr>
          <p:cNvPr id="9243" name="TextBox 131"/>
          <p:cNvSpPr txBox="1">
            <a:spLocks noChangeArrowheads="1"/>
          </p:cNvSpPr>
          <p:nvPr/>
        </p:nvSpPr>
        <p:spPr bwMode="auto">
          <a:xfrm>
            <a:off x="5257800" y="5638800"/>
            <a:ext cx="3276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Choose hypothesis with max score above threshold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96000" y="47244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# Inliers</a:t>
            </a:r>
          </a:p>
        </p:txBody>
      </p:sp>
      <p:sp>
        <p:nvSpPr>
          <p:cNvPr id="134" name="Right Arrow 133"/>
          <p:cNvSpPr/>
          <p:nvPr/>
        </p:nvSpPr>
        <p:spPr>
          <a:xfrm rot="5400000">
            <a:off x="6488097" y="2750558"/>
            <a:ext cx="603867" cy="448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ight Arrow 134"/>
          <p:cNvSpPr/>
          <p:nvPr/>
        </p:nvSpPr>
        <p:spPr>
          <a:xfrm rot="5400000">
            <a:off x="6577012" y="5233988"/>
            <a:ext cx="373063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5400000">
            <a:off x="6591300" y="43815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48" name="TextBox 136"/>
          <p:cNvSpPr txBox="1">
            <a:spLocks noChangeArrowheads="1"/>
          </p:cNvSpPr>
          <p:nvPr/>
        </p:nvSpPr>
        <p:spPr bwMode="auto">
          <a:xfrm>
            <a:off x="5189468" y="1947599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Matched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690039" y="2761456"/>
            <a:ext cx="46482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50" name="TextBox 68"/>
          <p:cNvSpPr txBox="1">
            <a:spLocks noChangeArrowheads="1"/>
          </p:cNvSpPr>
          <p:nvPr/>
        </p:nvSpPr>
        <p:spPr bwMode="auto">
          <a:xfrm>
            <a:off x="7620000" y="4267200"/>
            <a:ext cx="190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</a:t>
            </a:r>
            <a:r>
              <a:rPr lang="en-US" dirty="0" err="1" smtClean="0"/>
              <a:t>Keypoint</a:t>
            </a:r>
            <a:r>
              <a:rPr lang="en-US" dirty="0" smtClean="0"/>
              <a:t> Matching</a:t>
            </a:r>
            <a:endParaRPr lang="de-CH" dirty="0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409575" y="4527550"/>
            <a:ext cx="1954213" cy="1328738"/>
            <a:chOff x="884187" y="5111107"/>
            <a:chExt cx="1954259" cy="1329381"/>
          </a:xfrm>
        </p:grpSpPr>
        <p:pic>
          <p:nvPicPr>
            <p:cNvPr id="11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0321" y="5157788"/>
              <a:ext cx="93345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6" name="Group 114"/>
            <p:cNvGrpSpPr>
              <a:grpSpLocks/>
            </p:cNvGrpSpPr>
            <p:nvPr/>
          </p:nvGrpSpPr>
          <p:grpSpPr bwMode="auto">
            <a:xfrm>
              <a:off x="884187" y="5111107"/>
              <a:ext cx="276999" cy="873768"/>
              <a:chOff x="884187" y="5111107"/>
              <a:chExt cx="276999" cy="873768"/>
            </a:xfrm>
          </p:grpSpPr>
          <p:sp>
            <p:nvSpPr>
              <p:cNvPr id="1130" name="Line 48"/>
              <p:cNvSpPr>
                <a:spLocks noChangeShapeType="1"/>
              </p:cNvSpPr>
              <p:nvPr/>
            </p:nvSpPr>
            <p:spPr bwMode="auto">
              <a:xfrm>
                <a:off x="1130968" y="5157788"/>
                <a:ext cx="0" cy="82708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608363" y="5386931"/>
                <a:ext cx="828647" cy="27699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/>
                  <a:t>N</a:t>
                </a:r>
                <a:r>
                  <a:rPr lang="pl-PL" sz="1200"/>
                  <a:t> pixels</a:t>
                </a:r>
                <a:endParaRPr lang="en-US" sz="1200"/>
              </a:p>
            </p:txBody>
          </p:sp>
        </p:grpSp>
        <p:grpSp>
          <p:nvGrpSpPr>
            <p:cNvPr id="1127" name="Group 103"/>
            <p:cNvGrpSpPr>
              <a:grpSpLocks/>
            </p:cNvGrpSpPr>
            <p:nvPr/>
          </p:nvGrpSpPr>
          <p:grpSpPr bwMode="auto">
            <a:xfrm>
              <a:off x="1327146" y="6165850"/>
              <a:ext cx="1511300" cy="274638"/>
              <a:chOff x="1655763" y="6165850"/>
              <a:chExt cx="1511300" cy="274638"/>
            </a:xfrm>
          </p:grpSpPr>
          <p:sp>
            <p:nvSpPr>
              <p:cNvPr id="1128" name="Line 49"/>
              <p:cNvSpPr>
                <a:spLocks noChangeShapeType="1"/>
              </p:cNvSpPr>
              <p:nvPr/>
            </p:nvSpPr>
            <p:spPr bwMode="auto">
              <a:xfrm>
                <a:off x="1655763" y="6200775"/>
                <a:ext cx="9366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Text Box 51"/>
              <p:cNvSpPr txBox="1">
                <a:spLocks noChangeArrowheads="1"/>
              </p:cNvSpPr>
              <p:nvPr/>
            </p:nvSpPr>
            <p:spPr bwMode="auto">
              <a:xfrm>
                <a:off x="1727200" y="6165850"/>
                <a:ext cx="1439863" cy="2746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/>
                  <a:t>N</a:t>
                </a:r>
                <a:r>
                  <a:rPr lang="pl-PL" sz="1200"/>
                  <a:t> pixels</a:t>
                </a:r>
                <a:endParaRPr lang="en-US" sz="1200"/>
              </a:p>
            </p:txBody>
          </p:sp>
        </p:grpSp>
      </p:grpSp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968500" y="4213225"/>
            <a:ext cx="1116013" cy="1225550"/>
            <a:chOff x="2771775" y="4797425"/>
            <a:chExt cx="1116013" cy="1225709"/>
          </a:xfrm>
        </p:grpSpPr>
        <p:grpSp>
          <p:nvGrpSpPr>
            <p:cNvPr id="1109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111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4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5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6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7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8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19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0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1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2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3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24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5" imgW="190440" imgH="215640" progId="Equation.3">
                    <p:embed/>
                  </p:oleObj>
                </mc:Choice>
                <mc:Fallback>
                  <p:oleObj name="Equation" r:id="rId5" imgW="19044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0" name="Text Box 86"/>
            <p:cNvSpPr txBox="1">
              <a:spLocks noChangeArrowheads="1"/>
            </p:cNvSpPr>
            <p:nvPr/>
          </p:nvSpPr>
          <p:spPr bwMode="auto">
            <a:xfrm>
              <a:off x="3001941" y="5776913"/>
              <a:ext cx="885847" cy="24622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i="1"/>
                <a:t>e.g.</a:t>
              </a:r>
              <a:r>
                <a:rPr lang="en-US" sz="1000"/>
                <a:t> </a:t>
              </a:r>
              <a:r>
                <a:rPr lang="pl-PL" sz="1000"/>
                <a:t>color</a:t>
              </a:r>
              <a:endParaRPr lang="en-US" sz="1000"/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4157663" y="4249738"/>
            <a:ext cx="971550" cy="1181100"/>
            <a:chOff x="4967288" y="4833938"/>
            <a:chExt cx="971549" cy="1181258"/>
          </a:xfrm>
        </p:grpSpPr>
        <p:grpSp>
          <p:nvGrpSpPr>
            <p:cNvPr id="1093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095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098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099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0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1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2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3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4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5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6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7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108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4" name="Text Box 87"/>
            <p:cNvSpPr txBox="1">
              <a:spLocks noChangeArrowheads="1"/>
            </p:cNvSpPr>
            <p:nvPr/>
          </p:nvSpPr>
          <p:spPr bwMode="auto">
            <a:xfrm>
              <a:off x="5083182" y="5768975"/>
              <a:ext cx="855655" cy="24622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i="1"/>
                <a:t>e.g.</a:t>
              </a:r>
              <a:r>
                <a:rPr lang="en-US" sz="1000"/>
                <a:t> </a:t>
              </a:r>
              <a:r>
                <a:rPr lang="pl-PL" sz="1000"/>
                <a:t>color</a:t>
              </a:r>
              <a:endParaRPr lang="en-US" sz="1000"/>
            </a:p>
          </p:txBody>
        </p:sp>
      </p:grpSp>
      <p:pic>
        <p:nvPicPr>
          <p:cNvPr id="1036" name="Picture 25" descr="obj14_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9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071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091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2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073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089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087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5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085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6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083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7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081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8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79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80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039" name="Picture 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8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05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069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067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065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063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61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59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6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57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58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1. Find a set of   </a:t>
            </a:r>
            <a:br>
              <a:rPr lang="en-US" sz="2100" b="1"/>
            </a:br>
            <a:r>
              <a:rPr lang="en-US" sz="2100" b="1"/>
              <a:t>    distinctive key-</a:t>
            </a:r>
            <a:br>
              <a:rPr lang="en-US" sz="2100" b="1"/>
            </a:br>
            <a:r>
              <a:rPr lang="en-US" sz="2100" b="1"/>
              <a:t>    points </a:t>
            </a:r>
            <a:endParaRPr lang="en-US" b="1"/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387725"/>
            <a:ext cx="2782887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3. Extract and </a:t>
            </a:r>
            <a:br>
              <a:rPr lang="en-US" sz="2100" b="1"/>
            </a:br>
            <a:r>
              <a:rPr lang="en-US" sz="2100" b="1"/>
              <a:t>    normalize the    </a:t>
            </a:r>
            <a:br>
              <a:rPr lang="en-US" sz="2100" b="1"/>
            </a:br>
            <a:r>
              <a:rPr lang="en-US" sz="2100" b="1"/>
              <a:t>    region content  </a:t>
            </a:r>
            <a:endParaRPr lang="en-US" b="1"/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2. Define a region </a:t>
            </a:r>
            <a:br>
              <a:rPr lang="en-US" sz="2100" b="1"/>
            </a:br>
            <a:r>
              <a:rPr lang="en-US" sz="2100" b="1"/>
              <a:t>    around each </a:t>
            </a:r>
            <a:br>
              <a:rPr lang="en-US" sz="2100" b="1"/>
            </a:br>
            <a:r>
              <a:rPr lang="en-US" sz="2100" b="1"/>
              <a:t>    keypoint   </a:t>
            </a:r>
            <a:endParaRPr lang="en-US" b="1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560888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4. Compute a local </a:t>
            </a:r>
            <a:br>
              <a:rPr lang="en-US" sz="2100" b="1"/>
            </a:br>
            <a:r>
              <a:rPr lang="en-US" sz="2100" b="1"/>
              <a:t>    descriptor from the </a:t>
            </a:r>
            <a:br>
              <a:rPr lang="en-US" sz="2100" b="1"/>
            </a:br>
            <a:r>
              <a:rPr lang="en-US" sz="2100" b="1"/>
              <a:t>    normalized region</a:t>
            </a:r>
            <a:endParaRPr lang="en-US" b="1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5. Match local </a:t>
            </a:r>
            <a:br>
              <a:rPr lang="en-US" sz="2100" b="1"/>
            </a:br>
            <a:r>
              <a:rPr lang="en-US" sz="2100" b="1"/>
              <a:t>    descriptors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Keypoint</a:t>
            </a:r>
            <a:r>
              <a:rPr lang="en-US" dirty="0" smtClean="0"/>
              <a:t>-based instance recognition</a:t>
            </a:r>
          </a:p>
        </p:txBody>
      </p:sp>
      <p:pic>
        <p:nvPicPr>
          <p:cNvPr id="10243" name="Picture 4" descr="sift-fe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6175" y="2951163"/>
            <a:ext cx="6851650" cy="3060700"/>
          </a:xfrm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3100" y="1143000"/>
            <a:ext cx="7861300" cy="1600200"/>
          </a:xfrm>
        </p:spPr>
        <p:txBody>
          <a:bodyPr/>
          <a:lstStyle/>
          <a:p>
            <a:r>
              <a:rPr lang="en-US" smtClean="0"/>
              <a:t>Given two images and their keypoints (position, scale, orientation, descriptor)</a:t>
            </a:r>
          </a:p>
          <a:p>
            <a:r>
              <a:rPr lang="en-US" smtClean="0"/>
              <a:t>Goal: Verify if they belong to a consistent configuration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22700" y="6135688"/>
            <a:ext cx="1941513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Local Features, </a:t>
            </a:r>
            <a:br>
              <a:rPr lang="en-US" b="1"/>
            </a:br>
            <a:r>
              <a:rPr lang="en-US" b="1"/>
              <a:t>e.g. SIFT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024688" y="6553200"/>
            <a:ext cx="21034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/>
              <a:t>Slide credit: David Lowe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Finding the objects (overview)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686800" cy="3733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Match interest points from input image to database image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Matched points vote for rough position/orientation/scale of object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Find position/orientation/scales that have at least three votes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Compute affine registration and matches using iterative least squares with outlier check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Report object if there are at least T matched points</a:t>
            </a: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447800" y="990600"/>
            <a:ext cx="6096000" cy="1764150"/>
            <a:chOff x="609600" y="1086092"/>
            <a:chExt cx="7696200" cy="2227239"/>
          </a:xfrm>
        </p:grpSpPr>
        <p:grpSp>
          <p:nvGrpSpPr>
            <p:cNvPr id="4" name="Group 3"/>
            <p:cNvGrpSpPr/>
            <p:nvPr/>
          </p:nvGrpSpPr>
          <p:grpSpPr>
            <a:xfrm>
              <a:off x="4945062" y="1219200"/>
              <a:ext cx="2141538" cy="2081984"/>
              <a:chOff x="1828987" y="2437924"/>
              <a:chExt cx="2141538" cy="2081984"/>
            </a:xfrm>
          </p:grpSpPr>
          <p:pic>
            <p:nvPicPr>
              <p:cNvPr id="5" name="Picture 4" descr="obj14__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28987" y="2491083"/>
                <a:ext cx="2141538" cy="2028825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grpSp>
            <p:nvGrpSpPr>
              <p:cNvPr id="6" name="Group 61"/>
              <p:cNvGrpSpPr/>
              <p:nvPr/>
            </p:nvGrpSpPr>
            <p:grpSpPr>
              <a:xfrm rot="940178">
                <a:off x="2102604" y="2590800"/>
                <a:ext cx="457200" cy="457200"/>
                <a:chOff x="2102604" y="2590800"/>
                <a:chExt cx="457200" cy="45720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>
                  <a:endCxn id="19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2"/>
              <p:cNvGrpSpPr/>
              <p:nvPr/>
            </p:nvGrpSpPr>
            <p:grpSpPr>
              <a:xfrm rot="20789174">
                <a:off x="3039177" y="2437924"/>
                <a:ext cx="579789" cy="645352"/>
                <a:chOff x="2102604" y="2590800"/>
                <a:chExt cx="457200" cy="45720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Arrow Connector 17"/>
                <p:cNvCxnSpPr>
                  <a:endCxn id="17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65"/>
              <p:cNvGrpSpPr/>
              <p:nvPr/>
            </p:nvGrpSpPr>
            <p:grpSpPr>
              <a:xfrm rot="7787505">
                <a:off x="2380422" y="2903578"/>
                <a:ext cx="582847" cy="553535"/>
                <a:chOff x="2102604" y="2590800"/>
                <a:chExt cx="457200" cy="4572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Arrow Connector 15"/>
                <p:cNvCxnSpPr>
                  <a:endCxn id="15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68"/>
              <p:cNvGrpSpPr/>
              <p:nvPr/>
            </p:nvGrpSpPr>
            <p:grpSpPr>
              <a:xfrm rot="10071139">
                <a:off x="2303154" y="3598555"/>
                <a:ext cx="457200" cy="457200"/>
                <a:chOff x="2102604" y="2590800"/>
                <a:chExt cx="457200" cy="4572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Arrow Connector 13"/>
                <p:cNvCxnSpPr>
                  <a:endCxn id="13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1"/>
              <p:cNvGrpSpPr/>
              <p:nvPr/>
            </p:nvGrpSpPr>
            <p:grpSpPr>
              <a:xfrm rot="10800000">
                <a:off x="3213680" y="3243386"/>
                <a:ext cx="457200" cy="457200"/>
                <a:chOff x="2102604" y="2590800"/>
                <a:chExt cx="457200" cy="4572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/>
                <p:cNvCxnSpPr>
                  <a:endCxn id="11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 rot="3358200">
              <a:off x="1535257" y="1115951"/>
              <a:ext cx="2147438" cy="2087720"/>
              <a:chOff x="1828987" y="2437924"/>
              <a:chExt cx="2141538" cy="2081984"/>
            </a:xfrm>
          </p:grpSpPr>
          <p:pic>
            <p:nvPicPr>
              <p:cNvPr id="22" name="Picture 5" descr="obj14__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28987" y="2491083"/>
                <a:ext cx="2141538" cy="2028825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grpSp>
            <p:nvGrpSpPr>
              <p:cNvPr id="23" name="Group 61"/>
              <p:cNvGrpSpPr/>
              <p:nvPr/>
            </p:nvGrpSpPr>
            <p:grpSpPr>
              <a:xfrm rot="940178">
                <a:off x="2102604" y="2590800"/>
                <a:ext cx="457200" cy="457200"/>
                <a:chOff x="2102604" y="2590800"/>
                <a:chExt cx="457200" cy="457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Arrow Connector 36"/>
                <p:cNvCxnSpPr>
                  <a:endCxn id="36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62"/>
              <p:cNvGrpSpPr/>
              <p:nvPr/>
            </p:nvGrpSpPr>
            <p:grpSpPr>
              <a:xfrm rot="20789174">
                <a:off x="3039177" y="2437924"/>
                <a:ext cx="579789" cy="645352"/>
                <a:chOff x="2102604" y="2590800"/>
                <a:chExt cx="457200" cy="4572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4"/>
                <p:cNvCxnSpPr>
                  <a:endCxn id="34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65"/>
              <p:cNvGrpSpPr/>
              <p:nvPr/>
            </p:nvGrpSpPr>
            <p:grpSpPr>
              <a:xfrm rot="7787505">
                <a:off x="2380422" y="2903578"/>
                <a:ext cx="582847" cy="553535"/>
                <a:chOff x="2102604" y="2590800"/>
                <a:chExt cx="457200" cy="4572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/>
                <p:cNvCxnSpPr>
                  <a:endCxn id="32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68"/>
              <p:cNvGrpSpPr/>
              <p:nvPr/>
            </p:nvGrpSpPr>
            <p:grpSpPr>
              <a:xfrm rot="10071139">
                <a:off x="2303154" y="3598555"/>
                <a:ext cx="457200" cy="457200"/>
                <a:chOff x="2102604" y="2590800"/>
                <a:chExt cx="457200" cy="457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>
                  <a:endCxn id="30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71"/>
              <p:cNvGrpSpPr/>
              <p:nvPr/>
            </p:nvGrpSpPr>
            <p:grpSpPr>
              <a:xfrm rot="10800000">
                <a:off x="3213680" y="3243386"/>
                <a:ext cx="457200" cy="457200"/>
                <a:chOff x="2102604" y="2590800"/>
                <a:chExt cx="457200" cy="457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102604" y="25908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Arrow Connector 28"/>
                <p:cNvCxnSpPr>
                  <a:endCxn id="28" idx="0"/>
                </p:cNvCxnSpPr>
                <p:nvPr/>
              </p:nvCxnSpPr>
              <p:spPr>
                <a:xfrm rot="10800000">
                  <a:off x="2331204" y="2590800"/>
                  <a:ext cx="2624" cy="277036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Box 37"/>
            <p:cNvSpPr txBox="1"/>
            <p:nvPr/>
          </p:nvSpPr>
          <p:spPr>
            <a:xfrm>
              <a:off x="609600" y="2362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Image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2800" y="26670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Stored Image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  <p:extLst>
      <p:ext uri="{BB962C8B-B14F-4D97-AF65-F5344CB8AC3E}">
        <p14:creationId xmlns:p14="http://schemas.microsoft.com/office/powerpoint/2010/main" val="40168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Keypoints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943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Want to match </a:t>
            </a:r>
            <a:r>
              <a:rPr lang="en-US" dirty="0" err="1" smtClean="0"/>
              <a:t>keypoints</a:t>
            </a:r>
            <a:r>
              <a:rPr lang="en-US" dirty="0" smtClean="0"/>
              <a:t> between: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Query image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Stored image containing the object</a:t>
            </a:r>
          </a:p>
          <a:p>
            <a:pPr marL="971550" lvl="1" indent="-51435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Given descriptor x</a:t>
            </a:r>
            <a:r>
              <a:rPr lang="en-US" baseline="-25000" dirty="0" smtClean="0"/>
              <a:t>0</a:t>
            </a:r>
            <a:r>
              <a:rPr lang="en-US" dirty="0" smtClean="0"/>
              <a:t>, find two nearest neighbors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 with distances d</a:t>
            </a:r>
            <a:r>
              <a:rPr lang="en-US" baseline="-25000" dirty="0" smtClean="0"/>
              <a:t>1</a:t>
            </a:r>
            <a:r>
              <a:rPr lang="en-US" dirty="0" smtClean="0"/>
              <a:t>, d</a:t>
            </a:r>
            <a:r>
              <a:rPr lang="en-US" baseline="-25000" dirty="0" smtClean="0"/>
              <a:t>2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matches x</a:t>
            </a:r>
            <a:r>
              <a:rPr lang="en-US" baseline="-25000" dirty="0" smtClean="0"/>
              <a:t>0</a:t>
            </a:r>
            <a:r>
              <a:rPr lang="en-US" dirty="0" smtClean="0"/>
              <a:t> if d</a:t>
            </a:r>
            <a:r>
              <a:rPr lang="en-US" baseline="-25000" dirty="0" smtClean="0"/>
              <a:t>1</a:t>
            </a:r>
            <a:r>
              <a:rPr lang="en-US" dirty="0" smtClean="0"/>
              <a:t>/d</a:t>
            </a:r>
            <a:r>
              <a:rPr lang="en-US" baseline="-25000" dirty="0" smtClean="0"/>
              <a:t>2</a:t>
            </a:r>
            <a:r>
              <a:rPr lang="en-US" dirty="0" smtClean="0"/>
              <a:t> &lt; </a:t>
            </a:r>
            <a:r>
              <a:rPr lang="en-US" dirty="0" smtClean="0"/>
              <a:t>0.7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This gets rid of 90% false matches, 5% of true matches in Lowe’s study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Object 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Accounts for 3D rotation of a surface under orthographic projection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4724400"/>
            <a:ext cx="1905000" cy="1676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17994006">
            <a:off x="5735638" y="2309813"/>
            <a:ext cx="1905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810000" y="2819400"/>
            <a:ext cx="914400" cy="80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4648200"/>
            <a:ext cx="1905000" cy="1676400"/>
          </a:xfrm>
          <a:prstGeom prst="rect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Object Model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25937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0" y="6096000"/>
            <a:ext cx="7287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What is the minimum number of matched points that we need?</a:t>
            </a:r>
            <a:endParaRPr lang="en-US" sz="2000" dirty="0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35937"/>
            <a:ext cx="1857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80905"/>
              </p:ext>
            </p:extLst>
          </p:nvPr>
        </p:nvGraphicFramePr>
        <p:xfrm>
          <a:off x="2819400" y="1497537"/>
          <a:ext cx="2667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4" imgW="1371600" imgH="698400" progId="Equation.3">
                  <p:embed/>
                </p:oleObj>
              </mc:Choice>
              <mc:Fallback>
                <p:oleObj name="Equation" r:id="rId4" imgW="1371600" imgH="698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97537"/>
                        <a:ext cx="26670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27380"/>
              </p:ext>
            </p:extLst>
          </p:nvPr>
        </p:nvGraphicFramePr>
        <p:xfrm>
          <a:off x="1447800" y="2971800"/>
          <a:ext cx="3657600" cy="22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6" imgW="2273040" imgH="1384200" progId="Equation.3">
                  <p:embed/>
                </p:oleObj>
              </mc:Choice>
              <mc:Fallback>
                <p:oleObj name="Equation" r:id="rId6" imgW="2273040" imgH="1384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1800"/>
                        <a:ext cx="3657600" cy="2226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Finding the objects (in detail)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Match interest points from input image to database image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Get location/scale/orientation using Hough voting</a:t>
            </a:r>
          </a:p>
          <a:p>
            <a:pPr marL="914400" lvl="1" indent="-514350">
              <a:defRPr/>
            </a:pPr>
            <a:r>
              <a:rPr lang="en-US" sz="2400" dirty="0" smtClean="0"/>
              <a:t>In training, each point has known position/scale/orientation </a:t>
            </a:r>
            <a:r>
              <a:rPr lang="en-US" sz="2400" dirty="0" err="1" smtClean="0"/>
              <a:t>wrt</a:t>
            </a:r>
            <a:r>
              <a:rPr lang="en-US" sz="2400" dirty="0" smtClean="0"/>
              <a:t> whole object</a:t>
            </a:r>
          </a:p>
          <a:p>
            <a:pPr marL="914400" lvl="1" indent="-514350">
              <a:defRPr/>
            </a:pPr>
            <a:r>
              <a:rPr lang="en-US" sz="2400" dirty="0" smtClean="0"/>
              <a:t>Matched points vote for the position, scale, and orientation of the entire object</a:t>
            </a:r>
          </a:p>
          <a:p>
            <a:pPr marL="914400" lvl="1" indent="-514350">
              <a:defRPr/>
            </a:pPr>
            <a:r>
              <a:rPr lang="en-US" sz="2400" dirty="0" smtClean="0"/>
              <a:t>Bins for x, y, scale, orientation</a:t>
            </a:r>
          </a:p>
          <a:p>
            <a:pPr marL="1314450" lvl="2" indent="-514350">
              <a:defRPr/>
            </a:pPr>
            <a:r>
              <a:rPr lang="en-US" sz="1800" dirty="0" smtClean="0"/>
              <a:t>Wide bins (0.25 object length in position, 2x scale, 30 degrees orientation)</a:t>
            </a:r>
          </a:p>
          <a:p>
            <a:pPr marL="1314450" lvl="2" indent="-514350">
              <a:defRPr/>
            </a:pPr>
            <a:r>
              <a:rPr lang="en-US" sz="1800" dirty="0" smtClean="0"/>
              <a:t>Vote for two closest bin centers in each direction (16 votes total)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Geometric verification</a:t>
            </a:r>
          </a:p>
          <a:p>
            <a:pPr marL="914400" lvl="1" indent="-514350">
              <a:defRPr/>
            </a:pPr>
            <a:r>
              <a:rPr lang="en-US" sz="2400" dirty="0" smtClean="0"/>
              <a:t>For each bin with at least 3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914400" lvl="1" indent="-514350">
              <a:defRPr/>
            </a:pPr>
            <a:r>
              <a:rPr lang="en-US" sz="2400" dirty="0" smtClean="0"/>
              <a:t>Iterate between least squares fit and checking for inliers and outliers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Report object if &gt; T inliers (T is typically 3, can be computed to match some probabilistic threshold)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recognized objects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 t="39513" r="67516" b="35533"/>
          <a:stretch>
            <a:fillRect/>
          </a:stretch>
        </p:blipFill>
        <p:spPr bwMode="auto">
          <a:xfrm>
            <a:off x="2590800" y="1447800"/>
            <a:ext cx="1497013" cy="876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 t="3119" r="67516" b="61528"/>
          <a:stretch>
            <a:fillRect/>
          </a:stretch>
        </p:blipFill>
        <p:spPr bwMode="auto">
          <a:xfrm>
            <a:off x="4800600" y="1219200"/>
            <a:ext cx="1497013" cy="1241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interpolation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3962400" cy="513556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Training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Given images of different viewpoints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Cluster similar viewpoints using feature matches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Link features in adjacent views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1000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Recognition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Feature matches may be</a:t>
            </a:r>
            <a:br>
              <a:rPr lang="en-US" dirty="0" smtClean="0"/>
            </a:br>
            <a:r>
              <a:rPr lang="en-US" dirty="0" smtClean="0"/>
              <a:t>spread over several </a:t>
            </a:r>
            <a:br>
              <a:rPr lang="en-US" dirty="0" smtClean="0"/>
            </a:br>
            <a:r>
              <a:rPr lang="en-US" dirty="0" smtClean="0"/>
              <a:t>training viewpoints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ym typeface="Symbol" pitchFamily="18" charset="2"/>
              </a:rPr>
              <a:t> Use the known links to “transfer votes” to other viewpoints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60463"/>
            <a:ext cx="460851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624638" y="6553200"/>
            <a:ext cx="21034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/>
              <a:t>Slide credit: David Lowe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162925" y="6116638"/>
            <a:ext cx="1014413" cy="341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/>
              <a:t>[Lowe01]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Sony </a:t>
            </a:r>
            <a:r>
              <a:rPr lang="en-US" dirty="0" err="1" smtClean="0"/>
              <a:t>Aibo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(Evolution Robotics)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SIFT usage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Recognize </a:t>
            </a:r>
            <a:br>
              <a:rPr lang="en-US" dirty="0" smtClean="0"/>
            </a:br>
            <a:r>
              <a:rPr lang="en-US" dirty="0" smtClean="0"/>
              <a:t>docking station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Communicate </a:t>
            </a:r>
            <a:br>
              <a:rPr lang="en-US" dirty="0" smtClean="0"/>
            </a:br>
            <a:r>
              <a:rPr lang="en-US" dirty="0" smtClean="0"/>
              <a:t>with visual cards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Other uses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Place recognition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Loop closure in SLAM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C8005-EFA3-4B1B-B663-EF2F2FCE212E}" type="slidenum">
              <a:rPr lang="de-DE" smtClean="0"/>
              <a:pPr>
                <a:defRPr/>
              </a:pPr>
              <a:t>46</a:t>
            </a:fld>
            <a:endParaRPr lang="de-DE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281488" y="914400"/>
          <a:ext cx="48625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Bitmap Image" r:id="rId4" imgW="4715533" imgH="4990476" progId="PBrush">
                  <p:embed/>
                </p:oleObj>
              </mc:Choice>
              <mc:Fallback>
                <p:oleObj name="Bitmap Image" r:id="rId4" imgW="4715533" imgH="49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914400"/>
                        <a:ext cx="4862512" cy="514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6624638" y="6553200"/>
            <a:ext cx="211931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Slide credit: David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Recognition</a:t>
            </a:r>
          </a:p>
        </p:txBody>
      </p:sp>
      <p:sp>
        <p:nvSpPr>
          <p:cNvPr id="17411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 l="20506" b="49924"/>
          <a:stretch>
            <a:fillRect/>
          </a:stretch>
        </p:blipFill>
        <p:spPr bwMode="auto">
          <a:xfrm>
            <a:off x="3598863" y="944563"/>
            <a:ext cx="50403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629025"/>
            <a:ext cx="49561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624638" y="6553200"/>
            <a:ext cx="2103437" cy="30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/>
              <a:t>Slide credit: David Lowe</a:t>
            </a:r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 cstate="print"/>
          <a:srcRect l="2353" t="5504" r="85153" b="79407"/>
          <a:stretch>
            <a:fillRect/>
          </a:stretch>
        </p:blipFill>
        <p:spPr bwMode="auto">
          <a:xfrm>
            <a:off x="2533650" y="1536700"/>
            <a:ext cx="1016000" cy="1016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5" cstate="print"/>
          <a:srcRect l="66374" t="2353" r="20593" b="83450"/>
          <a:stretch>
            <a:fillRect/>
          </a:stretch>
        </p:blipFill>
        <p:spPr bwMode="auto">
          <a:xfrm>
            <a:off x="1504950" y="1311275"/>
            <a:ext cx="877888" cy="11541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5" cstate="print"/>
          <a:srcRect l="59509" t="2353" r="33656" b="78918"/>
          <a:stretch>
            <a:fillRect/>
          </a:stretch>
        </p:blipFill>
        <p:spPr bwMode="auto">
          <a:xfrm>
            <a:off x="774700" y="1255713"/>
            <a:ext cx="460375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3" cstate="print"/>
          <a:srcRect l="2353" t="40521" r="78894" b="50558"/>
          <a:stretch>
            <a:fillRect/>
          </a:stretch>
        </p:blipFill>
        <p:spPr bwMode="auto">
          <a:xfrm>
            <a:off x="1322388" y="2646363"/>
            <a:ext cx="1525587" cy="6000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1547813" y="3238500"/>
            <a:ext cx="979487" cy="341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US" sz="1600" b="1"/>
              <a:t>Training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658100" y="6261100"/>
            <a:ext cx="1014413" cy="341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/>
              <a:t>[Lowe04]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application: category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identify what type of object is in the image</a:t>
            </a:r>
          </a:p>
          <a:p>
            <a:r>
              <a:rPr lang="en-US" sz="2800" dirty="0" smtClean="0"/>
              <a:t>Approach: align to known objects and choose category with best match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6211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“Shape matching and object recognition using low distortion correspondence”, Berg et al., CVPR 2005: </a:t>
            </a:r>
            <a:r>
              <a:rPr lang="en-US" dirty="0">
                <a:hlinkClick r:id="rId2"/>
              </a:rPr>
              <a:t>http://www.cnbc.cmu.edu/cns/papers/berg-cvpr05.pdf</a:t>
            </a:r>
            <a:endParaRPr lang="en-US" dirty="0"/>
          </a:p>
        </p:txBody>
      </p:sp>
      <p:pic>
        <p:nvPicPr>
          <p:cNvPr id="15362" name="Picture 2" descr="Air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2" y="3954998"/>
            <a:ext cx="2343161" cy="9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lef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698489" cy="12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55" y="4994305"/>
            <a:ext cx="2017993" cy="118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8284"/>
            <a:ext cx="2646086" cy="16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191000" y="3954998"/>
            <a:ext cx="1219200" cy="4609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59549" y="3057708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7686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8674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Input: query </a:t>
            </a:r>
            <a:r>
              <a:rPr lang="en-US" i="1" dirty="0" smtClean="0"/>
              <a:t>q</a:t>
            </a:r>
            <a:r>
              <a:rPr lang="en-US" dirty="0" smtClean="0"/>
              <a:t> and exemplar </a:t>
            </a:r>
            <a:r>
              <a:rPr lang="en-US" i="1" dirty="0" smtClean="0"/>
              <a:t>e</a:t>
            </a:r>
          </a:p>
          <a:p>
            <a:r>
              <a:rPr lang="en-US" dirty="0" smtClean="0"/>
              <a:t>For each: sample edge points and create “geometric blur” descriptor</a:t>
            </a:r>
          </a:p>
          <a:p>
            <a:r>
              <a:rPr lang="en-US" dirty="0" smtClean="0"/>
              <a:t>Compute match cost </a:t>
            </a:r>
            <a:r>
              <a:rPr lang="en-US" b="1" dirty="0" smtClean="0"/>
              <a:t>c</a:t>
            </a:r>
            <a:r>
              <a:rPr lang="en-US" dirty="0" smtClean="0"/>
              <a:t> to match points in </a:t>
            </a:r>
            <a:r>
              <a:rPr lang="en-US" i="1" dirty="0" smtClean="0"/>
              <a:t>q</a:t>
            </a:r>
            <a:r>
              <a:rPr lang="en-US" dirty="0" smtClean="0"/>
              <a:t> to each point in </a:t>
            </a:r>
            <a:r>
              <a:rPr lang="en-US" i="1" dirty="0" smtClean="0"/>
              <a:t>e</a:t>
            </a:r>
          </a:p>
          <a:p>
            <a:r>
              <a:rPr lang="en-US" dirty="0" smtClean="0"/>
              <a:t>Compute deformation cost </a:t>
            </a:r>
            <a:r>
              <a:rPr lang="en-US" b="1" dirty="0" smtClean="0"/>
              <a:t>H </a:t>
            </a:r>
            <a:r>
              <a:rPr lang="en-US" dirty="0" smtClean="0"/>
              <a:t>that penalizes change in orientation and scale for pairs of matched points</a:t>
            </a:r>
          </a:p>
          <a:p>
            <a:r>
              <a:rPr lang="en-US" dirty="0" smtClean="0"/>
              <a:t>Solve a binary quadratic program to get correspondence that minimizes </a:t>
            </a:r>
            <a:r>
              <a:rPr lang="en-US" b="1" dirty="0" smtClean="0"/>
              <a:t>c</a:t>
            </a:r>
            <a:r>
              <a:rPr lang="en-US" dirty="0" smtClean="0"/>
              <a:t> and </a:t>
            </a:r>
            <a:r>
              <a:rPr lang="en-US" b="1" dirty="0" smtClean="0"/>
              <a:t>H</a:t>
            </a:r>
            <a:r>
              <a:rPr lang="en-US" dirty="0" smtClean="0"/>
              <a:t>, using thin-plate spline deformation</a:t>
            </a:r>
            <a:endParaRPr lang="en-US" b="1" dirty="0" smtClean="0"/>
          </a:p>
          <a:p>
            <a:r>
              <a:rPr lang="en-US" dirty="0" smtClean="0"/>
              <a:t>Record total cost for </a:t>
            </a:r>
            <a:r>
              <a:rPr lang="en-US" i="1" dirty="0" smtClean="0"/>
              <a:t>e</a:t>
            </a:r>
            <a:r>
              <a:rPr lang="en-US" dirty="0" smtClean="0"/>
              <a:t>, repeat for all exemplars, choose exemplar with minimum cost</a:t>
            </a:r>
            <a:endParaRPr lang="en-US" i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80" y="1905000"/>
            <a:ext cx="29718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8560" y="2076450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Input, Edge Maps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34762" y="3196709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Geometric Blur</a:t>
            </a:r>
            <a:endParaRPr lang="en-US" sz="16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7" y="3657600"/>
            <a:ext cx="214734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1656" y="493025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Feature Points</a:t>
            </a:r>
            <a:endParaRPr lang="en-US" sz="1600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27" y="5450634"/>
            <a:ext cx="3170646" cy="99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11656" y="6326740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Correspondences</a:t>
            </a:r>
            <a:endParaRPr lang="en-US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37" y="76200"/>
            <a:ext cx="33909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6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Matches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266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81" y="4114800"/>
            <a:ext cx="45053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7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Matches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00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81" y="3200400"/>
            <a:ext cx="63722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4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 worth being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Thin-plate splines</a:t>
            </a:r>
            <a:r>
              <a:rPr lang="en-US" dirty="0" smtClean="0"/>
              <a:t>: combines global affine warp with smooth local deformation</a:t>
            </a:r>
          </a:p>
          <a:p>
            <a:endParaRPr lang="en-US" dirty="0"/>
          </a:p>
          <a:p>
            <a:r>
              <a:rPr lang="en-US" dirty="0" smtClean="0"/>
              <a:t>Robust non-rigid point matching: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://noodle.med.yale.edu/~</a:t>
            </a:r>
            <a:r>
              <a:rPr lang="en-US" sz="2800" dirty="0" smtClean="0">
                <a:hlinkClick r:id="rId3"/>
              </a:rPr>
              <a:t>chui/tps-rpm.html</a:t>
            </a:r>
            <a:r>
              <a:rPr lang="en-US" sz="2800" dirty="0"/>
              <a:t> </a:t>
            </a:r>
            <a:r>
              <a:rPr lang="en-US" sz="2800" dirty="0" smtClean="0"/>
              <a:t>(includes code, demo, paper)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8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638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Alignment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Hough transform</a:t>
            </a:r>
          </a:p>
          <a:p>
            <a:pPr lvl="1">
              <a:defRPr/>
            </a:pPr>
            <a:r>
              <a:rPr lang="en-US" dirty="0" smtClean="0"/>
              <a:t>RANSAC</a:t>
            </a:r>
          </a:p>
          <a:p>
            <a:pPr lvl="1">
              <a:defRPr/>
            </a:pPr>
            <a:r>
              <a:rPr lang="en-US" dirty="0" smtClean="0"/>
              <a:t>ICP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Object instance recognition</a:t>
            </a:r>
          </a:p>
          <a:p>
            <a:pPr lvl="1">
              <a:defRPr/>
            </a:pPr>
            <a:r>
              <a:rPr lang="en-US" dirty="0" smtClean="0"/>
              <a:t>Find </a:t>
            </a:r>
            <a:r>
              <a:rPr lang="en-US" dirty="0" err="1" smtClean="0"/>
              <a:t>keypoints</a:t>
            </a:r>
            <a:r>
              <a:rPr lang="en-US" dirty="0" smtClean="0"/>
              <a:t>, compute descriptors</a:t>
            </a:r>
          </a:p>
          <a:p>
            <a:pPr lvl="1">
              <a:defRPr/>
            </a:pPr>
            <a:r>
              <a:rPr lang="en-US" dirty="0" smtClean="0"/>
              <a:t>Match descriptors</a:t>
            </a:r>
          </a:p>
          <a:p>
            <a:pPr lvl="1">
              <a:defRPr/>
            </a:pPr>
            <a:r>
              <a:rPr lang="en-US" dirty="0" smtClean="0"/>
              <a:t>Vote for / fit affine parameters</a:t>
            </a:r>
          </a:p>
          <a:p>
            <a:pPr lvl="1">
              <a:defRPr/>
            </a:pPr>
            <a:r>
              <a:rPr lang="en-US" dirty="0" smtClean="0"/>
              <a:t>Return object if # inliers &gt; T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403860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67200" cy="180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5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choose parameters?</a:t>
            </a:r>
            <a:endParaRPr lang="en-US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</a:t>
            </a:r>
            <a:r>
              <a:rPr lang="en-US" sz="2000" dirty="0" smtClean="0"/>
              <a:t>model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Distance </a:t>
            </a:r>
            <a:r>
              <a:rPr lang="en-US" sz="2400" dirty="0"/>
              <a:t>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</a:t>
            </a:r>
            <a:r>
              <a:rPr lang="en-US" sz="1500" dirty="0" smtClean="0"/>
              <a:t> so that a good point with noise is likely (e.g., </a:t>
            </a:r>
            <a:r>
              <a:rPr lang="en-US" sz="1500" dirty="0" err="1" smtClean="0"/>
              <a:t>prob</a:t>
            </a:r>
            <a:r>
              <a:rPr lang="en-US" sz="1500" dirty="0" smtClean="0"/>
              <a:t>=0.95) within threshold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37649</TotalTime>
  <Words>2814</Words>
  <Application>Microsoft Office PowerPoint</Application>
  <PresentationFormat>On-screen Show (4:3)</PresentationFormat>
  <Paragraphs>600</Paragraphs>
  <Slides>53</Slides>
  <Notes>14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Futura Bk BT</vt:lpstr>
      <vt:lpstr>Symbol</vt:lpstr>
      <vt:lpstr>Times New Roman</vt:lpstr>
      <vt:lpstr>Wingdings</vt:lpstr>
      <vt:lpstr>Office Theme</vt:lpstr>
      <vt:lpstr>Equation</vt:lpstr>
      <vt:lpstr>Bitmap Image</vt:lpstr>
      <vt:lpstr>Alignment and Object Instance Recognition</vt:lpstr>
      <vt:lpstr>Today’s class</vt:lpstr>
      <vt:lpstr>Methods discussed last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Line Fitting Demo (Part 2)</vt:lpstr>
      <vt:lpstr>Alignment</vt:lpstr>
      <vt:lpstr>Parametric (global) warping</vt:lpstr>
      <vt:lpstr>Common transformations</vt:lpstr>
      <vt:lpstr>Scaling</vt:lpstr>
      <vt:lpstr>Scaling</vt:lpstr>
      <vt:lpstr>Scaling</vt:lpstr>
      <vt:lpstr>2-D Rotation</vt:lpstr>
      <vt:lpstr>2-D Rotation</vt:lpstr>
      <vt:lpstr>2-D Rotation</vt:lpstr>
      <vt:lpstr>Basic 2D transformations</vt:lpstr>
      <vt:lpstr>Affine Transformations</vt:lpstr>
      <vt:lpstr>Projective Transformations</vt:lpstr>
      <vt:lpstr>2D image transformations (reference table)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  <vt:lpstr>What if you want to align but have no prior matched pairs?</vt:lpstr>
      <vt:lpstr>Iterative Closest Points (ICP) Algorithm</vt:lpstr>
      <vt:lpstr>Example: solving for translation</vt:lpstr>
      <vt:lpstr>Example: aligning boundaries</vt:lpstr>
      <vt:lpstr>ICP: Good and Bad</vt:lpstr>
      <vt:lpstr>Algorithm Summary</vt:lpstr>
      <vt:lpstr>Object Instance Recognition</vt:lpstr>
      <vt:lpstr>Overview of Keypoint Matching</vt:lpstr>
      <vt:lpstr>Keypoint-based instance recognition</vt:lpstr>
      <vt:lpstr>Finding the objects (overview)</vt:lpstr>
      <vt:lpstr>Matching Keypoints</vt:lpstr>
      <vt:lpstr>Affine Object Model</vt:lpstr>
      <vt:lpstr>Affine Object Model</vt:lpstr>
      <vt:lpstr>Finding the objects (in detail)</vt:lpstr>
      <vt:lpstr>Examples of recognized objects</vt:lpstr>
      <vt:lpstr>View interpolation</vt:lpstr>
      <vt:lpstr>Applications</vt:lpstr>
      <vt:lpstr>Location Recognition</vt:lpstr>
      <vt:lpstr>Another application: category recognition</vt:lpstr>
      <vt:lpstr>Summary of algorithm</vt:lpstr>
      <vt:lpstr>Examples of Matches</vt:lpstr>
      <vt:lpstr>Examples of Matches</vt:lpstr>
      <vt:lpstr>Other ideas worth being aware of</vt:lpstr>
      <vt:lpstr>Key concepts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132</cp:revision>
  <cp:lastPrinted>2012-02-16T18:39:06Z</cp:lastPrinted>
  <dcterms:created xsi:type="dcterms:W3CDTF">2009-12-16T02:55:56Z</dcterms:created>
  <dcterms:modified xsi:type="dcterms:W3CDTF">2017-02-16T15:59:32Z</dcterms:modified>
</cp:coreProperties>
</file>