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5"/>
  </p:notesMasterIdLst>
  <p:sldIdLst>
    <p:sldId id="256" r:id="rId5"/>
    <p:sldId id="523" r:id="rId6"/>
    <p:sldId id="522" r:id="rId7"/>
    <p:sldId id="527" r:id="rId8"/>
    <p:sldId id="525" r:id="rId9"/>
    <p:sldId id="542" r:id="rId10"/>
    <p:sldId id="538" r:id="rId11"/>
    <p:sldId id="539" r:id="rId12"/>
    <p:sldId id="540" r:id="rId13"/>
    <p:sldId id="541" r:id="rId14"/>
    <p:sldId id="545" r:id="rId15"/>
    <p:sldId id="546" r:id="rId16"/>
    <p:sldId id="549" r:id="rId17"/>
    <p:sldId id="550" r:id="rId18"/>
    <p:sldId id="579" r:id="rId19"/>
    <p:sldId id="582" r:id="rId20"/>
    <p:sldId id="547" r:id="rId21"/>
    <p:sldId id="583" r:id="rId22"/>
    <p:sldId id="551" r:id="rId23"/>
    <p:sldId id="552" r:id="rId24"/>
    <p:sldId id="553" r:id="rId25"/>
    <p:sldId id="554" r:id="rId26"/>
    <p:sldId id="555" r:id="rId27"/>
    <p:sldId id="556" r:id="rId28"/>
    <p:sldId id="584" r:id="rId29"/>
    <p:sldId id="585" r:id="rId30"/>
    <p:sldId id="586" r:id="rId31"/>
    <p:sldId id="587" r:id="rId32"/>
    <p:sldId id="589" r:id="rId33"/>
    <p:sldId id="588" r:id="rId34"/>
    <p:sldId id="558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9" r:id="rId43"/>
    <p:sldId id="580" r:id="rId44"/>
    <p:sldId id="570" r:id="rId45"/>
    <p:sldId id="567" r:id="rId46"/>
    <p:sldId id="591" r:id="rId47"/>
    <p:sldId id="590" r:id="rId48"/>
    <p:sldId id="578" r:id="rId49"/>
    <p:sldId id="573" r:id="rId50"/>
    <p:sldId id="571" r:id="rId51"/>
    <p:sldId id="576" r:id="rId52"/>
    <p:sldId id="574" r:id="rId53"/>
    <p:sldId id="577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CCECFF"/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84861" autoAdjust="0"/>
  </p:normalViewPr>
  <p:slideViewPr>
    <p:cSldViewPr>
      <p:cViewPr varScale="1">
        <p:scale>
          <a:sx n="32" d="100"/>
          <a:sy n="32" d="100"/>
        </p:scale>
        <p:origin x="732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6B53F-5B80-40FB-9FAE-920F4584A3EA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C2D44-F121-47D6-A190-82ED0ED0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53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24067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4128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3400565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25C5C-9858-4C76-AFDA-365E022EBB61}" type="slidenum">
              <a:rPr lang="en-US"/>
              <a:pPr/>
              <a:t>32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62989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33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59320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34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717261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35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33680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36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69782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37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0567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2792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38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8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077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94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2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1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8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05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6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4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6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Fitting and Alignment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02/14/17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5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6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54148"/>
              </p:ext>
            </p:extLst>
          </p:nvPr>
        </p:nvGraphicFramePr>
        <p:xfrm>
          <a:off x="403225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7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46054"/>
              </p:ext>
            </p:extLst>
          </p:nvPr>
        </p:nvGraphicFramePr>
        <p:xfrm>
          <a:off x="4778375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8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9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60738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</a:rPr>
              <a:t>Solution is eigenvector corresponding to smallest </a:t>
            </a:r>
            <a:r>
              <a:rPr lang="en-US" sz="2400" b="0" dirty="0" err="1" smtClean="0">
                <a:latin typeface="+mn-lt"/>
              </a:rPr>
              <a:t>eigenvalue</a:t>
            </a:r>
            <a:r>
              <a:rPr lang="en-US" sz="2400" b="0" dirty="0" smtClean="0">
                <a:latin typeface="+mn-lt"/>
              </a:rPr>
              <a:t> of A</a:t>
            </a:r>
            <a:r>
              <a:rPr lang="en-US" sz="2400" b="0" baseline="30000" dirty="0" smtClean="0">
                <a:latin typeface="+mn-lt"/>
              </a:rPr>
              <a:t>T</a:t>
            </a:r>
            <a:r>
              <a:rPr lang="en-US" sz="2400" b="0" dirty="0" smtClean="0">
                <a:latin typeface="+mn-lt"/>
              </a:rPr>
              <a:t>A</a:t>
            </a:r>
            <a:endParaRPr lang="en-US" sz="2400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details on Raleigh Quotient: </a:t>
            </a:r>
            <a:r>
              <a:rPr lang="en-US" dirty="0" smtClean="0">
                <a:hlinkClick r:id="rId15"/>
              </a:rPr>
              <a:t>http://en.wikipedia.org/wiki/Rayleigh_quotient</a:t>
            </a:r>
            <a:endParaRPr lang="en-US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0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40275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Recap: Two Common Optimization Problems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4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5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770437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85781"/>
              </p:ext>
            </p:extLst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6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7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Problem statement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Solution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276524"/>
                </p:ext>
              </p:extLst>
            </p:nvPr>
          </p:nvGraphicFramePr>
          <p:xfrm>
            <a:off x="673100" y="5456238"/>
            <a:ext cx="3932238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8" name="Equation" r:id="rId11" imgW="1942920" imgH="203040" progId="Equation.3">
                    <p:embed/>
                  </p:oleObj>
                </mc:Choice>
                <mc:Fallback>
                  <p:oleObj name="Equation" r:id="rId11" imgW="194292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100" y="5456238"/>
                          <a:ext cx="3932238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9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0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1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matlab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squares (global) optimization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r>
              <a:rPr lang="en-US" sz="2800" dirty="0" smtClean="0"/>
              <a:t>Clearly specified objective</a:t>
            </a:r>
          </a:p>
          <a:p>
            <a:r>
              <a:rPr lang="en-US" sz="2800" dirty="0" smtClean="0"/>
              <a:t>Optimization is easy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Bad</a:t>
            </a:r>
          </a:p>
          <a:p>
            <a:r>
              <a:rPr lang="en-US" sz="2800" dirty="0" smtClean="0"/>
              <a:t>May not be what you want to optimize </a:t>
            </a:r>
          </a:p>
          <a:p>
            <a:r>
              <a:rPr lang="en-US" sz="2800" dirty="0" smtClean="0"/>
              <a:t>Sensitive to outliers</a:t>
            </a:r>
          </a:p>
          <a:p>
            <a:pPr lvl="1"/>
            <a:r>
              <a:rPr lang="en-US" sz="2400" dirty="0" smtClean="0"/>
              <a:t>Bad matches, extra points</a:t>
            </a:r>
          </a:p>
          <a:p>
            <a:r>
              <a:rPr lang="en-US" sz="2800" dirty="0" smtClean="0"/>
              <a:t>Doesn’t allow you to get multiple good fits</a:t>
            </a:r>
          </a:p>
          <a:p>
            <a:pPr lvl="1"/>
            <a:r>
              <a:rPr lang="en-US" sz="2400" dirty="0" smtClean="0"/>
              <a:t>Detecting multiple objects, lines, etc.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Robust least squares (to deal with outliers)</a:t>
            </a:r>
            <a:endParaRPr lang="en-US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  <a:r>
              <a:rPr lang="en-US" sz="2400" i="1" dirty="0" err="1" smtClean="0">
                <a:latin typeface="Times New Roman" pitchFamily="18" charset="0"/>
              </a:rPr>
              <a:t>u</a:t>
            </a:r>
            <a:r>
              <a:rPr lang="en-US" sz="2400" i="1" baseline="-25000" dirty="0" err="1" smtClean="0">
                <a:latin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8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 smtClean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 smtClean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03224"/>
              </p:ext>
            </p:extLst>
          </p:nvPr>
        </p:nvGraphicFramePr>
        <p:xfrm>
          <a:off x="5513388" y="1295400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9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295400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 smtClean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Choose </a:t>
                </a:r>
                <a:r>
                  <a:rPr lang="en-US" sz="2800" dirty="0" err="1" smtClean="0"/>
                  <a:t>params</a:t>
                </a:r>
                <a:r>
                  <a:rPr lang="en-US" sz="2800" dirty="0" smtClean="0"/>
                  <a:t> to minimize:</a:t>
                </a:r>
              </a:p>
              <a:p>
                <a:pPr marL="914400" lvl="1" indent="-514350"/>
                <a:r>
                  <a:rPr lang="en-US" sz="2400" dirty="0" smtClean="0"/>
                  <a:t>E.g., numerical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Repeat (2) and (3) until convergence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82937"/>
              </p:ext>
            </p:extLst>
          </p:nvPr>
        </p:nvGraphicFramePr>
        <p:xfrm>
          <a:off x="3200400" y="4495800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9" name="Equation" r:id="rId4" imgW="1422360" imgH="215640" progId="Equation.3">
                  <p:embed/>
                </p:oleObj>
              </mc:Choice>
              <mc:Fallback>
                <p:oleObj name="Equation" r:id="rId4" imgW="1422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05059"/>
              </p:ext>
            </p:extLst>
          </p:nvPr>
        </p:nvGraphicFramePr>
        <p:xfrm>
          <a:off x="5334000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0"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98468"/>
              </p:ext>
            </p:extLst>
          </p:nvPr>
        </p:nvGraphicFramePr>
        <p:xfrm>
          <a:off x="931653" y="1976019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1" name="Equation" r:id="rId8" imgW="1422400" imgH="215900" progId="Equation.3">
                  <p:embed/>
                </p:oleObj>
              </mc:Choice>
              <mc:Fallback>
                <p:oleObj name="Equation" r:id="rId8" imgW="1422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53" y="1976019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ways to search for parameters (for when no closed form solution exists)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(1) until no parameter changes</a:t>
            </a:r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 smtClean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16340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Hypothesize 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parameters</a:t>
            </a:r>
          </a:p>
          <a:p>
            <a:pPr marL="914400" lvl="1" indent="-514350"/>
            <a:r>
              <a:rPr lang="en-US" dirty="0" smtClean="0"/>
              <a:t>Try all possible</a:t>
            </a:r>
          </a:p>
          <a:p>
            <a:pPr marL="914400" lvl="1" indent="-514350"/>
            <a:r>
              <a:rPr lang="en-US" dirty="0" smtClean="0"/>
              <a:t>Each point votes for all consistent parameters</a:t>
            </a:r>
          </a:p>
          <a:p>
            <a:pPr marL="914400" lvl="1" indent="-514350"/>
            <a:r>
              <a:rPr lang="en-US" dirty="0" smtClean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given parameters</a:t>
            </a:r>
          </a:p>
          <a:p>
            <a:pPr marL="914400" lvl="1" indent="-514350"/>
            <a:r>
              <a:rPr lang="en-US" dirty="0" smtClean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from among the set of parameters</a:t>
            </a:r>
          </a:p>
          <a:p>
            <a:pPr marL="914400" lvl="1" indent="-514350"/>
            <a:r>
              <a:rPr lang="en-US" dirty="0" smtClean="0"/>
              <a:t>Global or local maximum of scores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Possibly refine parameters using inliers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9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Fitting: find the parameters of a model that best fit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 smtClean="0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0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1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2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3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4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Need to adjust grid size or smooth</a:t>
            </a:r>
            <a:endParaRPr lang="en-US" sz="2800" dirty="0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6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5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smtClean="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</p:spTree>
    <p:extLst>
      <p:ext uri="{BB962C8B-B14F-4D97-AF65-F5344CB8AC3E}">
        <p14:creationId xmlns:p14="http://schemas.microsoft.com/office/powerpoint/2010/main" val="29313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m,b parameterization</a:t>
            </a:r>
          </a:p>
          <a:p>
            <a:r>
              <a:rPr lang="en-US" smtClean="0"/>
              <a:t>Using r, theta parameterization</a:t>
            </a:r>
          </a:p>
          <a:p>
            <a:pPr lvl="1"/>
            <a:r>
              <a:rPr lang="en-US" smtClean="0"/>
              <a:t>Using oriented gradients</a:t>
            </a:r>
          </a:p>
          <a:p>
            <a:r>
              <a:rPr lang="en-US" smtClean="0"/>
              <a:t>Practical considerations</a:t>
            </a:r>
          </a:p>
          <a:p>
            <a:pPr lvl="1"/>
            <a:r>
              <a:rPr lang="en-US" smtClean="0"/>
              <a:t>Bin size</a:t>
            </a:r>
          </a:p>
          <a:p>
            <a:pPr lvl="1"/>
            <a:r>
              <a:rPr lang="en-US" smtClean="0"/>
              <a:t>Smoothing</a:t>
            </a:r>
          </a:p>
          <a:p>
            <a:pPr lvl="1"/>
            <a:r>
              <a:rPr lang="en-US" smtClean="0"/>
              <a:t>Finding multiple lines</a:t>
            </a:r>
          </a:p>
          <a:p>
            <a:pPr lvl="1"/>
            <a:r>
              <a:rPr lang="en-US" smtClean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31608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2"/>
            <a:r>
              <a:rPr lang="en-US" dirty="0" smtClean="0"/>
              <a:t>Similarity should reflect application goals</a:t>
            </a:r>
          </a:p>
          <a:p>
            <a:pPr lvl="2"/>
            <a:r>
              <a:rPr lang="en-US" dirty="0" smtClean="0"/>
              <a:t>Encode robustness to outliers and noise</a:t>
            </a:r>
          </a:p>
          <a:p>
            <a:pPr lvl="1"/>
            <a:r>
              <a:rPr lang="en-US" dirty="0" smtClean="0"/>
              <a:t>Design an </a:t>
            </a:r>
            <a:r>
              <a:rPr lang="en-US" b="1" dirty="0" smtClean="0"/>
              <a:t>optimization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2"/>
            <a:r>
              <a:rPr lang="en-US" dirty="0" smtClean="0"/>
              <a:t>Find best parameters quickly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circles (x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y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r) using 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</a:t>
            </a:r>
          </a:p>
          <a:p>
            <a:r>
              <a:rPr lang="en-US" dirty="0" smtClean="0"/>
              <a:t>Variable r</a:t>
            </a:r>
          </a:p>
        </p:txBody>
      </p:sp>
    </p:spTree>
    <p:extLst>
      <p:ext uri="{BB962C8B-B14F-4D97-AF65-F5344CB8AC3E}">
        <p14:creationId xmlns:p14="http://schemas.microsoft.com/office/powerpoint/2010/main" val="429353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outliers: each point votes separately</a:t>
            </a:r>
          </a:p>
          <a:p>
            <a:r>
              <a:rPr lang="en-US" sz="2800" dirty="0" smtClean="0"/>
              <a:t>Fairly efficient (much faster than trying all sets of parameters)</a:t>
            </a:r>
          </a:p>
          <a:p>
            <a:r>
              <a:rPr lang="en-US" sz="2800" dirty="0" smtClean="0"/>
              <a:t>Provides multiple good fits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dirty="0" smtClean="0"/>
              <a:t>Some sensitivity to noise</a:t>
            </a:r>
          </a:p>
          <a:p>
            <a:r>
              <a:rPr lang="en-US" dirty="0" smtClean="0"/>
              <a:t>Bin size trades off between noise tolerance, precision, and speed/memory</a:t>
            </a:r>
          </a:p>
          <a:p>
            <a:pPr lvl="1"/>
            <a:r>
              <a:rPr lang="en-US" dirty="0" smtClean="0"/>
              <a:t>Can be hard to find sweet spot</a:t>
            </a:r>
          </a:p>
          <a:p>
            <a:r>
              <a:rPr lang="en-US" dirty="0" smtClean="0"/>
              <a:t>Not suitable for more than a few parameters</a:t>
            </a:r>
          </a:p>
          <a:p>
            <a:pPr lvl="1"/>
            <a:r>
              <a:rPr lang="en-US" dirty="0" smtClean="0"/>
              <a:t>grid size grows exponentially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</a:p>
          <a:p>
            <a:r>
              <a:rPr lang="en-US" dirty="0" smtClean="0"/>
              <a:t>Line fitting (also circles, ellipses, etc.)</a:t>
            </a:r>
          </a:p>
          <a:p>
            <a:r>
              <a:rPr lang="en-US" dirty="0" smtClean="0"/>
              <a:t>Object instance recognition (parameters are position/scale/orientation)</a:t>
            </a:r>
          </a:p>
          <a:p>
            <a:r>
              <a:rPr lang="en-US" dirty="0" smtClean="0"/>
              <a:t>Object category recognition  (parameters are position/scale)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9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0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4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5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8276" name="Object 36"/>
          <p:cNvGraphicFramePr>
            <a:graphicFrameLocks noChangeAspect="1"/>
          </p:cNvGraphicFramePr>
          <p:nvPr/>
        </p:nvGraphicFramePr>
        <p:xfrm>
          <a:off x="533400" y="5881688"/>
          <a:ext cx="19145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4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81688"/>
                        <a:ext cx="19145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7" name="Object 37"/>
          <p:cNvGraphicFramePr>
            <a:graphicFrameLocks noChangeAspect="1"/>
          </p:cNvGraphicFramePr>
          <p:nvPr/>
        </p:nvGraphicFramePr>
        <p:xfrm>
          <a:off x="3429000" y="4662488"/>
          <a:ext cx="10810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5" name="Equation" r:id="rId6" imgW="444240" imgH="291960" progId="Equation.3">
                  <p:embed/>
                </p:oleObj>
              </mc:Choice>
              <mc:Fallback>
                <p:oleObj name="Equation" r:id="rId6" imgW="4442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62488"/>
                        <a:ext cx="10810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8" name="Object 38"/>
          <p:cNvGraphicFramePr>
            <a:graphicFrameLocks noChangeAspect="1"/>
          </p:cNvGraphicFramePr>
          <p:nvPr/>
        </p:nvGraphicFramePr>
        <p:xfrm>
          <a:off x="533400" y="4738688"/>
          <a:ext cx="2225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6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38688"/>
                        <a:ext cx="22256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569913" y="5424488"/>
            <a:ext cx="1204912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such that:</a:t>
            </a:r>
          </a:p>
        </p:txBody>
      </p:sp>
      <p:graphicFrame>
        <p:nvGraphicFramePr>
          <p:cNvPr id="138280" name="Object 40"/>
          <p:cNvGraphicFramePr>
            <a:graphicFrameLocks noChangeAspect="1"/>
          </p:cNvGraphicFramePr>
          <p:nvPr/>
        </p:nvGraphicFramePr>
        <p:xfrm>
          <a:off x="3352800" y="5729288"/>
          <a:ext cx="35814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7" name="Equation" r:id="rId10" imgW="1701720" imgH="355320" progId="Equation.3">
                  <p:embed/>
                </p:oleObj>
              </mc:Choice>
              <mc:Fallback>
                <p:oleObj name="Equation" r:id="rId10" imgW="170172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29288"/>
                        <a:ext cx="3581400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1" name="Line 41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8282" name="Object 42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8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3" name="Line 43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4" name="Line 44"/>
          <p:cNvSpPr>
            <a:spLocks noChangeShapeType="1"/>
          </p:cNvSpPr>
          <p:nvPr/>
        </p:nvSpPr>
        <p:spPr bwMode="auto">
          <a:xfrm flipH="1">
            <a:off x="4267200" y="5500688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5" name="Line 45"/>
          <p:cNvSpPr>
            <a:spLocks noChangeShapeType="1"/>
          </p:cNvSpPr>
          <p:nvPr/>
        </p:nvSpPr>
        <p:spPr bwMode="auto">
          <a:xfrm flipH="1">
            <a:off x="4572000" y="5348288"/>
            <a:ext cx="914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5495925" y="5043488"/>
            <a:ext cx="27336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Model parameters</a:t>
            </a:r>
          </a:p>
        </p:txBody>
      </p:sp>
      <p:sp>
        <p:nvSpPr>
          <p:cNvPr id="138287" name="Line 47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206375" y="17526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201613" y="762000"/>
            <a:ext cx="3095625" cy="974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</a:t>
            </a:r>
            <a:r>
              <a:rPr lang="en-US" sz="1600">
                <a:solidFill>
                  <a:srgbClr val="FF0000"/>
                </a:solidFill>
              </a:rPr>
              <a:t>RAN</a:t>
            </a:r>
            <a:r>
              <a:rPr lang="en-US" sz="1600"/>
              <a:t>dom </a:t>
            </a:r>
            <a:r>
              <a:rPr lang="en-US" sz="1600">
                <a:solidFill>
                  <a:srgbClr val="FF0000"/>
                </a:solidFill>
              </a:rPr>
              <a:t>SA</a:t>
            </a:r>
            <a:r>
              <a:rPr lang="en-US" sz="1600"/>
              <a:t>mple </a:t>
            </a:r>
            <a:r>
              <a:rPr lang="en-US" sz="1600">
                <a:solidFill>
                  <a:srgbClr val="FF0000"/>
                </a:solidFill>
              </a:rPr>
              <a:t>C</a:t>
            </a:r>
            <a:r>
              <a:rPr lang="en-US" sz="1600"/>
              <a:t>onsensus) :</a:t>
            </a:r>
          </a:p>
          <a:p>
            <a:r>
              <a:rPr lang="en-US" sz="1400"/>
              <a:t>Learning technique to estimate </a:t>
            </a:r>
          </a:p>
          <a:p>
            <a:r>
              <a:rPr lang="en-US" sz="1400"/>
              <a:t>parameters  of </a:t>
            </a:r>
            <a:r>
              <a:rPr lang="en-US" sz="1400">
                <a:sym typeface="Symbol" pitchFamily="18" charset="2"/>
              </a:rPr>
              <a:t>a model</a:t>
            </a:r>
            <a:r>
              <a:rPr lang="en-US" sz="1400"/>
              <a:t> by random </a:t>
            </a:r>
          </a:p>
          <a:p>
            <a:r>
              <a:rPr lang="en-US" sz="1400"/>
              <a:t>sampling of observed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35867" y="655022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 animBg="1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 animBg="1"/>
      <p:bldP spid="138269" grpId="0" animBg="1"/>
      <p:bldP spid="138270" grpId="0" animBg="1"/>
      <p:bldP spid="138271" grpId="0" animBg="1"/>
      <p:bldP spid="138272" grpId="0" animBg="1"/>
      <p:bldP spid="138273" grpId="0" animBg="1"/>
      <p:bldP spid="138274" grpId="0" animBg="1"/>
      <p:bldP spid="138275" grpId="0" animBg="1"/>
      <p:bldP spid="138281" grpId="0" animBg="1"/>
      <p:bldP spid="1382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8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9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4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choose parameters?</a:t>
            </a:r>
            <a:endParaRPr lang="en-US" sz="40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</a:t>
            </a:r>
            <a:r>
              <a:rPr lang="en-US" sz="2400" dirty="0" smtClean="0"/>
              <a:t>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Minimum </a:t>
            </a:r>
            <a:r>
              <a:rPr lang="en-US" sz="2000" dirty="0"/>
              <a:t>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</a:t>
            </a:r>
            <a:r>
              <a:rPr lang="en-US" sz="1500" dirty="0" smtClean="0"/>
              <a:t> so that a good point with noise is likely (e.g., </a:t>
            </a:r>
            <a:r>
              <a:rPr lang="en-US" sz="1500" dirty="0" err="1" smtClean="0"/>
              <a:t>prob</a:t>
            </a:r>
            <a:r>
              <a:rPr lang="en-US" sz="1500" dirty="0" smtClean="0"/>
              <a:t>=0.95) within threshold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6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</a:t>
            </a:r>
          </a:p>
          <a:p>
            <a:r>
              <a:rPr lang="en-US" sz="2800" dirty="0" smtClean="0"/>
              <a:t>Applicable for larger number of objective function parameters than Hough transform</a:t>
            </a:r>
          </a:p>
          <a:p>
            <a:r>
              <a:rPr lang="en-US" sz="2800" dirty="0" smtClean="0"/>
              <a:t>Optimization parameters are easier to choose than Hough transform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sz="2800" dirty="0" smtClean="0"/>
              <a:t>Computational time grows quickly with fraction of outliers and number of parameters </a:t>
            </a:r>
          </a:p>
          <a:p>
            <a:r>
              <a:rPr lang="en-US" sz="2800" dirty="0" smtClean="0"/>
              <a:t>Not as good for getting multiple fits (though one solution is to remove inliers after each fit and repeat)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  <a:endParaRPr lang="en-US" dirty="0" smtClean="0"/>
          </a:p>
          <a:p>
            <a:r>
              <a:rPr lang="en-US" sz="2800" dirty="0" smtClean="0"/>
              <a:t>Computing a </a:t>
            </a:r>
            <a:r>
              <a:rPr lang="en-US" sz="2800" dirty="0" err="1" smtClean="0"/>
              <a:t>homography</a:t>
            </a:r>
            <a:r>
              <a:rPr lang="en-US" sz="2800" dirty="0" smtClean="0"/>
              <a:t> (e.g., image stitching)</a:t>
            </a:r>
          </a:p>
          <a:p>
            <a:r>
              <a:rPr lang="en-US" sz="2800" dirty="0" smtClean="0"/>
              <a:t>Estimating fundamental matrix (relating two views)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if you want to align but have no prior matched pairs?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Hough transform and RANSAC not applicable</a:t>
            </a:r>
          </a:p>
          <a:p>
            <a:endParaRPr lang="en-US" dirty="0" smtClean="0"/>
          </a:p>
          <a:p>
            <a:r>
              <a:rPr lang="en-US" dirty="0" smtClean="0"/>
              <a:t>Important applications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5650" name="Picture 2" descr="http://www.judiciaryreport.com/images/brain-scans-8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352800" cy="2011680"/>
          </a:xfrm>
          <a:prstGeom prst="rect">
            <a:avLst/>
          </a:prstGeom>
          <a:noFill/>
        </p:spPr>
      </p:pic>
      <p:pic>
        <p:nvPicPr>
          <p:cNvPr id="155652" name="Picture 4" descr="http://cgg-journal.com/2004-2/02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08829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imaging: match brain scans or contours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Robotics: match point clouds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Closest Points (ICP)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Goal: estimate transform between two dense sets of points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Initialize</a:t>
            </a:r>
            <a:r>
              <a:rPr lang="en-US" sz="2600" dirty="0" smtClean="0"/>
              <a:t> transformation (e.g., compute difference in means and scale)</a:t>
            </a:r>
            <a:endParaRPr lang="en-US" sz="2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Assign</a:t>
            </a:r>
            <a:r>
              <a:rPr lang="en-US" sz="2600" dirty="0" smtClean="0"/>
              <a:t> each point in {Set 1} to its nearest neighbor in {Set 2}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Estimate</a:t>
            </a:r>
            <a:r>
              <a:rPr lang="en-US" sz="2600" dirty="0" smtClean="0"/>
              <a:t> transformation parameters </a:t>
            </a:r>
          </a:p>
          <a:p>
            <a:pPr marL="914400" lvl="1" indent="-514350"/>
            <a:r>
              <a:rPr lang="en-US" sz="2200" dirty="0" smtClean="0"/>
              <a:t>e.g., least squares or robust least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Transform</a:t>
            </a:r>
            <a:r>
              <a:rPr lang="en-US" sz="2600" dirty="0" smtClean="0"/>
              <a:t> the points in {Set 1} using estimated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Repeat</a:t>
            </a:r>
            <a:r>
              <a:rPr lang="en-US" sz="2600" dirty="0" smtClean="0"/>
              <a:t> steps 2-4 until change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Least Squares Fit </a:t>
            </a:r>
          </a:p>
          <a:p>
            <a:pPr lvl="1"/>
            <a:r>
              <a:rPr lang="en-US" dirty="0" smtClean="0"/>
              <a:t>closed form solution</a:t>
            </a:r>
          </a:p>
          <a:p>
            <a:pPr lvl="1"/>
            <a:r>
              <a:rPr lang="en-US" dirty="0" smtClean="0"/>
              <a:t>robust to noise</a:t>
            </a:r>
          </a:p>
          <a:p>
            <a:pPr lvl="1"/>
            <a:r>
              <a:rPr lang="en-US" dirty="0" smtClean="0"/>
              <a:t>not robust to outliers</a:t>
            </a:r>
          </a:p>
          <a:p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improves robustness to noise</a:t>
            </a:r>
          </a:p>
          <a:p>
            <a:pPr lvl="1"/>
            <a:r>
              <a:rPr lang="en-US" dirty="0" smtClean="0"/>
              <a:t>requires iterative optimization</a:t>
            </a:r>
          </a:p>
          <a:p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can fit multiple models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works for a few parameters (1-4 typically)</a:t>
            </a:r>
          </a:p>
          <a:p>
            <a:r>
              <a:rPr lang="en-US" dirty="0" smtClean="0"/>
              <a:t>RANSAC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works with a moderate number of parameters (</a:t>
            </a:r>
            <a:r>
              <a:rPr lang="en-US" dirty="0" err="1" smtClean="0"/>
              <a:t>e.g</a:t>
            </a:r>
            <a:r>
              <a:rPr lang="en-US" dirty="0" smtClean="0"/>
              <a:t>, 1-8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264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Least Squares Fit </a:t>
            </a:r>
          </a:p>
          <a:p>
            <a:pPr lvl="1"/>
            <a:r>
              <a:rPr lang="en-US" dirty="0" smtClean="0"/>
              <a:t>closed form solution</a:t>
            </a:r>
          </a:p>
          <a:p>
            <a:pPr lvl="1"/>
            <a:r>
              <a:rPr lang="en-US" dirty="0" smtClean="0"/>
              <a:t>robust to noise</a:t>
            </a:r>
          </a:p>
          <a:p>
            <a:pPr lvl="1"/>
            <a:r>
              <a:rPr lang="en-US" dirty="0" smtClean="0"/>
              <a:t>not robust to outliers</a:t>
            </a:r>
          </a:p>
          <a:p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improves robustness to noise</a:t>
            </a:r>
          </a:p>
          <a:p>
            <a:pPr lvl="1"/>
            <a:r>
              <a:rPr lang="en-US" dirty="0" smtClean="0"/>
              <a:t>requires iterative optimization</a:t>
            </a:r>
          </a:p>
          <a:p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can fit multiple models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works for a few parameters (1-4 typically)</a:t>
            </a:r>
          </a:p>
          <a:p>
            <a:r>
              <a:rPr lang="en-US" dirty="0" smtClean="0"/>
              <a:t>RANSAC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works with a moderate number of parameters (</a:t>
            </a:r>
            <a:r>
              <a:rPr lang="en-US" dirty="0" err="1" smtClean="0"/>
              <a:t>e.g</a:t>
            </a:r>
            <a:r>
              <a:rPr lang="en-US" dirty="0" smtClean="0"/>
              <a:t>, 1-8)</a:t>
            </a:r>
          </a:p>
          <a:p>
            <a:r>
              <a:rPr lang="en-US" dirty="0" smtClean="0"/>
              <a:t>Iterative Closest Point (ICP)</a:t>
            </a:r>
          </a:p>
          <a:p>
            <a:pPr lvl="1"/>
            <a:r>
              <a:rPr lang="en-US" dirty="0" smtClean="0"/>
              <a:t>For local alignment only: does not require initial correspondences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</a:t>
            </a:r>
            <a:r>
              <a:rPr lang="en-US" dirty="0" smtClean="0"/>
              <a:t>Alignment, Transformations, and Object Instance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Image/point transformation models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Keypoint</a:t>
            </a:r>
            <a:r>
              <a:rPr lang="en-US" dirty="0" smtClean="0"/>
              <a:t>-based </a:t>
            </a:r>
            <a:r>
              <a:rPr lang="en-US" dirty="0" smtClean="0"/>
              <a:t>object instance recognition and search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matched points in {A} and {B}, estimate the translation of the object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4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17374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Least squares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00800" y="43434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0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34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455921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down objective function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Derived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derivative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solution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Computational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Write in form Ax=b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Solve using pseudo-inverse or </a:t>
            </a:r>
            <a:r>
              <a:rPr lang="en-US" dirty="0" err="1" smtClean="0"/>
              <a:t>eigenvalue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6553200" y="5372947"/>
          <a:ext cx="1905000" cy="14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1" name="Equation" r:id="rId6" imgW="1498320" imgH="1168200" progId="Equation.3">
                  <p:embed/>
                </p:oleObj>
              </mc:Choice>
              <mc:Fallback>
                <p:oleObj name="Equation" r:id="rId6" imgW="1498320" imgH="116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72947"/>
                        <a:ext cx="1905000" cy="1485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RANSAC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6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Sample a set of matching points (1 pair)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transformation parameters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Score parameters with number of inliers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N times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814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295400" y="28956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6" name="Rectangle 93"/>
          <p:cNvSpPr>
            <a:spLocks noChangeArrowheads="1"/>
          </p:cNvSpPr>
          <p:nvPr/>
        </p:nvSpPr>
        <p:spPr bwMode="auto">
          <a:xfrm>
            <a:off x="2133600" y="16764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6781800" y="3352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629400" y="1828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Hough transform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8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Initialize a grid of parameter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matched pair casts a vote for consistent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parameters with the most votes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using least squares with inliers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1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10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outliers, multiple objects, and/or many-to-one matches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Fitting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79550"/>
            <a:ext cx="1260747" cy="1333500"/>
            <a:chOff x="2051050" y="2673350"/>
            <a:chExt cx="1260475" cy="13335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2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85800" y="4724400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ICP solution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nearest neighbors for each point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 transform using matches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points using transform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until convergence</a:t>
            </a:r>
          </a:p>
        </p:txBody>
      </p:sp>
      <p:grpSp>
        <p:nvGrpSpPr>
          <p:cNvPr id="61" name="Group 100"/>
          <p:cNvGrpSpPr>
            <a:grpSpLocks/>
          </p:cNvGrpSpPr>
          <p:nvPr/>
        </p:nvGrpSpPr>
        <p:grpSpPr bwMode="auto">
          <a:xfrm>
            <a:off x="1400175" y="1790700"/>
            <a:ext cx="1260747" cy="1333500"/>
            <a:chOff x="2051050" y="2673350"/>
            <a:chExt cx="1260475" cy="1333500"/>
          </a:xfrm>
        </p:grpSpPr>
        <p:grpSp>
          <p:nvGrpSpPr>
            <p:cNvPr id="6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1447800" y="1524000"/>
            <a:ext cx="1260747" cy="1333500"/>
            <a:chOff x="2051050" y="2673350"/>
            <a:chExt cx="1260475" cy="1333500"/>
          </a:xfrm>
        </p:grpSpPr>
        <p:grpSp>
          <p:nvGrpSpPr>
            <p:cNvPr id="10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 smtClean="0"/>
              <a:t>Data: 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), …, 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 smtClean="0"/>
              <a:t>Line equation: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= m</a:t>
            </a:r>
            <a:r>
              <a:rPr lang="en-US" sz="1200" i="1" smtClean="0">
                <a:latin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 smtClean="0"/>
              <a:t>Find (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en-US" sz="2000" smtClean="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92381490"/>
              </p:ext>
            </p:extLst>
          </p:nvPr>
        </p:nvGraphicFramePr>
        <p:xfrm>
          <a:off x="1238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1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2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3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32025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4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01980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533400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Matlab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 = A \ y;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Not rotation-invariant</a:t>
            </a:r>
          </a:p>
          <a:p>
            <a:pPr>
              <a:buFontTx/>
              <a:buChar char="•"/>
            </a:pPr>
            <a:r>
              <a:rPr lang="en-US" dirty="0" smtClean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If (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+b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sz="2000" dirty="0" smtClean="0">
                <a:latin typeface="+mj-lt"/>
              </a:rPr>
              <a:t>1) then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</a:t>
            </a:r>
            <a:r>
              <a:rPr lang="en-US" sz="2000" dirty="0" smtClean="0">
                <a:latin typeface="Times New Roman" pitchFamily="18" charset="0"/>
              </a:rPr>
              <a:t>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proof: </a:t>
            </a:r>
            <a:r>
              <a:rPr lang="en-US" sz="1400" dirty="0" smtClean="0">
                <a:hlinkClick r:id="rId7"/>
              </a:rPr>
              <a:t>http://mathworld.wolfram.com/Point-LineDistance2-Dimensional.html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If (</a:t>
            </a:r>
            <a:r>
              <a:rPr lang="en-US" sz="2000" i="1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+b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=</a:t>
            </a:r>
            <a:r>
              <a:rPr lang="en-US" sz="2000" dirty="0" smtClean="0"/>
              <a:t>1) then </a:t>
            </a:r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c)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0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92043682"/>
              </p:ext>
            </p:extLst>
          </p:nvPr>
        </p:nvGraphicFramePr>
        <p:xfrm>
          <a:off x="990600" y="3657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1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55054</TotalTime>
  <Words>3068</Words>
  <Application>Microsoft Office PowerPoint</Application>
  <PresentationFormat>On-screen Show (4:3)</PresentationFormat>
  <Paragraphs>629</Paragraphs>
  <Slides>50</Slides>
  <Notes>20</Notes>
  <HiddenSlides>10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Futura Bk BT</vt:lpstr>
      <vt:lpstr>Symbol</vt:lpstr>
      <vt:lpstr>Times New Roman</vt:lpstr>
      <vt:lpstr>Wingdings</vt:lpstr>
      <vt:lpstr>Office Theme</vt:lpstr>
      <vt:lpstr>Default Design</vt:lpstr>
      <vt:lpstr>1_Office Theme</vt:lpstr>
      <vt:lpstr>2_Office Theme</vt:lpstr>
      <vt:lpstr>Equation</vt:lpstr>
      <vt:lpstr>Microsoft Equation 3.0</vt:lpstr>
      <vt:lpstr>Fitting and Alignment</vt:lpstr>
      <vt:lpstr>PowerPoint Presentation</vt:lpstr>
      <vt:lpstr>Fitting and Alignment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Robust least squares (to deal with outliers)</vt:lpstr>
      <vt:lpstr>Robust Estimator </vt:lpstr>
      <vt:lpstr>Demo – part 1</vt:lpstr>
      <vt:lpstr>Other ways to search for parameters (for when no closed form solution exists)</vt:lpstr>
      <vt:lpstr>Hypothesize and test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</vt:lpstr>
      <vt:lpstr>2. Canny  Hough votes</vt:lpstr>
      <vt:lpstr>3. Hough votes  Edges </vt:lpstr>
      <vt:lpstr>Hough transform example</vt:lpstr>
      <vt:lpstr>Finding lines using Hough transform</vt:lpstr>
      <vt:lpstr>Finding circles (x0, y0, r) using Hough transform</vt:lpstr>
      <vt:lpstr>Hough transform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Demo – part 2</vt:lpstr>
      <vt:lpstr>What if you want to align but have no prior matched pairs?</vt:lpstr>
      <vt:lpstr>Iterative Closest Points (ICP) Algorithm</vt:lpstr>
      <vt:lpstr>Algorithm Summary</vt:lpstr>
      <vt:lpstr>Algorithm Summary</vt:lpstr>
      <vt:lpstr>Next class: Alignment, Transformations, and Object Instance Recognition</vt:lpstr>
      <vt:lpstr>Example: solving for translation</vt:lpstr>
      <vt:lpstr>Example: solving for translation</vt:lpstr>
      <vt:lpstr>Example: solving for translation</vt:lpstr>
      <vt:lpstr>Example: solving for translation</vt:lpstr>
      <vt:lpstr>Example: solving for translation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153</cp:revision>
  <dcterms:created xsi:type="dcterms:W3CDTF">2009-12-16T02:55:56Z</dcterms:created>
  <dcterms:modified xsi:type="dcterms:W3CDTF">2017-02-14T15:57:19Z</dcterms:modified>
</cp:coreProperties>
</file>