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notesSlides/notesSlide19.xml" ContentType="application/vnd.openxmlformats-officedocument.presentationml.notesSlide+xml"/>
  <Override PartName="/ppt/tags/tag2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425" r:id="rId2"/>
    <p:sldId id="823" r:id="rId3"/>
    <p:sldId id="820" r:id="rId4"/>
    <p:sldId id="778" r:id="rId5"/>
    <p:sldId id="779" r:id="rId6"/>
    <p:sldId id="784" r:id="rId7"/>
    <p:sldId id="785" r:id="rId8"/>
    <p:sldId id="796" r:id="rId9"/>
    <p:sldId id="797" r:id="rId10"/>
    <p:sldId id="798" r:id="rId11"/>
    <p:sldId id="799" r:id="rId12"/>
    <p:sldId id="800" r:id="rId13"/>
    <p:sldId id="786" r:id="rId14"/>
    <p:sldId id="787" r:id="rId15"/>
    <p:sldId id="789" r:id="rId16"/>
    <p:sldId id="790" r:id="rId17"/>
    <p:sldId id="791" r:id="rId18"/>
    <p:sldId id="794" r:id="rId19"/>
    <p:sldId id="793" r:id="rId20"/>
    <p:sldId id="795" r:id="rId21"/>
    <p:sldId id="826" r:id="rId22"/>
    <p:sldId id="827" r:id="rId23"/>
    <p:sldId id="802" r:id="rId24"/>
    <p:sldId id="804" r:id="rId25"/>
    <p:sldId id="782" r:id="rId26"/>
    <p:sldId id="774" r:id="rId27"/>
    <p:sldId id="828" r:id="rId28"/>
    <p:sldId id="829" r:id="rId29"/>
    <p:sldId id="830" r:id="rId30"/>
    <p:sldId id="819" r:id="rId31"/>
    <p:sldId id="737" r:id="rId32"/>
    <p:sldId id="739" r:id="rId33"/>
    <p:sldId id="740" r:id="rId34"/>
    <p:sldId id="742" r:id="rId35"/>
    <p:sldId id="743" r:id="rId36"/>
    <p:sldId id="807" r:id="rId37"/>
    <p:sldId id="814" r:id="rId38"/>
    <p:sldId id="811" r:id="rId39"/>
    <p:sldId id="816" r:id="rId40"/>
    <p:sldId id="817" r:id="rId41"/>
    <p:sldId id="815" r:id="rId42"/>
    <p:sldId id="825" r:id="rId43"/>
    <p:sldId id="810" r:id="rId44"/>
    <p:sldId id="812" r:id="rId45"/>
    <p:sldId id="813" r:id="rId46"/>
    <p:sldId id="808" r:id="rId47"/>
    <p:sldId id="809" r:id="rId48"/>
    <p:sldId id="731" r:id="rId49"/>
    <p:sldId id="821" r:id="rId50"/>
    <p:sldId id="822" r:id="rId5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8" autoAdjust="0"/>
    <p:restoredTop sz="88980" autoAdjust="0"/>
  </p:normalViewPr>
  <p:slideViewPr>
    <p:cSldViewPr>
      <p:cViewPr varScale="1">
        <p:scale>
          <a:sx n="38" d="100"/>
          <a:sy n="38" d="100"/>
        </p:scale>
        <p:origin x="59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89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5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9.xml"/><Relationship Id="rId3" Type="http://schemas.openxmlformats.org/officeDocument/2006/relationships/slide" Target="slides/slide14.xml"/><Relationship Id="rId7" Type="http://schemas.openxmlformats.org/officeDocument/2006/relationships/slide" Target="slides/slide20.xml"/><Relationship Id="rId2" Type="http://schemas.openxmlformats.org/officeDocument/2006/relationships/slide" Target="slides/slide8.xml"/><Relationship Id="rId1" Type="http://schemas.openxmlformats.org/officeDocument/2006/relationships/slide" Target="slides/slide6.xml"/><Relationship Id="rId6" Type="http://schemas.openxmlformats.org/officeDocument/2006/relationships/slide" Target="slides/slide17.xml"/><Relationship Id="rId5" Type="http://schemas.openxmlformats.org/officeDocument/2006/relationships/slide" Target="slides/slide16.xml"/><Relationship Id="rId4" Type="http://schemas.openxmlformats.org/officeDocument/2006/relationships/slide" Target="slides/slide15.xml"/><Relationship Id="rId9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866E5E9-8DE6-4E0D-A81A-D449DB5D1FB9}" type="datetimeFigureOut">
              <a:rPr lang="en-US"/>
              <a:pPr>
                <a:defRPr/>
              </a:pPr>
              <a:t>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9699F9E-B930-4799-B5D8-890C39134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14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3B0613-3F11-4C34-969B-8E902D712F8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77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59CED6-076E-4388-BD0F-76E4B148C42E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2054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A1FA1C-E1C0-4201-9E87-D6EA7F2718AA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1695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888DD5-1779-406F-920F-02DD5E9ECB17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1032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8F2660-97C7-4F59-9AB9-BF63B006FD3A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6610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13AFB-4986-435B-8BB2-A26F58ACE416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7233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3FAF-2EDA-4553-A59F-43A419D3CDFD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4049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9D83DD-9EA6-4F4B-91FC-E7E954AFE42C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5858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1DDA45-8651-4022-A741-5F0C71A2517F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Suppose M = vv^T .  What are the eigenvectors and eigenvalues?  Start by considering Mv</a:t>
            </a:r>
          </a:p>
        </p:txBody>
      </p:sp>
    </p:spTree>
    <p:extLst>
      <p:ext uri="{BB962C8B-B14F-4D97-AF65-F5344CB8AC3E}">
        <p14:creationId xmlns:p14="http://schemas.microsoft.com/office/powerpoint/2010/main" val="3574295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344EEA-4008-4AA3-B958-75220C69DA49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7810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1E4964-9B7B-49F6-94B7-7554EF8EAA24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939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4C7C29-1D7F-4880-9E17-221BC053D6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23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01AAE5-3DB2-409E-97D0-84D26A1E818A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1893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D0DD69-667A-492F-91D8-703619B157DB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8648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60646-4A8B-48B6-BFC3-5FB369DFB5EF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16206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C8189C-7CCD-4A78-AD11-AD83AFE16341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91669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5D98F79-6BD5-4BE2-AC6D-C49A7A75058F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mtClean="0">
              <a:cs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882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0F01115-1FE6-4D8C-819D-D2FD1A1C5E8B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mtClean="0">
              <a:cs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447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BC3B1AF-C5FA-4B17-9E34-15FD80A00769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mtClean="0"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8942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86C095E-F8C3-4942-B2BE-AE734DA3BB1F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mtClean="0">
              <a:cs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5308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A7CB900-BD74-4294-AABB-C0FB35669E73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mtClean="0">
              <a:cs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3223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5F4F344-A062-432F-A410-44F2DCAF86D6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mtClean="0">
              <a:cs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61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3B314A-4759-4F32-BFA5-B65A246545E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17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5DA8F8C-6101-4B93-9F98-056819C143C1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mtClean="0">
              <a:cs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8375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208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F42B79-70EE-49B5-9D8C-CE5EC8D3EA41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mtClean="0">
              <a:cs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8375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520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7D665-2BAB-4E19-913C-2E138E59389D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38406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9616BF-14A3-41DE-986C-29E0D09C6630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37121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5795510-F373-4B3C-8D5A-77E875ABFF60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mtClean="0">
              <a:cs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8375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Iterative refinement: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Estimate velocity at each pixel using one iteration of Lucas and Kanade estimation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Warp one image toward the other using the estimated flow field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Refine estimate by repeating the process</a:t>
            </a:r>
          </a:p>
        </p:txBody>
      </p:sp>
    </p:spTree>
    <p:extLst>
      <p:ext uri="{BB962C8B-B14F-4D97-AF65-F5344CB8AC3E}">
        <p14:creationId xmlns:p14="http://schemas.microsoft.com/office/powerpoint/2010/main" val="2018495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B469E2-8A42-4E58-8F64-C06D70D8D4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13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53E927-CA64-4BC9-BE69-4BDF42029A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36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8350C9-D28D-4D25-AB9A-35751E438574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4586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ECCF6F-D77F-45A4-A55F-DAD69F81FC87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Brightness constancy equation is equivalent to minimizing the squared error of I(t) and I(t+1</a:t>
            </a:r>
            <a:r>
              <a:rPr lang="en-US" dirty="0" smtClean="0"/>
              <a:t>).  Illustrate</a:t>
            </a:r>
            <a:r>
              <a:rPr lang="en-US" baseline="0" dirty="0" smtClean="0"/>
              <a:t> with a 1D curve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4858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BB3983-C8A9-4302-80AE-228D8A1F377D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A:  u and v are unknown, 1 equation</a:t>
            </a:r>
          </a:p>
        </p:txBody>
      </p:sp>
    </p:spTree>
    <p:extLst>
      <p:ext uri="{BB962C8B-B14F-4D97-AF65-F5344CB8AC3E}">
        <p14:creationId xmlns:p14="http://schemas.microsoft.com/office/powerpoint/2010/main" val="3982262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B44C53-E22F-45F6-BA35-BA53DFFC4509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11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FE722-711A-41F4-8A09-2FFA814DCAD9}" type="datetimeFigureOut">
              <a:rPr lang="en-US"/>
              <a:pPr>
                <a:defRPr/>
              </a:pPr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DE2E8-E452-4248-9A3F-92F7EB175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0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2D515-D446-4030-9596-3FF2EA70BF50}" type="datetimeFigureOut">
              <a:rPr lang="en-US"/>
              <a:pPr>
                <a:defRPr/>
              </a:pPr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448FF-D307-4375-86F8-FF76FDAA3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3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968AD-DCC1-4A99-BD1A-560C4AB67392}" type="datetimeFigureOut">
              <a:rPr lang="en-US"/>
              <a:pPr>
                <a:defRPr/>
              </a:pPr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B5F74-F68D-45AB-8B59-AB60EFAA8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4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74511-5698-494C-B205-62330BC66866}" type="datetimeFigureOut">
              <a:rPr lang="en-US"/>
              <a:pPr>
                <a:defRPr/>
              </a:pPr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A2559-03C7-4139-AF48-763962DC1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3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F17B7-574D-404D-A672-CB995BD32BFA}" type="datetimeFigureOut">
              <a:rPr lang="en-US"/>
              <a:pPr>
                <a:defRPr/>
              </a:pPr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BF83E-D14E-4694-943E-9A29E323C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5C973-143B-4129-A22E-C2056EB9CAE8}" type="datetimeFigureOut">
              <a:rPr lang="en-US"/>
              <a:pPr>
                <a:defRPr/>
              </a:pPr>
              <a:t>2/8/2017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AA7F1-61F1-4576-BC52-B5ACABE3A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5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D368-BDDD-4ECD-8416-AAEA6F2BFE76}" type="datetimeFigureOut">
              <a:rPr lang="en-US"/>
              <a:pPr>
                <a:defRPr/>
              </a:pPr>
              <a:t>2/8/2017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C8E95-D9F9-4816-8AF2-E59EA7B1A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8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98F26-28B6-494D-A028-BA98D0201D83}" type="datetimeFigureOut">
              <a:rPr lang="en-US"/>
              <a:pPr>
                <a:defRPr/>
              </a:pPr>
              <a:t>2/8/2017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8FD9F-A1BD-4F06-BF37-E5F3DEA51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7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591CD-38D9-4226-92AE-2B3AF3D2097E}" type="datetimeFigureOut">
              <a:rPr lang="en-US"/>
              <a:pPr>
                <a:defRPr/>
              </a:pPr>
              <a:t>2/8/2017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0D3EC-2EE0-4D5B-B43D-EF246BF99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2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718C6-39A7-410A-99B8-02C87980D510}" type="datetimeFigureOut">
              <a:rPr lang="en-US"/>
              <a:pPr>
                <a:defRPr/>
              </a:pPr>
              <a:t>2/8/2017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AFB1E-B6AE-4EBD-BB1D-818D4A977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9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0233A-0ABC-46B4-8D6D-B6BDDD8CC3FB}" type="datetimeFigureOut">
              <a:rPr lang="en-US"/>
              <a:pPr>
                <a:defRPr/>
              </a:pPr>
              <a:t>2/8/2017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B3977-D676-4ED7-9933-9A5F5EB3E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3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B8D46E-C2B8-46B8-A6BC-7C387C00630D}" type="datetimeFigureOut">
              <a:rPr lang="en-US"/>
              <a:pPr>
                <a:defRPr/>
              </a:pPr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B91E06-FBE1-47C9-845B-68CBED1D1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arberpole_illusio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arberpole_illusio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1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5" Type="http://schemas.openxmlformats.org/officeDocument/2006/relationships/tags" Target="../tags/tag10.xml"/><Relationship Id="rId10" Type="http://schemas.openxmlformats.org/officeDocument/2006/relationships/image" Target="../media/image21.png"/><Relationship Id="rId4" Type="http://schemas.openxmlformats.org/officeDocument/2006/relationships/tags" Target="../tags/tag9.xml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tags" Target="../tags/tag12.xml"/><Relationship Id="rId16" Type="http://schemas.openxmlformats.org/officeDocument/2006/relationships/image" Target="../media/image18.png"/><Relationship Id="rId20" Type="http://schemas.openxmlformats.org/officeDocument/2006/relationships/image" Target="../media/image26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notesSlide" Target="../notesSlides/notesSlide15.xml"/><Relationship Id="rId5" Type="http://schemas.openxmlformats.org/officeDocument/2006/relationships/tags" Target="../tags/tag15.xml"/><Relationship Id="rId15" Type="http://schemas.openxmlformats.org/officeDocument/2006/relationships/image" Target="../media/image22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5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2.xml"/><Relationship Id="rId7" Type="http://schemas.openxmlformats.org/officeDocument/2006/relationships/image" Target="../media/image2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.clemson.edu/~stb/klt/shi-tomasi-good-features-cvpr1994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s.clemson.edu/~stb/klt/shi-tomasi-good-features-cvpr1994.pdf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.cmu.edu/pub_files/pub3/lucas_bruce_d_1981_1/lucas_bruce_d_1981_1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www.cs.berkeley.edu/~brox/pub/brox_cvpr09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.cmu.edu/pub_files/pub3/lucas_bruce_d_1981_1/lucas_bruce_d_1981_1.pdf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9.png"/><Relationship Id="rId18" Type="http://schemas.openxmlformats.org/officeDocument/2006/relationships/oleObject" Target="../embeddings/oleObject5.bin"/><Relationship Id="rId3" Type="http://schemas.openxmlformats.org/officeDocument/2006/relationships/tags" Target="../tags/tag2.xml"/><Relationship Id="rId21" Type="http://schemas.openxmlformats.org/officeDocument/2006/relationships/image" Target="../media/image8.wmf"/><Relationship Id="rId7" Type="http://schemas.openxmlformats.org/officeDocument/2006/relationships/oleObject" Target="../embeddings/oleObject1.bin"/><Relationship Id="rId12" Type="http://schemas.openxmlformats.org/officeDocument/2006/relationships/image" Target="../media/image5.wmf"/><Relationship Id="rId17" Type="http://schemas.openxmlformats.org/officeDocument/2006/relationships/image" Target="../media/image6.wmf"/><Relationship Id="rId2" Type="http://schemas.openxmlformats.org/officeDocument/2006/relationships/tags" Target="../tags/tag1.xml"/><Relationship Id="rId16" Type="http://schemas.openxmlformats.org/officeDocument/2006/relationships/oleObject" Target="../embeddings/oleObject4.bin"/><Relationship Id="rId20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7.xml"/><Relationship Id="rId11" Type="http://schemas.openxmlformats.org/officeDocument/2006/relationships/oleObject" Target="../embeddings/oleObject3.bin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1.png"/><Relationship Id="rId10" Type="http://schemas.openxmlformats.org/officeDocument/2006/relationships/image" Target="../media/image4.wmf"/><Relationship Id="rId19" Type="http://schemas.openxmlformats.org/officeDocument/2006/relationships/image" Target="../media/image7.wmf"/><Relationship Id="rId4" Type="http://schemas.openxmlformats.org/officeDocument/2006/relationships/tags" Target="../tags/tag3.xm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Feature Tracking and Optical Flow</a:t>
            </a:r>
          </a:p>
        </p:txBody>
      </p:sp>
      <p:sp>
        <p:nvSpPr>
          <p:cNvPr id="4100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971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CS 543 / ECE 549 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University of Illinois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Derek Hoiem</a:t>
            </a: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7924800" y="87313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02/09/17</a:t>
            </a:r>
            <a:endParaRPr lang="en-US" dirty="0"/>
          </a:p>
        </p:txBody>
      </p:sp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152400" y="6211888"/>
            <a:ext cx="8991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Many slides adapted from Lana Lazebnik, Silvio Saverse, who in turn adapted slides from Steve Seitz, Rick Szeliski, Martial Hebert, Mark Pollefeys, and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aperture problem</a:t>
            </a:r>
          </a:p>
        </p:txBody>
      </p:sp>
      <p:sp>
        <p:nvSpPr>
          <p:cNvPr id="415747" name="Line 3"/>
          <p:cNvSpPr>
            <a:spLocks noChangeShapeType="1"/>
          </p:cNvSpPr>
          <p:nvPr/>
        </p:nvSpPr>
        <p:spPr bwMode="auto">
          <a:xfrm>
            <a:off x="3690938" y="2813050"/>
            <a:ext cx="788987" cy="21399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748" name="Line 4"/>
          <p:cNvSpPr>
            <a:spLocks noChangeShapeType="1"/>
          </p:cNvSpPr>
          <p:nvPr/>
        </p:nvSpPr>
        <p:spPr bwMode="auto">
          <a:xfrm>
            <a:off x="4648200" y="2362200"/>
            <a:ext cx="865188" cy="225266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Oval 5"/>
          <p:cNvSpPr>
            <a:spLocks noChangeArrowheads="1"/>
          </p:cNvSpPr>
          <p:nvPr/>
        </p:nvSpPr>
        <p:spPr bwMode="auto">
          <a:xfrm>
            <a:off x="3352800" y="2362200"/>
            <a:ext cx="2590800" cy="25908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50" name="Line 6"/>
          <p:cNvSpPr>
            <a:spLocks noChangeShapeType="1"/>
          </p:cNvSpPr>
          <p:nvPr/>
        </p:nvSpPr>
        <p:spPr bwMode="auto">
          <a:xfrm flipV="1">
            <a:off x="4648200" y="5410200"/>
            <a:ext cx="1524000" cy="609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751" name="Text Box 7"/>
          <p:cNvSpPr txBox="1">
            <a:spLocks noChangeArrowheads="1"/>
          </p:cNvSpPr>
          <p:nvPr/>
        </p:nvSpPr>
        <p:spPr bwMode="auto">
          <a:xfrm>
            <a:off x="5429250" y="5868988"/>
            <a:ext cx="2576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Perceived 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7" grpId="0" animBg="1"/>
      <p:bldP spid="415748" grpId="0" animBg="1"/>
      <p:bldP spid="415750" grpId="0" animBg="1"/>
      <p:bldP spid="4157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barber pole illusion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1268413" y="6248400"/>
            <a:ext cx="6427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hlinkClick r:id="rId3"/>
              </a:rPr>
              <a:t>http://en.wikipedia.org/wiki/Barberpole_illusion</a:t>
            </a:r>
            <a:endParaRPr lang="en-US" sz="2400"/>
          </a:p>
        </p:txBody>
      </p:sp>
      <p:pic>
        <p:nvPicPr>
          <p:cNvPr id="4098" name="Picture 2" descr="http://upload.wikimedia.org/wikipedia/commons/thumb/f/f0/Aperture_problem_animated.gif/150px-Aperture_problem_animate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552" y="1828800"/>
            <a:ext cx="4508765" cy="282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barber pole illusion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268413" y="6248400"/>
            <a:ext cx="6427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hlinkClick r:id="rId3"/>
              </a:rPr>
              <a:t>http://en.wikipedia.org/wiki/Barberpole_illusion</a:t>
            </a:r>
            <a:endParaRPr lang="en-US" sz="2400" dirty="0"/>
          </a:p>
        </p:txBody>
      </p:sp>
      <p:pic>
        <p:nvPicPr>
          <p:cNvPr id="421894" name="Picture 6" descr="Barber-pole-01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3800" y="2057400"/>
            <a:ext cx="1143000" cy="2286000"/>
          </a:xfrm>
        </p:spPr>
      </p:pic>
      <p:pic>
        <p:nvPicPr>
          <p:cNvPr id="3074" name="Picture 2" descr="http://upload.wikimedia.org/wikipedia/commons/thumb/3/39/Barberpole_illusion_animated.gif/155px-Barberpole_illusion_animated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4511636" cy="282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Solving the  ambiguity…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09800"/>
            <a:ext cx="7772400" cy="5257800"/>
          </a:xfrm>
        </p:spPr>
        <p:txBody>
          <a:bodyPr/>
          <a:lstStyle/>
          <a:p>
            <a:pPr eaLnBrk="1" hangingPunct="1"/>
            <a:r>
              <a:rPr lang="en-US" sz="2400" smtClean="0"/>
              <a:t>How to get more equations for a pixel?</a:t>
            </a:r>
          </a:p>
          <a:p>
            <a:pPr eaLnBrk="1" hangingPunct="1"/>
            <a:r>
              <a:rPr lang="en-US" sz="2400" b="1" smtClean="0"/>
              <a:t>Spatial coherence constraint</a:t>
            </a:r>
            <a:r>
              <a:rPr lang="en-US" sz="2400" smtClean="0"/>
              <a:t> </a:t>
            </a:r>
          </a:p>
          <a:p>
            <a:pPr eaLnBrk="1" hangingPunct="1"/>
            <a:r>
              <a:rPr lang="en-US" sz="2400" smtClean="0"/>
              <a:t>    Assume the pixel’s neighbors have the same (u,v)</a:t>
            </a:r>
          </a:p>
          <a:p>
            <a:pPr lvl="1" eaLnBrk="1" hangingPunct="1"/>
            <a:r>
              <a:rPr lang="en-US" sz="1800" smtClean="0"/>
              <a:t>If we use a 5x5 window, that gives us 25 equations per pixel</a:t>
            </a:r>
          </a:p>
        </p:txBody>
      </p:sp>
      <p:pic>
        <p:nvPicPr>
          <p:cNvPr id="425988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29892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5989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4699000"/>
            <a:ext cx="61309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04800" y="1006475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/>
              <a:t>B. Lucas and T. Kanade. An iterative image registration technique with an application to stereo vision. In </a:t>
            </a:r>
            <a:r>
              <a:rPr lang="en-US" sz="1400" i="1"/>
              <a:t>Proceedings of the International Joint Conference on Artificial Intelligence</a:t>
            </a:r>
            <a:r>
              <a:rPr lang="en-US" sz="1400"/>
              <a:t>, pp. 674–679, 1981.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06413"/>
          </a:xfrm>
        </p:spPr>
        <p:txBody>
          <a:bodyPr/>
          <a:lstStyle/>
          <a:p>
            <a:pPr eaLnBrk="1" hangingPunct="1"/>
            <a:r>
              <a:rPr lang="en-US" sz="2400" smtClean="0"/>
              <a:t>Least squares problem: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6637338" y="1905000"/>
            <a:ext cx="1592262" cy="533400"/>
            <a:chOff x="1680" y="945"/>
            <a:chExt cx="1003" cy="305"/>
          </a:xfrm>
        </p:grpSpPr>
        <p:pic>
          <p:nvPicPr>
            <p:cNvPr id="15367" name="Picture 5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155"/>
              <a:ext cx="292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6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" y="945"/>
              <a:ext cx="7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7" descr="Edittex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152"/>
              <a:ext cx="21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8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" y="1157"/>
              <a:ext cx="286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5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524000"/>
            <a:ext cx="544512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Solving the  ambiguity…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patches across images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06413"/>
          </a:xfrm>
        </p:spPr>
        <p:txBody>
          <a:bodyPr/>
          <a:lstStyle/>
          <a:p>
            <a:pPr eaLnBrk="1" hangingPunct="1"/>
            <a:r>
              <a:rPr lang="en-US" sz="2400" smtClean="0"/>
              <a:t>Overconstrained linear system</a:t>
            </a:r>
          </a:p>
        </p:txBody>
      </p:sp>
      <p:grpSp>
        <p:nvGrpSpPr>
          <p:cNvPr id="16389" name="Group 4"/>
          <p:cNvGrpSpPr>
            <a:grpSpLocks/>
          </p:cNvGrpSpPr>
          <p:nvPr/>
        </p:nvGrpSpPr>
        <p:grpSpPr bwMode="auto">
          <a:xfrm>
            <a:off x="6637338" y="1905000"/>
            <a:ext cx="1592262" cy="533400"/>
            <a:chOff x="1680" y="945"/>
            <a:chExt cx="1003" cy="305"/>
          </a:xfrm>
        </p:grpSpPr>
        <p:pic>
          <p:nvPicPr>
            <p:cNvPr id="16398" name="Picture 5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155"/>
              <a:ext cx="292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6" descr="Edittex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" y="945"/>
              <a:ext cx="7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Picture 7" descr="Edittex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152"/>
              <a:ext cx="21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1" name="Picture 8" descr="Edittex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" y="1157"/>
              <a:ext cx="286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0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524000"/>
            <a:ext cx="544512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2000" y="3962400"/>
            <a:ext cx="5561013" cy="1335088"/>
            <a:chOff x="769" y="1919"/>
            <a:chExt cx="3503" cy="817"/>
          </a:xfrm>
        </p:grpSpPr>
        <p:pic>
          <p:nvPicPr>
            <p:cNvPr id="16395" name="Picture 12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1919"/>
              <a:ext cx="3503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13" descr="Edittex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547"/>
              <a:ext cx="42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14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" y="2542"/>
              <a:ext cx="35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4191" name="Rectangle 15"/>
          <p:cNvSpPr>
            <a:spLocks noChangeArrowheads="1"/>
          </p:cNvSpPr>
          <p:nvPr/>
        </p:nvSpPr>
        <p:spPr bwMode="auto">
          <a:xfrm>
            <a:off x="76200" y="5610225"/>
            <a:ext cx="8001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sz="2000" dirty="0" smtClean="0"/>
              <a:t>	The </a:t>
            </a:r>
            <a:r>
              <a:rPr lang="en-US" sz="2000" dirty="0"/>
              <a:t>summations are over all pixels in the K x K </a:t>
            </a:r>
            <a:r>
              <a:rPr lang="en-US" sz="2000" dirty="0" smtClean="0"/>
              <a:t>window centered on the position of the point to be tracked at time </a:t>
            </a:r>
            <a:r>
              <a:rPr lang="en-US" sz="2000" i="1" dirty="0" smtClean="0"/>
              <a:t>t</a:t>
            </a:r>
            <a:endParaRPr lang="en-US" sz="2000" i="1" dirty="0"/>
          </a:p>
        </p:txBody>
      </p:sp>
      <p:pic>
        <p:nvPicPr>
          <p:cNvPr id="434192" name="Picture 16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3308350"/>
            <a:ext cx="23161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Rectangle 17"/>
          <p:cNvSpPr>
            <a:spLocks noChangeArrowheads="1"/>
          </p:cNvSpPr>
          <p:nvPr/>
        </p:nvSpPr>
        <p:spPr bwMode="auto">
          <a:xfrm>
            <a:off x="685800" y="3302000"/>
            <a:ext cx="77724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/>
              <a:t>Least squares solution for </a:t>
            </a:r>
            <a:r>
              <a:rPr lang="en-US" sz="2400" i="1"/>
              <a:t>d</a:t>
            </a:r>
            <a:r>
              <a:rPr lang="en-US" sz="2400"/>
              <a:t> given by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Conditions for solvability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838200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n-US" smtClean="0"/>
              <a:t>Optimal (u, v) satisfies Lucas-Kanade equation</a:t>
            </a:r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1220788" y="1600200"/>
            <a:ext cx="5561012" cy="1296988"/>
            <a:chOff x="769" y="1919"/>
            <a:chExt cx="3503" cy="817"/>
          </a:xfrm>
        </p:grpSpPr>
        <p:pic>
          <p:nvPicPr>
            <p:cNvPr id="17418" name="Picture 6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1919"/>
              <a:ext cx="3503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7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547"/>
              <a:ext cx="42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8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" y="2542"/>
              <a:ext cx="35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6233" name="Text Box 9"/>
          <p:cNvSpPr txBox="1">
            <a:spLocks noChangeArrowheads="1"/>
          </p:cNvSpPr>
          <p:nvPr/>
        </p:nvSpPr>
        <p:spPr bwMode="auto">
          <a:xfrm>
            <a:off x="990600" y="5791200"/>
            <a:ext cx="373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Does this remind you of anything?</a:t>
            </a:r>
          </a:p>
        </p:txBody>
      </p:sp>
      <p:sp>
        <p:nvSpPr>
          <p:cNvPr id="436234" name="Freeform 10"/>
          <p:cNvSpPr>
            <a:spLocks/>
          </p:cNvSpPr>
          <p:nvPr/>
        </p:nvSpPr>
        <p:spPr bwMode="auto">
          <a:xfrm>
            <a:off x="457200" y="2209800"/>
            <a:ext cx="609600" cy="3810000"/>
          </a:xfrm>
          <a:custGeom>
            <a:avLst/>
            <a:gdLst>
              <a:gd name="T0" fmla="*/ 2147483647 w 384"/>
              <a:gd name="T1" fmla="*/ 0 h 2400"/>
              <a:gd name="T2" fmla="*/ 0 w 384"/>
              <a:gd name="T3" fmla="*/ 2147483647 h 2400"/>
              <a:gd name="T4" fmla="*/ 0 w 384"/>
              <a:gd name="T5" fmla="*/ 2147483647 h 2400"/>
              <a:gd name="T6" fmla="*/ 2147483647 w 384"/>
              <a:gd name="T7" fmla="*/ 2147483647 h 2400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2400"/>
              <a:gd name="T14" fmla="*/ 384 w 384"/>
              <a:gd name="T15" fmla="*/ 2400 h 2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2400">
                <a:moveTo>
                  <a:pt x="384" y="0"/>
                </a:moveTo>
                <a:lnTo>
                  <a:pt x="0" y="336"/>
                </a:lnTo>
                <a:lnTo>
                  <a:pt x="0" y="2256"/>
                </a:lnTo>
                <a:lnTo>
                  <a:pt x="240" y="240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6235" name="Rectangle 11"/>
          <p:cNvSpPr>
            <a:spLocks noChangeArrowheads="1"/>
          </p:cNvSpPr>
          <p:nvPr/>
        </p:nvSpPr>
        <p:spPr bwMode="auto">
          <a:xfrm>
            <a:off x="685800" y="3352800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/>
              <a:t>	When is this solvable?  I.e., what are good points to track?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/>
              <a:t>A</a:t>
            </a:r>
            <a:r>
              <a:rPr lang="en-US" sz="2000" b="1" baseline="30000"/>
              <a:t>T</a:t>
            </a:r>
            <a:r>
              <a:rPr lang="en-US" sz="2000" b="1"/>
              <a:t>A</a:t>
            </a:r>
            <a:r>
              <a:rPr lang="en-US" sz="2000"/>
              <a:t> should be invertible 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/>
              <a:t>A</a:t>
            </a:r>
            <a:r>
              <a:rPr lang="en-US" sz="2000" b="1" baseline="30000"/>
              <a:t>T</a:t>
            </a:r>
            <a:r>
              <a:rPr lang="en-US" sz="2000" b="1"/>
              <a:t>A</a:t>
            </a:r>
            <a:r>
              <a:rPr lang="en-US" sz="2000"/>
              <a:t> should not be too small due to noise</a:t>
            </a: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eigenvalues </a:t>
            </a:r>
            <a:r>
              <a:rPr lang="en-US" sz="2000">
                <a:sym typeface="Symbol" pitchFamily="18" charset="2"/>
              </a:rPr>
              <a:t></a:t>
            </a:r>
            <a:r>
              <a:rPr lang="en-US" sz="2000" baseline="-25000"/>
              <a:t>1</a:t>
            </a:r>
            <a:r>
              <a:rPr lang="en-US" sz="2000"/>
              <a:t> and 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 </a:t>
            </a:r>
            <a:r>
              <a:rPr lang="en-US" sz="2000" baseline="-25000"/>
              <a:t>2</a:t>
            </a:r>
            <a:r>
              <a:rPr lang="en-US" sz="2000"/>
              <a:t> of </a:t>
            </a:r>
            <a:r>
              <a:rPr lang="en-US" sz="2000" b="1"/>
              <a:t>A</a:t>
            </a:r>
            <a:r>
              <a:rPr lang="en-US" sz="2000" b="1" baseline="30000"/>
              <a:t>T</a:t>
            </a:r>
            <a:r>
              <a:rPr lang="en-US" sz="2000" b="1"/>
              <a:t>A</a:t>
            </a:r>
            <a:r>
              <a:rPr lang="en-US" sz="2000"/>
              <a:t> should not be too small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/>
              <a:t>A</a:t>
            </a:r>
            <a:r>
              <a:rPr lang="en-US" sz="2000" b="1" baseline="30000"/>
              <a:t>T</a:t>
            </a:r>
            <a:r>
              <a:rPr lang="en-US" sz="2000" b="1"/>
              <a:t>A</a:t>
            </a:r>
            <a:r>
              <a:rPr lang="en-US" sz="2000"/>
              <a:t> should be well-conditioned</a:t>
            </a: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 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 </a:t>
            </a:r>
            <a:r>
              <a:rPr lang="en-US" sz="2000" baseline="-25000"/>
              <a:t>1</a:t>
            </a:r>
            <a:r>
              <a:rPr lang="en-US" sz="2000"/>
              <a:t>/ 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 </a:t>
            </a:r>
            <a:r>
              <a:rPr lang="en-US" sz="2000" baseline="-25000"/>
              <a:t>2</a:t>
            </a:r>
            <a:r>
              <a:rPr lang="en-US" sz="2000"/>
              <a:t> should not be too large </a:t>
            </a:r>
            <a:r>
              <a:rPr lang="en-US"/>
              <a:t>(</a:t>
            </a:r>
            <a:r>
              <a:rPr lang="en-US" sz="1600">
                <a:sym typeface="Symbol" pitchFamily="18" charset="2"/>
              </a:rPr>
              <a:t></a:t>
            </a:r>
            <a:r>
              <a:rPr lang="en-US" sz="1600"/>
              <a:t> </a:t>
            </a:r>
            <a:r>
              <a:rPr lang="en-US" baseline="-25000"/>
              <a:t>1</a:t>
            </a:r>
            <a:r>
              <a:rPr lang="en-US"/>
              <a:t> = larger eigenvalue)</a:t>
            </a: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33600" y="6324600"/>
            <a:ext cx="4770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Criteria for Harris corner detector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3" grpId="0"/>
      <p:bldP spid="436234" grpId="0" animBg="1"/>
      <p:bldP spid="436235" grpId="0" build="p" autoUpdateAnimBg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79613"/>
            <a:ext cx="74310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8276" name="Rectangle 4"/>
          <p:cNvSpPr>
            <a:spLocks noChangeArrowheads="1"/>
          </p:cNvSpPr>
          <p:nvPr/>
        </p:nvSpPr>
        <p:spPr bwMode="auto">
          <a:xfrm>
            <a:off x="685800" y="3048000"/>
            <a:ext cx="777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Eigenvectors and eigenvalues of A</a:t>
            </a:r>
            <a:r>
              <a:rPr lang="en-US" sz="2800" baseline="30000"/>
              <a:t>T</a:t>
            </a:r>
            <a:r>
              <a:rPr lang="en-US" sz="2800"/>
              <a:t>A relate to edge direction and magnitude 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/>
              <a:t>The eigenvector associated with the larger eigenvalue points in the direction of fastest intensity change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/>
              <a:t>The other eigenvector is orthogonal to it</a:t>
            </a: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914400" y="457200"/>
            <a:ext cx="75215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i="1"/>
              <a:t>M = </a:t>
            </a:r>
            <a:r>
              <a:rPr lang="en-US" sz="3200"/>
              <a:t>A</a:t>
            </a:r>
            <a:r>
              <a:rPr lang="en-US" sz="3200" baseline="30000"/>
              <a:t>T</a:t>
            </a:r>
            <a:r>
              <a:rPr lang="en-US" sz="3200"/>
              <a:t>A is the </a:t>
            </a:r>
            <a:r>
              <a:rPr lang="en-US" sz="3200" i="1"/>
              <a:t>second moment matrix </a:t>
            </a:r>
            <a:r>
              <a:rPr lang="en-US" sz="3200"/>
              <a:t>!</a:t>
            </a:r>
          </a:p>
          <a:p>
            <a:pPr algn="ctr">
              <a:spcBef>
                <a:spcPct val="20000"/>
              </a:spcBef>
            </a:pPr>
            <a:r>
              <a:rPr lang="en-US" sz="3200"/>
              <a:t>(Harris corner detector…)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6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9" name="Picture 2" descr="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63880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Low-texture region</a:t>
            </a:r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 flipH="1">
            <a:off x="2987675" y="2732088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2836863" y="5611813"/>
            <a:ext cx="40227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/>
              <a:t> </a:t>
            </a:r>
            <a:r>
              <a:rPr lang="en-US" sz="2000"/>
              <a:t>gradients have small magnitude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 small</a:t>
            </a:r>
            <a:r>
              <a:rPr lang="en-US" sz="2000">
                <a:latin typeface="Symbol" pitchFamily="18" charset="2"/>
              </a:rPr>
              <a:t> l</a:t>
            </a:r>
            <a:r>
              <a:rPr lang="en-US" sz="2000" baseline="-25000"/>
              <a:t>1</a:t>
            </a:r>
            <a:r>
              <a:rPr lang="en-US" sz="2000"/>
              <a:t>, small </a:t>
            </a:r>
            <a:r>
              <a:rPr lang="en-US" sz="2000">
                <a:latin typeface="Symbol" pitchFamily="18" charset="2"/>
              </a:rPr>
              <a:t>l</a:t>
            </a:r>
            <a:r>
              <a:rPr lang="en-US" sz="2000" baseline="-25000"/>
              <a:t>2</a:t>
            </a: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2803525" y="2655888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64" name="Picture 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57800"/>
            <a:ext cx="1790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Edge</a:t>
            </a:r>
          </a:p>
        </p:txBody>
      </p:sp>
      <p:pic>
        <p:nvPicPr>
          <p:cNvPr id="20484" name="Picture 3" descr="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63880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Line 4"/>
          <p:cNvSpPr>
            <a:spLocks noChangeShapeType="1"/>
          </p:cNvSpPr>
          <p:nvPr/>
        </p:nvSpPr>
        <p:spPr bwMode="auto">
          <a:xfrm flipH="1">
            <a:off x="6356350" y="211137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6140450" y="2057400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2819400" y="5654675"/>
            <a:ext cx="4132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 gradients very large or very small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 large</a:t>
            </a:r>
            <a:r>
              <a:rPr lang="en-US" sz="2000">
                <a:latin typeface="Symbol" pitchFamily="18" charset="2"/>
              </a:rPr>
              <a:t> l</a:t>
            </a:r>
            <a:r>
              <a:rPr lang="en-US" sz="2000" baseline="-25000"/>
              <a:t>1</a:t>
            </a:r>
            <a:r>
              <a:rPr lang="en-US" sz="2000"/>
              <a:t>, small </a:t>
            </a:r>
            <a:r>
              <a:rPr lang="en-US" sz="2000">
                <a:latin typeface="Symbol" pitchFamily="18" charset="2"/>
              </a:rPr>
              <a:t>l</a:t>
            </a:r>
            <a:r>
              <a:rPr lang="en-US" sz="2000" baseline="-25000"/>
              <a:t>2</a:t>
            </a:r>
          </a:p>
        </p:txBody>
      </p:sp>
      <p:pic>
        <p:nvPicPr>
          <p:cNvPr id="20488" name="Picture 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57800"/>
            <a:ext cx="1790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Last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Interest point detectors:</a:t>
            </a:r>
          </a:p>
          <a:p>
            <a:pPr lvl="1"/>
            <a:r>
              <a:rPr lang="en-US" dirty="0" smtClean="0"/>
              <a:t>Harris: detects corners (patches that have strong gradients in two orthogonal directions)</a:t>
            </a:r>
          </a:p>
          <a:p>
            <a:pPr lvl="1"/>
            <a:r>
              <a:rPr lang="en-US" dirty="0" err="1" smtClean="0"/>
              <a:t>DoG</a:t>
            </a:r>
            <a:r>
              <a:rPr lang="en-US" dirty="0" smtClean="0"/>
              <a:t>: detects peaks/troughs in location-scale space of a fine-scale </a:t>
            </a:r>
            <a:r>
              <a:rPr lang="en-US" dirty="0" err="1" smtClean="0"/>
              <a:t>Laplacian</a:t>
            </a:r>
            <a:r>
              <a:rPr lang="en-US" dirty="0" smtClean="0"/>
              <a:t> pyramid</a:t>
            </a:r>
          </a:p>
          <a:p>
            <a:endParaRPr lang="en-US" dirty="0"/>
          </a:p>
          <a:p>
            <a:r>
              <a:rPr lang="en-US" dirty="0" smtClean="0"/>
              <a:t>Interest point descriptors</a:t>
            </a:r>
          </a:p>
          <a:p>
            <a:pPr lvl="1"/>
            <a:r>
              <a:rPr lang="en-US" dirty="0" smtClean="0"/>
              <a:t>SIFT (do read the paper)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7" name="Picture 2" descr="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63880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High-texture region</a:t>
            </a:r>
          </a:p>
        </p:txBody>
      </p:sp>
      <p:sp>
        <p:nvSpPr>
          <p:cNvPr id="21509" name="Line 4"/>
          <p:cNvSpPr>
            <a:spLocks noChangeShapeType="1"/>
          </p:cNvSpPr>
          <p:nvPr/>
        </p:nvSpPr>
        <p:spPr bwMode="auto">
          <a:xfrm flipH="1">
            <a:off x="6088063" y="390842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915025" y="3843338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2855913" y="5611813"/>
            <a:ext cx="499268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/>
              <a:t> </a:t>
            </a:r>
            <a:r>
              <a:rPr lang="en-US" sz="2000"/>
              <a:t>gradients are different, large magnitudes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 large</a:t>
            </a:r>
            <a:r>
              <a:rPr lang="en-US" sz="2000">
                <a:latin typeface="Symbol" pitchFamily="18" charset="2"/>
              </a:rPr>
              <a:t> l</a:t>
            </a:r>
            <a:r>
              <a:rPr lang="en-US" sz="2000" baseline="-25000"/>
              <a:t>1</a:t>
            </a:r>
            <a:r>
              <a:rPr lang="en-US" sz="2000"/>
              <a:t>, large </a:t>
            </a:r>
            <a:r>
              <a:rPr lang="en-US" sz="2000">
                <a:latin typeface="Symbol" pitchFamily="18" charset="2"/>
              </a:rPr>
              <a:t>l</a:t>
            </a:r>
            <a:r>
              <a:rPr lang="en-US" sz="2000" baseline="-25000"/>
              <a:t>2</a:t>
            </a:r>
          </a:p>
        </p:txBody>
      </p:sp>
      <p:pic>
        <p:nvPicPr>
          <p:cNvPr id="21512" name="Picture 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57800"/>
            <a:ext cx="1790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aperture problem resolved</a:t>
            </a:r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3352800" y="2362200"/>
            <a:ext cx="2590800" cy="25908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7798" name="Line 6"/>
          <p:cNvSpPr>
            <a:spLocks noChangeShapeType="1"/>
          </p:cNvSpPr>
          <p:nvPr/>
        </p:nvSpPr>
        <p:spPr bwMode="auto">
          <a:xfrm>
            <a:off x="4572000" y="5867400"/>
            <a:ext cx="182880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6419850" y="5791200"/>
            <a:ext cx="221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Actual motion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00400" y="1600200"/>
            <a:ext cx="1524000" cy="3962400"/>
            <a:chOff x="3200400" y="1600200"/>
            <a:chExt cx="1524000" cy="3962400"/>
          </a:xfrm>
        </p:grpSpPr>
        <p:sp>
          <p:nvSpPr>
            <p:cNvPr id="22539" name="Line 3"/>
            <p:cNvSpPr>
              <a:spLocks noChangeShapeType="1"/>
            </p:cNvSpPr>
            <p:nvPr/>
          </p:nvSpPr>
          <p:spPr bwMode="auto">
            <a:xfrm>
              <a:off x="3200400" y="1600200"/>
              <a:ext cx="1524000" cy="39624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3657600" y="3505200"/>
              <a:ext cx="1066800" cy="381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343400" y="1905000"/>
            <a:ext cx="1524000" cy="3962400"/>
            <a:chOff x="3200400" y="1600200"/>
            <a:chExt cx="1524000" cy="3962400"/>
          </a:xfrm>
        </p:grpSpPr>
        <p:sp>
          <p:nvSpPr>
            <p:cNvPr id="22537" name="Line 3"/>
            <p:cNvSpPr>
              <a:spLocks noChangeShapeType="1"/>
            </p:cNvSpPr>
            <p:nvPr/>
          </p:nvSpPr>
          <p:spPr bwMode="auto">
            <a:xfrm>
              <a:off x="3200400" y="1600200"/>
              <a:ext cx="1524000" cy="39624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3657600" y="3505200"/>
              <a:ext cx="1066800" cy="381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8" grpId="0" animBg="1"/>
      <p:bldP spid="4177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aperture problem resolved</a:t>
            </a:r>
          </a:p>
        </p:txBody>
      </p:sp>
      <p:sp>
        <p:nvSpPr>
          <p:cNvPr id="23556" name="Oval 5"/>
          <p:cNvSpPr>
            <a:spLocks noChangeArrowheads="1"/>
          </p:cNvSpPr>
          <p:nvPr/>
        </p:nvSpPr>
        <p:spPr bwMode="auto">
          <a:xfrm>
            <a:off x="3352800" y="2362200"/>
            <a:ext cx="2590800" cy="25908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51" name="Text Box 7"/>
          <p:cNvSpPr txBox="1">
            <a:spLocks noChangeArrowheads="1"/>
          </p:cNvSpPr>
          <p:nvPr/>
        </p:nvSpPr>
        <p:spPr bwMode="auto">
          <a:xfrm>
            <a:off x="6172200" y="5943600"/>
            <a:ext cx="2576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Perceived motion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657600" y="2819400"/>
            <a:ext cx="1066800" cy="2133600"/>
            <a:chOff x="3657600" y="2819400"/>
            <a:chExt cx="1066800" cy="2133600"/>
          </a:xfrm>
        </p:grpSpPr>
        <p:sp>
          <p:nvSpPr>
            <p:cNvPr id="23563" name="Line 3"/>
            <p:cNvSpPr>
              <a:spLocks noChangeShapeType="1"/>
            </p:cNvSpPr>
            <p:nvPr/>
          </p:nvSpPr>
          <p:spPr bwMode="auto">
            <a:xfrm>
              <a:off x="3657600" y="2819400"/>
              <a:ext cx="838200" cy="21336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3657600" y="3505200"/>
              <a:ext cx="1066800" cy="381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572000" y="2438400"/>
            <a:ext cx="1296988" cy="2209800"/>
            <a:chOff x="4572000" y="2438400"/>
            <a:chExt cx="1296690" cy="2209800"/>
          </a:xfrm>
        </p:grpSpPr>
        <p:sp>
          <p:nvSpPr>
            <p:cNvPr id="23561" name="Line 3"/>
            <p:cNvSpPr>
              <a:spLocks noChangeShapeType="1"/>
            </p:cNvSpPr>
            <p:nvPr/>
          </p:nvSpPr>
          <p:spPr bwMode="auto">
            <a:xfrm>
              <a:off x="4572000" y="2438400"/>
              <a:ext cx="838200" cy="22098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4802135" y="3810000"/>
              <a:ext cx="1066555" cy="381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4572000" y="5867400"/>
            <a:ext cx="182880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1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Dealing with larger movements: Iterative refinement</a:t>
            </a:r>
            <a:endParaRPr lang="en-US" dirty="0"/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6096000"/>
          </a:xfrm>
        </p:spPr>
        <p:txBody>
          <a:bodyPr>
            <a:normAutofit/>
          </a:bodyPr>
          <a:lstStyle/>
          <a:p>
            <a:pPr marL="971550" lvl="1" indent="-514350">
              <a:buFont typeface="Calibri" pitchFamily="34" charset="0"/>
              <a:buAutoNum type="arabicPeriod"/>
            </a:pPr>
            <a:r>
              <a:rPr lang="en-US" dirty="0" smtClean="0"/>
              <a:t>Initialize (</a:t>
            </a:r>
            <a:r>
              <a:rPr lang="en-US" dirty="0" err="1" smtClean="0"/>
              <a:t>x’,y</a:t>
            </a:r>
            <a:r>
              <a:rPr lang="en-US" dirty="0" smtClean="0"/>
              <a:t>’) = 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dirty="0" smtClean="0"/>
              <a:t>Compute (</a:t>
            </a:r>
            <a:r>
              <a:rPr lang="en-US" dirty="0" err="1" smtClean="0"/>
              <a:t>u,v</a:t>
            </a:r>
            <a:r>
              <a:rPr lang="en-US" dirty="0" smtClean="0"/>
              <a:t>) by</a:t>
            </a:r>
          </a:p>
          <a:p>
            <a:pPr marL="971550" lvl="1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971550" lvl="1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971550" lvl="1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971550" lvl="1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lvl="2"/>
            <a:r>
              <a:rPr lang="en-US" dirty="0" smtClean="0"/>
              <a:t>Note: (</a:t>
            </a:r>
            <a:r>
              <a:rPr lang="en-US" i="1" dirty="0" err="1" smtClean="0"/>
              <a:t>x</a:t>
            </a:r>
            <a:r>
              <a:rPr lang="en-US" dirty="0" err="1" smtClean="0"/>
              <a:t>,</a:t>
            </a:r>
            <a:r>
              <a:rPr lang="en-US" i="1" dirty="0" err="1" smtClean="0"/>
              <a:t>y</a:t>
            </a:r>
            <a:r>
              <a:rPr lang="en-US" dirty="0" smtClean="0"/>
              <a:t>) and (</a:t>
            </a:r>
            <a:r>
              <a:rPr lang="en-US" i="1" dirty="0" err="1" smtClean="0"/>
              <a:t>x’</a:t>
            </a:r>
            <a:r>
              <a:rPr lang="en-US" dirty="0" err="1" smtClean="0"/>
              <a:t>,</a:t>
            </a:r>
            <a:r>
              <a:rPr lang="en-US" i="1" dirty="0" err="1" smtClean="0"/>
              <a:t>y</a:t>
            </a:r>
            <a:r>
              <a:rPr lang="en-US" i="1" dirty="0" smtClean="0"/>
              <a:t>’</a:t>
            </a:r>
            <a:r>
              <a:rPr lang="en-US" dirty="0" smtClean="0"/>
              <a:t>) are not necessarily integers, so interpolation is necessary (e.g. bilinear interpolation)</a:t>
            </a:r>
            <a:endParaRPr lang="en-US" dirty="0" smtClean="0"/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dirty="0" smtClean="0"/>
              <a:t>Shift window by (u, v):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x’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=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x’+u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; y’=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y’+v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;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dirty="0" smtClean="0"/>
              <a:t>Recalculate </a:t>
            </a:r>
            <a:r>
              <a:rPr lang="en-US" i="1" dirty="0" smtClean="0">
                <a:cs typeface="Times New Roman" pitchFamily="18" charset="0"/>
              </a:rPr>
              <a:t>I</a:t>
            </a:r>
            <a:r>
              <a:rPr lang="en-US" i="1" baseline="-25000" dirty="0" smtClean="0">
                <a:cs typeface="Times New Roman" pitchFamily="18" charset="0"/>
              </a:rPr>
              <a:t>t  </a:t>
            </a:r>
            <a:r>
              <a:rPr lang="en-US" i="1" baseline="30000" dirty="0">
                <a:cs typeface="Times New Roman" pitchFamily="18" charset="0"/>
              </a:rPr>
              <a:t> </a:t>
            </a:r>
            <a:r>
              <a:rPr lang="en-US" i="1" dirty="0" smtClean="0">
                <a:cs typeface="Times New Roman" pitchFamily="18" charset="0"/>
              </a:rPr>
              <a:t>  </a:t>
            </a:r>
            <a:r>
              <a:rPr lang="en-US" dirty="0" smtClean="0">
                <a:cs typeface="Times New Roman" pitchFamily="18" charset="0"/>
              </a:rPr>
              <a:t>(do not update  </a:t>
            </a:r>
            <a:r>
              <a:rPr lang="en-US" i="1" dirty="0" smtClean="0">
                <a:cs typeface="Times New Roman" pitchFamily="18" charset="0"/>
              </a:rPr>
              <a:t>I</a:t>
            </a:r>
            <a:r>
              <a:rPr lang="en-US" i="1" baseline="-25000" dirty="0" smtClean="0">
                <a:cs typeface="Times New Roman" pitchFamily="18" charset="0"/>
              </a:rPr>
              <a:t>x</a:t>
            </a:r>
            <a:r>
              <a:rPr lang="en-US" dirty="0" smtClean="0">
                <a:cs typeface="Times New Roman" pitchFamily="18" charset="0"/>
              </a:rPr>
              <a:t> or </a:t>
            </a:r>
            <a:r>
              <a:rPr lang="en-US" i="1" dirty="0" err="1" smtClean="0">
                <a:cs typeface="Times New Roman" pitchFamily="18" charset="0"/>
              </a:rPr>
              <a:t>I</a:t>
            </a:r>
            <a:r>
              <a:rPr lang="en-US" i="1" baseline="-25000" dirty="0" err="1" smtClean="0">
                <a:cs typeface="Times New Roman" pitchFamily="18" charset="0"/>
              </a:rPr>
              <a:t>y</a:t>
            </a:r>
            <a:r>
              <a:rPr lang="en-US" i="1" baseline="-25000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)</a:t>
            </a:r>
            <a:endParaRPr lang="en-US" dirty="0" smtClean="0">
              <a:cs typeface="Times New Roman" pitchFamily="18" charset="0"/>
            </a:endParaRP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dirty="0" smtClean="0"/>
              <a:t>Repeat steps 2-4 until small change</a:t>
            </a:r>
          </a:p>
          <a:p>
            <a:pPr marL="1371600" lvl="2" indent="-514350"/>
            <a:r>
              <a:rPr lang="en-US" dirty="0" smtClean="0"/>
              <a:t>Use interpolation for subpixel values</a:t>
            </a:r>
          </a:p>
          <a:p>
            <a:pPr marL="1371600" lvl="2" indent="-514350"/>
            <a:endParaRPr lang="en-US" dirty="0" smtClean="0"/>
          </a:p>
        </p:txBody>
      </p:sp>
      <p:pic>
        <p:nvPicPr>
          <p:cNvPr id="24581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556101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10"/>
          <p:cNvSpPr txBox="1">
            <a:spLocks noChangeArrowheads="1"/>
          </p:cNvSpPr>
          <p:nvPr/>
        </p:nvSpPr>
        <p:spPr bwMode="auto">
          <a:xfrm>
            <a:off x="1295400" y="3200400"/>
            <a:ext cx="350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moment matrix for feature patch in first image</a:t>
            </a:r>
          </a:p>
        </p:txBody>
      </p:sp>
      <p:sp>
        <p:nvSpPr>
          <p:cNvPr id="24583" name="TextBox 11"/>
          <p:cNvSpPr txBox="1">
            <a:spLocks noChangeArrowheads="1"/>
          </p:cNvSpPr>
          <p:nvPr/>
        </p:nvSpPr>
        <p:spPr bwMode="auto">
          <a:xfrm>
            <a:off x="4800600" y="33528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displacement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5029200" y="3048000"/>
            <a:ext cx="30480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7010401" y="1981200"/>
            <a:ext cx="304800" cy="31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6" name="TextBox 17"/>
          <p:cNvSpPr txBox="1">
            <a:spLocks noChangeArrowheads="1"/>
          </p:cNvSpPr>
          <p:nvPr/>
        </p:nvSpPr>
        <p:spPr bwMode="auto">
          <a:xfrm>
            <a:off x="5638800" y="1524000"/>
            <a:ext cx="350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= I(x’, y’, t+1) - I(x, y, t) </a:t>
            </a:r>
          </a:p>
        </p:txBody>
      </p:sp>
      <p:sp>
        <p:nvSpPr>
          <p:cNvPr id="24587" name="TextBox 17"/>
          <p:cNvSpPr txBox="1">
            <a:spLocks noChangeArrowheads="1"/>
          </p:cNvSpPr>
          <p:nvPr/>
        </p:nvSpPr>
        <p:spPr bwMode="auto">
          <a:xfrm>
            <a:off x="6629400" y="8382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Original (x,y) position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7925594" y="1447006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03" name="Group 2"/>
          <p:cNvGrpSpPr>
            <a:grpSpLocks/>
          </p:cNvGrpSpPr>
          <p:nvPr/>
        </p:nvGrpSpPr>
        <p:grpSpPr bwMode="auto">
          <a:xfrm>
            <a:off x="5221288" y="4884738"/>
            <a:ext cx="3609975" cy="1203325"/>
            <a:chOff x="3289" y="3273"/>
            <a:chExt cx="2274" cy="758"/>
          </a:xfrm>
        </p:grpSpPr>
        <p:sp>
          <p:nvSpPr>
            <p:cNvPr id="25647" name="AutoShape 3"/>
            <p:cNvSpPr>
              <a:spLocks noChangeAspect="1" noChangeArrowheads="1"/>
            </p:cNvSpPr>
            <p:nvPr/>
          </p:nvSpPr>
          <p:spPr bwMode="auto">
            <a:xfrm>
              <a:off x="3289" y="3273"/>
              <a:ext cx="2274" cy="758"/>
            </a:xfrm>
            <a:prstGeom prst="parallelogram">
              <a:avLst>
                <a:gd name="adj" fmla="val 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8" name="Text Box 4"/>
            <p:cNvSpPr txBox="1">
              <a:spLocks noChangeArrowheads="1"/>
            </p:cNvSpPr>
            <p:nvPr/>
          </p:nvSpPr>
          <p:spPr bwMode="auto">
            <a:xfrm>
              <a:off x="4116" y="3566"/>
              <a:ext cx="56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>
                  <a:latin typeface="Times New Roman" pitchFamily="18" charset="0"/>
                </a:rPr>
                <a:t>image I</a:t>
              </a:r>
            </a:p>
          </p:txBody>
        </p:sp>
      </p:grpSp>
      <p:grpSp>
        <p:nvGrpSpPr>
          <p:cNvPr id="25604" name="Group 5"/>
          <p:cNvGrpSpPr>
            <a:grpSpLocks/>
          </p:cNvGrpSpPr>
          <p:nvPr/>
        </p:nvGrpSpPr>
        <p:grpSpPr bwMode="auto">
          <a:xfrm>
            <a:off x="177800" y="4905375"/>
            <a:ext cx="3606800" cy="1203325"/>
            <a:chOff x="112" y="3286"/>
            <a:chExt cx="2272" cy="758"/>
          </a:xfrm>
        </p:grpSpPr>
        <p:sp>
          <p:nvSpPr>
            <p:cNvPr id="25645" name="AutoShape 6"/>
            <p:cNvSpPr>
              <a:spLocks noChangeAspect="1" noChangeArrowheads="1"/>
            </p:cNvSpPr>
            <p:nvPr/>
          </p:nvSpPr>
          <p:spPr bwMode="auto">
            <a:xfrm>
              <a:off x="112" y="3286"/>
              <a:ext cx="2272" cy="758"/>
            </a:xfrm>
            <a:prstGeom prst="parallelogram">
              <a:avLst>
                <a:gd name="adj" fmla="val 7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6" name="Text Box 7"/>
            <p:cNvSpPr txBox="1">
              <a:spLocks noChangeArrowheads="1"/>
            </p:cNvSpPr>
            <p:nvPr/>
          </p:nvSpPr>
          <p:spPr bwMode="auto">
            <a:xfrm>
              <a:off x="887" y="3557"/>
              <a:ext cx="58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>
                  <a:latin typeface="Times New Roman" pitchFamily="18" charset="0"/>
                </a:rPr>
                <a:t>image J</a:t>
              </a:r>
            </a:p>
          </p:txBody>
        </p:sp>
      </p:grpSp>
      <p:grpSp>
        <p:nvGrpSpPr>
          <p:cNvPr id="25605" name="Group 8"/>
          <p:cNvGrpSpPr>
            <a:grpSpLocks/>
          </p:cNvGrpSpPr>
          <p:nvPr/>
        </p:nvGrpSpPr>
        <p:grpSpPr bwMode="auto">
          <a:xfrm>
            <a:off x="177800" y="1143000"/>
            <a:ext cx="8797925" cy="5324475"/>
            <a:chOff x="112" y="916"/>
            <a:chExt cx="5542" cy="3354"/>
          </a:xfrm>
        </p:grpSpPr>
        <p:grpSp>
          <p:nvGrpSpPr>
            <p:cNvPr id="25620" name="Group 9"/>
            <p:cNvGrpSpPr>
              <a:grpSpLocks/>
            </p:cNvGrpSpPr>
            <p:nvPr/>
          </p:nvGrpSpPr>
          <p:grpSpPr bwMode="auto">
            <a:xfrm>
              <a:off x="112" y="916"/>
              <a:ext cx="5542" cy="3354"/>
              <a:chOff x="112" y="916"/>
              <a:chExt cx="5542" cy="3354"/>
            </a:xfrm>
          </p:grpSpPr>
          <p:grpSp>
            <p:nvGrpSpPr>
              <p:cNvPr id="25623" name="Group 10"/>
              <p:cNvGrpSpPr>
                <a:grpSpLocks/>
              </p:cNvGrpSpPr>
              <p:nvPr/>
            </p:nvGrpSpPr>
            <p:grpSpPr bwMode="auto">
              <a:xfrm>
                <a:off x="112" y="931"/>
                <a:ext cx="2571" cy="3339"/>
                <a:chOff x="112" y="931"/>
                <a:chExt cx="2571" cy="3339"/>
              </a:xfrm>
            </p:grpSpPr>
            <p:grpSp>
              <p:nvGrpSpPr>
                <p:cNvPr id="25635" name="Group 11"/>
                <p:cNvGrpSpPr>
                  <a:grpSpLocks/>
                </p:cNvGrpSpPr>
                <p:nvPr/>
              </p:nvGrpSpPr>
              <p:grpSpPr bwMode="auto">
                <a:xfrm>
                  <a:off x="112" y="931"/>
                  <a:ext cx="2272" cy="3113"/>
                  <a:chOff x="112" y="931"/>
                  <a:chExt cx="2272" cy="3113"/>
                </a:xfrm>
              </p:grpSpPr>
              <p:sp>
                <p:nvSpPr>
                  <p:cNvPr id="25637" name="Line 1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4" y="931"/>
                    <a:ext cx="933" cy="30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38" name="Line 1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59" y="938"/>
                    <a:ext cx="1305" cy="2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39" name="Line 1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678" y="972"/>
                    <a:ext cx="394" cy="23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40" name="AutoShap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" y="3286"/>
                    <a:ext cx="2272" cy="758"/>
                  </a:xfrm>
                  <a:prstGeom prst="parallelogram">
                    <a:avLst>
                      <a:gd name="adj" fmla="val 74934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41" name="AutoShap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2" y="2095"/>
                    <a:ext cx="1090" cy="318"/>
                  </a:xfrm>
                  <a:prstGeom prst="parallelogram">
                    <a:avLst>
                      <a:gd name="adj" fmla="val 85692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42" name="AutoShap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3" y="2626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43" name="AutoShap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7" y="1576"/>
                    <a:ext cx="644" cy="188"/>
                  </a:xfrm>
                  <a:prstGeom prst="parallelogram">
                    <a:avLst>
                      <a:gd name="adj" fmla="val 8563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44" name="Line 1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3" y="938"/>
                    <a:ext cx="754" cy="30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63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36" y="4076"/>
                  <a:ext cx="2447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 b="1"/>
                    <a:t>Gaussian pyramid of image 1 (t)</a:t>
                  </a:r>
                </a:p>
              </p:txBody>
            </p:sp>
          </p:grpSp>
          <p:grpSp>
            <p:nvGrpSpPr>
              <p:cNvPr id="25624" name="Group 21"/>
              <p:cNvGrpSpPr>
                <a:grpSpLocks/>
              </p:cNvGrpSpPr>
              <p:nvPr/>
            </p:nvGrpSpPr>
            <p:grpSpPr bwMode="auto">
              <a:xfrm>
                <a:off x="3024" y="916"/>
                <a:ext cx="2630" cy="3354"/>
                <a:chOff x="3024" y="916"/>
                <a:chExt cx="2630" cy="3354"/>
              </a:xfrm>
            </p:grpSpPr>
            <p:grpSp>
              <p:nvGrpSpPr>
                <p:cNvPr id="25625" name="Group 22"/>
                <p:cNvGrpSpPr>
                  <a:grpSpLocks/>
                </p:cNvGrpSpPr>
                <p:nvPr/>
              </p:nvGrpSpPr>
              <p:grpSpPr bwMode="auto">
                <a:xfrm>
                  <a:off x="3289" y="916"/>
                  <a:ext cx="2274" cy="3115"/>
                  <a:chOff x="3289" y="916"/>
                  <a:chExt cx="2274" cy="3115"/>
                </a:xfrm>
              </p:grpSpPr>
              <p:sp>
                <p:nvSpPr>
                  <p:cNvPr id="25627" name="Line 2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01" y="916"/>
                    <a:ext cx="934" cy="308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28" name="Line 2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37" y="923"/>
                    <a:ext cx="1306" cy="23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29" name="Line 2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854" y="957"/>
                    <a:ext cx="396" cy="23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30" name="AutoShape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3273"/>
                    <a:ext cx="2274" cy="758"/>
                  </a:xfrm>
                  <a:prstGeom prst="parallelogram">
                    <a:avLst>
                      <a:gd name="adj" fmla="val 75000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31" name="AutoShap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0" y="2081"/>
                    <a:ext cx="1091" cy="317"/>
                  </a:xfrm>
                  <a:prstGeom prst="parallelogram">
                    <a:avLst>
                      <a:gd name="adj" fmla="val 86041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32" name="AutoShape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2" y="2612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33" name="AutoShap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5" y="1562"/>
                    <a:ext cx="643" cy="186"/>
                  </a:xfrm>
                  <a:prstGeom prst="parallelogram">
                    <a:avLst>
                      <a:gd name="adj" fmla="val 86425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34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41" y="923"/>
                    <a:ext cx="754" cy="309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626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024" y="4076"/>
                  <a:ext cx="2630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 b="1"/>
                    <a:t>Gaussian pyramid of image 2 (t+1)</a:t>
                  </a:r>
                </a:p>
              </p:txBody>
            </p:sp>
          </p:grpSp>
        </p:grpSp>
        <p:sp>
          <p:nvSpPr>
            <p:cNvPr id="25621" name="Text Box 32"/>
            <p:cNvSpPr txBox="1">
              <a:spLocks noChangeArrowheads="1"/>
            </p:cNvSpPr>
            <p:nvPr/>
          </p:nvSpPr>
          <p:spPr bwMode="auto">
            <a:xfrm>
              <a:off x="4124" y="3580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>
                  <a:solidFill>
                    <a:schemeClr val="bg1"/>
                  </a:solidFill>
                </a:rPr>
                <a:t>image 2</a:t>
              </a:r>
            </a:p>
          </p:txBody>
        </p:sp>
        <p:sp>
          <p:nvSpPr>
            <p:cNvPr id="25622" name="Text Box 33"/>
            <p:cNvSpPr txBox="1">
              <a:spLocks noChangeArrowheads="1"/>
            </p:cNvSpPr>
            <p:nvPr/>
          </p:nvSpPr>
          <p:spPr bwMode="auto">
            <a:xfrm>
              <a:off x="887" y="3571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image 1</a:t>
              </a:r>
            </a:p>
          </p:txBody>
        </p:sp>
      </p:grpSp>
      <p:sp>
        <p:nvSpPr>
          <p:cNvPr id="25606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Dealing with larger movements: coarse-to-fine registration</a:t>
            </a:r>
          </a:p>
        </p:txBody>
      </p:sp>
      <p:sp>
        <p:nvSpPr>
          <p:cNvPr id="25607" name="Text Box 35"/>
          <p:cNvSpPr txBox="1">
            <a:spLocks noChangeArrowheads="1"/>
          </p:cNvSpPr>
          <p:nvPr/>
        </p:nvSpPr>
        <p:spPr bwMode="auto">
          <a:xfrm>
            <a:off x="3276600" y="2187575"/>
            <a:ext cx="197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run iterative L-K</a:t>
            </a:r>
          </a:p>
        </p:txBody>
      </p:sp>
      <p:sp>
        <p:nvSpPr>
          <p:cNvPr id="25608" name="Line 36"/>
          <p:cNvSpPr>
            <a:spLocks noChangeShapeType="1"/>
          </p:cNvSpPr>
          <p:nvPr/>
        </p:nvSpPr>
        <p:spPr bwMode="auto">
          <a:xfrm>
            <a:off x="2362200" y="2463800"/>
            <a:ext cx="835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37"/>
          <p:cNvSpPr>
            <a:spLocks noChangeShapeType="1"/>
          </p:cNvSpPr>
          <p:nvPr/>
        </p:nvSpPr>
        <p:spPr bwMode="auto">
          <a:xfrm flipH="1">
            <a:off x="5334000" y="2463800"/>
            <a:ext cx="890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10" name="Group 38"/>
          <p:cNvGrpSpPr>
            <a:grpSpLocks/>
          </p:cNvGrpSpPr>
          <p:nvPr/>
        </p:nvGrpSpPr>
        <p:grpSpPr bwMode="auto">
          <a:xfrm>
            <a:off x="2670175" y="3178175"/>
            <a:ext cx="3273425" cy="396875"/>
            <a:chOff x="1682" y="2198"/>
            <a:chExt cx="2062" cy="250"/>
          </a:xfrm>
        </p:grpSpPr>
        <p:sp>
          <p:nvSpPr>
            <p:cNvPr id="25617" name="Line 39"/>
            <p:cNvSpPr>
              <a:spLocks noChangeShapeType="1"/>
            </p:cNvSpPr>
            <p:nvPr/>
          </p:nvSpPr>
          <p:spPr bwMode="auto">
            <a:xfrm>
              <a:off x="1682" y="2304"/>
              <a:ext cx="3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40"/>
            <p:cNvSpPr>
              <a:spLocks noChangeShapeType="1"/>
            </p:cNvSpPr>
            <p:nvPr/>
          </p:nvSpPr>
          <p:spPr bwMode="auto">
            <a:xfrm>
              <a:off x="3360" y="230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Text Box 41"/>
            <p:cNvSpPr txBox="1">
              <a:spLocks noChangeArrowheads="1"/>
            </p:cNvSpPr>
            <p:nvPr/>
          </p:nvSpPr>
          <p:spPr bwMode="auto">
            <a:xfrm>
              <a:off x="2068" y="2198"/>
              <a:ext cx="12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/>
                <a:t>run iterative L-K</a:t>
              </a:r>
            </a:p>
          </p:txBody>
        </p:sp>
      </p:grpSp>
      <p:grpSp>
        <p:nvGrpSpPr>
          <p:cNvPr id="25611" name="Group 42"/>
          <p:cNvGrpSpPr>
            <a:grpSpLocks/>
          </p:cNvGrpSpPr>
          <p:nvPr/>
        </p:nvGrpSpPr>
        <p:grpSpPr bwMode="auto">
          <a:xfrm>
            <a:off x="4191000" y="2584450"/>
            <a:ext cx="1303338" cy="593725"/>
            <a:chOff x="2640" y="1824"/>
            <a:chExt cx="821" cy="374"/>
          </a:xfrm>
        </p:grpSpPr>
        <p:sp>
          <p:nvSpPr>
            <p:cNvPr id="25615" name="Line 43"/>
            <p:cNvSpPr>
              <a:spLocks noChangeShapeType="1"/>
            </p:cNvSpPr>
            <p:nvPr/>
          </p:nvSpPr>
          <p:spPr bwMode="auto">
            <a:xfrm>
              <a:off x="2640" y="1824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Text Box 44"/>
            <p:cNvSpPr txBox="1">
              <a:spLocks noChangeArrowheads="1"/>
            </p:cNvSpPr>
            <p:nvPr/>
          </p:nvSpPr>
          <p:spPr bwMode="auto">
            <a:xfrm>
              <a:off x="2644" y="1862"/>
              <a:ext cx="81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/>
                <a:t>upsample</a:t>
              </a:r>
            </a:p>
          </p:txBody>
        </p:sp>
      </p:grpSp>
      <p:grpSp>
        <p:nvGrpSpPr>
          <p:cNvPr id="25612" name="Group 45"/>
          <p:cNvGrpSpPr>
            <a:grpSpLocks/>
          </p:cNvGrpSpPr>
          <p:nvPr/>
        </p:nvGrpSpPr>
        <p:grpSpPr bwMode="auto">
          <a:xfrm>
            <a:off x="4191000" y="3498850"/>
            <a:ext cx="303213" cy="685800"/>
            <a:chOff x="2640" y="2400"/>
            <a:chExt cx="191" cy="432"/>
          </a:xfrm>
        </p:grpSpPr>
        <p:sp>
          <p:nvSpPr>
            <p:cNvPr id="25613" name="Line 46"/>
            <p:cNvSpPr>
              <a:spLocks noChangeShapeType="1"/>
            </p:cNvSpPr>
            <p:nvPr/>
          </p:nvSpPr>
          <p:spPr bwMode="auto">
            <a:xfrm>
              <a:off x="2640" y="2458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Text Box 47"/>
            <p:cNvSpPr txBox="1">
              <a:spLocks noChangeArrowheads="1"/>
            </p:cNvSpPr>
            <p:nvPr/>
          </p:nvSpPr>
          <p:spPr bwMode="auto">
            <a:xfrm>
              <a:off x="2688" y="2400"/>
              <a:ext cx="143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b="1"/>
                <a:t>.</a:t>
              </a:r>
            </a:p>
            <a:p>
              <a:r>
                <a:rPr lang="en-US" sz="1200" b="1"/>
                <a:t>.</a:t>
              </a:r>
            </a:p>
            <a:p>
              <a:r>
                <a:rPr lang="en-US" sz="1200" b="1"/>
                <a:t>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Shi-Tomasi feature tracker</a:t>
            </a:r>
          </a:p>
        </p:txBody>
      </p:sp>
      <p:sp>
        <p:nvSpPr>
          <p:cNvPr id="182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334000"/>
          </a:xfrm>
        </p:spPr>
        <p:txBody>
          <a:bodyPr>
            <a:normAutofit fontScale="85000" lnSpcReduction="20000"/>
          </a:bodyPr>
          <a:lstStyle/>
          <a:p>
            <a:pPr marL="533400" indent="-533400">
              <a:buFontTx/>
              <a:buChar char="•"/>
              <a:defRPr/>
            </a:pPr>
            <a:r>
              <a:rPr lang="en-US" dirty="0" smtClean="0"/>
              <a:t>Find good features using </a:t>
            </a:r>
            <a:r>
              <a:rPr lang="en-US" dirty="0" err="1" smtClean="0"/>
              <a:t>eigenvalues</a:t>
            </a:r>
            <a:r>
              <a:rPr lang="en-US" dirty="0" smtClean="0"/>
              <a:t> of second-moment matrix (e.g., Harris detector or threshold on the smallest </a:t>
            </a:r>
            <a:r>
              <a:rPr lang="en-US" dirty="0" err="1" smtClean="0"/>
              <a:t>eigenvalue</a:t>
            </a:r>
            <a:r>
              <a:rPr lang="en-US" dirty="0" smtClean="0"/>
              <a:t>)</a:t>
            </a:r>
          </a:p>
          <a:p>
            <a:pPr marL="914400" lvl="1" indent="-457200">
              <a:defRPr/>
            </a:pPr>
            <a:r>
              <a:rPr lang="en-US" dirty="0" smtClean="0"/>
              <a:t>Key idea: “good” features to track are the ones whose motion can be estimated reliably</a:t>
            </a:r>
          </a:p>
          <a:p>
            <a:pPr marL="914400" lvl="1" indent="-457200">
              <a:defRPr/>
            </a:pPr>
            <a:endParaRPr lang="en-US" dirty="0" smtClean="0"/>
          </a:p>
          <a:p>
            <a:pPr marL="533400" indent="-533400">
              <a:buFontTx/>
              <a:buChar char="•"/>
              <a:defRPr/>
            </a:pPr>
            <a:r>
              <a:rPr lang="en-US" dirty="0" smtClean="0">
                <a:sym typeface="Symbol" pitchFamily="18" charset="2"/>
              </a:rPr>
              <a:t>Track from frame to frame with Lucas-Kanade</a:t>
            </a:r>
          </a:p>
          <a:p>
            <a:pPr marL="914400" lvl="1" indent="-457200">
              <a:defRPr/>
            </a:pPr>
            <a:r>
              <a:rPr lang="en-US" dirty="0" smtClean="0">
                <a:sym typeface="Symbol" pitchFamily="18" charset="2"/>
              </a:rPr>
              <a:t>This amounts to assuming a translation model for frame-to-frame feature movement</a:t>
            </a:r>
          </a:p>
          <a:p>
            <a:pPr marL="914400" lvl="1" indent="-457200">
              <a:defRPr/>
            </a:pPr>
            <a:endParaRPr lang="en-US" dirty="0" smtClean="0">
              <a:sym typeface="Symbol" pitchFamily="18" charset="2"/>
            </a:endParaRPr>
          </a:p>
          <a:p>
            <a:pPr marL="533400" indent="-533400">
              <a:buFontTx/>
              <a:buChar char="•"/>
              <a:defRPr/>
            </a:pPr>
            <a:r>
              <a:rPr lang="en-US" dirty="0" smtClean="0">
                <a:sym typeface="Symbol" pitchFamily="18" charset="2"/>
              </a:rPr>
              <a:t>Check consistency of tracks by </a:t>
            </a:r>
            <a:r>
              <a:rPr lang="en-US" i="1" dirty="0" smtClean="0">
                <a:sym typeface="Symbol" pitchFamily="18" charset="2"/>
              </a:rPr>
              <a:t>affine</a:t>
            </a:r>
            <a:r>
              <a:rPr lang="en-US" dirty="0" smtClean="0">
                <a:sym typeface="Symbol" pitchFamily="18" charset="2"/>
              </a:rPr>
              <a:t> registration to the first observed instance of the feature</a:t>
            </a:r>
          </a:p>
          <a:p>
            <a:pPr marL="914400" lvl="1" indent="-457200">
              <a:defRPr/>
            </a:pPr>
            <a:r>
              <a:rPr lang="en-US" dirty="0" smtClean="0">
                <a:sym typeface="Symbol" pitchFamily="18" charset="2"/>
              </a:rPr>
              <a:t>Affine model is more accurate for larger displacements</a:t>
            </a:r>
          </a:p>
          <a:p>
            <a:pPr marL="914400" lvl="1" indent="-457200">
              <a:defRPr/>
            </a:pPr>
            <a:r>
              <a:rPr lang="en-US" dirty="0" smtClean="0">
                <a:sym typeface="Symbol" pitchFamily="18" charset="2"/>
              </a:rPr>
              <a:t>Comparing to the first frame helps to minimize drift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76200" y="6415088"/>
            <a:ext cx="899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/>
              <a:t>J. Shi and C. Tomasi. </a:t>
            </a:r>
            <a:r>
              <a:rPr lang="en-US">
                <a:hlinkClick r:id="rId3"/>
              </a:rPr>
              <a:t>Good Features to Track</a:t>
            </a:r>
            <a:r>
              <a:rPr lang="en-US"/>
              <a:t>. CVPR 1994.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16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Tracking example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8538"/>
            <a:ext cx="57150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76200" y="6415088"/>
            <a:ext cx="899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/>
              <a:t>J. Shi and C. Tomasi. </a:t>
            </a:r>
            <a:r>
              <a:rPr lang="en-US">
                <a:hlinkClick r:id="rId4"/>
              </a:rPr>
              <a:t>Good Features to Track</a:t>
            </a:r>
            <a:r>
              <a:rPr lang="en-US"/>
              <a:t>. CVPR 1994.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KLT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Find a good point to track (</a:t>
            </a:r>
            <a:r>
              <a:rPr lang="en-US" dirty="0" err="1" smtClean="0"/>
              <a:t>harris</a:t>
            </a:r>
            <a:r>
              <a:rPr lang="en-US" dirty="0" smtClean="0"/>
              <a:t> corner)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Use intensity second moment matrix and difference across frames to find displacement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Iterate and use coarse-to-fine search to deal with larger movements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When creating long tracks, check appearance of registered patch against appearance of initial patch to find points that have drifted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issues</a:t>
            </a: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Window size</a:t>
            </a:r>
          </a:p>
          <a:p>
            <a:pPr lvl="1"/>
            <a:r>
              <a:rPr lang="en-US" sz="2400" smtClean="0"/>
              <a:t>Small window more sensitive to noise and may miss larger motions (without pyramid)</a:t>
            </a:r>
          </a:p>
          <a:p>
            <a:pPr lvl="1"/>
            <a:r>
              <a:rPr lang="en-US" sz="2400" smtClean="0"/>
              <a:t>Large window more likely to cross an occlusion boundary (and it’s slower)</a:t>
            </a:r>
          </a:p>
          <a:p>
            <a:pPr lvl="1"/>
            <a:r>
              <a:rPr lang="en-US" sz="2400" smtClean="0"/>
              <a:t>15x15 to 31x31 seems typical</a:t>
            </a:r>
          </a:p>
          <a:p>
            <a:pPr lvl="1"/>
            <a:endParaRPr lang="en-US" sz="2400" smtClean="0"/>
          </a:p>
          <a:p>
            <a:r>
              <a:rPr lang="en-US" sz="2800" smtClean="0"/>
              <a:t>Weighting the window</a:t>
            </a:r>
          </a:p>
          <a:p>
            <a:pPr lvl="1"/>
            <a:r>
              <a:rPr lang="en-US" sz="2400" smtClean="0"/>
              <a:t>Common to apply weights so that center matters more (e.g., with Gaussian)</a:t>
            </a:r>
          </a:p>
          <a:p>
            <a:endParaRPr lang="en-US" sz="2800" smtClean="0"/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not just do local template matching?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Slow (need to check more locations)</a:t>
            </a:r>
          </a:p>
          <a:p>
            <a:endParaRPr lang="en-US" dirty="0"/>
          </a:p>
          <a:p>
            <a:r>
              <a:rPr lang="en-US" dirty="0" smtClean="0"/>
              <a:t>Does not give </a:t>
            </a:r>
            <a:r>
              <a:rPr lang="en-US" dirty="0" err="1" smtClean="0"/>
              <a:t>subpixel</a:t>
            </a:r>
            <a:r>
              <a:rPr lang="en-US" dirty="0" smtClean="0"/>
              <a:t> alignment (or becomes much slower)</a:t>
            </a:r>
          </a:p>
          <a:p>
            <a:pPr lvl="1"/>
            <a:r>
              <a:rPr lang="en-US" dirty="0" smtClean="0"/>
              <a:t>Even pixel alignment may not be good enough to prevent drift</a:t>
            </a:r>
          </a:p>
          <a:p>
            <a:endParaRPr lang="en-US" dirty="0"/>
          </a:p>
          <a:p>
            <a:r>
              <a:rPr lang="en-US" dirty="0" smtClean="0"/>
              <a:t>May be useful as a step in tracking if there are large movements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28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class: recovering motion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Feature-tracking</a:t>
            </a:r>
          </a:p>
          <a:p>
            <a:pPr lvl="1" eaLnBrk="1" hangingPunct="1"/>
            <a:r>
              <a:rPr lang="en-US" sz="2000" dirty="0" smtClean="0"/>
              <a:t>Extract visual features (corners, textured areas) and “track” them over multiple frames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Optical flow</a:t>
            </a:r>
          </a:p>
          <a:p>
            <a:pPr lvl="1" eaLnBrk="1" hangingPunct="1"/>
            <a:r>
              <a:rPr lang="en-US" sz="2000" dirty="0" smtClean="0"/>
              <a:t>Recover image motion at each pixel from </a:t>
            </a:r>
            <a:r>
              <a:rPr lang="en-US" sz="2000" dirty="0" err="1" smtClean="0"/>
              <a:t>spatio</a:t>
            </a:r>
            <a:r>
              <a:rPr lang="en-US" sz="2000" dirty="0" smtClean="0"/>
              <a:t>-temporal image brightness variations</a:t>
            </a:r>
            <a:endParaRPr lang="en-US" dirty="0" smtClean="0"/>
          </a:p>
        </p:txBody>
      </p:sp>
      <p:sp>
        <p:nvSpPr>
          <p:cNvPr id="6149" name="Rectangle 34"/>
          <p:cNvSpPr>
            <a:spLocks noChangeArrowheads="1"/>
          </p:cNvSpPr>
          <p:nvPr/>
        </p:nvSpPr>
        <p:spPr bwMode="auto">
          <a:xfrm>
            <a:off x="0" y="5865813"/>
            <a:ext cx="914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B. Lucas and T. Kanade. </a:t>
            </a:r>
            <a:r>
              <a:rPr lang="en-US">
                <a:hlinkClick r:id="rId3"/>
              </a:rPr>
              <a:t>An iterative image registration technique with an application to</a:t>
            </a:r>
          </a:p>
          <a:p>
            <a:r>
              <a:rPr lang="en-US">
                <a:hlinkClick r:id="rId3"/>
              </a:rPr>
              <a:t>stereo vision.</a:t>
            </a:r>
            <a:r>
              <a:rPr lang="en-US"/>
              <a:t> In </a:t>
            </a:r>
            <a:r>
              <a:rPr lang="en-US" i="1"/>
              <a:t>Proceedings of the International Joint Conference on Artificial Intelligence</a:t>
            </a:r>
            <a:r>
              <a:rPr lang="en-US"/>
              <a:t>, pp. 674–679, 1981.</a:t>
            </a:r>
          </a:p>
        </p:txBody>
      </p:sp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1600200" y="5181600"/>
            <a:ext cx="550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Two problems, one registration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7"/>
          <a:stretch>
            <a:fillRect/>
          </a:stretch>
        </p:blipFill>
        <p:spPr bwMode="auto">
          <a:xfrm>
            <a:off x="457200" y="990600"/>
            <a:ext cx="78486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1371600" y="6172200"/>
            <a:ext cx="7083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/>
              <a:t>Picture courtesy of Selim Temizer - Learning and Intelligent Systems (LIS) Group, MIT 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2895600" y="160338"/>
            <a:ext cx="270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/>
              <a:t>Optical flow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953000" y="1219200"/>
            <a:ext cx="3200400" cy="915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Vector field function of the spatio-temporal image brightness variations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 and perceptual organization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Sometimes, motion is the only cue</a:t>
            </a:r>
          </a:p>
        </p:txBody>
      </p:sp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728788"/>
            <a:ext cx="4668838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1752600"/>
            <a:ext cx="3282950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4665" name="Oval 9"/>
          <p:cNvSpPr>
            <a:spLocks noChangeArrowheads="1"/>
          </p:cNvSpPr>
          <p:nvPr/>
        </p:nvSpPr>
        <p:spPr bwMode="auto">
          <a:xfrm>
            <a:off x="228600" y="3657600"/>
            <a:ext cx="5029200" cy="1219200"/>
          </a:xfrm>
          <a:prstGeom prst="ellips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466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 and perceptual organization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Even “impoverished” motion data can evoke a strong percept</a:t>
            </a:r>
          </a:p>
        </p:txBody>
      </p:sp>
      <p:pic>
        <p:nvPicPr>
          <p:cNvPr id="1744901" name="Picture 5" descr="JoMovi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1295400"/>
            <a:ext cx="337343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52400" y="6073775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/>
              <a:t>G. Johansson, “Visual Perception of Biological Motion and a Model For Its Analysis", </a:t>
            </a:r>
            <a:r>
              <a:rPr lang="fr-FR" sz="2000" i="1"/>
              <a:t>Perception and Psychophysics 14, 201-211, 1973.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 and perceptual organization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Even “impoverished” motion data can evoke a strong percept </a:t>
            </a:r>
          </a:p>
        </p:txBody>
      </p:sp>
      <p:pic>
        <p:nvPicPr>
          <p:cNvPr id="33797" name="Picture 7" descr="JoMovi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33750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52400" y="6073775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/>
              <a:t>G. Johansson, “Visual Perception of Biological Motion and a Model For Its Analysis", </a:t>
            </a:r>
            <a:r>
              <a:rPr lang="fr-FR" sz="2000" i="1"/>
              <a:t>Perception and Psychophysics 14, 201-211, 1973.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Uses of motion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Estimating 3D structure</a:t>
            </a:r>
          </a:p>
          <a:p>
            <a:pPr>
              <a:buFontTx/>
              <a:buChar char="•"/>
            </a:pPr>
            <a:r>
              <a:rPr lang="en-US" smtClean="0"/>
              <a:t>Segmenting objects based on motion cues</a:t>
            </a:r>
          </a:p>
          <a:p>
            <a:pPr>
              <a:buFontTx/>
              <a:buChar char="•"/>
            </a:pPr>
            <a:r>
              <a:rPr lang="en-US" smtClean="0"/>
              <a:t>Learning and tracking dynamical models</a:t>
            </a:r>
          </a:p>
          <a:p>
            <a:pPr>
              <a:buFontTx/>
              <a:buChar char="•"/>
            </a:pPr>
            <a:r>
              <a:rPr lang="en-US" smtClean="0"/>
              <a:t>Recognizing events and activities</a:t>
            </a:r>
          </a:p>
          <a:p>
            <a:pPr>
              <a:buFontTx/>
              <a:buChar char="•"/>
            </a:pPr>
            <a:r>
              <a:rPr lang="en-US" smtClean="0"/>
              <a:t>Improving video quality (motion stabilization)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 field</a:t>
            </a:r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The motion field is the projection of the 3D scene motion into the image</a:t>
            </a:r>
          </a:p>
        </p:txBody>
      </p:sp>
      <p:pic>
        <p:nvPicPr>
          <p:cNvPr id="35845" name="Picture 3" descr="_8196_figure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13125"/>
            <a:ext cx="42513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4" descr="_8196_figure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514600"/>
            <a:ext cx="405765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" y="6488113"/>
            <a:ext cx="9045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What would the motion field of a non-rotating ball moving towards the camera look like?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flow</a:t>
            </a:r>
          </a:p>
        </p:txBody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Definition: optical flow is the </a:t>
            </a:r>
            <a:r>
              <a:rPr lang="en-US" i="1" smtClean="0"/>
              <a:t>apparent</a:t>
            </a:r>
            <a:r>
              <a:rPr lang="en-US" smtClean="0"/>
              <a:t> motion of brightness patterns in the image</a:t>
            </a:r>
          </a:p>
          <a:p>
            <a:pPr>
              <a:buFontTx/>
              <a:buChar char="•"/>
            </a:pPr>
            <a:r>
              <a:rPr lang="en-US" smtClean="0"/>
              <a:t>Ideally, optical flow would be the same as the motion field</a:t>
            </a:r>
          </a:p>
          <a:p>
            <a:pPr>
              <a:buFontTx/>
              <a:buChar char="•"/>
            </a:pPr>
            <a:r>
              <a:rPr lang="en-US" smtClean="0"/>
              <a:t>Have to be careful: apparent motion can be caused by lighting changes without any actual motion</a:t>
            </a:r>
          </a:p>
          <a:p>
            <a:pPr lvl="1"/>
            <a:r>
              <a:rPr lang="en-US" smtClean="0"/>
              <a:t>Think of a uniform rotating sphere under fixed lighting vs. a stationary sphere under moving illumination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6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Lucas-Kanade Optical Flow</a:t>
            </a:r>
          </a:p>
        </p:txBody>
      </p:sp>
      <p:sp>
        <p:nvSpPr>
          <p:cNvPr id="3789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Same as Lucas-Kanade feature tracking, but for each pixel</a:t>
            </a:r>
          </a:p>
          <a:p>
            <a:pPr lvl="1"/>
            <a:r>
              <a:rPr lang="en-US" smtClean="0"/>
              <a:t>As we saw, works better for textured pixels</a:t>
            </a:r>
          </a:p>
          <a:p>
            <a:r>
              <a:rPr lang="en-US" smtClean="0"/>
              <a:t>Operations can be done one frame at a time, rather than pixel by pixel</a:t>
            </a:r>
          </a:p>
          <a:p>
            <a:pPr lvl="1"/>
            <a:r>
              <a:rPr lang="en-US" smtClean="0"/>
              <a:t>Efficient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Multi-resolution Lucas Kanade Algorithm</a:t>
            </a:r>
          </a:p>
        </p:txBody>
      </p:sp>
      <p:pic>
        <p:nvPicPr>
          <p:cNvPr id="3891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6858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58D5D-1A27-4DD1-89B7-F229A7E9EB68}" type="slidenum">
              <a:rPr lang="en-US">
                <a:latin typeface="Arial" pitchFamily="34" charset="0"/>
              </a:rPr>
              <a:pPr>
                <a:defRPr/>
              </a:pPr>
              <a:t>39</a:t>
            </a:fld>
            <a:endParaRPr lang="en-US">
              <a:latin typeface="Arial" pitchFamily="34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Iterative Refinement</a:t>
            </a:r>
          </a:p>
        </p:txBody>
      </p:sp>
      <p:sp>
        <p:nvSpPr>
          <p:cNvPr id="39941" name="Rectangle 3"/>
          <p:cNvSpPr>
            <a:spLocks noChangeArrowheads="1"/>
          </p:cNvSpPr>
          <p:nvPr/>
        </p:nvSpPr>
        <p:spPr bwMode="auto">
          <a:xfrm>
            <a:off x="381000" y="1441450"/>
            <a:ext cx="83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Iterative Lukas-Kanade Algorithm</a:t>
            </a:r>
          </a:p>
          <a:p>
            <a:pPr marL="838200" lvl="1" indent="-381000">
              <a:spcBef>
                <a:spcPct val="20000"/>
              </a:spcBef>
              <a:buFontTx/>
              <a:buAutoNum type="arabicPeriod"/>
            </a:pPr>
            <a:r>
              <a:rPr lang="en-US" sz="2400">
                <a:solidFill>
                  <a:srgbClr val="000000"/>
                </a:solidFill>
              </a:rPr>
              <a:t>Estimate displacement at each pixel by solving Lucas-Kanade equations</a:t>
            </a:r>
          </a:p>
          <a:p>
            <a:pPr marL="838200" lvl="1" indent="-381000">
              <a:spcBef>
                <a:spcPct val="20000"/>
              </a:spcBef>
              <a:buFontTx/>
              <a:buAutoNum type="arabicPeriod"/>
            </a:pPr>
            <a:r>
              <a:rPr lang="en-US" sz="2400">
                <a:solidFill>
                  <a:srgbClr val="000000"/>
                </a:solidFill>
              </a:rPr>
              <a:t>Warp I(t) towards I(t+1) using the estimated flow field</a:t>
            </a:r>
          </a:p>
          <a:p>
            <a:pPr marL="1257300" lvl="2" indent="-342900">
              <a:spcBef>
                <a:spcPct val="20000"/>
              </a:spcBef>
            </a:pPr>
            <a:r>
              <a:rPr lang="en-US" sz="2000" i="1">
                <a:solidFill>
                  <a:srgbClr val="000000"/>
                </a:solidFill>
              </a:rPr>
              <a:t>-</a:t>
            </a:r>
            <a:r>
              <a:rPr lang="en-US" sz="2000">
                <a:solidFill>
                  <a:srgbClr val="000000"/>
                </a:solidFill>
              </a:rPr>
              <a:t> Basically, just interpolation</a:t>
            </a:r>
          </a:p>
          <a:p>
            <a:pPr marL="838200" lvl="1" indent="-381000">
              <a:spcBef>
                <a:spcPct val="20000"/>
              </a:spcBef>
              <a:buFontTx/>
              <a:buAutoNum type="arabicPeriod"/>
            </a:pPr>
            <a:r>
              <a:rPr lang="en-US" sz="2400">
                <a:solidFill>
                  <a:srgbClr val="000000"/>
                </a:solidFill>
              </a:rPr>
              <a:t>Repeat until convergence</a:t>
            </a:r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5195888" y="6613525"/>
            <a:ext cx="394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* From Khurram Hassan-Shafique CAP5415 Computer Vision 2003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tracking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Many problems, such as structure from motion require matching points</a:t>
            </a:r>
          </a:p>
          <a:p>
            <a:r>
              <a:rPr lang="en-US" smtClean="0"/>
              <a:t>If motion is small, tracking is an easy way to get them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4876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2971800"/>
            <a:ext cx="3784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63" name="Group 2"/>
          <p:cNvGrpSpPr>
            <a:grpSpLocks/>
          </p:cNvGrpSpPr>
          <p:nvPr/>
        </p:nvGrpSpPr>
        <p:grpSpPr bwMode="auto">
          <a:xfrm>
            <a:off x="5221288" y="4884738"/>
            <a:ext cx="3609975" cy="1203325"/>
            <a:chOff x="3289" y="3273"/>
            <a:chExt cx="2274" cy="758"/>
          </a:xfrm>
        </p:grpSpPr>
        <p:sp>
          <p:nvSpPr>
            <p:cNvPr id="41007" name="AutoShape 3"/>
            <p:cNvSpPr>
              <a:spLocks noChangeAspect="1" noChangeArrowheads="1"/>
            </p:cNvSpPr>
            <p:nvPr/>
          </p:nvSpPr>
          <p:spPr bwMode="auto">
            <a:xfrm>
              <a:off x="3289" y="3273"/>
              <a:ext cx="2274" cy="758"/>
            </a:xfrm>
            <a:prstGeom prst="parallelogram">
              <a:avLst>
                <a:gd name="adj" fmla="val 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8" name="Text Box 4"/>
            <p:cNvSpPr txBox="1">
              <a:spLocks noChangeArrowheads="1"/>
            </p:cNvSpPr>
            <p:nvPr/>
          </p:nvSpPr>
          <p:spPr bwMode="auto">
            <a:xfrm>
              <a:off x="4116" y="3566"/>
              <a:ext cx="56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>
                  <a:latin typeface="Times New Roman" pitchFamily="18" charset="0"/>
                </a:rPr>
                <a:t>image I</a:t>
              </a:r>
            </a:p>
          </p:txBody>
        </p:sp>
      </p:grpSp>
      <p:grpSp>
        <p:nvGrpSpPr>
          <p:cNvPr id="40964" name="Group 5"/>
          <p:cNvGrpSpPr>
            <a:grpSpLocks/>
          </p:cNvGrpSpPr>
          <p:nvPr/>
        </p:nvGrpSpPr>
        <p:grpSpPr bwMode="auto">
          <a:xfrm>
            <a:off x="177800" y="4905375"/>
            <a:ext cx="3606800" cy="1203325"/>
            <a:chOff x="112" y="3286"/>
            <a:chExt cx="2272" cy="758"/>
          </a:xfrm>
        </p:grpSpPr>
        <p:sp>
          <p:nvSpPr>
            <p:cNvPr id="41005" name="AutoShape 6"/>
            <p:cNvSpPr>
              <a:spLocks noChangeAspect="1" noChangeArrowheads="1"/>
            </p:cNvSpPr>
            <p:nvPr/>
          </p:nvSpPr>
          <p:spPr bwMode="auto">
            <a:xfrm>
              <a:off x="112" y="3286"/>
              <a:ext cx="2272" cy="758"/>
            </a:xfrm>
            <a:prstGeom prst="parallelogram">
              <a:avLst>
                <a:gd name="adj" fmla="val 7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6" name="Text Box 7"/>
            <p:cNvSpPr txBox="1">
              <a:spLocks noChangeArrowheads="1"/>
            </p:cNvSpPr>
            <p:nvPr/>
          </p:nvSpPr>
          <p:spPr bwMode="auto">
            <a:xfrm>
              <a:off x="887" y="3557"/>
              <a:ext cx="58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>
                  <a:latin typeface="Times New Roman" pitchFamily="18" charset="0"/>
                </a:rPr>
                <a:t>image J</a:t>
              </a:r>
            </a:p>
          </p:txBody>
        </p:sp>
      </p:grpSp>
      <p:grpSp>
        <p:nvGrpSpPr>
          <p:cNvPr id="40965" name="Group 8"/>
          <p:cNvGrpSpPr>
            <a:grpSpLocks/>
          </p:cNvGrpSpPr>
          <p:nvPr/>
        </p:nvGrpSpPr>
        <p:grpSpPr bwMode="auto">
          <a:xfrm>
            <a:off x="177800" y="1143000"/>
            <a:ext cx="8797925" cy="5324475"/>
            <a:chOff x="112" y="916"/>
            <a:chExt cx="5542" cy="3354"/>
          </a:xfrm>
        </p:grpSpPr>
        <p:grpSp>
          <p:nvGrpSpPr>
            <p:cNvPr id="40980" name="Group 9"/>
            <p:cNvGrpSpPr>
              <a:grpSpLocks/>
            </p:cNvGrpSpPr>
            <p:nvPr/>
          </p:nvGrpSpPr>
          <p:grpSpPr bwMode="auto">
            <a:xfrm>
              <a:off x="112" y="916"/>
              <a:ext cx="5542" cy="3354"/>
              <a:chOff x="112" y="916"/>
              <a:chExt cx="5542" cy="3354"/>
            </a:xfrm>
          </p:grpSpPr>
          <p:grpSp>
            <p:nvGrpSpPr>
              <p:cNvPr id="40983" name="Group 10"/>
              <p:cNvGrpSpPr>
                <a:grpSpLocks/>
              </p:cNvGrpSpPr>
              <p:nvPr/>
            </p:nvGrpSpPr>
            <p:grpSpPr bwMode="auto">
              <a:xfrm>
                <a:off x="112" y="931"/>
                <a:ext cx="2571" cy="3339"/>
                <a:chOff x="112" y="931"/>
                <a:chExt cx="2571" cy="3339"/>
              </a:xfrm>
            </p:grpSpPr>
            <p:grpSp>
              <p:nvGrpSpPr>
                <p:cNvPr id="40995" name="Group 11"/>
                <p:cNvGrpSpPr>
                  <a:grpSpLocks/>
                </p:cNvGrpSpPr>
                <p:nvPr/>
              </p:nvGrpSpPr>
              <p:grpSpPr bwMode="auto">
                <a:xfrm>
                  <a:off x="112" y="931"/>
                  <a:ext cx="2272" cy="3113"/>
                  <a:chOff x="112" y="931"/>
                  <a:chExt cx="2272" cy="3113"/>
                </a:xfrm>
              </p:grpSpPr>
              <p:sp>
                <p:nvSpPr>
                  <p:cNvPr id="40997" name="Line 1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4" y="931"/>
                    <a:ext cx="933" cy="30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98" name="Line 1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59" y="938"/>
                    <a:ext cx="1305" cy="2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99" name="Line 1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678" y="972"/>
                    <a:ext cx="394" cy="23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00" name="AutoShap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" y="3286"/>
                    <a:ext cx="2272" cy="758"/>
                  </a:xfrm>
                  <a:prstGeom prst="parallelogram">
                    <a:avLst>
                      <a:gd name="adj" fmla="val 74934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1" name="AutoShap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2" y="2095"/>
                    <a:ext cx="1090" cy="318"/>
                  </a:xfrm>
                  <a:prstGeom prst="parallelogram">
                    <a:avLst>
                      <a:gd name="adj" fmla="val 85692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2" name="AutoShap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3" y="2626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3" name="AutoShap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7" y="1576"/>
                    <a:ext cx="644" cy="188"/>
                  </a:xfrm>
                  <a:prstGeom prst="parallelogram">
                    <a:avLst>
                      <a:gd name="adj" fmla="val 8563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4" name="Line 1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3" y="938"/>
                    <a:ext cx="754" cy="30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99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36" y="4076"/>
                  <a:ext cx="2447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 b="1"/>
                    <a:t>Gaussian pyramid of image 1 (t)</a:t>
                  </a:r>
                </a:p>
              </p:txBody>
            </p:sp>
          </p:grpSp>
          <p:grpSp>
            <p:nvGrpSpPr>
              <p:cNvPr id="40984" name="Group 21"/>
              <p:cNvGrpSpPr>
                <a:grpSpLocks/>
              </p:cNvGrpSpPr>
              <p:nvPr/>
            </p:nvGrpSpPr>
            <p:grpSpPr bwMode="auto">
              <a:xfrm>
                <a:off x="3024" y="916"/>
                <a:ext cx="2630" cy="3354"/>
                <a:chOff x="3024" y="916"/>
                <a:chExt cx="2630" cy="3354"/>
              </a:xfrm>
            </p:grpSpPr>
            <p:grpSp>
              <p:nvGrpSpPr>
                <p:cNvPr id="40985" name="Group 22"/>
                <p:cNvGrpSpPr>
                  <a:grpSpLocks/>
                </p:cNvGrpSpPr>
                <p:nvPr/>
              </p:nvGrpSpPr>
              <p:grpSpPr bwMode="auto">
                <a:xfrm>
                  <a:off x="3289" y="916"/>
                  <a:ext cx="2274" cy="3115"/>
                  <a:chOff x="3289" y="916"/>
                  <a:chExt cx="2274" cy="3115"/>
                </a:xfrm>
              </p:grpSpPr>
              <p:sp>
                <p:nvSpPr>
                  <p:cNvPr id="40987" name="Line 2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01" y="916"/>
                    <a:ext cx="934" cy="308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88" name="Line 2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37" y="923"/>
                    <a:ext cx="1306" cy="23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89" name="Line 2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854" y="957"/>
                    <a:ext cx="396" cy="23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90" name="AutoShape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3273"/>
                    <a:ext cx="2274" cy="758"/>
                  </a:xfrm>
                  <a:prstGeom prst="parallelogram">
                    <a:avLst>
                      <a:gd name="adj" fmla="val 75000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1" name="AutoShap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0" y="2081"/>
                    <a:ext cx="1091" cy="317"/>
                  </a:xfrm>
                  <a:prstGeom prst="parallelogram">
                    <a:avLst>
                      <a:gd name="adj" fmla="val 86041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2" name="AutoShape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2" y="2612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3" name="AutoShap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5" y="1562"/>
                    <a:ext cx="643" cy="186"/>
                  </a:xfrm>
                  <a:prstGeom prst="parallelogram">
                    <a:avLst>
                      <a:gd name="adj" fmla="val 86425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4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41" y="923"/>
                    <a:ext cx="754" cy="309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986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024" y="4076"/>
                  <a:ext cx="2630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 b="1"/>
                    <a:t>Gaussian pyramid of image 2 (t+1)</a:t>
                  </a:r>
                </a:p>
              </p:txBody>
            </p:sp>
          </p:grpSp>
        </p:grpSp>
        <p:sp>
          <p:nvSpPr>
            <p:cNvPr id="40981" name="Text Box 32"/>
            <p:cNvSpPr txBox="1">
              <a:spLocks noChangeArrowheads="1"/>
            </p:cNvSpPr>
            <p:nvPr/>
          </p:nvSpPr>
          <p:spPr bwMode="auto">
            <a:xfrm>
              <a:off x="4124" y="3580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>
                  <a:solidFill>
                    <a:schemeClr val="bg1"/>
                  </a:solidFill>
                </a:rPr>
                <a:t>image 2</a:t>
              </a:r>
            </a:p>
          </p:txBody>
        </p:sp>
        <p:sp>
          <p:nvSpPr>
            <p:cNvPr id="40982" name="Text Box 33"/>
            <p:cNvSpPr txBox="1">
              <a:spLocks noChangeArrowheads="1"/>
            </p:cNvSpPr>
            <p:nvPr/>
          </p:nvSpPr>
          <p:spPr bwMode="auto">
            <a:xfrm>
              <a:off x="887" y="3571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image 1</a:t>
              </a:r>
            </a:p>
          </p:txBody>
        </p:sp>
      </p:grpSp>
      <p:sp>
        <p:nvSpPr>
          <p:cNvPr id="40966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Coarse-to-fine optical flow estimation</a:t>
            </a:r>
          </a:p>
        </p:txBody>
      </p:sp>
      <p:sp>
        <p:nvSpPr>
          <p:cNvPr id="40967" name="Text Box 35"/>
          <p:cNvSpPr txBox="1">
            <a:spLocks noChangeArrowheads="1"/>
          </p:cNvSpPr>
          <p:nvPr/>
        </p:nvSpPr>
        <p:spPr bwMode="auto">
          <a:xfrm>
            <a:off x="3276600" y="2187575"/>
            <a:ext cx="197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run iterative L-K</a:t>
            </a:r>
          </a:p>
        </p:txBody>
      </p:sp>
      <p:sp>
        <p:nvSpPr>
          <p:cNvPr id="40968" name="Line 36"/>
          <p:cNvSpPr>
            <a:spLocks noChangeShapeType="1"/>
          </p:cNvSpPr>
          <p:nvPr/>
        </p:nvSpPr>
        <p:spPr bwMode="auto">
          <a:xfrm>
            <a:off x="2362200" y="2463800"/>
            <a:ext cx="835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Line 37"/>
          <p:cNvSpPr>
            <a:spLocks noChangeShapeType="1"/>
          </p:cNvSpPr>
          <p:nvPr/>
        </p:nvSpPr>
        <p:spPr bwMode="auto">
          <a:xfrm flipH="1">
            <a:off x="5334000" y="2463800"/>
            <a:ext cx="890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2670175" y="3178175"/>
            <a:ext cx="3273425" cy="396875"/>
            <a:chOff x="1682" y="2198"/>
            <a:chExt cx="2062" cy="250"/>
          </a:xfrm>
        </p:grpSpPr>
        <p:sp>
          <p:nvSpPr>
            <p:cNvPr id="40977" name="Line 39"/>
            <p:cNvSpPr>
              <a:spLocks noChangeShapeType="1"/>
            </p:cNvSpPr>
            <p:nvPr/>
          </p:nvSpPr>
          <p:spPr bwMode="auto">
            <a:xfrm>
              <a:off x="1682" y="2304"/>
              <a:ext cx="3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Line 40"/>
            <p:cNvSpPr>
              <a:spLocks noChangeShapeType="1"/>
            </p:cNvSpPr>
            <p:nvPr/>
          </p:nvSpPr>
          <p:spPr bwMode="auto">
            <a:xfrm>
              <a:off x="3360" y="230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9" name="Text Box 41"/>
            <p:cNvSpPr txBox="1">
              <a:spLocks noChangeArrowheads="1"/>
            </p:cNvSpPr>
            <p:nvPr/>
          </p:nvSpPr>
          <p:spPr bwMode="auto">
            <a:xfrm>
              <a:off x="2068" y="2198"/>
              <a:ext cx="12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/>
                <a:t>run iterative L-K</a:t>
              </a:r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4191000" y="2584450"/>
            <a:ext cx="2243138" cy="593725"/>
            <a:chOff x="2640" y="1824"/>
            <a:chExt cx="1413" cy="374"/>
          </a:xfrm>
        </p:grpSpPr>
        <p:sp>
          <p:nvSpPr>
            <p:cNvPr id="40975" name="Line 43"/>
            <p:cNvSpPr>
              <a:spLocks noChangeShapeType="1"/>
            </p:cNvSpPr>
            <p:nvPr/>
          </p:nvSpPr>
          <p:spPr bwMode="auto">
            <a:xfrm>
              <a:off x="2640" y="1824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Text Box 44"/>
            <p:cNvSpPr txBox="1">
              <a:spLocks noChangeArrowheads="1"/>
            </p:cNvSpPr>
            <p:nvPr/>
          </p:nvSpPr>
          <p:spPr bwMode="auto">
            <a:xfrm>
              <a:off x="2644" y="1862"/>
              <a:ext cx="140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/>
                <a:t>warp &amp; upsample </a:t>
              </a:r>
            </a:p>
          </p:txBody>
        </p: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4191000" y="3498850"/>
            <a:ext cx="303213" cy="685800"/>
            <a:chOff x="2640" y="2400"/>
            <a:chExt cx="191" cy="432"/>
          </a:xfrm>
        </p:grpSpPr>
        <p:sp>
          <p:nvSpPr>
            <p:cNvPr id="40973" name="Line 46"/>
            <p:cNvSpPr>
              <a:spLocks noChangeShapeType="1"/>
            </p:cNvSpPr>
            <p:nvPr/>
          </p:nvSpPr>
          <p:spPr bwMode="auto">
            <a:xfrm>
              <a:off x="2640" y="2458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Text Box 47"/>
            <p:cNvSpPr txBox="1">
              <a:spLocks noChangeArrowheads="1"/>
            </p:cNvSpPr>
            <p:nvPr/>
          </p:nvSpPr>
          <p:spPr bwMode="auto">
            <a:xfrm>
              <a:off x="2688" y="2400"/>
              <a:ext cx="143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b="1"/>
                <a:t>.</a:t>
              </a:r>
            </a:p>
            <a:p>
              <a:r>
                <a:rPr lang="en-US" sz="1200" b="1"/>
                <a:t>.</a:t>
              </a:r>
            </a:p>
            <a:p>
              <a:r>
                <a:rPr lang="en-US" sz="1200" b="1"/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5221288" y="4886325"/>
            <a:ext cx="3609975" cy="1203325"/>
            <a:chOff x="3289" y="3273"/>
            <a:chExt cx="2274" cy="758"/>
          </a:xfrm>
        </p:grpSpPr>
        <p:sp>
          <p:nvSpPr>
            <p:cNvPr id="42022" name="AutoShape 3"/>
            <p:cNvSpPr>
              <a:spLocks noChangeAspect="1" noChangeArrowheads="1"/>
            </p:cNvSpPr>
            <p:nvPr/>
          </p:nvSpPr>
          <p:spPr bwMode="auto">
            <a:xfrm>
              <a:off x="3289" y="3273"/>
              <a:ext cx="2274" cy="758"/>
            </a:xfrm>
            <a:prstGeom prst="parallelogram">
              <a:avLst>
                <a:gd name="adj" fmla="val 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3" name="Text Box 4"/>
            <p:cNvSpPr txBox="1">
              <a:spLocks noChangeArrowheads="1"/>
            </p:cNvSpPr>
            <p:nvPr/>
          </p:nvSpPr>
          <p:spPr bwMode="auto">
            <a:xfrm>
              <a:off x="4116" y="3566"/>
              <a:ext cx="56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>
                  <a:latin typeface="Times New Roman" pitchFamily="18" charset="0"/>
                </a:rPr>
                <a:t>image I</a:t>
              </a:r>
            </a:p>
          </p:txBody>
        </p:sp>
      </p:grpSp>
      <p:grpSp>
        <p:nvGrpSpPr>
          <p:cNvPr id="41987" name="Group 5"/>
          <p:cNvGrpSpPr>
            <a:grpSpLocks/>
          </p:cNvGrpSpPr>
          <p:nvPr/>
        </p:nvGrpSpPr>
        <p:grpSpPr bwMode="auto">
          <a:xfrm>
            <a:off x="177800" y="4906963"/>
            <a:ext cx="3606800" cy="1203325"/>
            <a:chOff x="112" y="3286"/>
            <a:chExt cx="2272" cy="758"/>
          </a:xfrm>
        </p:grpSpPr>
        <p:sp>
          <p:nvSpPr>
            <p:cNvPr id="42020" name="AutoShape 6"/>
            <p:cNvSpPr>
              <a:spLocks noChangeAspect="1" noChangeArrowheads="1"/>
            </p:cNvSpPr>
            <p:nvPr/>
          </p:nvSpPr>
          <p:spPr bwMode="auto">
            <a:xfrm>
              <a:off x="112" y="3286"/>
              <a:ext cx="2272" cy="758"/>
            </a:xfrm>
            <a:prstGeom prst="parallelogram">
              <a:avLst>
                <a:gd name="adj" fmla="val 7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Text Box 7"/>
            <p:cNvSpPr txBox="1">
              <a:spLocks noChangeArrowheads="1"/>
            </p:cNvSpPr>
            <p:nvPr/>
          </p:nvSpPr>
          <p:spPr bwMode="auto">
            <a:xfrm>
              <a:off x="887" y="3557"/>
              <a:ext cx="63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>
                  <a:latin typeface="Times New Roman" pitchFamily="18" charset="0"/>
                </a:rPr>
                <a:t>image H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77800" y="1143000"/>
            <a:ext cx="8763000" cy="5321300"/>
            <a:chOff x="112" y="916"/>
            <a:chExt cx="5520" cy="3352"/>
          </a:xfrm>
        </p:grpSpPr>
        <p:grpSp>
          <p:nvGrpSpPr>
            <p:cNvPr id="41995" name="Group 9"/>
            <p:cNvGrpSpPr>
              <a:grpSpLocks/>
            </p:cNvGrpSpPr>
            <p:nvPr/>
          </p:nvGrpSpPr>
          <p:grpSpPr bwMode="auto">
            <a:xfrm>
              <a:off x="112" y="916"/>
              <a:ext cx="5520" cy="3352"/>
              <a:chOff x="112" y="916"/>
              <a:chExt cx="5520" cy="3352"/>
            </a:xfrm>
          </p:grpSpPr>
          <p:grpSp>
            <p:nvGrpSpPr>
              <p:cNvPr id="41998" name="Group 10"/>
              <p:cNvGrpSpPr>
                <a:grpSpLocks/>
              </p:cNvGrpSpPr>
              <p:nvPr/>
            </p:nvGrpSpPr>
            <p:grpSpPr bwMode="auto">
              <a:xfrm>
                <a:off x="112" y="931"/>
                <a:ext cx="2344" cy="3337"/>
                <a:chOff x="112" y="931"/>
                <a:chExt cx="2344" cy="3337"/>
              </a:xfrm>
            </p:grpSpPr>
            <p:grpSp>
              <p:nvGrpSpPr>
                <p:cNvPr id="42010" name="Group 11"/>
                <p:cNvGrpSpPr>
                  <a:grpSpLocks/>
                </p:cNvGrpSpPr>
                <p:nvPr/>
              </p:nvGrpSpPr>
              <p:grpSpPr bwMode="auto">
                <a:xfrm>
                  <a:off x="112" y="931"/>
                  <a:ext cx="2272" cy="3113"/>
                  <a:chOff x="112" y="931"/>
                  <a:chExt cx="2272" cy="3113"/>
                </a:xfrm>
              </p:grpSpPr>
              <p:sp>
                <p:nvSpPr>
                  <p:cNvPr id="42012" name="Line 1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4" y="931"/>
                    <a:ext cx="933" cy="30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13" name="Line 1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59" y="938"/>
                    <a:ext cx="1305" cy="2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14" name="Line 1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678" y="972"/>
                    <a:ext cx="394" cy="23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15" name="AutoShap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" y="3286"/>
                    <a:ext cx="2272" cy="758"/>
                  </a:xfrm>
                  <a:prstGeom prst="parallelogram">
                    <a:avLst>
                      <a:gd name="adj" fmla="val 74934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16" name="AutoShap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2" y="2095"/>
                    <a:ext cx="1090" cy="318"/>
                  </a:xfrm>
                  <a:prstGeom prst="parallelogram">
                    <a:avLst>
                      <a:gd name="adj" fmla="val 85692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17" name="AutoShap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3" y="2626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18" name="AutoShap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7" y="1576"/>
                    <a:ext cx="644" cy="188"/>
                  </a:xfrm>
                  <a:prstGeom prst="parallelogram">
                    <a:avLst>
                      <a:gd name="adj" fmla="val 8563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19" name="Line 1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3" y="938"/>
                    <a:ext cx="754" cy="30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01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36" y="4076"/>
                  <a:ext cx="2220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 b="1"/>
                    <a:t>Gaussian pyramid of image 1</a:t>
                  </a:r>
                </a:p>
              </p:txBody>
            </p:sp>
          </p:grpSp>
          <p:grpSp>
            <p:nvGrpSpPr>
              <p:cNvPr id="41999" name="Group 21"/>
              <p:cNvGrpSpPr>
                <a:grpSpLocks/>
              </p:cNvGrpSpPr>
              <p:nvPr/>
            </p:nvGrpSpPr>
            <p:grpSpPr bwMode="auto">
              <a:xfrm>
                <a:off x="3289" y="916"/>
                <a:ext cx="2343" cy="3352"/>
                <a:chOff x="3289" y="916"/>
                <a:chExt cx="2343" cy="3352"/>
              </a:xfrm>
            </p:grpSpPr>
            <p:grpSp>
              <p:nvGrpSpPr>
                <p:cNvPr id="42000" name="Group 22"/>
                <p:cNvGrpSpPr>
                  <a:grpSpLocks/>
                </p:cNvGrpSpPr>
                <p:nvPr/>
              </p:nvGrpSpPr>
              <p:grpSpPr bwMode="auto">
                <a:xfrm>
                  <a:off x="3289" y="916"/>
                  <a:ext cx="2274" cy="3115"/>
                  <a:chOff x="3289" y="916"/>
                  <a:chExt cx="2274" cy="3115"/>
                </a:xfrm>
              </p:grpSpPr>
              <p:sp>
                <p:nvSpPr>
                  <p:cNvPr id="42002" name="Line 2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01" y="916"/>
                    <a:ext cx="934" cy="308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03" name="Line 2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37" y="923"/>
                    <a:ext cx="1306" cy="23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04" name="Line 2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854" y="957"/>
                    <a:ext cx="396" cy="23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05" name="AutoShape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3273"/>
                    <a:ext cx="2274" cy="758"/>
                  </a:xfrm>
                  <a:prstGeom prst="parallelogram">
                    <a:avLst>
                      <a:gd name="adj" fmla="val 75000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06" name="AutoShap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0" y="2081"/>
                    <a:ext cx="1091" cy="317"/>
                  </a:xfrm>
                  <a:prstGeom prst="parallelogram">
                    <a:avLst>
                      <a:gd name="adj" fmla="val 86041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07" name="AutoShape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2" y="2612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08" name="AutoShap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5" y="1562"/>
                    <a:ext cx="643" cy="186"/>
                  </a:xfrm>
                  <a:prstGeom prst="parallelogram">
                    <a:avLst>
                      <a:gd name="adj" fmla="val 86425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09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41" y="923"/>
                    <a:ext cx="754" cy="309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00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412" y="4076"/>
                  <a:ext cx="2220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 b="1"/>
                    <a:t>Gaussian pyramid of image 2</a:t>
                  </a:r>
                </a:p>
              </p:txBody>
            </p:sp>
          </p:grpSp>
        </p:grpSp>
        <p:sp>
          <p:nvSpPr>
            <p:cNvPr id="41996" name="Text Box 32"/>
            <p:cNvSpPr txBox="1">
              <a:spLocks noChangeArrowheads="1"/>
            </p:cNvSpPr>
            <p:nvPr/>
          </p:nvSpPr>
          <p:spPr bwMode="auto">
            <a:xfrm>
              <a:off x="4124" y="3580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image 2</a:t>
              </a:r>
            </a:p>
          </p:txBody>
        </p:sp>
        <p:sp>
          <p:nvSpPr>
            <p:cNvPr id="41997" name="Text Box 33"/>
            <p:cNvSpPr txBox="1">
              <a:spLocks noChangeArrowheads="1"/>
            </p:cNvSpPr>
            <p:nvPr/>
          </p:nvSpPr>
          <p:spPr bwMode="auto">
            <a:xfrm>
              <a:off x="887" y="3571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image 1</a:t>
              </a: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3951288" y="2043113"/>
            <a:ext cx="1724025" cy="3602037"/>
            <a:chOff x="2489" y="1482"/>
            <a:chExt cx="1086" cy="2269"/>
          </a:xfrm>
        </p:grpSpPr>
        <p:sp>
          <p:nvSpPr>
            <p:cNvPr id="41991" name="Text Box 35"/>
            <p:cNvSpPr txBox="1">
              <a:spLocks noChangeArrowheads="1"/>
            </p:cNvSpPr>
            <p:nvPr/>
          </p:nvSpPr>
          <p:spPr bwMode="auto">
            <a:xfrm>
              <a:off x="2489" y="3482"/>
              <a:ext cx="95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 i="1">
                  <a:solidFill>
                    <a:srgbClr val="D60093"/>
                  </a:solidFill>
                  <a:latin typeface="Times New Roman" pitchFamily="18" charset="0"/>
                </a:rPr>
                <a:t>u=10 pixels</a:t>
              </a:r>
              <a:endParaRPr lang="en-US" sz="2200" b="1">
                <a:latin typeface="Times New Roman" pitchFamily="18" charset="0"/>
              </a:endParaRPr>
            </a:p>
          </p:txBody>
        </p:sp>
        <p:sp>
          <p:nvSpPr>
            <p:cNvPr id="41992" name="Text Box 36"/>
            <p:cNvSpPr txBox="1">
              <a:spLocks noChangeArrowheads="1"/>
            </p:cNvSpPr>
            <p:nvPr/>
          </p:nvSpPr>
          <p:spPr bwMode="auto">
            <a:xfrm>
              <a:off x="2489" y="2658"/>
              <a:ext cx="86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 i="1">
                  <a:solidFill>
                    <a:srgbClr val="D60093"/>
                  </a:solidFill>
                  <a:latin typeface="Times New Roman" pitchFamily="18" charset="0"/>
                </a:rPr>
                <a:t>u=5 pixels</a:t>
              </a:r>
              <a:endParaRPr lang="en-US" sz="2200" b="1">
                <a:latin typeface="Times New Roman" pitchFamily="18" charset="0"/>
              </a:endParaRPr>
            </a:p>
          </p:txBody>
        </p:sp>
        <p:sp>
          <p:nvSpPr>
            <p:cNvPr id="41993" name="Text Box 37"/>
            <p:cNvSpPr txBox="1">
              <a:spLocks noChangeArrowheads="1"/>
            </p:cNvSpPr>
            <p:nvPr/>
          </p:nvSpPr>
          <p:spPr bwMode="auto">
            <a:xfrm>
              <a:off x="2489" y="2026"/>
              <a:ext cx="99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 i="1">
                  <a:solidFill>
                    <a:srgbClr val="D60093"/>
                  </a:solidFill>
                  <a:latin typeface="Times New Roman" pitchFamily="18" charset="0"/>
                </a:rPr>
                <a:t>u=2.5 pixels</a:t>
              </a:r>
              <a:endParaRPr lang="en-US" sz="2200" b="1">
                <a:latin typeface="Times New Roman" pitchFamily="18" charset="0"/>
              </a:endParaRPr>
            </a:p>
          </p:txBody>
        </p:sp>
        <p:sp>
          <p:nvSpPr>
            <p:cNvPr id="41994" name="Text Box 38"/>
            <p:cNvSpPr txBox="1">
              <a:spLocks noChangeArrowheads="1"/>
            </p:cNvSpPr>
            <p:nvPr/>
          </p:nvSpPr>
          <p:spPr bwMode="auto">
            <a:xfrm>
              <a:off x="2489" y="1482"/>
              <a:ext cx="10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 i="1">
                  <a:solidFill>
                    <a:srgbClr val="D60093"/>
                  </a:solidFill>
                  <a:latin typeface="Times New Roman" pitchFamily="18" charset="0"/>
                </a:rPr>
                <a:t>u=1.25 pixels</a:t>
              </a:r>
              <a:endParaRPr lang="en-US" sz="2200" b="1">
                <a:latin typeface="Times New Roman" pitchFamily="18" charset="0"/>
              </a:endParaRPr>
            </a:p>
          </p:txBody>
        </p:sp>
      </p:grpSp>
      <p:sp>
        <p:nvSpPr>
          <p:cNvPr id="41990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Coarse-to-fine optical flow estimation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1" name="Picture 2" descr="garden_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6032500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195888" y="6613525"/>
            <a:ext cx="394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* From Khurram Hassan-Shafique </a:t>
            </a:r>
            <a:r>
              <a:rPr lang="en-US" sz="1000">
                <a:solidFill>
                  <a:schemeClr val="tx2"/>
                </a:solidFill>
              </a:rPr>
              <a:t>CAP5415 Computer Vision 2003</a:t>
            </a:r>
          </a:p>
        </p:txBody>
      </p:sp>
      <p:sp>
        <p:nvSpPr>
          <p:cNvPr id="4301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Multi-resolution registration</a:t>
            </a:r>
          </a:p>
        </p:txBody>
      </p:sp>
      <p:pic>
        <p:nvPicPr>
          <p:cNvPr id="44036" name="Picture 3" descr="garden_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3659188"/>
            <a:ext cx="3656013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 descr="garden_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9906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 descr="garden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990600"/>
            <a:ext cx="36560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 descr="garden_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3595688"/>
            <a:ext cx="3656013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Rectangle 7"/>
          <p:cNvSpPr>
            <a:spLocks noChangeArrowheads="1"/>
          </p:cNvSpPr>
          <p:nvPr/>
        </p:nvSpPr>
        <p:spPr bwMode="auto">
          <a:xfrm>
            <a:off x="5195888" y="6613525"/>
            <a:ext cx="394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* From Khurram Hassan-Shafique </a:t>
            </a:r>
            <a:r>
              <a:rPr lang="en-US" sz="1000">
                <a:solidFill>
                  <a:schemeClr val="tx2"/>
                </a:solidFill>
              </a:rPr>
              <a:t>CAP5415 Computer Vision 2003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Optical Flow Results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31863"/>
            <a:ext cx="762317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5195888" y="6613525"/>
            <a:ext cx="394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* From Khurram Hassan-Shafique </a:t>
            </a:r>
            <a:r>
              <a:rPr lang="en-US" sz="1000">
                <a:solidFill>
                  <a:schemeClr val="tx2"/>
                </a:solidFill>
              </a:rPr>
              <a:t>CAP5415 Computer Vision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Optical Flow Results</a:t>
            </a: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231900"/>
            <a:ext cx="77978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5195888" y="6613525"/>
            <a:ext cx="394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* From Khurram Hassan-Shafique </a:t>
            </a:r>
            <a:r>
              <a:rPr lang="en-US" sz="1000">
                <a:solidFill>
                  <a:schemeClr val="tx2"/>
                </a:solidFill>
              </a:rPr>
              <a:t>CAP5415 Computer Vision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Errors in Lucas-Kanade</a:t>
            </a:r>
          </a:p>
        </p:txBody>
      </p:sp>
      <p:sp>
        <p:nvSpPr>
          <p:cNvPr id="187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The motion is large</a:t>
            </a:r>
          </a:p>
          <a:p>
            <a:pPr lvl="1"/>
            <a:r>
              <a:rPr lang="en-US" smtClean="0"/>
              <a:t>Possible Fix: Keypoint matching</a:t>
            </a:r>
          </a:p>
          <a:p>
            <a:pPr>
              <a:buFontTx/>
              <a:buChar char="•"/>
            </a:pPr>
            <a:r>
              <a:rPr lang="en-US" smtClean="0"/>
              <a:t>A point does not move like its neighbors</a:t>
            </a:r>
          </a:p>
          <a:p>
            <a:pPr lvl="1"/>
            <a:r>
              <a:rPr lang="en-US" smtClean="0"/>
              <a:t>Possible Fix: Region-based matching</a:t>
            </a:r>
          </a:p>
          <a:p>
            <a:pPr>
              <a:buFontTx/>
              <a:buChar char="•"/>
            </a:pPr>
            <a:r>
              <a:rPr lang="en-US" smtClean="0"/>
              <a:t>Brightness constancy does not hold</a:t>
            </a:r>
          </a:p>
          <a:p>
            <a:pPr lvl="1"/>
            <a:r>
              <a:rPr lang="en-US" smtClean="0"/>
              <a:t>Possible Fix: Gradient constancy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0851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State-of-the-art optical flow</a:t>
            </a:r>
          </a:p>
        </p:txBody>
      </p:sp>
      <p:sp>
        <p:nvSpPr>
          <p:cNvPr id="4813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	Start with something similar to Lucas-Kanade</a:t>
            </a:r>
          </a:p>
          <a:p>
            <a:pPr>
              <a:buFont typeface="Arial" charset="0"/>
              <a:buNone/>
            </a:pPr>
            <a:r>
              <a:rPr lang="en-US" smtClean="0"/>
              <a:t>	+ gradient constancy</a:t>
            </a:r>
          </a:p>
          <a:p>
            <a:pPr>
              <a:buFont typeface="Arial" charset="0"/>
              <a:buNone/>
            </a:pPr>
            <a:r>
              <a:rPr lang="en-US" smtClean="0"/>
              <a:t>	+ energy minimization with smoothing term</a:t>
            </a:r>
          </a:p>
          <a:p>
            <a:pPr>
              <a:buFont typeface="Arial" charset="0"/>
              <a:buNone/>
            </a:pPr>
            <a:r>
              <a:rPr lang="en-US" smtClean="0"/>
              <a:t>	+ region matching</a:t>
            </a:r>
          </a:p>
          <a:p>
            <a:pPr>
              <a:buFont typeface="Arial" charset="0"/>
              <a:buNone/>
            </a:pPr>
            <a:r>
              <a:rPr lang="en-US" smtClean="0"/>
              <a:t>	+ keypoint matching (long-range)</a:t>
            </a:r>
          </a:p>
        </p:txBody>
      </p:sp>
      <p:sp>
        <p:nvSpPr>
          <p:cNvPr id="48133" name="TextBox 3"/>
          <p:cNvSpPr txBox="1">
            <a:spLocks noChangeArrowheads="1"/>
          </p:cNvSpPr>
          <p:nvPr/>
        </p:nvSpPr>
        <p:spPr bwMode="auto">
          <a:xfrm>
            <a:off x="0" y="6488113"/>
            <a:ext cx="5903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hlinkClick r:id="rId2"/>
              </a:rPr>
              <a:t>Large displacement optical flow</a:t>
            </a:r>
            <a:r>
              <a:rPr lang="en-US"/>
              <a:t>, </a:t>
            </a:r>
            <a:r>
              <a:rPr lang="en-US" dirty="0" err="1"/>
              <a:t>Brox</a:t>
            </a:r>
            <a:r>
              <a:rPr lang="en-US" dirty="0"/>
              <a:t> et al., CVPR 2009</a:t>
            </a:r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5" t="54716"/>
          <a:stretch>
            <a:fillRect/>
          </a:stretch>
        </p:blipFill>
        <p:spPr bwMode="auto">
          <a:xfrm>
            <a:off x="7086600" y="4343400"/>
            <a:ext cx="190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97"/>
          <a:stretch>
            <a:fillRect/>
          </a:stretch>
        </p:blipFill>
        <p:spPr bwMode="auto">
          <a:xfrm>
            <a:off x="228600" y="4114800"/>
            <a:ext cx="64770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TextBox 6"/>
          <p:cNvSpPr txBox="1">
            <a:spLocks noChangeArrowheads="1"/>
          </p:cNvSpPr>
          <p:nvPr/>
        </p:nvSpPr>
        <p:spPr bwMode="auto">
          <a:xfrm>
            <a:off x="1920875" y="6199188"/>
            <a:ext cx="162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Region-based</a:t>
            </a:r>
          </a:p>
        </p:txBody>
      </p:sp>
      <p:sp>
        <p:nvSpPr>
          <p:cNvPr id="48137" name="TextBox 7"/>
          <p:cNvSpPr txBox="1">
            <a:spLocks noChangeArrowheads="1"/>
          </p:cNvSpPr>
          <p:nvPr/>
        </p:nvSpPr>
        <p:spPr bwMode="auto">
          <a:xfrm>
            <a:off x="3581400" y="6199188"/>
            <a:ext cx="152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+Pixel-based</a:t>
            </a:r>
          </a:p>
        </p:txBody>
      </p:sp>
      <p:sp>
        <p:nvSpPr>
          <p:cNvPr id="48138" name="TextBox 8"/>
          <p:cNvSpPr txBox="1">
            <a:spLocks noChangeArrowheads="1"/>
          </p:cNvSpPr>
          <p:nvPr/>
        </p:nvSpPr>
        <p:spPr bwMode="auto">
          <a:xfrm>
            <a:off x="4992688" y="6184900"/>
            <a:ext cx="1922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+Keypoint-based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Stereo vs. Optical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Similar dense matching procedures</a:t>
            </a:r>
          </a:p>
          <a:p>
            <a:endParaRPr lang="en-US" smtClean="0"/>
          </a:p>
          <a:p>
            <a:r>
              <a:rPr lang="en-US" smtClean="0"/>
              <a:t>Why don’t we typically use epipolar constraints for optical flow?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9156" name="Rectangle 34"/>
          <p:cNvSpPr>
            <a:spLocks noChangeArrowheads="1"/>
          </p:cNvSpPr>
          <p:nvPr/>
        </p:nvSpPr>
        <p:spPr bwMode="auto">
          <a:xfrm>
            <a:off x="0" y="5865813"/>
            <a:ext cx="914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B. Lucas and T. Kanade. </a:t>
            </a:r>
            <a:r>
              <a:rPr lang="en-US">
                <a:hlinkClick r:id="rId2"/>
              </a:rPr>
              <a:t>An iterative image registration technique with an application to</a:t>
            </a:r>
          </a:p>
          <a:p>
            <a:r>
              <a:rPr lang="en-US">
                <a:hlinkClick r:id="rId2"/>
              </a:rPr>
              <a:t>stereo vision.</a:t>
            </a:r>
            <a:r>
              <a:rPr lang="en-US"/>
              <a:t> In </a:t>
            </a:r>
            <a:r>
              <a:rPr lang="en-US" i="1"/>
              <a:t>Proceedings of the International Joint Conference on Artificial Intelligence</a:t>
            </a:r>
            <a:r>
              <a:rPr lang="en-US"/>
              <a:t>, pp. 674–679, 1981.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Major contributions from Lucas, </a:t>
            </a:r>
            <a:r>
              <a:rPr lang="en-US" dirty="0" err="1" smtClean="0"/>
              <a:t>Tomasi</a:t>
            </a:r>
            <a:r>
              <a:rPr lang="en-US" dirty="0" smtClean="0"/>
              <a:t>, </a:t>
            </a:r>
            <a:r>
              <a:rPr lang="en-US" dirty="0" err="1" smtClean="0"/>
              <a:t>Kanade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Tracking feature points</a:t>
            </a:r>
          </a:p>
          <a:p>
            <a:pPr lvl="1">
              <a:defRPr/>
            </a:pPr>
            <a:r>
              <a:rPr lang="en-US" dirty="0" smtClean="0"/>
              <a:t>Optical flow</a:t>
            </a:r>
          </a:p>
          <a:p>
            <a:pPr lvl="1">
              <a:defRPr/>
            </a:pPr>
            <a:r>
              <a:rPr lang="en-US" dirty="0" smtClean="0"/>
              <a:t>Stereo (later)</a:t>
            </a:r>
          </a:p>
          <a:p>
            <a:pPr lvl="1">
              <a:defRPr/>
            </a:pPr>
            <a:r>
              <a:rPr lang="en-US" dirty="0" smtClean="0"/>
              <a:t>Structure from motion (later)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Key ideas</a:t>
            </a:r>
          </a:p>
          <a:p>
            <a:pPr lvl="1">
              <a:defRPr/>
            </a:pPr>
            <a:r>
              <a:rPr lang="en-US" dirty="0" smtClean="0"/>
              <a:t>By assuming brightness constancy, truncated Taylor expansion leads to simple and fast patch matching across frames</a:t>
            </a:r>
          </a:p>
          <a:p>
            <a:pPr lvl="1">
              <a:defRPr/>
            </a:pPr>
            <a:r>
              <a:rPr lang="en-US" dirty="0" smtClean="0"/>
              <a:t>Coarse-to-fine registration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endParaRPr lang="en-US" smtClean="0"/>
          </a:p>
          <a:p>
            <a:r>
              <a:rPr lang="en-US" smtClean="0"/>
              <a:t>Challenges</a:t>
            </a:r>
          </a:p>
          <a:p>
            <a:pPr lvl="1"/>
            <a:r>
              <a:rPr lang="en-US" smtClean="0"/>
              <a:t>Figure out which features can be tracked</a:t>
            </a:r>
          </a:p>
          <a:p>
            <a:pPr lvl="1"/>
            <a:r>
              <a:rPr lang="en-US" smtClean="0"/>
              <a:t>Efficiently track across frames</a:t>
            </a:r>
          </a:p>
          <a:p>
            <a:pPr lvl="1"/>
            <a:r>
              <a:rPr lang="en-US" smtClean="0"/>
              <a:t>Some points may change appearance over time (e.g., due to rotation, moving into shadows, etc.)</a:t>
            </a:r>
          </a:p>
          <a:p>
            <a:pPr lvl="1"/>
            <a:r>
              <a:rPr lang="en-US" smtClean="0"/>
              <a:t>Drift: small errors can accumulate as appearance model is updated</a:t>
            </a:r>
          </a:p>
          <a:p>
            <a:pPr lvl="1"/>
            <a:r>
              <a:rPr lang="en-US" smtClean="0"/>
              <a:t>Points may appear or disappear: need to be able to add/delete tracked points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week</a:t>
            </a:r>
          </a:p>
        </p:txBody>
      </p:sp>
      <p:sp>
        <p:nvSpPr>
          <p:cNvPr id="5120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HW 1 due Monday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Object/image alignment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Feature tracking</a:t>
            </a:r>
            <a:endParaRPr lang="en-US" sz="420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3581400"/>
            <a:ext cx="8915400" cy="990600"/>
          </a:xfrm>
        </p:spPr>
        <p:txBody>
          <a:bodyPr/>
          <a:lstStyle/>
          <a:p>
            <a:pPr eaLnBrk="1" hangingPunct="1"/>
            <a:r>
              <a:rPr lang="en-US" sz="2800" smtClean="0"/>
              <a:t>Given two subsequent frames, estimate the point translation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752600" y="12192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Oval 5"/>
          <p:cNvSpPr>
            <a:spLocks noChangeArrowheads="1"/>
          </p:cNvSpPr>
          <p:nvPr/>
        </p:nvSpPr>
        <p:spPr bwMode="auto">
          <a:xfrm>
            <a:off x="2286000" y="1752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Oval 6"/>
          <p:cNvSpPr>
            <a:spLocks noChangeArrowheads="1"/>
          </p:cNvSpPr>
          <p:nvPr/>
        </p:nvSpPr>
        <p:spPr bwMode="auto">
          <a:xfrm>
            <a:off x="3200400" y="1752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Oval 7"/>
          <p:cNvSpPr>
            <a:spLocks noChangeArrowheads="1"/>
          </p:cNvSpPr>
          <p:nvPr/>
        </p:nvSpPr>
        <p:spPr bwMode="auto">
          <a:xfrm>
            <a:off x="2286000" y="2286000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Oval 8"/>
          <p:cNvSpPr>
            <a:spLocks noChangeArrowheads="1"/>
          </p:cNvSpPr>
          <p:nvPr/>
        </p:nvSpPr>
        <p:spPr bwMode="auto">
          <a:xfrm>
            <a:off x="3200400" y="2286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362200" y="1600200"/>
            <a:ext cx="1066800" cy="968375"/>
            <a:chOff x="1488" y="1008"/>
            <a:chExt cx="672" cy="610"/>
          </a:xfrm>
        </p:grpSpPr>
        <p:sp>
          <p:nvSpPr>
            <p:cNvPr id="9235" name="Line 10"/>
            <p:cNvSpPr>
              <a:spLocks noChangeShapeType="1"/>
            </p:cNvSpPr>
            <p:nvPr/>
          </p:nvSpPr>
          <p:spPr bwMode="auto">
            <a:xfrm flipV="1">
              <a:off x="1488" y="100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11"/>
            <p:cNvSpPr>
              <a:spLocks noChangeShapeType="1"/>
            </p:cNvSpPr>
            <p:nvPr/>
          </p:nvSpPr>
          <p:spPr bwMode="auto">
            <a:xfrm>
              <a:off x="1488" y="1461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12"/>
            <p:cNvSpPr>
              <a:spLocks noChangeShapeType="1"/>
            </p:cNvSpPr>
            <p:nvPr/>
          </p:nvSpPr>
          <p:spPr bwMode="auto">
            <a:xfrm>
              <a:off x="2063" y="1152"/>
              <a:ext cx="97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13"/>
            <p:cNvSpPr>
              <a:spLocks noChangeShapeType="1"/>
            </p:cNvSpPr>
            <p:nvPr/>
          </p:nvSpPr>
          <p:spPr bwMode="auto">
            <a:xfrm flipH="1">
              <a:off x="2043" y="1495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6" name="Rectangle 14"/>
          <p:cNvSpPr>
            <a:spLocks noChangeArrowheads="1"/>
          </p:cNvSpPr>
          <p:nvPr/>
        </p:nvSpPr>
        <p:spPr bwMode="auto">
          <a:xfrm>
            <a:off x="5105400" y="12192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Oval 15"/>
          <p:cNvSpPr>
            <a:spLocks noChangeArrowheads="1"/>
          </p:cNvSpPr>
          <p:nvPr/>
        </p:nvSpPr>
        <p:spPr bwMode="auto">
          <a:xfrm>
            <a:off x="5867400" y="15621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Oval 16"/>
          <p:cNvSpPr>
            <a:spLocks noChangeArrowheads="1"/>
          </p:cNvSpPr>
          <p:nvPr/>
        </p:nvSpPr>
        <p:spPr bwMode="auto">
          <a:xfrm>
            <a:off x="6781800" y="1943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Oval 17"/>
          <p:cNvSpPr>
            <a:spLocks noChangeArrowheads="1"/>
          </p:cNvSpPr>
          <p:nvPr/>
        </p:nvSpPr>
        <p:spPr bwMode="auto">
          <a:xfrm>
            <a:off x="5943600" y="2281238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Oval 18"/>
          <p:cNvSpPr>
            <a:spLocks noChangeArrowheads="1"/>
          </p:cNvSpPr>
          <p:nvPr/>
        </p:nvSpPr>
        <p:spPr bwMode="auto">
          <a:xfrm>
            <a:off x="6629400" y="2481263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7571" name="Rectangle 19"/>
          <p:cNvSpPr>
            <a:spLocks noChangeArrowheads="1"/>
          </p:cNvSpPr>
          <p:nvPr/>
        </p:nvSpPr>
        <p:spPr bwMode="auto">
          <a:xfrm>
            <a:off x="76200" y="4495800"/>
            <a:ext cx="822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Key assumptions of Lucas-Kanade Tracker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/>
              <a:t>Brightness constancy:  </a:t>
            </a:r>
            <a:r>
              <a:rPr lang="en-US" sz="2000"/>
              <a:t>projection of the same point looks the same in every frame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/>
              <a:t>Small motion:</a:t>
            </a:r>
            <a:r>
              <a:rPr lang="en-US" sz="2000"/>
              <a:t>  points do not move very far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/>
              <a:t>Spatial coherence:</a:t>
            </a:r>
            <a:r>
              <a:rPr lang="en-US" sz="2000"/>
              <a:t> points move like their neighbors</a:t>
            </a:r>
          </a:p>
        </p:txBody>
      </p:sp>
      <p:sp>
        <p:nvSpPr>
          <p:cNvPr id="9233" name="Text Box 20"/>
          <p:cNvSpPr txBox="1">
            <a:spLocks noChangeArrowheads="1"/>
          </p:cNvSpPr>
          <p:nvPr/>
        </p:nvSpPr>
        <p:spPr bwMode="auto">
          <a:xfrm>
            <a:off x="2286000" y="2895600"/>
            <a:ext cx="1003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>
                <a:latin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y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t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24593" name="Text Box 21"/>
          <p:cNvSpPr txBox="1">
            <a:spLocks noChangeArrowheads="1"/>
          </p:cNvSpPr>
          <p:nvPr/>
        </p:nvSpPr>
        <p:spPr bwMode="auto">
          <a:xfrm>
            <a:off x="5562600" y="2895600"/>
            <a:ext cx="1366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>
                <a:latin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y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t+1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  <p:bldP spid="24587" grpId="0" animBg="1"/>
      <p:bldP spid="24588" grpId="0" animBg="1"/>
      <p:bldP spid="24589" grpId="0" animBg="1"/>
      <p:bldP spid="24590" grpId="0" animBg="1"/>
      <p:bldP spid="407571" grpId="0" build="p" bldLvl="2"/>
      <p:bldP spid="245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398588" y="4981575"/>
          <a:ext cx="61436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Equation" r:id="rId7" imgW="2908080" imgH="241200" progId="Equation.3">
                  <p:embed/>
                </p:oleObj>
              </mc:Choice>
              <mc:Fallback>
                <p:oleObj name="Equation" r:id="rId7" imgW="2908080" imgH="241200" progId="Equation.3">
                  <p:embed/>
                  <p:pic>
                    <p:nvPicPr>
                      <p:cNvPr id="0" name="Object 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8" y="4981575"/>
                        <a:ext cx="61436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7050" y="2852738"/>
            <a:ext cx="7772400" cy="1360487"/>
          </a:xfrm>
        </p:spPr>
        <p:txBody>
          <a:bodyPr/>
          <a:lstStyle/>
          <a:p>
            <a:pPr eaLnBrk="1" hangingPunct="1"/>
            <a:r>
              <a:rPr lang="en-US" smtClean="0"/>
              <a:t>Brightness Constancy Equation: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139950" y="3505200"/>
          <a:ext cx="472598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Equation" r:id="rId9" imgW="1790640" imgH="203040" progId="Equation.3">
                  <p:embed/>
                </p:oleObj>
              </mc:Choice>
              <mc:Fallback>
                <p:oleObj name="Equation" r:id="rId9" imgW="1790640" imgH="203040" progId="Equation.3">
                  <p:embed/>
                  <p:pic>
                    <p:nvPicPr>
                      <p:cNvPr id="0" name="Object 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3505200"/>
                        <a:ext cx="4725988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05" name="Rectangle 5"/>
          <p:cNvSpPr>
            <a:spLocks noChangeArrowheads="1"/>
          </p:cNvSpPr>
          <p:nvPr/>
        </p:nvSpPr>
        <p:spPr bwMode="auto">
          <a:xfrm>
            <a:off x="527050" y="4114800"/>
            <a:ext cx="86169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Take Taylor expansion of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I(x+u, y+v, t+1)</a:t>
            </a:r>
            <a:r>
              <a:rPr lang="en-US" sz="2000"/>
              <a:t> at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(x,y,t)</a:t>
            </a:r>
            <a:r>
              <a:rPr lang="en-US" sz="2000"/>
              <a:t> to linearize the right side:</a:t>
            </a:r>
          </a:p>
        </p:txBody>
      </p:sp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4672013" y="44005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Equation" r:id="rId11" imgW="114120" imgH="215640" progId="Equation.3">
                  <p:embed/>
                </p:oleObj>
              </mc:Choice>
              <mc:Fallback>
                <p:oleObj name="Equation" r:id="rId11" imgW="114120" imgH="215640" progId="Equation.3">
                  <p:embed/>
                  <p:pic>
                    <p:nvPicPr>
                      <p:cNvPr id="0" name="Object 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3" y="44005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brightness constancy constraint</a:t>
            </a: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1752600" y="9906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Oval 9"/>
          <p:cNvSpPr>
            <a:spLocks noChangeArrowheads="1"/>
          </p:cNvSpPr>
          <p:nvPr/>
        </p:nvSpPr>
        <p:spPr bwMode="auto">
          <a:xfrm>
            <a:off x="2286000" y="13716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Line 10"/>
          <p:cNvSpPr>
            <a:spLocks noChangeShapeType="1"/>
          </p:cNvSpPr>
          <p:nvPr/>
        </p:nvSpPr>
        <p:spPr bwMode="auto">
          <a:xfrm>
            <a:off x="2360613" y="1447800"/>
            <a:ext cx="306387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Rectangle 11"/>
          <p:cNvSpPr>
            <a:spLocks noChangeArrowheads="1"/>
          </p:cNvSpPr>
          <p:nvPr/>
        </p:nvSpPr>
        <p:spPr bwMode="auto">
          <a:xfrm>
            <a:off x="5105400" y="9906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Oval 12"/>
          <p:cNvSpPr>
            <a:spLocks noChangeArrowheads="1"/>
          </p:cNvSpPr>
          <p:nvPr/>
        </p:nvSpPr>
        <p:spPr bwMode="auto">
          <a:xfrm>
            <a:off x="6019800" y="1676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41" name="Picture 1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1789113"/>
            <a:ext cx="1243012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173163"/>
            <a:ext cx="46355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1371600"/>
            <a:ext cx="20653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Text Box 16"/>
          <p:cNvSpPr txBox="1">
            <a:spLocks noChangeArrowheads="1"/>
          </p:cNvSpPr>
          <p:nvPr/>
        </p:nvSpPr>
        <p:spPr bwMode="auto">
          <a:xfrm>
            <a:off x="2667000" y="2211388"/>
            <a:ext cx="1003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>
                <a:latin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y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t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1045" name="Text Box 17"/>
          <p:cNvSpPr txBox="1">
            <a:spLocks noChangeArrowheads="1"/>
          </p:cNvSpPr>
          <p:nvPr/>
        </p:nvSpPr>
        <p:spPr bwMode="auto">
          <a:xfrm>
            <a:off x="6019800" y="2211388"/>
            <a:ext cx="1366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>
                <a:latin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y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t+1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93725" y="6157913"/>
            <a:ext cx="3916363" cy="571500"/>
            <a:chOff x="1063" y="3460"/>
            <a:chExt cx="2901" cy="398"/>
          </a:xfrm>
        </p:grpSpPr>
        <p:graphicFrame>
          <p:nvGraphicFramePr>
            <p:cNvPr id="1031" name="Object 19"/>
            <p:cNvGraphicFramePr>
              <a:graphicFrameLocks noChangeAspect="1"/>
            </p:cNvGraphicFramePr>
            <p:nvPr/>
          </p:nvGraphicFramePr>
          <p:xfrm>
            <a:off x="1918" y="3460"/>
            <a:ext cx="2046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" name="Equation" r:id="rId16" imgW="1231560" imgH="241200" progId="Equation.3">
                    <p:embed/>
                  </p:oleObj>
                </mc:Choice>
                <mc:Fallback>
                  <p:oleObj name="Equation" r:id="rId16" imgW="1231560" imgH="241200" progId="Equation.3">
                    <p:embed/>
                    <p:pic>
                      <p:nvPicPr>
                        <p:cNvPr id="0" name="Object 19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8" y="3460"/>
                          <a:ext cx="2046" cy="3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Rectangle 20"/>
            <p:cNvSpPr>
              <a:spLocks noChangeArrowheads="1"/>
            </p:cNvSpPr>
            <p:nvPr/>
          </p:nvSpPr>
          <p:spPr bwMode="auto">
            <a:xfrm>
              <a:off x="1063" y="3521"/>
              <a:ext cx="479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2400" dirty="0" smtClean="0"/>
                <a:t>So:</a:t>
              </a:r>
              <a:endParaRPr lang="en-US" sz="24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5410200" y="4953000"/>
            <a:ext cx="381000" cy="53340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22" name="Text Box 22"/>
          <p:cNvSpPr txBox="1">
            <a:spLocks noChangeArrowheads="1"/>
          </p:cNvSpPr>
          <p:nvPr/>
        </p:nvSpPr>
        <p:spPr bwMode="auto">
          <a:xfrm>
            <a:off x="4267200" y="4572000"/>
            <a:ext cx="304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Image derivative along x</a:t>
            </a:r>
          </a:p>
        </p:txBody>
      </p:sp>
      <p:graphicFrame>
        <p:nvGraphicFramePr>
          <p:cNvPr id="409625" name="Object 25"/>
          <p:cNvGraphicFramePr>
            <a:graphicFrameLocks noChangeAspect="1"/>
          </p:cNvGraphicFramePr>
          <p:nvPr/>
        </p:nvGraphicFramePr>
        <p:xfrm>
          <a:off x="4724400" y="6096000"/>
          <a:ext cx="30480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Equation" r:id="rId18" imgW="1307880" imgH="253800" progId="Equation.3">
                  <p:embed/>
                </p:oleObj>
              </mc:Choice>
              <mc:Fallback>
                <p:oleObj name="Equation" r:id="rId18" imgW="1307880" imgH="253800" progId="Equation.3">
                  <p:embed/>
                  <p:pic>
                    <p:nvPicPr>
                      <p:cNvPr id="0" name="Object 25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6096000"/>
                        <a:ext cx="30480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7251700" y="4953000"/>
            <a:ext cx="381000" cy="53340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006271"/>
              </p:ext>
            </p:extLst>
          </p:nvPr>
        </p:nvGraphicFramePr>
        <p:xfrm>
          <a:off x="1438275" y="5562600"/>
          <a:ext cx="60610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Equation" r:id="rId20" imgW="2869920" imgH="241200" progId="Equation.3">
                  <p:embed/>
                </p:oleObj>
              </mc:Choice>
              <mc:Fallback>
                <p:oleObj name="Equation" r:id="rId20" imgW="2869920" imgH="241200" progId="Equation.3">
                  <p:embed/>
                  <p:pic>
                    <p:nvPicPr>
                      <p:cNvPr id="0" name="Object 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5562600"/>
                        <a:ext cx="606107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6858000" y="4572000"/>
            <a:ext cx="304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Difference over frames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5" grpId="0"/>
      <p:bldP spid="409621" grpId="0" animBg="1"/>
      <p:bldP spid="409622" grpId="0"/>
      <p:bldP spid="26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brightness constancy constraint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01875"/>
            <a:ext cx="8153400" cy="685800"/>
          </a:xfrm>
        </p:spPr>
        <p:txBody>
          <a:bodyPr/>
          <a:lstStyle/>
          <a:p>
            <a:pPr eaLnBrk="1" hangingPunct="1"/>
            <a:r>
              <a:rPr lang="en-US" sz="2400" smtClean="0"/>
              <a:t>How many equations and unknowns per pixel?</a:t>
            </a:r>
          </a:p>
        </p:txBody>
      </p:sp>
      <p:sp>
        <p:nvSpPr>
          <p:cNvPr id="411657" name="Rectangle 9"/>
          <p:cNvSpPr>
            <a:spLocks noChangeArrowheads="1"/>
          </p:cNvSpPr>
          <p:nvPr/>
        </p:nvSpPr>
        <p:spPr bwMode="auto">
          <a:xfrm>
            <a:off x="304800" y="3368675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/>
              <a:t>The component of the motion perpendicular to the gradient (i.e., parallel to the edge) cannot be measured</a:t>
            </a:r>
          </a:p>
        </p:txBody>
      </p:sp>
      <p:sp>
        <p:nvSpPr>
          <p:cNvPr id="411659" name="Line 11"/>
          <p:cNvSpPr>
            <a:spLocks noChangeShapeType="1"/>
          </p:cNvSpPr>
          <p:nvPr/>
        </p:nvSpPr>
        <p:spPr bwMode="auto">
          <a:xfrm>
            <a:off x="5562600" y="5121275"/>
            <a:ext cx="1371600" cy="1371600"/>
          </a:xfrm>
          <a:prstGeom prst="line">
            <a:avLst/>
          </a:prstGeom>
          <a:noFill/>
          <a:ln w="254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60" name="Line 12"/>
          <p:cNvSpPr>
            <a:spLocks noChangeShapeType="1"/>
          </p:cNvSpPr>
          <p:nvPr/>
        </p:nvSpPr>
        <p:spPr bwMode="auto">
          <a:xfrm flipV="1">
            <a:off x="6324600" y="5045075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61" name="Line 13"/>
          <p:cNvSpPr>
            <a:spLocks noChangeShapeType="1"/>
          </p:cNvSpPr>
          <p:nvPr/>
        </p:nvSpPr>
        <p:spPr bwMode="auto">
          <a:xfrm>
            <a:off x="6324600" y="5730875"/>
            <a:ext cx="1295400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62" name="Text Box 14"/>
          <p:cNvSpPr txBox="1">
            <a:spLocks noChangeArrowheads="1"/>
          </p:cNvSpPr>
          <p:nvPr/>
        </p:nvSpPr>
        <p:spPr bwMode="auto">
          <a:xfrm>
            <a:off x="7010400" y="6338888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edge</a:t>
            </a:r>
          </a:p>
        </p:txBody>
      </p:sp>
      <p:sp>
        <p:nvSpPr>
          <p:cNvPr id="411663" name="Text Box 15"/>
          <p:cNvSpPr txBox="1">
            <a:spLocks noChangeArrowheads="1"/>
          </p:cNvSpPr>
          <p:nvPr/>
        </p:nvSpPr>
        <p:spPr bwMode="auto">
          <a:xfrm>
            <a:off x="7315200" y="5043488"/>
            <a:ext cx="63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,</a:t>
            </a:r>
            <a:r>
              <a:rPr lang="en-US" i="1"/>
              <a:t>v</a:t>
            </a:r>
            <a:r>
              <a:rPr lang="en-US"/>
              <a:t>)</a:t>
            </a:r>
          </a:p>
        </p:txBody>
      </p:sp>
      <p:sp>
        <p:nvSpPr>
          <p:cNvPr id="411664" name="Line 16"/>
          <p:cNvSpPr>
            <a:spLocks noChangeShapeType="1"/>
          </p:cNvSpPr>
          <p:nvPr/>
        </p:nvSpPr>
        <p:spPr bwMode="auto">
          <a:xfrm>
            <a:off x="6400800" y="57150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65" name="Text Box 17"/>
          <p:cNvSpPr txBox="1">
            <a:spLocks noChangeArrowheads="1"/>
          </p:cNvSpPr>
          <p:nvPr/>
        </p:nvSpPr>
        <p:spPr bwMode="auto">
          <a:xfrm>
            <a:off x="5867400" y="6019800"/>
            <a:ext cx="77152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’,</a:t>
            </a:r>
            <a:r>
              <a:rPr lang="en-US" i="1"/>
              <a:t>v</a:t>
            </a:r>
            <a:r>
              <a:rPr lang="en-US"/>
              <a:t>’)</a:t>
            </a:r>
          </a:p>
        </p:txBody>
      </p:sp>
      <p:sp>
        <p:nvSpPr>
          <p:cNvPr id="411666" name="Line 18"/>
          <p:cNvSpPr>
            <a:spLocks noChangeShapeType="1"/>
          </p:cNvSpPr>
          <p:nvPr/>
        </p:nvSpPr>
        <p:spPr bwMode="auto">
          <a:xfrm flipV="1">
            <a:off x="6324600" y="5426075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67" name="Text Box 19"/>
          <p:cNvSpPr txBox="1">
            <a:spLocks noChangeArrowheads="1"/>
          </p:cNvSpPr>
          <p:nvPr/>
        </p:nvSpPr>
        <p:spPr bwMode="auto">
          <a:xfrm>
            <a:off x="6324600" y="4662488"/>
            <a:ext cx="106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gradient</a:t>
            </a:r>
          </a:p>
        </p:txBody>
      </p:sp>
      <p:sp>
        <p:nvSpPr>
          <p:cNvPr id="411668" name="Text Box 20"/>
          <p:cNvSpPr txBox="1">
            <a:spLocks noChangeArrowheads="1"/>
          </p:cNvSpPr>
          <p:nvPr/>
        </p:nvSpPr>
        <p:spPr bwMode="auto">
          <a:xfrm>
            <a:off x="6858000" y="5899150"/>
            <a:ext cx="1395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+</a:t>
            </a:r>
            <a:r>
              <a:rPr lang="en-US" i="1"/>
              <a:t>u</a:t>
            </a:r>
            <a:r>
              <a:rPr lang="en-US"/>
              <a:t>’,</a:t>
            </a:r>
            <a:r>
              <a:rPr lang="en-US" i="1"/>
              <a:t>v</a:t>
            </a:r>
            <a:r>
              <a:rPr lang="en-US"/>
              <a:t>+</a:t>
            </a:r>
            <a:r>
              <a:rPr lang="en-US" i="1"/>
              <a:t>v</a:t>
            </a:r>
            <a:r>
              <a:rPr lang="en-US"/>
              <a:t>’)</a:t>
            </a:r>
          </a:p>
        </p:txBody>
      </p:sp>
      <p:sp>
        <p:nvSpPr>
          <p:cNvPr id="411669" name="Rectangle 21"/>
          <p:cNvSpPr>
            <a:spLocks noChangeArrowheads="1"/>
          </p:cNvSpPr>
          <p:nvPr/>
        </p:nvSpPr>
        <p:spPr bwMode="auto">
          <a:xfrm>
            <a:off x="762000" y="4587875"/>
            <a:ext cx="4202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 eaLnBrk="0" hangingPunct="0">
              <a:spcBef>
                <a:spcPct val="20000"/>
              </a:spcBef>
            </a:pPr>
            <a:r>
              <a:rPr lang="en-US" sz="2000"/>
              <a:t>If (</a:t>
            </a:r>
            <a:r>
              <a:rPr lang="en-US" sz="2000" i="1"/>
              <a:t>u</a:t>
            </a:r>
            <a:r>
              <a:rPr lang="en-US" sz="2000"/>
              <a:t>, </a:t>
            </a:r>
            <a:r>
              <a:rPr lang="en-US" sz="2000" i="1"/>
              <a:t>v</a:t>
            </a:r>
            <a:r>
              <a:rPr lang="en-US" sz="2000"/>
              <a:t>) satisfies the equation, </a:t>
            </a:r>
            <a:br>
              <a:rPr lang="en-US" sz="2000"/>
            </a:br>
            <a:r>
              <a:rPr lang="en-US" sz="2000"/>
              <a:t>so does (</a:t>
            </a:r>
            <a:r>
              <a:rPr lang="en-US" sz="2000" i="1"/>
              <a:t>u+u’</a:t>
            </a:r>
            <a:r>
              <a:rPr lang="en-US" sz="2000"/>
              <a:t>, </a:t>
            </a:r>
            <a:r>
              <a:rPr lang="en-US" sz="2000" i="1"/>
              <a:t>v+v’ </a:t>
            </a:r>
            <a:r>
              <a:rPr lang="en-US" sz="2000"/>
              <a:t>) if</a:t>
            </a:r>
            <a:r>
              <a:rPr lang="en-US" sz="2000" b="1"/>
              <a:t> </a:t>
            </a:r>
          </a:p>
        </p:txBody>
      </p:sp>
      <p:sp>
        <p:nvSpPr>
          <p:cNvPr id="411670" name="Rectangle 22"/>
          <p:cNvSpPr>
            <a:spLocks noChangeArrowheads="1"/>
          </p:cNvSpPr>
          <p:nvPr/>
        </p:nvSpPr>
        <p:spPr bwMode="auto">
          <a:xfrm>
            <a:off x="914400" y="2759075"/>
            <a:ext cx="714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FontTx/>
              <a:buChar char="•"/>
            </a:pPr>
            <a:r>
              <a:rPr lang="en-US"/>
              <a:t>One equation (this is a scalar equation!), two unknowns (u,v)</a:t>
            </a:r>
          </a:p>
        </p:txBody>
      </p:sp>
      <p:graphicFrame>
        <p:nvGraphicFramePr>
          <p:cNvPr id="2050" name="Object 23"/>
          <p:cNvGraphicFramePr>
            <a:graphicFrameLocks noChangeAspect="1"/>
          </p:cNvGraphicFramePr>
          <p:nvPr/>
        </p:nvGraphicFramePr>
        <p:xfrm>
          <a:off x="2819400" y="1676400"/>
          <a:ext cx="26050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4" imgW="1117440" imgH="253800" progId="Equation.3">
                  <p:embed/>
                </p:oleObj>
              </mc:Choice>
              <mc:Fallback>
                <p:oleObj name="Equation" r:id="rId4" imgW="1117440" imgH="253800" progId="Equation.3">
                  <p:embed/>
                  <p:pic>
                    <p:nvPicPr>
                      <p:cNvPr id="0" name="Object 2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676400"/>
                        <a:ext cx="2605088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73" name="Object 25"/>
          <p:cNvGraphicFramePr>
            <a:graphicFrameLocks noChangeAspect="1"/>
          </p:cNvGraphicFramePr>
          <p:nvPr/>
        </p:nvGraphicFramePr>
        <p:xfrm>
          <a:off x="1828800" y="5349875"/>
          <a:ext cx="191293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6" imgW="927000" imgH="241200" progId="Equation.3">
                  <p:embed/>
                </p:oleObj>
              </mc:Choice>
              <mc:Fallback>
                <p:oleObj name="Equation" r:id="rId6" imgW="927000" imgH="241200" progId="Equation.3">
                  <p:embed/>
                  <p:pic>
                    <p:nvPicPr>
                      <p:cNvPr id="0" name="Object 25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349875"/>
                        <a:ext cx="1912938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" name="Rectangle 18"/>
          <p:cNvSpPr>
            <a:spLocks noChangeArrowheads="1"/>
          </p:cNvSpPr>
          <p:nvPr/>
        </p:nvSpPr>
        <p:spPr bwMode="auto">
          <a:xfrm>
            <a:off x="381000" y="9906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/>
              <a:t>Can we use this equation to recover image motion (u,v) at each pixel?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  <p:bldP spid="411657" grpId="0"/>
      <p:bldP spid="411659" grpId="0" animBg="1"/>
      <p:bldP spid="411660" grpId="0" animBg="1"/>
      <p:bldP spid="411661" grpId="0" animBg="1"/>
      <p:bldP spid="411662" grpId="0"/>
      <p:bldP spid="411663" grpId="0"/>
      <p:bldP spid="411664" grpId="0" animBg="1"/>
      <p:bldP spid="411665" grpId="0" animBg="1"/>
      <p:bldP spid="411666" grpId="0" animBg="1"/>
      <p:bldP spid="411667" grpId="0"/>
      <p:bldP spid="411668" grpId="0"/>
      <p:bldP spid="411669" grpId="0"/>
      <p:bldP spid="4116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aperture problem</a:t>
            </a:r>
          </a:p>
        </p:txBody>
      </p:sp>
      <p:sp>
        <p:nvSpPr>
          <p:cNvPr id="417795" name="Line 3"/>
          <p:cNvSpPr>
            <a:spLocks noChangeShapeType="1"/>
          </p:cNvSpPr>
          <p:nvPr/>
        </p:nvSpPr>
        <p:spPr bwMode="auto">
          <a:xfrm>
            <a:off x="3200400" y="1600200"/>
            <a:ext cx="1524000" cy="3962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796" name="Line 4"/>
          <p:cNvSpPr>
            <a:spLocks noChangeShapeType="1"/>
          </p:cNvSpPr>
          <p:nvPr/>
        </p:nvSpPr>
        <p:spPr bwMode="auto">
          <a:xfrm>
            <a:off x="4495800" y="1905000"/>
            <a:ext cx="1524000" cy="403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Oval 5"/>
          <p:cNvSpPr>
            <a:spLocks noChangeArrowheads="1"/>
          </p:cNvSpPr>
          <p:nvPr/>
        </p:nvSpPr>
        <p:spPr bwMode="auto">
          <a:xfrm>
            <a:off x="3352800" y="2362200"/>
            <a:ext cx="2590800" cy="25908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7798" name="Line 6"/>
          <p:cNvSpPr>
            <a:spLocks noChangeShapeType="1"/>
          </p:cNvSpPr>
          <p:nvPr/>
        </p:nvSpPr>
        <p:spPr bwMode="auto">
          <a:xfrm>
            <a:off x="4572000" y="5867400"/>
            <a:ext cx="182880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6419850" y="5791200"/>
            <a:ext cx="221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Actual 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5" grpId="0" animBg="1"/>
      <p:bldP spid="417796" grpId="0" animBg="1"/>
      <p:bldP spid="417798" grpId="0" animBg="1"/>
      <p:bldP spid="41779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x+u, y+v)$&#10;\end{document}&#10;"/>
  <p:tag name="EXTERNALNAME" val="Edittex"/>
  <p:tag name="BLEND" val="False"/>
  <p:tag name="TRANSPARENT" val="False"/>
  <p:tag name="BITMAPFORMAT" val="bmpmono"/>
  <p:tag name="DEBUGINTERACTIVE" val="True"/>
  <p:tag name="ORIGWIDTH" val="483.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1&#10;\end{document}&#10;"/>
  <p:tag name="EXTERNALNAME" val="Edittex"/>
  <p:tag name="BLEND" val="False"/>
  <p:tag name="TRANSPARENT" val="False"/>
  <p:tag name="BITMAPFORMAT" val="bmpmono"/>
  <p:tag name="DEBUGINTERACTIVE" val="True"/>
  <p:tag name="ORIGWIDTH" val="171.8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I_x({\bf p_1}) &amp; I_y({\bf p_1})  \\&#10;I_x({\bf p_2}) &amp; I_y({\bf p_2})  \\&#10;\vdots &amp; \vdots \\&#10;I_x({\bf p_{25}}) &amp; I_y({\bf p_{25}})  \\&#10;\end{array}&#10;\right]&#10;\left[&#10;\begin{array}{c}&#10;u \\&#10;v&#10;\end{array}&#10;\right]&#10;=&#10;-\left[&#10;\begin{array}{c}&#10;I_t({\bf p_1}) \\&#10;I_t({\bf p_2}) \\&#10;\vdots \\&#10;I_t({\bf p_{25}})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488.6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A^TA)~d = A^Tb$&#10;\end{document}&#10;"/>
  <p:tag name="EXTERNALNAME" val="Edittex"/>
  <p:tag name="BLEND" val="False"/>
  <p:tag name="TRANSPARENT" val="False"/>
  <p:tag name="BITMAPFORMAT" val="bmp256"/>
  <p:tag name="DEBUGINTERACTIVE" val="True"/>
  <p:tag name="ORIGWIDTH" val="56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\sum I_x I_x &amp; \sum I_x I_y \\&#10;\sum I_x I_y &amp; \sum I_y I_y&#10;\end{array}&#10;\right]&#10;\left[&#10;\begin{array}{c}&#10;u \\&#10;v&#10;\end{array}&#10;\right]&#10;=&#10;-\left[&#10;\begin{array}{c}&#10;\sum I_x I_t \\&#10;\sum I_y I_t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35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A$&#10;\end{document}&#10;"/>
  <p:tag name="EXTERNALNAME" val="Edittex"/>
  <p:tag name="BLEND" val="False"/>
  <p:tag name="TRANSPARENT" val="False"/>
  <p:tag name="BITMAPFORMAT" val="bmpmono"/>
  <p:tag name="DEBUGINTERACTIVE" val="True"/>
  <p:tag name="ORIGWIDTH" val="164.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b$&#10;\end{document}&#10;"/>
  <p:tag name="EXTERNALNAME" val="Edittex"/>
  <p:tag name="BLEND" val="False"/>
  <p:tag name="TRANSPARENT" val="False"/>
  <p:tag name="BITMAPFORMAT" val="bmpmono"/>
  <p:tag name="DEBUGINTERACTIVE" val="True"/>
  <p:tag name="ORIGWIDTH" val="138.6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2&#10;\end{document}&#10;"/>
  <p:tag name="EXTERNALNAME" val="Edittex"/>
  <p:tag name="BLEND" val="False"/>
  <p:tag name="TRANSPARENT" val="False"/>
  <p:tag name="BITMAPFORMAT" val="bmpmono"/>
  <p:tag name="DEBUGINTERACTIVE" val="True"/>
  <p:tag name="ORIGWIDTH" val="175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~~d = b$&#10;\end{document}&#10;"/>
  <p:tag name="EXTERNALNAME" val="Edittex"/>
  <p:tag name="BLEND" val="False"/>
  <p:tag name="TRANSPARENT" val="False"/>
  <p:tag name="BITMAPFORMAT" val="bmpmono"/>
  <p:tag name="DEBUGINTERACTIVE" val="True"/>
  <p:tag name="ORIGWIDTH" val="306.8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1&#10;\end{document}&#10;"/>
  <p:tag name="EXTERNALNAME" val="Edittex"/>
  <p:tag name="BLEND" val="False"/>
  <p:tag name="TRANSPARENT" val="False"/>
  <p:tag name="BITMAPFORMAT" val="bmpmono"/>
  <p:tag name="DEBUGINTERACTIVE" val="True"/>
  <p:tag name="ORIGWIDTH" val="126.8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1&#10;\end{document}&#10;"/>
  <p:tag name="EXTERNALNAME" val="Edittex"/>
  <p:tag name="BLEND" val="False"/>
  <p:tag name="TRANSPARENT" val="False"/>
  <p:tag name="BITMAPFORMAT" val="bmpmono"/>
  <p:tag name="DEBUGINTERACTIVE" val="True"/>
  <p:tag name="ORIGWIDTH" val="171.8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x, y)$&#10;\end{document}&#10;"/>
  <p:tag name="EXTERNALNAME" val="Edittex"/>
  <p:tag name="BLEND" val="False"/>
  <p:tag name="TRANSPARENT" val="False"/>
  <p:tag name="BITMAPFORMAT" val="bmpmono"/>
  <p:tag name="DEBUGINTERACTIVE" val="True"/>
  <p:tag name="ORIGWIDTH" val="18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\sum I_x I_x &amp; \sum I_x I_y \\&#10;\sum I_x I_y &amp; \sum I_y I_y&#10;\end{array}&#10;\right]&#10;\left[&#10;\begin{array}{c}&#10;u \\&#10;v&#10;\end{array}&#10;\right]&#10;=&#10;-\left[&#10;\begin{array}{c}&#10;\sum I_x I_t \\&#10;\sum I_y I_t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35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A$&#10;\end{document}&#10;"/>
  <p:tag name="EXTERNALNAME" val="Edittex"/>
  <p:tag name="BLEND" val="False"/>
  <p:tag name="TRANSPARENT" val="False"/>
  <p:tag name="BITMAPFORMAT" val="bmpmono"/>
  <p:tag name="DEBUGINTERACTIVE" val="True"/>
  <p:tag name="ORIGWIDTH" val="164.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b$&#10;\end{document}&#10;"/>
  <p:tag name="EXTERNALNAME" val="Edittex"/>
  <p:tag name="BLEND" val="False"/>
  <p:tag name="TRANSPARENT" val="False"/>
  <p:tag name="BITMAPFORMAT" val="bmpmono"/>
  <p:tag name="DEBUGINTERACTIVE" val="True"/>
  <p:tag name="ORIGWIDTH" val="138.6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A^T A = &#10;\left[&#10;\begin{array}{cc}&#10;\sum I_x I_x &amp; \sum I_x I_y \\&#10;\sum I_x I_y &amp; \sum I_y I_y&#10;\end{array}&#10;\right]&#10;=&#10;\sum&#10;\left[&#10;\begin{array}{c}&#10;I_x  \\&#10;I_y&#10;\end{array}&#10;\right]&#10;[I_x~I_y]&#10;=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2141.1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\sum I_x I_x &amp; \sum I_x I_y \\&#10;\sum I_x I_y &amp; \sum I_y I_y&#10;\end{array}&#10;\right]&#10;\left[&#10;\begin{array}{c}&#10;u \\&#10;v&#10;\end{array}&#10;\right]&#10;=&#10;-\left[&#10;\begin{array}{c}&#10;\sum I_x I_t \\&#10;\sum I_y I_t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3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displacement $= (u, v)$&#10;\end{document}&#10;"/>
  <p:tag name="EXTERNALNAME" val="Edittex"/>
  <p:tag name="BLEND" val="False"/>
  <p:tag name="TRANSPARENT" val="False"/>
  <p:tag name="BITMAPFORMAT" val="bmpmono"/>
  <p:tag name="DEBUGINTERACTIVE" val="True"/>
  <p:tag name="ORIGWIDTH" val="801.8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0 =  I_t({\bf p_i}) +\nabla I({\bf p_i}) \cdot [u~v]$&#10;\end{document}&#10;"/>
  <p:tag name="EXTERNALNAME" val="Edittex"/>
  <p:tag name="BLEND" val="False"/>
  <p:tag name="TRANSPARENT" val="False"/>
  <p:tag name="BITMAPFORMAT" val="bmpmono"/>
  <p:tag name="DEBUGINTERACTIVE" val="True"/>
  <p:tag name="ORIGWIDTH" val="94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I_x({\bf p_1}) &amp; I_y({\bf p_1})  \\&#10;I_x({\bf p_2}) &amp; I_y({\bf p_2})  \\&#10;\vdots &amp; \vdots \\&#10;I_x({\bf p_{25}}) &amp; I_y({\bf p_{25}})  \\&#10;\end{array}&#10;\right]&#10;\left[&#10;\begin{array}{c}&#10;u \\&#10;v&#10;\end{array}&#10;\right]&#10;=&#10;-\left[&#10;\begin{array}{c}&#10;I_t({\bf p_1}) \\&#10;I_t({\bf p_2}) \\&#10;\vdots \\&#10;I_t({\bf p_{25}})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488.6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I_x({\bf p_1}) &amp; I_y({\bf p_1})  \\&#10;I_x({\bf p_2}) &amp; I_y({\bf p_2})  \\&#10;\vdots &amp; \vdots \\&#10;I_x({\bf p_{25}}) &amp; I_y({\bf p_{25}})  \\&#10;\end{array}&#10;\right]&#10;\left[&#10;\begin{array}{c}&#10;u \\&#10;v&#10;\end{array}&#10;\right]&#10;=&#10;-\left[&#10;\begin{array}{c}&#10;I_t({\bf p_1}) \\&#10;I_t({\bf p_2}) \\&#10;\vdots \\&#10;I_t({\bf p_{25}})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488.6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2&#10;\end{document}&#10;"/>
  <p:tag name="EXTERNALNAME" val="Edittex"/>
  <p:tag name="BLEND" val="False"/>
  <p:tag name="TRANSPARENT" val="False"/>
  <p:tag name="BITMAPFORMAT" val="bmpmono"/>
  <p:tag name="DEBUGINTERACTIVE" val="True"/>
  <p:tag name="ORIGWIDTH" val="175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~~d = b$&#10;\end{document}&#10;"/>
  <p:tag name="EXTERNALNAME" val="Edittex"/>
  <p:tag name="BLEND" val="False"/>
  <p:tag name="TRANSPARENT" val="False"/>
  <p:tag name="BITMAPFORMAT" val="bmpmono"/>
  <p:tag name="DEBUGINTERACTIVE" val="True"/>
  <p:tag name="ORIGWIDTH" val="306.8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1&#10;\end{document}&#10;"/>
  <p:tag name="EXTERNALNAME" val="Edittex"/>
  <p:tag name="BLEND" val="False"/>
  <p:tag name="TRANSPARENT" val="False"/>
  <p:tag name="BITMAPFORMAT" val="bmpmono"/>
  <p:tag name="DEBUGINTERACTIVE" val="True"/>
  <p:tag name="ORIGWIDTH" val="126.8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62319</TotalTime>
  <Words>1847</Words>
  <Application>Microsoft Office PowerPoint</Application>
  <PresentationFormat>On-screen Show (4:3)</PresentationFormat>
  <Paragraphs>328</Paragraphs>
  <Slides>50</Slides>
  <Notes>34</Notes>
  <HiddenSlides>5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Courier New</vt:lpstr>
      <vt:lpstr>Symbol</vt:lpstr>
      <vt:lpstr>Times New Roman</vt:lpstr>
      <vt:lpstr>Wingdings</vt:lpstr>
      <vt:lpstr>Office Theme</vt:lpstr>
      <vt:lpstr>Equation</vt:lpstr>
      <vt:lpstr>Feature Tracking and Optical Flow</vt:lpstr>
      <vt:lpstr>Last class</vt:lpstr>
      <vt:lpstr>This class: recovering motion</vt:lpstr>
      <vt:lpstr>Feature tracking</vt:lpstr>
      <vt:lpstr>Feature tracking</vt:lpstr>
      <vt:lpstr>Feature tracking</vt:lpstr>
      <vt:lpstr>The brightness constancy constraint</vt:lpstr>
      <vt:lpstr>The brightness constancy constraint</vt:lpstr>
      <vt:lpstr>The aperture problem</vt:lpstr>
      <vt:lpstr>The aperture problem</vt:lpstr>
      <vt:lpstr>The barber pole illusion</vt:lpstr>
      <vt:lpstr>The barber pole illusion</vt:lpstr>
      <vt:lpstr>Solving the  ambiguity…</vt:lpstr>
      <vt:lpstr>Solving the  ambiguity…</vt:lpstr>
      <vt:lpstr>Matching patches across images</vt:lpstr>
      <vt:lpstr>Conditions for solvability</vt:lpstr>
      <vt:lpstr>PowerPoint Presentation</vt:lpstr>
      <vt:lpstr>Low-texture region</vt:lpstr>
      <vt:lpstr>Edge</vt:lpstr>
      <vt:lpstr>High-texture region</vt:lpstr>
      <vt:lpstr>The aperture problem resolved</vt:lpstr>
      <vt:lpstr>The aperture problem resolved</vt:lpstr>
      <vt:lpstr>Dealing with larger movements: Iterative refinement</vt:lpstr>
      <vt:lpstr>Dealing with larger movements: coarse-to-fine registration</vt:lpstr>
      <vt:lpstr>Shi-Tomasi feature tracker</vt:lpstr>
      <vt:lpstr>Tracking example</vt:lpstr>
      <vt:lpstr>Summary of KLT tracking</vt:lpstr>
      <vt:lpstr>Implementation issues</vt:lpstr>
      <vt:lpstr>Why not just do local template matching?</vt:lpstr>
      <vt:lpstr>PowerPoint Presentation</vt:lpstr>
      <vt:lpstr>Motion and perceptual organization</vt:lpstr>
      <vt:lpstr>Motion and perceptual organization</vt:lpstr>
      <vt:lpstr>Motion and perceptual organization</vt:lpstr>
      <vt:lpstr>Uses of motion</vt:lpstr>
      <vt:lpstr>Motion field</vt:lpstr>
      <vt:lpstr>Optical flow</vt:lpstr>
      <vt:lpstr>Lucas-Kanade Optical Flow</vt:lpstr>
      <vt:lpstr>Multi-resolution Lucas Kanade Algorithm</vt:lpstr>
      <vt:lpstr>Iterative Refinement</vt:lpstr>
      <vt:lpstr>Coarse-to-fine optical flow estimation</vt:lpstr>
      <vt:lpstr>Coarse-to-fine optical flow estimation</vt:lpstr>
      <vt:lpstr>Example</vt:lpstr>
      <vt:lpstr>Multi-resolution registration</vt:lpstr>
      <vt:lpstr>Optical Flow Results</vt:lpstr>
      <vt:lpstr>Optical Flow Results</vt:lpstr>
      <vt:lpstr>Errors in Lucas-Kanade</vt:lpstr>
      <vt:lpstr>State-of-the-art optical flow</vt:lpstr>
      <vt:lpstr>Stereo vs. Optical Flow</vt:lpstr>
      <vt:lpstr>Summary</vt:lpstr>
      <vt:lpstr>Next week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</cp:lastModifiedBy>
  <cp:revision>212</cp:revision>
  <dcterms:created xsi:type="dcterms:W3CDTF">2009-12-16T02:55:56Z</dcterms:created>
  <dcterms:modified xsi:type="dcterms:W3CDTF">2017-02-09T05:05:38Z</dcterms:modified>
</cp:coreProperties>
</file>