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68"/>
  </p:notesMasterIdLst>
  <p:sldIdLst>
    <p:sldId id="398" r:id="rId4"/>
    <p:sldId id="664" r:id="rId5"/>
    <p:sldId id="598" r:id="rId6"/>
    <p:sldId id="602" r:id="rId7"/>
    <p:sldId id="603" r:id="rId8"/>
    <p:sldId id="604" r:id="rId9"/>
    <p:sldId id="606" r:id="rId10"/>
    <p:sldId id="607" r:id="rId11"/>
    <p:sldId id="621" r:id="rId12"/>
    <p:sldId id="608" r:id="rId13"/>
    <p:sldId id="609" r:id="rId14"/>
    <p:sldId id="610" r:id="rId15"/>
    <p:sldId id="611" r:id="rId16"/>
    <p:sldId id="614" r:id="rId17"/>
    <p:sldId id="615" r:id="rId18"/>
    <p:sldId id="616" r:id="rId19"/>
    <p:sldId id="612" r:id="rId20"/>
    <p:sldId id="613" r:id="rId21"/>
    <p:sldId id="617" r:id="rId22"/>
    <p:sldId id="618" r:id="rId23"/>
    <p:sldId id="620" r:id="rId24"/>
    <p:sldId id="619" r:id="rId25"/>
    <p:sldId id="647" r:id="rId26"/>
    <p:sldId id="652" r:id="rId27"/>
    <p:sldId id="653" r:id="rId28"/>
    <p:sldId id="654" r:id="rId29"/>
    <p:sldId id="655" r:id="rId30"/>
    <p:sldId id="656" r:id="rId31"/>
    <p:sldId id="651" r:id="rId32"/>
    <p:sldId id="625" r:id="rId33"/>
    <p:sldId id="628" r:id="rId34"/>
    <p:sldId id="629" r:id="rId35"/>
    <p:sldId id="627" r:id="rId36"/>
    <p:sldId id="624" r:id="rId37"/>
    <p:sldId id="626" r:id="rId38"/>
    <p:sldId id="632" r:id="rId39"/>
    <p:sldId id="630" r:id="rId40"/>
    <p:sldId id="631" r:id="rId41"/>
    <p:sldId id="633" r:id="rId42"/>
    <p:sldId id="622" r:id="rId43"/>
    <p:sldId id="623" r:id="rId44"/>
    <p:sldId id="634" r:id="rId45"/>
    <p:sldId id="635" r:id="rId46"/>
    <p:sldId id="636" r:id="rId47"/>
    <p:sldId id="663" r:id="rId48"/>
    <p:sldId id="637" r:id="rId49"/>
    <p:sldId id="638" r:id="rId50"/>
    <p:sldId id="599" r:id="rId51"/>
    <p:sldId id="657" r:id="rId52"/>
    <p:sldId id="565" r:id="rId53"/>
    <p:sldId id="639" r:id="rId54"/>
    <p:sldId id="641" r:id="rId55"/>
    <p:sldId id="642" r:id="rId56"/>
    <p:sldId id="643" r:id="rId57"/>
    <p:sldId id="662" r:id="rId58"/>
    <p:sldId id="581" r:id="rId59"/>
    <p:sldId id="595" r:id="rId60"/>
    <p:sldId id="644" r:id="rId61"/>
    <p:sldId id="645" r:id="rId62"/>
    <p:sldId id="649" r:id="rId63"/>
    <p:sldId id="650" r:id="rId64"/>
    <p:sldId id="648" r:id="rId65"/>
    <p:sldId id="591" r:id="rId66"/>
    <p:sldId id="658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85404" autoAdjust="0"/>
  </p:normalViewPr>
  <p:slideViewPr>
    <p:cSldViewPr>
      <p:cViewPr varScale="1">
        <p:scale>
          <a:sx n="46" d="100"/>
          <a:sy n="46" d="100"/>
        </p:scale>
        <p:origin x="14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albedo</a:t>
            </a:r>
            <a:r>
              <a:rPr lang="en-US" baseline="0" dirty="0" smtClean="0"/>
              <a:t> is the fraction of light reflected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far, most people have gotten away with just knowing that differences are important and designing features that measure differences.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en.wikipedia.org/wiki/Lambert's_cosine_la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cs543/Project_Guideline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yer_filte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vischeck.com/vischeck/vischeckImag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lor_vision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alk.co.uk/amusements/OpticalIllusions/colourPerception/colourPerception.html" TargetMode="Externa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Light and Shading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01/19/17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344" y="571500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28149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87921" y="4655069"/>
            <a:ext cx="209697" cy="59586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6200000">
            <a:off x="6095198" y="45360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pixel get its value?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8958" y="2590800"/>
            <a:ext cx="2743200" cy="289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1104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>
            <a:off x="2209800" y="1430104"/>
            <a:ext cx="2951396" cy="23036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08426" y="192529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emitted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733800"/>
            <a:ext cx="4495800" cy="15359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5765" y="5715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50367" y="52697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87228" y="3419585"/>
            <a:ext cx="249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light reflects into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1234" y="904372"/>
            <a:ext cx="401637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pixel get its value?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4254034" cy="5135563"/>
          </a:xfrm>
        </p:spPr>
        <p:txBody>
          <a:bodyPr/>
          <a:lstStyle/>
          <a:p>
            <a:r>
              <a:rPr lang="en-US" dirty="0" smtClean="0"/>
              <a:t>Major factors</a:t>
            </a:r>
          </a:p>
          <a:p>
            <a:pPr lvl="1"/>
            <a:r>
              <a:rPr lang="en-US" dirty="0" smtClean="0"/>
              <a:t>Illumination strength and direction</a:t>
            </a:r>
          </a:p>
          <a:p>
            <a:pPr lvl="1"/>
            <a:r>
              <a:rPr lang="en-US" dirty="0" smtClean="0"/>
              <a:t>Surface geometry</a:t>
            </a:r>
          </a:p>
          <a:p>
            <a:pPr lvl="1"/>
            <a:r>
              <a:rPr lang="en-US" dirty="0" smtClean="0"/>
              <a:t>Surface material </a:t>
            </a:r>
          </a:p>
          <a:p>
            <a:pPr lvl="1"/>
            <a:r>
              <a:rPr lang="en-US" dirty="0" smtClean="0"/>
              <a:t>Nearby surfaces</a:t>
            </a:r>
          </a:p>
          <a:p>
            <a:pPr lvl="1"/>
            <a:r>
              <a:rPr lang="en-US" dirty="0" smtClean="0"/>
              <a:t>Camera gain/exposure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711234" y="1018672"/>
            <a:ext cx="3897636" cy="2811529"/>
            <a:chOff x="508958" y="1104900"/>
            <a:chExt cx="7357512" cy="5307284"/>
          </a:xfrm>
        </p:grpSpPr>
        <p:sp>
          <p:nvSpPr>
            <p:cNvPr id="14" name="Oval 13"/>
            <p:cNvSpPr/>
            <p:nvPr/>
          </p:nvSpPr>
          <p:spPr>
            <a:xfrm>
              <a:off x="5787921" y="4655069"/>
              <a:ext cx="209697" cy="5958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/>
            <p:cNvSpPr/>
            <p:nvPr/>
          </p:nvSpPr>
          <p:spPr>
            <a:xfrm rot="16200000">
              <a:off x="6095198" y="4536056"/>
              <a:ext cx="1524000" cy="833887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8958" y="2590800"/>
              <a:ext cx="2743200" cy="2895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05400" y="1104900"/>
              <a:ext cx="3810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flipH="1">
              <a:off x="2209800" y="1430104"/>
              <a:ext cx="2951396" cy="230369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08426" y="192529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 emitted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09800" y="3733800"/>
              <a:ext cx="4495800" cy="1535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38039" y="5715001"/>
              <a:ext cx="1728431" cy="697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Sensor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0205" y="3123765"/>
              <a:ext cx="3531822" cy="122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reflected to camera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82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models of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833506" cy="5135563"/>
          </a:xfrm>
        </p:spPr>
        <p:txBody>
          <a:bodyPr/>
          <a:lstStyle/>
          <a:p>
            <a:r>
              <a:rPr lang="en-US" dirty="0" smtClean="0"/>
              <a:t>Specular: light bounces off at the incident angle</a:t>
            </a:r>
          </a:p>
          <a:p>
            <a:pPr lvl="1"/>
            <a:r>
              <a:rPr lang="en-US" dirty="0" smtClean="0"/>
              <a:t>E.g., mirror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Diffuse: light scatters in all directions</a:t>
            </a:r>
          </a:p>
          <a:p>
            <a:pPr lvl="1"/>
            <a:r>
              <a:rPr lang="en-US" dirty="0" smtClean="0"/>
              <a:t>E.g., brick, cloth, rough wood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77640" y="3352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402778" y="178785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H="1">
            <a:off x="6606390" y="2194363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02778" y="2288862"/>
            <a:ext cx="189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ncoming light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959619" y="2597045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1363" y="223609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78140" y="293519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140" y="2935193"/>
                <a:ext cx="3994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52888" y="293519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88" y="2935193"/>
                <a:ext cx="3994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902465" y="664309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231081" y="4997967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H="1">
            <a:off x="6331218" y="5404472"/>
            <a:ext cx="969608" cy="1164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28309" y="5467604"/>
            <a:ext cx="176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ncoming light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5676371" y="591384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378715" y="621149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50265" y="621447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44556" y="547421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53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reflectance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90600"/>
                <a:ext cx="7924801" cy="5135563"/>
              </a:xfrm>
            </p:spPr>
            <p:txBody>
              <a:bodyPr>
                <a:norm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Some light is absorbed (function of albedo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/>
                  <a:t>Remaining light is scattered (diffuse reflection)</a:t>
                </a:r>
              </a:p>
              <a:p>
                <a:r>
                  <a:rPr lang="en-US" sz="2800" dirty="0" smtClean="0"/>
                  <a:t>Examples: soft cloth, concrete, matte paints</a:t>
                </a:r>
                <a:endParaRPr lang="en-US" sz="2800" dirty="0"/>
              </a:p>
            </p:txBody>
          </p:sp>
        </mc:Choice>
        <mc:Fallback xmlns="">
          <p:sp>
            <p:nvSpPr>
              <p:cNvPr id="38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90600"/>
                <a:ext cx="7924801" cy="5135563"/>
              </a:xfrm>
              <a:blipFill rotWithShape="1">
                <a:blip r:embed="rId3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4842833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700333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 rot="5400000">
            <a:off x="6092991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82839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616739" y="556054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5319083" y="585820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90633" y="586118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3400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390900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8" idx="3"/>
          </p:cNvCxnSpPr>
          <p:nvPr/>
        </p:nvCxnSpPr>
        <p:spPr>
          <a:xfrm rot="5400000">
            <a:off x="1783558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73406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96473" y="506266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absorption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831461" y="44600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96239" y="5497057"/>
                <a:ext cx="977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(1−</m:t>
                      </m:r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39" y="5497057"/>
                <a:ext cx="9777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13881" y="4878003"/>
                <a:ext cx="381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881" y="4878003"/>
                <a:ext cx="38145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6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8" y="2998241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Diffuse reflection: Lambert’s cosine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Intensity does </a:t>
                </a:r>
                <a:r>
                  <a:rPr lang="en-US" sz="2800" i="1" dirty="0" smtClean="0"/>
                  <a:t>not</a:t>
                </a:r>
                <a:r>
                  <a:rPr lang="en-US" sz="2800" dirty="0" smtClean="0"/>
                  <a:t> depend on viewer angle.</a:t>
                </a:r>
              </a:p>
              <a:p>
                <a:pPr lvl="1"/>
                <a:r>
                  <a:rPr lang="en-US" sz="2400" dirty="0" smtClean="0"/>
                  <a:t>Amount of reflected light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Visible solid angle also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cos</m:t>
                    </m:r>
                    <m:r>
                      <a:rPr lang="en-US" sz="2400" i="1">
                        <a:latin typeface="Cambria Math"/>
                      </a:rPr>
                      <m:t>⁡(</m:t>
                    </m:r>
                    <m:r>
                      <a:rPr lang="en-US" sz="2400" i="1">
                        <a:latin typeface="Cambria Math"/>
                      </a:rPr>
                      <m:t>𝜃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 smtClean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3"/>
                <a:stretch>
                  <a:fillRect l="-1481"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09124" y="6480677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" y="3154116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Reflected direction depends on light orientation and surface normal</a:t>
            </a:r>
          </a:p>
          <a:p>
            <a:pPr lvl="1"/>
            <a:r>
              <a:rPr lang="en-US" sz="2000" dirty="0" smtClean="0"/>
              <a:t>E.g., mirrors are fully specular</a:t>
            </a:r>
          </a:p>
          <a:p>
            <a:pPr lvl="1"/>
            <a:r>
              <a:rPr lang="en-US" sz="2000" dirty="0" smtClean="0"/>
              <a:t>Most surfaces can be modeled with a mixture of diffuse and specular components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46144" y="639455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03644" y="405795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296302" y="464305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6150" y="367993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28123" y="563880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868" y="49922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70" y="1297203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6705600" y="1025827"/>
            <a:ext cx="182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 dirty="0">
                <a:solidFill>
                  <a:schemeClr val="tx1"/>
                </a:solidFill>
                <a:cs typeface="Times" charset="0"/>
              </a:rPr>
              <a:t>Flickr, by </a:t>
            </a:r>
            <a:r>
              <a:rPr lang="en-US" sz="1600" dirty="0" err="1">
                <a:solidFill>
                  <a:schemeClr val="tx1"/>
                </a:solidFill>
                <a:cs typeface="Times" charset="0"/>
              </a:rPr>
              <a:t>suzysputnik</a:t>
            </a:r>
            <a:endParaRPr lang="en-US" sz="16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81" y="3529223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6663707" y="5855002"/>
            <a:ext cx="1883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>
                <a:solidFill>
                  <a:schemeClr val="tx1"/>
                </a:solidFill>
                <a:cs typeface="Times" charset="0"/>
              </a:rPr>
              <a:t>Flickr, by piratejohnny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0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surfaces have both specular and diffuse components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Specularity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spot </a:t>
            </a:r>
            <a:r>
              <a:rPr lang="en-US" sz="2800" dirty="0"/>
              <a:t>where specular reflection </a:t>
            </a:r>
            <a:r>
              <a:rPr lang="en-US" sz="2800" dirty="0" smtClean="0"/>
              <a:t>dominates (typically reflects light source)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752235" y="2209799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6467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3866" y="6493276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northcountryhardwoodfloors.com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54592" y="581616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Typically, specular component is small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2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and Surface Orientation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Intensity depends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reflected intensity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3" y="32766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055909" y="1234212"/>
            <a:ext cx="3704388" cy="5065405"/>
            <a:chOff x="1542827" y="1880558"/>
            <a:chExt cx="2649611" cy="3623096"/>
          </a:xfrm>
        </p:grpSpPr>
        <p:pic>
          <p:nvPicPr>
            <p:cNvPr id="5" name="Picture 2" descr="http://www.cranearts.com/wordpress/wp-content/uploads/2009/01/the_crane_building_pic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274" r="53530" b="16780"/>
            <a:stretch/>
          </p:blipFill>
          <p:spPr bwMode="auto">
            <a:xfrm>
              <a:off x="1542827" y="1880558"/>
              <a:ext cx="2649611" cy="362309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15721" y="4085493"/>
              <a:ext cx="234130" cy="28618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>
              <a:off x="2149851" y="4228585"/>
              <a:ext cx="459776" cy="37864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06321" y="4912025"/>
              <a:ext cx="234130" cy="28618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H="1" flipV="1">
              <a:off x="2838229" y="4607225"/>
              <a:ext cx="185157" cy="3048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5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6148094" cy="5715000"/>
              </a:xfrm>
            </p:spPr>
            <p:txBody>
              <a:bodyPr/>
              <a:lstStyle/>
              <a:p>
                <a:r>
                  <a:rPr lang="en-US" dirty="0" smtClean="0"/>
                  <a:t>When light hits a typical surface</a:t>
                </a:r>
              </a:p>
              <a:p>
                <a:pPr lvl="1"/>
                <a:r>
                  <a:rPr lang="en-US" dirty="0" smtClean="0"/>
                  <a:t>Some light is absorbed (1-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More absorbed for low albedos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/>
                  <a:t>Some light is reflected diffusely</a:t>
                </a:r>
              </a:p>
              <a:p>
                <a:pPr lvl="2"/>
                <a:r>
                  <a:rPr lang="en-US" dirty="0" smtClean="0"/>
                  <a:t>Independent of viewing direction</a:t>
                </a:r>
              </a:p>
              <a:p>
                <a:pPr lvl="2"/>
                <a:endParaRPr lang="en-US" dirty="0"/>
              </a:p>
              <a:p>
                <a:pPr lvl="2"/>
                <a:endParaRPr lang="en-US" sz="1200" dirty="0"/>
              </a:p>
              <a:p>
                <a:pPr lvl="1"/>
                <a:r>
                  <a:rPr lang="en-US" dirty="0" smtClean="0"/>
                  <a:t>Some light is reflected </a:t>
                </a:r>
                <a:r>
                  <a:rPr lang="en-US" dirty="0" err="1" smtClean="0"/>
                  <a:t>specularly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Light bounces off (like a mirror), depends on viewing direction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6148094" cy="5715000"/>
              </a:xfrm>
              <a:blipFill rotWithShape="1">
                <a:blip r:embed="rId2"/>
                <a:stretch>
                  <a:fillRect l="-2180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186279" y="655779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411417" y="499284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H="1">
            <a:off x="7615029" y="5399353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968258" y="5802035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68258" y="5230973"/>
            <a:ext cx="1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86779" y="614018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79" y="6140183"/>
                <a:ext cx="3994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61527" y="614018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527" y="6140183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186103" y="4495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514719" y="285066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H="1">
            <a:off x="7614856" y="3257173"/>
            <a:ext cx="969608" cy="1164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960009" y="376654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662353" y="40642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33903" y="406717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29625" y="3060681"/>
            <a:ext cx="158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iffuse reflection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282094" y="23139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507232" y="74898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H="1">
            <a:off x="7710844" y="1155488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05294" y="15016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Final project: </a:t>
            </a:r>
            <a:r>
              <a:rPr lang="en-US" dirty="0"/>
              <a:t>see guidelines here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courses.engr.illinois.edu/cs543/Project_Guidelines.pdf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Waitlist</a:t>
            </a:r>
          </a:p>
          <a:p>
            <a:pPr lvl="1"/>
            <a:r>
              <a:rPr lang="en-US" dirty="0" smtClean="0"/>
              <a:t>80 students on the list so far</a:t>
            </a:r>
          </a:p>
          <a:p>
            <a:pPr lvl="1"/>
            <a:r>
              <a:rPr lang="en-US" dirty="0" smtClean="0"/>
              <a:t>Sign up by Friday (link on course page)</a:t>
            </a:r>
          </a:p>
          <a:p>
            <a:pPr lvl="1"/>
            <a:endParaRPr lang="en-US" dirty="0"/>
          </a:p>
          <a:p>
            <a:r>
              <a:rPr lang="en-US" dirty="0" smtClean="0"/>
              <a:t>Note other highly related courses</a:t>
            </a:r>
          </a:p>
          <a:p>
            <a:pPr lvl="1"/>
            <a:r>
              <a:rPr lang="en-US" dirty="0"/>
              <a:t>ECE </a:t>
            </a:r>
            <a:r>
              <a:rPr lang="en-US" dirty="0" smtClean="0"/>
              <a:t>418: Image </a:t>
            </a:r>
            <a:r>
              <a:rPr lang="en-US" dirty="0"/>
              <a:t>&amp; Video </a:t>
            </a:r>
            <a:r>
              <a:rPr lang="en-US" dirty="0" smtClean="0"/>
              <a:t>Processing</a:t>
            </a:r>
          </a:p>
          <a:p>
            <a:pPr lvl="1"/>
            <a:r>
              <a:rPr lang="en-US" dirty="0"/>
              <a:t>ECE 547: Topics in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23685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effects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322" y="5866713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5822" y="353011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988480" y="4115211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78328" y="3152088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512228" y="6045307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322" y="315208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5860807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886700" y="3524207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279358" y="4109305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9206" y="3146182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660859" y="5970388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206705" y="5821808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3985" y="363112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refraction</a:t>
            </a:r>
            <a:endParaRPr lang="en-US" b="1" dirty="0"/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39" y="1066800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5685" y="61200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93185" y="37834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4485843" y="436853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6182" y="4140622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5691" y="34054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924404" y="54865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626748" y="57842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82841" y="57842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1513" y="3817456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subsurface scattering</a:t>
            </a:r>
            <a:endParaRPr lang="en-US" b="1" dirty="0"/>
          </a:p>
        </p:txBody>
      </p:sp>
      <p:pic>
        <p:nvPicPr>
          <p:cNvPr id="105474" name="Picture 2" descr="http://www.itchstudios.com/psg/tuts/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84" y="635886"/>
            <a:ext cx="1934497" cy="25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72161" y="62990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29661" y="39624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922319" y="4547498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22658" y="431958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2167" y="35843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446067" y="5569744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148411" y="5867400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19974" y="5867400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1761" y="510837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0760" y="399788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48545" y="63466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106045" y="40100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98703" y="45951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80066" y="43672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88551" y="36320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79321" y="56518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81665" y="59495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628771" y="59495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86745" y="52322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16241" y="389689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phosphorescence</a:t>
            </a:r>
            <a:endParaRPr lang="en-US" b="1" dirty="0"/>
          </a:p>
        </p:txBody>
      </p:sp>
      <p:pic>
        <p:nvPicPr>
          <p:cNvPr id="104450" name="Picture 2" descr="http://www.imagegossips.com/wp-content/uploads/2011/11/1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87" y="1201463"/>
            <a:ext cx="2033715" cy="15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3.bp.blogspot.com/_FLs7qz-WGnA/SYfFreHQYEI/AAAAAAAABgE/rleWDKCEDCQ/s400/IMG_0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4" y="826877"/>
            <a:ext cx="1732191" cy="23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BRDF</a:t>
            </a:r>
            <a:r>
              <a:rPr lang="en-US" dirty="0"/>
              <a:t>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14338650"/>
              </p:ext>
            </p:extLst>
          </p:nvPr>
        </p:nvGraphicFramePr>
        <p:xfrm>
          <a:off x="5334000" y="4230688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5"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30688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2400" y="3438525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06" name="Photo Editor Photo" r:id="rId5" imgW="6563641" imgH="4371429" progId="MSPhotoEd.3">
                    <p:embed/>
                  </p:oleObj>
                </mc:Choice>
                <mc:Fallback>
                  <p:oleObj name="Photo Editor Photo" r:id="rId5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7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876800" y="5181600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7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0005" y="6550223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S. Savarese</a:t>
            </a:r>
            <a:endParaRPr lang="en-US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8050" y="1176068"/>
            <a:ext cx="8686800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Model of local reflection that tells how bright a surface appears when viewed from one direction when light falls on it from 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05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 smtClean="0"/>
              <a:t>Application: photometric </a:t>
            </a:r>
            <a:r>
              <a:rPr lang="en-US" dirty="0"/>
              <a:t>stereo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54737">
              <a:spcBef>
                <a:spcPct val="0"/>
              </a:spcBef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dirty="0"/>
              <a:t>Assume: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dirty="0"/>
              <a:t>a set of point sources that are infinitely distant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dirty="0"/>
              <a:t>a set of pictures of an object, obtained in exactly the same camera/object configuration but using different sources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/>
              <a:t>Lambertian</a:t>
            </a:r>
            <a:r>
              <a:rPr lang="en-US" dirty="0"/>
              <a:t> object (or the specular component has been identified and removed)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4183"/>
            <a:ext cx="2133214" cy="21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965124" y="4419600"/>
            <a:ext cx="2435984" cy="2424958"/>
            <a:chOff x="3515871" y="1662247"/>
            <a:chExt cx="4899341" cy="48771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99" y="1662247"/>
              <a:ext cx="2383111" cy="2383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196" y="1717379"/>
              <a:ext cx="2411016" cy="241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871" y="4137325"/>
              <a:ext cx="2402087" cy="240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125" y="4146255"/>
              <a:ext cx="2393157" cy="239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086600" y="624739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Photometric stereo slides by Forsyth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136430" y="42829"/>
            <a:ext cx="4614964" cy="4584052"/>
            <a:chOff x="2136430" y="42829"/>
            <a:chExt cx="5025786" cy="4992122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430" y="43436"/>
              <a:ext cx="2383111" cy="238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200" y="42829"/>
              <a:ext cx="2411016" cy="241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430" y="2632865"/>
              <a:ext cx="2402086" cy="240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130" y="2590800"/>
              <a:ext cx="2393156" cy="239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6" name="Rectangle 6"/>
          <p:cNvSpPr>
            <a:spLocks/>
          </p:cNvSpPr>
          <p:nvPr/>
        </p:nvSpPr>
        <p:spPr bwMode="auto">
          <a:xfrm>
            <a:off x="359669" y="5278674"/>
            <a:ext cx="2019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2400">
                <a:solidFill>
                  <a:schemeClr val="tx1"/>
                </a:solidFill>
                <a:cs typeface="Times" charset="0"/>
              </a:rPr>
              <a:t>Each image is: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359669" y="5858552"/>
            <a:ext cx="5893594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cs typeface="Times" charset="0"/>
              </a:rPr>
              <a:t>So if we have enough images with known sources, we can solve for 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88" y="6310254"/>
            <a:ext cx="2723555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62563" y="5201730"/>
                <a:ext cx="3913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 ⋅(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63" y="5201730"/>
                <a:ext cx="391395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0" y="6166197"/>
                <a:ext cx="3065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166197"/>
                <a:ext cx="30658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75839" y="5591894"/>
            <a:ext cx="203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lbedo times 3D normal vector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76520" y="5938807"/>
            <a:ext cx="399321" cy="299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7012" y="4776757"/>
                <a:ext cx="34503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direction and strength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12" y="4776757"/>
                <a:ext cx="34503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5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962400" y="5105875"/>
            <a:ext cx="76200" cy="252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76769" y="5068128"/>
            <a:ext cx="263521" cy="17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82302" y="4729639"/>
                <a:ext cx="2108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Intensity for pixel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02" y="4729639"/>
                <a:ext cx="210825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3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0702"/>
            <a:ext cx="3695411" cy="36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/>
          </p:cNvSpPr>
          <p:nvPr/>
        </p:nvSpPr>
        <p:spPr bwMode="auto">
          <a:xfrm>
            <a:off x="417077" y="5256123"/>
            <a:ext cx="592819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cs typeface="Times" charset="0"/>
              </a:rPr>
              <a:t>And the albedo (shown here) is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0347" y="4425825"/>
                <a:ext cx="3065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47" y="4425825"/>
                <a:ext cx="306583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0073" y="5684748"/>
                <a:ext cx="3501663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⋅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73" y="5684748"/>
                <a:ext cx="3501663" cy="6141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500548" y="5576320"/>
            <a:ext cx="251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normal is a unit vector)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7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669726"/>
            <a:ext cx="6968505" cy="529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5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0" y="1116211"/>
            <a:ext cx="7401595" cy="56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 and camera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83" y="1189037"/>
            <a:ext cx="4218317" cy="5135563"/>
          </a:xfrm>
        </p:spPr>
        <p:txBody>
          <a:bodyPr/>
          <a:lstStyle/>
          <a:p>
            <a:r>
              <a:rPr lang="en-US" dirty="0" smtClean="0"/>
              <a:t>Typical scenes have a huge dynamic range </a:t>
            </a:r>
          </a:p>
          <a:p>
            <a:endParaRPr lang="en-US" dirty="0" smtClean="0"/>
          </a:p>
          <a:p>
            <a:r>
              <a:rPr lang="en-US" dirty="0" smtClean="0"/>
              <a:t>Camera </a:t>
            </a:r>
            <a:r>
              <a:rPr lang="en-US" dirty="0"/>
              <a:t>response is roughly linear in the mid range </a:t>
            </a:r>
            <a:r>
              <a:rPr lang="en-US" dirty="0" smtClean="0"/>
              <a:t>(15 </a:t>
            </a:r>
            <a:r>
              <a:rPr lang="en-US" dirty="0"/>
              <a:t>to </a:t>
            </a:r>
            <a:r>
              <a:rPr lang="en-US" dirty="0" smtClean="0"/>
              <a:t>240) </a:t>
            </a:r>
            <a:r>
              <a:rPr lang="en-US" dirty="0"/>
              <a:t>but non-linear at the </a:t>
            </a:r>
            <a:r>
              <a:rPr lang="en-US" dirty="0" smtClean="0"/>
              <a:t>extremes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saturation or </a:t>
            </a:r>
            <a:r>
              <a:rPr lang="en-US" dirty="0" err="1" smtClean="0"/>
              <a:t>undersaturation</a:t>
            </a:r>
            <a:endParaRPr lang="en-US" dirty="0"/>
          </a:p>
          <a:p>
            <a:endParaRPr lang="en-US" dirty="0"/>
          </a:p>
        </p:txBody>
      </p:sp>
      <p:pic>
        <p:nvPicPr>
          <p:cNvPr id="112642" name="Picture 2" descr="http://www.imaging-resource.com/PRODS/EOS1DS2/ZVF5E2528_Step_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 b="62339"/>
          <a:stretch/>
        </p:blipFill>
        <p:spPr bwMode="auto">
          <a:xfrm>
            <a:off x="4785786" y="3963838"/>
            <a:ext cx="4214928" cy="26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http://www.imaging-resource.com/PRODS/EOS1DS2/ZVF5E2528_Step_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5" r="34798"/>
          <a:stretch/>
        </p:blipFill>
        <p:spPr bwMode="auto">
          <a:xfrm>
            <a:off x="5181600" y="6625087"/>
            <a:ext cx="3477883" cy="2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67" y="841076"/>
            <a:ext cx="416034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5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determines a pixel’s brightness?</a:t>
            </a:r>
          </a:p>
          <a:p>
            <a:pPr lvl="1"/>
            <a:r>
              <a:rPr lang="en-US" dirty="0" smtClean="0"/>
              <a:t>How is light reflected?</a:t>
            </a:r>
          </a:p>
          <a:p>
            <a:pPr lvl="1"/>
            <a:r>
              <a:rPr lang="en-US" dirty="0" smtClean="0"/>
              <a:t>How is light measured?</a:t>
            </a:r>
          </a:p>
          <a:p>
            <a:endParaRPr lang="en-US" dirty="0"/>
          </a:p>
          <a:p>
            <a:r>
              <a:rPr lang="en-US" dirty="0" smtClean="0"/>
              <a:t>What can be inferred about the world from those brightness values?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7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pic>
        <p:nvPicPr>
          <p:cNvPr id="4" name="Picture 3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quilumin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5867400"/>
            <a:ext cx="46185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1566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530" y="1152267"/>
            <a:ext cx="786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Light is composed of a spectrum of wavelengths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10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437949"/>
            <a:ext cx="8587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9890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8842" y="457501"/>
            <a:ext cx="87591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 dirty="0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sz="2800" u="sng" dirty="0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 sz="2800" dirty="0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sz="2800" u="sng" dirty="0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 sz="2800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0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32681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812925" y="19812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2819400" y="24384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362200" y="24384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0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</a:t>
            </a:r>
            <a:r>
              <a:rPr lang="en-US" sz="2000" dirty="0" smtClean="0"/>
              <a:t>source (illumination + inter-reflections)</a:t>
            </a:r>
            <a:endParaRPr lang="en-US" sz="2000" dirty="0"/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</a:t>
            </a:r>
            <a:r>
              <a:rPr lang="en-US" sz="2000" dirty="0" smtClean="0"/>
              <a:t>surface</a:t>
            </a:r>
            <a:endParaRPr lang="en-US" sz="2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7166" y="653019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3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962400"/>
            <a:ext cx="3567113" cy="2052638"/>
          </a:xfrm>
        </p:spPr>
        <p:txBody>
          <a:bodyPr/>
          <a:lstStyle/>
          <a:p>
            <a:r>
              <a:rPr lang="en-US" sz="2000" dirty="0" smtClean="0"/>
              <a:t>	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1562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RGB?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39163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If light is a spectrum, why are images RGB?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Human color receptors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Long (red), Medium (green), and Short (blue) cones, plus intensity rods</a:t>
            </a:r>
          </a:p>
          <a:p>
            <a:r>
              <a:rPr lang="en-US" sz="2800" dirty="0" smtClean="0"/>
              <a:t>Fun facts</a:t>
            </a:r>
          </a:p>
          <a:p>
            <a:pPr lvl="1"/>
            <a:r>
              <a:rPr lang="en-US" sz="2400" dirty="0" smtClean="0"/>
              <a:t>“M” and “L” on the X-chromosome</a:t>
            </a:r>
          </a:p>
          <a:p>
            <a:pPr lvl="2"/>
            <a:r>
              <a:rPr lang="en-US" sz="1800" dirty="0" smtClean="0"/>
              <a:t>That’s why men are more likely to be color blind (see what it’s like: </a:t>
            </a:r>
            <a:r>
              <a:rPr lang="en-US" sz="1800" dirty="0" smtClean="0">
                <a:hlinkClick r:id="rId2"/>
              </a:rPr>
              <a:t>http://www.vischeck.com/vischeck/vischeckImage.php</a:t>
            </a:r>
            <a:r>
              <a:rPr lang="en-US" sz="1800" dirty="0" smtClean="0"/>
              <a:t>)</a:t>
            </a:r>
            <a:endParaRPr lang="en-US" dirty="0" smtClean="0"/>
          </a:p>
          <a:p>
            <a:pPr lvl="1"/>
            <a:r>
              <a:rPr lang="en-US" sz="2400" dirty="0" smtClean="0"/>
              <a:t>“L” has high variation, so some women are </a:t>
            </a:r>
            <a:r>
              <a:rPr lang="en-US" sz="2400" dirty="0" err="1" smtClean="0"/>
              <a:t>tetrachromatic</a:t>
            </a:r>
            <a:endParaRPr lang="en-US" sz="2400" dirty="0" smtClean="0"/>
          </a:p>
          <a:p>
            <a:pPr lvl="1"/>
            <a:r>
              <a:rPr lang="en-US" sz="2400" dirty="0" smtClean="0"/>
              <a:t>Some animals have 1 (night animals), 2 (e.g., dogs), 4 (fish, birds), 5 (pigeons, some reptiles/amphibians), or even 12 (mantis shrimp) types of cones</a:t>
            </a:r>
            <a:endParaRPr lang="en-US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09999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3034" y="6561140"/>
            <a:ext cx="3760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http://en.wikipedia.org/wiki/Color_vision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94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far: </a:t>
            </a:r>
            <a:r>
              <a:rPr lang="en-US" dirty="0" err="1" smtClean="0"/>
              <a:t>light</a:t>
            </a:r>
            <a:r>
              <a:rPr lang="en-US" dirty="0" err="1" smtClean="0">
                <a:sym typeface="Wingdings" pitchFamily="2" charset="2"/>
              </a:rPr>
              <a:t>surfacecamera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Called a local illumination model</a:t>
            </a:r>
          </a:p>
          <a:p>
            <a:r>
              <a:rPr lang="en-US" sz="2800" dirty="0" smtClean="0"/>
              <a:t>But much light comes from surrounding surfaces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18" y="2172980"/>
            <a:ext cx="5541964" cy="41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222250" y="6324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7534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1295400" y="990599"/>
            <a:ext cx="6324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light is recorded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9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Inter-reflection is a major source of light</a:t>
            </a:r>
            <a:endParaRPr lang="en-US" dirty="0"/>
          </a:p>
        </p:txBody>
      </p:sp>
      <p:pic>
        <p:nvPicPr>
          <p:cNvPr id="103426" name="Picture 2" descr="http://www.taomc.com/ridge/indoors1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Inter-reflection affects the apparent color of objects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6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2250" y="6324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25241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surfaces also cause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Shadow: reduction in intensity due to a blocked source</a:t>
            </a:r>
            <a:endParaRPr lang="en-US" dirty="0"/>
          </a:p>
        </p:txBody>
      </p:sp>
      <p:pic>
        <p:nvPicPr>
          <p:cNvPr id="106502" name="Picture 6" descr="illustration of umbra/penum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56294"/>
            <a:ext cx="373439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54" y="2209800"/>
            <a:ext cx="4914900" cy="3350763"/>
          </a:xfrm>
          <a:prstGeom prst="rect">
            <a:avLst/>
          </a:prstGeom>
          <a:noFill/>
          <a:ln w="254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04" y="5715000"/>
            <a:ext cx="2200096" cy="80486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" y="2344080"/>
            <a:ext cx="3581400" cy="3082201"/>
          </a:xfrm>
          <a:prstGeom prst="rect">
            <a:avLst/>
          </a:prstGeom>
          <a:noFill/>
          <a:ln w="254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light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endParaRPr lang="en-US" sz="1200" dirty="0" smtClean="0"/>
          </a:p>
          <a:p>
            <a:r>
              <a:rPr lang="en-US" sz="2800" dirty="0" smtClean="0"/>
              <a:t>Distant point source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ne illumination direction</a:t>
            </a:r>
          </a:p>
          <a:p>
            <a:pPr lvl="1"/>
            <a:r>
              <a:rPr lang="en-US" sz="2400" dirty="0" smtClean="0"/>
              <a:t>E.g., sun</a:t>
            </a:r>
          </a:p>
          <a:p>
            <a:endParaRPr lang="en-US" sz="1200" dirty="0" smtClean="0"/>
          </a:p>
          <a:p>
            <a:r>
              <a:rPr lang="en-US" sz="2800" dirty="0" smtClean="0"/>
              <a:t>Area source</a:t>
            </a:r>
          </a:p>
          <a:p>
            <a:pPr lvl="1"/>
            <a:r>
              <a:rPr lang="en-US" sz="2400" dirty="0" smtClean="0"/>
              <a:t>E.g., white walls, diffuser lamps, sky</a:t>
            </a:r>
          </a:p>
          <a:p>
            <a:endParaRPr lang="en-US" sz="1200" dirty="0" smtClean="0"/>
          </a:p>
          <a:p>
            <a:r>
              <a:rPr lang="en-US" sz="2800" dirty="0" smtClean="0"/>
              <a:t>Ambient light</a:t>
            </a:r>
          </a:p>
          <a:p>
            <a:pPr lvl="1"/>
            <a:r>
              <a:rPr lang="en-US" sz="2400" dirty="0" smtClean="0"/>
              <a:t>Substitute for dealing with </a:t>
            </a:r>
            <a:r>
              <a:rPr lang="en-US" sz="2400" dirty="0" err="1" smtClean="0"/>
              <a:t>interreflections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800" dirty="0" smtClean="0"/>
              <a:t>Global illumination model</a:t>
            </a:r>
          </a:p>
          <a:p>
            <a:pPr lvl="1"/>
            <a:r>
              <a:rPr lang="en-US" sz="2400" dirty="0" smtClean="0"/>
              <a:t>Account for </a:t>
            </a:r>
            <a:r>
              <a:rPr lang="en-US" sz="2400" dirty="0" err="1" smtClean="0"/>
              <a:t>interreflections</a:t>
            </a:r>
            <a:r>
              <a:rPr lang="en-US" sz="2400" dirty="0" smtClean="0"/>
              <a:t> in modeled scene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8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  <p:pic>
        <p:nvPicPr>
          <p:cNvPr id="112642" name="Picture 2" descr="http://sofiaglobe.com/wp-content/uploads/2012/08/single-glass-of-red-wine-on-a-wooden-table-photo-Antti-Simonen-sxc-hu-e1343756304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6723"/>
            <a:ext cx="637012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39413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04262" y="8621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3403" y="41259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3403" y="564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67200" y="1231519"/>
            <a:ext cx="304800" cy="825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74761" y="2865925"/>
            <a:ext cx="549239" cy="1191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224164" y="3956240"/>
            <a:ext cx="549239" cy="3544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194550" y="5466124"/>
            <a:ext cx="549239" cy="3544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11" y="16764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2954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sz="2800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sz="2800" dirty="0" smtClean="0"/>
              <a:t>A point receives light as the summation of contributions of small elements over the whole source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intensity of a pixel tell us?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88293"/>
              </p:ext>
            </p:extLst>
          </p:nvPr>
        </p:nvGraphicFramePr>
        <p:xfrm>
          <a:off x="2286000" y="337644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886200" y="2690640"/>
            <a:ext cx="1219200" cy="1676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21215" y="2176732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(234, 452) = 0.58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plight of the poor pixel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pixel’s brightness is determined by</a:t>
            </a:r>
          </a:p>
          <a:p>
            <a:pPr lvl="1"/>
            <a:r>
              <a:rPr lang="en-US" dirty="0" smtClean="0"/>
              <a:t>Light source (strength, direction, color)</a:t>
            </a:r>
          </a:p>
          <a:p>
            <a:pPr lvl="1"/>
            <a:r>
              <a:rPr lang="en-US" dirty="0" smtClean="0"/>
              <a:t>Surface orientation</a:t>
            </a:r>
          </a:p>
          <a:p>
            <a:pPr lvl="1"/>
            <a:r>
              <a:rPr lang="en-US" dirty="0" smtClean="0"/>
              <a:t>Surface material and albedo</a:t>
            </a:r>
          </a:p>
          <a:p>
            <a:pPr lvl="1"/>
            <a:r>
              <a:rPr lang="en-US" dirty="0" smtClean="0"/>
              <a:t>Reflected light and shadows from surrounding surfaces</a:t>
            </a:r>
          </a:p>
          <a:p>
            <a:pPr lvl="1"/>
            <a:r>
              <a:rPr lang="en-US" dirty="0" smtClean="0"/>
              <a:t>Gain on the sensor</a:t>
            </a:r>
          </a:p>
          <a:p>
            <a:endParaRPr lang="en-US" dirty="0" smtClean="0"/>
          </a:p>
          <a:p>
            <a:r>
              <a:rPr lang="en-US" dirty="0" smtClean="0"/>
              <a:t>A pixel’s brightness tells us nothing by itself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6" y="838200"/>
            <a:ext cx="829235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01000" cy="1905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Two common types: Charge Coupled Device (CCD) and CMOS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hlinkClick r:id="rId2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  <a:defRPr/>
            </a:pPr>
            <a:endParaRPr lang="en-US" sz="1600" dirty="0" smtClean="0"/>
          </a:p>
        </p:txBody>
      </p:sp>
      <p:pic>
        <p:nvPicPr>
          <p:cNvPr id="20484" name="Picture 4" descr="PowerShot SD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6463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265659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510234" y="6536531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 smtClean="0">
                <a:solidFill>
                  <a:schemeClr val="tx1"/>
                </a:solidFill>
                <a:cs typeface="Times" charset="0"/>
              </a:rPr>
              <a:t>Photo by </a:t>
            </a:r>
            <a:r>
              <a:rPr lang="en-US" dirty="0" err="1" smtClean="0">
                <a:solidFill>
                  <a:schemeClr val="tx1"/>
                </a:solidFill>
                <a:cs typeface="Times" charset="0"/>
              </a:rPr>
              <a:t>nickwheeleroz</a:t>
            </a:r>
            <a:r>
              <a:rPr lang="en-US" dirty="0" smtClean="0">
                <a:solidFill>
                  <a:schemeClr val="tx1"/>
                </a:solidFill>
                <a:cs typeface="Times" charset="0"/>
              </a:rPr>
              <a:t>, Flickr</a:t>
            </a:r>
            <a:endParaRPr lang="en-US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47" y="28575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1" y="4508376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276820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0426" y="653653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yet we can interpret images…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52"/>
            <a:ext cx="8229600" cy="6248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idea: for nearby scene points, most factors do not change much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is mainly contained in </a:t>
            </a:r>
            <a:r>
              <a:rPr lang="en-US" i="1" dirty="0"/>
              <a:t>local differences </a:t>
            </a:r>
            <a:r>
              <a:rPr lang="en-US" dirty="0"/>
              <a:t> of brightness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79" y="1066800"/>
            <a:ext cx="51281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4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Darkness = Large Difference in Neighboring Pixels</a:t>
            </a:r>
            <a:endParaRPr lang="en-US" sz="3200" dirty="0"/>
          </a:p>
        </p:txBody>
      </p:sp>
      <p:pic>
        <p:nvPicPr>
          <p:cNvPr id="108547" name="Picture 3" descr="C:\Users\Hoiem\Documents\Classes\Spring 2012 - Computer Vision\lectures\materials\shading\neighborhood6_grad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C:\Users\Hoiem\Documents\Classes\Spring 2012 - Computer Vision\lectures\materials\shading\zebra-on-motorcycle_grad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62" y="1162323"/>
            <a:ext cx="7266432" cy="54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Hoiem\Documents\Classes\Spring 2012 - Computer Vision\lectures\materials\shading\zebra-on-motor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9576"/>
            <a:ext cx="7266432" cy="54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differences in intensity tell us about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Changes in surface normal</a:t>
            </a:r>
          </a:p>
          <a:p>
            <a:r>
              <a:rPr lang="en-US" sz="2800" dirty="0" smtClean="0"/>
              <a:t>Texture</a:t>
            </a:r>
          </a:p>
          <a:p>
            <a:r>
              <a:rPr lang="en-US" sz="2800" dirty="0" smtClean="0"/>
              <a:t>Proximity</a:t>
            </a:r>
          </a:p>
          <a:p>
            <a:r>
              <a:rPr lang="en-US" sz="2800" dirty="0" smtClean="0"/>
              <a:t>Indents and bumps</a:t>
            </a:r>
          </a:p>
          <a:p>
            <a:r>
              <a:rPr lang="en-US" sz="2800" dirty="0" smtClean="0"/>
              <a:t>Grooves and creases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07120" cy="46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6469856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Photos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Koenderink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slides on image texture and the flow of light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65709"/>
            <a:ext cx="1981200" cy="262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5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6" y="1455539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62000" y="6340078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Shadows as cues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Interpret surface in terms of albedo or “true color”, rather than observed intensity</a:t>
            </a:r>
          </a:p>
          <a:p>
            <a:pPr lvl="1"/>
            <a:r>
              <a:rPr lang="en-US" sz="2000" dirty="0" smtClean="0"/>
              <a:t>Humans are good at it</a:t>
            </a:r>
          </a:p>
          <a:p>
            <a:pPr lvl="1"/>
            <a:r>
              <a:rPr lang="en-US" sz="2000" dirty="0" smtClean="0"/>
              <a:t>Computers are not nearly as good</a:t>
            </a:r>
            <a:endParaRPr lang="en-US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3495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source of constancy: local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824" y="6511816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://www.echalk.co.uk/amusements/OpticalIllusions/colourPerception/colourPerception.html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Array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CMOS sensor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227470"/>
            <a:ext cx="85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sensor cell records amount of light coming in at a small range of orientations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</p:spTree>
    <p:extLst>
      <p:ext uri="{BB962C8B-B14F-4D97-AF65-F5344CB8AC3E}">
        <p14:creationId xmlns:p14="http://schemas.microsoft.com/office/powerpoint/2010/main" val="2701107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2" t="50751" r="45078" b="41235"/>
          <a:stretch>
            <a:fillRect/>
          </a:stretch>
        </p:blipFill>
        <p:spPr bwMode="auto">
          <a:xfrm>
            <a:off x="762000" y="160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8" t="29382" r="44041" b="62605"/>
          <a:stretch>
            <a:fillRect/>
          </a:stretch>
        </p:blipFill>
        <p:spPr bwMode="auto">
          <a:xfrm>
            <a:off x="381000" y="129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27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Correction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609600" y="1143000"/>
                <a:ext cx="8229600" cy="54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Simple idea: multiply R, G, and B values by separate constants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r>
                  <a:rPr lang="en-US" dirty="0" smtClean="0"/>
                  <a:t>How to choose the constants?</a:t>
                </a:r>
                <a:endParaRPr lang="en-US" dirty="0"/>
              </a:p>
              <a:p>
                <a:pPr lvl="1"/>
                <a:r>
                  <a:rPr lang="en-US" dirty="0" smtClean="0"/>
                  <a:t>“White world” assumption: brightest pixel is white</a:t>
                </a:r>
              </a:p>
              <a:p>
                <a:pPr lvl="2"/>
                <a:r>
                  <a:rPr lang="en-US" dirty="0" smtClean="0"/>
                  <a:t>Divide by largest value</a:t>
                </a:r>
              </a:p>
              <a:p>
                <a:pPr lvl="1"/>
                <a:r>
                  <a:rPr lang="en-US" dirty="0" smtClean="0"/>
                  <a:t>“Gray world” assumption: average value should be gray</a:t>
                </a:r>
              </a:p>
              <a:p>
                <a:pPr lvl="2"/>
                <a:r>
                  <a:rPr lang="en-US" dirty="0" smtClean="0"/>
                  <a:t>E.g., multiply r channel by 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(r) /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((</a:t>
                </a:r>
                <a:r>
                  <a:rPr lang="en-US" dirty="0" err="1" smtClean="0"/>
                  <a:t>r+g+b</a:t>
                </a:r>
                <a:r>
                  <a:rPr lang="en-US" dirty="0" smtClean="0"/>
                  <a:t>)/3)</a:t>
                </a:r>
              </a:p>
              <a:p>
                <a:pPr lvl="1"/>
                <a:r>
                  <a:rPr lang="en-US" dirty="0" smtClean="0"/>
                  <a:t>White balancing: choose a reference as the white or gray color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143000"/>
                <a:ext cx="8229600" cy="5486400"/>
              </a:xfrm>
              <a:prstGeom prst="rect">
                <a:avLst/>
              </a:prstGeom>
              <a:blipFill rotWithShape="1">
                <a:blip r:embed="rId2"/>
                <a:stretch>
                  <a:fillRect l="-1185" t="-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1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Hoiem\Documents\Classes\Spring 2012 - Computer Vision\lectures\materials\shading\zebra-on-motorcycle_gradi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80" y="5075450"/>
            <a:ext cx="2307721" cy="17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6134819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Important terms: diffuse/specular reflectance, albedo, umbra/penumbra</a:t>
            </a:r>
          </a:p>
          <a:p>
            <a:endParaRPr lang="en-US" sz="2800" dirty="0"/>
          </a:p>
          <a:p>
            <a:r>
              <a:rPr lang="en-US" sz="2800" dirty="0" smtClean="0"/>
              <a:t>Observed intensity depends on light sources, geometry/material of reflecting surface, surrounding objects, camera settings</a:t>
            </a:r>
          </a:p>
          <a:p>
            <a:endParaRPr lang="en-US" sz="2800" dirty="0"/>
          </a:p>
          <a:p>
            <a:r>
              <a:rPr lang="en-US" sz="2800" dirty="0" smtClean="0"/>
              <a:t>Objects cast light and shadows on each other</a:t>
            </a:r>
          </a:p>
          <a:p>
            <a:endParaRPr lang="en-US" sz="2800" dirty="0"/>
          </a:p>
          <a:p>
            <a:r>
              <a:rPr lang="en-US" sz="2800" dirty="0" smtClean="0"/>
              <a:t>Differences in intensity are primary cues for shape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19" y="3453905"/>
            <a:ext cx="2306283" cy="17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19" y="1600200"/>
            <a:ext cx="242359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Next class: Image Filters</a:t>
            </a:r>
          </a:p>
        </p:txBody>
      </p:sp>
    </p:spTree>
    <p:extLst>
      <p:ext uri="{BB962C8B-B14F-4D97-AF65-F5344CB8AC3E}">
        <p14:creationId xmlns:p14="http://schemas.microsoft.com/office/powerpoint/2010/main" val="30755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2531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0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class: Light and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56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determines a pixel’s intensity?</a:t>
            </a:r>
          </a:p>
          <a:p>
            <a:r>
              <a:rPr lang="en-US" dirty="0" smtClean="0"/>
              <a:t>What can we infer about the scene from pixel intensities?</a:t>
            </a:r>
            <a:endParaRPr lang="en-US" dirty="0"/>
          </a:p>
        </p:txBody>
      </p:sp>
      <p:pic>
        <p:nvPicPr>
          <p:cNvPr id="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80" y="1023814"/>
            <a:ext cx="4761911" cy="32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21331</TotalTime>
  <Words>1683</Words>
  <Application>Microsoft Office PowerPoint</Application>
  <PresentationFormat>On-screen Show (4:3)</PresentationFormat>
  <Paragraphs>572</Paragraphs>
  <Slides>64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Arial</vt:lpstr>
      <vt:lpstr>Arial Narrow</vt:lpstr>
      <vt:lpstr>Calibri</vt:lpstr>
      <vt:lpstr>Cambria Math</vt:lpstr>
      <vt:lpstr>EngraversGothic BT Regular</vt:lpstr>
      <vt:lpstr>Helvetica</vt:lpstr>
      <vt:lpstr>Symbol</vt:lpstr>
      <vt:lpstr>Times</vt:lpstr>
      <vt:lpstr>Wingdings</vt:lpstr>
      <vt:lpstr>ヒラギノ明朝 ProN W3</vt:lpstr>
      <vt:lpstr>Lecture1 - Introduction - CP Fall 2010</vt:lpstr>
      <vt:lpstr>Custom Design</vt:lpstr>
      <vt:lpstr>1_Blank Presentation</vt:lpstr>
      <vt:lpstr>Equation</vt:lpstr>
      <vt:lpstr>Photo Editor Photo</vt:lpstr>
      <vt:lpstr>Light and Shading</vt:lpstr>
      <vt:lpstr>FAQ</vt:lpstr>
      <vt:lpstr>Today’s class</vt:lpstr>
      <vt:lpstr>How light is recorded</vt:lpstr>
      <vt:lpstr>Digital camera</vt:lpstr>
      <vt:lpstr>Sensor Array</vt:lpstr>
      <vt:lpstr>The raster image (pixel matrix)</vt:lpstr>
      <vt:lpstr>The raster image (pixel matrix)</vt:lpstr>
      <vt:lpstr>Today’s class: Light and Shading</vt:lpstr>
      <vt:lpstr>How does a pixel get its value?</vt:lpstr>
      <vt:lpstr>How does a pixel get its value?</vt:lpstr>
      <vt:lpstr>Basic models of reflection</vt:lpstr>
      <vt:lpstr>Lambertian reflectance model</vt:lpstr>
      <vt:lpstr>PowerPoint Presentation</vt:lpstr>
      <vt:lpstr>Specular Reflection</vt:lpstr>
      <vt:lpstr>Most surfaces have both specular and diffuse components</vt:lpstr>
      <vt:lpstr>Intensity and Surface Orientation</vt:lpstr>
      <vt:lpstr>PowerPoint Presentation</vt:lpstr>
      <vt:lpstr>Recap</vt:lpstr>
      <vt:lpstr>Other possible effects</vt:lpstr>
      <vt:lpstr>PowerPoint Presentation</vt:lpstr>
      <vt:lpstr>PowerPoint Presentation</vt:lpstr>
      <vt:lpstr>BRDF: Bidirectional Reflectance Distribution Function</vt:lpstr>
      <vt:lpstr>Application: photometric stereo</vt:lpstr>
      <vt:lpstr>PowerPoint Presentation</vt:lpstr>
      <vt:lpstr>PowerPoint Presentation</vt:lpstr>
      <vt:lpstr>PowerPoint Presentation</vt:lpstr>
      <vt:lpstr>PowerPoint Presentation</vt:lpstr>
      <vt:lpstr>Dynamic range and camera response</vt:lpstr>
      <vt:lpstr>Color</vt:lpstr>
      <vt:lpstr>PowerPoint Presentation</vt:lpstr>
      <vt:lpstr>PowerPoint Presentation</vt:lpstr>
      <vt:lpstr>More spectra</vt:lpstr>
      <vt:lpstr>The color of objects</vt:lpstr>
      <vt:lpstr>Color Sensing: Bayer Grid</vt:lpstr>
      <vt:lpstr>Color Image</vt:lpstr>
      <vt:lpstr>Why RGB?</vt:lpstr>
      <vt:lpstr>Human color receptors</vt:lpstr>
      <vt:lpstr>So far: lightsurfacecamera</vt:lpstr>
      <vt:lpstr>Inter-reflection is a major source of light</vt:lpstr>
      <vt:lpstr>Inter-reflection affects the apparent color of objects</vt:lpstr>
      <vt:lpstr>Scene surfaces also cause shadows</vt:lpstr>
      <vt:lpstr>Shadows</vt:lpstr>
      <vt:lpstr>Models of light sources</vt:lpstr>
      <vt:lpstr>Recap</vt:lpstr>
      <vt:lpstr>Area sources</vt:lpstr>
      <vt:lpstr>What does the intensity of a pixel tell us?</vt:lpstr>
      <vt:lpstr>The plight of the poor pixel</vt:lpstr>
      <vt:lpstr>PowerPoint Presentation</vt:lpstr>
      <vt:lpstr>PowerPoint Presentation</vt:lpstr>
      <vt:lpstr>And yet we can interpret images…</vt:lpstr>
      <vt:lpstr>Darkness = Large Difference in Neighboring Pixels</vt:lpstr>
      <vt:lpstr>What is this?</vt:lpstr>
      <vt:lpstr>PowerPoint Presentation</vt:lpstr>
      <vt:lpstr>What differences in intensity tell us about shape</vt:lpstr>
      <vt:lpstr>Shadows as cues</vt:lpstr>
      <vt:lpstr>Color constancy</vt:lpstr>
      <vt:lpstr>One source of constancy: local comparisons</vt:lpstr>
      <vt:lpstr>PowerPoint Presentation</vt:lpstr>
      <vt:lpstr>Perception of Intensity</vt:lpstr>
      <vt:lpstr>Perception of Intensity</vt:lpstr>
      <vt:lpstr>Color Correction</vt:lpstr>
      <vt:lpstr>Things to remember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66</cp:revision>
  <dcterms:created xsi:type="dcterms:W3CDTF">2010-08-30T03:58:01Z</dcterms:created>
  <dcterms:modified xsi:type="dcterms:W3CDTF">2017-01-19T16:47:59Z</dcterms:modified>
</cp:coreProperties>
</file>