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315" r:id="rId4"/>
    <p:sldId id="316" r:id="rId5"/>
    <p:sldId id="317" r:id="rId6"/>
    <p:sldId id="318" r:id="rId7"/>
    <p:sldId id="334" r:id="rId8"/>
    <p:sldId id="319" r:id="rId9"/>
    <p:sldId id="333" r:id="rId10"/>
    <p:sldId id="335" r:id="rId11"/>
    <p:sldId id="328" r:id="rId12"/>
    <p:sldId id="320" r:id="rId13"/>
    <p:sldId id="337" r:id="rId14"/>
    <p:sldId id="340" r:id="rId15"/>
    <p:sldId id="339" r:id="rId16"/>
    <p:sldId id="347" r:id="rId17"/>
    <p:sldId id="343" r:id="rId18"/>
    <p:sldId id="342" r:id="rId19"/>
    <p:sldId id="341" r:id="rId20"/>
    <p:sldId id="260" r:id="rId21"/>
    <p:sldId id="329" r:id="rId22"/>
    <p:sldId id="261" r:id="rId23"/>
    <p:sldId id="262" r:id="rId24"/>
    <p:sldId id="327" r:id="rId25"/>
    <p:sldId id="310" r:id="rId26"/>
    <p:sldId id="281" r:id="rId27"/>
    <p:sldId id="282" r:id="rId28"/>
    <p:sldId id="308" r:id="rId29"/>
    <p:sldId id="284" r:id="rId30"/>
    <p:sldId id="285" r:id="rId31"/>
    <p:sldId id="286" r:id="rId32"/>
    <p:sldId id="287" r:id="rId33"/>
    <p:sldId id="344" r:id="rId34"/>
    <p:sldId id="289" r:id="rId35"/>
    <p:sldId id="291" r:id="rId36"/>
    <p:sldId id="292" r:id="rId37"/>
    <p:sldId id="293" r:id="rId38"/>
    <p:sldId id="294" r:id="rId39"/>
    <p:sldId id="345" r:id="rId40"/>
    <p:sldId id="295" r:id="rId41"/>
    <p:sldId id="338" r:id="rId42"/>
    <p:sldId id="311" r:id="rId43"/>
    <p:sldId id="297" r:id="rId44"/>
    <p:sldId id="301" r:id="rId45"/>
    <p:sldId id="298" r:id="rId46"/>
    <p:sldId id="299" r:id="rId47"/>
    <p:sldId id="300" r:id="rId48"/>
    <p:sldId id="325" r:id="rId49"/>
    <p:sldId id="346" r:id="rId50"/>
    <p:sldId id="323" r:id="rId51"/>
    <p:sldId id="330" r:id="rId52"/>
    <p:sldId id="322" r:id="rId53"/>
    <p:sldId id="259" r:id="rId54"/>
    <p:sldId id="321" r:id="rId55"/>
    <p:sldId id="324" r:id="rId56"/>
    <p:sldId id="332" r:id="rId57"/>
    <p:sldId id="306"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7" autoAdjust="0"/>
    <p:restoredTop sz="94660"/>
  </p:normalViewPr>
  <p:slideViewPr>
    <p:cSldViewPr>
      <p:cViewPr varScale="1">
        <p:scale>
          <a:sx n="50" d="100"/>
          <a:sy n="50" d="100"/>
        </p:scale>
        <p:origin x="584" y="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2A7E495-7DD4-4CE4-9182-62FE4A70BC69}" type="datetimeFigureOut">
              <a:rPr lang="en-US"/>
              <a:pPr>
                <a:defRPr/>
              </a:pPr>
              <a:t>1/16/2017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9511274-47FB-4256-BC37-6F534471936F}" type="slidenum">
              <a:rPr lang="en-US" altLang="en-US"/>
              <a:pPr/>
              <a:t>‹#›</a:t>
            </a:fld>
            <a:endParaRPr lang="en-US" altLang="en-US"/>
          </a:p>
        </p:txBody>
      </p:sp>
    </p:spTree>
    <p:extLst>
      <p:ext uri="{BB962C8B-B14F-4D97-AF65-F5344CB8AC3E}">
        <p14:creationId xmlns:p14="http://schemas.microsoft.com/office/powerpoint/2010/main" val="24476212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Example of a detection result of our system, which has not seen carriages or horses during training.  The red box is a detected location of a vehicle; the green box indicates a detected location of an animal.  The shown categories and parts are those that served as evidence for the detections.</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49C92F-BC8A-4A5A-8E26-624865EBC7B4}"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367000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AF55AB-9F04-4367-BF1B-39E2457B5999}"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40717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FCB313-BA3C-4F30-8EAE-20ED85DE4DF3}"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31866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40063E-04F1-4F22-95F9-4804D8729CB9}"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Age 12, Age 30</a:t>
            </a:r>
          </a:p>
        </p:txBody>
      </p:sp>
    </p:spTree>
    <p:extLst>
      <p:ext uri="{BB962C8B-B14F-4D97-AF65-F5344CB8AC3E}">
        <p14:creationId xmlns:p14="http://schemas.microsoft.com/office/powerpoint/2010/main" val="204753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6DBA3B-DD96-4084-AE07-962A23D8C036}"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375057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F16976-6E5B-4E91-A33C-EF51DE7FB054}"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24272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B6CE2D-8D31-43A0-9340-2A8666135CAA}"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242335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D8048F-1093-4468-9B42-71EB19CE532C}"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927806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4247A2-009A-4858-8062-D789903E45E2}"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273883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894F3D7-AF46-450B-B70C-301E454298F7}"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3506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AA942D-7FE3-4F7E-ACA8-41F5CE909C46}"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57091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53B498-4419-452A-8F8B-0B732E73B9CC}"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extLst>
      <p:ext uri="{BB962C8B-B14F-4D97-AF65-F5344CB8AC3E}">
        <p14:creationId xmlns:p14="http://schemas.microsoft.com/office/powerpoint/2010/main" val="2989183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3B1329-B40F-45D7-AF24-667006367C12}" type="slidenum">
              <a:rPr lang="en-US" altLang="en-US">
                <a:latin typeface="Calibri" panose="020F0502020204030204" pitchFamily="34" charset="0"/>
              </a:rPr>
              <a:pPr eaLnBrk="1" hangingPunct="1"/>
              <a:t>45</a:t>
            </a:fld>
            <a:endParaRPr lang="en-US" altLang="en-US">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543370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D518CE-8E1A-4A72-AB52-046518EA430E}" type="slidenum">
              <a:rPr lang="en-US" altLang="en-US">
                <a:latin typeface="Calibri" panose="020F0502020204030204" pitchFamily="34" charset="0"/>
              </a:rPr>
              <a:pPr eaLnBrk="1" hangingPunct="1"/>
              <a:t>46</a:t>
            </a:fld>
            <a:endParaRPr lang="en-US" altLang="en-US">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693262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D5E7E2-C204-433C-8603-166A65094A65}" type="slidenum">
              <a:rPr lang="en-US" altLang="en-US">
                <a:latin typeface="Calibri" panose="020F0502020204030204" pitchFamily="34" charset="0"/>
              </a:rPr>
              <a:pPr eaLnBrk="1" hangingPunct="1"/>
              <a:t>47</a:t>
            </a:fld>
            <a:endParaRPr lang="en-US" altLang="en-US">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19887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During my talk: 4 million hours spent doing housework in US; 4 deaths by automobile.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EEA2C6-7F73-4E51-BFF1-7B632CDB050E}"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91640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F0206C-0A39-40CC-A2C7-58A396000ED9}"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Tree>
    <p:extLst>
      <p:ext uri="{BB962C8B-B14F-4D97-AF65-F5344CB8AC3E}">
        <p14:creationId xmlns:p14="http://schemas.microsoft.com/office/powerpoint/2010/main" val="348104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02B2BC-AA37-4DC8-86F9-D0C4B12660E6}"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03892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6C808F-3B7C-41CE-A2B4-1695C418175F}"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84265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1BE154-D5B7-4527-A112-85598F3AB7B3}"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extLst>
      <p:ext uri="{BB962C8B-B14F-4D97-AF65-F5344CB8AC3E}">
        <p14:creationId xmlns:p14="http://schemas.microsoft.com/office/powerpoint/2010/main" val="91697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79D2F6-B001-4596-906A-4F5FB40D417C}"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43004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C5D4BA-E087-47B7-837F-4C9289F7C4A7}"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Why would this be useful?  Main reason is focus.  Also enables “smart” cropping.</a:t>
            </a:r>
          </a:p>
        </p:txBody>
      </p:sp>
    </p:spTree>
    <p:extLst>
      <p:ext uri="{BB962C8B-B14F-4D97-AF65-F5344CB8AC3E}">
        <p14:creationId xmlns:p14="http://schemas.microsoft.com/office/powerpoint/2010/main" val="127589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FBF848-E4BA-4CF6-988C-767E09A0D85D}"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522595-1316-4FFA-AECB-4BFF98BC2E0B}" type="slidenum">
              <a:rPr lang="en-US" altLang="en-US"/>
              <a:pPr/>
              <a:t>‹#›</a:t>
            </a:fld>
            <a:endParaRPr lang="en-US" altLang="en-US"/>
          </a:p>
        </p:txBody>
      </p:sp>
    </p:spTree>
    <p:extLst>
      <p:ext uri="{BB962C8B-B14F-4D97-AF65-F5344CB8AC3E}">
        <p14:creationId xmlns:p14="http://schemas.microsoft.com/office/powerpoint/2010/main" val="205712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BC2F2A-9E2D-4A82-AEA8-BA64E7E25539}"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038791-521C-4053-8A55-4956A23B9182}" type="slidenum">
              <a:rPr lang="en-US" altLang="en-US"/>
              <a:pPr/>
              <a:t>‹#›</a:t>
            </a:fld>
            <a:endParaRPr lang="en-US" altLang="en-US"/>
          </a:p>
        </p:txBody>
      </p:sp>
    </p:spTree>
    <p:extLst>
      <p:ext uri="{BB962C8B-B14F-4D97-AF65-F5344CB8AC3E}">
        <p14:creationId xmlns:p14="http://schemas.microsoft.com/office/powerpoint/2010/main" val="791325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E0A99C-200A-49C1-97B0-5B665A880CAF}"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B9CAF5A-2C99-4730-9C09-EBF08DF7C938}" type="slidenum">
              <a:rPr lang="en-US" altLang="en-US"/>
              <a:pPr/>
              <a:t>‹#›</a:t>
            </a:fld>
            <a:endParaRPr lang="en-US" altLang="en-US"/>
          </a:p>
        </p:txBody>
      </p:sp>
    </p:spTree>
    <p:extLst>
      <p:ext uri="{BB962C8B-B14F-4D97-AF65-F5344CB8AC3E}">
        <p14:creationId xmlns:p14="http://schemas.microsoft.com/office/powerpoint/2010/main" val="80201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0C4F81E-287A-45CA-BB8B-4DA80527C18D}"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9BCC30-C6A6-4F08-A63B-7CA7B4FC9473}" type="slidenum">
              <a:rPr lang="en-US" altLang="en-US"/>
              <a:pPr/>
              <a:t>‹#›</a:t>
            </a:fld>
            <a:endParaRPr lang="en-US" altLang="en-US"/>
          </a:p>
        </p:txBody>
      </p:sp>
    </p:spTree>
    <p:extLst>
      <p:ext uri="{BB962C8B-B14F-4D97-AF65-F5344CB8AC3E}">
        <p14:creationId xmlns:p14="http://schemas.microsoft.com/office/powerpoint/2010/main" val="162362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DB124F7-E523-4BF1-9CE3-F0A3CA1D76F4}"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473991C-BF68-41DC-B2BC-02FB63C85A94}" type="slidenum">
              <a:rPr lang="en-US" altLang="en-US"/>
              <a:pPr/>
              <a:t>‹#›</a:t>
            </a:fld>
            <a:endParaRPr lang="en-US" altLang="en-US"/>
          </a:p>
        </p:txBody>
      </p:sp>
    </p:spTree>
    <p:extLst>
      <p:ext uri="{BB962C8B-B14F-4D97-AF65-F5344CB8AC3E}">
        <p14:creationId xmlns:p14="http://schemas.microsoft.com/office/powerpoint/2010/main" val="48769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2A4CF9-DE92-4D04-9192-F08AC0876145}" type="datetimeFigureOut">
              <a:rPr lang="en-US"/>
              <a:pPr>
                <a:defRPr/>
              </a:pPr>
              <a:t>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88198-A6C0-49D0-9407-E437226EAD66}" type="slidenum">
              <a:rPr lang="en-US" altLang="en-US"/>
              <a:pPr/>
              <a:t>‹#›</a:t>
            </a:fld>
            <a:endParaRPr lang="en-US" altLang="en-US"/>
          </a:p>
        </p:txBody>
      </p:sp>
    </p:spTree>
    <p:extLst>
      <p:ext uri="{BB962C8B-B14F-4D97-AF65-F5344CB8AC3E}">
        <p14:creationId xmlns:p14="http://schemas.microsoft.com/office/powerpoint/2010/main" val="415226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B64407-6332-46A8-AD48-29B069C98401}" type="datetimeFigureOut">
              <a:rPr lang="en-US"/>
              <a:pPr>
                <a:defRPr/>
              </a:pPr>
              <a:t>1/16/2017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B0A3D94-1928-4560-B5AC-F481817AAA55}" type="slidenum">
              <a:rPr lang="en-US" altLang="en-US"/>
              <a:pPr/>
              <a:t>‹#›</a:t>
            </a:fld>
            <a:endParaRPr lang="en-US" altLang="en-US"/>
          </a:p>
        </p:txBody>
      </p:sp>
    </p:spTree>
    <p:extLst>
      <p:ext uri="{BB962C8B-B14F-4D97-AF65-F5344CB8AC3E}">
        <p14:creationId xmlns:p14="http://schemas.microsoft.com/office/powerpoint/2010/main" val="387510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9FEC15-9EAB-4131-AFFB-D4CFE66CCBD7}" type="datetimeFigureOut">
              <a:rPr lang="en-US"/>
              <a:pPr>
                <a:defRPr/>
              </a:pPr>
              <a:t>1/16/2017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6895999-74F2-46BA-87EF-94248533FD01}" type="slidenum">
              <a:rPr lang="en-US" altLang="en-US"/>
              <a:pPr/>
              <a:t>‹#›</a:t>
            </a:fld>
            <a:endParaRPr lang="en-US" altLang="en-US"/>
          </a:p>
        </p:txBody>
      </p:sp>
    </p:spTree>
    <p:extLst>
      <p:ext uri="{BB962C8B-B14F-4D97-AF65-F5344CB8AC3E}">
        <p14:creationId xmlns:p14="http://schemas.microsoft.com/office/powerpoint/2010/main" val="219201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455239-1672-4C52-B27A-747FAEB0F3BD}" type="datetimeFigureOut">
              <a:rPr lang="en-US"/>
              <a:pPr>
                <a:defRPr/>
              </a:pPr>
              <a:t>1/16/2017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D2D8D94-3EB4-456F-BF63-E634DBEC0D55}" type="slidenum">
              <a:rPr lang="en-US" altLang="en-US"/>
              <a:pPr/>
              <a:t>‹#›</a:t>
            </a:fld>
            <a:endParaRPr lang="en-US" altLang="en-US"/>
          </a:p>
        </p:txBody>
      </p:sp>
    </p:spTree>
    <p:extLst>
      <p:ext uri="{BB962C8B-B14F-4D97-AF65-F5344CB8AC3E}">
        <p14:creationId xmlns:p14="http://schemas.microsoft.com/office/powerpoint/2010/main" val="351213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949B75-100A-4D0B-BFA9-4E8ED28DCBC4}" type="datetimeFigureOut">
              <a:rPr lang="en-US"/>
              <a:pPr>
                <a:defRPr/>
              </a:pPr>
              <a:t>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747CB79-9C9E-498A-AC15-7625F7087E1D}" type="slidenum">
              <a:rPr lang="en-US" altLang="en-US"/>
              <a:pPr/>
              <a:t>‹#›</a:t>
            </a:fld>
            <a:endParaRPr lang="en-US" altLang="en-US"/>
          </a:p>
        </p:txBody>
      </p:sp>
    </p:spTree>
    <p:extLst>
      <p:ext uri="{BB962C8B-B14F-4D97-AF65-F5344CB8AC3E}">
        <p14:creationId xmlns:p14="http://schemas.microsoft.com/office/powerpoint/2010/main" val="387406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8F6748-300B-4060-9DEA-FE33B8F1A93A}" type="datetimeFigureOut">
              <a:rPr lang="en-US"/>
              <a:pPr>
                <a:defRPr/>
              </a:pPr>
              <a:t>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D84C218-14A6-4642-A7F0-30F384F672EB}" type="slidenum">
              <a:rPr lang="en-US" altLang="en-US"/>
              <a:pPr/>
              <a:t>‹#›</a:t>
            </a:fld>
            <a:endParaRPr lang="en-US" altLang="en-US"/>
          </a:p>
        </p:txBody>
      </p:sp>
    </p:spTree>
    <p:extLst>
      <p:ext uri="{BB962C8B-B14F-4D97-AF65-F5344CB8AC3E}">
        <p14:creationId xmlns:p14="http://schemas.microsoft.com/office/powerpoint/2010/main" val="350138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733A7E6-FC4A-41D2-BC87-C06D2FB0CB9A}" type="datetimeFigureOut">
              <a:rPr lang="en-US"/>
              <a:pPr>
                <a:defRPr/>
              </a:pPr>
              <a:t>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48199CE-E1EA-4BEE-BA65-5D006F3D6A5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robotkirobots.wordpress.com/robotki-gallery-2/big-eye-mark-ii/"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hyperlink" Target="https://www.reconstructinc.com/"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8" Type="http://schemas.openxmlformats.org/officeDocument/2006/relationships/hyperlink" Target="http://earth.google.com/" TargetMode="External"/><Relationship Id="rId3" Type="http://schemas.openxmlformats.org/officeDocument/2006/relationships/tags" Target="../tags/tag7.xml"/><Relationship Id="rId7" Type="http://schemas.openxmlformats.org/officeDocument/2006/relationships/hyperlink" Target="http://www.microsoft.com/virtualearth/"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10.xml"/><Relationship Id="rId7" Type="http://schemas.openxmlformats.org/officeDocument/2006/relationships/slideLayout" Target="../slideLayouts/slideLayout6.xml"/><Relationship Id="rId12" Type="http://schemas.openxmlformats.org/officeDocument/2006/relationships/hyperlink" Target="http://en.wikipedia.org/wiki/Automatic_number_plate_recognition" TargetMode="Externa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56.png"/><Relationship Id="rId5" Type="http://schemas.openxmlformats.org/officeDocument/2006/relationships/tags" Target="../tags/tag12.xml"/><Relationship Id="rId10" Type="http://schemas.openxmlformats.org/officeDocument/2006/relationships/hyperlink" Target="http://www.research.att.com/~yann" TargetMode="External"/><Relationship Id="rId4" Type="http://schemas.openxmlformats.org/officeDocument/2006/relationships/tags" Target="../tags/tag11.xml"/><Relationship Id="rId9" Type="http://schemas.openxmlformats.org/officeDocument/2006/relationships/image" Target="../media/image55.gi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7.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tags" Target="../tags/tag19.xml"/><Relationship Id="rId7" Type="http://schemas.openxmlformats.org/officeDocument/2006/relationships/notesSlide" Target="../notesSlides/notesSlide10.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2.xml"/><Relationship Id="rId5" Type="http://schemas.openxmlformats.org/officeDocument/2006/relationships/tags" Target="../tags/tag21.xml"/><Relationship Id="rId10"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tags" Target="../tags/tag20.xml"/><Relationship Id="rId9" Type="http://schemas.openxmlformats.org/officeDocument/2006/relationships/image" Target="../media/image59.wmf"/></Relationships>
</file>

<file path=ppt/slides/_rels/slide32.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24.xml"/><Relationship Id="rId7" Type="http://schemas.openxmlformats.org/officeDocument/2006/relationships/image" Target="../media/image60.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5.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28.xml"/><Relationship Id="rId7" Type="http://schemas.openxmlformats.org/officeDocument/2006/relationships/notesSlide" Target="../notesSlides/notesSlide12.xml"/><Relationship Id="rId12" Type="http://schemas.openxmlformats.org/officeDocument/2006/relationships/hyperlink" Target="http://en.wikipedia.org/wiki/Afghan_Girl_(photo)" TargetMode="Externa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11" Type="http://schemas.openxmlformats.org/officeDocument/2006/relationships/hyperlink" Target="http://www.cl.cam.ac.uk/~jgd1000/afghan.html" TargetMode="External"/><Relationship Id="rId5" Type="http://schemas.openxmlformats.org/officeDocument/2006/relationships/tags" Target="../tags/tag30.xml"/><Relationship Id="rId10" Type="http://schemas.openxmlformats.org/officeDocument/2006/relationships/image" Target="../media/image64.jpeg"/><Relationship Id="rId4" Type="http://schemas.openxmlformats.org/officeDocument/2006/relationships/tags" Target="../tags/tag29.xml"/><Relationship Id="rId9"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hyperlink" Target="http://www.google.com/mobile/goggles/#text" TargetMode="External"/><Relationship Id="rId3" Type="http://schemas.openxmlformats.org/officeDocument/2006/relationships/tags" Target="../tags/tag33.xml"/><Relationship Id="rId7" Type="http://schemas.openxmlformats.org/officeDocument/2006/relationships/hyperlink" Target="http://research.nokia.com/researchteams/vcui/index.html"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hyperlink" Target="http://www.infoworld.com/article/07/04/24/HNnokiasiliconvalley_1.html" TargetMode="External"/><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65.jpeg"/></Relationships>
</file>

<file path=ppt/slides/_rels/slide3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tags" Target="../tags/tag36.xml"/><Relationship Id="rId7" Type="http://schemas.openxmlformats.org/officeDocument/2006/relationships/image" Target="../media/image66.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37.xml"/></Relationships>
</file>

<file path=ppt/slides/_rels/slide3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tags" Target="../tags/tag40.xml"/><Relationship Id="rId7" Type="http://schemas.openxmlformats.org/officeDocument/2006/relationships/image" Target="../media/image68.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41.xml"/></Relationships>
</file>

<file path=ppt/slides/_rels/slide38.xml.rels><?xml version="1.0" encoding="UTF-8" standalone="yes"?>
<Relationships xmlns="http://schemas.openxmlformats.org/package/2006/relationships"><Relationship Id="rId8" Type="http://schemas.openxmlformats.org/officeDocument/2006/relationships/hyperlink" Target="http://www.howstuffworks.com/first-down-line.htm" TargetMode="External"/><Relationship Id="rId3" Type="http://schemas.openxmlformats.org/officeDocument/2006/relationships/tags" Target="../tags/tag44.xml"/><Relationship Id="rId7" Type="http://schemas.openxmlformats.org/officeDocument/2006/relationships/image" Target="../media/image70.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6.xml"/><Relationship Id="rId5" Type="http://schemas.openxmlformats.org/officeDocument/2006/relationships/slideLayout" Target="../slideLayouts/slideLayout2.xml"/><Relationship Id="rId10" Type="http://schemas.openxmlformats.org/officeDocument/2006/relationships/hyperlink" Target="http://www.sportvision.com/video.html" TargetMode="External"/><Relationship Id="rId4" Type="http://schemas.openxmlformats.org/officeDocument/2006/relationships/tags" Target="../tags/tag45.xml"/><Relationship Id="rId9" Type="http://schemas.openxmlformats.org/officeDocument/2006/relationships/hyperlink" Target="http://www.howstuffworks.com/"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hyperlink" Target="http://mobileye.com/technology/applications/vehicle-detection/forward-colision-warning/" TargetMode="External"/><Relationship Id="rId3" Type="http://schemas.openxmlformats.org/officeDocument/2006/relationships/tags" Target="../tags/tag48.xml"/><Relationship Id="rId7" Type="http://schemas.openxmlformats.org/officeDocument/2006/relationships/image" Target="../media/image72.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hyperlink" Target="http://www.mobileye.com/" TargetMode="External"/><Relationship Id="rId5" Type="http://schemas.openxmlformats.org/officeDocument/2006/relationships/notesSlide" Target="../notesSlides/notesSlide17.xml"/><Relationship Id="rId10" Type="http://schemas.openxmlformats.org/officeDocument/2006/relationships/hyperlink" Target="http://www.roadandtrack.com/new-cars/news/a6852/subaru-camera-controlled-cruise/" TargetMode="External"/><Relationship Id="rId4" Type="http://schemas.openxmlformats.org/officeDocument/2006/relationships/slideLayout" Target="../slideLayouts/slideLayout2.xml"/><Relationship Id="rId9" Type="http://schemas.openxmlformats.org/officeDocument/2006/relationships/hyperlink" Target="http://mobileye.com/technology/applications/pedestrian-detection/pedestrian-collision-warnin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dezeen.com/2015/01/19/google-talks-ford-toyota-volkswagen-automation-driverless-cars/" TargetMode="Externa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hyperlink" Target="http://www.theatlantic.com/technology/archive/2014/05/all-the-world-a-track-the-trick-that-makes-googles-self-driving-cars-work/370871/"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8CTJL5lUjHg" TargetMode="External"/><Relationship Id="rId7" Type="http://schemas.openxmlformats.org/officeDocument/2006/relationships/image" Target="../media/image75.jpeg"/><Relationship Id="rId2" Type="http://schemas.openxmlformats.org/officeDocument/2006/relationships/hyperlink" Target="http://www.youtube.com/watch?feature=iv&amp;v=fQ59dXOo63o" TargetMode="Externa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hyperlink" Target="http://www.youtube.com/watch?v=w8BmgtMKFbY" TargetMode="External"/><Relationship Id="rId4" Type="http://schemas.openxmlformats.org/officeDocument/2006/relationships/hyperlink" Target="http://www.youtube.com/watch?v=7QrnwoO1-8A"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tags" Target="../tags/tag51.xml"/><Relationship Id="rId7" Type="http://schemas.openxmlformats.org/officeDocument/2006/relationships/notesSlide" Target="../notesSlides/notesSlide18.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2.xml"/><Relationship Id="rId5" Type="http://schemas.openxmlformats.org/officeDocument/2006/relationships/tags" Target="../tags/tag53.xml"/><Relationship Id="rId10" Type="http://schemas.openxmlformats.org/officeDocument/2006/relationships/hyperlink" Target="http://marsrovers.jpl.nasa.gov/gallery/images.html" TargetMode="External"/><Relationship Id="rId4" Type="http://schemas.openxmlformats.org/officeDocument/2006/relationships/tags" Target="../tags/tag52.xml"/><Relationship Id="rId9" Type="http://schemas.openxmlformats.org/officeDocument/2006/relationships/hyperlink" Target="http://www.ri.cmu.edu/pubs/pub_5719.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automationworld.com/computer-vision-opportunity-or-threat" TargetMode="Externa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hyperlink" Target="http://upload.wikimedia.org/wikipedia/commons/d/d8/NASA_Mars_Rover.jpg" TargetMode="External"/><Relationship Id="rId18" Type="http://schemas.openxmlformats.org/officeDocument/2006/relationships/hyperlink" Target="http://www.youtube.com/watch?v=DF39Ygp53mQ" TargetMode="Externa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hyperlink" Target="http://www.robocup.org/" TargetMode="External"/><Relationship Id="rId17" Type="http://schemas.openxmlformats.org/officeDocument/2006/relationships/hyperlink" Target="http://stair.stanford.edu/" TargetMode="External"/><Relationship Id="rId2" Type="http://schemas.openxmlformats.org/officeDocument/2006/relationships/tags" Target="../tags/tag55.xml"/><Relationship Id="rId16" Type="http://schemas.openxmlformats.org/officeDocument/2006/relationships/image" Target="../media/image81.jpeg"/><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79.jpeg"/><Relationship Id="rId5" Type="http://schemas.openxmlformats.org/officeDocument/2006/relationships/tags" Target="../tags/tag58.xml"/><Relationship Id="rId15" Type="http://schemas.openxmlformats.org/officeDocument/2006/relationships/hyperlink" Target="http://en.wikipedia.org/wiki/Spirit_rover" TargetMode="External"/><Relationship Id="rId10" Type="http://schemas.openxmlformats.org/officeDocument/2006/relationships/hyperlink" Target="UNSW_CMU.mpg" TargetMode="External"/><Relationship Id="rId19" Type="http://schemas.openxmlformats.org/officeDocument/2006/relationships/image" Target="../media/image82.jpeg"/><Relationship Id="rId4" Type="http://schemas.openxmlformats.org/officeDocument/2006/relationships/tags" Target="../tags/tag57.xml"/><Relationship Id="rId9" Type="http://schemas.openxmlformats.org/officeDocument/2006/relationships/notesSlide" Target="../notesSlides/notesSlide20.xml"/><Relationship Id="rId14" Type="http://schemas.openxmlformats.org/officeDocument/2006/relationships/image" Target="../media/image80.jpe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63.xml"/><Relationship Id="rId7" Type="http://schemas.openxmlformats.org/officeDocument/2006/relationships/notesSlide" Target="../notesSlides/notesSlide21.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Layout" Target="../slideLayouts/slideLayout6.xml"/><Relationship Id="rId5" Type="http://schemas.openxmlformats.org/officeDocument/2006/relationships/tags" Target="../tags/tag65.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64.xml"/><Relationship Id="rId9"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hyperlink" Target="http://www.cs.ubc.ca/spider/lowe/vision.html" TargetMode="External"/><Relationship Id="rId5" Type="http://schemas.openxmlformats.org/officeDocument/2006/relationships/hyperlink" Target="http://www.cs.ubc.ca/~lowe/" TargetMode="External"/><Relationship Id="rId4"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3" Type="http://schemas.openxmlformats.org/officeDocument/2006/relationships/hyperlink" Target="https://courses.engr.illinois.edu/cs543/"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goo.gl/forms/p3jQZ4CX3exc5QNm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tgupta6@illinois.edu" TargetMode="External"/><Relationship Id="rId2" Type="http://schemas.openxmlformats.org/officeDocument/2006/relationships/hyperlink" Target="https://piazza.com/class/i4ohqjpy49s6ga" TargetMode="External"/><Relationship Id="rId1" Type="http://schemas.openxmlformats.org/officeDocument/2006/relationships/slideLayout" Target="../slideLayouts/slideLayout2.xml"/><Relationship Id="rId6" Type="http://schemas.openxmlformats.org/officeDocument/2006/relationships/hyperlink" Target="http://www.amazon.com/Computer-Vision-Modern-Approach-2nd/dp/013608592X/ref=dp_ob_title_bk" TargetMode="External"/><Relationship Id="rId5" Type="http://schemas.openxmlformats.org/officeDocument/2006/relationships/hyperlink" Target="mailto:czou4@illinois.edu" TargetMode="External"/><Relationship Id="rId4" Type="http://schemas.openxmlformats.org/officeDocument/2006/relationships/hyperlink" Target="mailto:bplumme2@illinois.edu"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rldefense.proofpoint.com/v2/url?u=http-3A__doodle.com_poll_cwg3qeiuh2yq89hs&amp;d=DwMBaQ&amp;c=8hUWFZcy2Z-Za5rBPlktOQ&amp;r=EF_LZFvP4UYTLUDaF6_DY2DF-26dHdAPCYPj1095IWM&amp;m=kpAEEp_hRZfVAGt5MLZRuZDIxutEmabiSyvSQMul8Us&amp;s=CVhryYgunJR57iL3cZhzxl2VZLUcIbl26403zEnathY&amp;e=" TargetMode="External"/><Relationship Id="rId2" Type="http://schemas.openxmlformats.org/officeDocument/2006/relationships/hyperlink" Target="https://piazza.com/class/i4ohqjpy49s6ga"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914400" y="838200"/>
            <a:ext cx="7772400" cy="1470025"/>
          </a:xfrm>
        </p:spPr>
        <p:txBody>
          <a:bodyPr/>
          <a:lstStyle/>
          <a:p>
            <a:pPr algn="l" eaLnBrk="1" hangingPunct="1"/>
            <a:r>
              <a:rPr lang="en-US" altLang="en-US" smtClean="0"/>
              <a:t>Computer Vision</a:t>
            </a:r>
          </a:p>
        </p:txBody>
      </p:sp>
      <p:sp>
        <p:nvSpPr>
          <p:cNvPr id="2051" name="Subtitle 2"/>
          <p:cNvSpPr>
            <a:spLocks noGrp="1"/>
          </p:cNvSpPr>
          <p:nvPr>
            <p:ph type="subTitle" idx="1"/>
          </p:nvPr>
        </p:nvSpPr>
        <p:spPr>
          <a:xfrm>
            <a:off x="1066800" y="2743200"/>
            <a:ext cx="6400800" cy="1752600"/>
          </a:xfrm>
        </p:spPr>
        <p:txBody>
          <a:bodyPr/>
          <a:lstStyle/>
          <a:p>
            <a:pPr algn="l" eaLnBrk="1" hangingPunct="1"/>
            <a:r>
              <a:rPr lang="en-US" altLang="en-US" sz="2400" dirty="0" smtClean="0">
                <a:solidFill>
                  <a:schemeClr val="tx1"/>
                </a:solidFill>
              </a:rPr>
              <a:t>CS 543 / ECE 549 </a:t>
            </a:r>
          </a:p>
          <a:p>
            <a:pPr algn="l" eaLnBrk="1" hangingPunct="1"/>
            <a:r>
              <a:rPr lang="en-US" altLang="en-US" sz="2400" dirty="0" smtClean="0">
                <a:solidFill>
                  <a:schemeClr val="tx1"/>
                </a:solidFill>
              </a:rPr>
              <a:t>University of Illinois</a:t>
            </a:r>
          </a:p>
          <a:p>
            <a:pPr algn="l" eaLnBrk="1" hangingPunct="1"/>
            <a:endParaRPr lang="en-US" altLang="en-US" sz="2400" dirty="0" smtClean="0">
              <a:solidFill>
                <a:schemeClr val="tx1"/>
              </a:solidFill>
            </a:endParaRPr>
          </a:p>
          <a:p>
            <a:pPr algn="l" eaLnBrk="1" hangingPunct="1"/>
            <a:r>
              <a:rPr lang="en-US" altLang="en-US" sz="2400" dirty="0" smtClean="0">
                <a:solidFill>
                  <a:schemeClr val="tx1"/>
                </a:solidFill>
              </a:rPr>
              <a:t>Instructor: Derek Hoiem</a:t>
            </a:r>
          </a:p>
          <a:p>
            <a:pPr algn="l" eaLnBrk="1" hangingPunct="1"/>
            <a:r>
              <a:rPr lang="en-US" altLang="en-US" sz="2400" dirty="0" smtClean="0">
                <a:solidFill>
                  <a:schemeClr val="tx1"/>
                </a:solidFill>
              </a:rPr>
              <a:t>TAs: </a:t>
            </a:r>
            <a:r>
              <a:rPr lang="en-US" altLang="en-US" sz="2400" dirty="0" smtClean="0">
                <a:solidFill>
                  <a:schemeClr val="tx1"/>
                </a:solidFill>
              </a:rPr>
              <a:t>Tanmay Gupta</a:t>
            </a:r>
            <a:endParaRPr lang="en-US" altLang="en-US" sz="2400" dirty="0" smtClean="0">
              <a:solidFill>
                <a:schemeClr val="tx1"/>
              </a:solidFill>
            </a:endParaRPr>
          </a:p>
          <a:p>
            <a:pPr algn="l" eaLnBrk="1" hangingPunct="1"/>
            <a:r>
              <a:rPr lang="en-US" altLang="en-US" sz="2400" dirty="0" smtClean="0">
                <a:solidFill>
                  <a:schemeClr val="tx1"/>
                </a:solidFill>
              </a:rPr>
              <a:t>        </a:t>
            </a:r>
            <a:r>
              <a:rPr lang="en-US" altLang="en-US" sz="2400" dirty="0" smtClean="0">
                <a:solidFill>
                  <a:schemeClr val="tx1"/>
                </a:solidFill>
              </a:rPr>
              <a:t>Bryan Plummer</a:t>
            </a:r>
          </a:p>
          <a:p>
            <a:pPr algn="l" eaLnBrk="1" hangingPunct="1"/>
            <a:r>
              <a:rPr lang="en-US" altLang="en-US" sz="2400" dirty="0" smtClean="0">
                <a:solidFill>
                  <a:schemeClr val="tx1"/>
                </a:solidFill>
              </a:rPr>
              <a:t>        Chuhang Zou</a:t>
            </a:r>
            <a:endParaRPr lang="en-US" altLang="en-US" sz="2400" dirty="0" smtClean="0">
              <a:solidFill>
                <a:schemeClr val="tx1"/>
              </a:solidFill>
            </a:endParaRPr>
          </a:p>
          <a:p>
            <a:pPr algn="l" eaLnBrk="1" hangingPunct="1"/>
            <a:endParaRPr lang="en-US" altLang="en-US" sz="2400" dirty="0" smtClean="0">
              <a:solidFill>
                <a:schemeClr val="tx1"/>
              </a:solidFill>
            </a:endParaRPr>
          </a:p>
        </p:txBody>
      </p:sp>
      <p:sp>
        <p:nvSpPr>
          <p:cNvPr id="2052" name="TextBox 4"/>
          <p:cNvSpPr txBox="1">
            <a:spLocks noChangeArrowheads="1"/>
          </p:cNvSpPr>
          <p:nvPr/>
        </p:nvSpPr>
        <p:spPr bwMode="auto">
          <a:xfrm>
            <a:off x="7950200" y="0"/>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smtClean="0"/>
              <a:t>1/17/2017</a:t>
            </a:r>
            <a:endParaRPr lang="en-US" altLang="en-US" dirty="0"/>
          </a:p>
        </p:txBody>
      </p:sp>
      <p:pic>
        <p:nvPicPr>
          <p:cNvPr id="2053" name="Picture 6" descr="http://robotkirobots.files.wordpress.com/2010/12/big-eye-mark-ii-06.jpg?w=6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225" y="1257300"/>
            <a:ext cx="3429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1"/>
          <p:cNvSpPr txBox="1">
            <a:spLocks noChangeArrowheads="1"/>
          </p:cNvSpPr>
          <p:nvPr/>
        </p:nvSpPr>
        <p:spPr bwMode="auto">
          <a:xfrm>
            <a:off x="7956550" y="6557963"/>
            <a:ext cx="1217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hlinkClick r:id="rId3"/>
              </a:rPr>
              <a:t>photo source</a:t>
            </a:r>
            <a:endParaRPr lang="en-US" altLang="en-US" sz="1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pic>
        <p:nvPicPr>
          <p:cNvPr id="6" name="Picture 5"/>
          <p:cNvPicPr>
            <a:picLocks noChangeAspect="1"/>
          </p:cNvPicPr>
          <p:nvPr/>
        </p:nvPicPr>
        <p:blipFill>
          <a:blip r:embed="rId2"/>
          <a:stretch>
            <a:fillRect/>
          </a:stretch>
        </p:blipFill>
        <p:spPr>
          <a:xfrm>
            <a:off x="1525243" y="1174172"/>
            <a:ext cx="2674620" cy="1989189"/>
          </a:xfrm>
          <a:prstGeom prst="rect">
            <a:avLst/>
          </a:prstGeom>
        </p:spPr>
      </p:pic>
      <p:pic>
        <p:nvPicPr>
          <p:cNvPr id="7" name="Picture 6"/>
          <p:cNvPicPr>
            <a:picLocks noChangeAspect="1"/>
          </p:cNvPicPr>
          <p:nvPr/>
        </p:nvPicPr>
        <p:blipFill>
          <a:blip r:embed="rId3"/>
          <a:stretch>
            <a:fillRect/>
          </a:stretch>
        </p:blipFill>
        <p:spPr>
          <a:xfrm>
            <a:off x="4914900" y="1196970"/>
            <a:ext cx="2743972" cy="2051799"/>
          </a:xfrm>
          <a:prstGeom prst="rect">
            <a:avLst/>
          </a:prstGeom>
        </p:spPr>
      </p:pic>
      <p:sp>
        <p:nvSpPr>
          <p:cNvPr id="8" name="Right Arrow 7"/>
          <p:cNvSpPr/>
          <p:nvPr/>
        </p:nvSpPr>
        <p:spPr>
          <a:xfrm>
            <a:off x="4199863" y="2033949"/>
            <a:ext cx="548640" cy="41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1005840" y="3248768"/>
            <a:ext cx="7063740" cy="3558201"/>
          </a:xfrm>
          <a:prstGeom prst="rect">
            <a:avLst/>
          </a:prstGeom>
        </p:spPr>
      </p:pic>
    </p:spTree>
    <p:extLst>
      <p:ext uri="{BB962C8B-B14F-4D97-AF65-F5344CB8AC3E}">
        <p14:creationId xmlns:p14="http://schemas.microsoft.com/office/powerpoint/2010/main" val="3430107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My Research</a:t>
            </a:r>
          </a:p>
        </p:txBody>
      </p:sp>
      <p:grpSp>
        <p:nvGrpSpPr>
          <p:cNvPr id="9219" name="Group 13"/>
          <p:cNvGrpSpPr>
            <a:grpSpLocks noChangeAspect="1"/>
          </p:cNvGrpSpPr>
          <p:nvPr/>
        </p:nvGrpSpPr>
        <p:grpSpPr bwMode="auto">
          <a:xfrm>
            <a:off x="350838" y="1676400"/>
            <a:ext cx="8634412" cy="5232400"/>
            <a:chOff x="-263525" y="483947"/>
            <a:chExt cx="10504917" cy="6366613"/>
          </a:xfrm>
        </p:grpSpPr>
        <p:pic>
          <p:nvPicPr>
            <p:cNvPr id="922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483947"/>
              <a:ext cx="37338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525" y="3554172"/>
              <a:ext cx="33623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8800" y="3573222"/>
              <a:ext cx="3352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3535122"/>
              <a:ext cx="3409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225" name="TextBox 6"/>
            <p:cNvSpPr txBox="1">
              <a:spLocks noChangeArrowheads="1"/>
            </p:cNvSpPr>
            <p:nvPr/>
          </p:nvSpPr>
          <p:spPr bwMode="auto">
            <a:xfrm>
              <a:off x="1001713" y="5821122"/>
              <a:ext cx="917024"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Input</a:t>
              </a:r>
            </a:p>
          </p:txBody>
        </p:sp>
        <p:sp>
          <p:nvSpPr>
            <p:cNvPr id="9226" name="TextBox 7"/>
            <p:cNvSpPr txBox="1">
              <a:spLocks noChangeArrowheads="1"/>
            </p:cNvSpPr>
            <p:nvPr/>
          </p:nvSpPr>
          <p:spPr bwMode="auto">
            <a:xfrm>
              <a:off x="3387726" y="5821122"/>
              <a:ext cx="2843905"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Detected Shadows</a:t>
              </a:r>
            </a:p>
          </p:txBody>
        </p:sp>
        <p:sp>
          <p:nvSpPr>
            <p:cNvPr id="9227" name="TextBox 8"/>
            <p:cNvSpPr txBox="1">
              <a:spLocks noChangeArrowheads="1"/>
            </p:cNvSpPr>
            <p:nvPr/>
          </p:nvSpPr>
          <p:spPr bwMode="auto">
            <a:xfrm>
              <a:off x="6624638" y="5779847"/>
              <a:ext cx="2931668"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Removed Shadows</a:t>
              </a:r>
            </a:p>
          </p:txBody>
        </p:sp>
        <p:sp>
          <p:nvSpPr>
            <p:cNvPr id="9228" name="TextBox 9"/>
            <p:cNvSpPr txBox="1">
              <a:spLocks noChangeArrowheads="1"/>
            </p:cNvSpPr>
            <p:nvPr/>
          </p:nvSpPr>
          <p:spPr bwMode="auto">
            <a:xfrm>
              <a:off x="1719263" y="2925522"/>
              <a:ext cx="5946808" cy="4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latin typeface="Gill Sans"/>
                  <a:ea typeface="Gill Sans"/>
                  <a:cs typeface="Gill Sans"/>
                  <a:sym typeface="Gill Sans"/>
                </a:rPr>
                <a:t>Detection by Comparing Pairs of Regions</a:t>
              </a:r>
            </a:p>
          </p:txBody>
        </p:sp>
        <p:sp>
          <p:nvSpPr>
            <p:cNvPr id="9229" name="TextBox 10"/>
            <p:cNvSpPr txBox="1">
              <a:spLocks noChangeArrowheads="1"/>
            </p:cNvSpPr>
            <p:nvPr/>
          </p:nvSpPr>
          <p:spPr bwMode="auto">
            <a:xfrm>
              <a:off x="6451600" y="6438660"/>
              <a:ext cx="3789792" cy="4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000000"/>
                  </a:solidFill>
                  <a:latin typeface="Gill Sans"/>
                  <a:ea typeface="Gill Sans"/>
                  <a:cs typeface="Gill Sans"/>
                  <a:sym typeface="Gill Sans"/>
                </a:rPr>
                <a:t>with </a:t>
              </a:r>
              <a:r>
                <a:rPr lang="en-US" altLang="en-US" sz="1600" b="1">
                  <a:solidFill>
                    <a:srgbClr val="000000"/>
                  </a:solidFill>
                  <a:latin typeface="Gill Sans"/>
                  <a:ea typeface="Gill Sans"/>
                  <a:cs typeface="Gill Sans"/>
                  <a:sym typeface="Gill Sans"/>
                </a:rPr>
                <a:t>Ruiqi Guo </a:t>
              </a:r>
              <a:r>
                <a:rPr lang="en-US" altLang="en-US" sz="1600">
                  <a:solidFill>
                    <a:srgbClr val="000000"/>
                  </a:solidFill>
                  <a:latin typeface="Gill Sans"/>
                  <a:ea typeface="Gill Sans"/>
                  <a:cs typeface="Gill Sans"/>
                  <a:sym typeface="Gill Sans"/>
                </a:rPr>
                <a:t>and Qieyun Dai </a:t>
              </a:r>
            </a:p>
          </p:txBody>
        </p:sp>
      </p:grpSp>
      <p:sp>
        <p:nvSpPr>
          <p:cNvPr id="9220" name="TextBox 11"/>
          <p:cNvSpPr txBox="1">
            <a:spLocks noChangeArrowheads="1"/>
          </p:cNvSpPr>
          <p:nvPr/>
        </p:nvSpPr>
        <p:spPr bwMode="auto">
          <a:xfrm>
            <a:off x="3810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Shadow detection and removal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My Research</a:t>
            </a:r>
          </a:p>
        </p:txBody>
      </p:sp>
      <p:sp>
        <p:nvSpPr>
          <p:cNvPr id="10243" name="Content Placeholder 2"/>
          <p:cNvSpPr>
            <a:spLocks noGrp="1"/>
          </p:cNvSpPr>
          <p:nvPr>
            <p:ph idx="1"/>
          </p:nvPr>
        </p:nvSpPr>
        <p:spPr>
          <a:xfrm>
            <a:off x="457200" y="1066800"/>
            <a:ext cx="8229600" cy="5135563"/>
          </a:xfrm>
        </p:spPr>
        <p:txBody>
          <a:bodyPr/>
          <a:lstStyle/>
          <a:p>
            <a:pPr>
              <a:buFont typeface="Arial" panose="020B0604020202020204" pitchFamily="34" charset="0"/>
              <a:buNone/>
            </a:pPr>
            <a:r>
              <a:rPr lang="en-US" altLang="en-US" smtClean="0"/>
              <a:t>Editing images as if they were 3D scenes</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438400"/>
            <a:ext cx="833913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1"/>
          <p:cNvSpPr txBox="1">
            <a:spLocks noChangeArrowheads="1"/>
          </p:cNvSpPr>
          <p:nvPr/>
        </p:nvSpPr>
        <p:spPr bwMode="auto">
          <a:xfrm>
            <a:off x="4148138" y="6172200"/>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(video)</a:t>
            </a:r>
          </a:p>
        </p:txBody>
      </p:sp>
      <p:sp>
        <p:nvSpPr>
          <p:cNvPr id="3" name="TextBox 2"/>
          <p:cNvSpPr txBox="1"/>
          <p:nvPr/>
        </p:nvSpPr>
        <p:spPr>
          <a:xfrm>
            <a:off x="6061075" y="6508750"/>
            <a:ext cx="3082925" cy="369888"/>
          </a:xfrm>
          <a:prstGeom prst="rect">
            <a:avLst/>
          </a:prstGeom>
          <a:noFill/>
        </p:spPr>
        <p:txBody>
          <a:bodyPr wrap="none">
            <a:spAutoFit/>
          </a:bodyPr>
          <a:lstStyle/>
          <a:p>
            <a:pPr>
              <a:defRPr/>
            </a:pPr>
            <a:r>
              <a:rPr lang="en-US" dirty="0">
                <a:solidFill>
                  <a:schemeClr val="bg1">
                    <a:lumMod val="50000"/>
                  </a:schemeClr>
                </a:solidFill>
                <a:latin typeface="Arial" charset="0"/>
              </a:rPr>
              <a:t>with Karsch, Hedau, Forsyth</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irror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38996028"/>
      </p:ext>
    </p:extLst>
  </p:cSld>
  <p:clrMapOvr>
    <a:masterClrMapping/>
  </p:clrMapOvr>
  <mc:AlternateContent xmlns:mc="http://schemas.openxmlformats.org/markup-compatibility/2006" xmlns:p14="http://schemas.microsoft.com/office/powerpoint/2010/main">
    <mc:Choice Requires="p14">
      <p:transition spd="slow" p14:dur="2000" advTm="40862"/>
    </mc:Choice>
    <mc:Fallback xmlns="">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1567" objId="2"/>
        <p14:stopEvt time="38527"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Research: visual question answering</a:t>
            </a:r>
            <a:endParaRPr lang="en-US" dirty="0"/>
          </a:p>
        </p:txBody>
      </p:sp>
      <p:pic>
        <p:nvPicPr>
          <p:cNvPr id="4" name="Picture 3"/>
          <p:cNvPicPr>
            <a:picLocks noChangeAspect="1"/>
          </p:cNvPicPr>
          <p:nvPr/>
        </p:nvPicPr>
        <p:blipFill>
          <a:blip r:embed="rId2"/>
          <a:stretch>
            <a:fillRect/>
          </a:stretch>
        </p:blipFill>
        <p:spPr>
          <a:xfrm>
            <a:off x="-38100" y="2129851"/>
            <a:ext cx="2925144" cy="3937416"/>
          </a:xfrm>
          <a:prstGeom prst="rect">
            <a:avLst/>
          </a:prstGeom>
        </p:spPr>
      </p:pic>
      <p:pic>
        <p:nvPicPr>
          <p:cNvPr id="5" name="Picture 4"/>
          <p:cNvPicPr>
            <a:picLocks noChangeAspect="1"/>
          </p:cNvPicPr>
          <p:nvPr/>
        </p:nvPicPr>
        <p:blipFill>
          <a:blip r:embed="rId3"/>
          <a:stretch>
            <a:fillRect/>
          </a:stretch>
        </p:blipFill>
        <p:spPr>
          <a:xfrm>
            <a:off x="2892041" y="2117359"/>
            <a:ext cx="3366961" cy="3962400"/>
          </a:xfrm>
          <a:prstGeom prst="rect">
            <a:avLst/>
          </a:prstGeom>
        </p:spPr>
      </p:pic>
      <p:pic>
        <p:nvPicPr>
          <p:cNvPr id="6" name="Picture 5"/>
          <p:cNvPicPr>
            <a:picLocks noChangeAspect="1"/>
          </p:cNvPicPr>
          <p:nvPr/>
        </p:nvPicPr>
        <p:blipFill>
          <a:blip r:embed="rId4"/>
          <a:stretch>
            <a:fillRect/>
          </a:stretch>
        </p:blipFill>
        <p:spPr>
          <a:xfrm>
            <a:off x="6104120" y="2133600"/>
            <a:ext cx="3119540" cy="3962400"/>
          </a:xfrm>
          <a:prstGeom prst="rect">
            <a:avLst/>
          </a:prstGeom>
        </p:spPr>
      </p:pic>
      <p:sp>
        <p:nvSpPr>
          <p:cNvPr id="7" name="TextBox 6"/>
          <p:cNvSpPr txBox="1"/>
          <p:nvPr/>
        </p:nvSpPr>
        <p:spPr>
          <a:xfrm>
            <a:off x="6553415" y="6488668"/>
            <a:ext cx="2595582" cy="369332"/>
          </a:xfrm>
          <a:prstGeom prst="rect">
            <a:avLst/>
          </a:prstGeom>
          <a:noFill/>
        </p:spPr>
        <p:txBody>
          <a:bodyPr wrap="none">
            <a:spAutoFit/>
          </a:bodyPr>
          <a:lstStyle/>
          <a:p>
            <a:pPr>
              <a:defRPr/>
            </a:pPr>
            <a:r>
              <a:rPr lang="en-US" dirty="0">
                <a:solidFill>
                  <a:schemeClr val="bg1">
                    <a:lumMod val="50000"/>
                  </a:schemeClr>
                </a:solidFill>
                <a:latin typeface="Arial" charset="0"/>
              </a:rPr>
              <a:t>with </a:t>
            </a:r>
            <a:r>
              <a:rPr lang="en-US" dirty="0" smtClean="0">
                <a:solidFill>
                  <a:schemeClr val="bg1">
                    <a:lumMod val="50000"/>
                  </a:schemeClr>
                </a:solidFill>
                <a:latin typeface="Arial" charset="0"/>
              </a:rPr>
              <a:t>Shih, Gupta, Singh</a:t>
            </a:r>
            <a:endParaRPr lang="en-US" dirty="0">
              <a:solidFill>
                <a:schemeClr val="bg1">
                  <a:lumMod val="50000"/>
                </a:schemeClr>
              </a:solidFill>
              <a:latin typeface="Arial" charset="0"/>
            </a:endParaRPr>
          </a:p>
        </p:txBody>
      </p:sp>
    </p:spTree>
    <p:extLst>
      <p:ext uri="{BB962C8B-B14F-4D97-AF65-F5344CB8AC3E}">
        <p14:creationId xmlns:p14="http://schemas.microsoft.com/office/powerpoint/2010/main" val="2531379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Reconstruct, </a:t>
            </a:r>
            <a:r>
              <a:rPr lang="en-US" dirty="0" err="1" smtClean="0"/>
              <a:t>Inc</a:t>
            </a:r>
            <a:r>
              <a:rPr lang="en-US" dirty="0" smtClean="0"/>
              <a:t>: vision for construction</a:t>
            </a:r>
            <a:endParaRPr lang="en-US" dirty="0"/>
          </a:p>
        </p:txBody>
      </p:sp>
      <p:pic>
        <p:nvPicPr>
          <p:cNvPr id="4" name="Reconstruct Web Platform- Visual Asset Management-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3700" y="1371600"/>
            <a:ext cx="8737527" cy="4724400"/>
          </a:xfrm>
        </p:spPr>
      </p:pic>
      <p:sp>
        <p:nvSpPr>
          <p:cNvPr id="5" name="TextBox 4"/>
          <p:cNvSpPr txBox="1"/>
          <p:nvPr/>
        </p:nvSpPr>
        <p:spPr>
          <a:xfrm>
            <a:off x="5589514" y="6488668"/>
            <a:ext cx="3493329" cy="369332"/>
          </a:xfrm>
          <a:prstGeom prst="rect">
            <a:avLst/>
          </a:prstGeom>
          <a:noFill/>
        </p:spPr>
        <p:txBody>
          <a:bodyPr wrap="none" rtlCol="0">
            <a:spAutoFit/>
          </a:bodyPr>
          <a:lstStyle/>
          <a:p>
            <a:r>
              <a:rPr lang="en-US" dirty="0">
                <a:hlinkClick r:id="rId5"/>
              </a:rPr>
              <a:t>https://www.reconstructinc.com</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40294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daughter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99167" y="2036233"/>
            <a:ext cx="5012266" cy="2819400"/>
          </a:xfrm>
          <a:prstGeom prst="rect">
            <a:avLst/>
          </a:prstGeom>
        </p:spPr>
      </p:pic>
      <p:sp>
        <p:nvSpPr>
          <p:cNvPr id="5" name="TextBox 4"/>
          <p:cNvSpPr txBox="1"/>
          <p:nvPr/>
        </p:nvSpPr>
        <p:spPr>
          <a:xfrm>
            <a:off x="3990161" y="5977466"/>
            <a:ext cx="543739" cy="369332"/>
          </a:xfrm>
          <a:prstGeom prst="rect">
            <a:avLst/>
          </a:prstGeom>
          <a:noFill/>
        </p:spPr>
        <p:txBody>
          <a:bodyPr wrap="none" rtlCol="0">
            <a:spAutoFit/>
          </a:bodyPr>
          <a:lstStyle/>
          <a:p>
            <a:r>
              <a:rPr lang="en-US" dirty="0" smtClean="0"/>
              <a:t>Isla</a:t>
            </a:r>
            <a:endParaRPr lang="en-US" dirty="0"/>
          </a:p>
        </p:txBody>
      </p:sp>
    </p:spTree>
    <p:extLst>
      <p:ext uri="{BB962C8B-B14F-4D97-AF65-F5344CB8AC3E}">
        <p14:creationId xmlns:p14="http://schemas.microsoft.com/office/powerpoint/2010/main" val="181905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589020"/>
            <a:ext cx="5861304" cy="2334006"/>
          </a:xfrm>
          <a:prstGeom prst="rect">
            <a:avLst/>
          </a:prstGeom>
        </p:spPr>
      </p:pic>
      <p:sp>
        <p:nvSpPr>
          <p:cNvPr id="2" name="Title 1"/>
          <p:cNvSpPr>
            <a:spLocks noGrp="1"/>
          </p:cNvSpPr>
          <p:nvPr>
            <p:ph type="title"/>
          </p:nvPr>
        </p:nvSpPr>
        <p:spPr>
          <a:xfrm>
            <a:off x="1" y="0"/>
            <a:ext cx="7886700" cy="994172"/>
          </a:xfrm>
        </p:spPr>
        <p:txBody>
          <a:bodyPr/>
          <a:lstStyle/>
          <a:p>
            <a:r>
              <a:rPr lang="en-US" dirty="0" smtClean="0"/>
              <a:t>Tanmay Gupta (TA)</a:t>
            </a:r>
            <a:endParaRPr lang="en-US" dirty="0"/>
          </a:p>
        </p:txBody>
      </p:sp>
      <p:sp>
        <p:nvSpPr>
          <p:cNvPr id="3" name="Content Placeholder 2"/>
          <p:cNvSpPr>
            <a:spLocks noGrp="1"/>
          </p:cNvSpPr>
          <p:nvPr>
            <p:ph idx="1"/>
          </p:nvPr>
        </p:nvSpPr>
        <p:spPr>
          <a:xfrm>
            <a:off x="5964034" y="1777603"/>
            <a:ext cx="3408566" cy="3605714"/>
          </a:xfrm>
        </p:spPr>
        <p:txBody>
          <a:bodyPr>
            <a:normAutofit/>
          </a:bodyPr>
          <a:lstStyle/>
          <a:p>
            <a:pPr marL="0" indent="0">
              <a:buNone/>
            </a:pPr>
            <a:r>
              <a:rPr lang="en-US" sz="1800" b="1" u="sng" dirty="0"/>
              <a:t>Hometown</a:t>
            </a:r>
            <a:r>
              <a:rPr lang="en-US" sz="1800" u="sng" dirty="0"/>
              <a:t> </a:t>
            </a:r>
          </a:p>
          <a:p>
            <a:pPr marL="0" indent="0">
              <a:buNone/>
            </a:pPr>
            <a:r>
              <a:rPr lang="en-US" sz="1800" dirty="0" err="1"/>
              <a:t>Bokaro</a:t>
            </a:r>
            <a:r>
              <a:rPr lang="en-US" sz="1800" dirty="0"/>
              <a:t> Steel City, India</a:t>
            </a:r>
          </a:p>
          <a:p>
            <a:pPr marL="0" indent="0">
              <a:buNone/>
            </a:pPr>
            <a:r>
              <a:rPr lang="en-US" sz="1800" b="1" u="sng" dirty="0"/>
              <a:t>Undergrad</a:t>
            </a:r>
            <a:r>
              <a:rPr lang="en-US" sz="1800" dirty="0"/>
              <a:t> </a:t>
            </a:r>
          </a:p>
          <a:p>
            <a:pPr marL="0" indent="0">
              <a:buNone/>
            </a:pPr>
            <a:r>
              <a:rPr lang="en-US" sz="1800" dirty="0"/>
              <a:t>IIT Kanpur, India</a:t>
            </a:r>
          </a:p>
          <a:p>
            <a:pPr marL="0" indent="0">
              <a:buNone/>
            </a:pPr>
            <a:r>
              <a:rPr lang="en-US" sz="1800" b="1" u="sng" dirty="0"/>
              <a:t>Research</a:t>
            </a:r>
          </a:p>
          <a:p>
            <a:pPr marL="0" indent="0">
              <a:buNone/>
            </a:pPr>
            <a:r>
              <a:rPr lang="en-US" sz="1800" i="1" dirty="0"/>
              <a:t>Understanding the Visual World through Language</a:t>
            </a:r>
          </a:p>
          <a:p>
            <a:r>
              <a:rPr lang="en-US" sz="1500" dirty="0"/>
              <a:t>Visual Question Answering</a:t>
            </a:r>
          </a:p>
          <a:p>
            <a:r>
              <a:rPr lang="en-US" sz="1500" dirty="0"/>
              <a:t>Visual Relationships and their role in Vision-Language Tasks  </a:t>
            </a:r>
          </a:p>
          <a:p>
            <a:pPr marL="0" indent="0">
              <a:buNone/>
            </a:pPr>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 y="1777603"/>
            <a:ext cx="5330952" cy="1914525"/>
          </a:xfrm>
          <a:prstGeom prst="rect">
            <a:avLst/>
          </a:prstGeom>
        </p:spPr>
      </p:pic>
    </p:spTree>
    <p:extLst>
      <p:ext uri="{BB962C8B-B14F-4D97-AF65-F5344CB8AC3E}">
        <p14:creationId xmlns:p14="http://schemas.microsoft.com/office/powerpoint/2010/main" val="2706265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Bryan Plummer (TA)</a:t>
            </a:r>
            <a:endParaRPr lang="en-US" dirty="0"/>
          </a:p>
        </p:txBody>
      </p:sp>
      <p:sp>
        <p:nvSpPr>
          <p:cNvPr id="3" name="Content Placeholder 2"/>
          <p:cNvSpPr>
            <a:spLocks noGrp="1"/>
          </p:cNvSpPr>
          <p:nvPr>
            <p:ph idx="1"/>
          </p:nvPr>
        </p:nvSpPr>
        <p:spPr>
          <a:xfrm>
            <a:off x="4572000" y="2125266"/>
            <a:ext cx="4352925" cy="3263504"/>
          </a:xfrm>
        </p:spPr>
        <p:txBody>
          <a:bodyPr>
            <a:normAutofit fontScale="70000" lnSpcReduction="20000"/>
          </a:bodyPr>
          <a:lstStyle/>
          <a:p>
            <a:r>
              <a:rPr lang="en-US" dirty="0" smtClean="0"/>
              <a:t>Grew up in Angeles National Forest in Southern California</a:t>
            </a:r>
          </a:p>
          <a:p>
            <a:r>
              <a:rPr lang="en-US" dirty="0" smtClean="0"/>
              <a:t>Undergrad: 2 years at Mesa Community College, 2 years at UIUC</a:t>
            </a:r>
          </a:p>
          <a:p>
            <a:r>
              <a:rPr lang="en-US" dirty="0" smtClean="0"/>
              <a:t>Current Research: vision-language (language grounding, bidirectional retrieval, caption generation), video summarization </a:t>
            </a:r>
            <a:endParaRPr lang="en-US" dirty="0"/>
          </a:p>
        </p:txBody>
      </p:sp>
      <p:pic>
        <p:nvPicPr>
          <p:cNvPr id="4" name="Picture 3"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l="7672" t="4807" r="2616" b="2172"/>
          <a:stretch/>
        </p:blipFill>
        <p:spPr>
          <a:xfrm>
            <a:off x="116618" y="2283620"/>
            <a:ext cx="4250964" cy="2440781"/>
          </a:xfrm>
          <a:prstGeom prst="rect">
            <a:avLst/>
          </a:prstGeom>
        </p:spPr>
      </p:pic>
      <p:sp>
        <p:nvSpPr>
          <p:cNvPr id="5" name="Rectangle 4"/>
          <p:cNvSpPr/>
          <p:nvPr/>
        </p:nvSpPr>
        <p:spPr>
          <a:xfrm>
            <a:off x="116617" y="2125266"/>
            <a:ext cx="1912208" cy="409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213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p:txBody>
          <a:bodyPr/>
          <a:lstStyle/>
          <a:p>
            <a:pPr algn="l"/>
            <a:r>
              <a:rPr lang="en-US" altLang="en-US" dirty="0" smtClean="0"/>
              <a:t>Chuhang Zou (TA)</a:t>
            </a:r>
          </a:p>
        </p:txBody>
      </p:sp>
      <p:sp>
        <p:nvSpPr>
          <p:cNvPr id="3" name="Content Placeholder 2"/>
          <p:cNvSpPr>
            <a:spLocks noGrp="1"/>
          </p:cNvSpPr>
          <p:nvPr>
            <p:ph idx="1"/>
          </p:nvPr>
        </p:nvSpPr>
        <p:spPr>
          <a:xfrm>
            <a:off x="293688" y="1600200"/>
            <a:ext cx="8507412" cy="4525963"/>
          </a:xfrm>
        </p:spPr>
        <p:txBody>
          <a:bodyPr rtlCol="0">
            <a:normAutofit/>
          </a:bodyPr>
          <a:lstStyle/>
          <a:p>
            <a:pPr fontAlgn="auto">
              <a:spcAft>
                <a:spcPts val="0"/>
              </a:spcAft>
              <a:buFont typeface="Arial"/>
              <a:buChar char="•"/>
              <a:defRPr/>
            </a:pPr>
            <a:r>
              <a:rPr lang="en-US" sz="2800" dirty="0" smtClean="0">
                <a:ea typeface="+mn-ea"/>
              </a:rPr>
              <a:t>Grew up in Hangzhou, China</a:t>
            </a:r>
          </a:p>
          <a:p>
            <a:pPr fontAlgn="auto">
              <a:spcAft>
                <a:spcPts val="0"/>
              </a:spcAft>
              <a:buFont typeface="Arial"/>
              <a:buChar char="•"/>
              <a:defRPr/>
            </a:pPr>
            <a:endParaRPr lang="en-US" sz="2800" dirty="0" smtClean="0">
              <a:ea typeface="+mn-ea"/>
            </a:endParaRPr>
          </a:p>
          <a:p>
            <a:pPr fontAlgn="auto">
              <a:spcAft>
                <a:spcPts val="0"/>
              </a:spcAft>
              <a:buFont typeface="Arial"/>
              <a:buChar char="•"/>
              <a:defRPr/>
            </a:pPr>
            <a:endParaRPr lang="en-US" sz="2800" dirty="0" smtClean="0">
              <a:ea typeface="+mn-ea"/>
            </a:endParaRPr>
          </a:p>
          <a:p>
            <a:pPr fontAlgn="auto">
              <a:spcAft>
                <a:spcPts val="0"/>
              </a:spcAft>
              <a:buFont typeface="Arial"/>
              <a:buChar char="•"/>
              <a:defRPr/>
            </a:pPr>
            <a:endParaRPr lang="en-US" sz="2800" dirty="0" smtClean="0">
              <a:ea typeface="+mn-ea"/>
            </a:endParaRPr>
          </a:p>
          <a:p>
            <a:pPr fontAlgn="auto">
              <a:spcAft>
                <a:spcPts val="0"/>
              </a:spcAft>
              <a:buFont typeface="Arial"/>
              <a:buChar char="•"/>
              <a:defRPr/>
            </a:pPr>
            <a:r>
              <a:rPr lang="en-US" sz="2800" dirty="0" smtClean="0">
                <a:ea typeface="+mn-ea"/>
              </a:rPr>
              <a:t>2010-2014 CS Undergrad at Zhejiang University, China</a:t>
            </a:r>
          </a:p>
          <a:p>
            <a:pPr marL="0" indent="0" fontAlgn="auto">
              <a:spcAft>
                <a:spcPts val="0"/>
              </a:spcAft>
              <a:buFont typeface="Arial"/>
              <a:buNone/>
              <a:defRPr/>
            </a:pPr>
            <a:r>
              <a:rPr lang="en-US" sz="2800" dirty="0" smtClean="0">
                <a:ea typeface="+mn-ea"/>
              </a:rPr>
              <a:t>    2014-           CS PhD at UIUC</a:t>
            </a:r>
          </a:p>
          <a:p>
            <a:pPr fontAlgn="auto">
              <a:spcAft>
                <a:spcPts val="0"/>
              </a:spcAft>
              <a:buFont typeface="Arial"/>
              <a:buChar char="•"/>
              <a:defRPr/>
            </a:pPr>
            <a:r>
              <a:rPr lang="en-US" altLang="zh-CN" sz="2800" dirty="0" smtClean="0">
                <a:ea typeface="+mn-ea"/>
              </a:rPr>
              <a:t>Research: 3D scene understanding, 3D shape &amp; deep </a:t>
            </a:r>
          </a:p>
          <a:p>
            <a:pPr marL="0" indent="0" fontAlgn="auto">
              <a:spcAft>
                <a:spcPts val="0"/>
              </a:spcAft>
              <a:buFont typeface="Arial"/>
              <a:buNone/>
              <a:defRPr/>
            </a:pPr>
            <a:r>
              <a:rPr lang="en-US" altLang="zh-CN" sz="2800" dirty="0" smtClean="0">
                <a:ea typeface="+mn-ea"/>
              </a:rPr>
              <a:t>                                                                                    learning </a:t>
            </a:r>
            <a:endParaRPr lang="en-US" sz="2800" dirty="0" smtClean="0">
              <a:ea typeface="+mn-ea"/>
            </a:endParaRPr>
          </a:p>
        </p:txBody>
      </p:sp>
      <p:pic>
        <p:nvPicPr>
          <p:cNvPr id="2051" name="Picture 7" descr="Screen Shot 2017-01-16 at 2.05.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96838"/>
            <a:ext cx="2408237" cy="223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9" descr="Dragon Wel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13" y="2105025"/>
            <a:ext cx="1960562"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2" descr="07-1440051765-411-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9575" y="2105025"/>
            <a:ext cx="2300288"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3" descr="Screen Shot 2017-01-16 at 2.29.3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75" y="5135563"/>
            <a:ext cx="5853113"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4" descr="west_lak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2105025"/>
            <a:ext cx="2039938"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IMG_0857.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103188"/>
            <a:ext cx="183991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74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smtClean="0"/>
              <a:t>Today’s class</a:t>
            </a:r>
          </a:p>
        </p:txBody>
      </p:sp>
      <p:sp>
        <p:nvSpPr>
          <p:cNvPr id="3075" name="Content Placeholder 2"/>
          <p:cNvSpPr>
            <a:spLocks noGrp="1"/>
          </p:cNvSpPr>
          <p:nvPr>
            <p:ph idx="1"/>
          </p:nvPr>
        </p:nvSpPr>
        <p:spPr/>
        <p:txBody>
          <a:bodyPr>
            <a:normAutofit/>
          </a:bodyPr>
          <a:lstStyle/>
          <a:p>
            <a:pPr eaLnBrk="1" hangingPunct="1">
              <a:buFont typeface="Arial" charset="0"/>
              <a:buChar char="•"/>
              <a:defRPr/>
            </a:pPr>
            <a:endParaRPr lang="en-US" dirty="0" smtClean="0"/>
          </a:p>
          <a:p>
            <a:pPr eaLnBrk="1" hangingPunct="1">
              <a:buFont typeface="Arial" charset="0"/>
              <a:buChar char="•"/>
              <a:defRPr/>
            </a:pPr>
            <a:r>
              <a:rPr lang="en-US" dirty="0" smtClean="0"/>
              <a:t>A little about me and TAS</a:t>
            </a:r>
          </a:p>
          <a:p>
            <a:pPr eaLnBrk="1" hangingPunct="1">
              <a:buFont typeface="Arial" charset="0"/>
              <a:buChar char="•"/>
              <a:defRPr/>
            </a:pPr>
            <a:endParaRPr lang="en-US" dirty="0" smtClean="0"/>
          </a:p>
          <a:p>
            <a:pPr eaLnBrk="1" hangingPunct="1">
              <a:buFont typeface="Arial" charset="0"/>
              <a:buChar char="•"/>
              <a:defRPr/>
            </a:pPr>
            <a:r>
              <a:rPr lang="en-US" dirty="0" smtClean="0"/>
              <a:t>Intro to computer vision</a:t>
            </a:r>
          </a:p>
          <a:p>
            <a:pPr eaLnBrk="1" hangingPunct="1">
              <a:buFont typeface="Arial" charset="0"/>
              <a:buChar char="•"/>
              <a:defRPr/>
            </a:pPr>
            <a:endParaRPr lang="en-US" dirty="0" smtClean="0"/>
          </a:p>
          <a:p>
            <a:pPr eaLnBrk="1" hangingPunct="1">
              <a:buFont typeface="Arial" charset="0"/>
              <a:buChar char="•"/>
              <a:defRPr/>
            </a:pPr>
            <a:r>
              <a:rPr lang="en-US" dirty="0" smtClean="0"/>
              <a:t>Course logistics</a:t>
            </a:r>
          </a:p>
          <a:p>
            <a:pPr eaLnBrk="1" hangingPunct="1">
              <a:buFont typeface="Arial" charset="0"/>
              <a:buChar char="•"/>
              <a:defRPr/>
            </a:pPr>
            <a:endParaRPr lang="en-US" dirty="0" smtClean="0"/>
          </a:p>
          <a:p>
            <a:pPr eaLnBrk="1" hangingPunct="1">
              <a:buFont typeface="Arial" charset="0"/>
              <a:buChar char="•"/>
              <a:defRPr/>
            </a:pPr>
            <a:r>
              <a:rPr lang="en-US" dirty="0" smtClean="0"/>
              <a:t>Questions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mtClean="0"/>
              <a:t>Computer Vision</a:t>
            </a:r>
          </a:p>
        </p:txBody>
      </p:sp>
      <p:sp>
        <p:nvSpPr>
          <p:cNvPr id="11267" name="Content Placeholder 2"/>
          <p:cNvSpPr>
            <a:spLocks noGrp="1"/>
          </p:cNvSpPr>
          <p:nvPr>
            <p:ph idx="1"/>
          </p:nvPr>
        </p:nvSpPr>
        <p:spPr/>
        <p:txBody>
          <a:bodyPr/>
          <a:lstStyle/>
          <a:p>
            <a:pPr eaLnBrk="1" hangingPunct="1">
              <a:buFontTx/>
              <a:buNone/>
            </a:pPr>
            <a:r>
              <a:rPr lang="en-US" altLang="en-US" smtClean="0"/>
              <a:t>	Make computers understand images and video.</a:t>
            </a: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67000"/>
            <a:ext cx="528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096000" y="2895600"/>
            <a:ext cx="3048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What kind of scene?</a:t>
            </a:r>
          </a:p>
          <a:p>
            <a:pPr eaLnBrk="1" hangingPunct="1"/>
            <a:endParaRPr lang="en-US" altLang="en-US" sz="2400"/>
          </a:p>
          <a:p>
            <a:pPr eaLnBrk="1" hangingPunct="1"/>
            <a:r>
              <a:rPr lang="en-US" altLang="en-US" sz="2400"/>
              <a:t>Where are the cars?</a:t>
            </a:r>
          </a:p>
          <a:p>
            <a:pPr eaLnBrk="1" hangingPunct="1"/>
            <a:endParaRPr lang="en-US" altLang="en-US" sz="2400"/>
          </a:p>
          <a:p>
            <a:pPr eaLnBrk="1" hangingPunct="1"/>
            <a:r>
              <a:rPr lang="en-US" altLang="en-US" sz="2400"/>
              <a:t>How far is the building?</a:t>
            </a:r>
          </a:p>
          <a:p>
            <a:pPr eaLnBrk="1" hangingPunct="1"/>
            <a:endParaRPr lang="en-US" altLang="en-US" sz="2400"/>
          </a:p>
          <a:p>
            <a:pPr eaLnBrk="1" hangingPunct="1"/>
            <a:r>
              <a:rPr lang="en-US" altLang="en-US" sz="2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The miracle of vision</a:t>
            </a:r>
          </a:p>
        </p:txBody>
      </p:sp>
      <p:pic>
        <p:nvPicPr>
          <p:cNvPr id="12291" name="Picture 2" descr="http://www.speechlessthebook.org/images/book/49globeFullOutline1.jpg"/>
          <p:cNvPicPr>
            <a:picLocks noChangeAspect="1" noChangeArrowheads="1"/>
          </p:cNvPicPr>
          <p:nvPr/>
        </p:nvPicPr>
        <p:blipFill>
          <a:blip r:embed="rId2">
            <a:extLst>
              <a:ext uri="{28A0092B-C50C-407E-A947-70E740481C1C}">
                <a14:useLocalDpi xmlns:a14="http://schemas.microsoft.com/office/drawing/2010/main" val="0"/>
              </a:ext>
            </a:extLst>
          </a:blip>
          <a:srcRect l="3268" t="5466" r="3313"/>
          <a:stretch>
            <a:fillRect/>
          </a:stretch>
        </p:blipFill>
        <p:spPr bwMode="auto">
          <a:xfrm>
            <a:off x="1524000" y="4032250"/>
            <a:ext cx="4519613"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http://www.cartoonstock.com/newscartoons/cartoonists/tpr/lowres/tprn113l.jpg"/>
          <p:cNvPicPr>
            <a:picLocks noChangeAspect="1" noChangeArrowheads="1"/>
          </p:cNvPicPr>
          <p:nvPr/>
        </p:nvPicPr>
        <p:blipFill rotWithShape="1">
          <a:blip r:embed="rId3">
            <a:extLst>
              <a:ext uri="{28A0092B-C50C-407E-A947-70E740481C1C}">
                <a14:useLocalDpi xmlns:a14="http://schemas.microsoft.com/office/drawing/2010/main" val="0"/>
              </a:ext>
            </a:extLst>
          </a:blip>
          <a:srcRect t="16356" r="6528" b="27689"/>
          <a:stretch/>
        </p:blipFill>
        <p:spPr bwMode="auto">
          <a:xfrm>
            <a:off x="2945920" y="1824487"/>
            <a:ext cx="3561271" cy="167352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293" name="TextBox 3"/>
          <p:cNvSpPr txBox="1">
            <a:spLocks noChangeArrowheads="1"/>
          </p:cNvSpPr>
          <p:nvPr/>
        </p:nvSpPr>
        <p:spPr bwMode="auto">
          <a:xfrm>
            <a:off x="4725988" y="1290638"/>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Let there be light!</a:t>
            </a:r>
          </a:p>
        </p:txBody>
      </p:sp>
      <p:sp>
        <p:nvSpPr>
          <p:cNvPr id="5" name="Cloud Callout 4"/>
          <p:cNvSpPr/>
          <p:nvPr/>
        </p:nvSpPr>
        <p:spPr>
          <a:xfrm>
            <a:off x="5108575" y="4032250"/>
            <a:ext cx="3170238" cy="1447800"/>
          </a:xfrm>
          <a:prstGeom prst="cloudCallout">
            <a:avLst>
              <a:gd name="adj1" fmla="val -81510"/>
              <a:gd name="adj2" fmla="val 59623"/>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chemeClr val="tx1"/>
                </a:solidFill>
              </a:rPr>
              <a:t>Doh</a:t>
            </a:r>
            <a:r>
              <a:rPr lang="en-US" sz="2000" dirty="0">
                <a:solidFill>
                  <a:schemeClr val="tx1"/>
                </a:solidFill>
              </a:rPr>
              <a:t>! I was hoping for </a:t>
            </a:r>
            <a:r>
              <a:rPr lang="en-US" sz="2000" dirty="0" smtClean="0">
                <a:solidFill>
                  <a:schemeClr val="tx1"/>
                </a:solidFill>
              </a:rPr>
              <a:t>LIDAR.</a:t>
            </a:r>
            <a:endParaRPr lang="en-US" sz="2000" dirty="0">
              <a:solidFill>
                <a:schemeClr val="tx1"/>
              </a:solidFill>
            </a:endParaRPr>
          </a:p>
        </p:txBody>
      </p:sp>
      <p:sp>
        <p:nvSpPr>
          <p:cNvPr id="8" name="Oval Callout 7"/>
          <p:cNvSpPr/>
          <p:nvPr/>
        </p:nvSpPr>
        <p:spPr>
          <a:xfrm>
            <a:off x="4260850" y="974725"/>
            <a:ext cx="3200400" cy="685800"/>
          </a:xfrm>
          <a:prstGeom prst="wedgeEllipseCallout">
            <a:avLst>
              <a:gd name="adj1" fmla="val -34310"/>
              <a:gd name="adj2" fmla="val 155582"/>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Let there be light!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mtClean="0"/>
              <a:t>Vision is really hard</a:t>
            </a:r>
          </a:p>
        </p:txBody>
      </p:sp>
      <p:sp>
        <p:nvSpPr>
          <p:cNvPr id="3" name="Content Placeholder 2"/>
          <p:cNvSpPr>
            <a:spLocks noGrp="1"/>
          </p:cNvSpPr>
          <p:nvPr>
            <p:ph idx="1"/>
          </p:nvPr>
        </p:nvSpPr>
        <p:spPr>
          <a:xfrm>
            <a:off x="347663" y="1295400"/>
            <a:ext cx="8262937" cy="5257800"/>
          </a:xfrm>
        </p:spPr>
        <p:txBody>
          <a:bodyPr/>
          <a:lstStyle/>
          <a:p>
            <a:pPr eaLnBrk="1" hangingPunct="1"/>
            <a:r>
              <a:rPr lang="en-US" altLang="en-US" smtClean="0"/>
              <a:t>Vision is an amazing feat of natural intelligence	</a:t>
            </a:r>
          </a:p>
          <a:p>
            <a:pPr lvl="1" eaLnBrk="1" hangingPunct="1"/>
            <a:r>
              <a:rPr lang="en-US" altLang="en-US" sz="2400" smtClean="0"/>
              <a:t>More human brain devoted to vision than anything else</a:t>
            </a:r>
          </a:p>
        </p:txBody>
      </p:sp>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657600"/>
            <a:ext cx="2070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8"/>
          <p:cNvSpPr/>
          <p:nvPr/>
        </p:nvSpPr>
        <p:spPr bwMode="auto">
          <a:xfrm>
            <a:off x="5105400" y="3657600"/>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10" name="Cloud 9"/>
          <p:cNvSpPr/>
          <p:nvPr/>
        </p:nvSpPr>
        <p:spPr bwMode="auto">
          <a:xfrm>
            <a:off x="4343400" y="3886200"/>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latin typeface="Arial" charset="0"/>
            </a:endParaRPr>
          </a:p>
        </p:txBody>
      </p:sp>
      <p:sp>
        <p:nvSpPr>
          <p:cNvPr id="11" name="Cloud 10"/>
          <p:cNvSpPr/>
          <p:nvPr/>
        </p:nvSpPr>
        <p:spPr bwMode="auto">
          <a:xfrm>
            <a:off x="4724400" y="3886200"/>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mtClean="0"/>
              <a:t>Computer vision matters</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9725"/>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p:cNvSpPr txBox="1">
            <a:spLocks noChangeArrowheads="1"/>
          </p:cNvSpPr>
          <p:nvPr/>
        </p:nvSpPr>
        <p:spPr bwMode="auto">
          <a:xfrm>
            <a:off x="990600" y="3286125"/>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Safety</a:t>
            </a:r>
          </a:p>
        </p:txBody>
      </p:sp>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9725"/>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7"/>
          <p:cNvSpPr txBox="1">
            <a:spLocks noChangeArrowheads="1"/>
          </p:cNvSpPr>
          <p:nvPr/>
        </p:nvSpPr>
        <p:spPr bwMode="auto">
          <a:xfrm>
            <a:off x="3810000" y="3209925"/>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Health</a:t>
            </a:r>
          </a:p>
        </p:txBody>
      </p:sp>
      <p:pic>
        <p:nvPicPr>
          <p:cNvPr id="143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09725"/>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9"/>
          <p:cNvSpPr txBox="1">
            <a:spLocks noChangeArrowheads="1"/>
          </p:cNvSpPr>
          <p:nvPr/>
        </p:nvSpPr>
        <p:spPr bwMode="auto">
          <a:xfrm>
            <a:off x="6400800" y="3209925"/>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Security</a:t>
            </a:r>
          </a:p>
        </p:txBody>
      </p:sp>
      <p:sp>
        <p:nvSpPr>
          <p:cNvPr id="14345" name="TextBox 11"/>
          <p:cNvSpPr txBox="1">
            <a:spLocks noChangeArrowheads="1"/>
          </p:cNvSpPr>
          <p:nvPr/>
        </p:nvSpPr>
        <p:spPr bwMode="auto">
          <a:xfrm>
            <a:off x="914400" y="5953125"/>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Comfort</a:t>
            </a:r>
          </a:p>
        </p:txBody>
      </p:sp>
      <p:pic>
        <p:nvPicPr>
          <p:cNvPr id="143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343400"/>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7" name="TextBox 13"/>
          <p:cNvSpPr txBox="1">
            <a:spLocks noChangeArrowheads="1"/>
          </p:cNvSpPr>
          <p:nvPr/>
        </p:nvSpPr>
        <p:spPr bwMode="auto">
          <a:xfrm>
            <a:off x="6705600" y="5943600"/>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Access</a:t>
            </a:r>
          </a:p>
        </p:txBody>
      </p:sp>
      <p:pic>
        <p:nvPicPr>
          <p:cNvPr id="14348" name="Picture 2"/>
          <p:cNvPicPr>
            <a:picLocks noChangeAspect="1" noChangeArrowheads="1"/>
          </p:cNvPicPr>
          <p:nvPr/>
        </p:nvPicPr>
        <p:blipFill>
          <a:blip r:embed="rId6">
            <a:extLst>
              <a:ext uri="{28A0092B-C50C-407E-A947-70E740481C1C}">
                <a14:useLocalDpi xmlns:a14="http://schemas.microsoft.com/office/drawing/2010/main" val="0"/>
              </a:ext>
            </a:extLst>
          </a:blip>
          <a:srcRect l="20078" t="7430"/>
          <a:stretch>
            <a:fillRect/>
          </a:stretch>
        </p:blipFill>
        <p:spPr bwMode="auto">
          <a:xfrm>
            <a:off x="3276600" y="4343400"/>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15"/>
          <p:cNvSpPr txBox="1">
            <a:spLocks noChangeArrowheads="1"/>
          </p:cNvSpPr>
          <p:nvPr/>
        </p:nvSpPr>
        <p:spPr bwMode="auto">
          <a:xfrm>
            <a:off x="3962400" y="5867400"/>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Fun</a:t>
            </a:r>
          </a:p>
        </p:txBody>
      </p:sp>
      <p:pic>
        <p:nvPicPr>
          <p:cNvPr id="14350" name="Picture 2"/>
          <p:cNvPicPr>
            <a:picLocks noChangeAspect="1" noChangeArrowheads="1"/>
          </p:cNvPicPr>
          <p:nvPr/>
        </p:nvPicPr>
        <p:blipFill>
          <a:blip r:embed="rId7">
            <a:extLst>
              <a:ext uri="{28A0092B-C50C-407E-A947-70E740481C1C}">
                <a14:useLocalDpi xmlns:a14="http://schemas.microsoft.com/office/drawing/2010/main" val="0"/>
              </a:ext>
            </a:extLst>
          </a:blip>
          <a:srcRect l="26999" r="8202" b="32710"/>
          <a:stretch>
            <a:fillRect/>
          </a:stretch>
        </p:blipFill>
        <p:spPr bwMode="auto">
          <a:xfrm>
            <a:off x="762000" y="4343400"/>
            <a:ext cx="1920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600" smtClean="0"/>
              <a:t>Two reasons for computer vision</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b="32710"/>
          <a:stretch>
            <a:fillRect/>
          </a:stretch>
        </p:blipFill>
        <p:spPr bwMode="auto">
          <a:xfrm>
            <a:off x="533400" y="2286000"/>
            <a:ext cx="42338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86000"/>
            <a:ext cx="30559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5"/>
          <p:cNvSpPr txBox="1">
            <a:spLocks noChangeArrowheads="1"/>
          </p:cNvSpPr>
          <p:nvPr/>
        </p:nvSpPr>
        <p:spPr bwMode="auto">
          <a:xfrm>
            <a:off x="1143000" y="4572000"/>
            <a:ext cx="314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Household Robots</a:t>
            </a:r>
          </a:p>
        </p:txBody>
      </p:sp>
      <p:sp>
        <p:nvSpPr>
          <p:cNvPr id="15366" name="TextBox 6"/>
          <p:cNvSpPr txBox="1">
            <a:spLocks noChangeArrowheads="1"/>
          </p:cNvSpPr>
          <p:nvPr/>
        </p:nvSpPr>
        <p:spPr bwMode="auto">
          <a:xfrm>
            <a:off x="5486400" y="4572000"/>
            <a:ext cx="276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Assisted Driving</a:t>
            </a:r>
          </a:p>
        </p:txBody>
      </p:sp>
    </p:spTree>
  </p:cSld>
  <p:clrMapOvr>
    <a:masterClrMapping/>
  </p:clrMapOvr>
  <p:transition advTm="6800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3200" smtClean="0"/>
              <a:t>Ridiculously brief history of computer vision</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762000"/>
            <a:ext cx="17526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0" y="990599"/>
            <a:ext cx="5486400" cy="5794375"/>
          </a:xfrm>
        </p:spPr>
        <p:txBody>
          <a:bodyPr>
            <a:normAutofit fontScale="92500" lnSpcReduction="10000"/>
          </a:bodyPr>
          <a:lstStyle/>
          <a:p>
            <a:pPr>
              <a:buFont typeface="Arial" charset="0"/>
              <a:buChar char="•"/>
              <a:defRPr/>
            </a:pPr>
            <a:r>
              <a:rPr lang="en-US" sz="2400" dirty="0" smtClean="0"/>
              <a:t>1966: </a:t>
            </a:r>
            <a:r>
              <a:rPr lang="en-US" sz="2400" dirty="0" err="1" smtClean="0"/>
              <a:t>Minsky</a:t>
            </a:r>
            <a:r>
              <a:rPr lang="en-US" sz="2400" dirty="0" smtClean="0"/>
              <a:t> assigns computer vision as an undergrad summer project</a:t>
            </a:r>
          </a:p>
          <a:p>
            <a:pPr>
              <a:buFont typeface="Arial" charset="0"/>
              <a:buChar char="•"/>
              <a:defRPr/>
            </a:pPr>
            <a:r>
              <a:rPr lang="en-US" sz="2400" dirty="0" smtClean="0"/>
              <a:t>1960’s: interpretation of synthetic worlds</a:t>
            </a:r>
          </a:p>
          <a:p>
            <a:pPr>
              <a:buFont typeface="Arial" charset="0"/>
              <a:buChar char="•"/>
              <a:defRPr/>
            </a:pPr>
            <a:r>
              <a:rPr lang="en-US" sz="2400" dirty="0" smtClean="0"/>
              <a:t>1970’s: some progress on interpreting selected images</a:t>
            </a:r>
          </a:p>
          <a:p>
            <a:pPr>
              <a:buFont typeface="Arial" charset="0"/>
              <a:buChar char="•"/>
              <a:defRPr/>
            </a:pPr>
            <a:r>
              <a:rPr lang="en-US" sz="2400" dirty="0" smtClean="0"/>
              <a:t>1980’s: ANNs come and go; shift toward geometry and increased mathematical rigor</a:t>
            </a:r>
            <a:endParaRPr lang="en-US" sz="2400" dirty="0" smtClean="0">
              <a:sym typeface="Wingdings" pitchFamily="2" charset="2"/>
            </a:endParaRPr>
          </a:p>
          <a:p>
            <a:pPr>
              <a:buFont typeface="Arial" charset="0"/>
              <a:buChar char="•"/>
              <a:defRPr/>
            </a:pPr>
            <a:r>
              <a:rPr lang="en-US" sz="2400" dirty="0" smtClean="0">
                <a:sym typeface="Wingdings" pitchFamily="2" charset="2"/>
              </a:rPr>
              <a:t>1990’s: face recognition; statistical analysis in vogue</a:t>
            </a:r>
          </a:p>
          <a:p>
            <a:pPr>
              <a:buFont typeface="Arial" charset="0"/>
              <a:buChar char="•"/>
              <a:defRPr/>
            </a:pPr>
            <a:r>
              <a:rPr lang="en-US" sz="2400" dirty="0" smtClean="0">
                <a:sym typeface="Wingdings" pitchFamily="2" charset="2"/>
              </a:rPr>
              <a:t>2000’s: broader recognition; large annotated datasets available; video processing starts</a:t>
            </a:r>
          </a:p>
          <a:p>
            <a:pPr>
              <a:buFont typeface="Arial" charset="0"/>
              <a:buChar char="•"/>
              <a:defRPr/>
            </a:pPr>
            <a:r>
              <a:rPr lang="en-US" sz="2400" dirty="0" smtClean="0">
                <a:sym typeface="Wingdings" pitchFamily="2" charset="2"/>
              </a:rPr>
              <a:t>2010’s: </a:t>
            </a:r>
            <a:r>
              <a:rPr lang="en-US" sz="2400" dirty="0">
                <a:sym typeface="Wingdings" pitchFamily="2" charset="2"/>
              </a:rPr>
              <a:t>ANNs are back for big improvements in </a:t>
            </a:r>
            <a:r>
              <a:rPr lang="en-US" sz="2400" dirty="0" smtClean="0">
                <a:sym typeface="Wingdings" pitchFamily="2" charset="2"/>
              </a:rPr>
              <a:t>recognition; likely large increase in deployed vision systems</a:t>
            </a:r>
          </a:p>
          <a:p>
            <a:pPr>
              <a:buFont typeface="Arial" charset="0"/>
              <a:buChar char="•"/>
              <a:defRPr/>
            </a:pPr>
            <a:r>
              <a:rPr lang="en-US" sz="2400" dirty="0" smtClean="0">
                <a:sym typeface="Wingdings" pitchFamily="2" charset="2"/>
              </a:rPr>
              <a:t>2020’s: autonomous vehicles, the great robot rebellion?</a:t>
            </a:r>
            <a:endParaRPr lang="en-US" sz="2400" dirty="0">
              <a:sym typeface="Wingdings" pitchFamily="2" charset="2"/>
            </a:endParaRPr>
          </a:p>
          <a:p>
            <a:pPr>
              <a:buFont typeface="Arial" charset="0"/>
              <a:buChar char="•"/>
              <a:defRPr/>
            </a:pPr>
            <a:endParaRPr lang="en-US" sz="2400" dirty="0"/>
          </a:p>
        </p:txBody>
      </p:sp>
      <p:sp>
        <p:nvSpPr>
          <p:cNvPr id="7" name="TextBox 6"/>
          <p:cNvSpPr txBox="1">
            <a:spLocks noChangeArrowheads="1"/>
          </p:cNvSpPr>
          <p:nvPr/>
        </p:nvSpPr>
        <p:spPr bwMode="auto">
          <a:xfrm>
            <a:off x="6781800" y="22860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Guzman ‘68</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64282" t="2711" r="4964" b="19205"/>
          <a:stretch>
            <a:fillRect/>
          </a:stretch>
        </p:blipFill>
        <p:spPr bwMode="auto">
          <a:xfrm>
            <a:off x="6477000" y="2590800"/>
            <a:ext cx="18637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6781800" y="4343400"/>
            <a:ext cx="152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Ohta Kanade ‘78</a:t>
            </a:r>
          </a:p>
        </p:txBody>
      </p:sp>
      <p:pic>
        <p:nvPicPr>
          <p:cNvPr id="870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800600"/>
            <a:ext cx="1466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477000" y="6477000"/>
            <a:ext cx="192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Turk and Pentland ‘91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70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p:txBody>
          <a:bodyPr/>
          <a:lstStyle/>
          <a:p>
            <a:pPr eaLnBrk="1" hangingPunct="1"/>
            <a:r>
              <a:rPr lang="en-US" altLang="en-US" smtClean="0"/>
              <a:t>How vision is used now</a:t>
            </a:r>
          </a:p>
        </p:txBody>
      </p:sp>
      <p:sp>
        <p:nvSpPr>
          <p:cNvPr id="17411" name="Rectangle 3"/>
          <p:cNvSpPr>
            <a:spLocks noGrp="1" noChangeArrowheads="1"/>
          </p:cNvSpPr>
          <p:nvPr>
            <p:ph type="body" idx="1"/>
            <p:custDataLst>
              <p:tags r:id="rId2"/>
            </p:custDataLst>
          </p:nvPr>
        </p:nvSpPr>
        <p:spPr/>
        <p:txBody>
          <a:bodyPr/>
          <a:lstStyle/>
          <a:p>
            <a:pPr eaLnBrk="1" hangingPunct="1"/>
            <a:r>
              <a:rPr lang="en-US" altLang="en-US" smtClean="0"/>
              <a:t>Examples of state-of-the-art</a:t>
            </a:r>
          </a:p>
        </p:txBody>
      </p:sp>
      <p:sp>
        <p:nvSpPr>
          <p:cNvPr id="17412" name="TextBox 3"/>
          <p:cNvSpPr txBox="1">
            <a:spLocks noChangeArrowheads="1"/>
          </p:cNvSpPr>
          <p:nvPr/>
        </p:nvSpPr>
        <p:spPr bwMode="auto">
          <a:xfrm>
            <a:off x="0" y="6519863"/>
            <a:ext cx="4094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Some of the following slides by Steve Seitz</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86868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custDataLst>
              <p:tags r:id="rId2"/>
            </p:custDataLst>
          </p:nvPr>
        </p:nvSpPr>
        <p:spPr/>
        <p:txBody>
          <a:bodyPr/>
          <a:lstStyle/>
          <a:p>
            <a:pPr eaLnBrk="1" hangingPunct="1"/>
            <a:r>
              <a:rPr lang="en-US" altLang="en-US" smtClean="0"/>
              <a:t>Earth viewers (3D modeling)</a:t>
            </a:r>
          </a:p>
        </p:txBody>
      </p:sp>
      <p:sp>
        <p:nvSpPr>
          <p:cNvPr id="18436" name="Rectangle 6"/>
          <p:cNvSpPr>
            <a:spLocks noChangeArrowheads="1"/>
          </p:cNvSpPr>
          <p:nvPr>
            <p:custDataLst>
              <p:tags r:id="rId3"/>
            </p:custDataLst>
          </p:nvPr>
        </p:nvSpPr>
        <p:spPr bwMode="auto">
          <a:xfrm>
            <a:off x="2743200" y="5410200"/>
            <a:ext cx="3581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a:t>Image from Microsoft’s </a:t>
            </a:r>
            <a:r>
              <a:rPr lang="en-US" altLang="en-US" sz="1400">
                <a:hlinkClick r:id="rId7"/>
              </a:rPr>
              <a:t>Virtual Earth</a:t>
            </a:r>
            <a:endParaRPr lang="en-US" altLang="en-US" sz="1400"/>
          </a:p>
          <a:p>
            <a:pPr algn="ctr" eaLnBrk="1" hangingPunct="1"/>
            <a:r>
              <a:rPr lang="en-US" altLang="en-US" sz="1400"/>
              <a:t>(see also:  </a:t>
            </a:r>
            <a:r>
              <a:rPr lang="en-US" altLang="en-US" sz="1400">
                <a:hlinkClick r:id="rId8"/>
              </a:rPr>
              <a:t>Google Earth</a:t>
            </a:r>
            <a:r>
              <a:rPr lang="en-US" altLang="en-US" sz="140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Vision in construction</a:t>
            </a:r>
            <a:endParaRPr lang="en-US" altLang="en-US" dirty="0" smtClean="0"/>
          </a:p>
        </p:txBody>
      </p:sp>
      <p:pic>
        <p:nvPicPr>
          <p:cNvPr id="2" name="Picture 1"/>
          <p:cNvPicPr>
            <a:picLocks noChangeAspect="1"/>
          </p:cNvPicPr>
          <p:nvPr/>
        </p:nvPicPr>
        <p:blipFill>
          <a:blip r:embed="rId3"/>
          <a:stretch>
            <a:fillRect/>
          </a:stretch>
        </p:blipFill>
        <p:spPr>
          <a:xfrm>
            <a:off x="0" y="1524000"/>
            <a:ext cx="9082087" cy="4395573"/>
          </a:xfrm>
          <a:prstGeom prst="rect">
            <a:avLst/>
          </a:prstGeom>
        </p:spPr>
      </p:pic>
      <p:sp>
        <p:nvSpPr>
          <p:cNvPr id="3" name="TextBox 2"/>
          <p:cNvSpPr txBox="1"/>
          <p:nvPr/>
        </p:nvSpPr>
        <p:spPr>
          <a:xfrm>
            <a:off x="6896873" y="6488668"/>
            <a:ext cx="2185214" cy="369332"/>
          </a:xfrm>
          <a:prstGeom prst="rect">
            <a:avLst/>
          </a:prstGeom>
          <a:noFill/>
        </p:spPr>
        <p:txBody>
          <a:bodyPr wrap="none" rtlCol="0">
            <a:spAutoFit/>
          </a:bodyPr>
          <a:lstStyle/>
          <a:p>
            <a:r>
              <a:rPr lang="en-US" dirty="0" smtClean="0"/>
              <a:t>reconstructinc.com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en-US" altLang="en-US" smtClean="0"/>
              <a:t>Optical character recognition (OCR)</a:t>
            </a:r>
          </a:p>
        </p:txBody>
      </p:sp>
      <p:pic>
        <p:nvPicPr>
          <p:cNvPr id="20483" name="Picture 3" descr="asamples"/>
          <p:cNvPicPr>
            <a:picLocks noChangeAspect="1" noChangeArrowheads="1" noCrop="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609600" y="2690813"/>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custDataLst>
              <p:tags r:id="rId3"/>
            </p:custDataLst>
          </p:nvPr>
        </p:nvSpPr>
        <p:spPr bwMode="auto">
          <a:xfrm>
            <a:off x="685800" y="5362575"/>
            <a:ext cx="3379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Digit recognition, AT&amp;T labs</a:t>
            </a:r>
          </a:p>
          <a:p>
            <a:pPr algn="ctr" eaLnBrk="1" hangingPunct="1"/>
            <a:r>
              <a:rPr lang="en-US" altLang="en-US" sz="1600">
                <a:hlinkClick r:id="rId10"/>
              </a:rPr>
              <a:t>http://www.research.att.com/~yann</a:t>
            </a:r>
            <a:r>
              <a:rPr lang="en-US" altLang="en-US" sz="1600"/>
              <a:t>/</a:t>
            </a:r>
          </a:p>
        </p:txBody>
      </p:sp>
      <p:sp>
        <p:nvSpPr>
          <p:cNvPr id="20485" name="Rectangle 5"/>
          <p:cNvSpPr>
            <a:spLocks noChangeArrowheads="1"/>
          </p:cNvSpPr>
          <p:nvPr>
            <p:custDataLst>
              <p:tags r:id="rId4"/>
            </p:custDataLst>
          </p:nvPr>
        </p:nvSpPr>
        <p:spPr bwMode="auto">
          <a:xfrm>
            <a:off x="685800" y="9906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a:t>Technology to convert scanned docs to text</a:t>
            </a:r>
          </a:p>
          <a:p>
            <a:pPr lvl="1" eaLnBrk="1" hangingPunct="1">
              <a:spcBef>
                <a:spcPct val="20000"/>
              </a:spcBef>
              <a:buFontTx/>
              <a:buChar char="•"/>
            </a:pPr>
            <a:r>
              <a:rPr lang="en-US" altLang="en-US" sz="2000"/>
              <a:t>If you have a scanner, it probably came with OCR software</a:t>
            </a:r>
          </a:p>
          <a:p>
            <a:pPr eaLnBrk="1" hangingPunct="1">
              <a:spcBef>
                <a:spcPct val="20000"/>
              </a:spcBef>
            </a:pPr>
            <a:endParaRPr lang="en-US" altLang="en-US" sz="2800"/>
          </a:p>
        </p:txBody>
      </p:sp>
      <p:pic>
        <p:nvPicPr>
          <p:cNvPr id="20486" name="Picture 6" descr="California_license_plate_AN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4876800" y="241935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7"/>
          <p:cNvSpPr txBox="1">
            <a:spLocks noChangeArrowheads="1"/>
          </p:cNvSpPr>
          <p:nvPr>
            <p:custDataLst>
              <p:tags r:id="rId6"/>
            </p:custDataLst>
          </p:nvPr>
        </p:nvSpPr>
        <p:spPr bwMode="auto">
          <a:xfrm>
            <a:off x="4511675" y="5362575"/>
            <a:ext cx="4513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License plate readers</a:t>
            </a:r>
          </a:p>
          <a:p>
            <a:pPr algn="ctr" eaLnBrk="1" hangingPunct="1"/>
            <a:r>
              <a:rPr lang="en-US" altLang="en-US" sz="1200">
                <a:hlinkClick r:id="rId12"/>
              </a:rPr>
              <a:t>http://en.wikipedia.org/wiki/Automatic_number_plate_recognition</a:t>
            </a:r>
            <a:endParaRPr lang="en-US" altLang="en-US" sz="1200"/>
          </a:p>
          <a:p>
            <a:pPr algn="ctr" eaLnBrk="1" hangingPunct="1"/>
            <a:endParaRPr lang="en-US" altLang="en-US" sz="12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mtClean="0"/>
              <a:t>About me</a:t>
            </a:r>
          </a:p>
        </p:txBody>
      </p:sp>
      <p:sp>
        <p:nvSpPr>
          <p:cNvPr id="4099" name="Content Placeholder 2"/>
          <p:cNvSpPr>
            <a:spLocks noGrp="1"/>
          </p:cNvSpPr>
          <p:nvPr>
            <p:ph idx="1"/>
          </p:nvPr>
        </p:nvSpPr>
        <p:spPr/>
        <p:txBody>
          <a:bodyPr/>
          <a:lstStyle/>
          <a:p>
            <a:pPr>
              <a:buFont typeface="Arial" panose="020B0604020202020204" pitchFamily="34" charset="0"/>
              <a:buNone/>
            </a:pPr>
            <a:r>
              <a:rPr lang="en-US" altLang="en-US" smtClean="0"/>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135688" y="4979988"/>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eaLnBrk="1" hangingPunct="1"/>
            <a:r>
              <a:rPr lang="en-US" altLang="en-US" smtClean="0"/>
              <a:t>Face detection</a:t>
            </a:r>
          </a:p>
        </p:txBody>
      </p:sp>
      <p:sp>
        <p:nvSpPr>
          <p:cNvPr id="21507" name="Rectangle 3"/>
          <p:cNvSpPr>
            <a:spLocks noGrp="1" noChangeArrowheads="1"/>
          </p:cNvSpPr>
          <p:nvPr>
            <p:ph type="body" idx="1"/>
            <p:custDataLst>
              <p:tags r:id="rId2"/>
            </p:custDataLst>
          </p:nvPr>
        </p:nvSpPr>
        <p:spPr>
          <a:xfrm>
            <a:off x="685800" y="4876800"/>
            <a:ext cx="7772400" cy="1295400"/>
          </a:xfrm>
        </p:spPr>
        <p:txBody>
          <a:bodyPr>
            <a:normAutofit fontScale="92500"/>
          </a:bodyPr>
          <a:lstStyle/>
          <a:p>
            <a:pPr eaLnBrk="1" hangingPunct="1"/>
            <a:r>
              <a:rPr lang="en-US" altLang="en-US" dirty="0" smtClean="0"/>
              <a:t>Most digital cameras detect faces (and more)</a:t>
            </a:r>
          </a:p>
          <a:p>
            <a:pPr lvl="1" eaLnBrk="1" hangingPunct="1"/>
            <a:r>
              <a:rPr lang="en-US" altLang="en-US" dirty="0" smtClean="0"/>
              <a:t>Canon, Sony, Fuji, …</a:t>
            </a:r>
          </a:p>
          <a:p>
            <a:pPr lvl="1" eaLnBrk="1" hangingPunct="1">
              <a:buFontTx/>
              <a:buNone/>
            </a:pPr>
            <a:endParaRPr lang="en-US" altLang="en-US" dirty="0" smtClean="0"/>
          </a:p>
        </p:txBody>
      </p:sp>
      <p:pic>
        <p:nvPicPr>
          <p:cNvPr id="21508" name="Picture 5" descr="tested_485"/>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262188" y="1371600"/>
            <a:ext cx="4619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p:txBody>
          <a:bodyPr/>
          <a:lstStyle/>
          <a:p>
            <a:pPr eaLnBrk="1" hangingPunct="1"/>
            <a:r>
              <a:rPr lang="en-US" altLang="en-US" dirty="0" smtClean="0"/>
              <a:t>Smile detection</a:t>
            </a:r>
          </a:p>
        </p:txBody>
      </p:sp>
      <p:sp>
        <p:nvSpPr>
          <p:cNvPr id="22531"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22532" name="Picture 6"/>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849313" y="2170113"/>
            <a:ext cx="744378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838200" y="1143000"/>
            <a:ext cx="74676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8"/>
          <p:cNvSpPr>
            <a:spLocks noChangeArrowheads="1"/>
          </p:cNvSpPr>
          <p:nvPr>
            <p:custDataLst>
              <p:tags r:id="rId5"/>
            </p:custDataLst>
          </p:nvPr>
        </p:nvSpPr>
        <p:spPr bwMode="auto">
          <a:xfrm>
            <a:off x="2051050" y="6278563"/>
            <a:ext cx="473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hlinkClick r:id="rId10"/>
              </a:rPr>
              <a:t>Sony Cyber-shot® T70 Digital Still Camera </a:t>
            </a:r>
            <a:endParaRPr lang="en-US" altLang="en-US" sz="20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lstStyle/>
          <a:p>
            <a:pPr eaLnBrk="1" hangingPunct="1"/>
            <a:r>
              <a:rPr lang="en-US" altLang="en-US" smtClean="0"/>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23556" name="Picture 5" descr="Detection of Bottom of the Cart Loss in Retail Checkout"/>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711450" y="1219200"/>
            <a:ext cx="27749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hlinkClick r:id="rId8"/>
              </a:rPr>
              <a:t>LaneHawk by EvolutionRobotics</a:t>
            </a:r>
            <a:endParaRPr lang="en-US" altLang="en-US" sz="1600"/>
          </a:p>
          <a:p>
            <a:pPr eaLnBrk="1" hangingPunct="1"/>
            <a:r>
              <a:rPr lang="en-US" alt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Shopping without checkout</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15625" t="21111" r="9376" b="16667"/>
          <a:stretch/>
        </p:blipFill>
        <p:spPr>
          <a:xfrm>
            <a:off x="25400" y="1922463"/>
            <a:ext cx="9144000" cy="4267200"/>
          </a:xfrm>
          <a:prstGeom prst="rect">
            <a:avLst/>
          </a:prstGeom>
        </p:spPr>
      </p:pic>
    </p:spTree>
    <p:extLst>
      <p:ext uri="{BB962C8B-B14F-4D97-AF65-F5344CB8AC3E}">
        <p14:creationId xmlns:p14="http://schemas.microsoft.com/office/powerpoint/2010/main" val="1015802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lstStyle/>
          <a:p>
            <a:pPr eaLnBrk="1" hangingPunct="1"/>
            <a:r>
              <a:rPr lang="en-US" altLang="en-US" smtClean="0"/>
              <a:t>Vision-based biometrics</a:t>
            </a:r>
          </a:p>
        </p:txBody>
      </p:sp>
      <p:pic>
        <p:nvPicPr>
          <p:cNvPr id="24579" name="Picture 3" descr="youngProcessed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9144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matched2002_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5257800" y="43624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afghanportraits"/>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2590800" y="762000"/>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6"/>
          <p:cNvSpPr>
            <a:spLocks noChangeArrowheads="1"/>
          </p:cNvSpPr>
          <p:nvPr>
            <p:custDataLst>
              <p:tags r:id="rId5"/>
            </p:custDataLst>
          </p:nvPr>
        </p:nvSpPr>
        <p:spPr bwMode="auto">
          <a:xfrm>
            <a:off x="1447800" y="3657600"/>
            <a:ext cx="673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a:t>
            </a:r>
            <a:r>
              <a:rPr lang="en-US" altLang="en-US" sz="1600" i="1"/>
              <a:t>How the Afghan Girl was Identified by Her Iris Patterns</a:t>
            </a:r>
            <a:r>
              <a:rPr lang="en-US" altLang="en-US" sz="1600"/>
              <a:t>”  Read the </a:t>
            </a:r>
            <a:r>
              <a:rPr lang="en-US" altLang="en-US" sz="1600">
                <a:hlinkClick r:id="rId11"/>
              </a:rPr>
              <a:t>story </a:t>
            </a:r>
            <a:endParaRPr lang="en-US" altLang="en-US" sz="1600"/>
          </a:p>
          <a:p>
            <a:pPr algn="ctr" eaLnBrk="1" hangingPunct="1"/>
            <a:r>
              <a:rPr lang="en-US" altLang="en-US" sz="1600">
                <a:hlinkClick r:id="rId12"/>
              </a:rPr>
              <a:t>wikipedia</a:t>
            </a:r>
            <a:endParaRPr lang="en-US" altLang="en-US" sz="16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
            </p:custDataLst>
          </p:nvPr>
        </p:nvSpPr>
        <p:spPr/>
        <p:txBody>
          <a:bodyPr/>
          <a:lstStyle/>
          <a:p>
            <a:pPr eaLnBrk="1" hangingPunct="1"/>
            <a:r>
              <a:rPr lang="en-US" altLang="en-US" smtClean="0"/>
              <a:t>Object recognition (in mobile phones)</a:t>
            </a:r>
          </a:p>
        </p:txBody>
      </p:sp>
      <p:sp>
        <p:nvSpPr>
          <p:cNvPr id="26627" name="Rectangle 3"/>
          <p:cNvSpPr>
            <a:spLocks noGrp="1" noChangeArrowheads="1"/>
          </p:cNvSpPr>
          <p:nvPr>
            <p:ph type="body" idx="1"/>
            <p:custDataLst>
              <p:tags r:id="rId2"/>
            </p:custDataLst>
          </p:nvPr>
        </p:nvSpPr>
        <p:spPr>
          <a:xfrm>
            <a:off x="685800" y="4495800"/>
            <a:ext cx="7772400" cy="1676400"/>
          </a:xfrm>
        </p:spPr>
        <p:txBody>
          <a:bodyPr/>
          <a:lstStyle/>
          <a:p>
            <a:pPr lvl="1" eaLnBrk="1" hangingPunct="1">
              <a:buFont typeface="Arial" panose="020B0604020202020204" pitchFamily="34" charset="0"/>
              <a:buNone/>
            </a:pPr>
            <a:r>
              <a:rPr lang="en-US" altLang="en-US" smtClean="0">
                <a:hlinkClick r:id="rId6"/>
              </a:rPr>
              <a:t>Point &amp; Find</a:t>
            </a:r>
            <a:r>
              <a:rPr lang="en-US" altLang="en-US" smtClean="0"/>
              <a:t>, </a:t>
            </a:r>
            <a:r>
              <a:rPr lang="en-US" altLang="en-US" smtClean="0">
                <a:hlinkClick r:id="rId7"/>
              </a:rPr>
              <a:t>Nokia</a:t>
            </a:r>
            <a:endParaRPr lang="en-US" altLang="en-US" smtClean="0"/>
          </a:p>
          <a:p>
            <a:pPr lvl="1" eaLnBrk="1" hangingPunct="1">
              <a:buFont typeface="Arial" panose="020B0604020202020204" pitchFamily="34" charset="0"/>
              <a:buNone/>
            </a:pPr>
            <a:r>
              <a:rPr lang="en-US" altLang="en-US" smtClean="0">
                <a:hlinkClick r:id="rId8"/>
              </a:rPr>
              <a:t>Google Goggles</a:t>
            </a:r>
            <a:endParaRPr lang="en-US" altLang="en-US" smtClean="0"/>
          </a:p>
        </p:txBody>
      </p:sp>
      <p:pic>
        <p:nvPicPr>
          <p:cNvPr id="26628" name="Picture 5" descr="Smart Photos"/>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228725" y="1371600"/>
            <a:ext cx="6543675"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____"/>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400800" y="1371600"/>
            <a:ext cx="23431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ap_138439"/>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33400" y="1447800"/>
            <a:ext cx="571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custDataLst>
              <p:tags r:id="rId3"/>
            </p:custDataLst>
          </p:nvPr>
        </p:nvSpPr>
        <p:spPr bwMode="auto">
          <a:xfrm>
            <a:off x="1965325" y="5988050"/>
            <a:ext cx="5197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The Matrix</a:t>
            </a:r>
            <a:r>
              <a:rPr lang="en-US" altLang="en-US" sz="1600"/>
              <a:t> movies, ESC Entertainment, XYZRGB, NRC</a:t>
            </a:r>
          </a:p>
        </p:txBody>
      </p:sp>
      <p:sp>
        <p:nvSpPr>
          <p:cNvPr id="27653" name="Rectangle 5"/>
          <p:cNvSpPr>
            <a:spLocks noGrp="1" noChangeArrowheads="1"/>
          </p:cNvSpPr>
          <p:nvPr>
            <p:ph type="title"/>
            <p:custDataLst>
              <p:tags r:id="rId4"/>
            </p:custDataLst>
          </p:nvPr>
        </p:nvSpPr>
        <p:spPr>
          <a:noFill/>
        </p:spPr>
        <p:txBody>
          <a:bodyPr/>
          <a:lstStyle/>
          <a:p>
            <a:pPr eaLnBrk="1" hangingPunct="1"/>
            <a:r>
              <a:rPr lang="en-US" altLang="en-US" smtClean="0"/>
              <a:t>Special effects:  shape capture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custDataLst>
              <p:tags r:id="rId1"/>
            </p:custDataLst>
          </p:nvPr>
        </p:nvSpPr>
        <p:spPr bwMode="auto">
          <a:xfrm>
            <a:off x="2152650" y="6096000"/>
            <a:ext cx="4803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Pirates of the Carribean</a:t>
            </a:r>
            <a:r>
              <a:rPr lang="en-US" altLang="en-US" sz="1600"/>
              <a:t>, Industrial Light and Magic</a:t>
            </a:r>
          </a:p>
        </p:txBody>
      </p:sp>
      <p:sp>
        <p:nvSpPr>
          <p:cNvPr id="28675" name="Rectangle 5"/>
          <p:cNvSpPr>
            <a:spLocks noGrp="1" noChangeArrowheads="1"/>
          </p:cNvSpPr>
          <p:nvPr>
            <p:ph type="title"/>
            <p:custDataLst>
              <p:tags r:id="rId2"/>
            </p:custDataLst>
          </p:nvPr>
        </p:nvSpPr>
        <p:spPr>
          <a:noFill/>
        </p:spPr>
        <p:txBody>
          <a:bodyPr/>
          <a:lstStyle/>
          <a:p>
            <a:pPr eaLnBrk="1" hangingPunct="1"/>
            <a:r>
              <a:rPr lang="en-US" altLang="en-US" smtClean="0"/>
              <a:t>Special effects:  motion capture</a:t>
            </a:r>
          </a:p>
        </p:txBody>
      </p:sp>
      <p:pic>
        <p:nvPicPr>
          <p:cNvPr id="28676"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33575" y="1143000"/>
            <a:ext cx="52768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938338" y="3581400"/>
            <a:ext cx="5267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p:txBody>
          <a:bodyPr/>
          <a:lstStyle/>
          <a:p>
            <a:pPr eaLnBrk="1" hangingPunct="1"/>
            <a:r>
              <a:rPr lang="en-US" altLang="en-US" smtClean="0"/>
              <a:t>Sports</a:t>
            </a:r>
          </a:p>
        </p:txBody>
      </p:sp>
      <p:sp>
        <p:nvSpPr>
          <p:cNvPr id="29699"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29700" name="Picture 5" descr="first-down-line"/>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667000" y="1552575"/>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6"/>
          <p:cNvSpPr txBox="1">
            <a:spLocks noChangeArrowheads="1"/>
          </p:cNvSpPr>
          <p:nvPr>
            <p:custDataLst>
              <p:tags r:id="rId4"/>
            </p:custDataLst>
          </p:nvPr>
        </p:nvSpPr>
        <p:spPr bwMode="auto">
          <a:xfrm>
            <a:off x="2420938" y="4495800"/>
            <a:ext cx="4271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Sportvision</a:t>
            </a:r>
            <a:r>
              <a:rPr lang="en-US" altLang="en-US" sz="1600"/>
              <a:t> first down line</a:t>
            </a:r>
          </a:p>
          <a:p>
            <a:pPr algn="ctr" eaLnBrk="1" hangingPunct="1"/>
            <a:r>
              <a:rPr lang="en-US" altLang="en-US" sz="1600"/>
              <a:t>Nice </a:t>
            </a:r>
            <a:r>
              <a:rPr lang="en-US" altLang="en-US" sz="1600">
                <a:hlinkClick r:id="rId8"/>
              </a:rPr>
              <a:t>explanation</a:t>
            </a:r>
            <a:r>
              <a:rPr lang="en-US" altLang="en-US" sz="1600"/>
              <a:t> on </a:t>
            </a:r>
            <a:r>
              <a:rPr lang="en-US" altLang="en-US" sz="1600">
                <a:hlinkClick r:id="rId9"/>
              </a:rPr>
              <a:t>www.howstuffworks.com</a:t>
            </a:r>
            <a:endParaRPr lang="en-US" altLang="en-US" sz="1600"/>
          </a:p>
          <a:p>
            <a:pPr algn="ctr" eaLnBrk="1" hangingPunct="1"/>
            <a:endParaRPr lang="en-US" altLang="en-US" sz="1600"/>
          </a:p>
          <a:p>
            <a:pPr algn="ctr" eaLnBrk="1" hangingPunct="1"/>
            <a:r>
              <a:rPr lang="en-US" altLang="en-US" sz="1600">
                <a:hlinkClick r:id="rId10"/>
              </a:rPr>
              <a:t>http://www.sportvision.com/video.html</a:t>
            </a:r>
            <a:endParaRPr lang="en-US" altLang="en-US" sz="16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Cars: Tesla</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s://electrek.files.wordpress.com/2016/11/tesla-vision-self-driving-video.png?w=1600&amp;h=1000#038;h=4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534400" cy="419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841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438400" y="13716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1998-2002</a:t>
            </a:r>
          </a:p>
          <a:p>
            <a:pPr eaLnBrk="1" hangingPunct="1"/>
            <a:r>
              <a:rPr lang="en-US" altLang="en-US" sz="2400" b="1"/>
              <a:t>Undergrad at SUNY Buffalo</a:t>
            </a:r>
          </a:p>
          <a:p>
            <a:pPr eaLnBrk="1" hangingPunct="1"/>
            <a:r>
              <a:rPr lang="en-US" altLang="en-US" sz="2000"/>
              <a:t>B.S., EE and CSE</a:t>
            </a:r>
          </a:p>
          <a:p>
            <a:pPr eaLnBrk="1" hangingPunct="1"/>
            <a:endParaRPr lang="en-US" altLang="en-US" sz="2400"/>
          </a:p>
          <a:p>
            <a:pPr eaLnBrk="1" hangingPunct="1"/>
            <a:endParaRPr lang="en-US" alt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438400" y="27527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2002-2007</a:t>
            </a:r>
          </a:p>
          <a:p>
            <a:pPr eaLnBrk="1" hangingPunct="1"/>
            <a:r>
              <a:rPr lang="en-US" altLang="en-US" sz="2400" b="1"/>
              <a:t>Grad at Carnegie Mellon</a:t>
            </a:r>
          </a:p>
          <a:p>
            <a:pPr eaLnBrk="1" hangingPunct="1"/>
            <a:r>
              <a:rPr lang="en-US" altLang="en-US" sz="2000"/>
              <a:t>Ph.D. in Robotics</a:t>
            </a:r>
          </a:p>
          <a:p>
            <a:pPr eaLnBrk="1" hangingPunct="1"/>
            <a:endParaRPr lang="en-US" altLang="en-US" sz="2400"/>
          </a:p>
          <a:p>
            <a:pPr eaLnBrk="1" hangingPunct="1"/>
            <a:endParaRPr lang="en-US" alt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438400" y="41910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2007-2008</a:t>
            </a:r>
          </a:p>
          <a:p>
            <a:pPr eaLnBrk="1" hangingPunct="1"/>
            <a:r>
              <a:rPr lang="en-US" altLang="en-US" sz="2400" b="1"/>
              <a:t>Postdoc at Beckman Institute</a:t>
            </a:r>
          </a:p>
          <a:p>
            <a:pPr eaLnBrk="1" hangingPunct="1"/>
            <a:endParaRPr lang="en-US" altLang="en-US" sz="2400"/>
          </a:p>
          <a:p>
            <a:pPr eaLnBrk="1" hangingPunct="1"/>
            <a:endParaRPr lang="en-US" alt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5626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439988" y="5494338"/>
            <a:ext cx="4494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2009-</a:t>
            </a:r>
          </a:p>
          <a:p>
            <a:pPr eaLnBrk="1" hangingPunct="1"/>
            <a:r>
              <a:rPr lang="en-US" altLang="en-US" sz="2400" b="1" dirty="0"/>
              <a:t>P</a:t>
            </a:r>
            <a:r>
              <a:rPr lang="en-US" altLang="en-US" sz="2400" b="1" dirty="0" smtClean="0"/>
              <a:t>rof </a:t>
            </a:r>
            <a:r>
              <a:rPr lang="en-US" altLang="en-US" sz="2400" b="1" dirty="0"/>
              <a:t>in CS at UIUC</a:t>
            </a:r>
            <a:endParaRPr lang="en-US" alt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en-US" altLang="en-US" smtClean="0"/>
              <a:t>Smart cars</a:t>
            </a:r>
          </a:p>
        </p:txBody>
      </p:sp>
      <p:sp>
        <p:nvSpPr>
          <p:cNvPr id="30723" name="Rectangle 3"/>
          <p:cNvSpPr>
            <a:spLocks noGrp="1" noChangeArrowheads="1"/>
          </p:cNvSpPr>
          <p:nvPr>
            <p:ph type="body" idx="1"/>
            <p:custDataLst>
              <p:tags r:id="rId2"/>
            </p:custDataLst>
          </p:nvPr>
        </p:nvSpPr>
        <p:spPr>
          <a:xfrm>
            <a:off x="228600" y="4494962"/>
            <a:ext cx="8077200" cy="2057400"/>
          </a:xfrm>
        </p:spPr>
        <p:txBody>
          <a:bodyPr>
            <a:normAutofit/>
          </a:bodyPr>
          <a:lstStyle/>
          <a:p>
            <a:pPr eaLnBrk="1" hangingPunct="1"/>
            <a:r>
              <a:rPr lang="en-US" altLang="en-US" sz="2400" dirty="0" err="1" smtClean="0">
                <a:hlinkClick r:id="rId6"/>
              </a:rPr>
              <a:t>Mobileye</a:t>
            </a:r>
            <a:r>
              <a:rPr lang="en-US" altLang="en-US" sz="2400" dirty="0" smtClean="0"/>
              <a:t>: v</a:t>
            </a:r>
            <a:r>
              <a:rPr lang="en-US" altLang="en-US" sz="2000" dirty="0" smtClean="0"/>
              <a:t>ision systems currently in many cars</a:t>
            </a:r>
          </a:p>
        </p:txBody>
      </p:sp>
      <p:pic>
        <p:nvPicPr>
          <p:cNvPr id="30724"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904875" y="869950"/>
            <a:ext cx="7172325" cy="369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1"/>
          <p:cNvSpPr>
            <a:spLocks noChangeArrowheads="1"/>
          </p:cNvSpPr>
          <p:nvPr/>
        </p:nvSpPr>
        <p:spPr bwMode="auto">
          <a:xfrm>
            <a:off x="228600" y="5425945"/>
            <a:ext cx="9220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hlinkClick r:id="rId8"/>
              </a:rPr>
              <a:t>http://mobileye.com/technology/applications/vehicle-detection/forward-colision-warning/</a:t>
            </a:r>
            <a:endParaRPr lang="en-US" altLang="en-US" sz="1600" dirty="0"/>
          </a:p>
          <a:p>
            <a:pPr eaLnBrk="1" hangingPunct="1"/>
            <a:r>
              <a:rPr lang="en-US" altLang="en-US" sz="1600" dirty="0">
                <a:hlinkClick r:id="rId9"/>
              </a:rPr>
              <a:t>http://mobileye.com/technology/applications/pedestrian-detection/pedestrian-collision-warning</a:t>
            </a:r>
            <a:r>
              <a:rPr lang="en-US" altLang="en-US" sz="1600" dirty="0" smtClean="0">
                <a:hlinkClick r:id="rId9"/>
              </a:rPr>
              <a:t>/</a:t>
            </a:r>
            <a:endParaRPr lang="en-US" altLang="en-US" sz="1600" dirty="0" smtClean="0"/>
          </a:p>
          <a:p>
            <a:pPr eaLnBrk="1" hangingPunct="1"/>
            <a:endParaRPr lang="en-US" altLang="en-US" sz="1600" dirty="0" smtClean="0"/>
          </a:p>
          <a:p>
            <a:pPr eaLnBrk="1" hangingPunct="1"/>
            <a:r>
              <a:rPr lang="en-US" altLang="en-US" sz="1600" dirty="0" smtClean="0"/>
              <a:t>“</a:t>
            </a:r>
            <a:r>
              <a:rPr lang="en-US" sz="1600" dirty="0"/>
              <a:t>Subaru thinks cameras are better than radar </a:t>
            </a:r>
            <a:r>
              <a:rPr lang="en-US" sz="1600" dirty="0" smtClean="0"/>
              <a:t>cruise”</a:t>
            </a:r>
            <a:endParaRPr lang="en-US" altLang="en-US" sz="1600" dirty="0" smtClean="0"/>
          </a:p>
          <a:p>
            <a:pPr eaLnBrk="1" hangingPunct="1"/>
            <a:r>
              <a:rPr lang="en-US" altLang="en-US" sz="1600" dirty="0" smtClean="0">
                <a:hlinkClick r:id="rId10"/>
              </a:rPr>
              <a:t>http://www.roadandtrack.com/new-cars/news/a6852/subaru-camera-controlled-cruise/</a:t>
            </a:r>
            <a:endParaRPr lang="en-US" altLang="en-US" sz="1600" dirty="0" smtClean="0"/>
          </a:p>
          <a:p>
            <a:pPr eaLnBrk="1" hangingPunct="1"/>
            <a:endParaRPr lang="en-US" altLang="en-US" sz="1600" dirty="0" smtClean="0"/>
          </a:p>
          <a:p>
            <a:pPr eaLnBrk="1" hangingPunct="1"/>
            <a:endParaRPr lang="en-US" altLang="en-US"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cars</a:t>
            </a:r>
            <a:endParaRPr lang="en-US" dirty="0"/>
          </a:p>
        </p:txBody>
      </p:sp>
      <p:pic>
        <p:nvPicPr>
          <p:cNvPr id="86018" name="Picture 2" descr="Google-self-driving-car-design-dez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0"/>
            <a:ext cx="4145553" cy="4145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4850" y="5136153"/>
            <a:ext cx="7010400" cy="2031325"/>
          </a:xfrm>
          <a:prstGeom prst="rect">
            <a:avLst/>
          </a:prstGeom>
          <a:noFill/>
        </p:spPr>
        <p:txBody>
          <a:bodyPr wrap="square" rtlCol="0">
            <a:spAutoFit/>
          </a:bodyPr>
          <a:lstStyle/>
          <a:p>
            <a:r>
              <a:rPr lang="en-US" dirty="0">
                <a:hlinkClick r:id="rId3"/>
              </a:rPr>
              <a:t>Google in talks with Ford, Toyota </a:t>
            </a:r>
            <a:r>
              <a:rPr lang="en-US" dirty="0" smtClean="0">
                <a:hlinkClick r:id="rId3"/>
              </a:rPr>
              <a:t>and Volkswagen </a:t>
            </a:r>
            <a:r>
              <a:rPr lang="en-US" dirty="0">
                <a:hlinkClick r:id="rId3"/>
              </a:rPr>
              <a:t>to </a:t>
            </a:r>
            <a:r>
              <a:rPr lang="en-US" dirty="0" err="1">
                <a:hlinkClick r:id="rId3"/>
              </a:rPr>
              <a:t>realise</a:t>
            </a:r>
            <a:r>
              <a:rPr lang="en-US" dirty="0">
                <a:hlinkClick r:id="rId3"/>
              </a:rPr>
              <a:t> driverless </a:t>
            </a:r>
            <a:r>
              <a:rPr lang="en-US" dirty="0" smtClean="0">
                <a:hlinkClick r:id="rId3"/>
              </a:rPr>
              <a:t>cars</a:t>
            </a:r>
            <a:endParaRPr lang="en-US" dirty="0" smtClean="0"/>
          </a:p>
          <a:p>
            <a:endParaRPr lang="en-US" b="1" dirty="0"/>
          </a:p>
          <a:p>
            <a:r>
              <a:rPr lang="en-US" dirty="0" smtClean="0">
                <a:hlinkClick r:id="rId4"/>
              </a:rPr>
              <a:t>http://www.theatlantic.com/technology/archive/2014/05/all-the-world-a-track-the-trick-that-makes-googles-self-driving-cars-work/370871/</a:t>
            </a:r>
            <a:endParaRPr lang="en-US" dirty="0" smtClean="0"/>
          </a:p>
          <a:p>
            <a:endParaRPr lang="en-US" dirty="0"/>
          </a:p>
        </p:txBody>
      </p:sp>
    </p:spTree>
    <p:extLst>
      <p:ext uri="{BB962C8B-B14F-4D97-AF65-F5344CB8AC3E}">
        <p14:creationId xmlns:p14="http://schemas.microsoft.com/office/powerpoint/2010/main" val="3339429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Interactive Games: Kinect</a:t>
            </a:r>
          </a:p>
        </p:txBody>
      </p:sp>
      <p:sp>
        <p:nvSpPr>
          <p:cNvPr id="32771" name="Content Placeholder 2"/>
          <p:cNvSpPr>
            <a:spLocks noGrp="1"/>
          </p:cNvSpPr>
          <p:nvPr>
            <p:ph idx="1"/>
          </p:nvPr>
        </p:nvSpPr>
        <p:spPr/>
        <p:txBody>
          <a:bodyPr/>
          <a:lstStyle/>
          <a:p>
            <a:r>
              <a:rPr lang="en-US" altLang="en-US" sz="2400" smtClean="0"/>
              <a:t>Object Recognition: </a:t>
            </a:r>
            <a:r>
              <a:rPr lang="en-US" altLang="en-US" sz="2400" smtClean="0">
                <a:hlinkClick r:id="rId2"/>
              </a:rPr>
              <a:t>http://www.youtube.com/watch?feature=iv&amp;v=fQ59dXOo63o</a:t>
            </a:r>
            <a:endParaRPr lang="en-US" altLang="en-US" sz="2400" smtClean="0">
              <a:hlinkClick r:id="rId3"/>
            </a:endParaRPr>
          </a:p>
          <a:p>
            <a:r>
              <a:rPr lang="en-US" altLang="en-US" sz="2400" smtClean="0"/>
              <a:t>Mario: </a:t>
            </a:r>
            <a:r>
              <a:rPr lang="en-US" altLang="en-US" sz="2400" smtClean="0">
                <a:hlinkClick r:id="rId3"/>
              </a:rPr>
              <a:t>http://www.youtube.com/watch?v=8CTJL5lUjHg</a:t>
            </a:r>
            <a:endParaRPr lang="en-US" altLang="en-US" sz="2400" smtClean="0">
              <a:hlinkClick r:id="rId4"/>
            </a:endParaRPr>
          </a:p>
          <a:p>
            <a:r>
              <a:rPr lang="en-US" altLang="en-US" sz="2400" smtClean="0"/>
              <a:t>3D: </a:t>
            </a:r>
            <a:r>
              <a:rPr lang="en-US" altLang="en-US" sz="2400" smtClean="0">
                <a:hlinkClick r:id="rId4"/>
              </a:rPr>
              <a:t>http://www.youtube.com/watch?v=7QrnwoO1-8A</a:t>
            </a:r>
            <a:endParaRPr lang="en-US" altLang="en-US" sz="2400" smtClean="0"/>
          </a:p>
          <a:p>
            <a:r>
              <a:rPr lang="en-US" altLang="en-US" sz="2400" smtClean="0"/>
              <a:t>Robot: </a:t>
            </a:r>
            <a:r>
              <a:rPr lang="en-US" altLang="en-US" sz="2400" smtClean="0">
                <a:hlinkClick r:id="rId5"/>
              </a:rPr>
              <a:t>http://www.youtube.com/watch?v=w8BmgtMKFbY</a:t>
            </a:r>
            <a:endParaRPr lang="en-US" altLang="en-US" sz="2400" smtClean="0"/>
          </a:p>
        </p:txBody>
      </p:sp>
      <p:pic>
        <p:nvPicPr>
          <p:cNvPr id="32772" name="Picture 2" descr="http://news.cnet.com/i/tim/2010/06/22/Kinect_specs_610x4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246563"/>
            <a:ext cx="33528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http://xbox360media.ign.com/xbox360/image/article/111/1112845/dance-central-20100816111932700-0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4267200"/>
            <a:ext cx="39243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
            </p:custDataLst>
          </p:nvPr>
        </p:nvSpPr>
        <p:spPr/>
        <p:txBody>
          <a:bodyPr/>
          <a:lstStyle/>
          <a:p>
            <a:pPr eaLnBrk="1" hangingPunct="1"/>
            <a:r>
              <a:rPr lang="en-US" altLang="en-US" smtClean="0"/>
              <a:t>Vision in space</a:t>
            </a:r>
          </a:p>
        </p:txBody>
      </p:sp>
      <p:sp>
        <p:nvSpPr>
          <p:cNvPr id="33795" name="Rectangle 3"/>
          <p:cNvSpPr>
            <a:spLocks noGrp="1" noChangeArrowheads="1"/>
          </p:cNvSpPr>
          <p:nvPr>
            <p:ph type="body" idx="1"/>
            <p:custDataLst>
              <p:tags r:id="rId2"/>
            </p:custDataLst>
          </p:nvPr>
        </p:nvSpPr>
        <p:spPr/>
        <p:txBody>
          <a:bodyPr/>
          <a:lstStyle/>
          <a:p>
            <a:pPr eaLnBrk="1" hangingPunct="1"/>
            <a:endParaRPr lang="en-US" altLang="en-US" smtClean="0"/>
          </a:p>
        </p:txBody>
      </p:sp>
      <p:pic>
        <p:nvPicPr>
          <p:cNvPr id="33796" name="Picture 6" descr="1198865273_31824-1_Sol1369A_WestValley_L257F_b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7"/>
          <p:cNvSpPr>
            <a:spLocks noChangeArrowheads="1"/>
          </p:cNvSpPr>
          <p:nvPr>
            <p:custDataLst>
              <p:tags r:id="rId4"/>
            </p:custDataLst>
          </p:nvPr>
        </p:nvSpPr>
        <p:spPr bwMode="auto">
          <a:xfrm>
            <a:off x="685800" y="4495800"/>
            <a:ext cx="8001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a:t>Vision systems (JPL) used for several tasks</a:t>
            </a:r>
          </a:p>
          <a:p>
            <a:pPr lvl="1" eaLnBrk="1" hangingPunct="1">
              <a:spcBef>
                <a:spcPct val="20000"/>
              </a:spcBef>
              <a:buFontTx/>
              <a:buChar char="•"/>
            </a:pPr>
            <a:r>
              <a:rPr lang="en-US" altLang="en-US" sz="2000"/>
              <a:t>Panorama stitching</a:t>
            </a:r>
          </a:p>
          <a:p>
            <a:pPr lvl="1" eaLnBrk="1" hangingPunct="1">
              <a:spcBef>
                <a:spcPct val="20000"/>
              </a:spcBef>
              <a:buFontTx/>
              <a:buChar char="•"/>
            </a:pPr>
            <a:r>
              <a:rPr lang="en-US" altLang="en-US" sz="2000"/>
              <a:t>3D terrain modeling</a:t>
            </a:r>
          </a:p>
          <a:p>
            <a:pPr lvl="1" eaLnBrk="1" hangingPunct="1">
              <a:spcBef>
                <a:spcPct val="20000"/>
              </a:spcBef>
              <a:buFontTx/>
              <a:buChar char="•"/>
            </a:pPr>
            <a:r>
              <a:rPr lang="en-US" altLang="en-US" sz="2000"/>
              <a:t>Obstacle detection, position tracking</a:t>
            </a:r>
          </a:p>
          <a:p>
            <a:pPr lvl="1" eaLnBrk="1" hangingPunct="1">
              <a:spcBef>
                <a:spcPct val="20000"/>
              </a:spcBef>
              <a:buFontTx/>
              <a:buChar char="•"/>
            </a:pPr>
            <a:r>
              <a:rPr lang="en-US" altLang="en-US" sz="2000"/>
              <a:t>For more, read “</a:t>
            </a:r>
            <a:r>
              <a:rPr lang="en-US" altLang="en-US" sz="2000">
                <a:hlinkClick r:id="rId9"/>
              </a:rPr>
              <a:t>Computer Vision on Mars</a:t>
            </a:r>
            <a:r>
              <a:rPr lang="en-US" altLang="en-US" sz="2000"/>
              <a:t>” by Matthies et al.</a:t>
            </a:r>
          </a:p>
        </p:txBody>
      </p:sp>
      <p:sp>
        <p:nvSpPr>
          <p:cNvPr id="33798" name="Rectangle 8"/>
          <p:cNvSpPr>
            <a:spLocks noChangeArrowheads="1"/>
          </p:cNvSpPr>
          <p:nvPr>
            <p:custDataLst>
              <p:tags r:id="rId5"/>
            </p:custDataLst>
          </p:nvPr>
        </p:nvSpPr>
        <p:spPr bwMode="auto">
          <a:xfrm>
            <a:off x="838200" y="3609975"/>
            <a:ext cx="7772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hlinkClick r:id="rId10"/>
              </a:rPr>
              <a:t>NASA'S Mars Exploration Rover Spirit </a:t>
            </a:r>
            <a:r>
              <a:rPr lang="en-US" altLang="en-US" sz="1600"/>
              <a:t>captured this westward view from atop </a:t>
            </a:r>
            <a:br>
              <a:rPr lang="en-US" altLang="en-US" sz="1600"/>
            </a:br>
            <a:r>
              <a:rPr lang="en-US" altLang="en-US" sz="1600"/>
              <a:t>a low plateau where Spirit spent the closing months of 2007.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smtClean="0"/>
              <a:t>Industrial robots</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464502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6"/>
          <p:cNvSpPr txBox="1">
            <a:spLocks noChangeArrowheads="1"/>
          </p:cNvSpPr>
          <p:nvPr/>
        </p:nvSpPr>
        <p:spPr bwMode="auto">
          <a:xfrm>
            <a:off x="1524000" y="5867400"/>
            <a:ext cx="547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Vision-guided robots position nut runners on wheels</a:t>
            </a:r>
          </a:p>
        </p:txBody>
      </p:sp>
      <p:pic>
        <p:nvPicPr>
          <p:cNvPr id="348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667000"/>
            <a:ext cx="2867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88908" y="6392863"/>
            <a:ext cx="7366184" cy="646331"/>
          </a:xfrm>
          <a:prstGeom prst="rect">
            <a:avLst/>
          </a:prstGeom>
          <a:noFill/>
        </p:spPr>
        <p:txBody>
          <a:bodyPr wrap="none" rtlCol="0">
            <a:spAutoFit/>
          </a:bodyPr>
          <a:lstStyle/>
          <a:p>
            <a:r>
              <a:rPr lang="en-US" dirty="0" smtClean="0">
                <a:hlinkClick r:id="rId5"/>
              </a:rPr>
              <a:t>http://www.automationworld.com/computer-vision-opportunity-or-threat</a:t>
            </a:r>
            <a:endParaRPr lang="en-US" dirty="0" smtClean="0"/>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custDataLst>
              <p:tags r:id="rId1"/>
            </p:custDataLst>
          </p:nvPr>
        </p:nvSpPr>
        <p:spPr/>
        <p:txBody>
          <a:bodyPr/>
          <a:lstStyle/>
          <a:p>
            <a:pPr eaLnBrk="1" hangingPunct="1"/>
            <a:r>
              <a:rPr lang="en-US" altLang="en-US" smtClean="0"/>
              <a:t>Mobile robots</a:t>
            </a:r>
          </a:p>
        </p:txBody>
      </p:sp>
      <p:sp>
        <p:nvSpPr>
          <p:cNvPr id="35843" name="AutoShape 6" descr="2_on_1_melee2"/>
          <p:cNvSpPr>
            <a:spLocks noChangeAspect="1" noChangeArrowheads="1"/>
          </p:cNvSpPr>
          <p:nvPr>
            <p:custDataLst>
              <p:tags r:id="rId2"/>
            </p:custDataLst>
          </p:nvPr>
        </p:nvSpPr>
        <p:spPr bwMode="auto">
          <a:xfrm>
            <a:off x="8386763" y="24812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44" name="AutoShape 8" descr="2_on_1_melee2"/>
          <p:cNvSpPr>
            <a:spLocks noChangeAspect="1" noChangeArrowheads="1"/>
          </p:cNvSpPr>
          <p:nvPr>
            <p:custDataLst>
              <p:tags r:id="rId3"/>
            </p:custDataLst>
          </p:nvPr>
        </p:nvSpPr>
        <p:spPr bwMode="auto">
          <a:xfrm>
            <a:off x="8386763" y="24812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5845" name="Picture 9" descr="2_on_1_melee2">
            <a:hlinkClick r:id="rId10" action="ppaction://hlinkfile"/>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4495800" y="9906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10"/>
          <p:cNvSpPr>
            <a:spLocks noChangeArrowheads="1"/>
          </p:cNvSpPr>
          <p:nvPr>
            <p:custDataLst>
              <p:tags r:id="rId5"/>
            </p:custDataLst>
          </p:nvPr>
        </p:nvSpPr>
        <p:spPr bwMode="auto">
          <a:xfrm>
            <a:off x="5181600" y="3657600"/>
            <a:ext cx="2332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hlinkClick r:id="rId12"/>
              </a:rPr>
              <a:t>http://www.robocup.org/</a:t>
            </a:r>
            <a:endParaRPr lang="en-US" altLang="en-US" sz="1600"/>
          </a:p>
          <a:p>
            <a:pPr eaLnBrk="1" hangingPunct="1"/>
            <a:endParaRPr lang="en-US" altLang="en-US" sz="1600"/>
          </a:p>
        </p:txBody>
      </p:sp>
      <p:pic>
        <p:nvPicPr>
          <p:cNvPr id="35847" name="Picture 12" descr="Image:NASA Mars Rover.jpg">
            <a:hlinkClick r:id="rId13"/>
          </p:cNvPr>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838200" y="9144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Rectangle 13"/>
          <p:cNvSpPr>
            <a:spLocks noChangeArrowheads="1"/>
          </p:cNvSpPr>
          <p:nvPr>
            <p:custDataLst>
              <p:tags r:id="rId7"/>
            </p:custDataLst>
          </p:nvPr>
        </p:nvSpPr>
        <p:spPr bwMode="auto">
          <a:xfrm>
            <a:off x="685800" y="3505200"/>
            <a:ext cx="3649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NASA’s Mars Spirit Rover</a:t>
            </a:r>
          </a:p>
          <a:p>
            <a:pPr algn="ctr" eaLnBrk="1" hangingPunct="1"/>
            <a:r>
              <a:rPr lang="en-US" altLang="en-US" sz="1600">
                <a:hlinkClick r:id="rId15"/>
              </a:rPr>
              <a:t>http://en.wikipedia.org/wiki/Spirit_rover</a:t>
            </a:r>
            <a:endParaRPr lang="en-US" altLang="en-US" sz="1600"/>
          </a:p>
        </p:txBody>
      </p:sp>
      <p:pic>
        <p:nvPicPr>
          <p:cNvPr id="35849"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300" y="4270375"/>
            <a:ext cx="20145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9"/>
          <p:cNvSpPr txBox="1">
            <a:spLocks noChangeArrowheads="1"/>
          </p:cNvSpPr>
          <p:nvPr/>
        </p:nvSpPr>
        <p:spPr bwMode="auto">
          <a:xfrm>
            <a:off x="2552700" y="6099175"/>
            <a:ext cx="1895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Saxena et al. 2008</a:t>
            </a:r>
          </a:p>
          <a:p>
            <a:pPr eaLnBrk="1" hangingPunct="1"/>
            <a:r>
              <a:rPr lang="en-US" altLang="en-US" sz="1600">
                <a:hlinkClick r:id="rId17"/>
              </a:rPr>
              <a:t>STAIR</a:t>
            </a:r>
            <a:r>
              <a:rPr lang="en-US" altLang="en-US" sz="1600"/>
              <a:t> at Stanford</a:t>
            </a:r>
          </a:p>
        </p:txBody>
      </p:sp>
      <p:sp>
        <p:nvSpPr>
          <p:cNvPr id="35851" name="Rectangle 1"/>
          <p:cNvSpPr>
            <a:spLocks noChangeArrowheads="1"/>
          </p:cNvSpPr>
          <p:nvPr/>
        </p:nvSpPr>
        <p:spPr bwMode="auto">
          <a:xfrm>
            <a:off x="5629275" y="6151563"/>
            <a:ext cx="2906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hlinkClick r:id="rId18"/>
              </a:rPr>
              <a:t>http://www.youtube.com/watch?v=DF39Ygp53mQ</a:t>
            </a:r>
            <a:endParaRPr lang="en-US" altLang="en-US"/>
          </a:p>
        </p:txBody>
      </p:sp>
      <p:pic>
        <p:nvPicPr>
          <p:cNvPr id="35852" name="Picture 12" descr="https://encrypted-tbn1.google.com/images?q=tbn:ANd9GcSZqnzQqXIdeBFa_a-DqyML6Pg8bp0I1tp19zz86JzCCsyGJdc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75313" y="43037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ltLang="en-US" smtClean="0"/>
              <a:t>Medical imaging</a:t>
            </a:r>
          </a:p>
        </p:txBody>
      </p:sp>
      <p:pic>
        <p:nvPicPr>
          <p:cNvPr id="36867" name="Picture 4" descr="mybrain"/>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Image guided surgery</a:t>
            </a:r>
          </a:p>
          <a:p>
            <a:pPr algn="ctr" eaLnBrk="1" hangingPunct="1"/>
            <a:r>
              <a:rPr lang="en-US" altLang="en-US" sz="1600">
                <a:hlinkClick r:id="rId10"/>
              </a:rPr>
              <a:t>Grimson et al., MIT</a:t>
            </a:r>
            <a:endParaRPr lang="en-US" alt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3D imaging</a:t>
            </a:r>
          </a:p>
          <a:p>
            <a:pPr algn="ctr" eaLnBrk="1" hangingPunct="1"/>
            <a:r>
              <a:rPr lang="en-US" altLang="en-US" sz="1600"/>
              <a:t>MRI, CT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custDataLst>
              <p:tags r:id="rId1"/>
            </p:custDataLst>
          </p:nvPr>
        </p:nvSpPr>
        <p:spPr/>
        <p:txBody>
          <a:bodyPr/>
          <a:lstStyle/>
          <a:p>
            <a:pPr eaLnBrk="1" hangingPunct="1"/>
            <a:r>
              <a:rPr lang="en-US" altLang="en-US" smtClean="0"/>
              <a:t>Current state of the art</a:t>
            </a:r>
          </a:p>
        </p:txBody>
      </p:sp>
      <p:sp>
        <p:nvSpPr>
          <p:cNvPr id="30723" name="Rectangle 3"/>
          <p:cNvSpPr>
            <a:spLocks noGrp="1" noChangeArrowheads="1"/>
          </p:cNvSpPr>
          <p:nvPr>
            <p:ph type="body" idx="1"/>
            <p:custDataLst>
              <p:tags r:id="rId2"/>
            </p:custDataLst>
          </p:nvPr>
        </p:nvSpPr>
        <p:spPr>
          <a:xfrm>
            <a:off x="685800" y="914400"/>
            <a:ext cx="8001000" cy="5257800"/>
          </a:xfrm>
        </p:spPr>
        <p:txBody>
          <a:bodyPr>
            <a:normAutofit fontScale="92500" lnSpcReduction="10000"/>
          </a:bodyPr>
          <a:lstStyle/>
          <a:p>
            <a:pPr eaLnBrk="1" hangingPunct="1">
              <a:buFont typeface="Arial" charset="0"/>
              <a:buChar char="•"/>
              <a:defRPr/>
            </a:pPr>
            <a:r>
              <a:rPr lang="en-US" dirty="0" smtClean="0"/>
              <a:t>You just saw examples of current systems</a:t>
            </a:r>
          </a:p>
          <a:p>
            <a:pPr lvl="1" eaLnBrk="1" hangingPunct="1">
              <a:buFont typeface="Arial" charset="0"/>
              <a:buChar char="–"/>
              <a:defRPr/>
            </a:pPr>
            <a:r>
              <a:rPr lang="en-US" dirty="0" smtClean="0"/>
              <a:t>Many of these are less than 5 years old</a:t>
            </a:r>
          </a:p>
          <a:p>
            <a:pPr lvl="1" eaLnBrk="1" hangingPunct="1">
              <a:buFont typeface="Arial" charset="0"/>
              <a:buChar char="–"/>
              <a:defRPr/>
            </a:pPr>
            <a:endParaRPr lang="en-US" dirty="0" smtClean="0"/>
          </a:p>
          <a:p>
            <a:pPr eaLnBrk="1" hangingPunct="1">
              <a:buFont typeface="Arial" charset="0"/>
              <a:buChar char="•"/>
              <a:defRPr/>
            </a:pPr>
            <a:r>
              <a:rPr lang="en-US" dirty="0" smtClean="0"/>
              <a:t>This is a very active research area, and rapidly changing</a:t>
            </a:r>
          </a:p>
          <a:p>
            <a:pPr lvl="1" eaLnBrk="1" hangingPunct="1">
              <a:buFont typeface="Arial" charset="0"/>
              <a:buChar char="–"/>
              <a:defRPr/>
            </a:pPr>
            <a:r>
              <a:rPr lang="en-US" dirty="0" smtClean="0"/>
              <a:t>Many new apps in the next 5 years</a:t>
            </a:r>
          </a:p>
          <a:p>
            <a:pPr lvl="1" eaLnBrk="1" hangingPunct="1">
              <a:buFont typeface="Arial" charset="0"/>
              <a:buChar char="–"/>
              <a:defRPr/>
            </a:pPr>
            <a:endParaRPr lang="en-US" dirty="0" smtClean="0"/>
          </a:p>
          <a:p>
            <a:pPr eaLnBrk="1" hangingPunct="1">
              <a:buFont typeface="Arial" charset="0"/>
              <a:buChar char="•"/>
              <a:defRPr/>
            </a:pPr>
            <a:r>
              <a:rPr lang="en-US" dirty="0" smtClean="0"/>
              <a:t>To learn more about vision applications and companies</a:t>
            </a:r>
          </a:p>
          <a:p>
            <a:pPr lvl="1" eaLnBrk="1" hangingPunct="1">
              <a:buFont typeface="Arial" charset="0"/>
              <a:buChar char="–"/>
              <a:defRPr/>
            </a:pPr>
            <a:r>
              <a:rPr lang="en-US" dirty="0" smtClean="0">
                <a:hlinkClick r:id="rId5"/>
              </a:rPr>
              <a:t>David Lowe </a:t>
            </a:r>
            <a:r>
              <a:rPr lang="en-US" dirty="0" smtClean="0"/>
              <a:t>maintains an excellent overview of vision companies</a:t>
            </a:r>
          </a:p>
          <a:p>
            <a:pPr lvl="2" eaLnBrk="1" hangingPunct="1">
              <a:buFont typeface="Arial" charset="0"/>
              <a:buChar char="•"/>
              <a:defRPr/>
            </a:pPr>
            <a:r>
              <a:rPr lang="en-US" dirty="0" smtClean="0">
                <a:hlinkClick r:id="rId6"/>
              </a:rPr>
              <a:t>http://www.cs.ubc.ca/spider/lowe/vision.html</a:t>
            </a:r>
            <a:endParaRPr lang="en-US" dirty="0" smtClean="0"/>
          </a:p>
          <a:p>
            <a:pPr lvl="2" eaLnBrk="1" hangingPunct="1">
              <a:buFont typeface="Arial" charset="0"/>
              <a:buChar char="•"/>
              <a:defRPr/>
            </a:pPr>
            <a:endParaRPr lang="en-US" dirty="0" smtClean="0"/>
          </a:p>
          <a:p>
            <a:pPr eaLnBrk="1" hangingPunct="1">
              <a:buFont typeface="Arial" charset="0"/>
              <a:buChar char="•"/>
              <a:defRPr/>
            </a:pPr>
            <a:endParaRPr 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Course outline</a:t>
            </a:r>
          </a:p>
        </p:txBody>
      </p:sp>
      <p:sp>
        <p:nvSpPr>
          <p:cNvPr id="38915" name="Content Placeholder 2"/>
          <p:cNvSpPr>
            <a:spLocks noGrp="1"/>
          </p:cNvSpPr>
          <p:nvPr>
            <p:ph idx="1"/>
          </p:nvPr>
        </p:nvSpPr>
        <p:spPr/>
        <p:txBody>
          <a:bodyPr>
            <a:normAutofit/>
          </a:bodyPr>
          <a:lstStyle/>
          <a:p>
            <a:endParaRPr lang="en-US" altLang="en-US" sz="2800" b="1" dirty="0" smtClean="0"/>
          </a:p>
          <a:p>
            <a:pPr>
              <a:buFont typeface="Arial" panose="020B0604020202020204" pitchFamily="34" charset="0"/>
              <a:buNone/>
            </a:pPr>
            <a:r>
              <a:rPr lang="en-US" altLang="en-US" sz="2800" b="1" dirty="0" smtClean="0"/>
              <a:t>Prof</a:t>
            </a:r>
            <a:r>
              <a:rPr lang="en-US" altLang="en-US" sz="2800" dirty="0" smtClean="0"/>
              <a:t>: Derek Hoiem (</a:t>
            </a:r>
            <a:r>
              <a:rPr lang="en-US" altLang="en-US" sz="2800" dirty="0" smtClean="0">
                <a:hlinkClick r:id="rId2"/>
              </a:rPr>
              <a:t>dhoiem@illinois.edu</a:t>
            </a:r>
            <a:r>
              <a:rPr lang="en-US" altLang="en-US" sz="2800" dirty="0" smtClean="0"/>
              <a:t> ),  SC3312</a:t>
            </a:r>
          </a:p>
          <a:p>
            <a:pPr>
              <a:buNone/>
            </a:pPr>
            <a:r>
              <a:rPr lang="en-US" altLang="en-US" sz="2800" b="1" dirty="0" smtClean="0"/>
              <a:t>TAs</a:t>
            </a:r>
            <a:r>
              <a:rPr lang="en-US" altLang="en-US" sz="2800" dirty="0" smtClean="0"/>
              <a:t>: </a:t>
            </a:r>
            <a:r>
              <a:rPr lang="en-US" altLang="en-US" sz="2800" dirty="0" smtClean="0"/>
              <a:t>Tanmay Gupta, tgupta6</a:t>
            </a:r>
            <a:endParaRPr lang="en-US" altLang="en-US" sz="2800" dirty="0"/>
          </a:p>
          <a:p>
            <a:pPr>
              <a:buNone/>
            </a:pPr>
            <a:r>
              <a:rPr lang="en-US" altLang="en-US" sz="2800" dirty="0"/>
              <a:t>  </a:t>
            </a:r>
            <a:r>
              <a:rPr lang="en-US" altLang="en-US" sz="2800" dirty="0" smtClean="0"/>
              <a:t>	    Bryan Plummer, bplumme2</a:t>
            </a:r>
            <a:endParaRPr lang="en-US" altLang="en-US" sz="2800" dirty="0"/>
          </a:p>
          <a:p>
            <a:pPr>
              <a:buNone/>
            </a:pPr>
            <a:r>
              <a:rPr lang="en-US" altLang="en-US" sz="2800" dirty="0" smtClean="0"/>
              <a:t>	    Chuhang Zou, czou4</a:t>
            </a:r>
            <a:endParaRPr lang="en-US" altLang="en-US" sz="2800" dirty="0"/>
          </a:p>
          <a:p>
            <a:pPr>
              <a:buFont typeface="Arial" panose="020B0604020202020204" pitchFamily="34" charset="0"/>
              <a:buNone/>
            </a:pPr>
            <a:endParaRPr lang="en-US" altLang="en-US" sz="2800" b="1" dirty="0" smtClean="0"/>
          </a:p>
          <a:p>
            <a:pPr>
              <a:buFont typeface="Arial" panose="020B0604020202020204" pitchFamily="34" charset="0"/>
              <a:buNone/>
            </a:pPr>
            <a:r>
              <a:rPr lang="en-US" altLang="en-US" sz="2800" b="1" dirty="0" smtClean="0"/>
              <a:t>Web </a:t>
            </a:r>
            <a:r>
              <a:rPr lang="en-US" altLang="en-US" sz="2800" b="1" dirty="0" smtClean="0"/>
              <a:t>page</a:t>
            </a:r>
            <a:r>
              <a:rPr lang="en-US" altLang="en-US" sz="2800" dirty="0" smtClean="0"/>
              <a:t>:</a:t>
            </a:r>
          </a:p>
          <a:p>
            <a:pPr>
              <a:buFont typeface="Arial" panose="020B0604020202020204" pitchFamily="34" charset="0"/>
              <a:buNone/>
            </a:pPr>
            <a:r>
              <a:rPr lang="en-US" altLang="en-US" sz="2800" dirty="0" smtClean="0">
                <a:hlinkClick r:id="rId3"/>
              </a:rPr>
              <a:t>https://courses.engr.illinois.edu/cs543/</a:t>
            </a:r>
            <a:endParaRPr lang="en-US" altLang="en-US" sz="2800" dirty="0" smtClean="0"/>
          </a:p>
          <a:p>
            <a:pPr>
              <a:buFont typeface="Arial" panose="020B0604020202020204" pitchFamily="34" charset="0"/>
              <a:buNone/>
            </a:pPr>
            <a:endParaRPr lang="en-US" altLang="en-US" sz="2800" dirty="0" smtClean="0"/>
          </a:p>
          <a:p>
            <a:endParaRPr lang="en-US" altLang="en-US" sz="2800" dirty="0" smtClean="0"/>
          </a:p>
          <a:p>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smtClean="0"/>
              <a:t>Waitlist</a:t>
            </a:r>
            <a:endParaRPr lang="en-US" dirty="0"/>
          </a:p>
        </p:txBody>
      </p:sp>
      <p:sp>
        <p:nvSpPr>
          <p:cNvPr id="3" name="Content Placeholder 2"/>
          <p:cNvSpPr>
            <a:spLocks noGrp="1"/>
          </p:cNvSpPr>
          <p:nvPr>
            <p:ph idx="1"/>
          </p:nvPr>
        </p:nvSpPr>
        <p:spPr/>
        <p:txBody>
          <a:bodyPr/>
          <a:lstStyle/>
          <a:p>
            <a:endParaRPr lang="en-US" dirty="0" smtClean="0"/>
          </a:p>
          <a:p>
            <a:r>
              <a:rPr lang="en-US" dirty="0" smtClean="0"/>
              <a:t>Fill out this form and keep coming to class</a:t>
            </a:r>
          </a:p>
          <a:p>
            <a:pPr marL="457200" lvl="1" indent="0">
              <a:buNone/>
            </a:pPr>
            <a:r>
              <a:rPr lang="en-US" dirty="0">
                <a:hlinkClick r:id="rId2"/>
              </a:rPr>
              <a:t>https://</a:t>
            </a:r>
            <a:r>
              <a:rPr lang="en-US" dirty="0" smtClean="0">
                <a:hlinkClick r:id="rId2"/>
              </a:rPr>
              <a:t>goo.gl/forms/p3jQZ4CX3exc5QNm2</a:t>
            </a:r>
            <a:endParaRPr lang="en-US" dirty="0" smtClean="0"/>
          </a:p>
          <a:p>
            <a:endParaRPr lang="en-US" dirty="0"/>
          </a:p>
          <a:p>
            <a:r>
              <a:rPr lang="en-US" dirty="0" smtClean="0"/>
              <a:t>Will create priority list for 25 overflow seats and any drops by early next week</a:t>
            </a:r>
          </a:p>
          <a:p>
            <a:endParaRPr lang="en-US" dirty="0"/>
          </a:p>
          <a:p>
            <a:r>
              <a:rPr lang="en-US" dirty="0" smtClean="0"/>
              <a:t>I don’t know what ECE 549 ADD is </a:t>
            </a:r>
            <a:r>
              <a:rPr lang="en-US" altLang="ja-JP" dirty="0"/>
              <a:t>¯\_(</a:t>
            </a:r>
            <a:r>
              <a:rPr lang="ja-JP" altLang="en-US" dirty="0"/>
              <a:t>ツ</a:t>
            </a:r>
            <a:r>
              <a:rPr lang="en-US" altLang="ja-JP" dirty="0"/>
              <a:t>)_/¯</a:t>
            </a:r>
            <a:endParaRPr lang="en-US" dirty="0"/>
          </a:p>
        </p:txBody>
      </p:sp>
    </p:spTree>
    <p:extLst>
      <p:ext uri="{BB962C8B-B14F-4D97-AF65-F5344CB8AC3E}">
        <p14:creationId xmlns:p14="http://schemas.microsoft.com/office/powerpoint/2010/main" val="176753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371600"/>
            <a:ext cx="9144000" cy="5486400"/>
          </a:xfrm>
          <a:prstGeom prst="rect">
            <a:avLst/>
          </a:prstGeom>
        </p:spPr>
      </p:pic>
      <p:sp>
        <p:nvSpPr>
          <p:cNvPr id="6147" name="Title 3"/>
          <p:cNvSpPr>
            <a:spLocks noGrp="1"/>
          </p:cNvSpPr>
          <p:nvPr>
            <p:ph type="title"/>
          </p:nvPr>
        </p:nvSpPr>
        <p:spPr/>
        <p:txBody>
          <a:bodyPr>
            <a:normAutofit fontScale="90000"/>
          </a:bodyPr>
          <a:lstStyle/>
          <a:p>
            <a:r>
              <a:rPr lang="en-US" altLang="en-US" dirty="0" smtClean="0"/>
              <a:t>My research: single-view 3D reconstruction</a:t>
            </a:r>
          </a:p>
        </p:txBody>
      </p:sp>
      <p:sp>
        <p:nvSpPr>
          <p:cNvPr id="4" name="TextBox 3"/>
          <p:cNvSpPr txBox="1"/>
          <p:nvPr/>
        </p:nvSpPr>
        <p:spPr>
          <a:xfrm>
            <a:off x="7150100" y="6488113"/>
            <a:ext cx="2017713" cy="369887"/>
          </a:xfrm>
          <a:prstGeom prst="rect">
            <a:avLst/>
          </a:prstGeom>
          <a:noFill/>
        </p:spPr>
        <p:txBody>
          <a:bodyPr wrap="none">
            <a:spAutoFit/>
          </a:bodyPr>
          <a:lstStyle/>
          <a:p>
            <a:pPr>
              <a:defRPr/>
            </a:pPr>
            <a:r>
              <a:rPr lang="en-US" dirty="0">
                <a:solidFill>
                  <a:schemeClr val="bg1">
                    <a:lumMod val="50000"/>
                  </a:schemeClr>
                </a:solidFill>
                <a:latin typeface="Arial" charset="0"/>
              </a:rPr>
              <a:t>with Efros, Hebert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Grades</a:t>
            </a:r>
          </a:p>
        </p:txBody>
      </p:sp>
      <p:sp>
        <p:nvSpPr>
          <p:cNvPr id="39939" name="Content Placeholder 2"/>
          <p:cNvSpPr>
            <a:spLocks noGrp="1"/>
          </p:cNvSpPr>
          <p:nvPr>
            <p:ph idx="1"/>
          </p:nvPr>
        </p:nvSpPr>
        <p:spPr>
          <a:xfrm>
            <a:off x="457200" y="990600"/>
            <a:ext cx="8229600" cy="5562600"/>
          </a:xfrm>
        </p:spPr>
        <p:txBody>
          <a:bodyPr/>
          <a:lstStyle/>
          <a:p>
            <a:endParaRPr lang="en-US" altLang="en-US" sz="2800" dirty="0" smtClean="0"/>
          </a:p>
          <a:p>
            <a:r>
              <a:rPr lang="en-US" altLang="en-US" sz="2800" dirty="0" err="1" smtClean="0"/>
              <a:t>Homeworks</a:t>
            </a:r>
            <a:r>
              <a:rPr lang="en-US" altLang="en-US" sz="2800" dirty="0" smtClean="0"/>
              <a:t> (75%)</a:t>
            </a:r>
          </a:p>
          <a:p>
            <a:r>
              <a:rPr lang="en-US" altLang="en-US" sz="2800" dirty="0" smtClean="0"/>
              <a:t>Final project (25%)</a:t>
            </a:r>
          </a:p>
          <a:p>
            <a:r>
              <a:rPr lang="en-US" altLang="en-US" sz="2800" dirty="0" smtClean="0"/>
              <a:t>Attendance</a:t>
            </a:r>
            <a:endParaRPr lang="en-US" altLang="en-US" sz="2400" dirty="0" smtClean="0"/>
          </a:p>
          <a:p>
            <a:pPr>
              <a:buFont typeface="Arial" panose="020B0604020202020204" pitchFamily="34" charset="0"/>
              <a:buNone/>
            </a:pPr>
            <a:endParaRPr lang="en-US" altLang="en-US" dirty="0" smtClean="0"/>
          </a:p>
          <a:p>
            <a:pPr>
              <a:buFont typeface="Arial" panose="020B0604020202020204" pitchFamily="34" charset="0"/>
              <a:buNone/>
            </a:pPr>
            <a:r>
              <a:rPr lang="en-US" altLang="en-US" dirty="0" smtClean="0"/>
              <a:t>Late policy</a:t>
            </a:r>
            <a:endParaRPr lang="en-US" altLang="en-US" sz="2800" dirty="0" smtClean="0"/>
          </a:p>
          <a:p>
            <a:r>
              <a:rPr lang="en-US" altLang="en-US" sz="2800" dirty="0" smtClean="0"/>
              <a:t>10 points </a:t>
            </a:r>
            <a:r>
              <a:rPr lang="en-US" altLang="en-US" sz="2800" dirty="0" smtClean="0"/>
              <a:t>per day</a:t>
            </a:r>
          </a:p>
          <a:p>
            <a:r>
              <a:rPr lang="en-US" altLang="en-US" sz="2800" dirty="0" smtClean="0"/>
              <a:t>5 late days forgiven</a:t>
            </a:r>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a:p>
            <a:endParaRPr lang="en-US" altLang="en-US" dirty="0" smtClean="0"/>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Academic Integrity</a:t>
            </a:r>
          </a:p>
        </p:txBody>
      </p:sp>
      <p:sp>
        <p:nvSpPr>
          <p:cNvPr id="41987" name="Content Placeholder 2"/>
          <p:cNvSpPr>
            <a:spLocks noGrp="1"/>
          </p:cNvSpPr>
          <p:nvPr>
            <p:ph idx="1"/>
          </p:nvPr>
        </p:nvSpPr>
        <p:spPr/>
        <p:txBody>
          <a:bodyPr>
            <a:normAutofit fontScale="85000" lnSpcReduction="10000"/>
          </a:bodyPr>
          <a:lstStyle/>
          <a:p>
            <a:endParaRPr lang="en-US" altLang="en-US" dirty="0" smtClean="0"/>
          </a:p>
          <a:p>
            <a:r>
              <a:rPr lang="en-US" altLang="en-US" dirty="0" smtClean="0"/>
              <a:t>Can discuss </a:t>
            </a:r>
            <a:r>
              <a:rPr lang="en-US" altLang="en-US" dirty="0" err="1" smtClean="0"/>
              <a:t>hw</a:t>
            </a:r>
            <a:r>
              <a:rPr lang="en-US" altLang="en-US" dirty="0" smtClean="0"/>
              <a:t> with peers, but don’t copy</a:t>
            </a:r>
          </a:p>
          <a:p>
            <a:endParaRPr lang="en-US" altLang="en-US" dirty="0" smtClean="0"/>
          </a:p>
          <a:p>
            <a:r>
              <a:rPr lang="en-US" altLang="en-US" dirty="0" smtClean="0"/>
              <a:t>Carefully document any sources within </a:t>
            </a:r>
            <a:r>
              <a:rPr lang="en-US" altLang="en-US" dirty="0" err="1" smtClean="0"/>
              <a:t>hw</a:t>
            </a:r>
            <a:r>
              <a:rPr lang="en-US" altLang="en-US" dirty="0" smtClean="0"/>
              <a:t> hand-in</a:t>
            </a:r>
          </a:p>
          <a:p>
            <a:endParaRPr lang="en-US" altLang="en-US" dirty="0" smtClean="0"/>
          </a:p>
          <a:p>
            <a:r>
              <a:rPr lang="en-US" altLang="en-US" dirty="0" smtClean="0"/>
              <a:t>Don’t use code from Internet unless you have permission</a:t>
            </a:r>
          </a:p>
          <a:p>
            <a:pPr lvl="1"/>
            <a:r>
              <a:rPr lang="en-US" altLang="en-US" dirty="0" smtClean="0"/>
              <a:t>If you’re not sure, </a:t>
            </a:r>
            <a:r>
              <a:rPr lang="en-US" altLang="en-US" dirty="0" smtClean="0"/>
              <a:t>ask</a:t>
            </a:r>
          </a:p>
          <a:p>
            <a:endParaRPr lang="en-US" altLang="en-US" dirty="0"/>
          </a:p>
          <a:p>
            <a:r>
              <a:rPr lang="en-US" altLang="en-US" dirty="0" smtClean="0"/>
              <a:t>Minimum penalty for any violation is zero on full assignment (15% of total grade)</a:t>
            </a:r>
            <a:endParaRPr lang="en-US" altLang="en-US" dirty="0" smtClean="0"/>
          </a:p>
          <a:p>
            <a:endParaRPr lang="en-US" alt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Getting help outside of class</a:t>
            </a:r>
          </a:p>
        </p:txBody>
      </p:sp>
      <p:sp>
        <p:nvSpPr>
          <p:cNvPr id="3" name="Content Placeholder 2"/>
          <p:cNvSpPr>
            <a:spLocks noGrp="1"/>
          </p:cNvSpPr>
          <p:nvPr>
            <p:ph idx="1"/>
          </p:nvPr>
        </p:nvSpPr>
        <p:spPr/>
        <p:txBody>
          <a:bodyPr>
            <a:normAutofit fontScale="70000" lnSpcReduction="20000"/>
          </a:bodyPr>
          <a:lstStyle/>
          <a:p>
            <a:pPr>
              <a:buFont typeface="Arial" charset="0"/>
              <a:buNone/>
              <a:defRPr/>
            </a:pPr>
            <a:endParaRPr lang="en-US" sz="2800" b="1" dirty="0" smtClean="0"/>
          </a:p>
          <a:p>
            <a:pPr>
              <a:buFont typeface="Arial" charset="0"/>
              <a:buNone/>
              <a:defRPr/>
            </a:pPr>
            <a:r>
              <a:rPr lang="en-US" sz="2800" b="1" dirty="0" smtClean="0"/>
              <a:t>Office hours</a:t>
            </a:r>
          </a:p>
          <a:p>
            <a:pPr marL="342900" lvl="1" indent="-342900">
              <a:buFont typeface="Arial" panose="020B0604020202020204" pitchFamily="34" charset="0"/>
              <a:buChar char="•"/>
              <a:defRPr/>
            </a:pPr>
            <a:r>
              <a:rPr lang="en-US" sz="2400" dirty="0" smtClean="0"/>
              <a:t>Time, see website</a:t>
            </a:r>
          </a:p>
          <a:p>
            <a:pPr>
              <a:defRPr/>
            </a:pPr>
            <a:r>
              <a:rPr lang="en-US" sz="2400" dirty="0" smtClean="0"/>
              <a:t>Otherwise, just stop by.  If I’m not there, send me an e-mail.</a:t>
            </a:r>
          </a:p>
          <a:p>
            <a:pPr>
              <a:defRPr/>
            </a:pPr>
            <a:endParaRPr lang="en-US" sz="2800" b="1" dirty="0" smtClean="0"/>
          </a:p>
          <a:p>
            <a:pPr marL="0">
              <a:buFont typeface="Arial" charset="0"/>
              <a:buNone/>
              <a:defRPr/>
            </a:pPr>
            <a:r>
              <a:rPr lang="en-US" sz="2800" b="1" dirty="0" smtClean="0"/>
              <a:t>Discussion board</a:t>
            </a:r>
            <a:r>
              <a:rPr lang="en-US" sz="2800" dirty="0" smtClean="0"/>
              <a:t>: </a:t>
            </a:r>
          </a:p>
          <a:p>
            <a:pPr marL="0">
              <a:buFont typeface="Arial" charset="0"/>
              <a:buNone/>
              <a:defRPr/>
            </a:pPr>
            <a:r>
              <a:rPr lang="en-US" sz="2100" u="sng" dirty="0">
                <a:hlinkClick r:id="rId2"/>
              </a:rPr>
              <a:t>https://</a:t>
            </a:r>
            <a:r>
              <a:rPr lang="en-US" sz="2100" u="sng" dirty="0" smtClean="0">
                <a:hlinkClick r:id="rId2"/>
              </a:rPr>
              <a:t>piazza.com/class/i4ohqjpy49s6ga</a:t>
            </a:r>
            <a:endParaRPr lang="en-US" sz="2100" u="sng" dirty="0" smtClean="0"/>
          </a:p>
          <a:p>
            <a:pPr marL="0">
              <a:buFont typeface="Arial" charset="0"/>
              <a:buNone/>
              <a:defRPr/>
            </a:pPr>
            <a:endParaRPr lang="en-US" sz="2800" b="1" dirty="0" smtClean="0"/>
          </a:p>
          <a:p>
            <a:pPr>
              <a:buNone/>
            </a:pPr>
            <a:r>
              <a:rPr lang="en-US" sz="2800" b="1" dirty="0" smtClean="0"/>
              <a:t>TAs</a:t>
            </a:r>
            <a:r>
              <a:rPr lang="en-US" sz="2800" dirty="0" smtClean="0"/>
              <a:t>: </a:t>
            </a:r>
            <a:r>
              <a:rPr lang="en-US" altLang="en-US" sz="2800" dirty="0" smtClean="0"/>
              <a:t>Tanmay Gupta (</a:t>
            </a:r>
            <a:r>
              <a:rPr lang="en-US" sz="2800" dirty="0" smtClean="0">
                <a:hlinkClick r:id="rId3"/>
              </a:rPr>
              <a:t>tgupta6@illinois.edu</a:t>
            </a:r>
            <a:r>
              <a:rPr lang="en-US" altLang="en-US" sz="2800" dirty="0" smtClean="0"/>
              <a:t>)</a:t>
            </a:r>
            <a:endParaRPr lang="en-US" altLang="en-US" sz="2800" dirty="0"/>
          </a:p>
          <a:p>
            <a:pPr lvl="1">
              <a:buNone/>
            </a:pPr>
            <a:r>
              <a:rPr lang="en-US" altLang="en-US" dirty="0" smtClean="0"/>
              <a:t> Bryan Plummer (</a:t>
            </a:r>
            <a:r>
              <a:rPr lang="en-US" dirty="0" smtClean="0">
                <a:hlinkClick r:id="rId4"/>
              </a:rPr>
              <a:t>bplumme2@illinois.edu</a:t>
            </a:r>
            <a:r>
              <a:rPr lang="en-US" dirty="0" smtClean="0"/>
              <a:t>)</a:t>
            </a:r>
          </a:p>
          <a:p>
            <a:pPr lvl="1">
              <a:buNone/>
            </a:pPr>
            <a:r>
              <a:rPr lang="en-US" dirty="0" smtClean="0"/>
              <a:t> Chuhang Zou (</a:t>
            </a:r>
            <a:r>
              <a:rPr lang="en-US" dirty="0" smtClean="0">
                <a:hlinkClick r:id="rId5"/>
              </a:rPr>
              <a:t>czou4@illinois.edu</a:t>
            </a:r>
            <a:r>
              <a:rPr lang="en-US" dirty="0" smtClean="0"/>
              <a:t>) </a:t>
            </a:r>
            <a:endParaRPr lang="en-US" b="1" dirty="0"/>
          </a:p>
          <a:p>
            <a:pPr marL="0">
              <a:buFont typeface="Arial" charset="0"/>
              <a:buNone/>
              <a:defRPr/>
            </a:pPr>
            <a:endParaRPr lang="en-US" sz="2800" dirty="0" smtClean="0"/>
          </a:p>
          <a:p>
            <a:pPr marL="0">
              <a:buFont typeface="Arial" charset="0"/>
              <a:buNone/>
              <a:defRPr/>
            </a:pPr>
            <a:r>
              <a:rPr lang="en-US" sz="2800" b="1" dirty="0" smtClean="0"/>
              <a:t>Readings/Textbook</a:t>
            </a:r>
            <a:endParaRPr lang="en-US" sz="2400" b="1" dirty="0" smtClean="0"/>
          </a:p>
          <a:p>
            <a:pPr>
              <a:buFont typeface="Arial" charset="0"/>
              <a:buChar char="•"/>
              <a:defRPr/>
            </a:pPr>
            <a:r>
              <a:rPr lang="en-US" u="sng" dirty="0">
                <a:hlinkClick r:id="rId6"/>
              </a:rPr>
              <a:t>Computer Vision: A Modern Approach (2</a:t>
            </a:r>
            <a:r>
              <a:rPr lang="en-US" u="sng" baseline="30000" dirty="0">
                <a:hlinkClick r:id="rId6"/>
              </a:rPr>
              <a:t>nd</a:t>
            </a:r>
            <a:r>
              <a:rPr lang="en-US" u="sng" dirty="0">
                <a:hlinkClick r:id="rId6"/>
              </a:rPr>
              <a:t> edition)</a:t>
            </a:r>
            <a:r>
              <a:rPr lang="en-US" dirty="0"/>
              <a:t> by David Forsyth and Jean Ponce (2011</a:t>
            </a:r>
            <a:r>
              <a:rPr lang="en-US" dirty="0" smtClean="0"/>
              <a:t>)</a:t>
            </a:r>
          </a:p>
          <a:p>
            <a:pPr>
              <a:buFont typeface="Arial" charset="0"/>
              <a:buChar char="•"/>
              <a:defRPr/>
            </a:pPr>
            <a:r>
              <a:rPr lang="en-US" dirty="0" smtClean="0"/>
              <a:t>See syllabus for other useful books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t>What to expect from this course</a:t>
            </a:r>
          </a:p>
        </p:txBody>
      </p:sp>
      <p:sp>
        <p:nvSpPr>
          <p:cNvPr id="35843" name="Content Placeholder 2"/>
          <p:cNvSpPr>
            <a:spLocks noGrp="1"/>
          </p:cNvSpPr>
          <p:nvPr>
            <p:ph idx="1"/>
          </p:nvPr>
        </p:nvSpPr>
        <p:spPr/>
        <p:txBody>
          <a:bodyPr>
            <a:normAutofit fontScale="92500" lnSpcReduction="20000"/>
          </a:bodyPr>
          <a:lstStyle/>
          <a:p>
            <a:pPr eaLnBrk="1" hangingPunct="1">
              <a:buFont typeface="Arial" charset="0"/>
              <a:buChar char="•"/>
              <a:defRPr/>
            </a:pPr>
            <a:endParaRPr lang="en-US" dirty="0" smtClean="0"/>
          </a:p>
          <a:p>
            <a:pPr eaLnBrk="1" hangingPunct="1">
              <a:buFont typeface="Arial" charset="0"/>
              <a:buChar char="•"/>
              <a:defRPr/>
            </a:pPr>
            <a:r>
              <a:rPr lang="en-US" dirty="0" smtClean="0"/>
              <a:t>Broad coverage (geometry, image processing, recognition, </a:t>
            </a:r>
            <a:r>
              <a:rPr lang="en-US" dirty="0" err="1" smtClean="0"/>
              <a:t>multiview</a:t>
            </a:r>
            <a:r>
              <a:rPr lang="en-US" dirty="0" smtClean="0"/>
              <a:t>, video)</a:t>
            </a:r>
          </a:p>
          <a:p>
            <a:pPr eaLnBrk="1" hangingPunct="1">
              <a:buFont typeface="Arial" charset="0"/>
              <a:buChar char="•"/>
              <a:defRPr/>
            </a:pPr>
            <a:endParaRPr lang="en-US" dirty="0" smtClean="0"/>
          </a:p>
          <a:p>
            <a:pPr eaLnBrk="1" hangingPunct="1">
              <a:buFont typeface="Arial" charset="0"/>
              <a:buChar char="•"/>
              <a:defRPr/>
            </a:pPr>
            <a:r>
              <a:rPr lang="en-US" dirty="0" smtClean="0"/>
              <a:t>Background to delve deeper into any computer vision-related topic</a:t>
            </a:r>
          </a:p>
          <a:p>
            <a:pPr eaLnBrk="1" hangingPunct="1">
              <a:buFont typeface="Arial" charset="0"/>
              <a:buChar char="•"/>
              <a:defRPr/>
            </a:pPr>
            <a:endParaRPr lang="en-US" dirty="0" smtClean="0"/>
          </a:p>
          <a:p>
            <a:pPr eaLnBrk="1" hangingPunct="1">
              <a:buFont typeface="Arial" charset="0"/>
              <a:buChar char="•"/>
              <a:defRPr/>
            </a:pPr>
            <a:r>
              <a:rPr lang="en-US" dirty="0" smtClean="0"/>
              <a:t>Practical experience</a:t>
            </a:r>
          </a:p>
          <a:p>
            <a:pPr eaLnBrk="1" hangingPunct="1">
              <a:buFont typeface="Arial" charset="0"/>
              <a:buChar char="•"/>
              <a:defRPr/>
            </a:pPr>
            <a:endParaRPr lang="en-US" dirty="0" smtClean="0"/>
          </a:p>
          <a:p>
            <a:pPr eaLnBrk="1" hangingPunct="1">
              <a:buFont typeface="Arial" charset="0"/>
              <a:buChar char="•"/>
              <a:defRPr/>
            </a:pPr>
            <a:r>
              <a:rPr lang="en-US" dirty="0" smtClean="0"/>
              <a:t>Lots of work, tough material, fast pace, but hopefully lots of learning too!</a:t>
            </a:r>
          </a:p>
          <a:p>
            <a:pPr eaLnBrk="1" hangingPunct="1">
              <a:buFont typeface="Arial" charset="0"/>
              <a:buChar char="•"/>
              <a:defRPr/>
            </a:pPr>
            <a:endParaRPr lang="en-US" dirty="0" smtClean="0"/>
          </a:p>
          <a:p>
            <a:pPr eaLnBrk="1" hangingPunct="1">
              <a:buFont typeface="Arial" charset="0"/>
              <a:buChar char="•"/>
              <a:defRPr/>
            </a:pP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Topics</a:t>
            </a:r>
          </a:p>
        </p:txBody>
      </p:sp>
      <p:sp>
        <p:nvSpPr>
          <p:cNvPr id="3" name="Content Placeholder 2"/>
          <p:cNvSpPr>
            <a:spLocks noGrp="1"/>
          </p:cNvSpPr>
          <p:nvPr>
            <p:ph idx="1"/>
          </p:nvPr>
        </p:nvSpPr>
        <p:spPr>
          <a:xfrm>
            <a:off x="304800" y="990600"/>
            <a:ext cx="8686800" cy="5867400"/>
          </a:xfrm>
        </p:spPr>
        <p:txBody>
          <a:bodyPr>
            <a:normAutofit fontScale="70000" lnSpcReduction="20000"/>
          </a:bodyPr>
          <a:lstStyle/>
          <a:p>
            <a:pPr>
              <a:buFont typeface="Arial" charset="0"/>
              <a:buChar char="•"/>
              <a:defRPr/>
            </a:pPr>
            <a:r>
              <a:rPr lang="en-US" dirty="0" smtClean="0"/>
              <a:t>Interpreting Intensities</a:t>
            </a:r>
          </a:p>
          <a:p>
            <a:pPr lvl="1">
              <a:buFont typeface="Arial" charset="0"/>
              <a:buChar char="–"/>
              <a:defRPr/>
            </a:pPr>
            <a:r>
              <a:rPr lang="en-US" dirty="0" smtClean="0"/>
              <a:t>What determines the brightness and color of a pixel?</a:t>
            </a:r>
          </a:p>
          <a:p>
            <a:pPr lvl="1">
              <a:buFont typeface="Arial" charset="0"/>
              <a:buChar char="–"/>
              <a:defRPr/>
            </a:pPr>
            <a:r>
              <a:rPr lang="en-US" dirty="0" smtClean="0"/>
              <a:t>How can we use image filters to extract meaningful information from the image?</a:t>
            </a:r>
          </a:p>
          <a:p>
            <a:pPr>
              <a:buFont typeface="Arial" charset="0"/>
              <a:buChar char="•"/>
              <a:defRPr/>
            </a:pPr>
            <a:r>
              <a:rPr lang="en-US" dirty="0" smtClean="0"/>
              <a:t>Correspondence and Alignment</a:t>
            </a:r>
          </a:p>
          <a:p>
            <a:pPr lvl="1">
              <a:buFont typeface="Arial" charset="0"/>
              <a:buChar char="–"/>
              <a:defRPr/>
            </a:pPr>
            <a:r>
              <a:rPr lang="en-US" dirty="0" smtClean="0"/>
              <a:t>How can we find corresponding points in objects or scenes?</a:t>
            </a:r>
          </a:p>
          <a:p>
            <a:pPr lvl="1">
              <a:buFont typeface="Arial" charset="0"/>
              <a:buChar char="–"/>
              <a:defRPr/>
            </a:pPr>
            <a:r>
              <a:rPr lang="en-US" dirty="0" smtClean="0"/>
              <a:t>How can we estimate the transformation between them?</a:t>
            </a:r>
          </a:p>
          <a:p>
            <a:pPr>
              <a:buFont typeface="Arial" charset="0"/>
              <a:buChar char="•"/>
              <a:defRPr/>
            </a:pPr>
            <a:r>
              <a:rPr lang="en-US" dirty="0" smtClean="0"/>
              <a:t>Perspective and 3D Geometry</a:t>
            </a:r>
          </a:p>
          <a:p>
            <a:pPr lvl="1">
              <a:buFont typeface="Arial" charset="0"/>
              <a:buChar char="–"/>
              <a:defRPr/>
            </a:pPr>
            <a:r>
              <a:rPr lang="en-US" dirty="0" smtClean="0"/>
              <a:t>How can we map between the 3D world and the 2D image?</a:t>
            </a:r>
          </a:p>
          <a:p>
            <a:pPr lvl="1">
              <a:buFont typeface="Arial" charset="0"/>
              <a:buChar char="–"/>
              <a:defRPr/>
            </a:pPr>
            <a:r>
              <a:rPr lang="en-US" dirty="0" smtClean="0"/>
              <a:t>How can we recover 3D coordinates from images or video?</a:t>
            </a:r>
          </a:p>
          <a:p>
            <a:pPr>
              <a:buFont typeface="Arial" charset="0"/>
              <a:buChar char="•"/>
              <a:defRPr/>
            </a:pPr>
            <a:r>
              <a:rPr lang="en-US" dirty="0" smtClean="0"/>
              <a:t>Grouping and Segmentation</a:t>
            </a:r>
          </a:p>
          <a:p>
            <a:pPr lvl="1">
              <a:buFont typeface="Arial" charset="0"/>
              <a:buChar char="–"/>
              <a:defRPr/>
            </a:pPr>
            <a:r>
              <a:rPr lang="en-US" dirty="0" smtClean="0"/>
              <a:t>How can we group pixels into meaningful regions?</a:t>
            </a:r>
          </a:p>
          <a:p>
            <a:pPr>
              <a:buFont typeface="Arial" charset="0"/>
              <a:buChar char="•"/>
              <a:defRPr/>
            </a:pPr>
            <a:r>
              <a:rPr lang="en-US" dirty="0" smtClean="0"/>
              <a:t>Categorization and Object Recognition</a:t>
            </a:r>
          </a:p>
          <a:p>
            <a:pPr lvl="1">
              <a:buFont typeface="Arial" charset="0"/>
              <a:buChar char="–"/>
              <a:defRPr/>
            </a:pPr>
            <a:r>
              <a:rPr lang="en-US" dirty="0" smtClean="0"/>
              <a:t>How can we represent images and categorize them?</a:t>
            </a:r>
          </a:p>
          <a:p>
            <a:pPr lvl="1">
              <a:buFont typeface="Arial" charset="0"/>
              <a:buChar char="–"/>
              <a:defRPr/>
            </a:pPr>
            <a:r>
              <a:rPr lang="en-US" dirty="0" smtClean="0"/>
              <a:t>How can we recognize categories of objects?  </a:t>
            </a:r>
          </a:p>
          <a:p>
            <a:pPr>
              <a:buFont typeface="Arial" charset="0"/>
              <a:buChar char="•"/>
              <a:defRPr/>
            </a:pPr>
            <a:r>
              <a:rPr lang="en-US" dirty="0" smtClean="0"/>
              <a:t>Advanced Topics</a:t>
            </a:r>
          </a:p>
          <a:p>
            <a:pPr lvl="1">
              <a:buFont typeface="Arial" charset="0"/>
              <a:buChar char="–"/>
              <a:defRPr/>
            </a:pPr>
            <a:r>
              <a:rPr lang="en-US" dirty="0" smtClean="0"/>
              <a:t>Action recognition, 3D scenes and context, </a:t>
            </a:r>
            <a:r>
              <a:rPr lang="en-US" dirty="0" smtClean="0"/>
              <a:t>VQA, </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Prerequisites</a:t>
            </a:r>
          </a:p>
        </p:txBody>
      </p:sp>
      <p:sp>
        <p:nvSpPr>
          <p:cNvPr id="46083" name="Content Placeholder 2"/>
          <p:cNvSpPr>
            <a:spLocks noGrp="1"/>
          </p:cNvSpPr>
          <p:nvPr>
            <p:ph idx="1"/>
          </p:nvPr>
        </p:nvSpPr>
        <p:spPr>
          <a:xfrm>
            <a:off x="457200" y="990600"/>
            <a:ext cx="8229600" cy="5638800"/>
          </a:xfrm>
        </p:spPr>
        <p:txBody>
          <a:bodyPr/>
          <a:lstStyle/>
          <a:p>
            <a:endParaRPr lang="en-US" altLang="en-US" sz="2800" b="1" dirty="0" smtClean="0"/>
          </a:p>
          <a:p>
            <a:r>
              <a:rPr lang="en-US" altLang="en-US" sz="2800" b="1" dirty="0" smtClean="0"/>
              <a:t>Linear algebra</a:t>
            </a:r>
            <a:r>
              <a:rPr lang="en-US" altLang="en-US" sz="2800" dirty="0" smtClean="0"/>
              <a:t>, basic calculus, and probability</a:t>
            </a:r>
          </a:p>
          <a:p>
            <a:endParaRPr lang="en-US" altLang="en-US" sz="2800" dirty="0" smtClean="0"/>
          </a:p>
          <a:p>
            <a:r>
              <a:rPr lang="en-US" altLang="en-US" sz="2800" dirty="0" smtClean="0"/>
              <a:t>Programming will mostly be in </a:t>
            </a:r>
            <a:r>
              <a:rPr lang="en-US" altLang="en-US" sz="2800" dirty="0" err="1" smtClean="0"/>
              <a:t>Matlab</a:t>
            </a:r>
            <a:r>
              <a:rPr lang="en-US" altLang="en-US" sz="2800" dirty="0" smtClean="0"/>
              <a:t>, may be some Python</a:t>
            </a:r>
          </a:p>
          <a:p>
            <a:endParaRPr lang="en-US" altLang="en-US" sz="2800" dirty="0" smtClean="0"/>
          </a:p>
          <a:p>
            <a:r>
              <a:rPr lang="en-US" altLang="en-US" sz="2800" dirty="0" smtClean="0"/>
              <a:t>Experience </a:t>
            </a:r>
            <a:r>
              <a:rPr lang="en-US" altLang="en-US" sz="2800" dirty="0" smtClean="0"/>
              <a:t>with image processing or </a:t>
            </a:r>
            <a:r>
              <a:rPr lang="en-US" altLang="en-US" sz="2800" dirty="0" err="1" smtClean="0"/>
              <a:t>Matlab</a:t>
            </a:r>
            <a:r>
              <a:rPr lang="en-US" altLang="en-US" sz="2800" dirty="0" smtClean="0"/>
              <a:t> will help but is not necessary</a:t>
            </a:r>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Goals and Expectations</a:t>
            </a:r>
          </a:p>
        </p:txBody>
      </p:sp>
      <p:sp>
        <p:nvSpPr>
          <p:cNvPr id="47107" name="Content Placeholder 2"/>
          <p:cNvSpPr>
            <a:spLocks noGrp="1"/>
          </p:cNvSpPr>
          <p:nvPr>
            <p:ph idx="1"/>
          </p:nvPr>
        </p:nvSpPr>
        <p:spPr/>
        <p:txBody>
          <a:bodyPr/>
          <a:lstStyle/>
          <a:p>
            <a:endParaRPr lang="en-US" altLang="en-US" smtClean="0"/>
          </a:p>
          <a:p>
            <a:r>
              <a:rPr lang="en-US" altLang="en-US" smtClean="0"/>
              <a:t>My goal: maximize the learning effectiveness of your time</a:t>
            </a:r>
          </a:p>
          <a:p>
            <a:endParaRPr lang="en-US" altLang="en-US" smtClean="0"/>
          </a:p>
          <a:p>
            <a:r>
              <a:rPr lang="en-US" altLang="en-US" smtClean="0"/>
              <a:t>What I expect from you</a:t>
            </a:r>
          </a:p>
          <a:p>
            <a:pPr lvl="1"/>
            <a:r>
              <a:rPr lang="en-US" altLang="en-US" smtClean="0"/>
              <a:t>Attend and participate, when possible</a:t>
            </a:r>
          </a:p>
          <a:p>
            <a:pPr lvl="1"/>
            <a:r>
              <a:rPr lang="en-US" altLang="en-US" smtClean="0"/>
              <a:t>Start assignments well before deadline</a:t>
            </a:r>
          </a:p>
          <a:p>
            <a:pPr lvl="1"/>
            <a:r>
              <a:rPr lang="en-US" altLang="en-US" smtClean="0"/>
              <a:t>Tell me what’s working and suggest improvements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Final comments</a:t>
            </a:r>
          </a:p>
        </p:txBody>
      </p:sp>
      <p:sp>
        <p:nvSpPr>
          <p:cNvPr id="52227" name="Content Placeholder 2"/>
          <p:cNvSpPr>
            <a:spLocks noGrp="1"/>
          </p:cNvSpPr>
          <p:nvPr>
            <p:ph idx="1"/>
          </p:nvPr>
        </p:nvSpPr>
        <p:spPr>
          <a:xfrm>
            <a:off x="457200" y="990600"/>
            <a:ext cx="8229600" cy="5486400"/>
          </a:xfrm>
        </p:spPr>
        <p:txBody>
          <a:bodyPr>
            <a:normAutofit/>
          </a:bodyPr>
          <a:lstStyle/>
          <a:p>
            <a:pPr>
              <a:buFont typeface="Arial" charset="0"/>
              <a:buChar char="•"/>
              <a:defRPr/>
            </a:pPr>
            <a:endParaRPr lang="en-US" sz="2800" dirty="0" smtClean="0"/>
          </a:p>
          <a:p>
            <a:pPr>
              <a:buFont typeface="Arial" charset="0"/>
              <a:buChar char="•"/>
              <a:defRPr/>
            </a:pPr>
            <a:r>
              <a:rPr lang="en-US" sz="2800" dirty="0" smtClean="0"/>
              <a:t>To do</a:t>
            </a:r>
          </a:p>
          <a:p>
            <a:pPr lvl="1">
              <a:buFont typeface="Arial" charset="0"/>
              <a:buChar char="–"/>
              <a:defRPr/>
            </a:pPr>
            <a:r>
              <a:rPr lang="en-US" sz="2400" dirty="0" smtClean="0"/>
              <a:t>Sign up for newsgroup:</a:t>
            </a:r>
          </a:p>
          <a:p>
            <a:pPr lvl="1">
              <a:buFont typeface="Arial" charset="0"/>
              <a:buNone/>
              <a:defRPr/>
            </a:pPr>
            <a:r>
              <a:rPr lang="en-US" sz="2400" dirty="0" smtClean="0"/>
              <a:t>	</a:t>
            </a:r>
            <a:r>
              <a:rPr lang="en-US" sz="2400" u="sng" dirty="0" smtClean="0"/>
              <a:t> </a:t>
            </a:r>
            <a:r>
              <a:rPr lang="en-US" sz="2400" u="sng" dirty="0">
                <a:hlinkClick r:id="rId2"/>
              </a:rPr>
              <a:t>https://</a:t>
            </a:r>
            <a:r>
              <a:rPr lang="en-US" sz="2400" u="sng" dirty="0" smtClean="0">
                <a:hlinkClick r:id="rId2"/>
              </a:rPr>
              <a:t>piazza.com/class/i4ohqjpy49s6ga</a:t>
            </a:r>
            <a:endParaRPr lang="en-US" sz="2400" u="sng" dirty="0"/>
          </a:p>
          <a:p>
            <a:pPr lvl="1">
              <a:defRPr/>
            </a:pPr>
            <a:r>
              <a:rPr lang="en-US" sz="2400" dirty="0" smtClean="0"/>
              <a:t>Sign up for </a:t>
            </a:r>
            <a:r>
              <a:rPr lang="en-US" sz="2400" dirty="0" err="1" smtClean="0"/>
              <a:t>Matlab</a:t>
            </a:r>
            <a:r>
              <a:rPr lang="en-US" sz="2400" dirty="0" smtClean="0"/>
              <a:t> tutorial with Bryan (if interested):</a:t>
            </a:r>
          </a:p>
          <a:p>
            <a:pPr marL="457200" lvl="1" indent="0">
              <a:buNone/>
              <a:defRPr/>
            </a:pPr>
            <a:r>
              <a:rPr lang="en-US" sz="2400" dirty="0"/>
              <a:t>	</a:t>
            </a:r>
            <a:r>
              <a:rPr lang="en-US" sz="2400" u="sng" dirty="0">
                <a:hlinkClick r:id="rId3"/>
              </a:rPr>
              <a:t>http://</a:t>
            </a:r>
            <a:r>
              <a:rPr lang="en-US" sz="2400" u="sng" dirty="0" smtClean="0">
                <a:hlinkClick r:id="rId3"/>
              </a:rPr>
              <a:t>doodle.com/poll/cwg3qeiuh2yq89hs</a:t>
            </a:r>
            <a:endParaRPr lang="en-US" sz="2400" dirty="0" smtClean="0"/>
          </a:p>
          <a:p>
            <a:pPr lvl="1">
              <a:defRPr/>
            </a:pPr>
            <a:r>
              <a:rPr lang="en-US" sz="2400" dirty="0" smtClean="0"/>
              <a:t>Read </a:t>
            </a:r>
            <a:r>
              <a:rPr lang="en-US" sz="2400" dirty="0" smtClean="0"/>
              <a:t>syllabus, etc.</a:t>
            </a:r>
          </a:p>
          <a:p>
            <a:pPr>
              <a:buFont typeface="Arial" charset="0"/>
              <a:buChar char="•"/>
              <a:defRPr/>
            </a:pPr>
            <a:endParaRPr lang="en-US" sz="2800" dirty="0" smtClean="0"/>
          </a:p>
          <a:p>
            <a:pPr>
              <a:buFont typeface="Arial" charset="0"/>
              <a:buChar char="•"/>
              <a:defRPr/>
            </a:pPr>
            <a:r>
              <a:rPr lang="en-US" sz="2800" dirty="0" smtClean="0"/>
              <a:t>Next class: light and color</a:t>
            </a:r>
          </a:p>
          <a:p>
            <a:pPr>
              <a:buFont typeface="Arial" charset="0"/>
              <a:buChar char="•"/>
              <a:defRPr/>
            </a:pPr>
            <a:endParaRPr lang="en-US" sz="2800" dirty="0" smtClean="0"/>
          </a:p>
          <a:p>
            <a:pPr>
              <a:buFont typeface="Arial" charset="0"/>
              <a:buChar char="•"/>
              <a:defRPr/>
            </a:pPr>
            <a:r>
              <a:rPr lang="en-US" sz="2800" dirty="0" smtClean="0"/>
              <a:t>Questions?</a:t>
            </a:r>
          </a:p>
        </p:txBody>
      </p:sp>
      <p:pic>
        <p:nvPicPr>
          <p:cNvPr id="491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5720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71"/>
          <p:cNvGrpSpPr>
            <a:grpSpLocks noChangeAspect="1"/>
          </p:cNvGrpSpPr>
          <p:nvPr/>
        </p:nvGrpSpPr>
        <p:grpSpPr bwMode="auto">
          <a:xfrm>
            <a:off x="381000" y="1676400"/>
            <a:ext cx="8305800" cy="4191000"/>
            <a:chOff x="804627" y="1066800"/>
            <a:chExt cx="4955158" cy="2500330"/>
          </a:xfrm>
        </p:grpSpPr>
        <p:grpSp>
          <p:nvGrpSpPr>
            <p:cNvPr id="7173" name="Group 41"/>
            <p:cNvGrpSpPr>
              <a:grpSpLocks/>
            </p:cNvGrpSpPr>
            <p:nvPr/>
          </p:nvGrpSpPr>
          <p:grpSpPr bwMode="auto">
            <a:xfrm>
              <a:off x="1333682" y="1066800"/>
              <a:ext cx="4117022" cy="2468880"/>
              <a:chOff x="1597985" y="2714620"/>
              <a:chExt cx="4117022" cy="2468880"/>
            </a:xfrm>
          </p:grpSpPr>
          <p:grpSp>
            <p:nvGrpSpPr>
              <p:cNvPr id="7179" name="Group 48"/>
              <p:cNvGrpSpPr>
                <a:grpSpLocks/>
              </p:cNvGrpSpPr>
              <p:nvPr/>
            </p:nvGrpSpPr>
            <p:grpSpPr bwMode="auto">
              <a:xfrm>
                <a:off x="1643042" y="2714620"/>
                <a:ext cx="3291840" cy="2468880"/>
                <a:chOff x="1785918" y="2714620"/>
                <a:chExt cx="3291840" cy="2468880"/>
              </a:xfrm>
            </p:grpSpPr>
            <p:pic>
              <p:nvPicPr>
                <p:cNvPr id="61" name="Picture 3" descr="n02968473_2112.JPEG"/>
                <p:cNvPicPr>
                  <a:picLocks noChangeAspect="1"/>
                </p:cNvPicPr>
                <p:nvPr/>
              </p:nvPicPr>
              <p:blipFill>
                <a:blip r:embed="rId3" cstate="print"/>
                <a:stretch>
                  <a:fillRect/>
                </a:stretch>
              </p:blipFill>
              <p:spPr>
                <a:xfrm>
                  <a:off x="1785918" y="271462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Rectangle 61"/>
                <p:cNvSpPr/>
                <p:nvPr/>
              </p:nvSpPr>
              <p:spPr>
                <a:xfrm>
                  <a:off x="1792371" y="3519651"/>
                  <a:ext cx="1403583" cy="1124202"/>
                </a:xfrm>
                <a:prstGeom prst="rect">
                  <a:avLst/>
                </a:prstGeom>
                <a:noFill/>
                <a:ln w="34925" cap="flat" cmpd="sng" algn="ctr">
                  <a:solidFill>
                    <a:srgbClr val="FF0000"/>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3" name="Rectangle 62"/>
                <p:cNvSpPr/>
                <p:nvPr/>
              </p:nvSpPr>
              <p:spPr>
                <a:xfrm>
                  <a:off x="2649484" y="4071807"/>
                  <a:ext cx="500062" cy="500066"/>
                </a:xfrm>
                <a:prstGeom prst="rect">
                  <a:avLst/>
                </a:prstGeom>
                <a:noFill/>
                <a:ln w="34925" cap="flat" cmpd="sng" algn="ctr">
                  <a:solidFill>
                    <a:srgbClr val="FF0000"/>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4" name="Rectangle 63"/>
                <p:cNvSpPr/>
                <p:nvPr/>
              </p:nvSpPr>
              <p:spPr>
                <a:xfrm>
                  <a:off x="3500915" y="3428729"/>
                  <a:ext cx="1214165" cy="1358134"/>
                </a:xfrm>
                <a:prstGeom prst="rect">
                  <a:avLst/>
                </a:prstGeom>
                <a:noFill/>
                <a:ln w="34925" cap="flat" cmpd="sng" algn="ctr">
                  <a:solidFill>
                    <a:srgbClr val="0CE216"/>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5" name="Rectangle 64"/>
                <p:cNvSpPr/>
                <p:nvPr/>
              </p:nvSpPr>
              <p:spPr>
                <a:xfrm>
                  <a:off x="4143987" y="4214818"/>
                  <a:ext cx="171423" cy="500066"/>
                </a:xfrm>
                <a:prstGeom prst="rect">
                  <a:avLst/>
                </a:prstGeom>
                <a:noFill/>
                <a:ln w="34925"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6" name="Rectangle 65"/>
                <p:cNvSpPr/>
                <p:nvPr/>
              </p:nvSpPr>
              <p:spPr>
                <a:xfrm>
                  <a:off x="4215019" y="3643720"/>
                  <a:ext cx="425242" cy="500066"/>
                </a:xfrm>
                <a:prstGeom prst="rect">
                  <a:avLst/>
                </a:prstGeom>
                <a:noFill/>
                <a:ln w="44450"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grpSp>
          <p:grpSp>
            <p:nvGrpSpPr>
              <p:cNvPr id="7180" name="Group 87"/>
              <p:cNvGrpSpPr>
                <a:grpSpLocks/>
              </p:cNvGrpSpPr>
              <p:nvPr/>
            </p:nvGrpSpPr>
            <p:grpSpPr bwMode="auto">
              <a:xfrm>
                <a:off x="1597985" y="3264661"/>
                <a:ext cx="797719" cy="275427"/>
                <a:chOff x="5887097" y="2112128"/>
                <a:chExt cx="797719" cy="275427"/>
              </a:xfrm>
            </p:grpSpPr>
            <p:sp>
              <p:nvSpPr>
                <p:cNvPr id="59" name="Rounded Rectangle 58"/>
                <p:cNvSpPr/>
                <p:nvPr/>
              </p:nvSpPr>
              <p:spPr>
                <a:xfrm>
                  <a:off x="5908300" y="2143603"/>
                  <a:ext cx="643072" cy="214043"/>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60" name="TextBox 59"/>
                <p:cNvSpPr txBox="1"/>
                <p:nvPr/>
              </p:nvSpPr>
              <p:spPr>
                <a:xfrm>
                  <a:off x="5887464" y="2112349"/>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Vehicle</a:t>
                  </a:r>
                </a:p>
              </p:txBody>
            </p:sp>
          </p:grpSp>
          <p:grpSp>
            <p:nvGrpSpPr>
              <p:cNvPr id="7181" name="Group 92"/>
              <p:cNvGrpSpPr>
                <a:grpSpLocks/>
              </p:cNvGrpSpPr>
              <p:nvPr/>
            </p:nvGrpSpPr>
            <p:grpSpPr bwMode="auto">
              <a:xfrm>
                <a:off x="2447454" y="3823885"/>
                <a:ext cx="803582" cy="275427"/>
                <a:chOff x="5069234" y="2019427"/>
                <a:chExt cx="803582" cy="275427"/>
              </a:xfrm>
            </p:grpSpPr>
            <p:sp>
              <p:nvSpPr>
                <p:cNvPr id="57" name="Rounded Rectangle 56"/>
                <p:cNvSpPr/>
                <p:nvPr/>
              </p:nvSpPr>
              <p:spPr>
                <a:xfrm>
                  <a:off x="5069668" y="2068459"/>
                  <a:ext cx="583406" cy="182789"/>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8" name="TextBox 57"/>
                <p:cNvSpPr txBox="1"/>
                <p:nvPr/>
              </p:nvSpPr>
              <p:spPr>
                <a:xfrm>
                  <a:off x="5075351" y="2019210"/>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wheel</a:t>
                  </a:r>
                </a:p>
              </p:txBody>
            </p:sp>
          </p:grpSp>
          <p:grpSp>
            <p:nvGrpSpPr>
              <p:cNvPr id="7182" name="Group 93"/>
              <p:cNvGrpSpPr>
                <a:grpSpLocks/>
              </p:cNvGrpSpPr>
              <p:nvPr/>
            </p:nvGrpSpPr>
            <p:grpSpPr bwMode="auto">
              <a:xfrm>
                <a:off x="3317067" y="3166369"/>
                <a:ext cx="797719" cy="275427"/>
                <a:chOff x="5891667" y="2138076"/>
                <a:chExt cx="797719" cy="275427"/>
              </a:xfrm>
            </p:grpSpPr>
            <p:sp>
              <p:nvSpPr>
                <p:cNvPr id="55" name="Rounded Rectangle 54"/>
                <p:cNvSpPr/>
                <p:nvPr/>
              </p:nvSpPr>
              <p:spPr>
                <a:xfrm>
                  <a:off x="5910856" y="2161769"/>
                  <a:ext cx="642125" cy="214991"/>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6" name="TextBox 55"/>
                <p:cNvSpPr txBox="1"/>
                <p:nvPr/>
              </p:nvSpPr>
              <p:spPr>
                <a:xfrm>
                  <a:off x="5891914" y="2138092"/>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Animal</a:t>
                  </a:r>
                </a:p>
              </p:txBody>
            </p:sp>
          </p:grpSp>
          <p:grpSp>
            <p:nvGrpSpPr>
              <p:cNvPr id="7183" name="Group 101"/>
              <p:cNvGrpSpPr>
                <a:grpSpLocks/>
              </p:cNvGrpSpPr>
              <p:nvPr/>
            </p:nvGrpSpPr>
            <p:grpSpPr bwMode="auto">
              <a:xfrm>
                <a:off x="3677599" y="3946569"/>
                <a:ext cx="800871" cy="275427"/>
                <a:chOff x="5262047" y="2573443"/>
                <a:chExt cx="800871" cy="275427"/>
              </a:xfrm>
            </p:grpSpPr>
            <p:sp>
              <p:nvSpPr>
                <p:cNvPr id="53" name="Rounded Rectangle 52"/>
                <p:cNvSpPr/>
                <p:nvPr/>
              </p:nvSpPr>
              <p:spPr>
                <a:xfrm>
                  <a:off x="5268285" y="2606812"/>
                  <a:ext cx="359893" cy="228250"/>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4" name="TextBox 53"/>
                <p:cNvSpPr txBox="1"/>
                <p:nvPr/>
              </p:nvSpPr>
              <p:spPr>
                <a:xfrm>
                  <a:off x="5271126" y="2573664"/>
                  <a:ext cx="791765"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leg</a:t>
                  </a:r>
                </a:p>
              </p:txBody>
            </p:sp>
          </p:grpSp>
          <p:grpSp>
            <p:nvGrpSpPr>
              <p:cNvPr id="7184" name="Group 102"/>
              <p:cNvGrpSpPr>
                <a:grpSpLocks/>
              </p:cNvGrpSpPr>
              <p:nvPr/>
            </p:nvGrpSpPr>
            <p:grpSpPr bwMode="auto">
              <a:xfrm>
                <a:off x="4044436" y="3392681"/>
                <a:ext cx="797719" cy="275427"/>
                <a:chOff x="6856717" y="2529018"/>
                <a:chExt cx="797719" cy="275427"/>
              </a:xfrm>
            </p:grpSpPr>
            <p:sp>
              <p:nvSpPr>
                <p:cNvPr id="51" name="Rounded Rectangle 50"/>
                <p:cNvSpPr/>
                <p:nvPr/>
              </p:nvSpPr>
              <p:spPr>
                <a:xfrm>
                  <a:off x="6857905" y="2566014"/>
                  <a:ext cx="475437" cy="200784"/>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2" name="TextBox 51"/>
                <p:cNvSpPr txBox="1"/>
                <p:nvPr/>
              </p:nvSpPr>
              <p:spPr>
                <a:xfrm>
                  <a:off x="6856958" y="2529077"/>
                  <a:ext cx="797447" cy="275605"/>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head</a:t>
                  </a:r>
                </a:p>
              </p:txBody>
            </p:sp>
          </p:grpSp>
          <p:sp>
            <p:nvSpPr>
              <p:cNvPr id="49" name="Rounded Rectangle 48"/>
              <p:cNvSpPr/>
              <p:nvPr/>
            </p:nvSpPr>
            <p:spPr>
              <a:xfrm>
                <a:off x="4593987" y="3386110"/>
                <a:ext cx="1000124" cy="605193"/>
              </a:xfrm>
              <a:prstGeom prst="roundRect">
                <a:avLst/>
              </a:prstGeom>
              <a:solidFill>
                <a:srgbClr val="FFFFFF">
                  <a:alpha val="50196"/>
                </a:srgbClr>
              </a:solidFill>
              <a:ln w="25400" cap="flat" cmpd="sng" algn="ctr">
                <a:solidFill>
                  <a:srgbClr val="89A4A7"/>
                </a:solid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0" name="TextBox 49"/>
              <p:cNvSpPr txBox="1"/>
              <p:nvPr/>
            </p:nvSpPr>
            <p:spPr>
              <a:xfrm>
                <a:off x="4572205" y="3385163"/>
                <a:ext cx="1143134" cy="587199"/>
              </a:xfrm>
              <a:prstGeom prst="rect">
                <a:avLst/>
              </a:prstGeom>
              <a:noFill/>
              <a:ln>
                <a:noFill/>
              </a:ln>
            </p:spPr>
            <p:txBody>
              <a:bodyPr>
                <a:spAutoFit/>
              </a:bodyPr>
              <a:lstStyle/>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Four-legged</a:t>
                </a:r>
              </a:p>
              <a:p>
                <a:pPr fontAlgn="auto">
                  <a:spcBef>
                    <a:spcPts val="0"/>
                  </a:spcBef>
                  <a:spcAft>
                    <a:spcPts val="0"/>
                  </a:spcAft>
                  <a:defRPr/>
                </a:pPr>
                <a:endParaRPr lang="en-US" sz="1000" b="1" kern="0" dirty="0">
                  <a:solidFill>
                    <a:srgbClr val="2D2D8A">
                      <a:lumMod val="75000"/>
                    </a:srgbClr>
                  </a:solidFill>
                  <a:latin typeface="Calibri" pitchFamily="34" charset="0"/>
                  <a:cs typeface="Calibri" pitchFamily="34" charset="0"/>
                </a:endParaRPr>
              </a:p>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Mammal</a:t>
                </a:r>
              </a:p>
            </p:txBody>
          </p:sp>
        </p:grpSp>
        <p:sp>
          <p:nvSpPr>
            <p:cNvPr id="67" name="Rounded Rectangle 66"/>
            <p:cNvSpPr/>
            <p:nvPr/>
          </p:nvSpPr>
          <p:spPr>
            <a:xfrm>
              <a:off x="830199" y="3067064"/>
              <a:ext cx="1143133" cy="500066"/>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8" name="TextBox 67"/>
            <p:cNvSpPr txBox="1">
              <a:spLocks noChangeArrowheads="1"/>
            </p:cNvSpPr>
            <p:nvPr/>
          </p:nvSpPr>
          <p:spPr bwMode="auto">
            <a:xfrm>
              <a:off x="804627" y="3086006"/>
              <a:ext cx="1168705" cy="422404"/>
            </a:xfrm>
            <a:prstGeom prst="rect">
              <a:avLst/>
            </a:prstGeom>
            <a:noFill/>
            <a:ln w="9525">
              <a:noFill/>
              <a:miter lim="800000"/>
              <a:headEnd/>
              <a:tailEnd/>
            </a:ln>
          </p:spPr>
          <p:txBody>
            <a:bodyPr>
              <a:spAutoFit/>
            </a:bodyPr>
            <a:lstStyle/>
            <a:p>
              <a:pPr fontAlgn="auto">
                <a:spcBef>
                  <a:spcPts val="0"/>
                </a:spcBef>
                <a:spcAft>
                  <a:spcPts val="0"/>
                </a:spcAft>
                <a:defRPr/>
              </a:pPr>
              <a:r>
                <a:rPr lang="en-US" sz="2000" kern="0" dirty="0">
                  <a:solidFill>
                    <a:sysClr val="windowText" lastClr="000000"/>
                  </a:solidFill>
                  <a:latin typeface="Arial" charset="0"/>
                </a:rPr>
                <a:t> Move on road</a:t>
              </a:r>
            </a:p>
            <a:p>
              <a:pPr fontAlgn="auto">
                <a:spcBef>
                  <a:spcPts val="0"/>
                </a:spcBef>
                <a:spcAft>
                  <a:spcPts val="0"/>
                </a:spcAft>
                <a:defRPr/>
              </a:pPr>
              <a:r>
                <a:rPr lang="en-US" sz="2000" kern="0" dirty="0">
                  <a:solidFill>
                    <a:sysClr val="windowText" lastClr="000000"/>
                  </a:solidFill>
                  <a:latin typeface="Arial" charset="0"/>
                </a:rPr>
                <a:t> Facing right</a:t>
              </a:r>
            </a:p>
          </p:txBody>
        </p:sp>
        <p:grpSp>
          <p:nvGrpSpPr>
            <p:cNvPr id="7176" name="Group 68"/>
            <p:cNvGrpSpPr>
              <a:grpSpLocks/>
            </p:cNvGrpSpPr>
            <p:nvPr/>
          </p:nvGrpSpPr>
          <p:grpSpPr bwMode="auto">
            <a:xfrm>
              <a:off x="4331057" y="2675708"/>
              <a:ext cx="1428728" cy="710822"/>
              <a:chOff x="6161266" y="5910225"/>
              <a:chExt cx="1428728" cy="710822"/>
            </a:xfrm>
          </p:grpSpPr>
          <p:sp>
            <p:nvSpPr>
              <p:cNvPr id="70" name="Rounded Rectangle 69"/>
              <p:cNvSpPr/>
              <p:nvPr/>
            </p:nvSpPr>
            <p:spPr>
              <a:xfrm>
                <a:off x="6214824" y="5944527"/>
                <a:ext cx="1089150" cy="676225"/>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71" name="TextBox 66"/>
              <p:cNvSpPr txBox="1">
                <a:spLocks noChangeArrowheads="1"/>
              </p:cNvSpPr>
              <p:nvPr/>
            </p:nvSpPr>
            <p:spPr bwMode="auto">
              <a:xfrm>
                <a:off x="6160841" y="5910431"/>
                <a:ext cx="1429153" cy="642130"/>
              </a:xfrm>
              <a:prstGeom prst="rect">
                <a:avLst/>
              </a:prstGeom>
              <a:noFill/>
              <a:ln w="9525">
                <a:noFill/>
                <a:miter lim="800000"/>
                <a:headEnd/>
                <a:tailEnd/>
              </a:ln>
            </p:spPr>
            <p:txBody>
              <a:bodyPr>
                <a:spAutoFit/>
              </a:bodyPr>
              <a:lstStyle/>
              <a:p>
                <a:pPr fontAlgn="auto">
                  <a:spcBef>
                    <a:spcPts val="0"/>
                  </a:spcBef>
                  <a:spcAft>
                    <a:spcPts val="0"/>
                  </a:spcAft>
                  <a:defRPr/>
                </a:pPr>
                <a:r>
                  <a:rPr lang="en-US" sz="2400" kern="0" dirty="0">
                    <a:solidFill>
                      <a:sysClr val="windowText" lastClr="000000"/>
                    </a:solidFill>
                    <a:latin typeface="Arial" charset="0"/>
                  </a:rPr>
                  <a:t> </a:t>
                </a:r>
                <a:r>
                  <a:rPr lang="en-US" sz="2000" kern="0" dirty="0">
                    <a:solidFill>
                      <a:sysClr val="windowText" lastClr="000000"/>
                    </a:solidFill>
                    <a:latin typeface="Arial" charset="0"/>
                  </a:rPr>
                  <a:t>Can run, jump</a:t>
                </a:r>
              </a:p>
              <a:p>
                <a:pPr fontAlgn="auto">
                  <a:spcBef>
                    <a:spcPts val="0"/>
                  </a:spcBef>
                  <a:spcAft>
                    <a:spcPts val="0"/>
                  </a:spcAft>
                  <a:defRPr/>
                </a:pPr>
                <a:r>
                  <a:rPr lang="en-US" sz="2000" kern="0" dirty="0">
                    <a:solidFill>
                      <a:sysClr val="windowText" lastClr="000000"/>
                    </a:solidFill>
                    <a:latin typeface="Arial" charset="0"/>
                  </a:rPr>
                  <a:t> Is herbivorous</a:t>
                </a:r>
              </a:p>
              <a:p>
                <a:pPr fontAlgn="auto">
                  <a:spcBef>
                    <a:spcPts val="0"/>
                  </a:spcBef>
                  <a:spcAft>
                    <a:spcPts val="0"/>
                  </a:spcAft>
                  <a:defRPr/>
                </a:pPr>
                <a:r>
                  <a:rPr lang="en-US" sz="2000" kern="0" dirty="0">
                    <a:solidFill>
                      <a:sysClr val="windowText" lastClr="000000"/>
                    </a:solidFill>
                    <a:latin typeface="Arial" charset="0"/>
                  </a:rPr>
                  <a:t> Facing right</a:t>
                </a:r>
              </a:p>
            </p:txBody>
          </p:sp>
        </p:grpSp>
      </p:grpSp>
      <p:sp>
        <p:nvSpPr>
          <p:cNvPr id="7171" name="Rectangle 1"/>
          <p:cNvSpPr>
            <a:spLocks noGrp="1" noChangeArrowheads="1"/>
          </p:cNvSpPr>
          <p:nvPr>
            <p:ph type="title"/>
          </p:nvPr>
        </p:nvSpPr>
        <p:spPr>
          <a:xfrm>
            <a:off x="457200" y="76200"/>
            <a:ext cx="8229600" cy="838200"/>
          </a:xfrm>
        </p:spPr>
        <p:txBody>
          <a:bodyPr anchor="t"/>
          <a:lstStyle/>
          <a:p>
            <a:pPr eaLnBrk="1" hangingPunct="1"/>
            <a:r>
              <a:rPr lang="en-US" altLang="en-US" dirty="0" smtClean="0">
                <a:ea typeface="Calibri" panose="020F0502020204030204" pitchFamily="34" charset="0"/>
                <a:cs typeface="Calibri" panose="020F0502020204030204" pitchFamily="34" charset="0"/>
              </a:rPr>
              <a:t>My Research: objects and attributes</a:t>
            </a:r>
          </a:p>
        </p:txBody>
      </p:sp>
      <p:sp>
        <p:nvSpPr>
          <p:cNvPr id="34" name="TextBox 33"/>
          <p:cNvSpPr txBox="1"/>
          <p:nvPr/>
        </p:nvSpPr>
        <p:spPr>
          <a:xfrm>
            <a:off x="6858000" y="6488113"/>
            <a:ext cx="2300288" cy="369887"/>
          </a:xfrm>
          <a:prstGeom prst="rect">
            <a:avLst/>
          </a:prstGeom>
          <a:noFill/>
        </p:spPr>
        <p:txBody>
          <a:bodyPr wrap="none">
            <a:spAutoFit/>
          </a:bodyPr>
          <a:lstStyle/>
          <a:p>
            <a:pPr>
              <a:defRPr/>
            </a:pPr>
            <a:r>
              <a:rPr lang="en-US" dirty="0">
                <a:solidFill>
                  <a:schemeClr val="bg1">
                    <a:lumMod val="50000"/>
                  </a:schemeClr>
                </a:solidFill>
                <a:latin typeface="Arial" charset="0"/>
              </a:rPr>
              <a:t>with Farhadi, Endres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361_reconstruction_from_exempl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26837" b="3022"/>
          <a:stretch/>
        </p:blipFill>
        <p:spPr>
          <a:xfrm>
            <a:off x="3906914" y="530965"/>
            <a:ext cx="4665896" cy="4889324"/>
          </a:xfrm>
          <a:prstGeom prst="rect">
            <a:avLst/>
          </a:prstGeom>
        </p:spPr>
      </p:pic>
      <p:sp>
        <p:nvSpPr>
          <p:cNvPr id="2" name="Title 1"/>
          <p:cNvSpPr>
            <a:spLocks noGrp="1"/>
          </p:cNvSpPr>
          <p:nvPr>
            <p:ph type="title"/>
          </p:nvPr>
        </p:nvSpPr>
        <p:spPr/>
        <p:txBody>
          <a:bodyPr/>
          <a:lstStyle/>
          <a:p>
            <a:r>
              <a:rPr lang="en-US" dirty="0" smtClean="0"/>
              <a:t>My Research: full 3D shape from depth</a:t>
            </a:r>
            <a:endParaRPr lang="en-US" dirty="0"/>
          </a:p>
        </p:txBody>
      </p:sp>
      <p:pic>
        <p:nvPicPr>
          <p:cNvPr id="4" name="Picture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705" y="117350"/>
            <a:ext cx="5782662" cy="5511290"/>
          </a:xfrm>
          <a:prstGeom prst="rect">
            <a:avLst/>
          </a:prstGeom>
        </p:spPr>
      </p:pic>
      <p:pic>
        <p:nvPicPr>
          <p:cNvPr id="5" name="361_query_ground_trut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6091" t="18002" r="24099" b="24992"/>
          <a:stretch/>
        </p:blipFill>
        <p:spPr>
          <a:xfrm>
            <a:off x="1673410" y="5124704"/>
            <a:ext cx="1600201" cy="1447800"/>
          </a:xfrm>
          <a:prstGeom prst="rect">
            <a:avLst/>
          </a:prstGeom>
        </p:spPr>
      </p:pic>
      <p:sp>
        <p:nvSpPr>
          <p:cNvPr id="6" name="TextBox 5"/>
          <p:cNvSpPr txBox="1"/>
          <p:nvPr/>
        </p:nvSpPr>
        <p:spPr>
          <a:xfrm>
            <a:off x="859276" y="5628640"/>
            <a:ext cx="856714" cy="646331"/>
          </a:xfrm>
          <a:prstGeom prst="rect">
            <a:avLst/>
          </a:prstGeom>
          <a:noFill/>
        </p:spPr>
        <p:txBody>
          <a:bodyPr wrap="square" rtlCol="0">
            <a:spAutoFit/>
          </a:bodyPr>
          <a:lstStyle/>
          <a:p>
            <a:r>
              <a:rPr lang="en-US" dirty="0" smtClean="0"/>
              <a:t>True Shape</a:t>
            </a:r>
            <a:endParaRPr lang="en-US" dirty="0"/>
          </a:p>
        </p:txBody>
      </p:sp>
      <p:sp>
        <p:nvSpPr>
          <p:cNvPr id="7" name="TextBox 6"/>
          <p:cNvSpPr txBox="1"/>
          <p:nvPr/>
        </p:nvSpPr>
        <p:spPr>
          <a:xfrm>
            <a:off x="5742738" y="3832447"/>
            <a:ext cx="2514600" cy="369332"/>
          </a:xfrm>
          <a:prstGeom prst="rect">
            <a:avLst/>
          </a:prstGeom>
          <a:noFill/>
        </p:spPr>
        <p:txBody>
          <a:bodyPr wrap="square" rtlCol="0">
            <a:spAutoFit/>
          </a:bodyPr>
          <a:lstStyle/>
          <a:p>
            <a:pPr algn="ctr"/>
            <a:r>
              <a:rPr lang="en-US" dirty="0" smtClean="0"/>
              <a:t>Estimated Shape</a:t>
            </a:r>
            <a:endParaRPr lang="en-US" dirty="0"/>
          </a:p>
        </p:txBody>
      </p:sp>
      <p:sp>
        <p:nvSpPr>
          <p:cNvPr id="8" name="TextBox 7"/>
          <p:cNvSpPr txBox="1"/>
          <p:nvPr/>
        </p:nvSpPr>
        <p:spPr>
          <a:xfrm>
            <a:off x="574987" y="3755711"/>
            <a:ext cx="2514600" cy="369332"/>
          </a:xfrm>
          <a:prstGeom prst="rect">
            <a:avLst/>
          </a:prstGeom>
          <a:noFill/>
        </p:spPr>
        <p:txBody>
          <a:bodyPr wrap="square" rtlCol="0">
            <a:spAutoFit/>
          </a:bodyPr>
          <a:lstStyle/>
          <a:p>
            <a:pPr algn="ctr"/>
            <a:r>
              <a:rPr lang="en-US" dirty="0" smtClean="0"/>
              <a:t>Input Depth Image</a:t>
            </a:r>
            <a:endParaRPr lang="en-US" dirty="0"/>
          </a:p>
        </p:txBody>
      </p:sp>
      <p:sp>
        <p:nvSpPr>
          <p:cNvPr id="9" name="Right Arrow 8"/>
          <p:cNvSpPr/>
          <p:nvPr/>
        </p:nvSpPr>
        <p:spPr>
          <a:xfrm>
            <a:off x="3731344" y="2708927"/>
            <a:ext cx="1423303"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76600" y="3260388"/>
            <a:ext cx="2595582" cy="646331"/>
          </a:xfrm>
          <a:prstGeom prst="rect">
            <a:avLst/>
          </a:prstGeom>
          <a:noFill/>
        </p:spPr>
        <p:txBody>
          <a:bodyPr wrap="none" rtlCol="0">
            <a:spAutoFit/>
          </a:bodyPr>
          <a:lstStyle/>
          <a:p>
            <a:r>
              <a:rPr lang="en-US" dirty="0" smtClean="0"/>
              <a:t>Match to exemplar, </a:t>
            </a:r>
          </a:p>
          <a:p>
            <a:r>
              <a:rPr lang="en-US" dirty="0" smtClean="0"/>
              <a:t>Predict complete shape</a:t>
            </a:r>
            <a:endParaRPr lang="en-US" dirty="0"/>
          </a:p>
        </p:txBody>
      </p:sp>
      <p:sp>
        <p:nvSpPr>
          <p:cNvPr id="12" name="TextBox 11"/>
          <p:cNvSpPr txBox="1"/>
          <p:nvPr/>
        </p:nvSpPr>
        <p:spPr>
          <a:xfrm>
            <a:off x="6740778" y="6387838"/>
            <a:ext cx="2403222" cy="369332"/>
          </a:xfrm>
          <a:prstGeom prst="rect">
            <a:avLst/>
          </a:prstGeom>
          <a:noFill/>
        </p:spPr>
        <p:txBody>
          <a:bodyPr wrap="none" rtlCol="0">
            <a:spAutoFit/>
          </a:bodyPr>
          <a:lstStyle/>
          <a:p>
            <a:r>
              <a:rPr lang="en-US" dirty="0" smtClean="0"/>
              <a:t>with Rock, Shin, et al.</a:t>
            </a:r>
            <a:endParaRPr lang="en-US" dirty="0"/>
          </a:p>
        </p:txBody>
      </p:sp>
    </p:spTree>
    <p:extLst>
      <p:ext uri="{BB962C8B-B14F-4D97-AF65-F5344CB8AC3E}">
        <p14:creationId xmlns:p14="http://schemas.microsoft.com/office/powerpoint/2010/main" val="25355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video>
              <p:cMediaNode vol="80000">
                <p:cTn id="12" repeatCount="indefinite"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161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962400" y="16764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6" name="Rectangle 1"/>
          <p:cNvSpPr>
            <a:spLocks noGrp="1" noChangeArrowheads="1"/>
          </p:cNvSpPr>
          <p:nvPr>
            <p:ph type="title"/>
          </p:nvPr>
        </p:nvSpPr>
        <p:spPr>
          <a:xfrm>
            <a:off x="457200" y="76200"/>
            <a:ext cx="8229600" cy="838200"/>
          </a:xfrm>
        </p:spPr>
        <p:txBody>
          <a:bodyPr anchor="t"/>
          <a:lstStyle/>
          <a:p>
            <a:pPr eaLnBrk="1" hangingPunct="1"/>
            <a:r>
              <a:rPr lang="en-US" altLang="en-US" smtClean="0">
                <a:ea typeface="Calibri" panose="020F0502020204030204" pitchFamily="34" charset="0"/>
                <a:cs typeface="Calibri" panose="020F0502020204030204" pitchFamily="34" charset="0"/>
              </a:rPr>
              <a:t>My Research</a:t>
            </a:r>
          </a:p>
        </p:txBody>
      </p:sp>
      <p:grpSp>
        <p:nvGrpSpPr>
          <p:cNvPr id="8197" name="Group 31"/>
          <p:cNvGrpSpPr>
            <a:grpSpLocks noChangeAspect="1"/>
          </p:cNvGrpSpPr>
          <p:nvPr/>
        </p:nvGrpSpPr>
        <p:grpSpPr bwMode="auto">
          <a:xfrm>
            <a:off x="4114800" y="2819400"/>
            <a:ext cx="4222750" cy="3127375"/>
            <a:chOff x="1079500" y="4660900"/>
            <a:chExt cx="3543300" cy="2624138"/>
          </a:xfrm>
        </p:grpSpPr>
        <p:pic>
          <p:nvPicPr>
            <p:cNvPr id="82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660900"/>
              <a:ext cx="3543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1658950" y="6146136"/>
              <a:ext cx="595434" cy="999037"/>
            </a:xfrm>
            <a:custGeom>
              <a:avLst/>
              <a:gdLst>
                <a:gd name="connsiteX0" fmla="*/ 21265 w 595423"/>
                <a:gd name="connsiteY0" fmla="*/ 510362 h 999460"/>
                <a:gd name="connsiteX1" fmla="*/ 0 w 595423"/>
                <a:gd name="connsiteY1" fmla="*/ 0 h 999460"/>
                <a:gd name="connsiteX2" fmla="*/ 595423 w 595423"/>
                <a:gd name="connsiteY2" fmla="*/ 297711 h 999460"/>
                <a:gd name="connsiteX3" fmla="*/ 584791 w 595423"/>
                <a:gd name="connsiteY3" fmla="*/ 999460 h 999460"/>
                <a:gd name="connsiteX4" fmla="*/ 21265 w 595423"/>
                <a:gd name="connsiteY4" fmla="*/ 510362 h 9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23" h="999460">
                  <a:moveTo>
                    <a:pt x="21265" y="510362"/>
                  </a:moveTo>
                  <a:lnTo>
                    <a:pt x="0" y="0"/>
                  </a:lnTo>
                  <a:lnTo>
                    <a:pt x="595423" y="297711"/>
                  </a:lnTo>
                  <a:lnTo>
                    <a:pt x="584791" y="999460"/>
                  </a:lnTo>
                  <a:lnTo>
                    <a:pt x="21265" y="510362"/>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sp>
          <p:nvSpPr>
            <p:cNvPr id="8" name="Freeform 7"/>
            <p:cNvSpPr/>
            <p:nvPr/>
          </p:nvSpPr>
          <p:spPr bwMode="auto">
            <a:xfrm>
              <a:off x="1658950" y="5996946"/>
              <a:ext cx="2040728" cy="456893"/>
            </a:xfrm>
            <a:custGeom>
              <a:avLst/>
              <a:gdLst>
                <a:gd name="connsiteX0" fmla="*/ 0 w 2041451"/>
                <a:gd name="connsiteY0" fmla="*/ 138223 h 457200"/>
                <a:gd name="connsiteX1" fmla="*/ 1244009 w 2041451"/>
                <a:gd name="connsiteY1" fmla="*/ 0 h 457200"/>
                <a:gd name="connsiteX2" fmla="*/ 2041451 w 2041451"/>
                <a:gd name="connsiteY2" fmla="*/ 202018 h 457200"/>
                <a:gd name="connsiteX3" fmla="*/ 595423 w 2041451"/>
                <a:gd name="connsiteY3" fmla="*/ 457200 h 457200"/>
                <a:gd name="connsiteX4" fmla="*/ 0 w 2041451"/>
                <a:gd name="connsiteY4" fmla="*/ 138223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51" h="457200">
                  <a:moveTo>
                    <a:pt x="0" y="138223"/>
                  </a:moveTo>
                  <a:lnTo>
                    <a:pt x="1244009" y="0"/>
                  </a:lnTo>
                  <a:lnTo>
                    <a:pt x="2041451" y="202018"/>
                  </a:lnTo>
                  <a:lnTo>
                    <a:pt x="595423" y="457200"/>
                  </a:lnTo>
                  <a:lnTo>
                    <a:pt x="0" y="138223"/>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sp>
          <p:nvSpPr>
            <p:cNvPr id="9" name="Freeform 8"/>
            <p:cNvSpPr/>
            <p:nvPr/>
          </p:nvSpPr>
          <p:spPr bwMode="auto">
            <a:xfrm>
              <a:off x="2265040" y="6199418"/>
              <a:ext cx="1445294" cy="945755"/>
            </a:xfrm>
            <a:custGeom>
              <a:avLst/>
              <a:gdLst>
                <a:gd name="connsiteX0" fmla="*/ 0 w 1446028"/>
                <a:gd name="connsiteY0" fmla="*/ 946298 h 946298"/>
                <a:gd name="connsiteX1" fmla="*/ 1435395 w 1446028"/>
                <a:gd name="connsiteY1" fmla="*/ 531628 h 946298"/>
                <a:gd name="connsiteX2" fmla="*/ 1446028 w 1446028"/>
                <a:gd name="connsiteY2" fmla="*/ 0 h 946298"/>
                <a:gd name="connsiteX3" fmla="*/ 0 w 1446028"/>
                <a:gd name="connsiteY3" fmla="*/ 255182 h 946298"/>
                <a:gd name="connsiteX4" fmla="*/ 0 w 1446028"/>
                <a:gd name="connsiteY4" fmla="*/ 946298 h 94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028" h="946298">
                  <a:moveTo>
                    <a:pt x="0" y="946298"/>
                  </a:moveTo>
                  <a:lnTo>
                    <a:pt x="1435395" y="531628"/>
                  </a:lnTo>
                  <a:lnTo>
                    <a:pt x="1446028" y="0"/>
                  </a:lnTo>
                  <a:lnTo>
                    <a:pt x="0" y="255182"/>
                  </a:lnTo>
                  <a:lnTo>
                    <a:pt x="0" y="946298"/>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sp>
          <p:nvSpPr>
            <p:cNvPr id="10" name="Freeform 9"/>
            <p:cNvSpPr/>
            <p:nvPr/>
          </p:nvSpPr>
          <p:spPr bwMode="auto">
            <a:xfrm>
              <a:off x="2892445" y="5657273"/>
              <a:ext cx="828546" cy="542145"/>
            </a:xfrm>
            <a:custGeom>
              <a:avLst/>
              <a:gdLst>
                <a:gd name="connsiteX0" fmla="*/ 0 w 829339"/>
                <a:gd name="connsiteY0" fmla="*/ 329609 h 542260"/>
                <a:gd name="connsiteX1" fmla="*/ 10632 w 829339"/>
                <a:gd name="connsiteY1" fmla="*/ 0 h 542260"/>
                <a:gd name="connsiteX2" fmla="*/ 829339 w 829339"/>
                <a:gd name="connsiteY2" fmla="*/ 74428 h 542260"/>
                <a:gd name="connsiteX3" fmla="*/ 808074 w 829339"/>
                <a:gd name="connsiteY3" fmla="*/ 542260 h 542260"/>
                <a:gd name="connsiteX4" fmla="*/ 0 w 829339"/>
                <a:gd name="connsiteY4" fmla="*/ 329609 h 54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9" h="542260">
                  <a:moveTo>
                    <a:pt x="0" y="329609"/>
                  </a:moveTo>
                  <a:lnTo>
                    <a:pt x="10632" y="0"/>
                  </a:lnTo>
                  <a:lnTo>
                    <a:pt x="829339" y="74428"/>
                  </a:lnTo>
                  <a:lnTo>
                    <a:pt x="808074" y="542260"/>
                  </a:lnTo>
                  <a:lnTo>
                    <a:pt x="0" y="329609"/>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latin typeface="Arial" charset="0"/>
                <a:ea typeface="ＭＳ Ｐゴシック" charset="-128"/>
              </a:endParaRPr>
            </a:p>
          </p:txBody>
        </p:sp>
      </p:grpSp>
      <p:sp>
        <p:nvSpPr>
          <p:cNvPr id="8198" name="TextBox 11"/>
          <p:cNvSpPr txBox="1">
            <a:spLocks noChangeArrowheads="1"/>
          </p:cNvSpPr>
          <p:nvPr/>
        </p:nvSpPr>
        <p:spPr bwMode="auto">
          <a:xfrm>
            <a:off x="3810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Recovering 3D layout and context</a:t>
            </a:r>
          </a:p>
        </p:txBody>
      </p:sp>
      <p:sp>
        <p:nvSpPr>
          <p:cNvPr id="8199" name="TextBox 12"/>
          <p:cNvSpPr txBox="1">
            <a:spLocks noChangeArrowheads="1"/>
          </p:cNvSpPr>
          <p:nvPr/>
        </p:nvSpPr>
        <p:spPr bwMode="auto">
          <a:xfrm>
            <a:off x="7391400" y="40386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Calibri" panose="020F0502020204030204" pitchFamily="34" charset="0"/>
              </a:rPr>
              <a:t>BED</a:t>
            </a:r>
          </a:p>
        </p:txBody>
      </p:sp>
      <p:sp>
        <p:nvSpPr>
          <p:cNvPr id="13" name="TextBox 12"/>
          <p:cNvSpPr txBox="1"/>
          <p:nvPr/>
        </p:nvSpPr>
        <p:spPr>
          <a:xfrm>
            <a:off x="6907213" y="6488113"/>
            <a:ext cx="2236787" cy="369887"/>
          </a:xfrm>
          <a:prstGeom prst="rect">
            <a:avLst/>
          </a:prstGeom>
          <a:noFill/>
        </p:spPr>
        <p:txBody>
          <a:bodyPr wrap="none">
            <a:spAutoFit/>
          </a:bodyPr>
          <a:lstStyle/>
          <a:p>
            <a:pPr>
              <a:defRPr/>
            </a:pPr>
            <a:r>
              <a:rPr lang="en-US" dirty="0">
                <a:solidFill>
                  <a:schemeClr val="bg1">
                    <a:lumMod val="50000"/>
                  </a:schemeClr>
                </a:solidFill>
                <a:latin typeface="Arial" charset="0"/>
              </a:rPr>
              <a:t>with Hedau, Forsyth</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3" name="Content Placeholder 2"/>
          <p:cNvSpPr>
            <a:spLocks noGrp="1"/>
          </p:cNvSpPr>
          <p:nvPr>
            <p:ph idx="1"/>
          </p:nvPr>
        </p:nvSpPr>
        <p:spPr>
          <a:xfrm>
            <a:off x="457200" y="1189037"/>
            <a:ext cx="8229600" cy="5135563"/>
          </a:xfrm>
        </p:spPr>
        <p:txBody>
          <a:bodyPr/>
          <a:lstStyle/>
          <a:p>
            <a:pPr marL="0" indent="0">
              <a:buNone/>
            </a:pPr>
            <a:r>
              <a:rPr lang="en-US" dirty="0" smtClean="0"/>
              <a:t>3D scene model from RGB+D image</a:t>
            </a:r>
            <a:endParaRPr lang="en-US" dirty="0"/>
          </a:p>
        </p:txBody>
      </p:sp>
      <p:sp>
        <p:nvSpPr>
          <p:cNvPr id="4" name="Right Arrow 3"/>
          <p:cNvSpPr/>
          <p:nvPr/>
        </p:nvSpPr>
        <p:spPr>
          <a:xfrm>
            <a:off x="4191386" y="3739776"/>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3472" b="-3044"/>
          <a:stretch/>
        </p:blipFill>
        <p:spPr bwMode="auto">
          <a:xfrm>
            <a:off x="262066" y="2738881"/>
            <a:ext cx="3781035" cy="2990329"/>
          </a:xfrm>
          <a:prstGeom prst="rect">
            <a:avLst/>
          </a:prstGeom>
          <a:noFill/>
          <a:extLst>
            <a:ext uri="{909E8E84-426E-40DD-AFC4-6F175D3DCCD1}">
              <a14:hiddenFill xmlns:a14="http://schemas.microsoft.com/office/drawing/2010/main">
                <a:solidFill>
                  <a:srgbClr val="FFFFFF"/>
                </a:solidFill>
              </a14:hiddenFill>
            </a:ext>
          </a:extLst>
        </p:spPr>
      </p:pic>
      <p:pic>
        <p:nvPicPr>
          <p:cNvPr id="6" name="1_an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8242" y="2734398"/>
            <a:ext cx="3715931" cy="2828347"/>
          </a:xfrm>
          <a:prstGeom prst="rect">
            <a:avLst/>
          </a:prstGeom>
        </p:spPr>
      </p:pic>
      <p:pic>
        <p:nvPicPr>
          <p:cNvPr id="7"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217" r="49984" b="-3044"/>
          <a:stretch/>
        </p:blipFill>
        <p:spPr bwMode="auto">
          <a:xfrm>
            <a:off x="4986881" y="2743200"/>
            <a:ext cx="3733786" cy="29053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74165" y="5595681"/>
            <a:ext cx="1556836" cy="369332"/>
          </a:xfrm>
          <a:prstGeom prst="rect">
            <a:avLst/>
          </a:prstGeom>
          <a:noFill/>
        </p:spPr>
        <p:txBody>
          <a:bodyPr wrap="none" rtlCol="0">
            <a:spAutoFit/>
          </a:bodyPr>
          <a:lstStyle/>
          <a:p>
            <a:r>
              <a:rPr lang="en-US" dirty="0" smtClean="0"/>
              <a:t>RGBD Image</a:t>
            </a:r>
            <a:endParaRPr lang="en-US" dirty="0"/>
          </a:p>
        </p:txBody>
      </p:sp>
      <p:sp>
        <p:nvSpPr>
          <p:cNvPr id="10" name="TextBox 9"/>
          <p:cNvSpPr txBox="1"/>
          <p:nvPr/>
        </p:nvSpPr>
        <p:spPr>
          <a:xfrm>
            <a:off x="6201966" y="5544544"/>
            <a:ext cx="1172116" cy="369332"/>
          </a:xfrm>
          <a:prstGeom prst="rect">
            <a:avLst/>
          </a:prstGeom>
          <a:noFill/>
        </p:spPr>
        <p:txBody>
          <a:bodyPr wrap="none" rtlCol="0">
            <a:spAutoFit/>
          </a:bodyPr>
          <a:lstStyle/>
          <a:p>
            <a:r>
              <a:rPr lang="en-US" dirty="0" smtClean="0"/>
              <a:t>3D Model</a:t>
            </a:r>
            <a:endParaRPr lang="en-US" dirty="0"/>
          </a:p>
        </p:txBody>
      </p:sp>
      <p:sp>
        <p:nvSpPr>
          <p:cNvPr id="11" name="TextBox 10"/>
          <p:cNvSpPr txBox="1"/>
          <p:nvPr/>
        </p:nvSpPr>
        <p:spPr>
          <a:xfrm>
            <a:off x="7523043" y="6465199"/>
            <a:ext cx="1620957" cy="369332"/>
          </a:xfrm>
          <a:prstGeom prst="rect">
            <a:avLst/>
          </a:prstGeom>
          <a:noFill/>
        </p:spPr>
        <p:txBody>
          <a:bodyPr wrap="none" rtlCol="0">
            <a:spAutoFit/>
          </a:bodyPr>
          <a:lstStyle/>
          <a:p>
            <a:r>
              <a:rPr lang="en-US" dirty="0" smtClean="0"/>
              <a:t>with Zou, Guo</a:t>
            </a:r>
            <a:endParaRPr lang="en-US" dirty="0"/>
          </a:p>
        </p:txBody>
      </p:sp>
    </p:spTree>
    <p:extLst>
      <p:ext uri="{BB962C8B-B14F-4D97-AF65-F5344CB8AC3E}">
        <p14:creationId xmlns:p14="http://schemas.microsoft.com/office/powerpoint/2010/main" val="92980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TIMING" val="|21.5"/>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25401</TotalTime>
  <Words>1661</Words>
  <Application>Microsoft Office PowerPoint</Application>
  <PresentationFormat>On-screen Show (4:3)</PresentationFormat>
  <Paragraphs>372</Paragraphs>
  <Slides>57</Slides>
  <Notes>22</Notes>
  <HiddenSlides>3</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MS PGothic</vt:lpstr>
      <vt:lpstr>SimSun</vt:lpstr>
      <vt:lpstr>Arial</vt:lpstr>
      <vt:lpstr>Calibri</vt:lpstr>
      <vt:lpstr>Comic Sans MS</vt:lpstr>
      <vt:lpstr>Gill Sans</vt:lpstr>
      <vt:lpstr>Wingdings</vt:lpstr>
      <vt:lpstr>Office Theme</vt:lpstr>
      <vt:lpstr>Computer Vision</vt:lpstr>
      <vt:lpstr>Today’s class</vt:lpstr>
      <vt:lpstr>About me</vt:lpstr>
      <vt:lpstr>About me</vt:lpstr>
      <vt:lpstr>My research: single-view 3D reconstruction</vt:lpstr>
      <vt:lpstr>My Research: objects and attributes</vt:lpstr>
      <vt:lpstr>My Research: full 3D shape from depth</vt:lpstr>
      <vt:lpstr>My Research</vt:lpstr>
      <vt:lpstr>My Research</vt:lpstr>
      <vt:lpstr>My Research</vt:lpstr>
      <vt:lpstr>My Research</vt:lpstr>
      <vt:lpstr>My Research</vt:lpstr>
      <vt:lpstr>PowerPoint Presentation</vt:lpstr>
      <vt:lpstr>My Research: visual question answering</vt:lpstr>
      <vt:lpstr>Reconstruct, Inc: vision for construction</vt:lpstr>
      <vt:lpstr>My daughter :)</vt:lpstr>
      <vt:lpstr>Tanmay Gupta (TA)</vt:lpstr>
      <vt:lpstr>Bryan Plummer (TA)</vt:lpstr>
      <vt:lpstr>Chuhang Zou (TA)</vt:lpstr>
      <vt:lpstr>Computer Vision</vt:lpstr>
      <vt:lpstr>The miracle of vision</vt:lpstr>
      <vt:lpstr>Vision is really hard</vt:lpstr>
      <vt:lpstr>Computer vision matters</vt:lpstr>
      <vt:lpstr>Two reasons for computer vision</vt:lpstr>
      <vt:lpstr>Ridiculously brief history of computer vision</vt:lpstr>
      <vt:lpstr>How vision is used now</vt:lpstr>
      <vt:lpstr>Earth viewers (3D modeling)</vt:lpstr>
      <vt:lpstr>Vision in construction</vt:lpstr>
      <vt:lpstr>Optical character recognition (OCR)</vt:lpstr>
      <vt:lpstr>Face detection</vt:lpstr>
      <vt:lpstr>Smile detection</vt:lpstr>
      <vt:lpstr>Object recognition (in supermarkets)</vt:lpstr>
      <vt:lpstr>Shopping without checkout</vt:lpstr>
      <vt:lpstr>Vision-based biometrics</vt:lpstr>
      <vt:lpstr>Object recognition (in mobile phones)</vt:lpstr>
      <vt:lpstr>Special effects:  shape capture</vt:lpstr>
      <vt:lpstr>Special effects:  motion capture</vt:lpstr>
      <vt:lpstr>Sports</vt:lpstr>
      <vt:lpstr>Smart Cars: Tesla</vt:lpstr>
      <vt:lpstr>Smart cars</vt:lpstr>
      <vt:lpstr>Google cars</vt:lpstr>
      <vt:lpstr>Interactive Games: Kinect</vt:lpstr>
      <vt:lpstr>Vision in space</vt:lpstr>
      <vt:lpstr>Industrial robots</vt:lpstr>
      <vt:lpstr>Mobile robots</vt:lpstr>
      <vt:lpstr>Medical imaging</vt:lpstr>
      <vt:lpstr>Current state of the art</vt:lpstr>
      <vt:lpstr>Course outline</vt:lpstr>
      <vt:lpstr>Waitlist</vt:lpstr>
      <vt:lpstr>Grades</vt:lpstr>
      <vt:lpstr>Academic Integrity</vt:lpstr>
      <vt:lpstr>Getting help outside of class</vt:lpstr>
      <vt:lpstr>What to expect from this course</vt:lpstr>
      <vt:lpstr>Topics</vt:lpstr>
      <vt:lpstr>Prerequisites</vt:lpstr>
      <vt:lpstr>Goals and Expectations</vt:lpstr>
      <vt:lpstr>Final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73</cp:revision>
  <dcterms:created xsi:type="dcterms:W3CDTF">2009-12-16T02:55:56Z</dcterms:created>
  <dcterms:modified xsi:type="dcterms:W3CDTF">2017-01-17T15:56:53Z</dcterms:modified>
</cp:coreProperties>
</file>