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425" r:id="rId2"/>
    <p:sldId id="946" r:id="rId3"/>
    <p:sldId id="938" r:id="rId4"/>
    <p:sldId id="939" r:id="rId5"/>
    <p:sldId id="941" r:id="rId6"/>
    <p:sldId id="942" r:id="rId7"/>
    <p:sldId id="943" r:id="rId8"/>
    <p:sldId id="944" r:id="rId9"/>
    <p:sldId id="945" r:id="rId10"/>
    <p:sldId id="930" r:id="rId11"/>
    <p:sldId id="863" r:id="rId12"/>
    <p:sldId id="864" r:id="rId13"/>
    <p:sldId id="865" r:id="rId14"/>
    <p:sldId id="867" r:id="rId15"/>
    <p:sldId id="866" r:id="rId16"/>
    <p:sldId id="868" r:id="rId17"/>
    <p:sldId id="947" r:id="rId18"/>
    <p:sldId id="872" r:id="rId19"/>
    <p:sldId id="871" r:id="rId20"/>
    <p:sldId id="936" r:id="rId21"/>
    <p:sldId id="869" r:id="rId22"/>
    <p:sldId id="873" r:id="rId23"/>
    <p:sldId id="874" r:id="rId24"/>
    <p:sldId id="877" r:id="rId25"/>
    <p:sldId id="875" r:id="rId26"/>
    <p:sldId id="879" r:id="rId27"/>
    <p:sldId id="880" r:id="rId28"/>
    <p:sldId id="882" r:id="rId29"/>
    <p:sldId id="881" r:id="rId30"/>
    <p:sldId id="883" r:id="rId31"/>
    <p:sldId id="884" r:id="rId32"/>
    <p:sldId id="885" r:id="rId33"/>
    <p:sldId id="886" r:id="rId34"/>
    <p:sldId id="887" r:id="rId35"/>
    <p:sldId id="889" r:id="rId36"/>
    <p:sldId id="890" r:id="rId37"/>
    <p:sldId id="891" r:id="rId38"/>
    <p:sldId id="892" r:id="rId39"/>
    <p:sldId id="893" r:id="rId40"/>
    <p:sldId id="894" r:id="rId41"/>
    <p:sldId id="895" r:id="rId42"/>
    <p:sldId id="896" r:id="rId43"/>
    <p:sldId id="897" r:id="rId44"/>
    <p:sldId id="898" r:id="rId45"/>
    <p:sldId id="899" r:id="rId46"/>
    <p:sldId id="901" r:id="rId47"/>
    <p:sldId id="902" r:id="rId48"/>
    <p:sldId id="903" r:id="rId49"/>
    <p:sldId id="904" r:id="rId50"/>
    <p:sldId id="905" r:id="rId51"/>
    <p:sldId id="906" r:id="rId52"/>
    <p:sldId id="907" r:id="rId53"/>
    <p:sldId id="908" r:id="rId54"/>
    <p:sldId id="909" r:id="rId55"/>
    <p:sldId id="910" r:id="rId56"/>
    <p:sldId id="911" r:id="rId57"/>
    <p:sldId id="912" r:id="rId58"/>
    <p:sldId id="913" r:id="rId59"/>
    <p:sldId id="914" r:id="rId60"/>
    <p:sldId id="915" r:id="rId61"/>
    <p:sldId id="916" r:id="rId62"/>
    <p:sldId id="917" r:id="rId63"/>
    <p:sldId id="918" r:id="rId64"/>
    <p:sldId id="919" r:id="rId65"/>
    <p:sldId id="920" r:id="rId66"/>
    <p:sldId id="921" r:id="rId67"/>
    <p:sldId id="932" r:id="rId68"/>
    <p:sldId id="933" r:id="rId69"/>
    <p:sldId id="934" r:id="rId70"/>
    <p:sldId id="935" r:id="rId71"/>
    <p:sldId id="926" r:id="rId72"/>
    <p:sldId id="927" r:id="rId73"/>
    <p:sldId id="931" r:id="rId74"/>
    <p:sldId id="888" r:id="rId75"/>
    <p:sldId id="928" r:id="rId76"/>
    <p:sldId id="929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9" autoAdjust="0"/>
    <p:restoredTop sz="88868" autoAdjust="0"/>
  </p:normalViewPr>
  <p:slideViewPr>
    <p:cSldViewPr>
      <p:cViewPr varScale="1">
        <p:scale>
          <a:sx n="70" d="100"/>
          <a:sy n="70" d="100"/>
        </p:scale>
        <p:origin x="5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10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56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56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10" Type="http://schemas.openxmlformats.org/officeDocument/2006/relationships/image" Target="../media/image118.wmf"/><Relationship Id="rId4" Type="http://schemas.openxmlformats.org/officeDocument/2006/relationships/image" Target="../media/image112.wmf"/><Relationship Id="rId9" Type="http://schemas.openxmlformats.org/officeDocument/2006/relationships/image" Target="../media/image11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56.wmf"/><Relationship Id="rId4" Type="http://schemas.openxmlformats.org/officeDocument/2006/relationships/image" Target="../media/image12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15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56.wmf"/><Relationship Id="rId1" Type="http://schemas.openxmlformats.org/officeDocument/2006/relationships/image" Target="../media/image163.wmf"/><Relationship Id="rId4" Type="http://schemas.openxmlformats.org/officeDocument/2006/relationships/image" Target="../media/image16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56.wmf"/><Relationship Id="rId1" Type="http://schemas.openxmlformats.org/officeDocument/2006/relationships/image" Target="../media/image169.wmf"/><Relationship Id="rId4" Type="http://schemas.openxmlformats.org/officeDocument/2006/relationships/image" Target="../media/image17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1.wmf"/><Relationship Id="rId7" Type="http://schemas.openxmlformats.org/officeDocument/2006/relationships/image" Target="../media/image74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3.wmf"/><Relationship Id="rId5" Type="http://schemas.openxmlformats.org/officeDocument/2006/relationships/image" Target="../media/image56.wmf"/><Relationship Id="rId4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56.wmf"/><Relationship Id="rId7" Type="http://schemas.openxmlformats.org/officeDocument/2006/relationships/image" Target="../media/image81.wmf"/><Relationship Id="rId12" Type="http://schemas.openxmlformats.org/officeDocument/2006/relationships/image" Target="../media/image75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0.wmf"/><Relationship Id="rId11" Type="http://schemas.openxmlformats.org/officeDocument/2006/relationships/image" Target="../media/image74.wmf"/><Relationship Id="rId5" Type="http://schemas.openxmlformats.org/officeDocument/2006/relationships/image" Target="../media/image79.wmf"/><Relationship Id="rId10" Type="http://schemas.openxmlformats.org/officeDocument/2006/relationships/image" Target="../media/image73.wmf"/><Relationship Id="rId4" Type="http://schemas.openxmlformats.org/officeDocument/2006/relationships/image" Target="../media/image78.wmf"/><Relationship Id="rId9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4.wmf"/><Relationship Id="rId7" Type="http://schemas.openxmlformats.org/officeDocument/2006/relationships/image" Target="../media/image80.wmf"/><Relationship Id="rId12" Type="http://schemas.openxmlformats.org/officeDocument/2006/relationships/image" Target="../media/image85.wmf"/><Relationship Id="rId2" Type="http://schemas.openxmlformats.org/officeDocument/2006/relationships/image" Target="../media/image73.wmf"/><Relationship Id="rId1" Type="http://schemas.openxmlformats.org/officeDocument/2006/relationships/image" Target="../media/image56.wmf"/><Relationship Id="rId6" Type="http://schemas.openxmlformats.org/officeDocument/2006/relationships/image" Target="../media/image79.wmf"/><Relationship Id="rId11" Type="http://schemas.openxmlformats.org/officeDocument/2006/relationships/image" Target="../media/image82.wmf"/><Relationship Id="rId5" Type="http://schemas.openxmlformats.org/officeDocument/2006/relationships/image" Target="../media/image78.wmf"/><Relationship Id="rId10" Type="http://schemas.openxmlformats.org/officeDocument/2006/relationships/image" Target="../media/image77.wmf"/><Relationship Id="rId4" Type="http://schemas.openxmlformats.org/officeDocument/2006/relationships/image" Target="../media/image75.wmf"/><Relationship Id="rId9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91.wmf"/><Relationship Id="rId3" Type="http://schemas.openxmlformats.org/officeDocument/2006/relationships/image" Target="../media/image87.wmf"/><Relationship Id="rId7" Type="http://schemas.openxmlformats.org/officeDocument/2006/relationships/image" Target="../media/image74.wmf"/><Relationship Id="rId12" Type="http://schemas.openxmlformats.org/officeDocument/2006/relationships/image" Target="../media/image90.wmf"/><Relationship Id="rId2" Type="http://schemas.openxmlformats.org/officeDocument/2006/relationships/image" Target="../media/image86.wmf"/><Relationship Id="rId1" Type="http://schemas.openxmlformats.org/officeDocument/2006/relationships/image" Target="../media/image56.wmf"/><Relationship Id="rId6" Type="http://schemas.openxmlformats.org/officeDocument/2006/relationships/image" Target="../media/image73.wmf"/><Relationship Id="rId11" Type="http://schemas.openxmlformats.org/officeDocument/2006/relationships/image" Target="../media/image80.wmf"/><Relationship Id="rId5" Type="http://schemas.openxmlformats.org/officeDocument/2006/relationships/image" Target="../media/image89.wmf"/><Relationship Id="rId10" Type="http://schemas.openxmlformats.org/officeDocument/2006/relationships/image" Target="../media/image79.wmf"/><Relationship Id="rId4" Type="http://schemas.openxmlformats.org/officeDocument/2006/relationships/image" Target="../media/image88.wmf"/><Relationship Id="rId9" Type="http://schemas.openxmlformats.org/officeDocument/2006/relationships/image" Target="../media/image7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04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4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1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9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1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2D44EFC-A131-4AE5-BBDD-28E871DDEC58}" type="slidenum">
              <a:rPr lang="en-US" sz="1100" b="0"/>
              <a:pPr/>
              <a:t>3</a:t>
            </a:fld>
            <a:endParaRPr lang="en-US" sz="1100" b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842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3F62654-E54C-413C-BC01-5501DE95C5DF}" type="slidenum">
              <a:rPr lang="en-US" sz="1100" b="0"/>
              <a:pPr/>
              <a:t>4</a:t>
            </a:fld>
            <a:endParaRPr lang="en-US" sz="1100" b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399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3A7ABA-0286-44A9-A8C2-972D2CC5D545}" type="slidenum">
              <a:rPr lang="en-US" sz="1100" b="0"/>
              <a:pPr/>
              <a:t>5</a:t>
            </a:fld>
            <a:endParaRPr lang="en-US" sz="1100" b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261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9B6E877-DE0D-4EA8-9924-F4FF50BFB530}" type="slidenum">
              <a:rPr lang="en-US" sz="1100" b="0"/>
              <a:pPr/>
              <a:t>6</a:t>
            </a:fld>
            <a:endParaRPr lang="en-US" sz="1100" b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904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551A50-E1EF-485E-9ECF-E8F5B9078375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359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Values reflect magnitude and recentness of movements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5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Qm25nW6aZw" TargetMode="External"/><Relationship Id="rId2" Type="http://schemas.openxmlformats.org/officeDocument/2006/relationships/hyperlink" Target="https://www.youtube.com/watch?v=bcgXAQcvxd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e.ohio-state.edu/~jwdavis/Publications/pami01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wisdom.weizmann.ac.il/~vision/VideoAnalysis/Demos/SpaceTimeActions/SpaceTimeActions_iccv05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people/efros/research/action/efros-iccv03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rahuls/pub/voec2009-rahuls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irisa.fr/vista/Papers/2007_iccv_laptev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trackingpeople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irisa.fr/vista/Papers/2008_cvpr_lapt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vision.stanford.edu/documents/YaoFei-Fei_CVPR2010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wmf"/><Relationship Id="rId12" Type="http://schemas.openxmlformats.org/officeDocument/2006/relationships/image" Target="../media/image63.png"/><Relationship Id="rId1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2.jpeg"/><Relationship Id="rId5" Type="http://schemas.openxmlformats.org/officeDocument/2006/relationships/image" Target="../media/image58.jpe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19" Type="http://schemas.openxmlformats.org/officeDocument/2006/relationships/image" Target="../media/image68.jpeg"/><Relationship Id="rId4" Type="http://schemas.openxmlformats.org/officeDocument/2006/relationships/image" Target="../media/image57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75.w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72.wmf"/><Relationship Id="rId1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71.wmf"/><Relationship Id="rId19" Type="http://schemas.openxmlformats.org/officeDocument/2006/relationships/image" Target="../media/image74.wmf"/><Relationship Id="rId4" Type="http://schemas.openxmlformats.org/officeDocument/2006/relationships/image" Target="../media/image57.jpe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6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82.wmf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80.wmf"/><Relationship Id="rId25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7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19.bin"/><Relationship Id="rId24" Type="http://schemas.openxmlformats.org/officeDocument/2006/relationships/oleObject" Target="../embeddings/oleObject26.bin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79.wmf"/><Relationship Id="rId23" Type="http://schemas.openxmlformats.org/officeDocument/2006/relationships/image" Target="../media/image83.wmf"/><Relationship Id="rId28" Type="http://schemas.openxmlformats.org/officeDocument/2006/relationships/oleObject" Target="../embeddings/oleObject28.bin"/><Relationship Id="rId10" Type="http://schemas.openxmlformats.org/officeDocument/2006/relationships/image" Target="../media/image56.wmf"/><Relationship Id="rId19" Type="http://schemas.openxmlformats.org/officeDocument/2006/relationships/image" Target="../media/image81.wmf"/><Relationship Id="rId4" Type="http://schemas.openxmlformats.org/officeDocument/2006/relationships/image" Target="../media/image57.jpeg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74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75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84.wmf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79.wmf"/><Relationship Id="rId25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image" Target="../media/image85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11" Type="http://schemas.openxmlformats.org/officeDocument/2006/relationships/image" Target="../media/image74.wmf"/><Relationship Id="rId24" Type="http://schemas.openxmlformats.org/officeDocument/2006/relationships/oleObject" Target="../embeddings/oleObject39.bin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78.wmf"/><Relationship Id="rId23" Type="http://schemas.openxmlformats.org/officeDocument/2006/relationships/image" Target="../media/image76.wmf"/><Relationship Id="rId28" Type="http://schemas.openxmlformats.org/officeDocument/2006/relationships/oleObject" Target="../embeddings/oleObject41.bin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80.wmf"/><Relationship Id="rId4" Type="http://schemas.openxmlformats.org/officeDocument/2006/relationships/image" Target="../media/image57.jpeg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82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49.bin"/><Relationship Id="rId26" Type="http://schemas.openxmlformats.org/officeDocument/2006/relationships/oleObject" Target="../embeddings/oleObject53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75.wmf"/><Relationship Id="rId7" Type="http://schemas.openxmlformats.org/officeDocument/2006/relationships/oleObject" Target="../embeddings/oleObject43.bin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73.wmf"/><Relationship Id="rId25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0.bin"/><Relationship Id="rId29" Type="http://schemas.openxmlformats.org/officeDocument/2006/relationships/image" Target="../media/image90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wmf"/><Relationship Id="rId11" Type="http://schemas.openxmlformats.org/officeDocument/2006/relationships/image" Target="../media/image87.wmf"/><Relationship Id="rId24" Type="http://schemas.openxmlformats.org/officeDocument/2006/relationships/oleObject" Target="../embeddings/oleObject52.bin"/><Relationship Id="rId5" Type="http://schemas.openxmlformats.org/officeDocument/2006/relationships/oleObject" Target="../embeddings/oleObject42.bin"/><Relationship Id="rId15" Type="http://schemas.openxmlformats.org/officeDocument/2006/relationships/image" Target="../media/image89.wmf"/><Relationship Id="rId23" Type="http://schemas.openxmlformats.org/officeDocument/2006/relationships/image" Target="../media/image78.wmf"/><Relationship Id="rId28" Type="http://schemas.openxmlformats.org/officeDocument/2006/relationships/oleObject" Target="../embeddings/oleObject54.bin"/><Relationship Id="rId10" Type="http://schemas.openxmlformats.org/officeDocument/2006/relationships/oleObject" Target="../embeddings/oleObject45.bin"/><Relationship Id="rId19" Type="http://schemas.openxmlformats.org/officeDocument/2006/relationships/image" Target="../media/image74.wmf"/><Relationship Id="rId31" Type="http://schemas.openxmlformats.org/officeDocument/2006/relationships/image" Target="../media/image91.wmf"/><Relationship Id="rId4" Type="http://schemas.openxmlformats.org/officeDocument/2006/relationships/image" Target="../media/image57.jpe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47.bin"/><Relationship Id="rId22" Type="http://schemas.openxmlformats.org/officeDocument/2006/relationships/oleObject" Target="../embeddings/oleObject51.bin"/><Relationship Id="rId27" Type="http://schemas.openxmlformats.org/officeDocument/2006/relationships/image" Target="../media/image80.wmf"/><Relationship Id="rId30" Type="http://schemas.openxmlformats.org/officeDocument/2006/relationships/oleObject" Target="../embeddings/oleObject5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trackingpeople/index.html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97.png"/><Relationship Id="rId3" Type="http://schemas.openxmlformats.org/officeDocument/2006/relationships/oleObject" Target="../embeddings/oleObject56.bin"/><Relationship Id="rId7" Type="http://schemas.openxmlformats.org/officeDocument/2006/relationships/image" Target="../media/image92.wmf"/><Relationship Id="rId12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5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94.png"/><Relationship Id="rId4" Type="http://schemas.openxmlformats.org/officeDocument/2006/relationships/image" Target="../media/image56.wmf"/><Relationship Id="rId9" Type="http://schemas.openxmlformats.org/officeDocument/2006/relationships/image" Target="../media/image93.png"/><Relationship Id="rId1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oleObject" Target="../embeddings/oleObject60.bin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9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63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94.png"/><Relationship Id="rId4" Type="http://schemas.openxmlformats.org/officeDocument/2006/relationships/image" Target="../media/image100.wmf"/><Relationship Id="rId9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oleObject" Target="../embeddings/oleObject68.bin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0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01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1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oleObject" Target="../embeddings/oleObject72.bin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3.jpeg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02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4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13" Type="http://schemas.openxmlformats.org/officeDocument/2006/relationships/oleObject" Target="../embeddings/oleObject83.bin"/><Relationship Id="rId18" Type="http://schemas.openxmlformats.org/officeDocument/2006/relationships/oleObject" Target="../embeddings/oleObject87.bin"/><Relationship Id="rId26" Type="http://schemas.openxmlformats.org/officeDocument/2006/relationships/oleObject" Target="../embeddings/oleObject94.bin"/><Relationship Id="rId3" Type="http://schemas.openxmlformats.org/officeDocument/2006/relationships/oleObject" Target="../embeddings/oleObject75.bin"/><Relationship Id="rId21" Type="http://schemas.openxmlformats.org/officeDocument/2006/relationships/oleObject" Target="../embeddings/oleObject90.bin"/><Relationship Id="rId7" Type="http://schemas.openxmlformats.org/officeDocument/2006/relationships/image" Target="../media/image106.wmf"/><Relationship Id="rId12" Type="http://schemas.openxmlformats.org/officeDocument/2006/relationships/oleObject" Target="../embeddings/oleObject82.bin"/><Relationship Id="rId17" Type="http://schemas.openxmlformats.org/officeDocument/2006/relationships/image" Target="../media/image107.wmf"/><Relationship Id="rId25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77.bin"/><Relationship Id="rId11" Type="http://schemas.openxmlformats.org/officeDocument/2006/relationships/oleObject" Target="../embeddings/oleObject81.bin"/><Relationship Id="rId24" Type="http://schemas.openxmlformats.org/officeDocument/2006/relationships/oleObject" Target="../embeddings/oleObject92.bin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5.bin"/><Relationship Id="rId23" Type="http://schemas.openxmlformats.org/officeDocument/2006/relationships/oleObject" Target="../embeddings/oleObject91.bin"/><Relationship Id="rId10" Type="http://schemas.openxmlformats.org/officeDocument/2006/relationships/oleObject" Target="../embeddings/oleObject80.bin"/><Relationship Id="rId19" Type="http://schemas.openxmlformats.org/officeDocument/2006/relationships/oleObject" Target="../embeddings/oleObject88.bin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4.bin"/><Relationship Id="rId22" Type="http://schemas.openxmlformats.org/officeDocument/2006/relationships/image" Target="../media/image108.wmf"/><Relationship Id="rId27" Type="http://schemas.openxmlformats.org/officeDocument/2006/relationships/image" Target="../media/image109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13" Type="http://schemas.openxmlformats.org/officeDocument/2006/relationships/image" Target="../media/image113.wmf"/><Relationship Id="rId18" Type="http://schemas.openxmlformats.org/officeDocument/2006/relationships/oleObject" Target="../embeddings/oleObject103.bin"/><Relationship Id="rId3" Type="http://schemas.openxmlformats.org/officeDocument/2006/relationships/oleObject" Target="../embeddings/oleObject95.bin"/><Relationship Id="rId21" Type="http://schemas.openxmlformats.org/officeDocument/2006/relationships/image" Target="../media/image117.wmf"/><Relationship Id="rId7" Type="http://schemas.openxmlformats.org/officeDocument/2006/relationships/image" Target="../media/image110.wmf"/><Relationship Id="rId12" Type="http://schemas.openxmlformats.org/officeDocument/2006/relationships/oleObject" Target="../embeddings/oleObject100.bin"/><Relationship Id="rId1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4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97.bin"/><Relationship Id="rId11" Type="http://schemas.openxmlformats.org/officeDocument/2006/relationships/image" Target="../media/image112.wmf"/><Relationship Id="rId5" Type="http://schemas.openxmlformats.org/officeDocument/2006/relationships/oleObject" Target="../embeddings/oleObject96.bin"/><Relationship Id="rId15" Type="http://schemas.openxmlformats.org/officeDocument/2006/relationships/image" Target="../media/image114.wmf"/><Relationship Id="rId23" Type="http://schemas.openxmlformats.org/officeDocument/2006/relationships/image" Target="../media/image118.wmf"/><Relationship Id="rId10" Type="http://schemas.openxmlformats.org/officeDocument/2006/relationships/oleObject" Target="../embeddings/oleObject99.bin"/><Relationship Id="rId19" Type="http://schemas.openxmlformats.org/officeDocument/2006/relationships/image" Target="../media/image116.wmf"/><Relationship Id="rId4" Type="http://schemas.openxmlformats.org/officeDocument/2006/relationships/image" Target="../media/image56.wmf"/><Relationship Id="rId9" Type="http://schemas.openxmlformats.org/officeDocument/2006/relationships/image" Target="../media/image111.wmf"/><Relationship Id="rId14" Type="http://schemas.openxmlformats.org/officeDocument/2006/relationships/oleObject" Target="../embeddings/oleObject101.bin"/><Relationship Id="rId22" Type="http://schemas.openxmlformats.org/officeDocument/2006/relationships/oleObject" Target="../embeddings/oleObject105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3" Type="http://schemas.openxmlformats.org/officeDocument/2006/relationships/oleObject" Target="../embeddings/oleObject106.bin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08.bin"/><Relationship Id="rId11" Type="http://schemas.openxmlformats.org/officeDocument/2006/relationships/image" Target="../media/image121.wmf"/><Relationship Id="rId5" Type="http://schemas.openxmlformats.org/officeDocument/2006/relationships/oleObject" Target="../embeddings/oleObject107.bin"/><Relationship Id="rId10" Type="http://schemas.openxmlformats.org/officeDocument/2006/relationships/oleObject" Target="../embeddings/oleObject110.bin"/><Relationship Id="rId4" Type="http://schemas.openxmlformats.org/officeDocument/2006/relationships/image" Target="../media/image56.wmf"/><Relationship Id="rId9" Type="http://schemas.openxmlformats.org/officeDocument/2006/relationships/image" Target="../media/image120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5" Type="http://schemas.openxmlformats.org/officeDocument/2006/relationships/image" Target="../media/image125.jpe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159.png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8.wmf"/><Relationship Id="rId11" Type="http://schemas.openxmlformats.org/officeDocument/2006/relationships/image" Target="../media/image162.png"/><Relationship Id="rId5" Type="http://schemas.openxmlformats.org/officeDocument/2006/relationships/oleObject" Target="../embeddings/oleObject111.bin"/><Relationship Id="rId10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oleObject" Target="../embeddings/oleObject113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13" Type="http://schemas.openxmlformats.org/officeDocument/2006/relationships/image" Target="../media/image168.png"/><Relationship Id="rId18" Type="http://schemas.openxmlformats.org/officeDocument/2006/relationships/image" Target="../media/image165.wmf"/><Relationship Id="rId3" Type="http://schemas.openxmlformats.org/officeDocument/2006/relationships/image" Target="../media/image160.png"/><Relationship Id="rId7" Type="http://schemas.openxmlformats.org/officeDocument/2006/relationships/image" Target="../media/image56.wmf"/><Relationship Id="rId12" Type="http://schemas.openxmlformats.org/officeDocument/2006/relationships/image" Target="../media/image167.png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2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15.bin"/><Relationship Id="rId11" Type="http://schemas.openxmlformats.org/officeDocument/2006/relationships/image" Target="../media/image166.png"/><Relationship Id="rId5" Type="http://schemas.openxmlformats.org/officeDocument/2006/relationships/image" Target="../media/image163.wmf"/><Relationship Id="rId15" Type="http://schemas.openxmlformats.org/officeDocument/2006/relationships/image" Target="../media/image164.wmf"/><Relationship Id="rId10" Type="http://schemas.openxmlformats.org/officeDocument/2006/relationships/image" Target="../media/image159.png"/><Relationship Id="rId4" Type="http://schemas.openxmlformats.org/officeDocument/2006/relationships/oleObject" Target="../embeddings/oleObject114.bin"/><Relationship Id="rId9" Type="http://schemas.openxmlformats.org/officeDocument/2006/relationships/image" Target="../media/image161.png"/><Relationship Id="rId14" Type="http://schemas.openxmlformats.org/officeDocument/2006/relationships/oleObject" Target="../embeddings/oleObject117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oleObject" Target="../embeddings/oleObject123.bin"/><Relationship Id="rId3" Type="http://schemas.openxmlformats.org/officeDocument/2006/relationships/image" Target="../media/image162.png"/><Relationship Id="rId7" Type="http://schemas.openxmlformats.org/officeDocument/2006/relationships/image" Target="../media/image159.png"/><Relationship Id="rId12" Type="http://schemas.openxmlformats.org/officeDocument/2006/relationships/oleObject" Target="../embeddings/oleObject122.bin"/><Relationship Id="rId17" Type="http://schemas.openxmlformats.org/officeDocument/2006/relationships/image" Target="../media/image1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5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1.png"/><Relationship Id="rId11" Type="http://schemas.openxmlformats.org/officeDocument/2006/relationships/oleObject" Target="../embeddings/oleObject121.bin"/><Relationship Id="rId5" Type="http://schemas.openxmlformats.org/officeDocument/2006/relationships/image" Target="../media/image169.wmf"/><Relationship Id="rId15" Type="http://schemas.openxmlformats.org/officeDocument/2006/relationships/image" Target="../media/image170.wmf"/><Relationship Id="rId10" Type="http://schemas.openxmlformats.org/officeDocument/2006/relationships/image" Target="../media/image56.wmf"/><Relationship Id="rId4" Type="http://schemas.openxmlformats.org/officeDocument/2006/relationships/oleObject" Target="../embeddings/oleObject119.bin"/><Relationship Id="rId9" Type="http://schemas.openxmlformats.org/officeDocument/2006/relationships/oleObject" Target="../embeddings/oleObject120.bin"/><Relationship Id="rId14" Type="http://schemas.openxmlformats.org/officeDocument/2006/relationships/oleObject" Target="../embeddings/oleObject124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13" Type="http://schemas.openxmlformats.org/officeDocument/2006/relationships/image" Target="../media/image185.jpeg"/><Relationship Id="rId18" Type="http://schemas.openxmlformats.org/officeDocument/2006/relationships/image" Target="../media/image188.jpeg"/><Relationship Id="rId3" Type="http://schemas.openxmlformats.org/officeDocument/2006/relationships/image" Target="../media/image178.emf"/><Relationship Id="rId7" Type="http://schemas.openxmlformats.org/officeDocument/2006/relationships/image" Target="../media/image182.png"/><Relationship Id="rId12" Type="http://schemas.openxmlformats.org/officeDocument/2006/relationships/image" Target="../media/image184.png"/><Relationship Id="rId1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7.emf"/><Relationship Id="rId20" Type="http://schemas.openxmlformats.org/officeDocument/2006/relationships/image" Target="../media/image190.jpe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81.png"/><Relationship Id="rId11" Type="http://schemas.openxmlformats.org/officeDocument/2006/relationships/oleObject" Target="../embeddings/oleObject127.bin"/><Relationship Id="rId5" Type="http://schemas.openxmlformats.org/officeDocument/2006/relationships/image" Target="../media/image180.png"/><Relationship Id="rId15" Type="http://schemas.openxmlformats.org/officeDocument/2006/relationships/image" Target="../media/image65.jpeg"/><Relationship Id="rId10" Type="http://schemas.openxmlformats.org/officeDocument/2006/relationships/image" Target="../media/image56.wmf"/><Relationship Id="rId19" Type="http://schemas.openxmlformats.org/officeDocument/2006/relationships/image" Target="../media/image189.emf"/><Relationship Id="rId4" Type="http://schemas.openxmlformats.org/officeDocument/2006/relationships/image" Target="../media/image179.png"/><Relationship Id="rId9" Type="http://schemas.openxmlformats.org/officeDocument/2006/relationships/oleObject" Target="../embeddings/oleObject126.bin"/><Relationship Id="rId14" Type="http://schemas.openxmlformats.org/officeDocument/2006/relationships/image" Target="../media/image186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jpe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emf"/><Relationship Id="rId11" Type="http://schemas.openxmlformats.org/officeDocument/2006/relationships/image" Target="../media/image196.png"/><Relationship Id="rId5" Type="http://schemas.openxmlformats.org/officeDocument/2006/relationships/image" Target="../media/image190.jpeg"/><Relationship Id="rId10" Type="http://schemas.openxmlformats.org/officeDocument/2006/relationships/image" Target="../media/image195.png"/><Relationship Id="rId4" Type="http://schemas.openxmlformats.org/officeDocument/2006/relationships/image" Target="../media/image189.emf"/><Relationship Id="rId9" Type="http://schemas.openxmlformats.org/officeDocument/2006/relationships/image" Target="../media/image1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43.png"/><Relationship Id="rId4" Type="http://schemas.openxmlformats.org/officeDocument/2006/relationships/image" Target="../media/image1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7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12" Type="http://schemas.openxmlformats.org/officeDocument/2006/relationships/image" Target="../media/image218.png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pose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://www.ics.uci.edu/~dramanan/papers/pose/index.htm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Action Recognition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04/23/15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section: advanced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Action recognition</a:t>
            </a:r>
          </a:p>
          <a:p>
            <a:endParaRPr lang="en-US" dirty="0"/>
          </a:p>
          <a:p>
            <a:r>
              <a:rPr lang="en-US" dirty="0" smtClean="0"/>
              <a:t>3D </a:t>
            </a:r>
            <a:r>
              <a:rPr lang="en-US" dirty="0" smtClean="0"/>
              <a:t>Scenes and </a:t>
            </a:r>
            <a:r>
              <a:rPr lang="en-US" dirty="0" smtClean="0"/>
              <a:t>Context</a:t>
            </a:r>
          </a:p>
          <a:p>
            <a:endParaRPr lang="en-US" dirty="0"/>
          </a:p>
          <a:p>
            <a:r>
              <a:rPr lang="en-US" dirty="0" smtClean="0"/>
              <a:t>Convolutional neural networks in vision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</a:t>
            </a:r>
            <a:r>
              <a:rPr lang="en-US" sz="3200" dirty="0" smtClean="0">
                <a:latin typeface="+mj-lt"/>
              </a:rPr>
              <a:t>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is the purpose of the action (if any)?</a:t>
            </a:r>
            <a:endParaRPr lang="en-US" sz="2400" dirty="0">
              <a:latin typeface="+mj-lt"/>
            </a:endParaRP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represent actions?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Categories</a:t>
            </a:r>
          </a:p>
          <a:p>
            <a:pPr marL="457200" lvl="1" indent="0">
              <a:buNone/>
            </a:pPr>
            <a:r>
              <a:rPr lang="en-US" sz="2000" dirty="0" smtClean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Poses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Nouns and Predicates</a:t>
            </a:r>
          </a:p>
          <a:p>
            <a:r>
              <a:rPr lang="en-US" sz="2000" dirty="0" smtClean="0">
                <a:latin typeface="+mj-lt"/>
              </a:rPr>
              <a:t>&lt;man, swings, hammer&gt;</a:t>
            </a:r>
          </a:p>
          <a:p>
            <a:r>
              <a:rPr lang="en-US" sz="2000" dirty="0" smtClean="0">
                <a:latin typeface="+mj-lt"/>
              </a:rPr>
              <a:t>&lt;man, hits, nail, w/ hammer&gt;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15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purpose of action recognition?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describe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www.youtube.com/watch?v=bcgXAQcvxdc</a:t>
            </a:r>
            <a:endParaRPr lang="en-US" sz="2400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predict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16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identify actions?</a:t>
            </a:r>
            <a:endParaRPr lang="en-US" dirty="0"/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Motion</a:t>
            </a:r>
            <a:endParaRPr lang="en-US" sz="2800" dirty="0">
              <a:latin typeface="+mn-lt"/>
            </a:endParaRP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Pose</a:t>
            </a:r>
            <a:endParaRPr lang="en-US" sz="2800" dirty="0">
              <a:latin typeface="+mn-lt"/>
            </a:endParaRP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+mn-lt"/>
              </a:rPr>
              <a:t>Held Objects</a:t>
            </a:r>
            <a:endParaRPr lang="en-US" sz="2800" dirty="0">
              <a:latin typeface="+mn-lt"/>
            </a:endParaRP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Nearby Objects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Motion History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80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Volumes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Split Channels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6032766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flow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6032766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plit into </a:t>
            </a:r>
            <a:r>
              <a:rPr lang="en-US" sz="1400" dirty="0" err="1" smtClean="0"/>
              <a:t>pos</a:t>
            </a:r>
            <a:r>
              <a:rPr lang="en-US" sz="1400" dirty="0" smtClean="0"/>
              <a:t>/</a:t>
            </a:r>
            <a:r>
              <a:rPr lang="en-US" sz="1400" dirty="0" err="1" smtClean="0"/>
              <a:t>neg</a:t>
            </a:r>
            <a:r>
              <a:rPr lang="en-US" sz="1400" dirty="0" smtClean="0"/>
              <a:t> channels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33452" y="6027100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blurred </a:t>
            </a:r>
            <a:r>
              <a:rPr lang="en-US" sz="1400" dirty="0" err="1" smtClean="0"/>
              <a:t>pos</a:t>
            </a:r>
            <a:r>
              <a:rPr lang="en-US" sz="1400" dirty="0" smtClean="0"/>
              <a:t>/</a:t>
            </a:r>
            <a:r>
              <a:rPr lang="en-US" sz="1400" dirty="0" err="1" smtClean="0"/>
              <a:t>neg</a:t>
            </a:r>
            <a:r>
              <a:rPr lang="en-US" sz="1400" dirty="0" smtClean="0"/>
              <a:t> flow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55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Tracked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Matikainen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Parts-based/articulated object models</a:t>
            </a:r>
          </a:p>
          <a:p>
            <a:endParaRPr lang="en-US" dirty="0"/>
          </a:p>
          <a:p>
            <a:r>
              <a:rPr lang="en-US" dirty="0" smtClean="0"/>
              <a:t>Tracking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0862" y="175260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Moving corner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02875" y="1890215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 hits wall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19857" y="6320924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Balls collide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6375955"/>
            <a:ext cx="2411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Balls collide (different scale)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2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Feature-based classification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Recognition using pose and objects</a:t>
            </a:r>
          </a:p>
        </p:txBody>
      </p:sp>
    </p:spTree>
    <p:extLst>
      <p:ext uri="{BB962C8B-B14F-4D97-AF65-F5344CB8AC3E}">
        <p14:creationId xmlns:p14="http://schemas.microsoft.com/office/powerpoint/2010/main" val="29774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Action recognition as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Retrieving actions in movies</a:t>
            </a:r>
            <a:r>
              <a:rPr lang="en-US" dirty="0" smtClean="0"/>
              <a:t>, Laptev and Perez, 2007</a:t>
            </a:r>
            <a:endParaRPr lang="en-US" dirty="0"/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1024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spatial pyramids….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39216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Spatio</a:t>
            </a:r>
            <a:r>
              <a:rPr lang="en-US" sz="2800" dirty="0" smtClean="0"/>
              <a:t>-temporal pyramids </a:t>
            </a:r>
          </a:p>
          <a:p>
            <a:pPr lvl="1"/>
            <a:r>
              <a:rPr lang="en-US" sz="2400" dirty="0" smtClean="0"/>
              <a:t>Image Gradients</a:t>
            </a:r>
          </a:p>
          <a:p>
            <a:pPr lvl="1"/>
            <a:r>
              <a:rPr lang="en-US" sz="2400" dirty="0" smtClean="0"/>
              <a:t>Optical Flow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879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interest </a:t>
            </a:r>
            <a:r>
              <a:rPr lang="en-US" dirty="0" smtClean="0"/>
              <a:t>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64086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08629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Descriptors based on Gaussian derivative filters over x, y, time</a:t>
            </a:r>
            <a:endParaRPr lang="en-US" sz="2000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5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stubs for pyramids of optical flow, gradient</a:t>
            </a:r>
          </a:p>
          <a:p>
            <a:r>
              <a:rPr lang="en-US" dirty="0" smtClean="0"/>
              <a:t>Nearest neighbor for STIP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4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the video for 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keyframes</a:t>
            </a:r>
            <a:r>
              <a:rPr lang="en-US" dirty="0" smtClean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Classify detected </a:t>
            </a:r>
            <a:r>
              <a:rPr lang="en-US" dirty="0" err="1" smtClean="0"/>
              <a:t>keyframes</a:t>
            </a:r>
            <a:r>
              <a:rPr lang="en-US" dirty="0" smtClean="0"/>
              <a:t> as positive (e.g., “drinking”) or negative (“other”)</a:t>
            </a:r>
            <a:endParaRPr lang="en-US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people</a:t>
            </a:r>
          </a:p>
        </p:txBody>
      </p:sp>
      <p:sp>
        <p:nvSpPr>
          <p:cNvPr id="20654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1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Person model = appearance + structure (+ dynamics)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Structure and dynamics are general, appearance is person-specific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Trying to acquire an appearance model “on the fly” can lead to drift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Instead, can use the whole sequence to initialize the appearance model and then keep it fixed while tracking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Given strong structure and appearance models, tracking can essentially be done by repeated detection (with some smoothing)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3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9174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in searching video</a:t>
            </a:r>
            <a:endParaRPr lang="en-US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8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“Talk on phone”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“Get out of car”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Space-time interest point detectors</a:t>
            </a:r>
          </a:p>
          <a:p>
            <a:r>
              <a:rPr lang="en-US" dirty="0" smtClean="0"/>
              <a:t>Descriptors</a:t>
            </a:r>
          </a:p>
          <a:p>
            <a:pPr lvl="1"/>
            <a:r>
              <a:rPr lang="en-US" dirty="0" smtClean="0"/>
              <a:t>HOG, HOF </a:t>
            </a:r>
          </a:p>
          <a:p>
            <a:r>
              <a:rPr lang="en-US" dirty="0" smtClean="0"/>
              <a:t>Pyramid histograms (3x3x2)</a:t>
            </a:r>
          </a:p>
          <a:p>
            <a:r>
              <a:rPr lang="en-US" dirty="0" smtClean="0"/>
              <a:t>SVMs with Chi-Squared Kernel</a:t>
            </a:r>
            <a:endParaRPr lang="en-US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Modeling Mutual Context of Object and Human Pose in Human-Object Interaction Activities</a:t>
            </a:r>
            <a:r>
              <a:rPr lang="en-US" dirty="0" smtClean="0"/>
              <a:t>, B. Yao and Li Fei-Fei,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16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8317" y="5486400"/>
            <a:ext cx="361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Activity</a:t>
            </a:r>
            <a:r>
              <a:rPr lang="en-US" sz="2400" dirty="0" smtClean="0"/>
              <a:t>: Tennis Forehand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</p:spTree>
    <p:extLst>
      <p:ext uri="{BB962C8B-B14F-4D97-AF65-F5344CB8AC3E}">
        <p14:creationId xmlns:p14="http://schemas.microsoft.com/office/powerpoint/2010/main" val="7246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Tracking people by learning their appearance</a:t>
            </a:r>
          </a:p>
        </p:txBody>
      </p:sp>
      <p:graphicFrame>
        <p:nvGraphicFramePr>
          <p:cNvPr id="276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38200" y="1600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0" name="Image" r:id="rId4" imgW="11860317" imgH="6044444" progId="Photoshop.Image.10">
                  <p:embed/>
                </p:oleObj>
              </mc:Choice>
              <mc:Fallback>
                <p:oleObj name="Image" r:id="rId4" imgW="11860317" imgH="604444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6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267200" y="4419600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Times New Roman" pitchFamily="18" charset="0"/>
              </a:rPr>
              <a:t>Tracker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810000" y="4572000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5791200" y="4572000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457200" y="6293822"/>
            <a:ext cx="35052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457200" y="5855732"/>
            <a:ext cx="35814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57200" y="3886200"/>
            <a:ext cx="3962400" cy="1828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57200" y="2590800"/>
            <a:ext cx="3352800" cy="11430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57200" y="1024354"/>
            <a:ext cx="3429000" cy="146304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8"/>
          <p:cNvGrpSpPr/>
          <p:nvPr/>
        </p:nvGrpSpPr>
        <p:grpSpPr>
          <a:xfrm>
            <a:off x="5257800" y="3200400"/>
            <a:ext cx="2369965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>
            <a:spLocks noChangeAspect="1"/>
          </p:cNvSpPr>
          <p:nvPr/>
        </p:nvSpPr>
        <p:spPr>
          <a:xfrm>
            <a:off x="5769864" y="146304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537960" y="2340864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4648200" y="4233672"/>
            <a:ext cx="4267200" cy="144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43000" y="5161002"/>
            <a:ext cx="27432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More than one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for each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Unobserved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during training.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36"/>
          <p:cNvGrpSpPr/>
          <p:nvPr/>
        </p:nvGrpSpPr>
        <p:grpSpPr>
          <a:xfrm>
            <a:off x="457200" y="990600"/>
            <a:ext cx="3276600" cy="1557016"/>
            <a:chOff x="457200" y="1033046"/>
            <a:chExt cx="3276600" cy="1557016"/>
          </a:xfrm>
        </p:grpSpPr>
        <p:sp>
          <p:nvSpPr>
            <p:cNvPr id="110" name="TextBox 109"/>
            <p:cNvSpPr txBox="1"/>
            <p:nvPr/>
          </p:nvSpPr>
          <p:spPr>
            <a:xfrm>
              <a:off x="457200" y="1033046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1" name="Picture 110" descr="image10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6400" y="1143000"/>
              <a:ext cx="685800" cy="914400"/>
            </a:xfrm>
            <a:prstGeom prst="rect">
              <a:avLst/>
            </a:prstGeom>
          </p:spPr>
        </p:pic>
        <p:graphicFrame>
          <p:nvGraphicFramePr>
            <p:cNvPr id="112" name="Object 2"/>
            <p:cNvGraphicFramePr>
              <a:graphicFrameLocks noChangeAspect="1"/>
            </p:cNvGraphicFramePr>
            <p:nvPr/>
          </p:nvGraphicFramePr>
          <p:xfrm>
            <a:off x="3352800" y="1502664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34" name="Equation" r:id="rId6" imgW="330120" imgH="164880" progId="Equation.DSMT4">
                    <p:embed/>
                  </p:oleObj>
                </mc:Choice>
                <mc:Fallback>
                  <p:oleObj name="Equation" r:id="rId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1502664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TextBox 112"/>
            <p:cNvSpPr txBox="1"/>
            <p:nvPr/>
          </p:nvSpPr>
          <p:spPr>
            <a:xfrm>
              <a:off x="1524000" y="2036064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4" name="Picture 113" descr="image14.bmp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4601" y="1143000"/>
              <a:ext cx="607965" cy="91440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2362200" y="2036064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6" name="Picture 115" descr="image28.bmp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3575" y="1143000"/>
              <a:ext cx="570425" cy="914400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685800" y="2036064"/>
              <a:ext cx="990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8" name="Picture 127" descr="image10.bmp"/>
          <p:cNvPicPr>
            <a:picLocks noChangeAspect="1"/>
          </p:cNvPicPr>
          <p:nvPr/>
        </p:nvPicPr>
        <p:blipFill>
          <a:blip r:embed="rId10" cstate="print"/>
          <a:srcRect l="12438"/>
          <a:stretch>
            <a:fillRect/>
          </a:stretch>
        </p:blipFill>
        <p:spPr>
          <a:xfrm>
            <a:off x="914400" y="3965377"/>
            <a:ext cx="600502" cy="914400"/>
          </a:xfrm>
          <a:prstGeom prst="rect">
            <a:avLst/>
          </a:prstGeom>
        </p:spPr>
      </p:pic>
      <p:pic>
        <p:nvPicPr>
          <p:cNvPr id="129" name="Picture 128" descr="image09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91102" y="3965376"/>
            <a:ext cx="685800" cy="91440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066800" y="4876800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Intra-class variations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953000" y="1368623"/>
            <a:ext cx="9144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Activity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495800" y="2667000"/>
            <a:ext cx="838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Object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553200" y="1981200"/>
            <a:ext cx="14478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Human pose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20000" y="3200400"/>
            <a:ext cx="1219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Body parts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" name="Picture 133" descr="p-image3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34754" y="3962400"/>
            <a:ext cx="662075" cy="914400"/>
          </a:xfrm>
          <a:prstGeom prst="rect">
            <a:avLst/>
          </a:prstGeom>
        </p:spPr>
      </p:pic>
      <p:pic>
        <p:nvPicPr>
          <p:cNvPr id="135" name="Picture 134" descr="p-image11.png"/>
          <p:cNvPicPr>
            <a:picLocks noChangeAspect="1"/>
          </p:cNvPicPr>
          <p:nvPr/>
        </p:nvPicPr>
        <p:blipFill>
          <a:blip r:embed="rId13" cstate="print"/>
          <a:srcRect r="24883"/>
          <a:stretch>
            <a:fillRect/>
          </a:stretch>
        </p:blipFill>
        <p:spPr>
          <a:xfrm>
            <a:off x="2438400" y="3962400"/>
            <a:ext cx="920154" cy="91440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838200" y="584406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location;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orientation;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scale. 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43"/>
          <p:cNvGrpSpPr/>
          <p:nvPr/>
        </p:nvGrpSpPr>
        <p:grpSpPr>
          <a:xfrm>
            <a:off x="457200" y="2667000"/>
            <a:ext cx="3200400" cy="1148357"/>
            <a:chOff x="457200" y="2667000"/>
            <a:chExt cx="3200400" cy="1148357"/>
          </a:xfrm>
        </p:grpSpPr>
        <p:pic>
          <p:nvPicPr>
            <p:cNvPr id="119" name="Picture 118" descr="croquet_mallet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5440" y="2667000"/>
              <a:ext cx="670560" cy="670560"/>
            </a:xfrm>
            <a:prstGeom prst="rect">
              <a:avLst/>
            </a:prstGeom>
          </p:spPr>
        </p:pic>
        <p:pic>
          <p:nvPicPr>
            <p:cNvPr id="120" name="Picture 119" descr="Volleyball.jp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9396" y="2804159"/>
              <a:ext cx="452404" cy="457200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1524000" y="3261359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mallet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362200" y="3337559"/>
              <a:ext cx="1066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23" name="Object 3"/>
            <p:cNvGraphicFramePr>
              <a:graphicFrameLocks noChangeAspect="1"/>
            </p:cNvGraphicFramePr>
            <p:nvPr/>
          </p:nvGraphicFramePr>
          <p:xfrm>
            <a:off x="3276600" y="3032759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35" name="Equation" r:id="rId16" imgW="330120" imgH="164880" progId="Equation.DSMT4">
                    <p:embed/>
                  </p:oleObj>
                </mc:Choice>
                <mc:Fallback>
                  <p:oleObj name="Equation" r:id="rId1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3032759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4" name="Picture 123" descr="tennis-racket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0601" y="2727959"/>
              <a:ext cx="534657" cy="537865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838200" y="3261359"/>
              <a:ext cx="762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racket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57200" y="2667000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57200" y="3886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57200" y="5791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57200" y="622929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38200" y="6293822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Shape context.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209800" y="6306979"/>
            <a:ext cx="175400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Belongie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et al, 2002]</a:t>
            </a: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36" name="Equation" r:id="rId18" imgW="330120" imgH="164880" progId="Equation.DSMT4">
                  <p:embed/>
                </p:oleObj>
              </mc:Choice>
              <mc:Fallback>
                <p:oleObj name="Equation" r:id="rId1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3" name="Picture 152" descr="tennis_player_1_new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592" y="4267200"/>
            <a:ext cx="4180117" cy="1371600"/>
          </a:xfrm>
          <a:prstGeom prst="rect">
            <a:avLst/>
          </a:prstGeom>
        </p:spPr>
      </p:pic>
      <p:sp>
        <p:nvSpPr>
          <p:cNvPr id="127" name="Rectangle 126"/>
          <p:cNvSpPr/>
          <p:nvPr/>
        </p:nvSpPr>
        <p:spPr>
          <a:xfrm>
            <a:off x="4648200" y="4251960"/>
            <a:ext cx="4267200" cy="1447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953000" y="5105400"/>
            <a:ext cx="17526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Image evidence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/>
          <p:cNvSpPr>
            <a:spLocks noChangeAspect="1"/>
          </p:cNvSpPr>
          <p:nvPr/>
        </p:nvSpPr>
        <p:spPr>
          <a:xfrm>
            <a:off x="4937760" y="42519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5705856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640080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758952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37" name="Equation" r:id="rId20" imgW="330120" imgH="164880" progId="Equation.DSMT4">
                  <p:embed/>
                </p:oleObj>
              </mc:Choice>
              <mc:Fallback>
                <p:oleObj name="Equation" r:id="rId20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5" name="Oval 124"/>
          <p:cNvSpPr>
            <a:spLocks noChangeAspect="1"/>
          </p:cNvSpPr>
          <p:nvPr/>
        </p:nvSpPr>
        <p:spPr>
          <a:xfrm>
            <a:off x="4937760" y="2990088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58952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640080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2" name="Oval 131"/>
          <p:cNvSpPr>
            <a:spLocks noChangeAspect="1"/>
          </p:cNvSpPr>
          <p:nvPr/>
        </p:nvSpPr>
        <p:spPr>
          <a:xfrm>
            <a:off x="5705856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200"/>
          <p:cNvGrpSpPr/>
          <p:nvPr/>
        </p:nvGrpSpPr>
        <p:grpSpPr>
          <a:xfrm>
            <a:off x="1088136" y="4035552"/>
            <a:ext cx="393192" cy="724377"/>
            <a:chOff x="1088136" y="3959352"/>
            <a:chExt cx="393192" cy="724377"/>
          </a:xfrm>
        </p:grpSpPr>
        <p:sp>
          <p:nvSpPr>
            <p:cNvPr id="154" name="Rounded Rectangle 153"/>
            <p:cNvSpPr/>
            <p:nvPr/>
          </p:nvSpPr>
          <p:spPr>
            <a:xfrm rot="21096953">
              <a:off x="1088136" y="3959352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19236430">
              <a:off x="1207135" y="4000756"/>
              <a:ext cx="214495" cy="27432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ounded Rectangle 157"/>
            <p:cNvSpPr/>
            <p:nvPr/>
          </p:nvSpPr>
          <p:spPr>
            <a:xfrm rot="21298183">
              <a:off x="1108479" y="4062444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ounded Rectangle 158"/>
            <p:cNvSpPr/>
            <p:nvPr/>
          </p:nvSpPr>
          <p:spPr>
            <a:xfrm rot="290976">
              <a:off x="1108423" y="4216529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1362456" y="4205261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362456" y="4427697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 rot="20826390">
              <a:off x="1272318" y="4004463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 rot="4662136">
              <a:off x="1216599" y="4114800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252728" y="4227644"/>
              <a:ext cx="118872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252728" y="4443984"/>
              <a:ext cx="109728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201"/>
          <p:cNvGrpSpPr/>
          <p:nvPr/>
        </p:nvGrpSpPr>
        <p:grpSpPr>
          <a:xfrm>
            <a:off x="1655064" y="4034445"/>
            <a:ext cx="530352" cy="805779"/>
            <a:chOff x="1655064" y="3958245"/>
            <a:chExt cx="530352" cy="805779"/>
          </a:xfrm>
        </p:grpSpPr>
        <p:sp>
          <p:nvSpPr>
            <p:cNvPr id="172" name="Rounded Rectangle 171"/>
            <p:cNvSpPr/>
            <p:nvPr/>
          </p:nvSpPr>
          <p:spPr>
            <a:xfrm rot="4538760">
              <a:off x="2039112" y="3949101"/>
              <a:ext cx="137160" cy="155448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 rot="3518307">
              <a:off x="1805869" y="3973741"/>
              <a:ext cx="201168" cy="31089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1565005">
              <a:off x="1883664" y="4042256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0365900">
              <a:off x="1880451" y="4195039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20340745">
              <a:off x="1825332" y="4253494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52408">
              <a:off x="1874520" y="4462328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ounded Rectangle 179"/>
            <p:cNvSpPr/>
            <p:nvPr/>
          </p:nvSpPr>
          <p:spPr>
            <a:xfrm rot="204171">
              <a:off x="1693299" y="4215384"/>
              <a:ext cx="128016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ounded Rectangle 180"/>
            <p:cNvSpPr/>
            <p:nvPr/>
          </p:nvSpPr>
          <p:spPr>
            <a:xfrm rot="1090080">
              <a:off x="1655064" y="4453128"/>
              <a:ext cx="109728" cy="31089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181"/>
            <p:cNvSpPr/>
            <p:nvPr/>
          </p:nvSpPr>
          <p:spPr>
            <a:xfrm rot="18591997">
              <a:off x="1938528" y="4144179"/>
              <a:ext cx="82296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203"/>
          <p:cNvGrpSpPr/>
          <p:nvPr/>
        </p:nvGrpSpPr>
        <p:grpSpPr>
          <a:xfrm>
            <a:off x="3611880" y="3990823"/>
            <a:ext cx="417388" cy="821969"/>
            <a:chOff x="3611880" y="3914623"/>
            <a:chExt cx="417388" cy="821969"/>
          </a:xfrm>
        </p:grpSpPr>
        <p:sp>
          <p:nvSpPr>
            <p:cNvPr id="183" name="Rounded Rectangle 182"/>
            <p:cNvSpPr/>
            <p:nvPr/>
          </p:nvSpPr>
          <p:spPr>
            <a:xfrm rot="20848692">
              <a:off x="3712464" y="3914623"/>
              <a:ext cx="100584" cy="13716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3712464" y="4023360"/>
              <a:ext cx="182880" cy="25603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ounded Rectangle 188"/>
            <p:cNvSpPr/>
            <p:nvPr/>
          </p:nvSpPr>
          <p:spPr>
            <a:xfrm rot="19222991">
              <a:off x="3842415" y="4023360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ounded Rectangle 190"/>
            <p:cNvSpPr/>
            <p:nvPr/>
          </p:nvSpPr>
          <p:spPr>
            <a:xfrm rot="1529970">
              <a:off x="3661699" y="4264436"/>
              <a:ext cx="100584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ounded Rectangle 192"/>
            <p:cNvSpPr/>
            <p:nvPr/>
          </p:nvSpPr>
          <p:spPr>
            <a:xfrm rot="18334820">
              <a:off x="3928684" y="4117782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ounded Rectangle 193"/>
            <p:cNvSpPr/>
            <p:nvPr/>
          </p:nvSpPr>
          <p:spPr>
            <a:xfrm rot="734160">
              <a:off x="3694364" y="4044898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3772203" y="4279392"/>
              <a:ext cx="100584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3611880" y="4435179"/>
              <a:ext cx="82296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3785616" y="4507992"/>
              <a:ext cx="82296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202"/>
          <p:cNvGrpSpPr/>
          <p:nvPr/>
        </p:nvGrpSpPr>
        <p:grpSpPr>
          <a:xfrm>
            <a:off x="2553437" y="4047721"/>
            <a:ext cx="784123" cy="751075"/>
            <a:chOff x="2553437" y="3971521"/>
            <a:chExt cx="784123" cy="751075"/>
          </a:xfrm>
        </p:grpSpPr>
        <p:sp>
          <p:nvSpPr>
            <p:cNvPr id="185" name="Rounded Rectangle 184"/>
            <p:cNvSpPr/>
            <p:nvPr/>
          </p:nvSpPr>
          <p:spPr>
            <a:xfrm rot="17878888">
              <a:off x="3051740" y="4012703"/>
              <a:ext cx="91440" cy="23762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ounded Rectangle 185"/>
            <p:cNvSpPr/>
            <p:nvPr/>
          </p:nvSpPr>
          <p:spPr>
            <a:xfrm rot="2901521">
              <a:off x="2612873" y="4236740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3191256" y="4267200"/>
              <a:ext cx="137160" cy="24688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ounded Rectangle 187"/>
            <p:cNvSpPr/>
            <p:nvPr/>
          </p:nvSpPr>
          <p:spPr>
            <a:xfrm rot="2855533">
              <a:off x="3108960" y="4088546"/>
              <a:ext cx="128016" cy="32918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 rot="1317818">
              <a:off x="3138888" y="4180868"/>
              <a:ext cx="91440" cy="26517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ounded Rectangle 191"/>
            <p:cNvSpPr/>
            <p:nvPr/>
          </p:nvSpPr>
          <p:spPr>
            <a:xfrm rot="20544688">
              <a:off x="3045152" y="4336381"/>
              <a:ext cx="109728" cy="386215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ounded Rectangle 197"/>
            <p:cNvSpPr/>
            <p:nvPr/>
          </p:nvSpPr>
          <p:spPr>
            <a:xfrm rot="2498797">
              <a:off x="2743200" y="4133088"/>
              <a:ext cx="91440" cy="16459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ounded Rectangle 198"/>
            <p:cNvSpPr/>
            <p:nvPr/>
          </p:nvSpPr>
          <p:spPr>
            <a:xfrm rot="18986055">
              <a:off x="2796810" y="3971521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ounded Rectangle 199"/>
            <p:cNvSpPr/>
            <p:nvPr/>
          </p:nvSpPr>
          <p:spPr>
            <a:xfrm rot="16200000">
              <a:off x="2955037" y="3941064"/>
              <a:ext cx="256032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6" grpId="0" animBg="1"/>
      <p:bldP spid="156" grpId="1" animBg="1"/>
      <p:bldP spid="152" grpId="0" animBg="1"/>
      <p:bldP spid="152" grpId="1" animBg="1"/>
      <p:bldP spid="151" grpId="0" animBg="1"/>
      <p:bldP spid="151" grpId="1" animBg="1"/>
      <p:bldP spid="150" grpId="0" animBg="1"/>
      <p:bldP spid="150" grpId="1" animBg="1"/>
      <p:bldP spid="107" grpId="0" animBg="1"/>
      <p:bldP spid="107" grpId="1" animBg="1"/>
      <p:bldP spid="131" grpId="0" animBg="1"/>
      <p:bldP spid="131" grpId="1" animBg="1"/>
      <p:bldP spid="54" grpId="0" animBg="1"/>
      <p:bldP spid="56" grpId="0" animBg="1"/>
      <p:bldP spid="108" grpId="0"/>
      <p:bldP spid="130" grpId="0"/>
      <p:bldP spid="100" grpId="0"/>
      <p:bldP spid="101" grpId="0"/>
      <p:bldP spid="102" grpId="0"/>
      <p:bldP spid="105" grpId="0"/>
      <p:bldP spid="138" grpId="0"/>
      <p:bldP spid="145" grpId="0"/>
      <p:bldP spid="146" grpId="0"/>
      <p:bldP spid="147" grpId="0"/>
      <p:bldP spid="148" grpId="0"/>
      <p:bldP spid="149" grpId="0"/>
      <p:bldP spid="127" grpId="0" animBg="1"/>
      <p:bldP spid="106" grpId="0"/>
      <p:bldP spid="140" grpId="0" animBg="1"/>
      <p:bldP spid="141" grpId="0" animBg="1"/>
      <p:bldP spid="142" grpId="0" animBg="1"/>
      <p:bldP spid="143" grpId="0" animBg="1"/>
      <p:bldP spid="125" grpId="0" animBg="1"/>
      <p:bldP spid="125" grpId="1" animBg="1"/>
      <p:bldP spid="55" grpId="0" animBg="1"/>
      <p:bldP spid="136" grpId="0" animBg="1"/>
      <p:bldP spid="136" grpId="1" animBg="1"/>
      <p:bldP spid="133" grpId="0" animBg="1"/>
      <p:bldP spid="133" grpId="1" animBg="1"/>
      <p:bldP spid="132" grpId="0" animBg="1"/>
      <p:bldP spid="13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/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6"/>
          <p:cNvCxnSpPr/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7"/>
          <p:cNvCxnSpPr/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 rot="5400000" flipH="1" flipV="1">
            <a:off x="5656069" y="2177248"/>
            <a:ext cx="535311" cy="131364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/>
          <p:nvPr/>
        </p:nvCxnSpPr>
        <p:spPr>
          <a:xfrm rot="5400000" flipH="1" flipV="1">
            <a:off x="4905734" y="2093650"/>
            <a:ext cx="1244154" cy="674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/>
          <p:nvPr/>
        </p:nvCxnSpPr>
        <p:spPr>
          <a:xfrm rot="16200000" flipH="1">
            <a:off x="6039883" y="1856184"/>
            <a:ext cx="643723" cy="5353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752" name="Object 16"/>
          <p:cNvGraphicFramePr>
            <a:graphicFrameLocks noChangeAspect="1"/>
          </p:cNvGraphicFramePr>
          <p:nvPr/>
        </p:nvGraphicFramePr>
        <p:xfrm>
          <a:off x="5518150" y="27305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2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150" y="27305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5194300" y="2247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3" name="Equation" r:id="rId7" imgW="787320" imgH="279360" progId="Equation.DSMT4">
                  <p:embed/>
                </p:oleObj>
              </mc:Choice>
              <mc:Fallback>
                <p:oleObj name="Equation" r:id="rId7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2247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4" name="Object 18"/>
          <p:cNvGraphicFramePr>
            <a:graphicFrameLocks noChangeAspect="1"/>
          </p:cNvGraphicFramePr>
          <p:nvPr/>
        </p:nvGraphicFramePr>
        <p:xfrm>
          <a:off x="5924550" y="19685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4" name="Equation" r:id="rId9" imgW="825480" imgH="279360" progId="Equation.DSMT4">
                  <p:embed/>
                </p:oleObj>
              </mc:Choice>
              <mc:Fallback>
                <p:oleObj name="Equation" r:id="rId9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19685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5" name="Equation" r:id="rId11" imgW="1307880" imgH="533160" progId="Equation.DSMT4">
                  <p:embed/>
                </p:oleObj>
              </mc:Choice>
              <mc:Fallback>
                <p:oleObj name="Equation" r:id="rId11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6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7" name="Equation" r:id="rId15" imgW="330120" imgH="164880" progId="Equation.DSMT4">
                  <p:embed/>
                </p:oleObj>
              </mc:Choice>
              <mc:Fallback>
                <p:oleObj name="Equation" r:id="rId1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533400" y="1447800"/>
            <a:ext cx="41910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5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8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69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70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04" grpId="0" animBg="1"/>
      <p:bldP spid="1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75" name="Object 15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0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6" name="Object 16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1" name="Equation" r:id="rId7" imgW="901440" imgH="279360" progId="Equation.DSMT4">
                  <p:embed/>
                </p:oleObj>
              </mc:Choice>
              <mc:Fallback>
                <p:oleObj name="Equation" r:id="rId7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2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3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2286000"/>
            <a:ext cx="4267200" cy="12192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2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4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5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6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7" name="Equation" r:id="rId18" imgW="3886200" imgH="457200" progId="Equation.DSMT4">
                  <p:embed/>
                </p:oleObj>
              </mc:Choice>
              <mc:Fallback>
                <p:oleObj name="Equation" r:id="rId1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8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86" name="Object 26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8" name="Equation" r:id="rId20" imgW="876240" imgH="279360" progId="Equation.DSMT4">
                  <p:embed/>
                </p:oleObj>
              </mc:Choice>
              <mc:Fallback>
                <p:oleObj name="Equation" r:id="rId20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9" name="Equation" r:id="rId22" imgW="1307880" imgH="533160" progId="Equation.DSMT4">
                  <p:embed/>
                </p:oleObj>
              </mc:Choice>
              <mc:Fallback>
                <p:oleObj name="Equation" r:id="rId22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8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60" name="Equation" r:id="rId24" imgW="787320" imgH="279360" progId="Equation.DSMT4">
                  <p:embed/>
                </p:oleObj>
              </mc:Choice>
              <mc:Fallback>
                <p:oleObj name="Equation" r:id="rId24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61" name="Equation" r:id="rId26" imgW="825480" imgH="279360" progId="Equation.DSMT4">
                  <p:embed/>
                </p:oleObj>
              </mc:Choice>
              <mc:Fallback>
                <p:oleObj name="Equation" r:id="rId26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62" name="Equation" r:id="rId28" imgW="838080" imgH="279360" progId="Equation.DSMT4">
                  <p:embed/>
                </p:oleObj>
              </mc:Choice>
              <mc:Fallback>
                <p:oleObj name="Equation" r:id="rId28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81800" y="3179802"/>
            <a:ext cx="1828800" cy="553998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Obtained by structure learning</a:t>
            </a:r>
            <a:endParaRPr lang="en-US" sz="1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74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7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3581400"/>
            <a:ext cx="38862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609600" y="3637002"/>
            <a:ext cx="3886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76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77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78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TextBox 118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1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79" name="Equation" r:id="rId14" imgW="838080" imgH="279360" progId="Equation.DSMT4">
                  <p:embed/>
                </p:oleObj>
              </mc:Choice>
              <mc:Fallback>
                <p:oleObj name="Equation" r:id="rId14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0" name="Equation" r:id="rId16" imgW="901440" imgH="279360" progId="Equation.DSMT4">
                  <p:embed/>
                </p:oleObj>
              </mc:Choice>
              <mc:Fallback>
                <p:oleObj name="Equation" r:id="rId16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1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2" name="Equation" r:id="rId20" imgW="3886200" imgH="457200" progId="Equation.DSMT4">
                  <p:embed/>
                </p:oleObj>
              </mc:Choice>
              <mc:Fallback>
                <p:oleObj name="Equation" r:id="rId20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9845" name="Object 37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3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6" name="Object 38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4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7" name="Object 39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5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ct 160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86" name="Equation" r:id="rId28" imgW="1307880" imgH="533160" progId="Equation.DSMT4">
                  <p:embed/>
                </p:oleObj>
              </mc:Choice>
              <mc:Fallback>
                <p:oleObj name="Equation" r:id="rId28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TextBox 161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Straight Arrow Connector 16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33400" y="4419600"/>
            <a:ext cx="4038600" cy="16764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14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1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09600" y="4419600"/>
            <a:ext cx="39624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 and 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Discriminative part detection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scores.</a:t>
            </a:r>
          </a:p>
        </p:txBody>
      </p:sp>
      <p:graphicFrame>
        <p:nvGraphicFramePr>
          <p:cNvPr id="106" name="Object 10"/>
          <p:cNvGraphicFramePr>
            <a:graphicFrameLocks noChangeAspect="1"/>
          </p:cNvGraphicFramePr>
          <p:nvPr/>
        </p:nvGraphicFramePr>
        <p:xfrm>
          <a:off x="793750" y="4445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16" name="Equation" r:id="rId8" imgW="876240" imgH="279360" progId="Equation.DSMT4">
                  <p:embed/>
                </p:oleObj>
              </mc:Choice>
              <mc:Fallback>
                <p:oleObj name="Equation" r:id="rId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445000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/>
        </p:nvGraphicFramePr>
        <p:xfrm>
          <a:off x="2108200" y="443230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17" name="Equation" r:id="rId10" imgW="939600" imgH="304560" progId="Equation.DSMT4">
                  <p:embed/>
                </p:oleObj>
              </mc:Choice>
              <mc:Fallback>
                <p:oleObj name="Equation" r:id="rId1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0" y="4432300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2438400" y="532180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[Andriluka et al, 2009]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90600" y="5010835"/>
            <a:ext cx="2819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Shape context + AdaBoost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09600" y="3637002"/>
            <a:ext cx="3810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438400" y="554126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[Belongie et al, 2002]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[Viola &amp; Jones, 2001]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847" name="Object 15"/>
          <p:cNvGraphicFramePr>
            <a:graphicFrameLocks noChangeAspect="1"/>
          </p:cNvGraphicFramePr>
          <p:nvPr/>
        </p:nvGraphicFramePr>
        <p:xfrm>
          <a:off x="4749800" y="37211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18" name="Equation" r:id="rId12" imgW="876240" imgH="279360" progId="Equation.DSMT4">
                  <p:embed/>
                </p:oleObj>
              </mc:Choice>
              <mc:Fallback>
                <p:oleObj name="Equation" r:id="rId12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7211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8" name="Object 16"/>
          <p:cNvGraphicFramePr>
            <a:graphicFrameLocks noChangeAspect="1"/>
          </p:cNvGraphicFramePr>
          <p:nvPr/>
        </p:nvGraphicFramePr>
        <p:xfrm>
          <a:off x="6197600" y="41084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19" name="Equation" r:id="rId14" imgW="939600" imgH="304560" progId="Equation.DSMT4">
                  <p:embed/>
                </p:oleObj>
              </mc:Choice>
              <mc:Fallback>
                <p:oleObj name="Equation" r:id="rId14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41084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0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1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2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8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3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4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5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6" name="Equation" r:id="rId28" imgW="3886200" imgH="457200" progId="Equation.DSMT4">
                  <p:embed/>
                </p:oleObj>
              </mc:Choice>
              <mc:Fallback>
                <p:oleObj name="Equation" r:id="rId2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2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27" name="Equation" r:id="rId30" imgW="1307880" imgH="533160" progId="Equation.DSMT4">
                  <p:embed/>
                </p:oleObj>
              </mc:Choice>
              <mc:Fallback>
                <p:oleObj name="Equation" r:id="rId30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Box 14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Top-down method to build model: </a:t>
            </a:r>
            <a:br>
              <a:rPr lang="en-US" dirty="0" smtClean="0"/>
            </a:br>
            <a:r>
              <a:rPr lang="en-US" dirty="0" smtClean="0"/>
              <a:t>	Exploit “easy” poses</a:t>
            </a:r>
          </a:p>
        </p:txBody>
      </p:sp>
      <p:pic>
        <p:nvPicPr>
          <p:cNvPr id="48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3200"/>
            <a:ext cx="86868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12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4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10818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57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57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0" name="Equation" r:id="rId6" imgW="1371600" imgH="558720" progId="Equation.DSMT4">
                  <p:embed/>
                </p:oleObj>
              </mc:Choice>
              <mc:Fallback>
                <p:oleObj name="Equation" r:id="rId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1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Line Callout 2 144"/>
          <p:cNvSpPr/>
          <p:nvPr/>
        </p:nvSpPr>
        <p:spPr>
          <a:xfrm>
            <a:off x="3276600" y="1143000"/>
            <a:ext cx="1447800" cy="1600200"/>
          </a:xfrm>
          <a:prstGeom prst="borderCallout2">
            <a:avLst>
              <a:gd name="adj1" fmla="val 29670"/>
              <a:gd name="adj2" fmla="val -69"/>
              <a:gd name="adj3" fmla="val 30260"/>
              <a:gd name="adj4" fmla="val -8531"/>
              <a:gd name="adj5" fmla="val 41596"/>
              <a:gd name="adj6" fmla="val -1823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val 108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grpSp>
        <p:nvGrpSpPr>
          <p:cNvPr id="54" name="Group 187"/>
          <p:cNvGrpSpPr>
            <a:grpSpLocks noChangeAspect="1"/>
          </p:cNvGrpSpPr>
          <p:nvPr/>
        </p:nvGrpSpPr>
        <p:grpSpPr>
          <a:xfrm>
            <a:off x="3405798" y="1219200"/>
            <a:ext cx="480402" cy="731520"/>
            <a:chOff x="4589971" y="3965377"/>
            <a:chExt cx="600502" cy="914400"/>
          </a:xfrm>
        </p:grpSpPr>
        <p:pic>
          <p:nvPicPr>
            <p:cNvPr id="134" name="Picture 133" descr="image10.bmp"/>
            <p:cNvPicPr>
              <a:picLocks noChangeAspect="1"/>
            </p:cNvPicPr>
            <p:nvPr/>
          </p:nvPicPr>
          <p:blipFill>
            <a:blip r:embed="rId11" cstate="print"/>
            <a:srcRect l="12438"/>
            <a:stretch>
              <a:fillRect/>
            </a:stretch>
          </p:blipFill>
          <p:spPr>
            <a:xfrm>
              <a:off x="4589971" y="3965377"/>
              <a:ext cx="600502" cy="914400"/>
            </a:xfrm>
            <a:prstGeom prst="rect">
              <a:avLst/>
            </a:prstGeom>
          </p:spPr>
        </p:pic>
        <p:grpSp>
          <p:nvGrpSpPr>
            <p:cNvPr id="55" name="Group 139"/>
            <p:cNvGrpSpPr/>
            <p:nvPr/>
          </p:nvGrpSpPr>
          <p:grpSpPr>
            <a:xfrm>
              <a:off x="4763707" y="4035552"/>
              <a:ext cx="393192" cy="724377"/>
              <a:chOff x="1088136" y="3959352"/>
              <a:chExt cx="393192" cy="724377"/>
            </a:xfrm>
          </p:grpSpPr>
          <p:sp>
            <p:nvSpPr>
              <p:cNvPr id="141" name="Rounded Rectangle 140"/>
              <p:cNvSpPr/>
              <p:nvPr/>
            </p:nvSpPr>
            <p:spPr>
              <a:xfrm rot="21096953">
                <a:off x="1088136" y="3959352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 rot="19236430">
                <a:off x="1207135" y="4000756"/>
                <a:ext cx="214495" cy="27432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 rot="21298183">
                <a:off x="1108479" y="4062444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 rot="290976">
                <a:off x="1108423" y="4216529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1362456" y="4205261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1362456" y="4427697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ounded Rectangle 149"/>
              <p:cNvSpPr/>
              <p:nvPr/>
            </p:nvSpPr>
            <p:spPr>
              <a:xfrm rot="20826390">
                <a:off x="1272318" y="4004463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 rot="4662136">
                <a:off x="1216599" y="4114800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155"/>
              <p:cNvSpPr/>
              <p:nvPr/>
            </p:nvSpPr>
            <p:spPr>
              <a:xfrm>
                <a:off x="1252728" y="4227644"/>
                <a:ext cx="118872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1252728" y="4443984"/>
                <a:ext cx="109728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188"/>
          <p:cNvGrpSpPr>
            <a:grpSpLocks noChangeAspect="1"/>
          </p:cNvGrpSpPr>
          <p:nvPr/>
        </p:nvGrpSpPr>
        <p:grpSpPr>
          <a:xfrm>
            <a:off x="4023360" y="1219200"/>
            <a:ext cx="548640" cy="731520"/>
            <a:chOff x="5266673" y="3965376"/>
            <a:chExt cx="685800" cy="914400"/>
          </a:xfrm>
        </p:grpSpPr>
        <p:pic>
          <p:nvPicPr>
            <p:cNvPr id="135" name="Picture 134" descr="image09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6673" y="3965376"/>
              <a:ext cx="685800" cy="914400"/>
            </a:xfrm>
            <a:prstGeom prst="rect">
              <a:avLst/>
            </a:prstGeom>
          </p:spPr>
        </p:pic>
        <p:grpSp>
          <p:nvGrpSpPr>
            <p:cNvPr id="57" name="Group 157"/>
            <p:cNvGrpSpPr/>
            <p:nvPr/>
          </p:nvGrpSpPr>
          <p:grpSpPr>
            <a:xfrm>
              <a:off x="5330635" y="4034445"/>
              <a:ext cx="530352" cy="805779"/>
              <a:chOff x="1655064" y="3958245"/>
              <a:chExt cx="530352" cy="805779"/>
            </a:xfrm>
          </p:grpSpPr>
          <p:sp>
            <p:nvSpPr>
              <p:cNvPr id="159" name="Rounded Rectangle 158"/>
              <p:cNvSpPr/>
              <p:nvPr/>
            </p:nvSpPr>
            <p:spPr>
              <a:xfrm rot="4538760">
                <a:off x="2039112" y="3949101"/>
                <a:ext cx="137160" cy="155448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 rot="3518307">
                <a:off x="1805869" y="3973741"/>
                <a:ext cx="201168" cy="310896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ounded Rectangle 160"/>
              <p:cNvSpPr/>
              <p:nvPr/>
            </p:nvSpPr>
            <p:spPr>
              <a:xfrm rot="1565005">
                <a:off x="1883664" y="4042256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ounded Rectangle 161"/>
              <p:cNvSpPr/>
              <p:nvPr/>
            </p:nvSpPr>
            <p:spPr>
              <a:xfrm rot="20365900">
                <a:off x="1880451" y="4195039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/>
              <p:cNvSpPr/>
              <p:nvPr/>
            </p:nvSpPr>
            <p:spPr>
              <a:xfrm rot="20340745">
                <a:off x="1825332" y="4253494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 rot="21152408">
                <a:off x="1874520" y="4462328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ounded Rectangle 164"/>
              <p:cNvSpPr/>
              <p:nvPr/>
            </p:nvSpPr>
            <p:spPr>
              <a:xfrm rot="204171">
                <a:off x="1693299" y="4215384"/>
                <a:ext cx="128016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ed Rectangle 165"/>
              <p:cNvSpPr/>
              <p:nvPr/>
            </p:nvSpPr>
            <p:spPr>
              <a:xfrm rot="1090080">
                <a:off x="1655064" y="4453128"/>
                <a:ext cx="109728" cy="31089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ounded Rectangle 166"/>
              <p:cNvSpPr/>
              <p:nvPr/>
            </p:nvSpPr>
            <p:spPr>
              <a:xfrm rot="18591997">
                <a:off x="1938528" y="4144179"/>
                <a:ext cx="82296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190"/>
          <p:cNvGrpSpPr>
            <a:grpSpLocks noChangeAspect="1"/>
          </p:cNvGrpSpPr>
          <p:nvPr/>
        </p:nvGrpSpPr>
        <p:grpSpPr>
          <a:xfrm>
            <a:off x="4114800" y="1981200"/>
            <a:ext cx="529660" cy="731520"/>
            <a:chOff x="7110325" y="3962400"/>
            <a:chExt cx="662075" cy="914400"/>
          </a:xfrm>
        </p:grpSpPr>
        <p:pic>
          <p:nvPicPr>
            <p:cNvPr id="136" name="Picture 135" descr="p-image30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0325" y="3962400"/>
              <a:ext cx="662075" cy="914400"/>
            </a:xfrm>
            <a:prstGeom prst="rect">
              <a:avLst/>
            </a:prstGeom>
          </p:spPr>
        </p:pic>
        <p:grpSp>
          <p:nvGrpSpPr>
            <p:cNvPr id="59" name="Group 167"/>
            <p:cNvGrpSpPr/>
            <p:nvPr/>
          </p:nvGrpSpPr>
          <p:grpSpPr>
            <a:xfrm>
              <a:off x="7287451" y="3990823"/>
              <a:ext cx="417388" cy="821969"/>
              <a:chOff x="3611880" y="3914623"/>
              <a:chExt cx="417388" cy="821969"/>
            </a:xfrm>
          </p:grpSpPr>
          <p:sp>
            <p:nvSpPr>
              <p:cNvPr id="169" name="Rounded Rectangle 168"/>
              <p:cNvSpPr/>
              <p:nvPr/>
            </p:nvSpPr>
            <p:spPr>
              <a:xfrm rot="20848692">
                <a:off x="3712464" y="3914623"/>
                <a:ext cx="100584" cy="13716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3712464" y="4023360"/>
                <a:ext cx="182880" cy="25603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 rot="19222991">
                <a:off x="3842415" y="4023360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 rot="1529970">
                <a:off x="3661699" y="4264436"/>
                <a:ext cx="100584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 rot="18334820">
                <a:off x="3928684" y="4117782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 rot="734160">
                <a:off x="3694364" y="4044898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3772203" y="4279392"/>
                <a:ext cx="100584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3611880" y="4435179"/>
                <a:ext cx="82296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3785616" y="4507992"/>
                <a:ext cx="82296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189"/>
          <p:cNvGrpSpPr>
            <a:grpSpLocks noChangeAspect="1"/>
          </p:cNvGrpSpPr>
          <p:nvPr/>
        </p:nvGrpSpPr>
        <p:grpSpPr>
          <a:xfrm>
            <a:off x="3352800" y="1981200"/>
            <a:ext cx="736124" cy="731520"/>
            <a:chOff x="6113971" y="3962400"/>
            <a:chExt cx="920154" cy="914400"/>
          </a:xfrm>
        </p:grpSpPr>
        <p:pic>
          <p:nvPicPr>
            <p:cNvPr id="138" name="Picture 137" descr="p-image11.png"/>
            <p:cNvPicPr>
              <a:picLocks noChangeAspect="1"/>
            </p:cNvPicPr>
            <p:nvPr/>
          </p:nvPicPr>
          <p:blipFill>
            <a:blip r:embed="rId14" cstate="print"/>
            <a:srcRect r="24883"/>
            <a:stretch>
              <a:fillRect/>
            </a:stretch>
          </p:blipFill>
          <p:spPr>
            <a:xfrm>
              <a:off x="6113971" y="3962400"/>
              <a:ext cx="920154" cy="914400"/>
            </a:xfrm>
            <a:prstGeom prst="rect">
              <a:avLst/>
            </a:prstGeom>
          </p:spPr>
        </p:pic>
        <p:grpSp>
          <p:nvGrpSpPr>
            <p:cNvPr id="61" name="Group 177"/>
            <p:cNvGrpSpPr/>
            <p:nvPr/>
          </p:nvGrpSpPr>
          <p:grpSpPr>
            <a:xfrm>
              <a:off x="6229008" y="4047721"/>
              <a:ext cx="784123" cy="751075"/>
              <a:chOff x="2553437" y="3971521"/>
              <a:chExt cx="784123" cy="751075"/>
            </a:xfrm>
          </p:grpSpPr>
          <p:sp>
            <p:nvSpPr>
              <p:cNvPr id="179" name="Rounded Rectangle 178"/>
              <p:cNvSpPr/>
              <p:nvPr/>
            </p:nvSpPr>
            <p:spPr>
              <a:xfrm rot="17878888">
                <a:off x="3051740" y="4012703"/>
                <a:ext cx="91440" cy="237628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 rot="2901521">
                <a:off x="2612873" y="4236740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3191256" y="4267200"/>
                <a:ext cx="137160" cy="24688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 rot="2855533">
                <a:off x="3108960" y="4088546"/>
                <a:ext cx="128016" cy="32918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 rot="1317818">
                <a:off x="3138888" y="4180868"/>
                <a:ext cx="91440" cy="26517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 rot="20544688">
                <a:off x="3045152" y="4336381"/>
                <a:ext cx="109728" cy="386215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 rot="2498797">
                <a:off x="2743200" y="4133088"/>
                <a:ext cx="91440" cy="16459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 rot="18986055">
                <a:off x="2796810" y="3971521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 rot="16200000">
                <a:off x="2955037" y="3941064"/>
                <a:ext cx="256032" cy="374904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09" grpId="0" animBg="1"/>
      <p:bldP spid="13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602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603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04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05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66987" y="6553200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6" name="Equation" r:id="rId3" imgW="1371600" imgH="558720" progId="Equation.DSMT4">
                  <p:embed/>
                </p:oleObj>
              </mc:Choice>
              <mc:Fallback>
                <p:oleObj name="Equation" r:id="rId3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191" name="Straight Connector 190"/>
              <p:cNvCxnSpPr>
                <a:stCxn id="149" idx="0"/>
                <a:endCxn id="104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>
                <a:stCxn id="136" idx="0"/>
                <a:endCxn id="104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stCxn id="135" idx="1"/>
                <a:endCxn id="104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9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27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14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28" name="Equation" r:id="rId7" imgW="330120" imgH="164880" progId="Equation.DSMT4">
                    <p:embed/>
                  </p:oleObj>
                </mc:Choice>
                <mc:Fallback>
                  <p:oleObj name="Equation" r:id="rId7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Oval 134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130" name="Straight Connector 24"/>
              <p:cNvCxnSpPr>
                <a:stCxn id="190" idx="0"/>
                <a:endCxn id="105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88" idx="0"/>
                <a:endCxn id="14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186" idx="0"/>
                <a:endCxn id="137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84" idx="0"/>
                <a:endCxn id="135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127" name="Straight Connector 126"/>
              <p:cNvCxnSpPr>
                <a:stCxn id="105" idx="5"/>
                <a:endCxn id="149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35" idx="2"/>
                <a:endCxn id="105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8"/>
            <p:cNvCxnSpPr>
              <a:stCxn id="146" idx="6"/>
              <a:endCxn id="137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124" name="Straight Connector 123"/>
              <p:cNvCxnSpPr>
                <a:stCxn id="105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6"/>
              <p:cNvCxnSpPr>
                <a:endCxn id="106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7"/>
              <p:cNvCxnSpPr>
                <a:endCxn id="104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9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9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02" name="Picture 201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03" name="Rectangle 202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2"/>
              <a:ext cx="332652" cy="979636"/>
              <a:chOff x="2665422" y="2046565"/>
              <a:chExt cx="993334" cy="2925298"/>
            </a:xfrm>
          </p:grpSpPr>
          <p:sp>
            <p:nvSpPr>
              <p:cNvPr id="206" name="Rounded Rectangle 205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ounded Rectangle 209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ounded Rectangle 210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211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ounded Rectangle 212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ounded Rectangle 214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Rectangle 204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19" name="Picture 218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20" name="Rounded Rectangle 219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ounded Rectangle 221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ounded Rectangle 222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ounded Rectangle 223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ounded Rectangle 224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ounded Rectangle 225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ounded Rectangle 22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ounded Rectangle 227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ounded Rectangle 228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5200" y="5596128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Parameter estimation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505200" y="4672584"/>
            <a:ext cx="2133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Hidden variables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505200" y="5038344"/>
            <a:ext cx="2286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Structure learning</a:t>
            </a:r>
          </a:p>
        </p:txBody>
      </p:sp>
      <p:sp>
        <p:nvSpPr>
          <p:cNvPr id="161" name="Left Brace 160"/>
          <p:cNvSpPr/>
          <p:nvPr/>
        </p:nvSpPr>
        <p:spPr>
          <a:xfrm flipH="1">
            <a:off x="3212592" y="5562600"/>
            <a:ext cx="228600" cy="438912"/>
          </a:xfrm>
          <a:prstGeom prst="leftBrace">
            <a:avLst>
              <a:gd name="adj1" fmla="val 3001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3200400" y="4864608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3200400" y="5221224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50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51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50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2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57" name="Picture 256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58" name="Rectangle 257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0"/>
              <a:ext cx="332652" cy="979636"/>
              <a:chOff x="2665422" y="2046565"/>
              <a:chExt cx="993334" cy="2925298"/>
            </a:xfrm>
          </p:grpSpPr>
          <p:sp>
            <p:nvSpPr>
              <p:cNvPr id="261" name="Rounded Rectangle 260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ounded Rectangle 262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ounded Rectangle 265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ounded Rectangle 266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ounded Rectangle 267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ounded Rectangle 268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ounded Rectangle 269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Rectangle 259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1" name="Rectangle 270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74" name="Picture 273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75" name="Rounded Rectangle 274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ounded Rectangle 276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ounded Rectangle 277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ounded Rectangle 278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ounded Rectangle 27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ounded Rectangle 280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ounded Rectangle 281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ounded Rectangle 282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ounded Rectangle 283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3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5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5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334000" y="1981200"/>
            <a:ext cx="1295400" cy="32316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croquet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" name="Picture 99" descr="image10.bmp"/>
          <p:cNvPicPr>
            <a:picLocks noChangeAspect="1"/>
          </p:cNvPicPr>
          <p:nvPr/>
        </p:nvPicPr>
        <p:blipFill>
          <a:blip r:embed="rId6" cstate="print"/>
          <a:srcRect l="12438"/>
          <a:stretch>
            <a:fillRect/>
          </a:stretch>
        </p:blipFill>
        <p:spPr>
          <a:xfrm>
            <a:off x="4966648" y="4038600"/>
            <a:ext cx="900752" cy="1371600"/>
          </a:xfrm>
          <a:prstGeom prst="rect">
            <a:avLst/>
          </a:prstGeom>
        </p:spPr>
      </p:pic>
      <p:grpSp>
        <p:nvGrpSpPr>
          <p:cNvPr id="16" name="Group 138"/>
          <p:cNvGrpSpPr/>
          <p:nvPr/>
        </p:nvGrpSpPr>
        <p:grpSpPr>
          <a:xfrm>
            <a:off x="4572000" y="4876800"/>
            <a:ext cx="589787" cy="1086565"/>
            <a:chOff x="4207900" y="4296263"/>
            <a:chExt cx="589787" cy="1086565"/>
          </a:xfrm>
        </p:grpSpPr>
        <p:sp>
          <p:nvSpPr>
            <p:cNvPr id="107" name="Rounded Rectangle 106"/>
            <p:cNvSpPr/>
            <p:nvPr/>
          </p:nvSpPr>
          <p:spPr>
            <a:xfrm rot="21096953">
              <a:off x="4207900" y="4296263"/>
              <a:ext cx="205740" cy="24688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/>
            <p:cNvSpPr/>
            <p:nvPr/>
          </p:nvSpPr>
          <p:spPr>
            <a:xfrm rot="19236430">
              <a:off x="4386398" y="4358369"/>
              <a:ext cx="321742" cy="411480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1298183">
              <a:off x="4238414" y="4450901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290976">
              <a:off x="4238330" y="4682028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4619379" y="4665126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4619379" y="4998780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20826390">
              <a:off x="4484172" y="4363929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4662136">
              <a:off x="4400594" y="4529435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454787" y="4698701"/>
              <a:ext cx="178308" cy="32918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4454787" y="5023211"/>
              <a:ext cx="164592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Picture 100" descr="image09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100" y="4038600"/>
            <a:ext cx="1028700" cy="1371600"/>
          </a:xfrm>
          <a:prstGeom prst="rect">
            <a:avLst/>
          </a:prstGeom>
        </p:spPr>
      </p:pic>
      <p:grpSp>
        <p:nvGrpSpPr>
          <p:cNvPr id="17" name="Group 141"/>
          <p:cNvGrpSpPr>
            <a:grpSpLocks noChangeAspect="1"/>
          </p:cNvGrpSpPr>
          <p:nvPr/>
        </p:nvGrpSpPr>
        <p:grpSpPr>
          <a:xfrm>
            <a:off x="6964680" y="4876800"/>
            <a:ext cx="731520" cy="1111419"/>
            <a:chOff x="7564608" y="4294604"/>
            <a:chExt cx="795528" cy="1208668"/>
          </a:xfrm>
        </p:grpSpPr>
        <p:sp>
          <p:nvSpPr>
            <p:cNvPr id="128" name="Rounded Rectangle 127"/>
            <p:cNvSpPr/>
            <p:nvPr/>
          </p:nvSpPr>
          <p:spPr>
            <a:xfrm rot="4538760">
              <a:off x="8140680" y="4280888"/>
              <a:ext cx="205740" cy="233172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3518307">
              <a:off x="7790816" y="4317848"/>
              <a:ext cx="301752" cy="466344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565005">
              <a:off x="7907508" y="4420620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20365900">
              <a:off x="7902689" y="4649795"/>
              <a:ext cx="137160" cy="31546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20340745">
              <a:off x="7820010" y="4737477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21152408">
              <a:off x="7893792" y="5050728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04171">
              <a:off x="7621961" y="4680312"/>
              <a:ext cx="192024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1090080">
              <a:off x="7564608" y="5036928"/>
              <a:ext cx="164592" cy="46634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591997">
              <a:off x="7989804" y="4573505"/>
              <a:ext cx="123444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" name="Picture 103" descr="p-image0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0" y="2286000"/>
            <a:ext cx="993115" cy="1371600"/>
          </a:xfrm>
          <a:prstGeom prst="rect">
            <a:avLst/>
          </a:prstGeom>
        </p:spPr>
      </p:pic>
      <p:grpSp>
        <p:nvGrpSpPr>
          <p:cNvPr id="18" name="Group 126"/>
          <p:cNvGrpSpPr>
            <a:grpSpLocks noChangeAspect="1"/>
          </p:cNvGrpSpPr>
          <p:nvPr/>
        </p:nvGrpSpPr>
        <p:grpSpPr>
          <a:xfrm>
            <a:off x="6477000" y="2133600"/>
            <a:ext cx="469633" cy="1188720"/>
            <a:chOff x="6928306" y="2209800"/>
            <a:chExt cx="438324" cy="1109472"/>
          </a:xfrm>
        </p:grpSpPr>
        <p:sp>
          <p:nvSpPr>
            <p:cNvPr id="140" name="Rounded Rectangle 139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44"/>
          <p:cNvGrpSpPr>
            <a:grpSpLocks noChangeAspect="1"/>
          </p:cNvGrpSpPr>
          <p:nvPr/>
        </p:nvGrpSpPr>
        <p:grpSpPr>
          <a:xfrm>
            <a:off x="4648200" y="4800600"/>
            <a:ext cx="469633" cy="1188720"/>
            <a:chOff x="6928306" y="2209800"/>
            <a:chExt cx="438324" cy="1109472"/>
          </a:xfrm>
        </p:grpSpPr>
        <p:sp>
          <p:nvSpPr>
            <p:cNvPr id="146" name="Rounded Rectangle 145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ounded Rectangle 165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67"/>
          <p:cNvGrpSpPr>
            <a:grpSpLocks noChangeAspect="1"/>
          </p:cNvGrpSpPr>
          <p:nvPr/>
        </p:nvGrpSpPr>
        <p:grpSpPr>
          <a:xfrm>
            <a:off x="7029276" y="4800600"/>
            <a:ext cx="469633" cy="1188720"/>
            <a:chOff x="6928306" y="2209800"/>
            <a:chExt cx="438324" cy="1109472"/>
          </a:xfrm>
        </p:grpSpPr>
        <p:sp>
          <p:nvSpPr>
            <p:cNvPr id="169" name="Rounded Rectangle 168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177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83"/>
          <p:cNvGrpSpPr/>
          <p:nvPr/>
        </p:nvGrpSpPr>
        <p:grpSpPr>
          <a:xfrm>
            <a:off x="7010400" y="4953000"/>
            <a:ext cx="457200" cy="762000"/>
            <a:chOff x="7924800" y="3429000"/>
            <a:chExt cx="457200" cy="762000"/>
          </a:xfrm>
        </p:grpSpPr>
        <p:cxnSp>
          <p:nvCxnSpPr>
            <p:cNvPr id="180" name="Straight Connector 179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84"/>
          <p:cNvGrpSpPr/>
          <p:nvPr/>
        </p:nvGrpSpPr>
        <p:grpSpPr>
          <a:xfrm>
            <a:off x="4648200" y="4953000"/>
            <a:ext cx="457200" cy="762000"/>
            <a:chOff x="7924800" y="3429000"/>
            <a:chExt cx="457200" cy="762000"/>
          </a:xfrm>
        </p:grpSpPr>
        <p:cxnSp>
          <p:nvCxnSpPr>
            <p:cNvPr id="186" name="Straight Connector 185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8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60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TextBox 181"/>
          <p:cNvSpPr txBox="1"/>
          <p:nvPr/>
        </p:nvSpPr>
        <p:spPr>
          <a:xfrm>
            <a:off x="609600" y="466344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54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5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5473700" y="1739900"/>
          <a:ext cx="2882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56" name="Equation" r:id="rId6" imgW="2882880" imgH="939600" progId="Equation.DSMT4">
                  <p:embed/>
                </p:oleObj>
              </mc:Choice>
              <mc:Fallback>
                <p:oleObj name="Equation" r:id="rId6" imgW="288288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1739900"/>
                        <a:ext cx="28829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Straight Connector 73"/>
          <p:cNvCxnSpPr/>
          <p:nvPr/>
        </p:nvCxnSpPr>
        <p:spPr>
          <a:xfrm>
            <a:off x="6248400" y="2514599"/>
            <a:ext cx="6858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239000" y="2514599"/>
            <a:ext cx="76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442994" y="2556793"/>
            <a:ext cx="144212" cy="76201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15000" y="2615625"/>
            <a:ext cx="1371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Joint density of the model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10400" y="2615625"/>
            <a:ext cx="1828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Gaussian priori of the edge number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16200000" flipV="1">
            <a:off x="7438686" y="2561885"/>
            <a:ext cx="134031" cy="76198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78"/>
          <p:cNvGrpSpPr>
            <a:grpSpLocks noChangeAspect="1"/>
          </p:cNvGrpSpPr>
          <p:nvPr/>
        </p:nvGrpSpPr>
        <p:grpSpPr>
          <a:xfrm>
            <a:off x="5594261" y="3200400"/>
            <a:ext cx="920647" cy="1097280"/>
            <a:chOff x="5029200" y="1962150"/>
            <a:chExt cx="3276600" cy="3905250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6781800" y="2919222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029200" y="36385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943600" y="1962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4" name="Straight Connector 83"/>
            <p:cNvCxnSpPr>
              <a:endCxn id="81" idx="5"/>
            </p:cNvCxnSpPr>
            <p:nvPr/>
          </p:nvCxnSpPr>
          <p:spPr>
            <a:xfrm rot="16200000" flipV="1">
              <a:off x="7001032" y="3324382"/>
              <a:ext cx="1085536" cy="899608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5" name="Object 4"/>
            <p:cNvGraphicFramePr>
              <a:graphicFrameLocks noChangeAspect="1"/>
            </p:cNvGraphicFramePr>
            <p:nvPr/>
          </p:nvGraphicFramePr>
          <p:xfrm>
            <a:off x="7315200" y="56959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57" name="Equation" r:id="rId8" imgW="330120" imgH="164880" progId="Equation.DSMT4">
                    <p:embed/>
                  </p:oleObj>
                </mc:Choice>
                <mc:Fallback>
                  <p:oleObj name="Equation" r:id="rId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56959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5029200" y="5010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882640" y="54635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6644640" y="5406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7940040" y="54825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90" name="Object 4"/>
            <p:cNvGraphicFramePr>
              <a:graphicFrameLocks noChangeAspect="1"/>
            </p:cNvGraphicFramePr>
            <p:nvPr/>
          </p:nvGraphicFramePr>
          <p:xfrm>
            <a:off x="7315200" y="44767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58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44767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882640" y="42443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644640" y="41871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7940040" y="4263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rot="5400000" flipH="1" flipV="1">
              <a:off x="4709160" y="4507230"/>
              <a:ext cx="10058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56388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6400800" y="49644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 flipH="1" flipV="1">
              <a:off x="76962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2" idx="5"/>
            </p:cNvCxnSpPr>
            <p:nvPr/>
          </p:nvCxnSpPr>
          <p:spPr>
            <a:xfrm rot="16200000" flipH="1">
              <a:off x="5410988" y="3881154"/>
              <a:ext cx="386820" cy="52600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82" idx="6"/>
            </p:cNvCxnSpPr>
            <p:nvPr/>
          </p:nvCxnSpPr>
          <p:spPr>
            <a:xfrm rot="10800000">
              <a:off x="5394960" y="3821430"/>
              <a:ext cx="2545080" cy="54864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6160770" y="4581525"/>
              <a:ext cx="1857375" cy="276225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stCxn id="82" idx="7"/>
            </p:cNvCxnSpPr>
            <p:nvPr/>
          </p:nvCxnSpPr>
          <p:spPr>
            <a:xfrm rot="5400000" flipH="1" flipV="1">
              <a:off x="5768116" y="2678430"/>
              <a:ext cx="586964" cy="144040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83" idx="3"/>
            </p:cNvCxnSpPr>
            <p:nvPr/>
          </p:nvCxnSpPr>
          <p:spPr>
            <a:xfrm rot="5400000" flipH="1" flipV="1">
              <a:off x="4945380" y="2586766"/>
              <a:ext cx="1364204" cy="7393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81" idx="1"/>
            </p:cNvCxnSpPr>
            <p:nvPr/>
          </p:nvCxnSpPr>
          <p:spPr>
            <a:xfrm rot="16200000" flipH="1">
              <a:off x="6188964" y="2326386"/>
              <a:ext cx="705836" cy="5869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76"/>
          <p:cNvGrpSpPr/>
          <p:nvPr/>
        </p:nvGrpSpPr>
        <p:grpSpPr>
          <a:xfrm>
            <a:off x="4900921" y="3827510"/>
            <a:ext cx="522079" cy="638155"/>
            <a:chOff x="4900921" y="3827510"/>
            <a:chExt cx="522079" cy="638155"/>
          </a:xfrm>
        </p:grpSpPr>
        <p:cxnSp>
          <p:nvCxnSpPr>
            <p:cNvPr id="109" name="Straight Connector 108"/>
            <p:cNvCxnSpPr/>
            <p:nvPr/>
          </p:nvCxnSpPr>
          <p:spPr>
            <a:xfrm rot="5400000">
              <a:off x="5095168" y="41378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 rot="18661289">
              <a:off x="4795889" y="39325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16"/>
          <p:cNvGrpSpPr/>
          <p:nvPr/>
        </p:nvGrpSpPr>
        <p:grpSpPr>
          <a:xfrm>
            <a:off x="4057753" y="4470400"/>
            <a:ext cx="920647" cy="1097280"/>
            <a:chOff x="3518132" y="3525520"/>
            <a:chExt cx="920647" cy="1097280"/>
          </a:xfrm>
        </p:grpSpPr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4010571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518132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3775057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Straight Connector 123"/>
            <p:cNvCxnSpPr>
              <a:endCxn id="121" idx="5"/>
            </p:cNvCxnSpPr>
            <p:nvPr/>
          </p:nvCxnSpPr>
          <p:spPr>
            <a:xfrm rot="16200000" flipV="1">
              <a:off x="4072170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5" name="Object 4"/>
            <p:cNvGraphicFramePr>
              <a:graphicFrameLocks noChangeAspect="1"/>
            </p:cNvGraphicFramePr>
            <p:nvPr/>
          </p:nvGraphicFramePr>
          <p:xfrm>
            <a:off x="4160444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59" name="Equation" r:id="rId10" imgW="330120" imgH="164880" progId="Equation.DSMT4">
                    <p:embed/>
                  </p:oleObj>
                </mc:Choice>
                <mc:Fallback>
                  <p:oleObj name="Equation" r:id="rId10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3518132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3757928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3972032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4336009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30" name="Object 4"/>
            <p:cNvGraphicFramePr>
              <a:graphicFrameLocks noChangeAspect="1"/>
            </p:cNvGraphicFramePr>
            <p:nvPr/>
          </p:nvGraphicFramePr>
          <p:xfrm>
            <a:off x="4160444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0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757928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3972032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4336009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428209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 flipH="1" flipV="1">
              <a:off x="3689415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 flipH="1" flipV="1">
              <a:off x="3903519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 flipH="1" flipV="1">
              <a:off x="4267496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22" idx="5"/>
            </p:cNvCxnSpPr>
            <p:nvPr/>
          </p:nvCxnSpPr>
          <p:spPr>
            <a:xfrm rot="16200000" flipH="1">
              <a:off x="3625406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endCxn id="122" idx="6"/>
            </p:cNvCxnSpPr>
            <p:nvPr/>
          </p:nvCxnSpPr>
          <p:spPr>
            <a:xfrm rot="10800000">
              <a:off x="3620902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 139"/>
            <p:cNvSpPr/>
            <p:nvPr/>
          </p:nvSpPr>
          <p:spPr>
            <a:xfrm>
              <a:off x="3836076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>
              <a:stCxn id="122" idx="7"/>
            </p:cNvCxnSpPr>
            <p:nvPr/>
          </p:nvCxnSpPr>
          <p:spPr>
            <a:xfrm rot="5400000" flipH="1" flipV="1">
              <a:off x="3725750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endCxn id="123" idx="3"/>
            </p:cNvCxnSpPr>
            <p:nvPr/>
          </p:nvCxnSpPr>
          <p:spPr>
            <a:xfrm rot="5400000" flipH="1" flipV="1">
              <a:off x="3494581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endCxn id="121" idx="1"/>
            </p:cNvCxnSpPr>
            <p:nvPr/>
          </p:nvCxnSpPr>
          <p:spPr>
            <a:xfrm rot="16200000" flipH="1">
              <a:off x="3843998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31" idx="0"/>
              <a:endCxn id="121" idx="3"/>
            </p:cNvCxnSpPr>
            <p:nvPr/>
          </p:nvCxnSpPr>
          <p:spPr>
            <a:xfrm rot="5400000" flipH="1" flipV="1">
              <a:off x="3775164" y="3916303"/>
              <a:ext cx="284606" cy="21630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41"/>
          <p:cNvGrpSpPr/>
          <p:nvPr/>
        </p:nvGrpSpPr>
        <p:grpSpPr>
          <a:xfrm>
            <a:off x="5048353" y="4470400"/>
            <a:ext cx="920647" cy="1097280"/>
            <a:chOff x="4591166" y="3525520"/>
            <a:chExt cx="920647" cy="1097280"/>
          </a:xfrm>
        </p:grpSpPr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5083605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591166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4848091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9" name="Straight Connector 148"/>
            <p:cNvCxnSpPr>
              <a:endCxn id="146" idx="5"/>
            </p:cNvCxnSpPr>
            <p:nvPr/>
          </p:nvCxnSpPr>
          <p:spPr>
            <a:xfrm rot="16200000" flipV="1">
              <a:off x="5145204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0" name="Object 4"/>
            <p:cNvGraphicFramePr>
              <a:graphicFrameLocks noChangeAspect="1"/>
            </p:cNvGraphicFramePr>
            <p:nvPr/>
          </p:nvGraphicFramePr>
          <p:xfrm>
            <a:off x="5233478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1" name="Equation" r:id="rId12" imgW="330120" imgH="164880" progId="Equation.DSMT4">
                    <p:embed/>
                  </p:oleObj>
                </mc:Choice>
                <mc:Fallback>
                  <p:oleObj name="Equation" r:id="rId12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4591166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4830962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5045066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5409043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55" name="Object 4"/>
            <p:cNvGraphicFramePr>
              <a:graphicFrameLocks noChangeAspect="1"/>
            </p:cNvGraphicFramePr>
            <p:nvPr/>
          </p:nvGraphicFramePr>
          <p:xfrm>
            <a:off x="5233478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2" name="Equation" r:id="rId13" imgW="330120" imgH="164880" progId="Equation.DSMT4">
                    <p:embed/>
                  </p:oleObj>
                </mc:Choice>
                <mc:Fallback>
                  <p:oleObj name="Equation" r:id="rId1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4830962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5045066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5409043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rot="5400000" flipH="1" flipV="1">
              <a:off x="4501243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 flipH="1" flipV="1">
              <a:off x="4762449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4976553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 flipH="1" flipV="1">
              <a:off x="5340530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47" idx="5"/>
            </p:cNvCxnSpPr>
            <p:nvPr/>
          </p:nvCxnSpPr>
          <p:spPr>
            <a:xfrm rot="16200000" flipH="1">
              <a:off x="4698440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endCxn id="147" idx="6"/>
            </p:cNvCxnSpPr>
            <p:nvPr/>
          </p:nvCxnSpPr>
          <p:spPr>
            <a:xfrm rot="10800000">
              <a:off x="4693936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Freeform 168"/>
            <p:cNvSpPr/>
            <p:nvPr/>
          </p:nvSpPr>
          <p:spPr>
            <a:xfrm>
              <a:off x="4909110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/>
            <p:cNvCxnSpPr>
              <a:stCxn id="147" idx="7"/>
            </p:cNvCxnSpPr>
            <p:nvPr/>
          </p:nvCxnSpPr>
          <p:spPr>
            <a:xfrm rot="5400000" flipH="1" flipV="1">
              <a:off x="4798784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endCxn id="148" idx="3"/>
            </p:cNvCxnSpPr>
            <p:nvPr/>
          </p:nvCxnSpPr>
          <p:spPr>
            <a:xfrm rot="5400000" flipH="1" flipV="1">
              <a:off x="4567615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endCxn id="146" idx="1"/>
            </p:cNvCxnSpPr>
            <p:nvPr/>
          </p:nvCxnSpPr>
          <p:spPr>
            <a:xfrm rot="16200000" flipH="1">
              <a:off x="4917032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4818117" y="3923753"/>
              <a:ext cx="117819" cy="36618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66"/>
          <p:cNvGrpSpPr/>
          <p:nvPr/>
        </p:nvGrpSpPr>
        <p:grpSpPr>
          <a:xfrm>
            <a:off x="6426200" y="4470400"/>
            <a:ext cx="920647" cy="1097280"/>
            <a:chOff x="6248400" y="3525520"/>
            <a:chExt cx="920647" cy="1097280"/>
          </a:xfrm>
        </p:grpSpPr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6740839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6248400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6505325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8" name="Straight Connector 177"/>
            <p:cNvCxnSpPr>
              <a:endCxn id="175" idx="5"/>
            </p:cNvCxnSpPr>
            <p:nvPr/>
          </p:nvCxnSpPr>
          <p:spPr>
            <a:xfrm rot="16200000" flipV="1">
              <a:off x="6802438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9" name="Object 4"/>
            <p:cNvGraphicFramePr>
              <a:graphicFrameLocks noChangeAspect="1"/>
            </p:cNvGraphicFramePr>
            <p:nvPr/>
          </p:nvGraphicFramePr>
          <p:xfrm>
            <a:off x="6890712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3" name="Equation" r:id="rId14" imgW="330120" imgH="164880" progId="Equation.DSMT4">
                    <p:embed/>
                  </p:oleObj>
                </mc:Choice>
                <mc:Fallback>
                  <p:oleObj name="Equation" r:id="rId14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6248400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6488196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6702300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7066277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84" name="Object 4"/>
            <p:cNvGraphicFramePr>
              <a:graphicFrameLocks noChangeAspect="1"/>
            </p:cNvGraphicFramePr>
            <p:nvPr/>
          </p:nvGraphicFramePr>
          <p:xfrm>
            <a:off x="6890712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4" name="Equation" r:id="rId15" imgW="330120" imgH="164880" progId="Equation.DSMT4">
                    <p:embed/>
                  </p:oleObj>
                </mc:Choice>
                <mc:Fallback>
                  <p:oleObj name="Equation" r:id="rId1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6488196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6702300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Oval 186"/>
            <p:cNvSpPr>
              <a:spLocks noChangeAspect="1"/>
            </p:cNvSpPr>
            <p:nvPr/>
          </p:nvSpPr>
          <p:spPr>
            <a:xfrm>
              <a:off x="7066277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 rot="5400000" flipH="1" flipV="1">
              <a:off x="6158477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 flipH="1" flipV="1">
              <a:off x="6419683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 flipH="1" flipV="1">
              <a:off x="6633787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 flipH="1" flipV="1">
              <a:off x="6997764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76" idx="5"/>
            </p:cNvCxnSpPr>
            <p:nvPr/>
          </p:nvCxnSpPr>
          <p:spPr>
            <a:xfrm rot="16200000" flipH="1">
              <a:off x="6355674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endCxn id="176" idx="6"/>
            </p:cNvCxnSpPr>
            <p:nvPr/>
          </p:nvCxnSpPr>
          <p:spPr>
            <a:xfrm rot="10800000">
              <a:off x="6351170" y="4047932"/>
              <a:ext cx="715107" cy="15415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Freeform 193"/>
            <p:cNvSpPr/>
            <p:nvPr/>
          </p:nvSpPr>
          <p:spPr>
            <a:xfrm>
              <a:off x="6566344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>
              <a:stCxn id="176" idx="7"/>
            </p:cNvCxnSpPr>
            <p:nvPr/>
          </p:nvCxnSpPr>
          <p:spPr>
            <a:xfrm rot="5400000" flipH="1" flipV="1">
              <a:off x="6456018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endCxn id="177" idx="3"/>
            </p:cNvCxnSpPr>
            <p:nvPr/>
          </p:nvCxnSpPr>
          <p:spPr>
            <a:xfrm rot="5400000" flipH="1" flipV="1">
              <a:off x="6224849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endCxn id="175" idx="1"/>
            </p:cNvCxnSpPr>
            <p:nvPr/>
          </p:nvCxnSpPr>
          <p:spPr>
            <a:xfrm rot="16200000" flipH="1">
              <a:off x="6574266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8" name="Object 197"/>
            <p:cNvGraphicFramePr>
              <a:graphicFrameLocks noChangeAspect="1"/>
            </p:cNvGraphicFramePr>
            <p:nvPr/>
          </p:nvGraphicFramePr>
          <p:xfrm>
            <a:off x="6553200" y="4013200"/>
            <a:ext cx="146050" cy="157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5" name="Equation" r:id="rId16" imgW="164880" imgH="177480" progId="Equation.DSMT4">
                    <p:embed/>
                  </p:oleObj>
                </mc:Choice>
                <mc:Fallback>
                  <p:oleObj name="Equation" r:id="rId16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4013200"/>
                          <a:ext cx="146050" cy="1572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91"/>
          <p:cNvGrpSpPr/>
          <p:nvPr/>
        </p:nvGrpSpPr>
        <p:grpSpPr>
          <a:xfrm>
            <a:off x="7416800" y="4470400"/>
            <a:ext cx="920647" cy="1097280"/>
            <a:chOff x="7327694" y="3525520"/>
            <a:chExt cx="920647" cy="1097280"/>
          </a:xfrm>
        </p:grpSpPr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820133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7327694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7584619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6" name="Straight Connector 205"/>
            <p:cNvCxnSpPr>
              <a:endCxn id="200" idx="5"/>
            </p:cNvCxnSpPr>
            <p:nvPr/>
          </p:nvCxnSpPr>
          <p:spPr>
            <a:xfrm rot="16200000" flipV="1">
              <a:off x="7881732" y="3908274"/>
              <a:ext cx="305009" cy="252769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8" name="Object 4"/>
            <p:cNvGraphicFramePr>
              <a:graphicFrameLocks noChangeAspect="1"/>
            </p:cNvGraphicFramePr>
            <p:nvPr/>
          </p:nvGraphicFramePr>
          <p:xfrm>
            <a:off x="7970006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6" name="Equation" r:id="rId18" imgW="330120" imgH="164880" progId="Equation.DSMT4">
                    <p:embed/>
                  </p:oleObj>
                </mc:Choice>
                <mc:Fallback>
                  <p:oleObj name="Equation" r:id="rId1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7327694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7567490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7781594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8145571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4" name="Object 4"/>
            <p:cNvGraphicFramePr>
              <a:graphicFrameLocks noChangeAspect="1"/>
            </p:cNvGraphicFramePr>
            <p:nvPr/>
          </p:nvGraphicFramePr>
          <p:xfrm>
            <a:off x="7970006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7" name="Equation" r:id="rId19" imgW="330120" imgH="164880" progId="Equation.DSMT4">
                    <p:embed/>
                  </p:oleObj>
                </mc:Choice>
                <mc:Fallback>
                  <p:oleObj name="Equation" r:id="rId1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7567490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7781594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8145571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1" name="Straight Connector 220"/>
            <p:cNvCxnSpPr/>
            <p:nvPr/>
          </p:nvCxnSpPr>
          <p:spPr>
            <a:xfrm rot="5400000" flipH="1" flipV="1">
              <a:off x="7237771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 flipH="1" flipV="1">
              <a:off x="7498977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5400000" flipH="1" flipV="1">
              <a:off x="7713081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 flipH="1" flipV="1">
              <a:off x="8077058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01" idx="5"/>
            </p:cNvCxnSpPr>
            <p:nvPr/>
          </p:nvCxnSpPr>
          <p:spPr>
            <a:xfrm rot="16200000" flipH="1">
              <a:off x="7434968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endCxn id="201" idx="6"/>
            </p:cNvCxnSpPr>
            <p:nvPr/>
          </p:nvCxnSpPr>
          <p:spPr>
            <a:xfrm rot="10800000">
              <a:off x="7430464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Freeform 255"/>
            <p:cNvSpPr/>
            <p:nvPr/>
          </p:nvSpPr>
          <p:spPr>
            <a:xfrm>
              <a:off x="7645638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>
              <a:stCxn id="201" idx="7"/>
            </p:cNvCxnSpPr>
            <p:nvPr/>
          </p:nvCxnSpPr>
          <p:spPr>
            <a:xfrm rot="5400000" flipH="1" flipV="1">
              <a:off x="7535312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endCxn id="202" idx="3"/>
            </p:cNvCxnSpPr>
            <p:nvPr/>
          </p:nvCxnSpPr>
          <p:spPr>
            <a:xfrm rot="5400000" flipH="1" flipV="1">
              <a:off x="7304143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endCxn id="200" idx="1"/>
            </p:cNvCxnSpPr>
            <p:nvPr/>
          </p:nvCxnSpPr>
          <p:spPr>
            <a:xfrm rot="16200000" flipH="1">
              <a:off x="7653560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0" name="Object 33"/>
            <p:cNvGraphicFramePr>
              <a:graphicFrameLocks noChangeAspect="1"/>
            </p:cNvGraphicFramePr>
            <p:nvPr/>
          </p:nvGraphicFramePr>
          <p:xfrm>
            <a:off x="7937397" y="3937000"/>
            <a:ext cx="146050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968" name="Equation" r:id="rId20" imgW="164880" imgH="177480" progId="Equation.DSMT4">
                    <p:embed/>
                  </p:oleObj>
                </mc:Choice>
                <mc:Fallback>
                  <p:oleObj name="Equation" r:id="rId20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7397" y="3937000"/>
                          <a:ext cx="146050" cy="157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1" name="Object 35"/>
          <p:cNvGraphicFramePr>
            <a:graphicFrameLocks noChangeAspect="1"/>
          </p:cNvGraphicFramePr>
          <p:nvPr/>
        </p:nvGraphicFramePr>
        <p:xfrm>
          <a:off x="5892800" y="49326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69"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49326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" name="Rectangle 261"/>
          <p:cNvSpPr/>
          <p:nvPr/>
        </p:nvSpPr>
        <p:spPr>
          <a:xfrm>
            <a:off x="5054600" y="4470400"/>
            <a:ext cx="914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3" name="Object 36"/>
          <p:cNvGraphicFramePr>
            <a:graphicFrameLocks noChangeAspect="1"/>
          </p:cNvGraphicFramePr>
          <p:nvPr/>
        </p:nvGraphicFramePr>
        <p:xfrm>
          <a:off x="8255000" y="48564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70" name="Equation" r:id="rId23" imgW="355320" imgH="177480" progId="Equation.DSMT4">
                  <p:embed/>
                </p:oleObj>
              </mc:Choice>
              <mc:Fallback>
                <p:oleObj name="Equation" r:id="rId23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48564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" name="Object 37"/>
          <p:cNvGraphicFramePr>
            <a:graphicFrameLocks noChangeAspect="1"/>
          </p:cNvGraphicFramePr>
          <p:nvPr/>
        </p:nvGraphicFramePr>
        <p:xfrm>
          <a:off x="604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71" name="Equation" r:id="rId24" imgW="355320" imgH="177480" progId="Equation.DSMT4">
                  <p:embed/>
                </p:oleObj>
              </mc:Choice>
              <mc:Fallback>
                <p:oleObj name="Equation" r:id="rId24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" name="Object 38"/>
          <p:cNvGraphicFramePr>
            <a:graphicFrameLocks noChangeAspect="1"/>
          </p:cNvGraphicFramePr>
          <p:nvPr/>
        </p:nvGraphicFramePr>
        <p:xfrm>
          <a:off x="477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72" name="Equation" r:id="rId25" imgW="355320" imgH="177480" progId="Equation.DSMT4">
                  <p:embed/>
                </p:oleObj>
              </mc:Choice>
              <mc:Fallback>
                <p:oleObj name="Equation" r:id="rId25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77"/>
          <p:cNvGrpSpPr/>
          <p:nvPr/>
        </p:nvGrpSpPr>
        <p:grpSpPr>
          <a:xfrm>
            <a:off x="6654800" y="3779069"/>
            <a:ext cx="504939" cy="700799"/>
            <a:chOff x="6654800" y="3779069"/>
            <a:chExt cx="504939" cy="700799"/>
          </a:xfrm>
        </p:grpSpPr>
        <p:cxnSp>
          <p:nvCxnSpPr>
            <p:cNvPr id="266" name="Straight Connector 265"/>
            <p:cNvCxnSpPr/>
            <p:nvPr/>
          </p:nvCxnSpPr>
          <p:spPr>
            <a:xfrm rot="16200000" flipH="1">
              <a:off x="6631767" y="41395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/>
            <p:cNvSpPr txBox="1"/>
            <p:nvPr/>
          </p:nvSpPr>
          <p:spPr>
            <a:xfrm rot="2938711" flipH="1">
              <a:off x="6609284" y="39294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78"/>
          <p:cNvGrpSpPr/>
          <p:nvPr/>
        </p:nvGrpSpPr>
        <p:grpSpPr>
          <a:xfrm>
            <a:off x="4824721" y="5503910"/>
            <a:ext cx="522079" cy="638155"/>
            <a:chOff x="4824721" y="5503910"/>
            <a:chExt cx="522079" cy="638155"/>
          </a:xfrm>
        </p:grpSpPr>
        <p:cxnSp>
          <p:nvCxnSpPr>
            <p:cNvPr id="268" name="Straight Connector 267"/>
            <p:cNvCxnSpPr/>
            <p:nvPr/>
          </p:nvCxnSpPr>
          <p:spPr>
            <a:xfrm rot="5400000">
              <a:off x="5018968" y="58142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 rot="18661289">
              <a:off x="4719689" y="56089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79"/>
          <p:cNvGrpSpPr/>
          <p:nvPr/>
        </p:nvGrpSpPr>
        <p:grpSpPr>
          <a:xfrm>
            <a:off x="5816600" y="5455469"/>
            <a:ext cx="504939" cy="700799"/>
            <a:chOff x="5816600" y="5455469"/>
            <a:chExt cx="504939" cy="700799"/>
          </a:xfrm>
        </p:grpSpPr>
        <p:cxnSp>
          <p:nvCxnSpPr>
            <p:cNvPr id="270" name="Straight Connector 269"/>
            <p:cNvCxnSpPr/>
            <p:nvPr/>
          </p:nvCxnSpPr>
          <p:spPr>
            <a:xfrm rot="16200000" flipH="1">
              <a:off x="5793567" y="58159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/>
            <p:cNvSpPr txBox="1"/>
            <p:nvPr/>
          </p:nvSpPr>
          <p:spPr>
            <a:xfrm rot="2938711" flipH="1">
              <a:off x="5771084" y="56058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4038600" y="2023646"/>
            <a:ext cx="1447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Hill-climbing</a:t>
            </a:r>
          </a:p>
        </p:txBody>
      </p:sp>
      <p:graphicFrame>
        <p:nvGraphicFramePr>
          <p:cNvPr id="230423" name="Object 2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73" name="Equation" r:id="rId26" imgW="1371600" imgH="558720" progId="Equation.DSMT4">
                  <p:embed/>
                </p:oleObj>
              </mc:Choice>
              <mc:Fallback>
                <p:oleObj name="Equation" r:id="rId2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" name="TextBox 271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5240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834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83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85"/>
          <p:cNvGrpSpPr/>
          <p:nvPr/>
        </p:nvGrpSpPr>
        <p:grpSpPr>
          <a:xfrm>
            <a:off x="1563624" y="1335024"/>
            <a:ext cx="2186194" cy="2051913"/>
            <a:chOff x="4900406" y="2215287"/>
            <a:chExt cx="2186194" cy="2051913"/>
          </a:xfrm>
        </p:grpSpPr>
        <p:cxnSp>
          <p:nvCxnSpPr>
            <p:cNvPr id="74" name="Straight Connector 73"/>
            <p:cNvCxnSpPr/>
            <p:nvPr/>
          </p:nvCxnSpPr>
          <p:spPr>
            <a:xfrm rot="5400000" flipH="1" flipV="1">
              <a:off x="5451760" y="3086322"/>
              <a:ext cx="805252" cy="59090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5820016" y="3352159"/>
              <a:ext cx="762829" cy="10164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V="1">
              <a:off x="6281046" y="3052773"/>
              <a:ext cx="859745" cy="71249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4983529" y="3531938"/>
              <a:ext cx="377438" cy="411271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021107" y="3518855"/>
              <a:ext cx="977677" cy="34761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>
              <a:off x="5009036" y="3446435"/>
              <a:ext cx="2015704" cy="494873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8"/>
            <p:cNvCxnSpPr/>
            <p:nvPr/>
          </p:nvCxnSpPr>
          <p:spPr>
            <a:xfrm>
              <a:off x="5684962" y="3941308"/>
              <a:ext cx="313822" cy="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19"/>
            <p:cNvSpPr/>
            <p:nvPr/>
          </p:nvSpPr>
          <p:spPr>
            <a:xfrm>
              <a:off x="5624611" y="4086149"/>
              <a:ext cx="1461989" cy="181051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20"/>
            <p:cNvSpPr/>
            <p:nvPr/>
          </p:nvSpPr>
          <p:spPr>
            <a:xfrm>
              <a:off x="6288466" y="4025799"/>
              <a:ext cx="784555" cy="138095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5400000" flipH="1" flipV="1">
              <a:off x="5304576" y="2541179"/>
              <a:ext cx="464876" cy="114080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"/>
            <p:cNvCxnSpPr/>
            <p:nvPr/>
          </p:nvCxnSpPr>
          <p:spPr>
            <a:xfrm rot="5400000" flipH="1" flipV="1">
              <a:off x="4652969" y="2468581"/>
              <a:ext cx="1080450" cy="5855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7"/>
            <p:cNvCxnSpPr/>
            <p:nvPr/>
          </p:nvCxnSpPr>
          <p:spPr>
            <a:xfrm rot="16200000" flipH="1">
              <a:off x="5637888" y="2262360"/>
              <a:ext cx="559022" cy="4648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90"/>
          <p:cNvGrpSpPr/>
          <p:nvPr/>
        </p:nvGrpSpPr>
        <p:grpSpPr>
          <a:xfrm>
            <a:off x="1524000" y="2706624"/>
            <a:ext cx="2305386" cy="1110447"/>
            <a:chOff x="4247814" y="2743200"/>
            <a:chExt cx="2305386" cy="1110447"/>
          </a:xfrm>
        </p:grpSpPr>
        <p:cxnSp>
          <p:nvCxnSpPr>
            <p:cNvPr id="87" name="Straight Connector 24"/>
            <p:cNvCxnSpPr/>
            <p:nvPr/>
          </p:nvCxnSpPr>
          <p:spPr>
            <a:xfrm rot="5400000" flipH="1" flipV="1">
              <a:off x="3849501" y="3141513"/>
              <a:ext cx="796625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4615952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219456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H="1" flipV="1">
              <a:off x="6245413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9382" name="Object 6"/>
          <p:cNvGraphicFramePr>
            <a:graphicFrameLocks noChangeAspect="1"/>
          </p:cNvGraphicFramePr>
          <p:nvPr/>
        </p:nvGraphicFramePr>
        <p:xfrm>
          <a:off x="6946900" y="2501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36" name="Equation" r:id="rId6" imgW="838080" imgH="279360" progId="Equation.DSMT4">
                  <p:embed/>
                </p:oleObj>
              </mc:Choice>
              <mc:Fallback>
                <p:oleObj name="Equation" r:id="rId6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501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3" name="Object 7"/>
          <p:cNvGraphicFramePr>
            <a:graphicFrameLocks noChangeAspect="1"/>
          </p:cNvGraphicFramePr>
          <p:nvPr/>
        </p:nvGraphicFramePr>
        <p:xfrm>
          <a:off x="4991100" y="2501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37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2501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4" name="Object 8"/>
          <p:cNvGraphicFramePr>
            <a:graphicFrameLocks noChangeAspect="1"/>
          </p:cNvGraphicFramePr>
          <p:nvPr/>
        </p:nvGraphicFramePr>
        <p:xfrm>
          <a:off x="5956300" y="25019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38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5019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5" name="Object 9"/>
          <p:cNvGraphicFramePr>
            <a:graphicFrameLocks noChangeAspect="1"/>
          </p:cNvGraphicFramePr>
          <p:nvPr/>
        </p:nvGraphicFramePr>
        <p:xfrm>
          <a:off x="5956300" y="28448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39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8448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6" name="Object 10"/>
          <p:cNvGraphicFramePr>
            <a:graphicFrameLocks noChangeAspect="1"/>
          </p:cNvGraphicFramePr>
          <p:nvPr/>
        </p:nvGraphicFramePr>
        <p:xfrm>
          <a:off x="6946900" y="28194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40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8194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7" name="Object 11"/>
          <p:cNvGraphicFramePr>
            <a:graphicFrameLocks noChangeAspect="1"/>
          </p:cNvGraphicFramePr>
          <p:nvPr/>
        </p:nvGraphicFramePr>
        <p:xfrm>
          <a:off x="4984750" y="28448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41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8448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8" name="Object 12"/>
          <p:cNvGraphicFramePr>
            <a:graphicFrameLocks noChangeAspect="1"/>
          </p:cNvGraphicFramePr>
          <p:nvPr/>
        </p:nvGraphicFramePr>
        <p:xfrm>
          <a:off x="4991100" y="3810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42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38100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9" name="Object 13"/>
          <p:cNvGraphicFramePr>
            <a:graphicFrameLocks noChangeAspect="1"/>
          </p:cNvGraphicFramePr>
          <p:nvPr/>
        </p:nvGraphicFramePr>
        <p:xfrm>
          <a:off x="5994400" y="38163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43" name="Equation" r:id="rId20" imgW="939600" imgH="304560" progId="Equation.DSMT4">
                  <p:embed/>
                </p:oleObj>
              </mc:Choice>
              <mc:Fallback>
                <p:oleObj name="Equation" r:id="rId2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38163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4724400" y="205740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Maximum likelihood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24400" y="3392557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Standard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2941" name="Object 1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44" name="Equation" r:id="rId22" imgW="1371600" imgH="558720" progId="Equation.DSMT4">
                  <p:embed/>
                </p:oleObj>
              </mc:Choice>
              <mc:Fallback>
                <p:oleObj name="Equation" r:id="rId22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71"/>
          <p:cNvSpPr/>
          <p:nvPr/>
        </p:nvSpPr>
        <p:spPr>
          <a:xfrm>
            <a:off x="12954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62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63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4495800" y="190500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Max-margin learning</a:t>
            </a:r>
          </a:p>
        </p:txBody>
      </p:sp>
      <p:graphicFrame>
        <p:nvGraphicFramePr>
          <p:cNvPr id="274" name="Object 273"/>
          <p:cNvGraphicFramePr>
            <a:graphicFrameLocks noChangeAspect="1"/>
          </p:cNvGraphicFramePr>
          <p:nvPr/>
        </p:nvGraphicFramePr>
        <p:xfrm>
          <a:off x="4832350" y="2413000"/>
          <a:ext cx="2425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64" name="Equation" r:id="rId6" imgW="2425680" imgH="660240" progId="Equation.DSMT4">
                  <p:embed/>
                </p:oleObj>
              </mc:Choice>
              <mc:Fallback>
                <p:oleObj name="Equation" r:id="rId6" imgW="24256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13000"/>
                        <a:ext cx="24257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" name="TextBox 274"/>
          <p:cNvSpPr txBox="1"/>
          <p:nvPr/>
        </p:nvSpPr>
        <p:spPr>
          <a:xfrm>
            <a:off x="4724400" y="5009852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values of the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-th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  <a:p>
            <a:pPr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weights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Activity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 slack variable for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715000" y="4706035"/>
            <a:ext cx="121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Notations</a:t>
            </a:r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4648200" y="4648200"/>
            <a:ext cx="3581400" cy="1447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1447" name="Object 23"/>
          <p:cNvGraphicFramePr>
            <a:graphicFrameLocks noChangeAspect="1"/>
          </p:cNvGraphicFramePr>
          <p:nvPr/>
        </p:nvGraphicFramePr>
        <p:xfrm>
          <a:off x="4743450" y="3295650"/>
          <a:ext cx="2819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65" name="Equation" r:id="rId8" imgW="2819160" imgH="1079280" progId="Equation.DSMT4">
                  <p:embed/>
                </p:oleObj>
              </mc:Choice>
              <mc:Fallback>
                <p:oleObj name="Equation" r:id="rId8" imgW="2819160" imgH="107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295650"/>
                        <a:ext cx="2819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48" name="Object 2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66" name="Equation" r:id="rId10" imgW="1371600" imgH="558720" progId="Equation.DSMT4">
                  <p:embed/>
                </p:oleObj>
              </mc:Choice>
              <mc:Fallback>
                <p:oleObj name="Equation" r:id="rId10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people</a:t>
            </a:r>
          </a:p>
        </p:txBody>
      </p:sp>
      <p:graphicFrame>
        <p:nvGraphicFramePr>
          <p:cNvPr id="286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4" name="Image" r:id="rId4" imgW="13003175" imgH="9752381" progId="Photoshop.Image.10">
                  <p:embed/>
                </p:oleObj>
              </mc:Choice>
              <mc:Fallback>
                <p:oleObj name="Image" r:id="rId4" imgW="13003175" imgH="975238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19200"/>
            <a:ext cx="3495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del_3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4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6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mage34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23195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0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1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2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743200" y="2209800"/>
            <a:ext cx="5257800" cy="1600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1752600"/>
            <a:ext cx="2286000" cy="381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head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86" y="1524000"/>
            <a:ext cx="1704914" cy="1097280"/>
          </a:xfrm>
          <a:prstGeom prst="rect">
            <a:avLst/>
          </a:prstGeom>
        </p:spPr>
      </p:pic>
      <p:pic>
        <p:nvPicPr>
          <p:cNvPr id="33" name="Picture 32" descr="torso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72286" y="2971800"/>
            <a:ext cx="1704914" cy="1097280"/>
          </a:xfrm>
          <a:prstGeom prst="rect">
            <a:avLst/>
          </a:prstGeom>
        </p:spPr>
      </p:pic>
      <p:pic>
        <p:nvPicPr>
          <p:cNvPr id="34" name="Picture 33" descr="tennis_racket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2286" y="4876800"/>
            <a:ext cx="1704914" cy="1097280"/>
          </a:xfrm>
          <a:prstGeom prst="rect">
            <a:avLst/>
          </a:prstGeom>
        </p:spPr>
      </p:pic>
      <p:grpSp>
        <p:nvGrpSpPr>
          <p:cNvPr id="35" name="Group 129"/>
          <p:cNvGrpSpPr/>
          <p:nvPr/>
        </p:nvGrpSpPr>
        <p:grpSpPr>
          <a:xfrm>
            <a:off x="7010400" y="1600200"/>
            <a:ext cx="624840" cy="838200"/>
            <a:chOff x="6429314" y="1752600"/>
            <a:chExt cx="624840" cy="838200"/>
          </a:xfrm>
        </p:grpSpPr>
        <p:sp>
          <p:nvSpPr>
            <p:cNvPr id="36" name="Rectangle 35"/>
            <p:cNvSpPr/>
            <p:nvPr/>
          </p:nvSpPr>
          <p:spPr>
            <a:xfrm>
              <a:off x="6505514" y="1752600"/>
              <a:ext cx="228600" cy="2286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429314" y="24384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81714" y="22098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34114" y="21336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6962714" y="1828800"/>
              <a:ext cx="91440" cy="9144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130"/>
          <p:cNvGrpSpPr/>
          <p:nvPr/>
        </p:nvGrpSpPr>
        <p:grpSpPr>
          <a:xfrm>
            <a:off x="6743700" y="3048000"/>
            <a:ext cx="914400" cy="876300"/>
            <a:chOff x="6162614" y="2971800"/>
            <a:chExt cx="914400" cy="876300"/>
          </a:xfrm>
          <a:noFill/>
        </p:grpSpPr>
        <p:sp>
          <p:nvSpPr>
            <p:cNvPr id="42" name="Rectangle 41"/>
            <p:cNvSpPr/>
            <p:nvPr/>
          </p:nvSpPr>
          <p:spPr>
            <a:xfrm rot="3536382">
              <a:off x="6657914" y="3505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20738278">
              <a:off x="6810314" y="3124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34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999395">
              <a:off x="6429314" y="32766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20983662">
              <a:off x="6581714" y="32004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2986371">
              <a:off x="6353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978626">
              <a:off x="6505514" y="30480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18653509">
              <a:off x="6200714" y="36576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8606057">
              <a:off x="6886514" y="35052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131"/>
          <p:cNvGrpSpPr/>
          <p:nvPr/>
        </p:nvGrpSpPr>
        <p:grpSpPr>
          <a:xfrm>
            <a:off x="6429790" y="4942602"/>
            <a:ext cx="1614101" cy="1059767"/>
            <a:chOff x="5848704" y="5064522"/>
            <a:chExt cx="1614101" cy="1059767"/>
          </a:xfrm>
        </p:grpSpPr>
        <p:sp>
          <p:nvSpPr>
            <p:cNvPr id="53" name="Rectangle 52"/>
            <p:cNvSpPr/>
            <p:nvPr/>
          </p:nvSpPr>
          <p:spPr>
            <a:xfrm rot="20681997">
              <a:off x="5856442" y="512595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18164278">
              <a:off x="5902736" y="527056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2272693">
              <a:off x="6397448" y="5819489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223922">
              <a:off x="6149557" y="526388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20822612">
              <a:off x="6073357" y="527597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64861" y="531710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684291">
              <a:off x="6987757" y="527424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19989655">
              <a:off x="6440299" y="5666036"/>
              <a:ext cx="170387" cy="2530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21389811">
              <a:off x="6530557" y="511112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6436136" y="5203768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3133340">
              <a:off x="6968863" y="501049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 rot="5225477">
              <a:off x="7212037" y="5532825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324600" y="25908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Head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24600" y="40386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Torso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43600" y="59436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Tennis racket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7204136" y="4419600"/>
          <a:ext cx="10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3" name="Equation" r:id="rId14" imgW="101520" imgH="342720" progId="Equation.DSMT4">
                  <p:embed/>
                </p:oleObj>
              </mc:Choice>
              <mc:Fallback>
                <p:oleObj name="Equation" r:id="rId14" imgW="1015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4136" y="4419600"/>
                        <a:ext cx="101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0" y="6093023"/>
            <a:ext cx="41910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Layout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object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body parts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 flipH="1" flipV="1">
            <a:off x="1866900" y="5981700"/>
            <a:ext cx="228600" cy="0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>
            <a:off x="2362200" y="5876544"/>
            <a:ext cx="381000" cy="219456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/>
          <p:cNvSpPr/>
          <p:nvPr/>
        </p:nvSpPr>
        <p:spPr>
          <a:xfrm>
            <a:off x="3657599" y="3962401"/>
            <a:ext cx="1905000" cy="1676400"/>
          </a:xfrm>
          <a:prstGeom prst="roundRect">
            <a:avLst>
              <a:gd name="adj" fmla="val 476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657600" y="4343400"/>
            <a:ext cx="1828799" cy="64633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Compositional Inference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86198" y="5105400"/>
            <a:ext cx="1600202" cy="307777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[Chen et al, 2007]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6967728" y="1257300"/>
            <a:ext cx="3810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562600" y="1066800"/>
            <a:ext cx="1609344" cy="0"/>
          </a:xfrm>
          <a:prstGeom prst="line">
            <a:avLst/>
          </a:prstGeom>
          <a:ln w="317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>
            <a:off x="5638801" y="4800599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10800000">
            <a:off x="2971800" y="4800600"/>
            <a:ext cx="5334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pic>
        <p:nvPicPr>
          <p:cNvPr id="198" name="Picture 197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200" name="Rounded Rectangle 199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ounded Rectangle 200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ounded Rectangle 201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ounded Rectangle 202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ounded Rectangle 203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ounded Rectangle 204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ounded Rectangle 207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ounded Rectangle 208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4569" name="Object 9"/>
          <p:cNvGraphicFramePr>
            <a:graphicFrameLocks noChangeAspect="1"/>
          </p:cNvGraphicFramePr>
          <p:nvPr/>
        </p:nvGraphicFramePr>
        <p:xfrm>
          <a:off x="8509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4" name="Equation" r:id="rId17" imgW="2158920" imgH="507960" progId="Equation.DSMT4">
                  <p:embed/>
                </p:oleObj>
              </mc:Choice>
              <mc:Fallback>
                <p:oleObj name="Equation" r:id="rId17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6" grpId="0"/>
      <p:bldP spid="67" grpId="0"/>
      <p:bldP spid="68" grpId="0"/>
      <p:bldP spid="72" grpId="0"/>
      <p:bldP spid="82" grpId="0" animBg="1"/>
      <p:bldP spid="108" grpId="0"/>
      <p:bldP spid="10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6553200" y="4267200"/>
            <a:ext cx="1737360" cy="1188720"/>
            <a:chOff x="6553200" y="4267200"/>
            <a:chExt cx="1737360" cy="1188720"/>
          </a:xfrm>
        </p:grpSpPr>
        <p:pic>
          <p:nvPicPr>
            <p:cNvPr id="53" name="Picture 52" descr="image34.bmp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200" y="4267200"/>
              <a:ext cx="1737360" cy="1188720"/>
            </a:xfrm>
            <a:prstGeom prst="rect">
              <a:avLst/>
            </a:prstGeom>
          </p:spPr>
        </p:pic>
        <p:sp>
          <p:nvSpPr>
            <p:cNvPr id="129" name="Rounded Rectangle 128"/>
            <p:cNvSpPr/>
            <p:nvPr/>
          </p:nvSpPr>
          <p:spPr>
            <a:xfrm rot="21096953">
              <a:off x="7365500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9123304">
              <a:off x="7386050" y="4472600"/>
              <a:ext cx="290514" cy="37598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3895502">
              <a:off x="7197929" y="4528550"/>
              <a:ext cx="101313" cy="23934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6936977" y="4555172"/>
              <a:ext cx="101313" cy="293304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15929895">
              <a:off x="7652826" y="4404120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1137082">
              <a:off x="7736968" y="4480505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20240996">
              <a:off x="7622526" y="4776850"/>
              <a:ext cx="131359" cy="25760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278513">
              <a:off x="7627627" y="471253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19023045">
              <a:off x="7728268" y="4888929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 rot="18402655">
              <a:off x="7799362" y="4870684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 rot="20491859">
              <a:off x="6665863" y="4477467"/>
              <a:ext cx="172227" cy="175976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 rot="20491859">
              <a:off x="6638544" y="4442459"/>
              <a:ext cx="226633" cy="246888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66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115" name="Rounded Rectangle 114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8" name="Picture 147" descr="model_5_2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97643" name="Object 11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67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4" name="Object 12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68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5" name="Object 13"/>
          <p:cNvGraphicFramePr>
            <a:graphicFrameLocks noChangeAspect="1"/>
          </p:cNvGraphicFramePr>
          <p:nvPr/>
        </p:nvGraphicFramePr>
        <p:xfrm>
          <a:off x="43434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69" name="Equation" r:id="rId12" imgW="330120" imgH="164880" progId="Equation.DSMT4">
                  <p:embed/>
                </p:oleObj>
              </mc:Choice>
              <mc:Fallback>
                <p:oleObj name="Equation" r:id="rId12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6" name="Object 14"/>
          <p:cNvGraphicFramePr>
            <a:graphicFrameLocks noChangeAspect="1"/>
          </p:cNvGraphicFramePr>
          <p:nvPr/>
        </p:nvGraphicFramePr>
        <p:xfrm>
          <a:off x="50292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70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7" name="Object 15"/>
          <p:cNvGraphicFramePr>
            <a:graphicFrameLocks noChangeAspect="1"/>
          </p:cNvGraphicFramePr>
          <p:nvPr/>
        </p:nvGraphicFramePr>
        <p:xfrm>
          <a:off x="8763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71" name="Equation" r:id="rId14" imgW="2158920" imgH="507960" progId="Equation.DSMT4">
                  <p:embed/>
                </p:oleObj>
              </mc:Choice>
              <mc:Fallback>
                <p:oleObj name="Equation" r:id="rId14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8" name="Object 16"/>
          <p:cNvGraphicFramePr>
            <a:graphicFrameLocks noChangeAspect="1"/>
          </p:cNvGraphicFramePr>
          <p:nvPr/>
        </p:nvGraphicFramePr>
        <p:xfrm>
          <a:off x="6223000" y="5429250"/>
          <a:ext cx="242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72" name="Equation" r:id="rId16" imgW="2425680" imgH="507960" progId="Equation.DSMT4">
                  <p:embed/>
                </p:oleObj>
              </mc:Choice>
              <mc:Fallback>
                <p:oleObj name="Equation" r:id="rId16" imgW="24256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5429250"/>
                        <a:ext cx="24257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Right Arrow 150"/>
          <p:cNvSpPr/>
          <p:nvPr/>
        </p:nvSpPr>
        <p:spPr>
          <a:xfrm rot="7739784">
            <a:off x="3506954" y="2033143"/>
            <a:ext cx="737079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rot="1013691">
            <a:off x="5356753" y="1980303"/>
            <a:ext cx="1589637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/>
          <p:cNvSpPr/>
          <p:nvPr/>
        </p:nvSpPr>
        <p:spPr>
          <a:xfrm rot="5400000">
            <a:off x="1726855" y="3835746"/>
            <a:ext cx="5084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ight Arrow 153"/>
          <p:cNvSpPr/>
          <p:nvPr/>
        </p:nvSpPr>
        <p:spPr>
          <a:xfrm rot="5400000">
            <a:off x="7175154" y="3873846"/>
            <a:ext cx="5846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609600" y="4191000"/>
            <a:ext cx="3048000" cy="1752600"/>
          </a:xfrm>
          <a:prstGeom prst="rect">
            <a:avLst/>
          </a:prstGeom>
          <a:noFill/>
          <a:ln w="254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533400" y="3810000"/>
            <a:ext cx="914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Arial" pitchFamily="34" charset="0"/>
                <a:cs typeface="Arial" pitchFamily="34" charset="0"/>
              </a:rPr>
              <a:t>Output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4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/>
      <p:bldP spid="151" grpId="0" animBg="1"/>
      <p:bldP spid="152" grpId="0" animBg="1"/>
      <p:bldP spid="154" grpId="0" animBg="1"/>
      <p:bldP spid="155" grpId="0" animBg="1"/>
      <p:bldP spid="15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11" name="Picture 110" descr="obj1_new_0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9151" y="1371600"/>
            <a:ext cx="2680649" cy="2011680"/>
          </a:xfrm>
          <a:prstGeom prst="rect">
            <a:avLst/>
          </a:prstGeom>
        </p:spPr>
      </p:pic>
      <p:pic>
        <p:nvPicPr>
          <p:cNvPr id="112" name="Picture 111" descr="obj1_new_3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58" t="21500" r="15780" b="21501"/>
          <a:stretch>
            <a:fillRect/>
          </a:stretch>
        </p:blipFill>
        <p:spPr>
          <a:xfrm>
            <a:off x="3886200" y="1773936"/>
            <a:ext cx="1714500" cy="1143000"/>
          </a:xfrm>
          <a:prstGeom prst="rect">
            <a:avLst/>
          </a:prstGeom>
        </p:spPr>
      </p:pic>
      <p:pic>
        <p:nvPicPr>
          <p:cNvPr id="27" name="Picture 26" descr="obj1_new_2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36700" r="27187" b="17701"/>
          <a:stretch>
            <a:fillRect/>
          </a:stretch>
        </p:blipFill>
        <p:spPr>
          <a:xfrm>
            <a:off x="3767139" y="2086424"/>
            <a:ext cx="1524000" cy="914400"/>
          </a:xfrm>
          <a:prstGeom prst="rect">
            <a:avLst/>
          </a:prstGeom>
        </p:spPr>
      </p:pic>
      <p:pic>
        <p:nvPicPr>
          <p:cNvPr id="26" name="Picture 25" descr="obj1_new_1.bmp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44300" r="27187" b="13901"/>
          <a:stretch>
            <a:fillRect/>
          </a:stretch>
        </p:blipFill>
        <p:spPr>
          <a:xfrm>
            <a:off x="3748851" y="2223584"/>
            <a:ext cx="1536192" cy="844906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6" descr="Cricket-Bat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11" r="41111"/>
          <a:stretch>
            <a:fillRect/>
          </a:stretch>
        </p:blipFill>
        <p:spPr>
          <a:xfrm rot="18139558" flipH="1">
            <a:off x="4965831" y="1265739"/>
            <a:ext cx="233617" cy="13140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5627" y="1150688"/>
            <a:ext cx="12282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8"/>
          <p:cNvGrpSpPr>
            <a:grpSpLocks noChangeAspect="1"/>
          </p:cNvGrpSpPr>
          <p:nvPr/>
        </p:nvGrpSpPr>
        <p:grpSpPr>
          <a:xfrm>
            <a:off x="2265651" y="1524000"/>
            <a:ext cx="786385" cy="914400"/>
            <a:chOff x="5105400" y="1219200"/>
            <a:chExt cx="3276601" cy="38100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81" name="Straight Connector 80"/>
              <p:cNvCxnSpPr>
                <a:endCxn id="28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endCxn id="28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68" idx="1"/>
                <a:endCxn id="28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810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5105400" y="4267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5958839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720840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8016241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7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811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5958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6720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80162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63" name="Straight Connector 24"/>
              <p:cNvCxnSpPr>
                <a:stCxn id="80" idx="0"/>
                <a:endCxn id="29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78" idx="0"/>
                <a:endCxn id="71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76" idx="0"/>
                <a:endCxn id="70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74" idx="0"/>
                <a:endCxn id="68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60" name="Straight Connector 59"/>
              <p:cNvCxnSpPr>
                <a:stCxn id="29" idx="5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8" idx="2"/>
                <a:endCxn id="29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18"/>
            <p:cNvCxnSpPr>
              <a:stCxn id="71" idx="6"/>
              <a:endCxn id="70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57" name="Straight Connector 56"/>
              <p:cNvCxnSpPr>
                <a:stCxn id="29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16"/>
              <p:cNvCxnSpPr>
                <a:endCxn id="30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7"/>
              <p:cNvCxnSpPr>
                <a:endCxn id="28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461236" y="1524000"/>
            <a:ext cx="681764" cy="914400"/>
            <a:chOff x="1114676" y="1828800"/>
            <a:chExt cx="2009524" cy="2695238"/>
          </a:xfrm>
        </p:grpSpPr>
        <p:pic>
          <p:nvPicPr>
            <p:cNvPr id="85" name="Picture 84" descr="image38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4676" y="1828800"/>
              <a:ext cx="2009524" cy="2695238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1200278" y="1905000"/>
              <a:ext cx="247522" cy="762000"/>
            </a:xfrm>
            <a:prstGeom prst="rect">
              <a:avLst/>
            </a:prstGeom>
            <a:noFill/>
            <a:ln w="31750" cap="sq">
              <a:solidFill>
                <a:srgbClr val="00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545336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6764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8288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375636" y="1524000"/>
            <a:ext cx="681764" cy="914400"/>
            <a:chOff x="3448552" y="1828800"/>
            <a:chExt cx="2009524" cy="2695238"/>
          </a:xfrm>
        </p:grpSpPr>
        <p:pic>
          <p:nvPicPr>
            <p:cNvPr id="91" name="Picture 90" descr="image38.bmp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8552" y="1828800"/>
              <a:ext cx="2009524" cy="2695238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4114800" y="2057400"/>
              <a:ext cx="762000" cy="2286000"/>
            </a:xfrm>
            <a:prstGeom prst="rect">
              <a:avLst/>
            </a:pr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0" y="1905000"/>
              <a:ext cx="1295400" cy="2590800"/>
            </a:xfrm>
            <a:prstGeom prst="rect">
              <a:avLst/>
            </a:prstGeom>
            <a:noFill/>
            <a:ln w="25400" cap="sq">
              <a:solidFill>
                <a:srgbClr val="00FF00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15524" y="1905000"/>
              <a:ext cx="1572213" cy="9979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Valid region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5" name="Picture 94" descr="obj3_new.emf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142" y="3844303"/>
            <a:ext cx="2682429" cy="2011680"/>
          </a:xfrm>
          <a:prstGeom prst="rect">
            <a:avLst/>
          </a:prstGeom>
        </p:spPr>
      </p:pic>
      <p:pic>
        <p:nvPicPr>
          <p:cNvPr id="97" name="Picture 96" descr="croquet_mallet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r="10000"/>
          <a:stretch>
            <a:fillRect/>
          </a:stretch>
        </p:blipFill>
        <p:spPr>
          <a:xfrm rot="20522450">
            <a:off x="2251037" y="3889101"/>
            <a:ext cx="802273" cy="1069697"/>
          </a:xfrm>
          <a:prstGeom prst="rect">
            <a:avLst/>
          </a:prstGeom>
        </p:spPr>
      </p:pic>
      <p:pic>
        <p:nvPicPr>
          <p:cNvPr id="98" name="Picture 97" descr="obj4_new.emf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942" y="3879241"/>
            <a:ext cx="2682429" cy="2011680"/>
          </a:xfrm>
          <a:prstGeom prst="rect">
            <a:avLst/>
          </a:prstGeom>
        </p:spPr>
      </p:pic>
      <p:pic>
        <p:nvPicPr>
          <p:cNvPr id="100" name="Picture 99" descr="tennis-racket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782711">
            <a:off x="4791979" y="3968179"/>
            <a:ext cx="848112" cy="853201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1279971" y="3581651"/>
            <a:ext cx="160492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mallet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846821" y="3581400"/>
            <a:ext cx="14717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racket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8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10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43000" y="2514600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3043535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[Andriluka et al, 2009]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43000" y="3043535"/>
            <a:ext cx="121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[Dalal &amp; Triggs, 2006]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7" grpId="0"/>
      <p:bldP spid="108" grpId="0"/>
      <p:bldP spid="109" grpId="0"/>
      <p:bldP spid="110" grpId="0"/>
      <p:bldP spid="72" grpId="0"/>
      <p:bldP spid="7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9173" y="5578475"/>
            <a:ext cx="2133600" cy="365125"/>
          </a:xfrm>
        </p:spPr>
        <p:txBody>
          <a:bodyPr/>
          <a:lstStyle/>
          <a:p>
            <a:fld id="{E0BB3CA0-32E3-4CDE-8D18-1C80C234AB4A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" name="Picture 112" descr="obj1.emf"/>
          <p:cNvPicPr>
            <a:picLocks noChangeAspect="1"/>
          </p:cNvPicPr>
          <p:nvPr/>
        </p:nvPicPr>
        <p:blipFill>
          <a:blip r:embed="rId6" cstate="print"/>
          <a:srcRect l="29669" t="10095" r="62484" b="82066"/>
          <a:stretch>
            <a:fillRect/>
          </a:stretch>
        </p:blipFill>
        <p:spPr>
          <a:xfrm>
            <a:off x="4724400" y="1115568"/>
            <a:ext cx="304800" cy="228600"/>
          </a:xfrm>
          <a:prstGeom prst="rect">
            <a:avLst/>
          </a:prstGeom>
        </p:spPr>
      </p:pic>
      <p:pic>
        <p:nvPicPr>
          <p:cNvPr id="115" name="Picture 114" descr="obj1.emf"/>
          <p:cNvPicPr>
            <a:picLocks noChangeAspect="1"/>
          </p:cNvPicPr>
          <p:nvPr/>
        </p:nvPicPr>
        <p:blipFill>
          <a:blip r:embed="rId6" cstate="print"/>
          <a:srcRect l="29669" t="18666" r="62484" b="74228"/>
          <a:stretch>
            <a:fillRect/>
          </a:stretch>
        </p:blipFill>
        <p:spPr>
          <a:xfrm>
            <a:off x="3352800" y="1143000"/>
            <a:ext cx="304800" cy="207264"/>
          </a:xfrm>
          <a:prstGeom prst="rect">
            <a:avLst/>
          </a:prstGeom>
        </p:spPr>
      </p:pic>
      <p:pic>
        <p:nvPicPr>
          <p:cNvPr id="117" name="Picture 116" descr="obj1.emf"/>
          <p:cNvPicPr>
            <a:picLocks noChangeAspect="1"/>
          </p:cNvPicPr>
          <p:nvPr/>
        </p:nvPicPr>
        <p:blipFill>
          <a:blip r:embed="rId6" cstate="print"/>
          <a:srcRect l="29669" t="23159" r="62484" b="68527"/>
          <a:stretch>
            <a:fillRect/>
          </a:stretch>
        </p:blipFill>
        <p:spPr>
          <a:xfrm>
            <a:off x="1676400" y="1066800"/>
            <a:ext cx="304800" cy="24245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143000" y="1219200"/>
            <a:ext cx="1462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514600" y="1219200"/>
            <a:ext cx="17796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267200" y="1219200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265390" y="2173010"/>
            <a:ext cx="1316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Small object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-50400" y="4535211"/>
            <a:ext cx="19479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Background clutter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600200"/>
            <a:ext cx="114363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1600200"/>
            <a:ext cx="11803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600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3810000"/>
            <a:ext cx="1114026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90456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29000" y="5832157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83215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serve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8674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583215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Volleyball smash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4572000" y="3200400"/>
            <a:ext cx="1066800" cy="6858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400800" y="3505200"/>
            <a:ext cx="6858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2672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021" y="3962400"/>
            <a:ext cx="131557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962400"/>
            <a:ext cx="132281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4038600"/>
            <a:ext cx="72390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3060" y="3962400"/>
            <a:ext cx="10345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962400"/>
            <a:ext cx="1042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Parts cannot move too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7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pose per class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1591056"/>
            <a:ext cx="8229600" cy="11247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38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24000" y="3200400"/>
            <a:ext cx="3200400" cy="9906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odel.bmp"/>
          <p:cNvPicPr>
            <a:picLocks noChangeAspect="1"/>
          </p:cNvPicPr>
          <p:nvPr/>
        </p:nvPicPr>
        <p:blipFill>
          <a:blip r:embed="rId2" cstate="print"/>
          <a:srcRect l="27778" r="23611"/>
          <a:stretch>
            <a:fillRect/>
          </a:stretch>
        </p:blipFill>
        <p:spPr>
          <a:xfrm>
            <a:off x="807720" y="4191000"/>
            <a:ext cx="640080" cy="1755648"/>
          </a:xfrm>
          <a:prstGeom prst="rect">
            <a:avLst/>
          </a:prstGeom>
        </p:spPr>
      </p:pic>
      <p:pic>
        <p:nvPicPr>
          <p:cNvPr id="26" name="Picture 25" descr="model_5_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4343400"/>
            <a:ext cx="614290" cy="1463040"/>
          </a:xfrm>
          <a:prstGeom prst="rect">
            <a:avLst/>
          </a:prstGeom>
        </p:spPr>
      </p:pic>
      <p:pic>
        <p:nvPicPr>
          <p:cNvPr id="27" name="Picture 26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267200"/>
            <a:ext cx="548640" cy="163713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H="1">
            <a:off x="952500" y="4000500"/>
            <a:ext cx="4572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532456" y="4306824"/>
            <a:ext cx="972744" cy="1499616"/>
            <a:chOff x="2456256" y="4306824"/>
            <a:chExt cx="972744" cy="1499616"/>
          </a:xfrm>
        </p:grpSpPr>
        <p:pic>
          <p:nvPicPr>
            <p:cNvPr id="10" name="Picture 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6256" y="4343400"/>
              <a:ext cx="972744" cy="1463040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 rot="546621">
              <a:off x="2873184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 rot="867748">
              <a:off x="2813011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 rot="9685934">
              <a:off x="2841095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 rot="7594662">
              <a:off x="2711953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 rot="17668061">
              <a:off x="3036155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 rot="14342898">
              <a:off x="3203958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 rot="20900462">
              <a:off x="2841029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 rot="1611322">
              <a:off x="2703558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531326">
              <a:off x="2841269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 rot="2449302">
              <a:off x="2530171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21494495">
              <a:off x="2745437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/>
            </p:cNvSpPr>
            <p:nvPr/>
          </p:nvSpPr>
          <p:spPr>
            <a:xfrm rot="21494495">
              <a:off x="2706624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524000" y="4343400"/>
            <a:ext cx="858920" cy="1463040"/>
            <a:chOff x="1524000" y="4343400"/>
            <a:chExt cx="858920" cy="1463040"/>
          </a:xfrm>
        </p:grpSpPr>
        <p:pic>
          <p:nvPicPr>
            <p:cNvPr id="9" name="Picture 8" descr="image19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4343400"/>
              <a:ext cx="858920" cy="1463040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 rot="546621">
              <a:off x="1841733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 rot="867748">
              <a:off x="1778279" y="4968694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 rot="9685934">
              <a:off x="1737360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 rot="11659428">
              <a:off x="1737360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 rot="20483828">
              <a:off x="1969767" y="4935689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 rot="394376">
              <a:off x="1917632" y="4805091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 rot="21331250">
              <a:off x="1850439" y="518679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 rot="539373">
              <a:off x="1697099" y="5190624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848586" y="5346192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 rot="1184827">
              <a:off x="1613687" y="5413818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21494495">
              <a:off x="1752754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/>
            </p:cNvSpPr>
            <p:nvPr/>
          </p:nvSpPr>
          <p:spPr>
            <a:xfrm rot="21494495">
              <a:off x="1713941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333056" y="4306824"/>
            <a:ext cx="972744" cy="1499616"/>
            <a:chOff x="7409257" y="4306824"/>
            <a:chExt cx="972744" cy="1499616"/>
          </a:xfrm>
        </p:grpSpPr>
        <p:pic>
          <p:nvPicPr>
            <p:cNvPr id="20" name="Picture 1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9257" y="4343400"/>
              <a:ext cx="972744" cy="1463040"/>
            </a:xfrm>
            <a:prstGeom prst="rect">
              <a:avLst/>
            </a:prstGeom>
          </p:spPr>
        </p:pic>
        <p:sp>
          <p:nvSpPr>
            <p:cNvPr id="54" name="Rounded Rectangle 53"/>
            <p:cNvSpPr/>
            <p:nvPr/>
          </p:nvSpPr>
          <p:spPr>
            <a:xfrm rot="546621">
              <a:off x="7824101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 rot="867748">
              <a:off x="7763928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 rot="9685934">
              <a:off x="7792012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 rot="7594662">
              <a:off x="7662870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 rot="17668061">
              <a:off x="7987072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 rot="14342898">
              <a:off x="8154875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 rot="20900462">
              <a:off x="7791946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 rot="1611322">
              <a:off x="7654475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61"/>
            <p:cNvSpPr/>
            <p:nvPr/>
          </p:nvSpPr>
          <p:spPr>
            <a:xfrm rot="531326">
              <a:off x="7792186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 rot="2449302">
              <a:off x="7481088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21494495">
              <a:off x="7696354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>
              <a:spLocks/>
            </p:cNvSpPr>
            <p:nvPr/>
          </p:nvSpPr>
          <p:spPr>
            <a:xfrm rot="21494495">
              <a:off x="7657541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465680" y="4343400"/>
            <a:ext cx="858920" cy="1463040"/>
            <a:chOff x="5465680" y="4343400"/>
            <a:chExt cx="858920" cy="1463040"/>
          </a:xfrm>
        </p:grpSpPr>
        <p:pic>
          <p:nvPicPr>
            <p:cNvPr id="18" name="Picture 17" descr="image19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5680" y="4343400"/>
              <a:ext cx="858920" cy="1463040"/>
            </a:xfrm>
            <a:prstGeom prst="rect">
              <a:avLst/>
            </a:prstGeom>
          </p:spPr>
        </p:pic>
        <p:sp>
          <p:nvSpPr>
            <p:cNvPr id="66" name="Rounded Rectangle 65"/>
            <p:cNvSpPr/>
            <p:nvPr/>
          </p:nvSpPr>
          <p:spPr>
            <a:xfrm rot="546621">
              <a:off x="5770627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/>
            <p:cNvSpPr/>
            <p:nvPr/>
          </p:nvSpPr>
          <p:spPr>
            <a:xfrm rot="867748">
              <a:off x="5696712" y="4972390"/>
              <a:ext cx="274320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 rot="9685934">
              <a:off x="5666254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 rot="11659428">
              <a:off x="5666254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 rot="19120943">
              <a:off x="5974861" y="4975285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 rot="7147249">
              <a:off x="6085818" y="5049907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 rot="449214">
              <a:off x="5790057" y="5341384"/>
              <a:ext cx="142608" cy="44710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 rot="1135552">
              <a:off x="5587800" y="5343436"/>
              <a:ext cx="155448" cy="37015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/>
            <p:cNvSpPr/>
            <p:nvPr/>
          </p:nvSpPr>
          <p:spPr>
            <a:xfrm rot="13603137">
              <a:off x="5867400" y="556260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/>
            <p:cNvSpPr/>
            <p:nvPr/>
          </p:nvSpPr>
          <p:spPr>
            <a:xfrm rot="14664122">
              <a:off x="5703770" y="545383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21494495">
              <a:off x="5681648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>
              <a:spLocks/>
            </p:cNvSpPr>
            <p:nvPr/>
          </p:nvSpPr>
          <p:spPr>
            <a:xfrm rot="21494495">
              <a:off x="5642835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forehand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SIFT+SVM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Gupta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1000" y="278731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1000" y="53617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98544" y="16129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98544" y="40375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 is an open problem.  </a:t>
            </a:r>
          </a:p>
          <a:p>
            <a:pPr lvl="1"/>
            <a:r>
              <a:rPr lang="en-US" dirty="0" smtClean="0"/>
              <a:t>How to define actions?</a:t>
            </a:r>
          </a:p>
          <a:p>
            <a:pPr lvl="1"/>
            <a:r>
              <a:rPr lang="en-US" dirty="0" smtClean="0"/>
              <a:t>How to infer them?</a:t>
            </a:r>
          </a:p>
          <a:p>
            <a:pPr lvl="1"/>
            <a:r>
              <a:rPr lang="en-US" dirty="0" smtClean="0"/>
              <a:t>What are good visual cues? </a:t>
            </a:r>
          </a:p>
          <a:p>
            <a:pPr lvl="1"/>
            <a:r>
              <a:rPr lang="en-US" dirty="0" smtClean="0"/>
              <a:t>How do we incorporate higher level reasoning?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</a:t>
            </a:r>
            <a:r>
              <a:rPr lang="en-US" dirty="0" smtClean="0"/>
              <a:t>categorical (could be framed in terms of effect or intent)</a:t>
            </a:r>
            <a:endParaRPr lang="en-US" dirty="0" smtClean="0"/>
          </a:p>
          <a:p>
            <a:pPr lvl="1"/>
            <a:r>
              <a:rPr lang="en-US" dirty="0" smtClean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dirty="0" smtClean="0"/>
              <a:t>Just a couple works on how to incorporate pose and objects</a:t>
            </a:r>
          </a:p>
          <a:p>
            <a:pPr lvl="1"/>
            <a:r>
              <a:rPr lang="en-US" dirty="0" smtClean="0"/>
              <a:t>Not much idea of how to reason about long-term activities or </a:t>
            </a:r>
            <a:r>
              <a:rPr lang="en-US" dirty="0" smtClean="0"/>
              <a:t>to </a:t>
            </a:r>
            <a:r>
              <a:rPr lang="en-US" dirty="0" smtClean="0"/>
              <a:t>describe video sequences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3D Scenes and Context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66800"/>
            <a:ext cx="67913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7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1628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4"/>
              </a:rPr>
              <a:t>http://www.ics.uci.edu/~dramanan/papers/pose/index.html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956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kwanPostSmoothGreen_div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982" y="1828800"/>
            <a:ext cx="8458200" cy="28194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5"/>
              </a:rPr>
              <a:t>http://www.ics.uci.edu/~dramanan/papers/pose/index.html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780245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73403</TotalTime>
  <Words>2534</Words>
  <Application>Microsoft Office PowerPoint</Application>
  <PresentationFormat>On-screen Show (4:3)</PresentationFormat>
  <Paragraphs>833</Paragraphs>
  <Slides>76</Slides>
  <Notes>16</Notes>
  <HiddenSlides>2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Segoe Script</vt:lpstr>
      <vt:lpstr>Times New Roman</vt:lpstr>
      <vt:lpstr>Office Theme</vt:lpstr>
      <vt:lpstr>Image</vt:lpstr>
      <vt:lpstr>Equation</vt:lpstr>
      <vt:lpstr>Action Recognition</vt:lpstr>
      <vt:lpstr>Last classes</vt:lpstr>
      <vt:lpstr>Tracking people</vt:lpstr>
      <vt:lpstr>Tracking people by learning their appearance</vt:lpstr>
      <vt:lpstr>Top-down method to build model:   Exploit “easy” poses</vt:lpstr>
      <vt:lpstr>Representing people</vt:lpstr>
      <vt:lpstr>Temporal model</vt:lpstr>
      <vt:lpstr>Example results</vt:lpstr>
      <vt:lpstr>Video</vt:lpstr>
      <vt:lpstr>This section: advanced topics</vt:lpstr>
      <vt:lpstr>Today: action recognition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Take-home messages</vt:lpstr>
      <vt:lpstr>Take-home messages</vt:lpstr>
      <vt:lpstr>Next class: 3D Scenes and Context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218</cp:revision>
  <dcterms:created xsi:type="dcterms:W3CDTF">2009-12-16T02:55:56Z</dcterms:created>
  <dcterms:modified xsi:type="dcterms:W3CDTF">2015-04-23T15:43:31Z</dcterms:modified>
</cp:coreProperties>
</file>