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425" r:id="rId2"/>
    <p:sldId id="541" r:id="rId3"/>
    <p:sldId id="443" r:id="rId4"/>
    <p:sldId id="524" r:id="rId5"/>
    <p:sldId id="523" r:id="rId6"/>
    <p:sldId id="525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429" r:id="rId22"/>
    <p:sldId id="483" r:id="rId23"/>
    <p:sldId id="390" r:id="rId24"/>
    <p:sldId id="391" r:id="rId25"/>
    <p:sldId id="392" r:id="rId26"/>
    <p:sldId id="393" r:id="rId27"/>
    <p:sldId id="512" r:id="rId28"/>
    <p:sldId id="513" r:id="rId29"/>
    <p:sldId id="527" r:id="rId30"/>
    <p:sldId id="514" r:id="rId31"/>
    <p:sldId id="518" r:id="rId32"/>
    <p:sldId id="526" r:id="rId33"/>
    <p:sldId id="516" r:id="rId34"/>
    <p:sldId id="528" r:id="rId35"/>
    <p:sldId id="517" r:id="rId36"/>
    <p:sldId id="530" r:id="rId37"/>
    <p:sldId id="519" r:id="rId38"/>
    <p:sldId id="404" r:id="rId39"/>
    <p:sldId id="482" r:id="rId40"/>
    <p:sldId id="405" r:id="rId41"/>
    <p:sldId id="406" r:id="rId42"/>
    <p:sldId id="407" r:id="rId43"/>
    <p:sldId id="409" r:id="rId44"/>
    <p:sldId id="520" r:id="rId45"/>
    <p:sldId id="521" r:id="rId46"/>
    <p:sldId id="492" r:id="rId47"/>
    <p:sldId id="417" r:id="rId48"/>
    <p:sldId id="418" r:id="rId49"/>
    <p:sldId id="535" r:id="rId50"/>
    <p:sldId id="539" r:id="rId51"/>
    <p:sldId id="534" r:id="rId52"/>
    <p:sldId id="532" r:id="rId53"/>
    <p:sldId id="533" r:id="rId54"/>
    <p:sldId id="536" r:id="rId55"/>
    <p:sldId id="537" r:id="rId56"/>
    <p:sldId id="538" r:id="rId57"/>
    <p:sldId id="423" r:id="rId58"/>
    <p:sldId id="529" r:id="rId59"/>
    <p:sldId id="511" r:id="rId60"/>
    <p:sldId id="522" r:id="rId61"/>
    <p:sldId id="540" r:id="rId62"/>
    <p:sldId id="428" r:id="rId63"/>
    <p:sldId id="494" r:id="rId64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78434" autoAdjust="0"/>
  </p:normalViewPr>
  <p:slideViewPr>
    <p:cSldViewPr>
      <p:cViewPr varScale="1">
        <p:scale>
          <a:sx n="70" d="100"/>
          <a:sy n="70" d="100"/>
        </p:scale>
        <p:origin x="6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 smtClean="0"/>
              <a:t>Improvements in Object Detection</a:t>
            </a:r>
            <a:endParaRPr lang="en-US" sz="24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v>Dalal-Triggs</c:v>
          </c:tx>
          <c:marker>
            <c:symbol val="circle"/>
            <c:size val="10"/>
          </c:marker>
          <c:cat>
            <c:numRef>
              <c:f>Sheet1!$A$4:$A$11</c:f>
              <c:numCache>
                <c:formatCode>General</c:formatCode>
                <c:ptCount val="8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Sheet1!$E$4:$E$11</c:f>
              <c:numCache>
                <c:formatCode>General</c:formatCode>
                <c:ptCount val="8"/>
                <c:pt idx="0">
                  <c:v>0.108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918024"/>
        <c:axId val="355919200"/>
      </c:lineChart>
      <c:catAx>
        <c:axId val="35591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5919200"/>
        <c:crosses val="autoZero"/>
        <c:auto val="1"/>
        <c:lblAlgn val="ctr"/>
        <c:lblOffset val="100"/>
        <c:noMultiLvlLbl val="0"/>
      </c:catAx>
      <c:valAx>
        <c:axId val="355919200"/>
        <c:scaling>
          <c:orientation val="minMax"/>
          <c:max val="0.70000000000000007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 dirty="0"/>
                  <a:t>Mean</a:t>
                </a:r>
                <a:r>
                  <a:rPr lang="en-US" sz="1600" b="0" baseline="0" dirty="0"/>
                  <a:t> Average </a:t>
                </a:r>
                <a:r>
                  <a:rPr lang="en-US" sz="1600" b="0" baseline="0" dirty="0" smtClean="0"/>
                  <a:t>Precision (VOC 2007)</a:t>
                </a:r>
                <a:endParaRPr lang="en-US" sz="1600" b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5918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 smtClean="0"/>
              <a:t>Improvements in Object Detection</a:t>
            </a:r>
            <a:endParaRPr lang="en-US" sz="24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DT and DPM</c:v>
          </c:tx>
          <c:spPr>
            <a:ln w="38100"/>
          </c:spPr>
          <c:marker>
            <c:symbol val="square"/>
            <c:size val="10"/>
          </c:marker>
          <c:cat>
            <c:numRef>
              <c:f>Sheet1!$A$4:$A$11</c:f>
              <c:numCache>
                <c:formatCode>General</c:formatCode>
                <c:ptCount val="8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Sheet1!$B$4:$B$11</c:f>
              <c:numCache>
                <c:formatCode>General</c:formatCode>
                <c:ptCount val="8"/>
                <c:pt idx="1">
                  <c:v>0.21299999999999999</c:v>
                </c:pt>
                <c:pt idx="2">
                  <c:v>0.28399999999999997</c:v>
                </c:pt>
                <c:pt idx="3">
                  <c:v>0.29099999999999998</c:v>
                </c:pt>
                <c:pt idx="4">
                  <c:v>0.34100000000000003</c:v>
                </c:pt>
                <c:pt idx="5">
                  <c:v>0.35399999999999998</c:v>
                </c:pt>
              </c:numCache>
            </c:numRef>
          </c:val>
          <c:smooth val="0"/>
        </c:ser>
        <c:ser>
          <c:idx val="3"/>
          <c:order val="1"/>
          <c:tx>
            <c:v>Dalal-Triggs</c:v>
          </c:tx>
          <c:marker>
            <c:symbol val="circle"/>
            <c:size val="10"/>
          </c:marker>
          <c:val>
            <c:numRef>
              <c:f>Sheet1!$E$4:$E$11</c:f>
              <c:numCache>
                <c:formatCode>General</c:formatCode>
                <c:ptCount val="8"/>
                <c:pt idx="0">
                  <c:v>0.108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473592"/>
        <c:axId val="291473200"/>
      </c:lineChart>
      <c:catAx>
        <c:axId val="29147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91473200"/>
        <c:crosses val="autoZero"/>
        <c:auto val="1"/>
        <c:lblAlgn val="ctr"/>
        <c:lblOffset val="100"/>
        <c:noMultiLvlLbl val="0"/>
      </c:catAx>
      <c:valAx>
        <c:axId val="291473200"/>
        <c:scaling>
          <c:orientation val="minMax"/>
          <c:max val="0.70000000000000007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 dirty="0"/>
                  <a:t>Mean</a:t>
                </a:r>
                <a:r>
                  <a:rPr lang="en-US" sz="1600" b="0" baseline="0" dirty="0"/>
                  <a:t> Average </a:t>
                </a:r>
                <a:r>
                  <a:rPr lang="en-US" sz="1600" b="0" baseline="0" dirty="0" smtClean="0"/>
                  <a:t>Precision (VOC 2007)</a:t>
                </a:r>
                <a:endParaRPr lang="en-US" sz="1600" b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91473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 smtClean="0"/>
              <a:t>Improvements in Object Detection</a:t>
            </a:r>
            <a:endParaRPr lang="en-US" sz="24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DT and DPM</c:v>
          </c:tx>
          <c:spPr>
            <a:ln w="38100"/>
          </c:spPr>
          <c:marker>
            <c:symbol val="square"/>
            <c:size val="10"/>
          </c:marker>
          <c:cat>
            <c:numRef>
              <c:f>Sheet1!$A$4:$A$11</c:f>
              <c:numCache>
                <c:formatCode>General</c:formatCode>
                <c:ptCount val="8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Sheet1!$B$4:$B$11</c:f>
              <c:numCache>
                <c:formatCode>General</c:formatCode>
                <c:ptCount val="8"/>
                <c:pt idx="1">
                  <c:v>0.21299999999999999</c:v>
                </c:pt>
                <c:pt idx="2">
                  <c:v>0.28399999999999997</c:v>
                </c:pt>
                <c:pt idx="3">
                  <c:v>0.29099999999999998</c:v>
                </c:pt>
                <c:pt idx="4">
                  <c:v>0.34100000000000003</c:v>
                </c:pt>
                <c:pt idx="5">
                  <c:v>0.35399999999999998</c:v>
                </c:pt>
              </c:numCache>
            </c:numRef>
          </c:val>
          <c:smooth val="0"/>
        </c:ser>
        <c:ser>
          <c:idx val="0"/>
          <c:order val="1"/>
          <c:tx>
            <c:v>regionlets</c:v>
          </c:tx>
          <c:marker>
            <c:symbol val="diamond"/>
            <c:size val="12"/>
          </c:marker>
          <c:val>
            <c:numRef>
              <c:f>Sheet1!$C$4:$C$11</c:f>
              <c:numCache>
                <c:formatCode>General</c:formatCode>
                <c:ptCount val="8"/>
                <c:pt idx="6">
                  <c:v>0.41</c:v>
                </c:pt>
              </c:numCache>
            </c:numRef>
          </c:val>
          <c:smooth val="0"/>
        </c:ser>
        <c:ser>
          <c:idx val="2"/>
          <c:order val="2"/>
          <c:tx>
            <c:v>R-CNN</c:v>
          </c:tx>
          <c:marker>
            <c:symbol val="triangle"/>
            <c:size val="12"/>
          </c:marker>
          <c:val>
            <c:numRef>
              <c:f>Sheet1!$D$4:$D$11</c:f>
              <c:numCache>
                <c:formatCode>General</c:formatCode>
                <c:ptCount val="8"/>
                <c:pt idx="7">
                  <c:v>0.58499999999999996</c:v>
                </c:pt>
              </c:numCache>
            </c:numRef>
          </c:val>
          <c:smooth val="0"/>
        </c:ser>
        <c:ser>
          <c:idx val="3"/>
          <c:order val="3"/>
          <c:tx>
            <c:v>Dalal-Triggs</c:v>
          </c:tx>
          <c:marker>
            <c:symbol val="circle"/>
            <c:size val="10"/>
          </c:marker>
          <c:val>
            <c:numRef>
              <c:f>Sheet1!$E$4:$E$11</c:f>
              <c:numCache>
                <c:formatCode>General</c:formatCode>
                <c:ptCount val="8"/>
                <c:pt idx="0">
                  <c:v>0.108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408736"/>
        <c:axId val="292413832"/>
      </c:lineChart>
      <c:catAx>
        <c:axId val="29240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92413832"/>
        <c:crosses val="autoZero"/>
        <c:auto val="1"/>
        <c:lblAlgn val="ctr"/>
        <c:lblOffset val="100"/>
        <c:noMultiLvlLbl val="0"/>
      </c:catAx>
      <c:valAx>
        <c:axId val="2924138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 dirty="0"/>
                  <a:t>Mean</a:t>
                </a:r>
                <a:r>
                  <a:rPr lang="en-US" sz="1600" b="0" baseline="0" dirty="0"/>
                  <a:t> Average </a:t>
                </a:r>
                <a:r>
                  <a:rPr lang="en-US" sz="1600" b="0" baseline="0" dirty="0" smtClean="0"/>
                  <a:t>Precision (VOC 2007)</a:t>
                </a:r>
                <a:endParaRPr lang="en-US" sz="1600" b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92408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Relationship Id="rId4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4" Type="http://schemas.openxmlformats.org/officeDocument/2006/relationships/image" Target="../media/image8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D9E0D8-5176-4600-8F97-8776EAA1B323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2468B8-2F45-4DC7-93AA-AB8371927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00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2C8D09-45E1-41B8-B750-D9B9A6AF69F6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824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EE082-6C1C-420A-A03D-D2EFDC4CF07B}" type="slidenum">
              <a:rPr lang="en-US"/>
              <a:pPr/>
              <a:t>28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9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D7649-88D7-49CD-9C20-7AFBB6CB2DC2}" type="slidenum">
              <a:rPr lang="en-US"/>
              <a:pPr/>
              <a:t>30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F0B1C-3815-4AB7-BA7B-01EDAE7AF329}" type="slidenum">
              <a:rPr lang="en-US"/>
              <a:pPr/>
              <a:t>33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1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1FE2B-110D-430F-9051-9DD87A0F6336}" type="slidenum">
              <a:rPr lang="en-US"/>
              <a:pPr/>
              <a:t>35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0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AA44E7-DEDD-44A2-AA0D-DE093F8D122C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2006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Predictable which objects will be missed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81DF-F42D-4B04-92AB-678FB117531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8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0602" indent="-2886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4773" indent="-2309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6682" indent="-2309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8591" indent="-2309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8E3CC9-2052-4BEF-91CD-B22EBC98EA07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2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5938-1732-43B5-9152-34375104C19F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35A1-55F7-4E7A-BD95-2842D1AF3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D643-211B-4874-9444-68EF7DD554EA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A1D8-C086-4DFA-A7F8-65927B914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5322-14A9-48F7-A76D-01A93CCC6088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CA88-26B2-457B-A617-3661C9109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A5BE-D426-4D3E-9458-8E233B81E426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4C85-B781-4D49-A1E9-980879C02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69E1-0FE2-4BAD-BFE2-6D231AE53D84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91E1-AE05-473D-9794-60DFF2960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8FEA-1F64-45AF-BAD7-E318139CA1A9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33A1-094F-4F33-9E30-6217E6483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2583-DF71-4457-A4F6-6131983982FA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4E10-4EC1-4217-B2B2-95A223220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C193-E0D8-4CE8-A4B4-40C82B35A40B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5B37-9C54-4FB2-B0B5-C4ED48A37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3B60-2753-49B3-9035-65455B4CDDBE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D573-D31A-4C8E-AC14-AC97A30E6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F90D-2A32-49A8-901D-2A311AE8DE4B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A80B-3EE6-410C-B41E-F1D280BD2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22EB-2A31-4710-86B4-4FC725A43812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AA2A-91AA-4005-86C3-2CFC62859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C0F3D-2DBC-474F-B3CB-2DDE54B308F3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D35C9E-52A7-4FF7-951B-F22EC1E0D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lass\hog%20demo.mpe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bc.ca/~lowe/425/violaJones01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311.2524.pdf" TargetMode="External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3.emf"/><Relationship Id="rId4" Type="http://schemas.openxmlformats.org/officeDocument/2006/relationships/image" Target="../media/image80.emf"/><Relationship Id="rId9" Type="http://schemas.openxmlformats.org/officeDocument/2006/relationships/oleObject" Target="../embeddings/oleObject4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7.emf"/><Relationship Id="rId4" Type="http://schemas.openxmlformats.org/officeDocument/2006/relationships/image" Target="../media/image84.emf"/><Relationship Id="rId9" Type="http://schemas.openxmlformats.org/officeDocument/2006/relationships/oleObject" Target="../embeddings/oleObject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8.emf"/><Relationship Id="rId4" Type="http://schemas.openxmlformats.org/officeDocument/2006/relationships/oleObject" Target="../embeddings/oleObject9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hyperlink" Target="http://www.flickr.com/groups/977532@N24/pool/" TargetMode="External"/><Relationship Id="rId7" Type="http://schemas.openxmlformats.org/officeDocument/2006/relationships/hyperlink" Target="http://www.oddee.com/item_98248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95.png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 Category Detection: </a:t>
            </a:r>
            <a:r>
              <a:rPr lang="en-US" dirty="0" smtClean="0"/>
              <a:t>Statistical Templates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04/14/15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4572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248025"/>
            <a:ext cx="50577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an object model</a:t>
            </a:r>
          </a:p>
        </p:txBody>
      </p:sp>
      <p:sp>
        <p:nvSpPr>
          <p:cNvPr id="36869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3.	Hybrid template/parts model</a:t>
            </a:r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914400" y="1828800"/>
            <a:ext cx="1274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Detections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0" y="4724400"/>
            <a:ext cx="247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Template Visualization</a:t>
            </a:r>
          </a:p>
        </p:txBody>
      </p:sp>
      <p:sp>
        <p:nvSpPr>
          <p:cNvPr id="36872" name="TextBox 9"/>
          <p:cNvSpPr txBox="1">
            <a:spLocks noChangeArrowheads="1"/>
          </p:cNvSpPr>
          <p:nvPr/>
        </p:nvSpPr>
        <p:spPr bwMode="auto">
          <a:xfrm>
            <a:off x="7134225" y="6581775"/>
            <a:ext cx="1871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Felzenszwalb et al. 2008</a:t>
            </a:r>
          </a:p>
        </p:txBody>
      </p:sp>
    </p:spTree>
    <p:extLst>
      <p:ext uri="{BB962C8B-B14F-4D97-AF65-F5344CB8AC3E}">
        <p14:creationId xmlns:p14="http://schemas.microsoft.com/office/powerpoint/2010/main" val="27453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an object model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14350" indent="-514350">
              <a:buFont typeface="Arial" charset="0"/>
              <a:buAutoNum type="arabicPeriod" startAt="4"/>
            </a:pPr>
            <a:r>
              <a:rPr lang="en-US" smtClean="0"/>
              <a:t>3D-ish model</a:t>
            </a:r>
          </a:p>
          <a:p>
            <a:pPr marL="514350" indent="-514350"/>
            <a:r>
              <a:rPr lang="en-US" smtClean="0"/>
              <a:t>Object is collection of 3D planar patches under affine transformation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51927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888" y="2819400"/>
            <a:ext cx="40751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4724400" y="4572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Process of Object Recognition</a:t>
            </a:r>
            <a:endParaRPr lang="de-CH" smtClean="0"/>
          </a:p>
        </p:txBody>
      </p:sp>
      <p:sp>
        <p:nvSpPr>
          <p:cNvPr id="108" name="Rounded Rectangle 107"/>
          <p:cNvSpPr/>
          <p:nvPr/>
        </p:nvSpPr>
        <p:spPr>
          <a:xfrm>
            <a:off x="2362200" y="16764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Specify Object Model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362200" y="2865438"/>
            <a:ext cx="3657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Generate Hypotheses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362200" y="40386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Score Hypotheses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2362200" y="52578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Resolve Detections</a:t>
            </a:r>
            <a:endParaRPr lang="en-US" sz="2800" dirty="0"/>
          </a:p>
        </p:txBody>
      </p:sp>
      <p:sp>
        <p:nvSpPr>
          <p:cNvPr id="112" name="Down Arrow 111"/>
          <p:cNvSpPr/>
          <p:nvPr/>
        </p:nvSpPr>
        <p:spPr>
          <a:xfrm>
            <a:off x="3962400" y="24685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3962400" y="36115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3962400" y="479901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2895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 an alignment of the model to the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56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hypotheses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Sliding window</a:t>
            </a:r>
          </a:p>
          <a:p>
            <a:pPr marL="914400" lvl="1" indent="-514350"/>
            <a:r>
              <a:rPr lang="en-US" dirty="0" smtClean="0"/>
              <a:t>Test patch at each location and scale</a:t>
            </a:r>
          </a:p>
        </p:txBody>
      </p:sp>
      <p:pic>
        <p:nvPicPr>
          <p:cNvPr id="39940" name="Picture 13" descr="p1010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2600" y="2590800"/>
            <a:ext cx="250825" cy="660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3 C 0.23525 -0.00556 0.46962 -0.01112 0.4684 0.00463 C 0.46719 0.0206 -0.00347 0.07106 -0.0066 0.0956 C -0.00955 0.12037 0.44965 0.13287 0.45 0.15254 C 0.45035 0.17222 -0.00469 0.19421 -0.00469 0.21388 C -0.00469 0.23356 0.45 0.25115 0.45 0.27083 C 0.45 0.29051 -0.00191 0.31944 -0.00469 0.33217 C -0.00729 0.3449 0.43143 0.33865 0.43351 0.34814 C 0.43559 0.35763 0.00521 0.37916 0.00816 0.38912 C 0.01129 0.39907 0.2316 0.40301 0.45191 0.4074 " pathEditMode="relative" rAng="0" ptsTypes="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hypotheses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Sliding window</a:t>
            </a:r>
          </a:p>
          <a:p>
            <a:pPr marL="914400" lvl="1" indent="-514350"/>
            <a:r>
              <a:rPr lang="en-US" smtClean="0"/>
              <a:t>Test patch at each location and scale</a:t>
            </a:r>
          </a:p>
          <a:p>
            <a:pPr marL="914400" lvl="1" indent="-514350"/>
            <a:endParaRPr lang="en-US" smtClean="0"/>
          </a:p>
        </p:txBody>
      </p:sp>
      <p:pic>
        <p:nvPicPr>
          <p:cNvPr id="40964" name="Picture 13" descr="p1010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79688"/>
            <a:ext cx="30480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2600" y="2590800"/>
            <a:ext cx="250825" cy="660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162 C 0.15504 -0.0051 0.31129 -0.00811 0.31007 0.00092 C 0.30938 0.01041 -0.00416 0.04051 -0.00625 0.05486 C -0.00798 0.06967 0.29792 0.07731 0.29809 0.08912 C 0.29827 0.10069 -0.00503 0.11365 -0.00503 0.12546 C -0.00503 0.13703 0.29809 0.14745 0.29809 0.15902 C 0.29809 0.17083 -0.00312 0.18819 -0.00503 0.1956 C -0.00677 0.20324 0.28559 0.1993 0.28698 0.20532 C 0.28854 0.21088 0.00156 0.22384 0.00365 0.22963 C 0.00573 0.23541 0.15243 0.23773 0.29931 0.24074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hypotheses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2.	Voting from patches/keypoints</a:t>
            </a:r>
          </a:p>
          <a:p>
            <a:pPr marL="914400" lvl="1" indent="-514350">
              <a:buFont typeface="Arial" charset="0"/>
              <a:buNone/>
            </a:pPr>
            <a:endParaRPr lang="en-US" smtClean="0"/>
          </a:p>
        </p:txBody>
      </p:sp>
      <p:pic>
        <p:nvPicPr>
          <p:cNvPr id="41988" name="Picture 3" descr="t1f3l16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1800225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1" name="Text Box 4"/>
          <p:cNvSpPr txBox="1">
            <a:spLocks noChangeArrowheads="1"/>
          </p:cNvSpPr>
          <p:nvPr/>
        </p:nvSpPr>
        <p:spPr bwMode="auto">
          <a:xfrm>
            <a:off x="1076325" y="2614613"/>
            <a:ext cx="1536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Interest Points</a:t>
            </a:r>
            <a:endParaRPr lang="en-GB" dirty="0">
              <a:latin typeface="+mj-lt"/>
            </a:endParaRPr>
          </a:p>
        </p:txBody>
      </p:sp>
      <p:pic>
        <p:nvPicPr>
          <p:cNvPr id="41990" name="Picture 5" descr="result-t1f3l16528-intp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124200"/>
            <a:ext cx="1800225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2790825" y="3816350"/>
            <a:ext cx="457200" cy="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6" name="Text Box 9"/>
          <p:cNvSpPr txBox="1">
            <a:spLocks noChangeArrowheads="1"/>
          </p:cNvSpPr>
          <p:nvPr/>
        </p:nvSpPr>
        <p:spPr bwMode="auto">
          <a:xfrm>
            <a:off x="3048000" y="2438400"/>
            <a:ext cx="207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Matched Codebook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Entries</a:t>
            </a:r>
            <a:endParaRPr lang="en-GB" dirty="0">
              <a:latin typeface="+mj-lt"/>
            </a:endParaRPr>
          </a:p>
        </p:txBody>
      </p:sp>
      <p:pic>
        <p:nvPicPr>
          <p:cNvPr id="41993" name="Picture 10" descr="result-t1f3l16528-patch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7550" y="3124200"/>
            <a:ext cx="18002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Line 12"/>
          <p:cNvSpPr>
            <a:spLocks noChangeShapeType="1"/>
          </p:cNvSpPr>
          <p:nvPr/>
        </p:nvSpPr>
        <p:spPr bwMode="auto">
          <a:xfrm>
            <a:off x="5076825" y="381635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Text Box 14"/>
          <p:cNvSpPr txBox="1">
            <a:spLocks noChangeArrowheads="1"/>
          </p:cNvSpPr>
          <p:nvPr/>
        </p:nvSpPr>
        <p:spPr bwMode="auto">
          <a:xfrm>
            <a:off x="5715000" y="2438400"/>
            <a:ext cx="1382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Probabilistic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Voting</a:t>
            </a:r>
            <a:endParaRPr lang="en-GB" dirty="0">
              <a:latin typeface="+mj-lt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62600" y="3124200"/>
            <a:ext cx="1800225" cy="1350963"/>
            <a:chOff x="3810" y="1026"/>
            <a:chExt cx="1134" cy="851"/>
          </a:xfrm>
        </p:grpSpPr>
        <p:pic>
          <p:nvPicPr>
            <p:cNvPr id="42062" name="Picture 16" descr="t1f3l16528-gra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" y="1026"/>
              <a:ext cx="1134" cy="8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063" name="Line 17"/>
            <p:cNvSpPr>
              <a:spLocks noChangeShapeType="1"/>
            </p:cNvSpPr>
            <p:nvPr/>
          </p:nvSpPr>
          <p:spPr bwMode="auto">
            <a:xfrm flipH="1">
              <a:off x="4214" y="1160"/>
              <a:ext cx="27" cy="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4" name="Line 18"/>
            <p:cNvSpPr>
              <a:spLocks noChangeShapeType="1"/>
            </p:cNvSpPr>
            <p:nvPr/>
          </p:nvSpPr>
          <p:spPr bwMode="auto">
            <a:xfrm flipV="1">
              <a:off x="4173" y="1298"/>
              <a:ext cx="91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5" name="Oval 19"/>
            <p:cNvSpPr>
              <a:spLocks noChangeArrowheads="1"/>
            </p:cNvSpPr>
            <p:nvPr/>
          </p:nvSpPr>
          <p:spPr bwMode="auto">
            <a:xfrm>
              <a:off x="4189" y="1288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66" name="Oval 20"/>
            <p:cNvSpPr>
              <a:spLocks noChangeArrowheads="1"/>
            </p:cNvSpPr>
            <p:nvPr/>
          </p:nvSpPr>
          <p:spPr bwMode="auto">
            <a:xfrm>
              <a:off x="4744" y="1261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67" name="Oval 21"/>
            <p:cNvSpPr>
              <a:spLocks noChangeArrowheads="1"/>
            </p:cNvSpPr>
            <p:nvPr/>
          </p:nvSpPr>
          <p:spPr bwMode="auto">
            <a:xfrm>
              <a:off x="3919" y="1298"/>
              <a:ext cx="34" cy="3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68" name="Oval 22"/>
            <p:cNvSpPr>
              <a:spLocks noChangeArrowheads="1"/>
            </p:cNvSpPr>
            <p:nvPr/>
          </p:nvSpPr>
          <p:spPr bwMode="auto">
            <a:xfrm>
              <a:off x="4245" y="1272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69" name="Oval 23"/>
            <p:cNvSpPr>
              <a:spLocks noChangeArrowheads="1"/>
            </p:cNvSpPr>
            <p:nvPr/>
          </p:nvSpPr>
          <p:spPr bwMode="auto">
            <a:xfrm>
              <a:off x="4694" y="1276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70" name="Oval 24"/>
            <p:cNvSpPr>
              <a:spLocks noChangeArrowheads="1"/>
            </p:cNvSpPr>
            <p:nvPr/>
          </p:nvSpPr>
          <p:spPr bwMode="auto">
            <a:xfrm>
              <a:off x="4717" y="1309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71" name="Line 25"/>
            <p:cNvSpPr>
              <a:spLocks noChangeShapeType="1"/>
            </p:cNvSpPr>
            <p:nvPr/>
          </p:nvSpPr>
          <p:spPr bwMode="auto">
            <a:xfrm flipV="1">
              <a:off x="4748" y="1298"/>
              <a:ext cx="15" cy="1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2" name="Line 26"/>
            <p:cNvSpPr>
              <a:spLocks noChangeShapeType="1"/>
            </p:cNvSpPr>
            <p:nvPr/>
          </p:nvSpPr>
          <p:spPr bwMode="auto">
            <a:xfrm flipV="1">
              <a:off x="4672" y="1298"/>
              <a:ext cx="45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3" name="Line 27"/>
            <p:cNvSpPr>
              <a:spLocks noChangeShapeType="1"/>
            </p:cNvSpPr>
            <p:nvPr/>
          </p:nvSpPr>
          <p:spPr bwMode="auto">
            <a:xfrm flipH="1" flipV="1">
              <a:off x="3946" y="1321"/>
              <a:ext cx="231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4" name="Line 28"/>
            <p:cNvSpPr>
              <a:spLocks noChangeShapeType="1"/>
            </p:cNvSpPr>
            <p:nvPr/>
          </p:nvSpPr>
          <p:spPr bwMode="auto">
            <a:xfrm flipH="1" flipV="1">
              <a:off x="4558" y="1321"/>
              <a:ext cx="114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5" name="Oval 29"/>
            <p:cNvSpPr>
              <a:spLocks noChangeArrowheads="1"/>
            </p:cNvSpPr>
            <p:nvPr/>
          </p:nvSpPr>
          <p:spPr bwMode="auto">
            <a:xfrm>
              <a:off x="4537" y="1300"/>
              <a:ext cx="23" cy="2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76" name="Oval 30"/>
            <p:cNvSpPr>
              <a:spLocks noChangeArrowheads="1"/>
            </p:cNvSpPr>
            <p:nvPr/>
          </p:nvSpPr>
          <p:spPr bwMode="auto">
            <a:xfrm>
              <a:off x="4894" y="1348"/>
              <a:ext cx="23" cy="2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77" name="Line 31"/>
            <p:cNvSpPr>
              <a:spLocks noChangeShapeType="1"/>
            </p:cNvSpPr>
            <p:nvPr/>
          </p:nvSpPr>
          <p:spPr bwMode="auto">
            <a:xfrm flipV="1">
              <a:off x="4744" y="1366"/>
              <a:ext cx="155" cy="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8" name="Line 32"/>
            <p:cNvSpPr>
              <a:spLocks noChangeShapeType="1"/>
            </p:cNvSpPr>
            <p:nvPr/>
          </p:nvSpPr>
          <p:spPr bwMode="auto">
            <a:xfrm>
              <a:off x="4241" y="1152"/>
              <a:ext cx="159" cy="1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9" name="Oval 33"/>
            <p:cNvSpPr>
              <a:spLocks noChangeArrowheads="1"/>
            </p:cNvSpPr>
            <p:nvPr/>
          </p:nvSpPr>
          <p:spPr bwMode="auto">
            <a:xfrm>
              <a:off x="4010" y="1241"/>
              <a:ext cx="34" cy="3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80" name="Oval 34"/>
            <p:cNvSpPr>
              <a:spLocks noChangeArrowheads="1"/>
            </p:cNvSpPr>
            <p:nvPr/>
          </p:nvSpPr>
          <p:spPr bwMode="auto">
            <a:xfrm>
              <a:off x="4397" y="1321"/>
              <a:ext cx="23" cy="2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81" name="Line 35"/>
            <p:cNvSpPr>
              <a:spLocks noChangeShapeType="1"/>
            </p:cNvSpPr>
            <p:nvPr/>
          </p:nvSpPr>
          <p:spPr bwMode="auto">
            <a:xfrm flipH="1">
              <a:off x="4037" y="1152"/>
              <a:ext cx="204" cy="1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082" name="Picture 36" descr="images58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7" y="1086"/>
              <a:ext cx="150" cy="1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2083" name="Picture 37" descr="images17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71" y="1384"/>
              <a:ext cx="218" cy="21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2084" name="Picture 38" descr="images25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98" y="1138"/>
              <a:ext cx="68" cy="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2085" name="Picture 39" descr="images6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04" y="1442"/>
              <a:ext cx="127" cy="1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2086" name="Picture 40" descr="images19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94" y="1391"/>
              <a:ext cx="114" cy="11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087" name="Line 41"/>
            <p:cNvSpPr>
              <a:spLocks noChangeShapeType="1"/>
            </p:cNvSpPr>
            <p:nvPr/>
          </p:nvSpPr>
          <p:spPr bwMode="auto">
            <a:xfrm>
              <a:off x="4725" y="1174"/>
              <a:ext cx="15" cy="1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997" name="Picture 42" descr="t1f3l16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1800225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98" name="Line 44"/>
          <p:cNvSpPr>
            <a:spLocks noChangeShapeType="1"/>
          </p:cNvSpPr>
          <p:nvPr/>
        </p:nvSpPr>
        <p:spPr bwMode="auto">
          <a:xfrm>
            <a:off x="7439025" y="38100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" name="Text Box 46"/>
          <p:cNvSpPr txBox="1">
            <a:spLocks noChangeArrowheads="1"/>
          </p:cNvSpPr>
          <p:nvPr/>
        </p:nvSpPr>
        <p:spPr bwMode="auto">
          <a:xfrm>
            <a:off x="6781800" y="5359400"/>
            <a:ext cx="1706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3D Voting Space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(continuous)</a:t>
            </a:r>
            <a:endParaRPr lang="en-GB" dirty="0">
              <a:latin typeface="+mj-lt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6943725" y="4465638"/>
            <a:ext cx="1693863" cy="1093787"/>
            <a:chOff x="4680" y="1871"/>
            <a:chExt cx="1067" cy="689"/>
          </a:xfrm>
        </p:grpSpPr>
        <p:sp>
          <p:nvSpPr>
            <p:cNvPr id="42002" name="Rectangle 48"/>
            <p:cNvSpPr>
              <a:spLocks noChangeAspect="1" noChangeArrowheads="1"/>
            </p:cNvSpPr>
            <p:nvPr/>
          </p:nvSpPr>
          <p:spPr bwMode="auto">
            <a:xfrm>
              <a:off x="4717" y="1933"/>
              <a:ext cx="885" cy="54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de-CH"/>
            </a:p>
          </p:txBody>
        </p: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4680" y="1871"/>
              <a:ext cx="1067" cy="689"/>
              <a:chOff x="4680" y="1871"/>
              <a:chExt cx="1067" cy="689"/>
            </a:xfrm>
          </p:grpSpPr>
          <p:sp>
            <p:nvSpPr>
              <p:cNvPr id="42059" name="Text Box 50"/>
              <p:cNvSpPr txBox="1">
                <a:spLocks noChangeArrowheads="1"/>
              </p:cNvSpPr>
              <p:nvPr/>
            </p:nvSpPr>
            <p:spPr bwMode="auto">
              <a:xfrm>
                <a:off x="5583" y="2368"/>
                <a:ext cx="164" cy="192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sz="1400" i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42060" name="Text Box 51"/>
              <p:cNvSpPr txBox="1">
                <a:spLocks noChangeArrowheads="1"/>
              </p:cNvSpPr>
              <p:nvPr/>
            </p:nvSpPr>
            <p:spPr bwMode="auto">
              <a:xfrm>
                <a:off x="4680" y="1871"/>
                <a:ext cx="164" cy="192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sz="1400" i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42061" name="Text Box 52"/>
              <p:cNvSpPr txBox="1">
                <a:spLocks noChangeArrowheads="1"/>
              </p:cNvSpPr>
              <p:nvPr/>
            </p:nvSpPr>
            <p:spPr bwMode="auto">
              <a:xfrm>
                <a:off x="4694" y="2273"/>
                <a:ext cx="158" cy="192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sz="1400" i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4779" y="2047"/>
              <a:ext cx="873" cy="398"/>
              <a:chOff x="4779" y="2047"/>
              <a:chExt cx="873" cy="398"/>
            </a:xfrm>
          </p:grpSpPr>
          <p:grpSp>
            <p:nvGrpSpPr>
              <p:cNvPr id="6" name="Group 54"/>
              <p:cNvGrpSpPr>
                <a:grpSpLocks/>
              </p:cNvGrpSpPr>
              <p:nvPr/>
            </p:nvGrpSpPr>
            <p:grpSpPr bwMode="auto">
              <a:xfrm>
                <a:off x="4779" y="2047"/>
                <a:ext cx="873" cy="398"/>
                <a:chOff x="4779" y="2047"/>
                <a:chExt cx="873" cy="398"/>
              </a:xfrm>
            </p:grpSpPr>
            <p:grpSp>
              <p:nvGrpSpPr>
                <p:cNvPr id="7" name="Group 55"/>
                <p:cNvGrpSpPr>
                  <a:grpSpLocks/>
                </p:cNvGrpSpPr>
                <p:nvPr/>
              </p:nvGrpSpPr>
              <p:grpSpPr bwMode="auto">
                <a:xfrm>
                  <a:off x="5102" y="2204"/>
                  <a:ext cx="545" cy="50"/>
                  <a:chOff x="5102" y="2204"/>
                  <a:chExt cx="545" cy="50"/>
                </a:xfrm>
              </p:grpSpPr>
              <p:sp>
                <p:nvSpPr>
                  <p:cNvPr id="4205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5102" y="2204"/>
                    <a:ext cx="38" cy="36"/>
                  </a:xfrm>
                  <a:prstGeom prst="ellipse">
                    <a:avLst/>
                  </a:prstGeom>
                  <a:solidFill>
                    <a:srgbClr val="33CC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4205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5125" y="2208"/>
                    <a:ext cx="38" cy="35"/>
                  </a:xfrm>
                  <a:prstGeom prst="ellipse">
                    <a:avLst/>
                  </a:prstGeom>
                  <a:solidFill>
                    <a:srgbClr val="33CC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4205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5609" y="2219"/>
                    <a:ext cx="38" cy="35"/>
                  </a:xfrm>
                  <a:prstGeom prst="ellipse">
                    <a:avLst/>
                  </a:prstGeom>
                  <a:solidFill>
                    <a:srgbClr val="33CC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</p:grpSp>
            <p:sp>
              <p:nvSpPr>
                <p:cNvPr id="42013" name="Oval 59"/>
                <p:cNvSpPr>
                  <a:spLocks noChangeArrowheads="1"/>
                </p:cNvSpPr>
                <p:nvPr/>
              </p:nvSpPr>
              <p:spPr bwMode="auto">
                <a:xfrm>
                  <a:off x="4964" y="2153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4" name="Oval 60"/>
                <p:cNvSpPr>
                  <a:spLocks noChangeArrowheads="1"/>
                </p:cNvSpPr>
                <p:nvPr/>
              </p:nvSpPr>
              <p:spPr bwMode="auto">
                <a:xfrm>
                  <a:off x="5609" y="2218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5" name="Oval 61"/>
                <p:cNvSpPr>
                  <a:spLocks noChangeArrowheads="1"/>
                </p:cNvSpPr>
                <p:nvPr/>
              </p:nvSpPr>
              <p:spPr bwMode="auto">
                <a:xfrm>
                  <a:off x="4941" y="2150"/>
                  <a:ext cx="38" cy="3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6" name="Oval 62"/>
                <p:cNvSpPr>
                  <a:spLocks noChangeArrowheads="1"/>
                </p:cNvSpPr>
                <p:nvPr/>
              </p:nvSpPr>
              <p:spPr bwMode="auto">
                <a:xfrm>
                  <a:off x="4887" y="2100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7" name="Oval 63"/>
                <p:cNvSpPr>
                  <a:spLocks noChangeArrowheads="1"/>
                </p:cNvSpPr>
                <p:nvPr/>
              </p:nvSpPr>
              <p:spPr bwMode="auto">
                <a:xfrm>
                  <a:off x="4906" y="2189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8" name="Oval 64"/>
                <p:cNvSpPr>
                  <a:spLocks noChangeArrowheads="1"/>
                </p:cNvSpPr>
                <p:nvPr/>
              </p:nvSpPr>
              <p:spPr bwMode="auto">
                <a:xfrm>
                  <a:off x="4925" y="2100"/>
                  <a:ext cx="48" cy="4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9" name="Oval 65"/>
                <p:cNvSpPr>
                  <a:spLocks noChangeArrowheads="1"/>
                </p:cNvSpPr>
                <p:nvPr/>
              </p:nvSpPr>
              <p:spPr bwMode="auto">
                <a:xfrm>
                  <a:off x="4983" y="2189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0" name="Oval 66"/>
                <p:cNvSpPr>
                  <a:spLocks noChangeArrowheads="1"/>
                </p:cNvSpPr>
                <p:nvPr/>
              </p:nvSpPr>
              <p:spPr bwMode="auto">
                <a:xfrm>
                  <a:off x="4944" y="2118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1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4868" y="2153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2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5002" y="2136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3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5363" y="2231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4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5623" y="2243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5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5497" y="2125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6" name="Oval 72"/>
                <p:cNvSpPr>
                  <a:spLocks noChangeArrowheads="1"/>
                </p:cNvSpPr>
                <p:nvPr/>
              </p:nvSpPr>
              <p:spPr bwMode="auto">
                <a:xfrm>
                  <a:off x="4944" y="2189"/>
                  <a:ext cx="39" cy="3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7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4779" y="2083"/>
                  <a:ext cx="28" cy="2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8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4894" y="2225"/>
                  <a:ext cx="28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9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5010" y="2296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0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5585" y="2207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1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5144" y="2048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2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5002" y="2171"/>
                  <a:ext cx="39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3" name="Oval 79"/>
                <p:cNvSpPr>
                  <a:spLocks noChangeArrowheads="1"/>
                </p:cNvSpPr>
                <p:nvPr/>
              </p:nvSpPr>
              <p:spPr bwMode="auto">
                <a:xfrm>
                  <a:off x="5002" y="2100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4" name="Oval 80"/>
                <p:cNvSpPr>
                  <a:spLocks noChangeArrowheads="1"/>
                </p:cNvSpPr>
                <p:nvPr/>
              </p:nvSpPr>
              <p:spPr bwMode="auto">
                <a:xfrm>
                  <a:off x="5535" y="2284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5" name="Oval 81"/>
                <p:cNvSpPr>
                  <a:spLocks noChangeArrowheads="1"/>
                </p:cNvSpPr>
                <p:nvPr/>
              </p:nvSpPr>
              <p:spPr bwMode="auto">
                <a:xfrm>
                  <a:off x="5604" y="2172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6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4779" y="2278"/>
                  <a:ext cx="28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7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4868" y="2047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8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5221" y="2420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9" name="Oval 85"/>
                <p:cNvSpPr>
                  <a:spLocks noChangeArrowheads="1"/>
                </p:cNvSpPr>
                <p:nvPr/>
              </p:nvSpPr>
              <p:spPr bwMode="auto">
                <a:xfrm>
                  <a:off x="5480" y="2204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0" name="Oval 86"/>
                <p:cNvSpPr>
                  <a:spLocks noChangeArrowheads="1"/>
                </p:cNvSpPr>
                <p:nvPr/>
              </p:nvSpPr>
              <p:spPr bwMode="auto">
                <a:xfrm>
                  <a:off x="5457" y="2201"/>
                  <a:ext cx="38" cy="3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1" name="Oval 87"/>
                <p:cNvSpPr>
                  <a:spLocks noChangeArrowheads="1"/>
                </p:cNvSpPr>
                <p:nvPr/>
              </p:nvSpPr>
              <p:spPr bwMode="auto">
                <a:xfrm>
                  <a:off x="5403" y="2151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2" name="Oval 88"/>
                <p:cNvSpPr>
                  <a:spLocks noChangeArrowheads="1"/>
                </p:cNvSpPr>
                <p:nvPr/>
              </p:nvSpPr>
              <p:spPr bwMode="auto">
                <a:xfrm>
                  <a:off x="5422" y="2240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3" name="Oval 89"/>
                <p:cNvSpPr>
                  <a:spLocks noChangeArrowheads="1"/>
                </p:cNvSpPr>
                <p:nvPr/>
              </p:nvSpPr>
              <p:spPr bwMode="auto">
                <a:xfrm>
                  <a:off x="5441" y="2151"/>
                  <a:ext cx="48" cy="4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4" name="Oval 90"/>
                <p:cNvSpPr>
                  <a:spLocks noChangeArrowheads="1"/>
                </p:cNvSpPr>
                <p:nvPr/>
              </p:nvSpPr>
              <p:spPr bwMode="auto">
                <a:xfrm>
                  <a:off x="5499" y="2240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5" name="Oval 91"/>
                <p:cNvSpPr>
                  <a:spLocks noChangeArrowheads="1"/>
                </p:cNvSpPr>
                <p:nvPr/>
              </p:nvSpPr>
              <p:spPr bwMode="auto">
                <a:xfrm>
                  <a:off x="5460" y="2169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6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5384" y="2204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7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5518" y="2187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8" name="Oval 94"/>
                <p:cNvSpPr>
                  <a:spLocks noChangeArrowheads="1"/>
                </p:cNvSpPr>
                <p:nvPr/>
              </p:nvSpPr>
              <p:spPr bwMode="auto">
                <a:xfrm>
                  <a:off x="5460" y="2240"/>
                  <a:ext cx="39" cy="3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9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5518" y="2222"/>
                  <a:ext cx="39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0" name="Oval 96"/>
                <p:cNvSpPr>
                  <a:spLocks noChangeArrowheads="1"/>
                </p:cNvSpPr>
                <p:nvPr/>
              </p:nvSpPr>
              <p:spPr bwMode="auto">
                <a:xfrm>
                  <a:off x="5518" y="2151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1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1" y="2095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2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5304" y="2299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3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5621" y="2050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4" name="Oval 100"/>
                <p:cNvSpPr>
                  <a:spLocks noChangeArrowheads="1"/>
                </p:cNvSpPr>
                <p:nvPr/>
              </p:nvSpPr>
              <p:spPr bwMode="auto">
                <a:xfrm>
                  <a:off x="5236" y="2073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5" name="Oval 101"/>
                <p:cNvSpPr>
                  <a:spLocks noChangeArrowheads="1"/>
                </p:cNvSpPr>
                <p:nvPr/>
              </p:nvSpPr>
              <p:spPr bwMode="auto">
                <a:xfrm>
                  <a:off x="5304" y="2345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grpSp>
            <p:nvGrpSpPr>
              <p:cNvPr id="8" name="Group 102"/>
              <p:cNvGrpSpPr>
                <a:grpSpLocks/>
              </p:cNvGrpSpPr>
              <p:nvPr/>
            </p:nvGrpSpPr>
            <p:grpSpPr bwMode="auto">
              <a:xfrm>
                <a:off x="4905" y="2092"/>
                <a:ext cx="159" cy="321"/>
                <a:chOff x="4905" y="2092"/>
                <a:chExt cx="159" cy="321"/>
              </a:xfrm>
            </p:grpSpPr>
            <p:sp>
              <p:nvSpPr>
                <p:cNvPr id="42010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4986" y="2251"/>
                  <a:ext cx="0" cy="162"/>
                </a:xfrm>
                <a:prstGeom prst="line">
                  <a:avLst/>
                </a:prstGeom>
                <a:noFill/>
                <a:ln w="6350" cap="rnd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011" name="Oval 104"/>
                <p:cNvSpPr>
                  <a:spLocks noChangeArrowheads="1"/>
                </p:cNvSpPr>
                <p:nvPr/>
              </p:nvSpPr>
              <p:spPr bwMode="auto">
                <a:xfrm>
                  <a:off x="4905" y="2092"/>
                  <a:ext cx="159" cy="159"/>
                </a:xfrm>
                <a:prstGeom prst="ellipse">
                  <a:avLst/>
                </a:prstGeom>
                <a:noFill/>
                <a:ln w="254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de-CH"/>
                </a:p>
              </p:txBody>
            </p:sp>
          </p:grpSp>
          <p:grpSp>
            <p:nvGrpSpPr>
              <p:cNvPr id="9" name="Group 105"/>
              <p:cNvGrpSpPr>
                <a:grpSpLocks/>
              </p:cNvGrpSpPr>
              <p:nvPr/>
            </p:nvGrpSpPr>
            <p:grpSpPr bwMode="auto">
              <a:xfrm>
                <a:off x="5424" y="2156"/>
                <a:ext cx="136" cy="284"/>
                <a:chOff x="5424" y="2156"/>
                <a:chExt cx="136" cy="284"/>
              </a:xfrm>
            </p:grpSpPr>
            <p:sp>
              <p:nvSpPr>
                <p:cNvPr id="42008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5492" y="2296"/>
                  <a:ext cx="0" cy="144"/>
                </a:xfrm>
                <a:prstGeom prst="line">
                  <a:avLst/>
                </a:prstGeom>
                <a:noFill/>
                <a:ln w="6350" cap="rnd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009" name="Oval 107"/>
                <p:cNvSpPr>
                  <a:spLocks noChangeArrowheads="1"/>
                </p:cNvSpPr>
                <p:nvPr/>
              </p:nvSpPr>
              <p:spPr bwMode="auto">
                <a:xfrm>
                  <a:off x="5424" y="2156"/>
                  <a:ext cx="136" cy="136"/>
                </a:xfrm>
                <a:prstGeom prst="ellipse">
                  <a:avLst/>
                </a:prstGeom>
                <a:noFill/>
                <a:ln w="254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de-CH"/>
                </a:p>
              </p:txBody>
            </p:sp>
          </p:grpSp>
        </p:grpSp>
      </p:grpSp>
      <p:sp>
        <p:nvSpPr>
          <p:cNvPr id="42001" name="TextBox 102"/>
          <p:cNvSpPr txBox="1">
            <a:spLocks noChangeArrowheads="1"/>
          </p:cNvSpPr>
          <p:nvPr/>
        </p:nvSpPr>
        <p:spPr bwMode="auto">
          <a:xfrm>
            <a:off x="6356350" y="6488113"/>
            <a:ext cx="278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ISM model by Leibe et al.</a:t>
            </a:r>
          </a:p>
        </p:txBody>
      </p:sp>
    </p:spTree>
    <p:extLst>
      <p:ext uri="{BB962C8B-B14F-4D97-AF65-F5344CB8AC3E}">
        <p14:creationId xmlns:p14="http://schemas.microsoft.com/office/powerpoint/2010/main" val="42290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hypotheses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3.	  Region-based proposal 	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34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3434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286000"/>
            <a:ext cx="36528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20314" y="64886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Endres Hoiem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Process of Object Recognition</a:t>
            </a:r>
            <a:endParaRPr lang="de-CH" smtClean="0"/>
          </a:p>
        </p:txBody>
      </p:sp>
      <p:sp>
        <p:nvSpPr>
          <p:cNvPr id="108" name="Rounded Rectangle 107"/>
          <p:cNvSpPr/>
          <p:nvPr/>
        </p:nvSpPr>
        <p:spPr>
          <a:xfrm>
            <a:off x="1066800" y="16002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Specify Object Model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66800" y="2789238"/>
            <a:ext cx="3657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Generate Hypotheses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66800" y="39624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Score Hypotheses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66800" y="51816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Resolve Detections</a:t>
            </a:r>
          </a:p>
        </p:txBody>
      </p:sp>
      <p:sp>
        <p:nvSpPr>
          <p:cNvPr id="112" name="Down Arrow 111"/>
          <p:cNvSpPr/>
          <p:nvPr/>
        </p:nvSpPr>
        <p:spPr>
          <a:xfrm>
            <a:off x="2667000" y="23923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2667000" y="35353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2667000" y="472281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42" name="TextBox 9"/>
          <p:cNvSpPr txBox="1">
            <a:spLocks noChangeArrowheads="1"/>
          </p:cNvSpPr>
          <p:nvPr/>
        </p:nvSpPr>
        <p:spPr bwMode="auto">
          <a:xfrm>
            <a:off x="4800600" y="3581400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Mainly-gradient based </a:t>
            </a:r>
            <a:r>
              <a:rPr lang="en-US" sz="2000" dirty="0" smtClean="0"/>
              <a:t> or CNN features, </a:t>
            </a:r>
            <a:r>
              <a:rPr lang="en-US" sz="2000" dirty="0" smtClean="0"/>
              <a:t>usually based on summary representation,  many classifiers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9770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Process of Object Recognition</a:t>
            </a:r>
            <a:endParaRPr lang="de-CH" smtClean="0"/>
          </a:p>
        </p:txBody>
      </p:sp>
      <p:sp>
        <p:nvSpPr>
          <p:cNvPr id="108" name="Rounded Rectangle 107"/>
          <p:cNvSpPr/>
          <p:nvPr/>
        </p:nvSpPr>
        <p:spPr>
          <a:xfrm>
            <a:off x="1066800" y="16002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Specify Object Model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66800" y="2789238"/>
            <a:ext cx="3657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Generate Hypotheses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66800" y="39624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Score Hypotheses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66800" y="51816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Resolve Detections</a:t>
            </a:r>
            <a:endParaRPr lang="en-US" sz="2800" dirty="0"/>
          </a:p>
        </p:txBody>
      </p:sp>
      <p:sp>
        <p:nvSpPr>
          <p:cNvPr id="112" name="Down Arrow 111"/>
          <p:cNvSpPr/>
          <p:nvPr/>
        </p:nvSpPr>
        <p:spPr>
          <a:xfrm>
            <a:off x="2667000" y="23923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2667000" y="35353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2667000" y="472281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876800" y="518160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Rescore each proposed object based on whole set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7251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Resolving detection scores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Non-max suppression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62200"/>
            <a:ext cx="3581400" cy="396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3124200"/>
            <a:ext cx="15240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3352800"/>
            <a:ext cx="1524000" cy="1371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1524000" y="4724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Score = 0.1</a:t>
            </a:r>
          </a:p>
        </p:txBody>
      </p:sp>
      <p:sp>
        <p:nvSpPr>
          <p:cNvPr id="45064" name="TextBox 8"/>
          <p:cNvSpPr txBox="1">
            <a:spLocks noChangeArrowheads="1"/>
          </p:cNvSpPr>
          <p:nvPr/>
        </p:nvSpPr>
        <p:spPr bwMode="auto">
          <a:xfrm>
            <a:off x="1295400" y="2743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Score = 0.8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2362200"/>
            <a:ext cx="3581400" cy="396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38800" y="3124200"/>
            <a:ext cx="15240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7" name="TextBox 14"/>
          <p:cNvSpPr txBox="1">
            <a:spLocks noChangeArrowheads="1"/>
          </p:cNvSpPr>
          <p:nvPr/>
        </p:nvSpPr>
        <p:spPr bwMode="auto">
          <a:xfrm>
            <a:off x="5715000" y="2743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Score = 0.8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267200" y="4191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HW 5 due next Monday</a:t>
            </a:r>
          </a:p>
          <a:p>
            <a:endParaRPr lang="en-US" dirty="0" smtClean="0"/>
          </a:p>
          <a:p>
            <a:r>
              <a:rPr lang="en-US" dirty="0" smtClean="0"/>
              <a:t>Final project</a:t>
            </a:r>
          </a:p>
          <a:p>
            <a:pPr lvl="1"/>
            <a:r>
              <a:rPr lang="en-US" dirty="0" smtClean="0"/>
              <a:t>Posters on May 8, 7-10pm </a:t>
            </a:r>
            <a:r>
              <a:rPr lang="en-US" dirty="0"/>
              <a:t>(final exam period)</a:t>
            </a:r>
            <a:endParaRPr lang="en-US" dirty="0" smtClean="0"/>
          </a:p>
          <a:p>
            <a:pPr lvl="1"/>
            <a:r>
              <a:rPr lang="en-US" dirty="0" smtClean="0"/>
              <a:t>Papers due following Monday (one per group)</a:t>
            </a:r>
          </a:p>
          <a:p>
            <a:endParaRPr lang="en-US" dirty="0" smtClean="0"/>
          </a:p>
          <a:p>
            <a:r>
              <a:rPr lang="en-US" dirty="0" smtClean="0"/>
              <a:t>Remaining classes</a:t>
            </a:r>
          </a:p>
          <a:p>
            <a:pPr lvl="1"/>
            <a:r>
              <a:rPr lang="en-US" dirty="0" smtClean="0"/>
              <a:t>Object detection/tracking: next three classes</a:t>
            </a:r>
          </a:p>
          <a:p>
            <a:pPr lvl="1"/>
            <a:r>
              <a:rPr lang="en-US" dirty="0" smtClean="0"/>
              <a:t>Action recognition</a:t>
            </a:r>
          </a:p>
          <a:p>
            <a:pPr lvl="1"/>
            <a:r>
              <a:rPr lang="en-US" dirty="0" smtClean="0"/>
              <a:t>3D scenes/context</a:t>
            </a:r>
          </a:p>
          <a:p>
            <a:pPr lvl="1"/>
            <a:r>
              <a:rPr lang="en-US" dirty="0" smtClean="0"/>
              <a:t>Summary lecture and feedback (2</a:t>
            </a:r>
            <a:r>
              <a:rPr lang="en-US" baseline="30000" dirty="0" smtClean="0"/>
              <a:t>nd</a:t>
            </a:r>
            <a:r>
              <a:rPr lang="en-US" dirty="0" smtClean="0"/>
              <a:t> to last day)</a:t>
            </a:r>
          </a:p>
          <a:p>
            <a:pPr lvl="1"/>
            <a:r>
              <a:rPr lang="en-US" dirty="0" smtClean="0"/>
              <a:t>I need to miss last class – </a:t>
            </a:r>
            <a:r>
              <a:rPr lang="en-US" dirty="0" err="1" smtClean="0"/>
              <a:t>Jiabin</a:t>
            </a:r>
            <a:r>
              <a:rPr lang="en-US" dirty="0" smtClean="0"/>
              <a:t> will teach convolutional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4020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Resolving detection scores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2.	Context/reasoning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5105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p1010172_bx"/>
          <p:cNvPicPr>
            <a:picLocks noChangeAspect="1" noChangeArrowheads="1"/>
          </p:cNvPicPr>
          <p:nvPr/>
        </p:nvPicPr>
        <p:blipFill>
          <a:blip r:embed="rId3" cstate="print"/>
          <a:srcRect l="13000" t="10655" r="13000" b="14761"/>
          <a:stretch>
            <a:fillRect/>
          </a:stretch>
        </p:blipFill>
        <p:spPr bwMode="auto">
          <a:xfrm>
            <a:off x="5486400" y="1082675"/>
            <a:ext cx="32004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5626100" y="3606532"/>
            <a:ext cx="2832100" cy="3280043"/>
            <a:chOff x="2687" y="825"/>
            <a:chExt cx="3048" cy="3531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687" y="825"/>
              <a:ext cx="3048" cy="3531"/>
              <a:chOff x="2679" y="672"/>
              <a:chExt cx="3048" cy="3531"/>
            </a:xfrm>
          </p:grpSpPr>
          <p:pic>
            <p:nvPicPr>
              <p:cNvPr id="46092" name="Picture 13" descr="p1010172_o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6000" t="2664" r="19000" b="1443"/>
              <a:stretch>
                <a:fillRect/>
              </a:stretch>
            </p:blipFill>
            <p:spPr bwMode="auto">
              <a:xfrm>
                <a:off x="2694" y="672"/>
                <a:ext cx="3033" cy="3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093" name="Text Box 14"/>
              <p:cNvSpPr txBox="1">
                <a:spLocks noChangeArrowheads="1"/>
              </p:cNvSpPr>
              <p:nvPr/>
            </p:nvSpPr>
            <p:spPr bwMode="auto">
              <a:xfrm>
                <a:off x="3962" y="3936"/>
                <a:ext cx="62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/>
                  <a:t>meters</a:t>
                </a:r>
              </a:p>
            </p:txBody>
          </p:sp>
          <p:sp>
            <p:nvSpPr>
              <p:cNvPr id="46094" name="Text Box 15"/>
              <p:cNvSpPr txBox="1">
                <a:spLocks noChangeArrowheads="1"/>
              </p:cNvSpPr>
              <p:nvPr/>
            </p:nvSpPr>
            <p:spPr bwMode="auto">
              <a:xfrm rot="-5400000">
                <a:off x="2501" y="2127"/>
                <a:ext cx="62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/>
                  <a:t>meters</a:t>
                </a:r>
              </a:p>
            </p:txBody>
          </p:sp>
        </p:grpSp>
        <p:sp>
          <p:nvSpPr>
            <p:cNvPr id="46088" name="Oval 16"/>
            <p:cNvSpPr>
              <a:spLocks noChangeAspect="1" noChangeArrowheads="1"/>
            </p:cNvSpPr>
            <p:nvPr/>
          </p:nvSpPr>
          <p:spPr bwMode="auto">
            <a:xfrm>
              <a:off x="4565" y="2709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46089" name="Oval 17"/>
            <p:cNvSpPr>
              <a:spLocks noChangeArrowheads="1"/>
            </p:cNvSpPr>
            <p:nvPr/>
          </p:nvSpPr>
          <p:spPr bwMode="auto">
            <a:xfrm>
              <a:off x="3908" y="2008"/>
              <a:ext cx="35" cy="3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46090" name="Oval 18"/>
            <p:cNvSpPr>
              <a:spLocks noChangeAspect="1" noChangeArrowheads="1"/>
            </p:cNvSpPr>
            <p:nvPr/>
          </p:nvSpPr>
          <p:spPr bwMode="auto">
            <a:xfrm>
              <a:off x="4628" y="2709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46091" name="Oval 19"/>
            <p:cNvSpPr>
              <a:spLocks noChangeAspect="1" noChangeArrowheads="1"/>
            </p:cNvSpPr>
            <p:nvPr/>
          </p:nvSpPr>
          <p:spPr bwMode="auto">
            <a:xfrm>
              <a:off x="3606" y="2323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64886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Hoiem et al.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14400"/>
          </a:xfrm>
        </p:spPr>
        <p:txBody>
          <a:bodyPr>
            <a:noAutofit/>
          </a:bodyPr>
          <a:lstStyle/>
          <a:p>
            <a:r>
              <a:rPr lang="en-US" sz="3600" smtClean="0"/>
              <a:t>Object category detection in computer vision</a:t>
            </a:r>
          </a:p>
        </p:txBody>
      </p:sp>
      <p:pic>
        <p:nvPicPr>
          <p:cNvPr id="32771" name="Picture 4" descr="p1010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685800" y="838200"/>
            <a:ext cx="790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Goal: detect all pedestrians, cars, monkeys, etc in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Steps of Category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648200" cy="5562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Align</a:t>
            </a:r>
          </a:p>
          <a:p>
            <a:pPr marL="914400" lvl="1" indent="-514350"/>
            <a:r>
              <a:rPr lang="en-US" dirty="0" smtClean="0"/>
              <a:t>E.g., choose position, scale orientation</a:t>
            </a:r>
          </a:p>
          <a:p>
            <a:pPr marL="914400" lvl="1" indent="-514350"/>
            <a:r>
              <a:rPr lang="en-US" dirty="0" smtClean="0"/>
              <a:t>How to make this tractable?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Compare</a:t>
            </a:r>
            <a:endParaRPr lang="en-US" dirty="0" smtClean="0"/>
          </a:p>
          <a:p>
            <a:pPr marL="914400" lvl="1" indent="-514350"/>
            <a:r>
              <a:rPr lang="en-US" dirty="0" smtClean="0"/>
              <a:t>Compute similarity to an example object or to a summary representation</a:t>
            </a:r>
          </a:p>
          <a:p>
            <a:pPr marL="914400" lvl="1" indent="-514350"/>
            <a:r>
              <a:rPr lang="en-US" dirty="0" smtClean="0"/>
              <a:t>Which differences in appearance are important?</a:t>
            </a:r>
            <a:endParaRPr lang="en-US" dirty="0"/>
          </a:p>
        </p:txBody>
      </p:sp>
      <p:pic>
        <p:nvPicPr>
          <p:cNvPr id="4" name="Picture 4" descr="p1010172"/>
          <p:cNvPicPr>
            <a:picLocks noChangeAspect="1" noChangeArrowheads="1"/>
          </p:cNvPicPr>
          <p:nvPr/>
        </p:nvPicPr>
        <p:blipFill>
          <a:blip r:embed="rId2" cstate="print"/>
          <a:srcRect l="40000" t="26667" b="16667"/>
          <a:stretch>
            <a:fillRect/>
          </a:stretch>
        </p:blipFill>
        <p:spPr bwMode="auto">
          <a:xfrm>
            <a:off x="5562600" y="1066800"/>
            <a:ext cx="322729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04922" y="2191139"/>
            <a:ext cx="228600" cy="533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034" name="Picture 2" descr="http://www.cse.lehigh.edu/~spletzer/duc_s07/left_pedestrian.png"/>
          <p:cNvPicPr>
            <a:picLocks noChangeAspect="1" noChangeArrowheads="1"/>
          </p:cNvPicPr>
          <p:nvPr/>
        </p:nvPicPr>
        <p:blipFill>
          <a:blip r:embed="rId3" cstate="print"/>
          <a:srcRect l="37500" t="33333" r="49861" b="23333"/>
          <a:stretch>
            <a:fillRect/>
          </a:stretch>
        </p:blipFill>
        <p:spPr bwMode="auto">
          <a:xfrm>
            <a:off x="7220339" y="4155234"/>
            <a:ext cx="533400" cy="1371600"/>
          </a:xfrm>
          <a:prstGeom prst="rect">
            <a:avLst/>
          </a:prstGeom>
          <a:noFill/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876661" y="1295400"/>
            <a:ext cx="228600" cy="533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0"/>
            <a:ext cx="622300" cy="1646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5" cstate="print"/>
          <a:srcRect r="-14286"/>
          <a:stretch>
            <a:fillRect/>
          </a:stretch>
        </p:blipFill>
        <p:spPr bwMode="auto">
          <a:xfrm>
            <a:off x="5867400" y="3963956"/>
            <a:ext cx="609600" cy="1644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800600" y="556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Aligned </a:t>
            </a:r>
          </a:p>
          <a:p>
            <a:pPr algn="ctr"/>
            <a:r>
              <a:rPr lang="en-US" dirty="0" smtClean="0"/>
              <a:t>Possible Objects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63139" y="550118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Exemplar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24800" y="5505061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6553200" y="472440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14800"/>
            <a:ext cx="737206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9144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Sliding window: a simple alignment solution</a:t>
            </a:r>
          </a:p>
        </p:txBody>
      </p:sp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228600" y="1219200"/>
            <a:ext cx="4419600" cy="3352800"/>
            <a:chOff x="1219200" y="1524000"/>
            <a:chExt cx="6705600" cy="5029200"/>
          </a:xfrm>
        </p:grpSpPr>
        <p:pic>
          <p:nvPicPr>
            <p:cNvPr id="6156" name="Picture 13" descr="p10101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1524000"/>
              <a:ext cx="67056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Rectangle 5"/>
            <p:cNvSpPr>
              <a:spLocks noChangeArrowheads="1"/>
            </p:cNvSpPr>
            <p:nvPr/>
          </p:nvSpPr>
          <p:spPr bwMode="auto">
            <a:xfrm>
              <a:off x="1219200" y="1524000"/>
              <a:ext cx="381000" cy="990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1371600" y="1524000"/>
              <a:ext cx="381000" cy="990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7"/>
            <p:cNvSpPr>
              <a:spLocks noChangeArrowheads="1"/>
            </p:cNvSpPr>
            <p:nvPr/>
          </p:nvSpPr>
          <p:spPr bwMode="auto">
            <a:xfrm>
              <a:off x="7439025" y="5481638"/>
              <a:ext cx="457200" cy="1066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8"/>
            <p:cNvSpPr>
              <a:spLocks noChangeShapeType="1"/>
            </p:cNvSpPr>
            <p:nvPr/>
          </p:nvSpPr>
          <p:spPr bwMode="auto">
            <a:xfrm>
              <a:off x="1981200" y="2057400"/>
              <a:ext cx="457200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105400" y="4724400"/>
            <a:ext cx="2286000" cy="1714500"/>
            <a:chOff x="533400" y="1676400"/>
            <a:chExt cx="2286000" cy="1714500"/>
          </a:xfrm>
        </p:grpSpPr>
        <p:pic>
          <p:nvPicPr>
            <p:cNvPr id="6151" name="Picture 13" descr="p10101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676400"/>
              <a:ext cx="2286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533400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>
              <a:off x="633845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Rectangle 7"/>
            <p:cNvSpPr>
              <a:spLocks noChangeArrowheads="1"/>
            </p:cNvSpPr>
            <p:nvPr/>
          </p:nvSpPr>
          <p:spPr bwMode="auto">
            <a:xfrm>
              <a:off x="2514600" y="2667000"/>
              <a:ext cx="301336" cy="711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8"/>
            <p:cNvSpPr>
              <a:spLocks noChangeShapeType="1"/>
            </p:cNvSpPr>
            <p:nvPr/>
          </p:nvSpPr>
          <p:spPr bwMode="auto">
            <a:xfrm>
              <a:off x="1035627" y="2032000"/>
              <a:ext cx="301336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2788679">
            <a:off x="4629150" y="4400550"/>
            <a:ext cx="646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2788679">
            <a:off x="7372350" y="6229350"/>
            <a:ext cx="646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window is separately classified</a:t>
            </a:r>
          </a:p>
        </p:txBody>
      </p:sp>
      <p:pic>
        <p:nvPicPr>
          <p:cNvPr id="7171" name="Picture 4" descr="scramb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8486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Statistical Template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Object model = sum of scores of features at fixed positions</a:t>
            </a:r>
          </a:p>
        </p:txBody>
      </p:sp>
      <p:pic>
        <p:nvPicPr>
          <p:cNvPr id="819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876800"/>
            <a:ext cx="622300" cy="1646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819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743200"/>
            <a:ext cx="533400" cy="1644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143000" y="2743200"/>
            <a:ext cx="381000" cy="381000"/>
          </a:xfrm>
          <a:prstGeom prst="ellipse">
            <a:avLst/>
          </a:prstGeom>
          <a:noFill/>
          <a:ln w="57150">
            <a:solidFill>
              <a:srgbClr val="03E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31242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3581400"/>
            <a:ext cx="381000" cy="3810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95400" y="3962400"/>
            <a:ext cx="3810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0600" y="3657600"/>
            <a:ext cx="685800" cy="6858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69988" y="4876800"/>
            <a:ext cx="381000" cy="381000"/>
          </a:xfrm>
          <a:prstGeom prst="ellipse">
            <a:avLst/>
          </a:prstGeom>
          <a:noFill/>
          <a:ln w="57150">
            <a:solidFill>
              <a:srgbClr val="03E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93788" y="52578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17588" y="5715000"/>
            <a:ext cx="381000" cy="3810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22388" y="6096000"/>
            <a:ext cx="3810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17588" y="5791200"/>
            <a:ext cx="685800" cy="6858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86000" y="32004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3EF2A"/>
                </a:solidFill>
              </a:rPr>
              <a:t>+3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743200" y="32004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+2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76600" y="3200400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-2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43313" y="3200400"/>
            <a:ext cx="5064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100513" y="3200400"/>
            <a:ext cx="80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-2.5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48225" y="3200400"/>
            <a:ext cx="111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= -0.5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00" y="54102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3EF2A"/>
                </a:solidFill>
              </a:rPr>
              <a:t>+4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743200" y="54102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200400" y="541020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+0.5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71925" y="5410200"/>
            <a:ext cx="595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+3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29125" y="541020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+0.5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176838" y="5410200"/>
            <a:ext cx="1195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= 10.5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827713" y="3200400"/>
            <a:ext cx="995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&gt; 7.5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827713" y="2895600"/>
            <a:ext cx="40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296025" y="5410200"/>
            <a:ext cx="995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&gt; 7.5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296025" y="5105400"/>
            <a:ext cx="40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86425" y="3810000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Non-object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762625" y="5943600"/>
            <a:ext cx="1141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challenges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How to efficiently search for likely objects</a:t>
            </a:r>
          </a:p>
          <a:p>
            <a:pPr lvl="1"/>
            <a:r>
              <a:rPr lang="en-US" sz="2400" dirty="0" smtClean="0"/>
              <a:t>Even simple models require searching hundreds of thousands of positions and scales</a:t>
            </a:r>
          </a:p>
          <a:p>
            <a:r>
              <a:rPr lang="en-US" sz="2800" dirty="0" smtClean="0"/>
              <a:t>Feature design and scoring</a:t>
            </a:r>
          </a:p>
          <a:p>
            <a:pPr lvl="1"/>
            <a:r>
              <a:rPr lang="en-US" sz="2400" dirty="0" smtClean="0"/>
              <a:t>How should appearance be modeled?  What features correspond to the object?</a:t>
            </a:r>
          </a:p>
          <a:p>
            <a:r>
              <a:rPr lang="en-US" sz="2800" dirty="0" smtClean="0"/>
              <a:t>How to deal with different viewpoints?</a:t>
            </a:r>
          </a:p>
          <a:p>
            <a:pPr lvl="1"/>
            <a:r>
              <a:rPr lang="en-US" sz="2400" dirty="0" smtClean="0"/>
              <a:t>Often train different models for a few different viewpoints</a:t>
            </a:r>
          </a:p>
          <a:p>
            <a:r>
              <a:rPr lang="en-US" sz="2800" dirty="0" smtClean="0"/>
              <a:t>Implementation details</a:t>
            </a:r>
          </a:p>
          <a:p>
            <a:pPr lvl="1"/>
            <a:r>
              <a:rPr lang="en-US" sz="2400" dirty="0" smtClean="0"/>
              <a:t>Window size</a:t>
            </a:r>
          </a:p>
          <a:p>
            <a:pPr lvl="1"/>
            <a:r>
              <a:rPr lang="en-US" sz="2400" dirty="0" smtClean="0"/>
              <a:t>Aspect ratio</a:t>
            </a:r>
          </a:p>
          <a:p>
            <a:pPr lvl="1"/>
            <a:r>
              <a:rPr lang="en-US" sz="2400" dirty="0" smtClean="0"/>
              <a:t>Translation/scale step size</a:t>
            </a:r>
          </a:p>
          <a:p>
            <a:pPr lvl="1"/>
            <a:r>
              <a:rPr lang="en-US" sz="2400" dirty="0" smtClean="0"/>
              <a:t>Non-maxima suppression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Dalal-Triggs</a:t>
            </a:r>
            <a:r>
              <a:rPr lang="en-US" dirty="0" smtClean="0"/>
              <a:t> pedestrian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733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Extract fixed-sized (64x128 pixel) window at each position and 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HOG (histogram of gradient) features within each window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the window with a linear SVM classifier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non-maxima suppression to remove overlapping detections with lower scores</a:t>
            </a:r>
            <a:endParaRPr lang="en-US" dirty="0"/>
          </a:p>
        </p:txBody>
      </p:sp>
      <p:sp>
        <p:nvSpPr>
          <p:cNvPr id="4" name="Rectangle 57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</a:rPr>
              <a:t>Navneet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Dalal</a:t>
            </a:r>
            <a:r>
              <a:rPr lang="en-US" sz="1200" dirty="0">
                <a:solidFill>
                  <a:schemeClr val="tx2"/>
                </a:solidFill>
              </a:rPr>
              <a:t> and Bill </a:t>
            </a:r>
            <a:r>
              <a:rPr lang="en-US" sz="1200" dirty="0" err="1">
                <a:solidFill>
                  <a:schemeClr val="tx2"/>
                </a:solidFill>
              </a:rPr>
              <a:t>Triggs</a:t>
            </a:r>
            <a:r>
              <a:rPr lang="en-US" sz="1200" dirty="0">
                <a:solidFill>
                  <a:schemeClr val="tx2"/>
                </a:solidFill>
              </a:rPr>
              <a:t>, Histograms of Oriented Gradients for Human Detection, CVPR05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2" y="838200"/>
            <a:ext cx="87915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9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7620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2667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4741" name="Group 53"/>
          <p:cNvGraphicFramePr>
            <a:graphicFrameLocks noGrp="1"/>
          </p:cNvGraphicFramePr>
          <p:nvPr/>
        </p:nvGraphicFramePr>
        <p:xfrm>
          <a:off x="3352800" y="1295400"/>
          <a:ext cx="2590800" cy="5105400"/>
        </p:xfrm>
        <a:graphic>
          <a:graphicData uri="http://schemas.openxmlformats.org/drawingml/2006/table">
            <a:tbl>
              <a:tblPr/>
              <a:tblGrid>
                <a:gridCol w="647700"/>
                <a:gridCol w="647700"/>
                <a:gridCol w="647700"/>
                <a:gridCol w="647700"/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744" name="Text Box 56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14745" name="Rectangle 57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</a:rPr>
              <a:t>Navneet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Dalal</a:t>
            </a:r>
            <a:r>
              <a:rPr lang="en-US" sz="1200" dirty="0">
                <a:solidFill>
                  <a:schemeClr val="tx2"/>
                </a:solidFill>
              </a:rPr>
              <a:t> and Bill </a:t>
            </a:r>
            <a:r>
              <a:rPr lang="en-US" sz="1200" dirty="0" err="1">
                <a:solidFill>
                  <a:schemeClr val="tx2"/>
                </a:solidFill>
              </a:rPr>
              <a:t>Triggs</a:t>
            </a:r>
            <a:r>
              <a:rPr lang="en-US" sz="1200" dirty="0">
                <a:solidFill>
                  <a:schemeClr val="tx2"/>
                </a:solidFill>
              </a:rPr>
              <a:t>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11821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Tested with</a:t>
            </a:r>
          </a:p>
          <a:p>
            <a:pPr lvl="1"/>
            <a:r>
              <a:rPr lang="en-US" dirty="0" smtClean="0"/>
              <a:t>RGB</a:t>
            </a:r>
          </a:p>
          <a:p>
            <a:pPr lvl="1"/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Grayscale</a:t>
            </a:r>
          </a:p>
          <a:p>
            <a:r>
              <a:rPr lang="en-US" dirty="0" smtClean="0"/>
              <a:t>Gamma </a:t>
            </a:r>
            <a:r>
              <a:rPr lang="en-US" dirty="0"/>
              <a:t>Normalization and Compression</a:t>
            </a:r>
          </a:p>
          <a:p>
            <a:pPr lvl="1"/>
            <a:r>
              <a:rPr lang="en-US" dirty="0"/>
              <a:t>Square root</a:t>
            </a:r>
          </a:p>
          <a:p>
            <a:pPr lvl="1"/>
            <a:r>
              <a:rPr lang="en-US" dirty="0"/>
              <a:t>Log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447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2362200" y="2743200"/>
            <a:ext cx="2286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04796" y="3053834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Slightly better performance vs. grayscale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5319" y="4989163"/>
            <a:ext cx="533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slightly better performance vs. no adjustment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3183295" y="5010539"/>
            <a:ext cx="228600" cy="3106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1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class: Object Category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Overview </a:t>
            </a:r>
            <a:r>
              <a:rPr lang="en-US" dirty="0"/>
              <a:t>of object category detection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Statistical template matching </a:t>
            </a:r>
            <a:endParaRPr lang="en-US" dirty="0" smtClean="0"/>
          </a:p>
          <a:p>
            <a:pPr lvl="1"/>
            <a:r>
              <a:rPr lang="en-US" dirty="0" err="1" smtClean="0"/>
              <a:t>Dalal-Triggs</a:t>
            </a:r>
            <a:r>
              <a:rPr lang="en-US" dirty="0" smtClean="0"/>
              <a:t> </a:t>
            </a:r>
            <a:r>
              <a:rPr lang="en-US" dirty="0" smtClean="0"/>
              <a:t>pedestrian </a:t>
            </a:r>
            <a:r>
              <a:rPr lang="en-US" dirty="0" smtClean="0"/>
              <a:t>detector (basic concept)</a:t>
            </a:r>
          </a:p>
          <a:p>
            <a:pPr lvl="1"/>
            <a:r>
              <a:rPr lang="en-US" dirty="0" smtClean="0"/>
              <a:t>Viola-Jones detector (cascades, integral images)</a:t>
            </a:r>
            <a:endParaRPr lang="en-US" dirty="0" smtClean="0"/>
          </a:p>
          <a:p>
            <a:pPr lvl="1"/>
            <a:r>
              <a:rPr lang="en-US" dirty="0" smtClean="0"/>
              <a:t>R-CNN detector (object proposals/CNN)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4384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5717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7683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1525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9097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776288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16046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990600" y="3886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uncentered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066800" y="2667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centered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762000" y="5334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cubic-corrected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6781800" y="3048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diagonal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6934200" y="5410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Sobel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Navneet Dalal and Bill Triggs, Histograms of Oriented Gradients for Human Detection, CVPR05</a:t>
            </a:r>
          </a:p>
        </p:txBody>
      </p:sp>
      <p:sp>
        <p:nvSpPr>
          <p:cNvPr id="2" name="Oval 1"/>
          <p:cNvSpPr/>
          <p:nvPr/>
        </p:nvSpPr>
        <p:spPr>
          <a:xfrm>
            <a:off x="762000" y="1828800"/>
            <a:ext cx="1752600" cy="1402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48667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Outperforms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50912"/>
            <a:ext cx="5638800" cy="5257800"/>
          </a:xfrm>
        </p:spPr>
        <p:txBody>
          <a:bodyPr>
            <a:normAutofit/>
          </a:bodyPr>
          <a:lstStyle/>
          <a:p>
            <a:r>
              <a:rPr lang="en-US" dirty="0"/>
              <a:t>Histogram of gradient </a:t>
            </a:r>
            <a:r>
              <a:rPr lang="en-US" dirty="0" smtClean="0"/>
              <a:t>orientations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Votes weighted </a:t>
            </a:r>
            <a:r>
              <a:rPr lang="en-US" dirty="0"/>
              <a:t>by </a:t>
            </a:r>
            <a:r>
              <a:rPr lang="en-US" dirty="0" smtClean="0"/>
              <a:t>magnitude</a:t>
            </a:r>
          </a:p>
          <a:p>
            <a:pPr lvl="1"/>
            <a:r>
              <a:rPr lang="en-US" dirty="0" smtClean="0"/>
              <a:t>Bilinear interpolation between cells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4290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5146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98" y="3497263"/>
            <a:ext cx="1343025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3536445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4327" y="2667000"/>
            <a:ext cx="2619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Orientation: 9 bins (for unsigned angles)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06888" y="2752055"/>
            <a:ext cx="216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Histograms in 8x8 pixel cells</a:t>
            </a:r>
            <a:endParaRPr lang="en-US" sz="2000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Navneet Dalal and Bill Triggs,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18880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8006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61"/>
          <a:stretch/>
        </p:blipFill>
        <p:spPr bwMode="auto">
          <a:xfrm>
            <a:off x="3643312" y="1952042"/>
            <a:ext cx="2771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85" y="4533511"/>
            <a:ext cx="455675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28265"/>
            <a:ext cx="364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 with respect to surrounding cells</a:t>
            </a:r>
            <a:endParaRPr lang="en-US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Navneet Dalal and Bill Triggs,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15997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62484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502229"/>
            <a:ext cx="25146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584325" y="3705225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X=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Navneet Dalal and Bill Triggs, Histograms of Oriented Gradients for Human Detection, CVPR05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9024" y="3520559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features = 15 x 7 x 9 x 4 = 3780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3148" y="4123643"/>
            <a:ext cx="101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cells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61836" y="2895600"/>
            <a:ext cx="18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orientations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67294" y="4162425"/>
            <a:ext cx="227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normalizations by neighboring cells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199501" y="3889891"/>
            <a:ext cx="277499" cy="23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2"/>
          </p:cNvCxnSpPr>
          <p:nvPr/>
        </p:nvCxnSpPr>
        <p:spPr>
          <a:xfrm flipH="1">
            <a:off x="7315200" y="3264932"/>
            <a:ext cx="368042" cy="255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0"/>
          </p:cNvCxnSpPr>
          <p:nvPr/>
        </p:nvCxnSpPr>
        <p:spPr>
          <a:xfrm flipH="1" flipV="1">
            <a:off x="7651621" y="3833038"/>
            <a:ext cx="354026" cy="32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7162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33575"/>
            <a:ext cx="72390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</a:rPr>
              <a:t>Navneet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Dalal</a:t>
            </a:r>
            <a:r>
              <a:rPr lang="en-US" sz="1200" dirty="0">
                <a:solidFill>
                  <a:schemeClr val="tx2"/>
                </a:solidFill>
              </a:rPr>
              <a:t> and Bill </a:t>
            </a:r>
            <a:r>
              <a:rPr lang="en-US" sz="1200" dirty="0" err="1">
                <a:solidFill>
                  <a:schemeClr val="tx2"/>
                </a:solidFill>
              </a:rPr>
              <a:t>Triggs</a:t>
            </a:r>
            <a:r>
              <a:rPr lang="en-US" sz="1200" dirty="0">
                <a:solidFill>
                  <a:schemeClr val="tx2"/>
                </a:solidFill>
              </a:rPr>
              <a:t>, Histograms of Oriented Gradients for Human Detection, CVPR05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5527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405" y="3657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pos</a:t>
            </a:r>
            <a:r>
              <a:rPr lang="en-US" dirty="0" smtClean="0"/>
              <a:t> 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22405" y="363738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neg</a:t>
            </a:r>
            <a:r>
              <a:rPr lang="en-US" dirty="0" smtClean="0"/>
              <a:t> 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7924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2667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6" name="Picture 6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0607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7" name="Picture 7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79800"/>
            <a:ext cx="28575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8" name="Picture 8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685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156325" y="4314825"/>
            <a:ext cx="160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pedestrian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</a:rPr>
              <a:t>Navneet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Dalal</a:t>
            </a:r>
            <a:r>
              <a:rPr lang="en-US" sz="1200" dirty="0">
                <a:solidFill>
                  <a:schemeClr val="tx2"/>
                </a:solidFill>
              </a:rPr>
              <a:t> and Bill </a:t>
            </a:r>
            <a:r>
              <a:rPr lang="en-US" sz="1200" dirty="0" err="1">
                <a:solidFill>
                  <a:schemeClr val="tx2"/>
                </a:solidFill>
              </a:rPr>
              <a:t>Triggs</a:t>
            </a:r>
            <a:r>
              <a:rPr lang="en-US" sz="1200" dirty="0">
                <a:solidFill>
                  <a:schemeClr val="tx2"/>
                </a:solidFill>
              </a:rPr>
              <a:t>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6477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examples</a:t>
            </a:r>
            <a:endParaRPr lang="en-US" dirty="0"/>
          </a:p>
        </p:txBody>
      </p:sp>
      <p:pic>
        <p:nvPicPr>
          <p:cNvPr id="27652" name="hog demo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89737" cy="45259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69815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minute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Something to think about…</a:t>
            </a:r>
          </a:p>
          <a:p>
            <a:r>
              <a:rPr lang="en-US" sz="2800" dirty="0" smtClean="0"/>
              <a:t>Sliding window detectors work </a:t>
            </a:r>
          </a:p>
          <a:p>
            <a:pPr lvl="1"/>
            <a:r>
              <a:rPr lang="en-US" sz="2400" i="1" dirty="0" smtClean="0"/>
              <a:t>very well</a:t>
            </a:r>
            <a:r>
              <a:rPr lang="en-US" sz="2400" dirty="0" smtClean="0"/>
              <a:t> for faces</a:t>
            </a:r>
          </a:p>
          <a:p>
            <a:pPr lvl="1"/>
            <a:r>
              <a:rPr lang="en-US" sz="2400" i="1" dirty="0" smtClean="0"/>
              <a:t>fairly well</a:t>
            </a:r>
            <a:r>
              <a:rPr lang="en-US" sz="2400" dirty="0" smtClean="0"/>
              <a:t> for cars and pedestrians</a:t>
            </a:r>
          </a:p>
          <a:p>
            <a:pPr lvl="1"/>
            <a:r>
              <a:rPr lang="en-US" sz="2400" i="1" dirty="0" smtClean="0"/>
              <a:t>badly</a:t>
            </a:r>
            <a:r>
              <a:rPr lang="en-US" sz="2400" dirty="0" smtClean="0"/>
              <a:t> for cats and dogs</a:t>
            </a:r>
          </a:p>
          <a:p>
            <a:r>
              <a:rPr lang="en-US" sz="2800" dirty="0" smtClean="0"/>
              <a:t>Why are some classes easier than others?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86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Viola-Jones sliding window detector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b="1" dirty="0" smtClean="0"/>
          </a:p>
          <a:p>
            <a:pPr>
              <a:buFont typeface="Arial" charset="0"/>
              <a:buNone/>
            </a:pPr>
            <a:r>
              <a:rPr lang="en-US" b="1" dirty="0" smtClean="0"/>
              <a:t>Fast</a:t>
            </a:r>
            <a:r>
              <a:rPr lang="en-US" dirty="0" smtClean="0"/>
              <a:t> detection through two mechanisms</a:t>
            </a:r>
          </a:p>
          <a:p>
            <a:r>
              <a:rPr lang="en-US" dirty="0" smtClean="0"/>
              <a:t>Quickly eliminate unlikely windows</a:t>
            </a:r>
          </a:p>
          <a:p>
            <a:r>
              <a:rPr lang="en-US" dirty="0" smtClean="0"/>
              <a:t>Use features that are fast to compute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6488113"/>
            <a:ext cx="8799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Viola and Jones. </a:t>
            </a:r>
            <a:r>
              <a:rPr lang="en-US" sz="1600" u="sng" dirty="0">
                <a:hlinkClick r:id="rId2"/>
              </a:rPr>
              <a:t>Rapid Object Detection using a Boosted Cascade of Simple Features</a:t>
            </a:r>
            <a:r>
              <a:rPr lang="en-US" sz="1600" dirty="0"/>
              <a:t> (2001).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Cascade for Fast Detection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1000" y="1447800"/>
            <a:ext cx="8763000" cy="2732088"/>
            <a:chOff x="381000" y="1447800"/>
            <a:chExt cx="8763000" cy="2732088"/>
          </a:xfrm>
        </p:grpSpPr>
        <p:sp>
          <p:nvSpPr>
            <p:cNvPr id="4" name="Rectangle 3"/>
            <p:cNvSpPr/>
            <p:nvPr/>
          </p:nvSpPr>
          <p:spPr>
            <a:xfrm>
              <a:off x="381000" y="14478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16002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7526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19050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20574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0"/>
            <p:cNvSpPr txBox="1">
              <a:spLocks noChangeArrowheads="1"/>
            </p:cNvSpPr>
            <p:nvPr/>
          </p:nvSpPr>
          <p:spPr bwMode="auto">
            <a:xfrm>
              <a:off x="762000" y="3352800"/>
              <a:ext cx="11969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Examples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38400" y="1752600"/>
              <a:ext cx="1295400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Stage 1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r>
                <a:rPr lang="en-US" dirty="0">
                  <a:solidFill>
                    <a:schemeClr val="tx1"/>
                  </a:solidFill>
                </a:rPr>
                <a:t>(x) &gt; t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886200" y="2133600"/>
              <a:ext cx="5334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2781300" y="31623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905000" y="2057400"/>
              <a:ext cx="381000" cy="4572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3" name="TextBox 15"/>
            <p:cNvSpPr txBox="1">
              <a:spLocks noChangeArrowheads="1"/>
            </p:cNvSpPr>
            <p:nvPr/>
          </p:nvSpPr>
          <p:spPr bwMode="auto">
            <a:xfrm>
              <a:off x="2743200" y="38100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Reject</a:t>
              </a:r>
            </a:p>
          </p:txBody>
        </p:sp>
        <p:sp>
          <p:nvSpPr>
            <p:cNvPr id="32784" name="TextBox 16"/>
            <p:cNvSpPr txBox="1">
              <a:spLocks noChangeArrowheads="1"/>
            </p:cNvSpPr>
            <p:nvPr/>
          </p:nvSpPr>
          <p:spPr bwMode="auto">
            <a:xfrm>
              <a:off x="3352800" y="30480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32785" name="TextBox 17"/>
            <p:cNvSpPr txBox="1">
              <a:spLocks noChangeArrowheads="1"/>
            </p:cNvSpPr>
            <p:nvPr/>
          </p:nvSpPr>
          <p:spPr bwMode="auto">
            <a:xfrm>
              <a:off x="3810000" y="1676400"/>
              <a:ext cx="560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511675" y="1768475"/>
              <a:ext cx="1279525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Stage 2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(x) &gt; t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53200" y="1752600"/>
              <a:ext cx="1295400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Stage N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  <a:r>
                <a:rPr lang="en-US" baseline="-25000" dirty="0">
                  <a:solidFill>
                    <a:schemeClr val="tx1"/>
                  </a:solidFill>
                </a:rPr>
                <a:t>N</a:t>
              </a:r>
              <a:r>
                <a:rPr lang="en-US" dirty="0">
                  <a:solidFill>
                    <a:schemeClr val="tx1"/>
                  </a:solidFill>
                </a:rPr>
                <a:t>(x) &gt; </a:t>
              </a:r>
              <a:r>
                <a:rPr lang="en-US" dirty="0" err="1">
                  <a:solidFill>
                    <a:schemeClr val="tx1"/>
                  </a:solidFill>
                </a:rPr>
                <a:t>t</a:t>
              </a:r>
              <a:r>
                <a:rPr lang="en-US" baseline="-25000" dirty="0" err="1">
                  <a:solidFill>
                    <a:schemeClr val="tx1"/>
                  </a:solidFill>
                </a:rPr>
                <a:t>N</a:t>
              </a:r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7924800" y="2133600"/>
              <a:ext cx="5334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9" name="TextBox 21"/>
            <p:cNvSpPr txBox="1">
              <a:spLocks noChangeArrowheads="1"/>
            </p:cNvSpPr>
            <p:nvPr/>
          </p:nvSpPr>
          <p:spPr bwMode="auto">
            <a:xfrm>
              <a:off x="7848600" y="1676400"/>
              <a:ext cx="560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32790" name="TextBox 22"/>
            <p:cNvSpPr txBox="1">
              <a:spLocks noChangeArrowheads="1"/>
            </p:cNvSpPr>
            <p:nvPr/>
          </p:nvSpPr>
          <p:spPr bwMode="auto">
            <a:xfrm>
              <a:off x="5883275" y="1981200"/>
              <a:ext cx="5445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…</a:t>
              </a:r>
            </a:p>
          </p:txBody>
        </p:sp>
        <p:sp>
          <p:nvSpPr>
            <p:cNvPr id="32791" name="TextBox 23"/>
            <p:cNvSpPr txBox="1">
              <a:spLocks noChangeArrowheads="1"/>
            </p:cNvSpPr>
            <p:nvPr/>
          </p:nvSpPr>
          <p:spPr bwMode="auto">
            <a:xfrm>
              <a:off x="8447088" y="2209800"/>
              <a:ext cx="6969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Pass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4686300" y="31623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3" name="TextBox 25"/>
            <p:cNvSpPr txBox="1">
              <a:spLocks noChangeArrowheads="1"/>
            </p:cNvSpPr>
            <p:nvPr/>
          </p:nvSpPr>
          <p:spPr bwMode="auto">
            <a:xfrm>
              <a:off x="4648200" y="38100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Reject</a:t>
              </a:r>
            </a:p>
          </p:txBody>
        </p:sp>
        <p:sp>
          <p:nvSpPr>
            <p:cNvPr id="32794" name="TextBox 26"/>
            <p:cNvSpPr txBox="1">
              <a:spLocks noChangeArrowheads="1"/>
            </p:cNvSpPr>
            <p:nvPr/>
          </p:nvSpPr>
          <p:spPr bwMode="auto">
            <a:xfrm>
              <a:off x="5257800" y="30480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 rot="5400000">
              <a:off x="6819900" y="30861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6" name="TextBox 28"/>
            <p:cNvSpPr txBox="1">
              <a:spLocks noChangeArrowheads="1"/>
            </p:cNvSpPr>
            <p:nvPr/>
          </p:nvSpPr>
          <p:spPr bwMode="auto">
            <a:xfrm>
              <a:off x="6781800" y="37338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Reject</a:t>
              </a:r>
            </a:p>
          </p:txBody>
        </p:sp>
        <p:sp>
          <p:nvSpPr>
            <p:cNvPr id="32797" name="TextBox 29"/>
            <p:cNvSpPr txBox="1">
              <a:spLocks noChangeArrowheads="1"/>
            </p:cNvSpPr>
            <p:nvPr/>
          </p:nvSpPr>
          <p:spPr bwMode="auto">
            <a:xfrm>
              <a:off x="7391400" y="29718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</a:t>
              </a:r>
            </a:p>
          </p:txBody>
        </p:sp>
      </p:grpSp>
      <p:sp>
        <p:nvSpPr>
          <p:cNvPr id="3382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Choose threshold for low false negative rate</a:t>
            </a:r>
          </a:p>
          <a:p>
            <a:pPr>
              <a:defRPr/>
            </a:pPr>
            <a:r>
              <a:rPr lang="en-US" sz="2800" dirty="0" smtClean="0"/>
              <a:t>Fast classifiers early in cascade</a:t>
            </a:r>
          </a:p>
          <a:p>
            <a:pPr>
              <a:defRPr/>
            </a:pPr>
            <a:r>
              <a:rPr lang="en-US" sz="2800" dirty="0" smtClean="0"/>
              <a:t>Slow classifiers later, but most examples don’t get there</a:t>
            </a:r>
          </a:p>
          <a:p>
            <a:pPr lvl="1">
              <a:buFont typeface="Arial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http://www.dogmine.com/wp-content/uploads/2009/09/dogs-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6"/>
          <a:stretch/>
        </p:blipFill>
        <p:spPr bwMode="auto">
          <a:xfrm>
            <a:off x="685800" y="2829863"/>
            <a:ext cx="4702363" cy="37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Category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Focus on object search: “Where is it?”</a:t>
            </a:r>
          </a:p>
          <a:p>
            <a:r>
              <a:rPr lang="en-US" sz="2800" dirty="0" smtClean="0"/>
              <a:t>Build templates that quickly differentiate object patch from background patch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549448" y="4514543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8391" y="5569803"/>
            <a:ext cx="2029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Object</a:t>
            </a:r>
            <a:r>
              <a:rPr lang="en-US" sz="2400" dirty="0" smtClean="0"/>
              <a:t> or </a:t>
            </a:r>
          </a:p>
          <a:p>
            <a:r>
              <a:rPr lang="en-US" sz="2400" b="1" dirty="0" smtClean="0"/>
              <a:t>Non-Object?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85800" y="2863808"/>
            <a:ext cx="948266" cy="812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6733" y="3134741"/>
            <a:ext cx="948266" cy="812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3968" y="5708608"/>
            <a:ext cx="948266" cy="812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37883">
            <a:off x="2459137" y="430567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1" descr="C:\Users\Hoiem\AppData\Local\Temp\wz212c\model_dog_inde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54197" r="62379" b="9649"/>
          <a:stretch/>
        </p:blipFill>
        <p:spPr bwMode="auto">
          <a:xfrm>
            <a:off x="7044435" y="3819702"/>
            <a:ext cx="1588747" cy="17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17848" y="354889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 Model</a:t>
            </a:r>
            <a:endParaRPr lang="en-US" dirty="0"/>
          </a:p>
        </p:txBody>
      </p:sp>
      <p:pic>
        <p:nvPicPr>
          <p:cNvPr id="16" name="Picture 2" descr="http://www.dogmine.com/wp-content/uploads/2009/09/dogs-026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6" t="16733" r="14812" b="62130"/>
          <a:stretch/>
        </p:blipFill>
        <p:spPr bwMode="auto">
          <a:xfrm>
            <a:off x="5586733" y="2667000"/>
            <a:ext cx="7772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dogmine.com/wp-content/uploads/2009/09/dogs-026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5" r="83126" b="72873"/>
          <a:stretch/>
        </p:blipFill>
        <p:spPr bwMode="auto">
          <a:xfrm>
            <a:off x="5586733" y="3720714"/>
            <a:ext cx="7772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dogmine.com/wp-content/uploads/2009/09/dogs-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0" t="43517" r="36547" b="38542"/>
          <a:stretch/>
        </p:blipFill>
        <p:spPr bwMode="auto">
          <a:xfrm>
            <a:off x="5668201" y="4858909"/>
            <a:ext cx="599366" cy="68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dogmine.com/wp-content/uploads/2009/09/dogs-026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2" r="85558" b="8214"/>
          <a:stretch/>
        </p:blipFill>
        <p:spPr bwMode="auto">
          <a:xfrm>
            <a:off x="5566484" y="5782735"/>
            <a:ext cx="7772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dogmine.com/wp-content/uploads/2009/09/dogs-026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0" t="43517" r="36547" b="38542"/>
          <a:stretch/>
        </p:blipFill>
        <p:spPr bwMode="auto">
          <a:xfrm>
            <a:off x="5566484" y="4794208"/>
            <a:ext cx="7772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26"/>
    </mc:Choice>
    <mc:Fallback xmlns="">
      <p:transition spd="slow" advTm="54726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that are fast to compute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Haar</a:t>
            </a:r>
            <a:r>
              <a:rPr lang="en-US" dirty="0" smtClean="0"/>
              <a:t>-like features”</a:t>
            </a:r>
          </a:p>
          <a:p>
            <a:pPr lvl="1"/>
            <a:r>
              <a:rPr lang="en-US" dirty="0" smtClean="0"/>
              <a:t>Differences of sums of intensity</a:t>
            </a:r>
          </a:p>
          <a:p>
            <a:pPr lvl="1"/>
            <a:r>
              <a:rPr lang="en-US" dirty="0" smtClean="0"/>
              <a:t>Thousands, computed at various positions and scales within detection window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09600" y="4953000"/>
            <a:ext cx="3048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04800" y="4953000"/>
            <a:ext cx="304800" cy="4572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143000" y="5181600"/>
            <a:ext cx="1295400" cy="228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143000" y="4953000"/>
            <a:ext cx="1295400" cy="2286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3886200" y="4800600"/>
            <a:ext cx="4572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3886200" y="5105400"/>
            <a:ext cx="4572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029200" y="4724400"/>
            <a:ext cx="2286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4800600" y="4724400"/>
            <a:ext cx="228600" cy="685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886200" y="4495800"/>
            <a:ext cx="4572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572000" y="4724400"/>
            <a:ext cx="2286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6705600" y="4800600"/>
            <a:ext cx="3810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6705600" y="5105400"/>
            <a:ext cx="3810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7086600" y="4800600"/>
            <a:ext cx="3810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7086600" y="5105400"/>
            <a:ext cx="3810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7924800" y="4876800"/>
            <a:ext cx="2286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7696200" y="4876800"/>
            <a:ext cx="228600" cy="5334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7696200" y="4343400"/>
            <a:ext cx="2286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7924800" y="4343400"/>
            <a:ext cx="228600" cy="5334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0" y="5562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Two-rectangle features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3276600" y="5562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Three-rectangle features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6172200" y="55626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Etc.</a:t>
            </a:r>
          </a:p>
        </p:txBody>
      </p:sp>
      <p:sp>
        <p:nvSpPr>
          <p:cNvPr id="21529" name="TextBox 45"/>
          <p:cNvSpPr txBox="1">
            <a:spLocks noChangeArrowheads="1"/>
          </p:cNvSpPr>
          <p:nvPr/>
        </p:nvSpPr>
        <p:spPr bwMode="auto">
          <a:xfrm>
            <a:off x="228600" y="4572000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21530" name="TextBox 46"/>
          <p:cNvSpPr txBox="1">
            <a:spLocks noChangeArrowheads="1"/>
          </p:cNvSpPr>
          <p:nvPr/>
        </p:nvSpPr>
        <p:spPr bwMode="auto">
          <a:xfrm>
            <a:off x="533400" y="4572000"/>
            <a:ext cx="447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Integral Images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ii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cumsum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cumsum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1), 2)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95600" y="1828800"/>
            <a:ext cx="2286000" cy="1600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895600" y="1828800"/>
            <a:ext cx="1066800" cy="8382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886200" y="2590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038600" y="2667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x, y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38200" y="35052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ii(</a:t>
            </a:r>
            <a:r>
              <a:rPr lang="en-US" kern="0" dirty="0" err="1">
                <a:solidFill>
                  <a:sysClr val="windowText" lastClr="000000"/>
                </a:solidFill>
              </a:rPr>
              <a:t>x,y</a:t>
            </a:r>
            <a:r>
              <a:rPr lang="en-US" kern="0" dirty="0">
                <a:solidFill>
                  <a:sysClr val="windowText" lastClr="000000"/>
                </a:solidFill>
              </a:rPr>
              <a:t>) = Sum of the values in the grey region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31321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72000" y="5791200"/>
            <a:ext cx="296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to compute A+D-B-C?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0" y="472440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to compute B-A?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Feature selection with </a:t>
            </a:r>
            <a:r>
              <a:rPr lang="en-US" sz="3600" dirty="0" err="1" smtClean="0"/>
              <a:t>Adaboost</a:t>
            </a:r>
            <a:endParaRPr lang="en-US" sz="36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Create a large pool of features (180K)</a:t>
            </a:r>
          </a:p>
          <a:p>
            <a:r>
              <a:rPr lang="en-US" dirty="0" smtClean="0"/>
              <a:t>Select features that are discriminative and work well together</a:t>
            </a:r>
          </a:p>
          <a:p>
            <a:pPr lvl="1"/>
            <a:r>
              <a:rPr lang="en-US" dirty="0" smtClean="0"/>
              <a:t>“Weak learner” = feature + threshold + parity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Choose weak learner that minimizes error on the weighted training set</a:t>
            </a:r>
          </a:p>
          <a:p>
            <a:pPr lvl="1"/>
            <a:r>
              <a:rPr lang="en-US" dirty="0" smtClean="0"/>
              <a:t>Reweight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29012"/>
            <a:ext cx="38798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Adaboost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"/>
            <a:ext cx="44146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Adaboost: Immune to Overfitting?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/>
          <a:srcRect l="51350" b="45474"/>
          <a:stretch>
            <a:fillRect/>
          </a:stretch>
        </p:blipFill>
        <p:spPr bwMode="auto">
          <a:xfrm>
            <a:off x="2895600" y="1905000"/>
            <a:ext cx="42672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524000" y="28194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Test error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447800" y="3886200"/>
            <a:ext cx="1252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Train error</a:t>
            </a:r>
          </a:p>
        </p:txBody>
      </p:sp>
    </p:spTree>
    <p:extLst>
      <p:ext uri="{BB962C8B-B14F-4D97-AF65-F5344CB8AC3E}">
        <p14:creationId xmlns:p14="http://schemas.microsoft.com/office/powerpoint/2010/main" val="1844373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Adaboost: Margin Maximizer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 cstate="print"/>
          <a:srcRect l="51350"/>
          <a:stretch>
            <a:fillRect/>
          </a:stretch>
        </p:blipFill>
        <p:spPr bwMode="auto">
          <a:xfrm>
            <a:off x="3048000" y="1371600"/>
            <a:ext cx="31242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981200" y="51054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margin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905000" y="20574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Test error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1828800" y="2743200"/>
            <a:ext cx="1252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Train error</a:t>
            </a:r>
          </a:p>
        </p:txBody>
      </p:sp>
    </p:spTree>
    <p:extLst>
      <p:ext uri="{BB962C8B-B14F-4D97-AF65-F5344CB8AC3E}">
        <p14:creationId xmlns:p14="http://schemas.microsoft.com/office/powerpoint/2010/main" val="3614094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 selected features</a:t>
            </a:r>
            <a:endParaRPr lang="en-US" dirty="0"/>
          </a:p>
        </p:txBody>
      </p:sp>
      <p:pic>
        <p:nvPicPr>
          <p:cNvPr id="100354" name="Picture 2" descr="http://learning.cis.upenn.edu/cis520_fall2009/uploads/Lectures/viola_jones_firs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21982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Viola-Jones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/>
              <a:t>38 stages with 1, 10, 25, 50 … features</a:t>
            </a:r>
          </a:p>
          <a:p>
            <a:pPr lvl="1">
              <a:defRPr/>
            </a:pPr>
            <a:r>
              <a:rPr lang="en-US" sz="2400" dirty="0" smtClean="0"/>
              <a:t>6061 total used out of 180K candidates</a:t>
            </a:r>
          </a:p>
          <a:p>
            <a:pPr lvl="1">
              <a:defRPr/>
            </a:pPr>
            <a:r>
              <a:rPr lang="en-US" sz="2400" dirty="0" smtClean="0"/>
              <a:t>10 features evaluated on average</a:t>
            </a:r>
          </a:p>
          <a:p>
            <a:pPr>
              <a:defRPr/>
            </a:pPr>
            <a:r>
              <a:rPr lang="en-US" sz="2800" dirty="0" smtClean="0"/>
              <a:t>Training Examples</a:t>
            </a:r>
          </a:p>
          <a:p>
            <a:pPr lvl="1">
              <a:defRPr/>
            </a:pPr>
            <a:r>
              <a:rPr lang="en-US" sz="2400" dirty="0" smtClean="0"/>
              <a:t>4916 positive examples</a:t>
            </a:r>
          </a:p>
          <a:p>
            <a:pPr lvl="1">
              <a:defRPr/>
            </a:pPr>
            <a:r>
              <a:rPr lang="en-US" sz="2400" dirty="0" smtClean="0"/>
              <a:t>10000 negative examples collected after each stage</a:t>
            </a:r>
          </a:p>
          <a:p>
            <a:pPr>
              <a:defRPr/>
            </a:pPr>
            <a:r>
              <a:rPr lang="en-US" sz="2800" dirty="0" smtClean="0"/>
              <a:t>Scanning</a:t>
            </a:r>
          </a:p>
          <a:p>
            <a:pPr lvl="1">
              <a:defRPr/>
            </a:pPr>
            <a:r>
              <a:rPr lang="en-US" sz="2400" dirty="0" smtClean="0"/>
              <a:t>Scale detector rather than image</a:t>
            </a:r>
          </a:p>
          <a:p>
            <a:pPr lvl="1">
              <a:defRPr/>
            </a:pPr>
            <a:r>
              <a:rPr lang="en-US" sz="2400" dirty="0" smtClean="0"/>
              <a:t>Scale steps = 1.25  (factor between two consecutive scales)</a:t>
            </a:r>
          </a:p>
          <a:p>
            <a:pPr lvl="1">
              <a:defRPr/>
            </a:pPr>
            <a:r>
              <a:rPr lang="en-US" sz="2400" dirty="0"/>
              <a:t>T</a:t>
            </a:r>
            <a:r>
              <a:rPr lang="en-US" sz="2400" dirty="0" smtClean="0"/>
              <a:t>ranslation 1*scale (# pixels between two consecutive windows)</a:t>
            </a:r>
          </a:p>
          <a:p>
            <a:pPr>
              <a:defRPr/>
            </a:pPr>
            <a:r>
              <a:rPr lang="en-US" sz="2800" dirty="0" smtClean="0"/>
              <a:t>Non-max suppression: average coordinates of overlapping boxes</a:t>
            </a:r>
          </a:p>
          <a:p>
            <a:pPr>
              <a:defRPr/>
            </a:pPr>
            <a:r>
              <a:rPr lang="en-US" sz="2800" dirty="0" smtClean="0"/>
              <a:t>Train 3 classifiers and take vote</a:t>
            </a: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Viola Jones Results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8226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7667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3124200" y="6248400"/>
            <a:ext cx="2687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MIT + CMU face dataset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1066800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 = 15 FPS (in 2001)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R-CNN (Girshick et al. CVPR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392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Replace sliding windows with “selective search” region proposals (</a:t>
            </a:r>
            <a:r>
              <a:rPr lang="en-US" dirty="0" err="1" smtClean="0"/>
              <a:t>Uijilings</a:t>
            </a:r>
            <a:r>
              <a:rPr lang="en-US" dirty="0" smtClean="0"/>
              <a:t> et al. IJCV 2013)</a:t>
            </a:r>
          </a:p>
          <a:p>
            <a:r>
              <a:rPr lang="en-US" dirty="0" smtClean="0"/>
              <a:t>Extract rectangles around regions and resize to 227x227</a:t>
            </a:r>
          </a:p>
          <a:p>
            <a:r>
              <a:rPr lang="en-US" dirty="0" smtClean="0"/>
              <a:t>Extract features with fine-tuned  CNN (that was initialized with network trained on </a:t>
            </a:r>
            <a:r>
              <a:rPr lang="en-US" dirty="0" err="1" smtClean="0"/>
              <a:t>ImageNet</a:t>
            </a:r>
            <a:r>
              <a:rPr lang="en-US" dirty="0" smtClean="0"/>
              <a:t> before training)</a:t>
            </a:r>
          </a:p>
          <a:p>
            <a:r>
              <a:rPr lang="en-US" dirty="0" smtClean="0"/>
              <a:t>Classify last layer of network features with SVM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14400"/>
            <a:ext cx="8763000" cy="2528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00" y="6346826"/>
            <a:ext cx="353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arxiv.org/pdf/1311.2524.pdf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modeling the object class</a:t>
            </a:r>
            <a:endParaRPr lang="en-US" dirty="0"/>
          </a:p>
        </p:txBody>
      </p:sp>
      <p:pic>
        <p:nvPicPr>
          <p:cNvPr id="4" name="Picture 3" descr="koala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" y="1339850"/>
            <a:ext cx="1603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oal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150" y="1573213"/>
            <a:ext cx="212725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4025" y="3168650"/>
            <a:ext cx="1831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Illumination</a:t>
            </a:r>
          </a:p>
        </p:txBody>
      </p:sp>
      <p:pic>
        <p:nvPicPr>
          <p:cNvPr id="7" name="Picture 6" descr="koala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4963" y="1339850"/>
            <a:ext cx="1362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75050" y="3168650"/>
            <a:ext cx="1831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Object pose</a:t>
            </a:r>
          </a:p>
        </p:txBody>
      </p:sp>
      <p:pic>
        <p:nvPicPr>
          <p:cNvPr id="9" name="Picture 8" descr="koala11"/>
          <p:cNvPicPr>
            <a:picLocks noChangeAspect="1" noChangeArrowheads="1"/>
          </p:cNvPicPr>
          <p:nvPr/>
        </p:nvPicPr>
        <p:blipFill>
          <a:blip r:embed="rId5"/>
          <a:srcRect r="17667"/>
          <a:stretch>
            <a:fillRect/>
          </a:stretch>
        </p:blipFill>
        <p:spPr bwMode="auto">
          <a:xfrm>
            <a:off x="6038850" y="3824288"/>
            <a:ext cx="1463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686550" y="3214688"/>
            <a:ext cx="2057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Clutter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011488" y="3900488"/>
            <a:ext cx="2690812" cy="2408237"/>
            <a:chOff x="2005" y="2990"/>
            <a:chExt cx="1695" cy="1517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005" y="4027"/>
              <a:ext cx="169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200" dirty="0">
                  <a:solidFill>
                    <a:srgbClr val="000000"/>
                  </a:solidFill>
                  <a:cs typeface="Arial" charset="0"/>
                </a:rPr>
                <a:t>Intra-class appearance</a:t>
              </a:r>
            </a:p>
          </p:txBody>
        </p:sp>
        <p:pic>
          <p:nvPicPr>
            <p:cNvPr id="13" name="Picture 13" descr="albinokoal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20" y="2990"/>
              <a:ext cx="1074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084263" y="5565775"/>
            <a:ext cx="1831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dirty="0">
                <a:solidFill>
                  <a:srgbClr val="000000"/>
                </a:solidFill>
                <a:cs typeface="Arial" charset="0"/>
              </a:rPr>
              <a:t>Occlusions</a:t>
            </a:r>
          </a:p>
        </p:txBody>
      </p:sp>
      <p:pic>
        <p:nvPicPr>
          <p:cNvPr id="15" name="Picture 15" descr="koala_occlusions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 b="19913"/>
          <a:stretch>
            <a:fillRect/>
          </a:stretch>
        </p:blipFill>
        <p:spPr bwMode="auto">
          <a:xfrm>
            <a:off x="1241425" y="3900488"/>
            <a:ext cx="140176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koalas_lgbg"/>
          <p:cNvPicPr>
            <a:picLocks noChangeAspect="1" noChangeArrowheads="1"/>
          </p:cNvPicPr>
          <p:nvPr/>
        </p:nvPicPr>
        <p:blipFill>
          <a:blip r:embed="rId8"/>
          <a:srcRect r="40761"/>
          <a:stretch>
            <a:fillRect/>
          </a:stretch>
        </p:blipFill>
        <p:spPr bwMode="auto">
          <a:xfrm>
            <a:off x="6921500" y="1339850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07100" y="5607050"/>
            <a:ext cx="3254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cs typeface="Arial" charset="0"/>
              </a:rPr>
              <a:t>Viewpoint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3397" y="6519446"/>
            <a:ext cx="3140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from K. Grauman, B. </a:t>
            </a:r>
            <a:r>
              <a:rPr lang="en-US" sz="1600" dirty="0" err="1" smtClean="0"/>
              <a:t>Leibe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14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 vs. region proposals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/>
          <a:lstStyle/>
          <a:p>
            <a:r>
              <a:rPr lang="en-US" dirty="0" smtClean="0"/>
              <a:t>Sliding window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706562"/>
            <a:ext cx="4040188" cy="4846638"/>
          </a:xfrm>
        </p:spPr>
        <p:txBody>
          <a:bodyPr/>
          <a:lstStyle/>
          <a:p>
            <a:r>
              <a:rPr lang="en-US" dirty="0" smtClean="0"/>
              <a:t>Comprehensive search over position, scale (sometimes aspect, though expensive)</a:t>
            </a:r>
          </a:p>
          <a:p>
            <a:r>
              <a:rPr lang="en-US" dirty="0" smtClean="0"/>
              <a:t>Typically 100K candidates</a:t>
            </a:r>
          </a:p>
          <a:p>
            <a:r>
              <a:rPr lang="en-US" dirty="0" smtClean="0"/>
              <a:t>Simple</a:t>
            </a:r>
          </a:p>
          <a:p>
            <a:r>
              <a:rPr lang="en-US" dirty="0" smtClean="0"/>
              <a:t>Speed boost through convolution often possible</a:t>
            </a:r>
          </a:p>
          <a:p>
            <a:r>
              <a:rPr lang="en-US" dirty="0" smtClean="0"/>
              <a:t>Repeatable</a:t>
            </a:r>
          </a:p>
          <a:p>
            <a:r>
              <a:rPr lang="en-US" dirty="0" smtClean="0"/>
              <a:t>Even with many candidates, may not be a good fit to object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</p:spPr>
        <p:txBody>
          <a:bodyPr/>
          <a:lstStyle/>
          <a:p>
            <a:r>
              <a:rPr lang="en-US" dirty="0" smtClean="0"/>
              <a:t>Region proposals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706562"/>
            <a:ext cx="4041775" cy="3951288"/>
          </a:xfrm>
        </p:spPr>
        <p:txBody>
          <a:bodyPr/>
          <a:lstStyle/>
          <a:p>
            <a:r>
              <a:rPr lang="en-US" dirty="0" smtClean="0"/>
              <a:t>Search over regions guided by image contours/patterns with varying aspect/size</a:t>
            </a:r>
          </a:p>
          <a:p>
            <a:r>
              <a:rPr lang="en-US" dirty="0" smtClean="0"/>
              <a:t>Typically 2-10K candidates</a:t>
            </a:r>
          </a:p>
          <a:p>
            <a:r>
              <a:rPr lang="en-US" dirty="0" smtClean="0"/>
              <a:t>Random (not repeatable)</a:t>
            </a:r>
          </a:p>
          <a:p>
            <a:r>
              <a:rPr lang="en-US" dirty="0" smtClean="0"/>
              <a:t>Requires a preprocess (currently 1-5s)</a:t>
            </a:r>
          </a:p>
          <a:p>
            <a:r>
              <a:rPr lang="en-US" dirty="0"/>
              <a:t>Often requires resizing patch to fit fixed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More likely to provide candidates with very good object 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754" y="6535616"/>
            <a:ext cx="9126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HOG: </a:t>
            </a:r>
            <a:r>
              <a:rPr lang="en-US" sz="1200" dirty="0" err="1" smtClean="0"/>
              <a:t>Dalal-Triggs</a:t>
            </a:r>
            <a:r>
              <a:rPr lang="en-US" sz="1200" dirty="0" smtClean="0"/>
              <a:t> 2005	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2716" y="540646"/>
            <a:ext cx="6248400" cy="4419600"/>
            <a:chOff x="1328297" y="167574"/>
            <a:chExt cx="6248400" cy="441960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/>
            </p:nvPr>
          </p:nvGraphicFramePr>
          <p:xfrm>
            <a:off x="1328297" y="167574"/>
            <a:ext cx="6248400" cy="441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2121072" y="3699616"/>
              <a:ext cx="3314700" cy="3693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HOG Template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95841" y="4953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Statistical Template Matching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90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754" y="6535616"/>
            <a:ext cx="9126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HOG: </a:t>
            </a:r>
            <a:r>
              <a:rPr lang="en-US" sz="1200" dirty="0" err="1" smtClean="0"/>
              <a:t>Dalal-Triggs</a:t>
            </a:r>
            <a:r>
              <a:rPr lang="en-US" sz="1200" dirty="0" smtClean="0"/>
              <a:t> 2005	DPM: Felzenszwalb et al. 2008-2012 	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2716" y="540646"/>
            <a:ext cx="6248400" cy="4419600"/>
            <a:chOff x="1328297" y="167574"/>
            <a:chExt cx="6248400" cy="441960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/>
            </p:nvPr>
          </p:nvGraphicFramePr>
          <p:xfrm>
            <a:off x="1328297" y="167574"/>
            <a:ext cx="6248400" cy="441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690497" y="2910774"/>
              <a:ext cx="2971800" cy="64633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Deformable Parts Model (v1-v5)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21072" y="3699616"/>
              <a:ext cx="3314700" cy="3693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HOG Template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14834" y="5159661"/>
            <a:ext cx="2836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Better Models of Complex Categories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>
            <a:off x="2632419" y="4945072"/>
            <a:ext cx="2819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754" y="6535616"/>
            <a:ext cx="9126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HOG: </a:t>
            </a:r>
            <a:r>
              <a:rPr lang="en-US" sz="1200" dirty="0" err="1" smtClean="0"/>
              <a:t>Dalal-Triggs</a:t>
            </a:r>
            <a:r>
              <a:rPr lang="en-US" sz="1200" dirty="0" smtClean="0"/>
              <a:t> 2005	DPM: Felzenszwalb et al. 2008-2012 	 </a:t>
            </a:r>
            <a:r>
              <a:rPr lang="en-US" sz="1200" dirty="0" err="1" smtClean="0"/>
              <a:t>Regionlets</a:t>
            </a:r>
            <a:r>
              <a:rPr lang="en-US" sz="1200" dirty="0" smtClean="0"/>
              <a:t>: Wang et al. 2013     R-CNN: </a:t>
            </a:r>
            <a:r>
              <a:rPr lang="en-US" sz="1200" dirty="0" err="1" smtClean="0"/>
              <a:t>Girshick</a:t>
            </a:r>
            <a:r>
              <a:rPr lang="en-US" sz="1200" dirty="0" smtClean="0"/>
              <a:t> et al. 2014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2716" y="540646"/>
            <a:ext cx="6452525" cy="4419600"/>
            <a:chOff x="1328297" y="167574"/>
            <a:chExt cx="6452525" cy="441960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/>
            </p:nvPr>
          </p:nvGraphicFramePr>
          <p:xfrm>
            <a:off x="1328297" y="167574"/>
            <a:ext cx="6248400" cy="441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690497" y="2910774"/>
              <a:ext cx="2971800" cy="64633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Deformable Parts Model (v1-v5)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21072" y="3699616"/>
              <a:ext cx="3314700" cy="3693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HOG Template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57497" y="2264443"/>
              <a:ext cx="1295400" cy="3693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Regionlets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72407" y="841835"/>
              <a:ext cx="1108415" cy="3693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R-CNN</a:t>
              </a:r>
              <a:endParaRPr lang="en-US" dirty="0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5786001" y="4931061"/>
            <a:ext cx="109728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19532" y="5181711"/>
            <a:ext cx="2152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Better Features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52754" y="5159661"/>
            <a:ext cx="5206510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 smtClean="0"/>
              <a:t>Key Advance: Learn effective features </a:t>
            </a:r>
            <a:r>
              <a:rPr lang="en-US" sz="2000" dirty="0"/>
              <a:t>from massive amounts of labeled </a:t>
            </a:r>
            <a:r>
              <a:rPr lang="en-US" sz="2000" dirty="0" smtClean="0"/>
              <a:t>data </a:t>
            </a:r>
            <a:r>
              <a:rPr lang="en-US" sz="2000" i="1" dirty="0" smtClean="0"/>
              <a:t>and</a:t>
            </a: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a</a:t>
            </a:r>
            <a:r>
              <a:rPr lang="en-US" sz="2000" dirty="0" smtClean="0"/>
              <a:t>dapt to </a:t>
            </a:r>
            <a:r>
              <a:rPr lang="en-US" sz="2000" dirty="0"/>
              <a:t>new tasks with </a:t>
            </a:r>
            <a:r>
              <a:rPr lang="en-US" sz="2000" dirty="0" smtClean="0"/>
              <a:t>less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01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Mistakes are often reasonable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3400" y="990600"/>
          <a:ext cx="562418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3666165" imgH="3674853" progId="AcroExch.Document.11">
                  <p:embed/>
                </p:oleObj>
              </mc:Choice>
              <mc:Fallback>
                <p:oleObj name="Acrobat Document" r:id="rId3" imgW="3666165" imgH="367485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5624185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838200"/>
            <a:ext cx="411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Bicycle: AP = 0.73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248399" y="931982"/>
          <a:ext cx="2481679" cy="1811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5" imgW="4054293" imgH="2958779" progId="AcroExch.Document.11">
                  <p:embed/>
                </p:oleObj>
              </mc:Choice>
              <mc:Fallback>
                <p:oleObj name="Acrobat Document" r:id="rId5" imgW="4054293" imgH="295877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8399" y="931982"/>
                        <a:ext cx="2481679" cy="1811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324600" y="2819400"/>
          <a:ext cx="237374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7" imgW="3890330" imgH="3122600" progId="AcroExch.Document.11">
                  <p:embed/>
                </p:oleObj>
              </mc:Choice>
              <mc:Fallback>
                <p:oleObj name="Acrobat Document" r:id="rId7" imgW="3890330" imgH="31226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4600" y="2819400"/>
                        <a:ext cx="237374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248400" y="4876800"/>
          <a:ext cx="24175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9" imgW="4054293" imgH="2812049" progId="AcroExch.Document.11">
                  <p:embed/>
                </p:oleObj>
              </mc:Choice>
              <mc:Fallback>
                <p:oleObj name="Acrobat Document" r:id="rId9" imgW="4054293" imgH="281204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48400" y="4876800"/>
                        <a:ext cx="2417575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12167" y="58319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Confident Mistakes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2093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R-CNN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33400" y="1033863"/>
          <a:ext cx="5589109" cy="560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crobat Document" r:id="rId3" imgW="3666165" imgH="3674853" progId="AcroExch.Document.11">
                  <p:embed/>
                </p:oleObj>
              </mc:Choice>
              <mc:Fallback>
                <p:oleObj name="Acrobat Document" r:id="rId3" imgW="3666165" imgH="3674853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033863"/>
                        <a:ext cx="5589109" cy="5603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838200"/>
            <a:ext cx="411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Horse: AP = 0.69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172200" y="1323311"/>
          <a:ext cx="2514600" cy="215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5" imgW="3640225" imgH="3122600" progId="AcroExch.Document.11">
                  <p:embed/>
                </p:oleObj>
              </mc:Choice>
              <mc:Fallback>
                <p:oleObj name="Acrobat Document" r:id="rId5" imgW="3640225" imgH="31226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2200" y="1323311"/>
                        <a:ext cx="2514600" cy="2157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248400" y="3581400"/>
          <a:ext cx="2404134" cy="152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Acrobat Document" r:id="rId7" imgW="4054293" imgH="2570590" progId="AcroExch.Document.11">
                  <p:embed/>
                </p:oleObj>
              </mc:Choice>
              <mc:Fallback>
                <p:oleObj name="Acrobat Document" r:id="rId7" imgW="4054293" imgH="257059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8400" y="3581400"/>
                        <a:ext cx="2404134" cy="1523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324600" y="5146431"/>
          <a:ext cx="22908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r:id="rId9" imgW="4054293" imgH="2967324" progId="AcroExch.Document.11">
                  <p:embed/>
                </p:oleObj>
              </mc:Choice>
              <mc:Fallback>
                <p:oleObj name="Acrobat Document" r:id="rId9" imgW="4054293" imgH="296732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24600" y="5146431"/>
                        <a:ext cx="2290813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12167" y="93053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Confident Mistakes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Mistakes are often reasonable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2093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R-CNN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Misses are often predictable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217439"/>
            <a:ext cx="5342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Small objects, distinctive parts absent or occluded, unusual views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13910" y="1712239"/>
          <a:ext cx="9030090" cy="328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4" imgW="4269892" imgH="1552755" progId="AcroExch.Document.11">
                  <p:embed/>
                </p:oleObj>
              </mc:Choice>
              <mc:Fallback>
                <p:oleObj name="Acrobat Document" r:id="rId4" imgW="4269892" imgH="155275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910" y="1712239"/>
                        <a:ext cx="9030090" cy="3283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86200" y="1500701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Bicycle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2093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R-CNN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/>
              <a:t>Strengths and Weaknesses of Statistical Template Approach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endParaRPr lang="en-US" sz="2800" dirty="0" smtClean="0"/>
          </a:p>
          <a:p>
            <a:pPr>
              <a:buFont typeface="Arial" charset="0"/>
              <a:buNone/>
            </a:pPr>
            <a:r>
              <a:rPr lang="en-US" sz="2800" dirty="0" smtClean="0"/>
              <a:t>Strengths</a:t>
            </a:r>
          </a:p>
          <a:p>
            <a:r>
              <a:rPr lang="en-US" sz="2800" dirty="0" smtClean="0"/>
              <a:t>Works very well for non-deformable objects: faces, cars, upright pedestrians</a:t>
            </a:r>
          </a:p>
          <a:p>
            <a:r>
              <a:rPr lang="en-US" sz="2800" dirty="0" smtClean="0"/>
              <a:t>Fast detection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  <a:p>
            <a:pPr>
              <a:buFont typeface="Arial" charset="0"/>
              <a:buNone/>
            </a:pPr>
            <a:r>
              <a:rPr lang="en-US" sz="2800" dirty="0" smtClean="0"/>
              <a:t>Weaknesses</a:t>
            </a:r>
          </a:p>
          <a:p>
            <a:r>
              <a:rPr lang="en-US" sz="2800" dirty="0" smtClean="0"/>
              <a:t>Sliding window has difficulty with deformable objects (proposals works with flexible features works better)</a:t>
            </a:r>
            <a:endParaRPr lang="en-US" sz="2800" dirty="0" smtClean="0"/>
          </a:p>
          <a:p>
            <a:r>
              <a:rPr lang="en-US" sz="2800" dirty="0" smtClean="0"/>
              <a:t>Not robust to occlusion</a:t>
            </a:r>
          </a:p>
          <a:p>
            <a:r>
              <a:rPr lang="en-US" sz="2800" dirty="0" smtClean="0"/>
              <a:t>Requires lots of training data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Tricks of the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Details in feature computation really matter</a:t>
            </a:r>
          </a:p>
          <a:p>
            <a:pPr lvl="1"/>
            <a:r>
              <a:rPr lang="en-US" dirty="0" smtClean="0"/>
              <a:t>E.g., normalization in </a:t>
            </a:r>
            <a:r>
              <a:rPr lang="en-US" dirty="0" err="1" smtClean="0"/>
              <a:t>Dalal-Triggs</a:t>
            </a:r>
            <a:r>
              <a:rPr lang="en-US" dirty="0" smtClean="0"/>
              <a:t> improves detection rate by 27% at fixed false positive rate</a:t>
            </a:r>
          </a:p>
          <a:p>
            <a:r>
              <a:rPr lang="en-US" dirty="0" smtClean="0"/>
              <a:t>Template size</a:t>
            </a:r>
          </a:p>
          <a:p>
            <a:pPr lvl="1"/>
            <a:r>
              <a:rPr lang="en-US" dirty="0" smtClean="0"/>
              <a:t>Typical </a:t>
            </a:r>
            <a:r>
              <a:rPr lang="en-US" dirty="0" smtClean="0"/>
              <a:t>choice for sliding window </a:t>
            </a:r>
            <a:r>
              <a:rPr lang="en-US" dirty="0" smtClean="0"/>
              <a:t>is size of smallest detectable </a:t>
            </a:r>
            <a:r>
              <a:rPr lang="en-US" dirty="0" smtClean="0"/>
              <a:t>object</a:t>
            </a:r>
          </a:p>
          <a:p>
            <a:pPr lvl="1"/>
            <a:r>
              <a:rPr lang="en-US" dirty="0" smtClean="0"/>
              <a:t>For CNNs, typically based on what </a:t>
            </a:r>
            <a:r>
              <a:rPr lang="en-US" dirty="0" err="1" smtClean="0"/>
              <a:t>pretrained</a:t>
            </a:r>
            <a:r>
              <a:rPr lang="en-US" dirty="0" smtClean="0"/>
              <a:t> features are available</a:t>
            </a:r>
            <a:endParaRPr lang="en-US" dirty="0" smtClean="0"/>
          </a:p>
          <a:p>
            <a:r>
              <a:rPr lang="en-US" dirty="0" smtClean="0"/>
              <a:t>“Jittering” to create synthetic positive examples</a:t>
            </a:r>
          </a:p>
          <a:p>
            <a:pPr lvl="1"/>
            <a:r>
              <a:rPr lang="en-US" dirty="0" smtClean="0"/>
              <a:t>Create slightly rotated, translated, scaled, mirrored versions as extra positive examples</a:t>
            </a:r>
          </a:p>
          <a:p>
            <a:r>
              <a:rPr lang="en-US" dirty="0" smtClean="0"/>
              <a:t>Bootstrapping to get hard negative examples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Randomly sample negative examples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Train detector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Sample negative examples that score &gt; -1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Repeat until all high-scoring negative examples fit in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Influential Works in Detection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Sung-</a:t>
            </a:r>
            <a:r>
              <a:rPr lang="en-US" sz="2000" dirty="0" err="1" smtClean="0"/>
              <a:t>Poggio</a:t>
            </a:r>
            <a:r>
              <a:rPr lang="en-US" sz="2000" dirty="0" smtClean="0"/>
              <a:t> (1994, 1998) : </a:t>
            </a:r>
            <a:r>
              <a:rPr lang="en-US" sz="2000" dirty="0" smtClean="0"/>
              <a:t>~2100 </a:t>
            </a:r>
            <a:r>
              <a:rPr lang="en-US" sz="2000" dirty="0" smtClean="0"/>
              <a:t>citations</a:t>
            </a:r>
          </a:p>
          <a:p>
            <a:pPr lvl="1"/>
            <a:r>
              <a:rPr lang="en-US" sz="1800" dirty="0" smtClean="0"/>
              <a:t>Basic idea of statistical template detection (I think), bootstrapping to get “face-like” negative examples, multiple whole-face prototypes (in 1994)</a:t>
            </a:r>
          </a:p>
          <a:p>
            <a:r>
              <a:rPr lang="en-US" sz="2000" dirty="0" smtClean="0"/>
              <a:t>Rowley-</a:t>
            </a:r>
            <a:r>
              <a:rPr lang="en-US" sz="2000" dirty="0" err="1" smtClean="0"/>
              <a:t>Baluja</a:t>
            </a:r>
            <a:r>
              <a:rPr lang="en-US" sz="2000" dirty="0" smtClean="0"/>
              <a:t>-Kanade (1996-1998) : </a:t>
            </a:r>
            <a:r>
              <a:rPr lang="en-US" sz="2000" dirty="0" smtClean="0"/>
              <a:t>~4200</a:t>
            </a:r>
            <a:endParaRPr lang="en-US" sz="2000" dirty="0" smtClean="0"/>
          </a:p>
          <a:p>
            <a:pPr lvl="1"/>
            <a:r>
              <a:rPr lang="en-US" sz="1800" dirty="0" smtClean="0"/>
              <a:t>“Parts” at fixed position, non-maxima suppression, simple cascade, rotation, pretty good accuracy, fast</a:t>
            </a:r>
          </a:p>
          <a:p>
            <a:r>
              <a:rPr lang="en-US" sz="2000" dirty="0" err="1" smtClean="0"/>
              <a:t>Schneiderman-Kanade</a:t>
            </a:r>
            <a:r>
              <a:rPr lang="en-US" sz="2000" dirty="0" smtClean="0"/>
              <a:t> (1998-2000,2004) : </a:t>
            </a:r>
            <a:r>
              <a:rPr lang="en-US" sz="2000" dirty="0" smtClean="0"/>
              <a:t>~2250</a:t>
            </a:r>
            <a:endParaRPr lang="en-US" sz="2000" dirty="0" smtClean="0"/>
          </a:p>
          <a:p>
            <a:pPr lvl="1"/>
            <a:r>
              <a:rPr lang="en-US" sz="1800" dirty="0" smtClean="0"/>
              <a:t>Careful </a:t>
            </a:r>
            <a:r>
              <a:rPr lang="en-US" sz="1800" dirty="0" smtClean="0"/>
              <a:t>feature/classifier </a:t>
            </a:r>
            <a:r>
              <a:rPr lang="en-US" sz="1800" dirty="0" smtClean="0"/>
              <a:t>engineering, excellent results, cascade</a:t>
            </a:r>
          </a:p>
          <a:p>
            <a:r>
              <a:rPr lang="en-US" sz="2000" dirty="0" smtClean="0"/>
              <a:t>Viola-Jones (2001, 2004) : </a:t>
            </a:r>
            <a:r>
              <a:rPr lang="en-US" sz="2000" dirty="0" smtClean="0"/>
              <a:t>~20,000</a:t>
            </a:r>
            <a:endParaRPr lang="en-US" sz="2000" dirty="0" smtClean="0"/>
          </a:p>
          <a:p>
            <a:pPr lvl="1"/>
            <a:r>
              <a:rPr lang="en-US" sz="1800" dirty="0" err="1" smtClean="0"/>
              <a:t>Haar</a:t>
            </a:r>
            <a:r>
              <a:rPr lang="en-US" sz="1800" dirty="0" smtClean="0"/>
              <a:t>-like features, </a:t>
            </a:r>
            <a:r>
              <a:rPr lang="en-US" sz="1800" dirty="0" err="1" smtClean="0"/>
              <a:t>Adaboost</a:t>
            </a:r>
            <a:r>
              <a:rPr lang="en-US" sz="1800" dirty="0" smtClean="0"/>
              <a:t> as feature selection, hyper-cascade, very fast, easy to implement</a:t>
            </a:r>
          </a:p>
          <a:p>
            <a:r>
              <a:rPr lang="en-US" sz="2000" dirty="0" err="1" smtClean="0"/>
              <a:t>Dalal-Triggs</a:t>
            </a:r>
            <a:r>
              <a:rPr lang="en-US" sz="2000" dirty="0" smtClean="0"/>
              <a:t> (2005) : </a:t>
            </a:r>
            <a:r>
              <a:rPr lang="en-US" sz="2000" dirty="0" smtClean="0">
                <a:sym typeface="Wingdings" pitchFamily="2" charset="2"/>
              </a:rPr>
              <a:t>~11000</a:t>
            </a:r>
            <a:endParaRPr lang="en-US" sz="2000" dirty="0" smtClean="0"/>
          </a:p>
          <a:p>
            <a:pPr lvl="1"/>
            <a:r>
              <a:rPr lang="en-US" sz="1800" dirty="0" smtClean="0"/>
              <a:t>Careful feature engineering, excellent results, HOG feature, online code</a:t>
            </a:r>
          </a:p>
          <a:p>
            <a:r>
              <a:rPr lang="en-US" sz="2000" dirty="0" err="1" smtClean="0"/>
              <a:t>Felzenszwalb-Huttenlocher</a:t>
            </a:r>
            <a:r>
              <a:rPr lang="en-US" sz="2000" dirty="0" smtClean="0"/>
              <a:t> (2000): </a:t>
            </a:r>
            <a:r>
              <a:rPr lang="en-US" sz="2000" dirty="0" smtClean="0"/>
              <a:t>~1600</a:t>
            </a:r>
            <a:endParaRPr lang="en-US" sz="2000" dirty="0" smtClean="0"/>
          </a:p>
          <a:p>
            <a:pPr lvl="1"/>
            <a:r>
              <a:rPr lang="en-US" sz="1800" dirty="0" smtClean="0"/>
              <a:t>Efficient way to solve part-based detectors</a:t>
            </a:r>
          </a:p>
          <a:p>
            <a:r>
              <a:rPr lang="en-US" sz="2000" dirty="0" smtClean="0"/>
              <a:t>Felzenszwalb-McAllester-Ramanan (</a:t>
            </a:r>
            <a:r>
              <a:rPr lang="en-US" sz="2000" dirty="0" smtClean="0"/>
              <a:t>2008,2010)?  ~</a:t>
            </a:r>
            <a:r>
              <a:rPr lang="en-US" sz="2000" dirty="0" smtClean="0">
                <a:sym typeface="Wingdings" pitchFamily="2" charset="2"/>
              </a:rPr>
              <a:t>4000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/>
            <a:r>
              <a:rPr lang="en-US" sz="1800" dirty="0" smtClean="0"/>
              <a:t>Excellent template/parts-based blend </a:t>
            </a:r>
          </a:p>
          <a:p>
            <a:r>
              <a:rPr lang="en-US" sz="2000" dirty="0" smtClean="0"/>
              <a:t>Girshick-Donahue-Darrell-Malik (2014</a:t>
            </a:r>
            <a:r>
              <a:rPr lang="en-US" sz="1800" dirty="0" smtClean="0"/>
              <a:t> )  ~300</a:t>
            </a:r>
          </a:p>
          <a:p>
            <a:pPr lvl="1"/>
            <a:r>
              <a:rPr lang="en-US" sz="1800" dirty="0" smtClean="0"/>
              <a:t>Region proposals + fine-tuned CNN features (marks significant advance in accuracy over hog-based methods)</a:t>
            </a:r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261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156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Challenges in modeling the non-object class</a:t>
            </a:r>
            <a:endParaRPr lang="en-US" sz="3600" dirty="0"/>
          </a:p>
        </p:txBody>
      </p:sp>
      <p:pic>
        <p:nvPicPr>
          <p:cNvPr id="6" name="Picture 12" descr="C:\Users\Hoiem\Documents\Presentations\NSF Frontiers - Aug 2011\fp_display\dog_005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11518" r="9890" b="14243"/>
          <a:stretch/>
        </p:blipFill>
        <p:spPr bwMode="auto">
          <a:xfrm>
            <a:off x="3880174" y="2705400"/>
            <a:ext cx="229634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4" name="Picture 4" descr="C:\Users\Hoiem\Documents\Presentations\NSF Frontiers - Aug 2011\fp_display\dog_fp_0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78" y="2760133"/>
            <a:ext cx="249403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6408" y="2037408"/>
            <a:ext cx="148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Bad Localization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1614" y="2113802"/>
            <a:ext cx="205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Confused with Similar Object</a:t>
            </a:r>
            <a:endParaRPr lang="en-US" dirty="0"/>
          </a:p>
        </p:txBody>
      </p:sp>
      <p:pic>
        <p:nvPicPr>
          <p:cNvPr id="220165" name="Picture 5" descr="C:\Users\Hoiem\Documents\Presentations\NSF Frontiers - Aug 2011\fp_display\dog_fp_00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88" y="5272862"/>
            <a:ext cx="831359" cy="13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70288" y="4620118"/>
            <a:ext cx="242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Confused with Dissimilar Objects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60678" y="490353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Misc. Background</a:t>
            </a:r>
            <a:endParaRPr lang="en-US" dirty="0"/>
          </a:p>
        </p:txBody>
      </p:sp>
      <p:pic>
        <p:nvPicPr>
          <p:cNvPr id="220166" name="Picture 6" descr="C:\Users\Hoiem\Documents\Presentations\NSF Frontiers - Aug 2011\fp_display\dog_fp_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52" y="5383740"/>
            <a:ext cx="613253" cy="9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7" name="Picture 7" descr="C:\Users\Hoiem\Documents\Presentations\NSF Frontiers - Aug 2011\fp_display\dog_fp_00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55" y="5405437"/>
            <a:ext cx="961316" cy="9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8" name="Picture 8" descr="C:\Users\Hoiem\Documents\Presentations\NSF Frontiers - Aug 2011\fp_display\dog_fp_00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48" y="5383740"/>
            <a:ext cx="1462455" cy="98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Hoiem\Documents\Presentations\NSF Frontiers - Aug 2011\fp_display\dog_tp_00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093" y="2356640"/>
            <a:ext cx="1830959" cy="180686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Hoiem\Documents\Presentations\NSF Frontiers - Aug 2011\fp_display\dog_tp_001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7" y="4358462"/>
            <a:ext cx="1161641" cy="18288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96632" y="1424748"/>
            <a:ext cx="148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True Detections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596817" y="2037408"/>
            <a:ext cx="2283357" cy="4541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22"/>
    </mc:Choice>
    <mc:Fallback xmlns="">
      <p:transition spd="slow" advTm="34522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Fails in commercial face detection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Things iPhoto thinks are faces</a:t>
            </a:r>
            <a:endParaRPr lang="en-US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505200" cy="226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oddee.com/_media/imgs/articles2/a98248_facial-recog_5-kn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6733"/>
            <a:ext cx="4286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ddee.com/_media/imgs/articles2/a98248_facial-recog_6-pica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38600"/>
            <a:ext cx="42862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86526"/>
            <a:ext cx="427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www.oddee.com/item_98248.aspx</a:t>
            </a:r>
            <a:endParaRPr lang="en-US" dirty="0"/>
          </a:p>
        </p:txBody>
      </p:sp>
      <p:pic>
        <p:nvPicPr>
          <p:cNvPr id="4102" name="Picture 6" descr="http://www.oddee.com/_media/imgs/articles2/a98248_facial-recog_12-pumpk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64119"/>
            <a:ext cx="3352800" cy="25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39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statistical templates</a:t>
            </a:r>
            <a:endParaRPr lang="en-US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20943" y="2209800"/>
            <a:ext cx="1981200" cy="1524000"/>
            <a:chOff x="533400" y="1676400"/>
            <a:chExt cx="2286000" cy="1714500"/>
          </a:xfrm>
        </p:grpSpPr>
        <p:pic>
          <p:nvPicPr>
            <p:cNvPr id="5" name="Picture 13" descr="p101017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676400"/>
              <a:ext cx="2286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33400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33845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514600" y="2667000"/>
              <a:ext cx="301336" cy="711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035627" y="2032000"/>
              <a:ext cx="301336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56503" y="1146037"/>
            <a:ext cx="1897380" cy="775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Propose Window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" y="3717533"/>
            <a:ext cx="232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Sliding window: scan image pyramid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63" y="4555733"/>
            <a:ext cx="2197800" cy="1438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5919514"/>
            <a:ext cx="2727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 proposals: edge/region-based, resize to fixed window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333543" y="1381252"/>
            <a:ext cx="48098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913687" y="1156377"/>
            <a:ext cx="1945640" cy="775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Extract Features</a:t>
            </a:r>
            <a:endParaRPr lang="en-US" sz="28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t="7163" b="12903"/>
          <a:stretch/>
        </p:blipFill>
        <p:spPr bwMode="auto">
          <a:xfrm>
            <a:off x="2855267" y="2172507"/>
            <a:ext cx="2146820" cy="128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542704" y="3383572"/>
            <a:ext cx="232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HOG</a:t>
            </a:r>
            <a:endParaRPr lang="en-US" dirty="0"/>
          </a:p>
        </p:txBody>
      </p:sp>
      <p:pic>
        <p:nvPicPr>
          <p:cNvPr id="5122" name="Picture 2" descr="http://torch.cogbits.com/doc/tutorials_supervised/convne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29"/>
          <a:stretch/>
        </p:blipFill>
        <p:spPr bwMode="auto">
          <a:xfrm>
            <a:off x="2739637" y="5379854"/>
            <a:ext cx="2645060" cy="109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62234" y="6412468"/>
            <a:ext cx="232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CNN features</a:t>
            </a:r>
            <a:endParaRPr lang="en-US" dirty="0"/>
          </a:p>
        </p:txBody>
      </p:sp>
      <p:pic>
        <p:nvPicPr>
          <p:cNvPr id="20" name="Picture 2" descr="http://learning.cis.upenn.edu/cis520_fall2009/uploads/Lectures/viola_jones_first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3683" y="3840772"/>
            <a:ext cx="1798352" cy="101346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663743" y="4861006"/>
            <a:ext cx="29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 randomized features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993947" y="1391592"/>
            <a:ext cx="48098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581607" y="1143988"/>
            <a:ext cx="1350360" cy="775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Classify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2097314"/>
            <a:ext cx="1736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SVM</a:t>
            </a:r>
          </a:p>
          <a:p>
            <a:endParaRPr lang="en-US" dirty="0"/>
          </a:p>
          <a:p>
            <a:r>
              <a:rPr lang="en-US" dirty="0" smtClean="0"/>
              <a:t>Boosted stubs</a:t>
            </a:r>
          </a:p>
          <a:p>
            <a:endParaRPr lang="en-US" dirty="0"/>
          </a:p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613607" y="1139231"/>
            <a:ext cx="1375760" cy="775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Post-process</a:t>
            </a:r>
            <a:endParaRPr lang="en-US" sz="2800" dirty="0"/>
          </a:p>
        </p:txBody>
      </p:sp>
      <p:sp>
        <p:nvSpPr>
          <p:cNvPr id="26" name="Right Arrow 25"/>
          <p:cNvSpPr/>
          <p:nvPr/>
        </p:nvSpPr>
        <p:spPr>
          <a:xfrm>
            <a:off x="7038647" y="1374446"/>
            <a:ext cx="48098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17256" y="2172507"/>
            <a:ext cx="1755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Non-max suppression</a:t>
            </a:r>
          </a:p>
          <a:p>
            <a:endParaRPr lang="en-US" dirty="0"/>
          </a:p>
          <a:p>
            <a:r>
              <a:rPr lang="en-US" dirty="0" smtClean="0"/>
              <a:t>Segment or refine localization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5791200" cy="5867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Sliding window for search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Features based on differences of intensity (gradient, wavelet, etc.)</a:t>
            </a:r>
          </a:p>
          <a:p>
            <a:pPr lvl="1">
              <a:defRPr/>
            </a:pPr>
            <a:r>
              <a:rPr lang="en-US" dirty="0" smtClean="0"/>
              <a:t>Excellent results require careful feature design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Boosting for feature selection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Integral images, cascade for speed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Bootstrapping to deal with many, many negative examples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477000" y="1143000"/>
            <a:ext cx="1981200" cy="1524000"/>
            <a:chOff x="533400" y="1676400"/>
            <a:chExt cx="2286000" cy="1714500"/>
          </a:xfrm>
        </p:grpSpPr>
        <p:pic>
          <p:nvPicPr>
            <p:cNvPr id="42016" name="Picture 13" descr="p101017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676400"/>
              <a:ext cx="2286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7" name="Rectangle 5"/>
            <p:cNvSpPr>
              <a:spLocks noChangeArrowheads="1"/>
            </p:cNvSpPr>
            <p:nvPr/>
          </p:nvSpPr>
          <p:spPr bwMode="auto">
            <a:xfrm>
              <a:off x="533400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Rectangle 6"/>
            <p:cNvSpPr>
              <a:spLocks noChangeArrowheads="1"/>
            </p:cNvSpPr>
            <p:nvPr/>
          </p:nvSpPr>
          <p:spPr bwMode="auto">
            <a:xfrm>
              <a:off x="633845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Rectangle 7"/>
            <p:cNvSpPr>
              <a:spLocks noChangeArrowheads="1"/>
            </p:cNvSpPr>
            <p:nvPr/>
          </p:nvSpPr>
          <p:spPr bwMode="auto">
            <a:xfrm>
              <a:off x="2514600" y="2667000"/>
              <a:ext cx="301336" cy="711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8"/>
            <p:cNvSpPr>
              <a:spLocks noChangeShapeType="1"/>
            </p:cNvSpPr>
            <p:nvPr/>
          </p:nvSpPr>
          <p:spPr bwMode="auto">
            <a:xfrm>
              <a:off x="1035627" y="2032000"/>
              <a:ext cx="301336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5924550" y="5003800"/>
            <a:ext cx="3219450" cy="1016000"/>
            <a:chOff x="381000" y="1447800"/>
            <a:chExt cx="8979120" cy="2834363"/>
          </a:xfrm>
        </p:grpSpPr>
        <p:sp>
          <p:nvSpPr>
            <p:cNvPr id="17" name="Rectangle 16"/>
            <p:cNvSpPr/>
            <p:nvPr/>
          </p:nvSpPr>
          <p:spPr>
            <a:xfrm>
              <a:off x="381000" y="1447800"/>
              <a:ext cx="836813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1538" y="1598376"/>
              <a:ext cx="841239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6504" y="1753381"/>
              <a:ext cx="836810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7042" y="1903957"/>
              <a:ext cx="841239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2005" y="2058960"/>
              <a:ext cx="836813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1996" name="TextBox 10"/>
            <p:cNvSpPr txBox="1">
              <a:spLocks noChangeArrowheads="1"/>
            </p:cNvSpPr>
            <p:nvPr/>
          </p:nvSpPr>
          <p:spPr bwMode="auto">
            <a:xfrm>
              <a:off x="761999" y="3352801"/>
              <a:ext cx="1297561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Examples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439823" y="1753381"/>
              <a:ext cx="1292852" cy="1067313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Stage 1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H</a:t>
              </a:r>
              <a:r>
                <a:rPr lang="en-US" sz="500" baseline="-25000" dirty="0">
                  <a:solidFill>
                    <a:schemeClr val="tx1"/>
                  </a:solidFill>
                </a:rPr>
                <a:t>1</a:t>
              </a:r>
              <a:r>
                <a:rPr lang="en-US" sz="500" dirty="0">
                  <a:solidFill>
                    <a:schemeClr val="tx1"/>
                  </a:solidFill>
                </a:rPr>
                <a:t>(x) &gt; t</a:t>
              </a:r>
              <a:r>
                <a:rPr lang="en-US" sz="500" baseline="-25000" dirty="0">
                  <a:solidFill>
                    <a:schemeClr val="tx1"/>
                  </a:solidFill>
                </a:rPr>
                <a:t>1</a:t>
              </a:r>
              <a:r>
                <a:rPr lang="en-US" sz="5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887639" y="2134249"/>
              <a:ext cx="531309" cy="380868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2780652" y="3161751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904085" y="2058960"/>
              <a:ext cx="380771" cy="456157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2001" name="TextBox 15"/>
            <p:cNvSpPr txBox="1">
              <a:spLocks noChangeArrowheads="1"/>
            </p:cNvSpPr>
            <p:nvPr/>
          </p:nvSpPr>
          <p:spPr bwMode="auto">
            <a:xfrm>
              <a:off x="2743199" y="3809998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Reject</a:t>
              </a:r>
            </a:p>
          </p:txBody>
        </p:sp>
        <p:sp>
          <p:nvSpPr>
            <p:cNvPr id="42002" name="TextBox 16"/>
            <p:cNvSpPr txBox="1">
              <a:spLocks noChangeArrowheads="1"/>
            </p:cNvSpPr>
            <p:nvPr/>
          </p:nvSpPr>
          <p:spPr bwMode="auto">
            <a:xfrm>
              <a:off x="3352801" y="3048000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No</a:t>
              </a:r>
            </a:p>
          </p:txBody>
        </p:sp>
        <p:sp>
          <p:nvSpPr>
            <p:cNvPr id="42003" name="TextBox 17"/>
            <p:cNvSpPr txBox="1">
              <a:spLocks noChangeArrowheads="1"/>
            </p:cNvSpPr>
            <p:nvPr/>
          </p:nvSpPr>
          <p:spPr bwMode="auto">
            <a:xfrm>
              <a:off x="3810001" y="1676400"/>
              <a:ext cx="823608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Yes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511928" y="1766666"/>
              <a:ext cx="1279567" cy="1067316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Stage 2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H</a:t>
              </a:r>
              <a:r>
                <a:rPr lang="en-US" sz="500" baseline="-25000" dirty="0">
                  <a:solidFill>
                    <a:schemeClr val="tx1"/>
                  </a:solidFill>
                </a:rPr>
                <a:t>2</a:t>
              </a:r>
              <a:r>
                <a:rPr lang="en-US" sz="500" dirty="0">
                  <a:solidFill>
                    <a:schemeClr val="tx1"/>
                  </a:solidFill>
                </a:rPr>
                <a:t>(x) &gt; t</a:t>
              </a:r>
              <a:r>
                <a:rPr lang="en-US" sz="500" baseline="-25000" dirty="0">
                  <a:solidFill>
                    <a:schemeClr val="tx1"/>
                  </a:solidFill>
                </a:rPr>
                <a:t>2</a:t>
              </a:r>
              <a:r>
                <a:rPr lang="en-US" sz="5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53038" y="1753381"/>
              <a:ext cx="1297281" cy="1067313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Stage N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H</a:t>
              </a:r>
              <a:r>
                <a:rPr lang="en-US" sz="500" baseline="-25000" dirty="0">
                  <a:solidFill>
                    <a:schemeClr val="tx1"/>
                  </a:solidFill>
                </a:rPr>
                <a:t>N</a:t>
              </a:r>
              <a:r>
                <a:rPr lang="en-US" sz="500" dirty="0">
                  <a:solidFill>
                    <a:schemeClr val="tx1"/>
                  </a:solidFill>
                </a:rPr>
                <a:t>(x) &gt; </a:t>
              </a:r>
              <a:r>
                <a:rPr lang="en-US" sz="500" dirty="0" err="1">
                  <a:solidFill>
                    <a:schemeClr val="tx1"/>
                  </a:solidFill>
                </a:rPr>
                <a:t>t</a:t>
              </a:r>
              <a:r>
                <a:rPr lang="en-US" sz="500" baseline="-25000" dirty="0" err="1">
                  <a:solidFill>
                    <a:schemeClr val="tx1"/>
                  </a:solidFill>
                </a:rPr>
                <a:t>N</a:t>
              </a:r>
              <a:r>
                <a:rPr lang="en-US" sz="5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7925586" y="2134249"/>
              <a:ext cx="531309" cy="380868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2007" name="TextBox 21"/>
            <p:cNvSpPr txBox="1">
              <a:spLocks noChangeArrowheads="1"/>
            </p:cNvSpPr>
            <p:nvPr/>
          </p:nvSpPr>
          <p:spPr bwMode="auto">
            <a:xfrm>
              <a:off x="7848600" y="1676400"/>
              <a:ext cx="823608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Yes</a:t>
              </a:r>
            </a:p>
          </p:txBody>
        </p:sp>
        <p:sp>
          <p:nvSpPr>
            <p:cNvPr id="42008" name="TextBox 22"/>
            <p:cNvSpPr txBox="1">
              <a:spLocks noChangeArrowheads="1"/>
            </p:cNvSpPr>
            <p:nvPr/>
          </p:nvSpPr>
          <p:spPr bwMode="auto">
            <a:xfrm>
              <a:off x="5883275" y="1981201"/>
              <a:ext cx="801249" cy="60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…</a:t>
              </a:r>
            </a:p>
          </p:txBody>
        </p:sp>
        <p:sp>
          <p:nvSpPr>
            <p:cNvPr id="42009" name="TextBox 23"/>
            <p:cNvSpPr txBox="1">
              <a:spLocks noChangeArrowheads="1"/>
            </p:cNvSpPr>
            <p:nvPr/>
          </p:nvSpPr>
          <p:spPr bwMode="auto">
            <a:xfrm>
              <a:off x="8447087" y="2209801"/>
              <a:ext cx="91303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Pass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 rot="5400000">
              <a:off x="4684509" y="3161751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2011" name="TextBox 25"/>
            <p:cNvSpPr txBox="1">
              <a:spLocks noChangeArrowheads="1"/>
            </p:cNvSpPr>
            <p:nvPr/>
          </p:nvSpPr>
          <p:spPr bwMode="auto">
            <a:xfrm>
              <a:off x="4648200" y="3809998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Reject</a:t>
              </a:r>
            </a:p>
          </p:txBody>
        </p:sp>
        <p:sp>
          <p:nvSpPr>
            <p:cNvPr id="42012" name="TextBox 26"/>
            <p:cNvSpPr txBox="1">
              <a:spLocks noChangeArrowheads="1"/>
            </p:cNvSpPr>
            <p:nvPr/>
          </p:nvSpPr>
          <p:spPr bwMode="auto">
            <a:xfrm>
              <a:off x="5257799" y="3048000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No</a:t>
              </a:r>
            </a:p>
          </p:txBody>
        </p:sp>
        <p:sp>
          <p:nvSpPr>
            <p:cNvPr id="39" name="Right Arrow 38"/>
            <p:cNvSpPr/>
            <p:nvPr/>
          </p:nvSpPr>
          <p:spPr>
            <a:xfrm rot="5400000">
              <a:off x="6818599" y="3086464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2014" name="TextBox 28"/>
            <p:cNvSpPr txBox="1">
              <a:spLocks noChangeArrowheads="1"/>
            </p:cNvSpPr>
            <p:nvPr/>
          </p:nvSpPr>
          <p:spPr bwMode="auto">
            <a:xfrm>
              <a:off x="6781801" y="3733800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Reject</a:t>
              </a:r>
            </a:p>
          </p:txBody>
        </p:sp>
        <p:sp>
          <p:nvSpPr>
            <p:cNvPr id="42015" name="TextBox 29"/>
            <p:cNvSpPr txBox="1">
              <a:spLocks noChangeArrowheads="1"/>
            </p:cNvSpPr>
            <p:nvPr/>
          </p:nvSpPr>
          <p:spPr bwMode="auto">
            <a:xfrm>
              <a:off x="7391400" y="2971799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No</a:t>
              </a:r>
            </a:p>
          </p:txBody>
        </p:sp>
      </p:grp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61" y="3124200"/>
            <a:ext cx="747077" cy="148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Part-based models and pose estimation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50577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Process of Object Recognition</a:t>
            </a:r>
            <a:endParaRPr lang="de-CH" dirty="0" smtClean="0"/>
          </a:p>
        </p:txBody>
      </p:sp>
      <p:sp>
        <p:nvSpPr>
          <p:cNvPr id="108" name="Rounded Rectangle 107"/>
          <p:cNvSpPr/>
          <p:nvPr/>
        </p:nvSpPr>
        <p:spPr>
          <a:xfrm>
            <a:off x="2362200" y="16764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Specify Object Model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362200" y="2865438"/>
            <a:ext cx="3657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Generate Hypotheses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362200" y="40386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Score Hypotheses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2362200" y="52578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Resolve Detections</a:t>
            </a:r>
          </a:p>
        </p:txBody>
      </p:sp>
      <p:sp>
        <p:nvSpPr>
          <p:cNvPr id="112" name="Down Arrow 111"/>
          <p:cNvSpPr/>
          <p:nvPr/>
        </p:nvSpPr>
        <p:spPr>
          <a:xfrm>
            <a:off x="3962400" y="24685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3962400" y="36115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3962400" y="479901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object parameters?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8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an object model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Statistical Template in Bounding </a:t>
            </a:r>
            <a:r>
              <a:rPr lang="en-US" dirty="0" smtClean="0"/>
              <a:t>Box</a:t>
            </a:r>
            <a:endParaRPr lang="en-US" dirty="0" smtClean="0"/>
          </a:p>
          <a:p>
            <a:pPr marL="914400" lvl="1" indent="-514350"/>
            <a:r>
              <a:rPr lang="en-US" dirty="0" smtClean="0"/>
              <a:t>Object is some (</a:t>
            </a:r>
            <a:r>
              <a:rPr lang="en-US" dirty="0" err="1" smtClean="0"/>
              <a:t>x,y,w,h</a:t>
            </a:r>
            <a:r>
              <a:rPr lang="en-US" dirty="0" smtClean="0"/>
              <a:t>) in image</a:t>
            </a:r>
          </a:p>
          <a:p>
            <a:pPr marL="914400" lvl="1" indent="-514350"/>
            <a:r>
              <a:rPr lang="en-US" dirty="0" smtClean="0"/>
              <a:t>Features defined </a:t>
            </a:r>
            <a:r>
              <a:rPr lang="en-US" dirty="0" err="1" smtClean="0"/>
              <a:t>wrt</a:t>
            </a:r>
            <a:r>
              <a:rPr lang="en-US" dirty="0" smtClean="0"/>
              <a:t> bounding box coordinates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718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95600"/>
            <a:ext cx="3784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2209800" y="53340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Image</a:t>
            </a:r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5334000" y="5334000"/>
            <a:ext cx="247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Template Visualization</a:t>
            </a:r>
          </a:p>
        </p:txBody>
      </p:sp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6831013" y="6550025"/>
            <a:ext cx="2312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Images from Felzenszwalb</a:t>
            </a:r>
          </a:p>
        </p:txBody>
      </p:sp>
    </p:spTree>
    <p:extLst>
      <p:ext uri="{BB962C8B-B14F-4D97-AF65-F5344CB8AC3E}">
        <p14:creationId xmlns:p14="http://schemas.microsoft.com/office/powerpoint/2010/main" val="36182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an object model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2.	Articulated parts model</a:t>
            </a:r>
          </a:p>
          <a:p>
            <a:pPr marL="914400" lvl="1" indent="-514350"/>
            <a:r>
              <a:rPr lang="en-US" smtClean="0"/>
              <a:t>Object is configuration of parts</a:t>
            </a:r>
          </a:p>
          <a:p>
            <a:pPr marL="914400" lvl="1" indent="-514350"/>
            <a:r>
              <a:rPr lang="en-US" smtClean="0"/>
              <a:t>Each part is detectable</a:t>
            </a:r>
          </a:p>
        </p:txBody>
      </p:sp>
      <p:sp>
        <p:nvSpPr>
          <p:cNvPr id="35844" name="TextBox 9"/>
          <p:cNvSpPr txBox="1">
            <a:spLocks noChangeArrowheads="1"/>
          </p:cNvSpPr>
          <p:nvPr/>
        </p:nvSpPr>
        <p:spPr bwMode="auto">
          <a:xfrm>
            <a:off x="6831013" y="6550025"/>
            <a:ext cx="2312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Images from Felzenszwalb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313055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86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43780</TotalTime>
  <Words>2030</Words>
  <Application>Microsoft Office PowerPoint</Application>
  <PresentationFormat>On-screen Show (4:3)</PresentationFormat>
  <Paragraphs>483</Paragraphs>
  <Slides>63</Slides>
  <Notes>8</Notes>
  <HiddenSlides>3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ＭＳ Ｐゴシック</vt:lpstr>
      <vt:lpstr>Arial</vt:lpstr>
      <vt:lpstr>Calibri</vt:lpstr>
      <vt:lpstr>Courier New</vt:lpstr>
      <vt:lpstr>Times New Roman</vt:lpstr>
      <vt:lpstr>Wingdings</vt:lpstr>
      <vt:lpstr>Office Theme</vt:lpstr>
      <vt:lpstr>Acrobat Document</vt:lpstr>
      <vt:lpstr>Object Category Detection: Statistical Templates</vt:lpstr>
      <vt:lpstr>Logistics</vt:lpstr>
      <vt:lpstr>Today’s class: Object Category Detection</vt:lpstr>
      <vt:lpstr>Object Category Detection</vt:lpstr>
      <vt:lpstr>Challenges in modeling the object class</vt:lpstr>
      <vt:lpstr>Challenges in modeling the non-object class</vt:lpstr>
      <vt:lpstr>General Process of Object Recognition</vt:lpstr>
      <vt:lpstr>Specifying an object model</vt:lpstr>
      <vt:lpstr>Specifying an object model</vt:lpstr>
      <vt:lpstr>Specifying an object model</vt:lpstr>
      <vt:lpstr>Specifying an object model</vt:lpstr>
      <vt:lpstr>General Process of Object Recognition</vt:lpstr>
      <vt:lpstr>Generating hypotheses</vt:lpstr>
      <vt:lpstr>Generating hypotheses</vt:lpstr>
      <vt:lpstr>Generating hypotheses</vt:lpstr>
      <vt:lpstr>Generating hypotheses</vt:lpstr>
      <vt:lpstr>General Process of Object Recognition</vt:lpstr>
      <vt:lpstr>General Process of Object Recognition</vt:lpstr>
      <vt:lpstr>Resolving detection scores</vt:lpstr>
      <vt:lpstr>Resolving detection scores</vt:lpstr>
      <vt:lpstr>Object category detection in computer vision</vt:lpstr>
      <vt:lpstr>Basic Steps of Category Detection</vt:lpstr>
      <vt:lpstr>Sliding window: a simple alignment solution</vt:lpstr>
      <vt:lpstr>Each window is separately classified</vt:lpstr>
      <vt:lpstr>Statistical Template</vt:lpstr>
      <vt:lpstr>Design challenges</vt:lpstr>
      <vt:lpstr>Example: Dalal-Triggs pedestrian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Detection examples</vt:lpstr>
      <vt:lpstr>2 minute break</vt:lpstr>
      <vt:lpstr>Viola-Jones sliding window detector</vt:lpstr>
      <vt:lpstr>Cascade for Fast Detection</vt:lpstr>
      <vt:lpstr>Features that are fast to compute</vt:lpstr>
      <vt:lpstr>Integral Images</vt:lpstr>
      <vt:lpstr>Feature selection with Adaboost</vt:lpstr>
      <vt:lpstr>Adaboost</vt:lpstr>
      <vt:lpstr>Adaboost: Immune to Overfitting?</vt:lpstr>
      <vt:lpstr>Adaboost: Margin Maximizer</vt:lpstr>
      <vt:lpstr>Top 2 selected features</vt:lpstr>
      <vt:lpstr>Viola-Jones details</vt:lpstr>
      <vt:lpstr>Viola Jones Results</vt:lpstr>
      <vt:lpstr>R-CNN (Girshick et al. CVPR 2014)</vt:lpstr>
      <vt:lpstr>Sliding window vs. region proposals</vt:lpstr>
      <vt:lpstr>PowerPoint Presentation</vt:lpstr>
      <vt:lpstr>PowerPoint Presentation</vt:lpstr>
      <vt:lpstr>PowerPoint Presentation</vt:lpstr>
      <vt:lpstr>Mistakes are often reasonable</vt:lpstr>
      <vt:lpstr>Mistakes are often reasonable</vt:lpstr>
      <vt:lpstr>Misses are often predictable</vt:lpstr>
      <vt:lpstr>Strengths and Weaknesses of Statistical Template Approach</vt:lpstr>
      <vt:lpstr>Tricks of the trade</vt:lpstr>
      <vt:lpstr>Influential Works in Detection</vt:lpstr>
      <vt:lpstr>Fails in commercial face detection</vt:lpstr>
      <vt:lpstr>Summary: statistical templates</vt:lpstr>
      <vt:lpstr>Things to remember</vt:lpstr>
      <vt:lpstr>Next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173</cp:revision>
  <cp:lastPrinted>2012-04-10T16:19:50Z</cp:lastPrinted>
  <dcterms:created xsi:type="dcterms:W3CDTF">2009-12-16T02:55:56Z</dcterms:created>
  <dcterms:modified xsi:type="dcterms:W3CDTF">2015-04-14T15:39:58Z</dcterms:modified>
</cp:coreProperties>
</file>