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3" r:id="rId2"/>
    <p:sldId id="257" r:id="rId3"/>
    <p:sldId id="323" r:id="rId4"/>
    <p:sldId id="362" r:id="rId5"/>
    <p:sldId id="258" r:id="rId6"/>
    <p:sldId id="259" r:id="rId7"/>
    <p:sldId id="279" r:id="rId8"/>
    <p:sldId id="320" r:id="rId9"/>
    <p:sldId id="363" r:id="rId10"/>
    <p:sldId id="326" r:id="rId11"/>
    <p:sldId id="348" r:id="rId12"/>
    <p:sldId id="338" r:id="rId13"/>
    <p:sldId id="339" r:id="rId14"/>
    <p:sldId id="340" r:id="rId15"/>
    <p:sldId id="341" r:id="rId16"/>
    <p:sldId id="342" r:id="rId17"/>
    <p:sldId id="343" r:id="rId18"/>
    <p:sldId id="349" r:id="rId19"/>
    <p:sldId id="346" r:id="rId20"/>
    <p:sldId id="347" r:id="rId21"/>
    <p:sldId id="351" r:id="rId22"/>
    <p:sldId id="352" r:id="rId23"/>
    <p:sldId id="354" r:id="rId24"/>
    <p:sldId id="355" r:id="rId25"/>
    <p:sldId id="356" r:id="rId26"/>
    <p:sldId id="357" r:id="rId27"/>
    <p:sldId id="358" r:id="rId28"/>
    <p:sldId id="350" r:id="rId29"/>
    <p:sldId id="344" r:id="rId30"/>
    <p:sldId id="345" r:id="rId31"/>
    <p:sldId id="359" r:id="rId32"/>
    <p:sldId id="322" r:id="rId33"/>
    <p:sldId id="281" r:id="rId34"/>
    <p:sldId id="353" r:id="rId35"/>
    <p:sldId id="321" r:id="rId36"/>
    <p:sldId id="282" r:id="rId37"/>
    <p:sldId id="284" r:id="rId38"/>
    <p:sldId id="283" r:id="rId39"/>
    <p:sldId id="285" r:id="rId40"/>
    <p:sldId id="286" r:id="rId41"/>
    <p:sldId id="287" r:id="rId42"/>
    <p:sldId id="288" r:id="rId43"/>
    <p:sldId id="289" r:id="rId44"/>
    <p:sldId id="333" r:id="rId45"/>
    <p:sldId id="334" r:id="rId46"/>
    <p:sldId id="361" r:id="rId47"/>
    <p:sldId id="365" r:id="rId48"/>
    <p:sldId id="366" r:id="rId49"/>
    <p:sldId id="364" r:id="rId50"/>
    <p:sldId id="311" r:id="rId51"/>
    <p:sldId id="310" r:id="rId52"/>
    <p:sldId id="312" r:id="rId53"/>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81673" autoAdjust="0"/>
  </p:normalViewPr>
  <p:slideViewPr>
    <p:cSldViewPr>
      <p:cViewPr varScale="1">
        <p:scale>
          <a:sx n="79" d="100"/>
          <a:sy n="79"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1716718D-8360-4CA2-A52F-457D5885EBF9}" type="datetimeFigureOut">
              <a:rPr lang="en-US"/>
              <a:pPr>
                <a:defRPr/>
              </a:pPr>
              <a:t>4/6/2015</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A357A54E-A0D1-41BC-B984-7211C3CBB34E}" type="slidenum">
              <a:rPr lang="en-US"/>
              <a:pPr>
                <a:defRPr/>
              </a:pPr>
              <a:t>‹#›</a:t>
            </a:fld>
            <a:endParaRPr lang="en-US"/>
          </a:p>
        </p:txBody>
      </p:sp>
    </p:spTree>
    <p:extLst>
      <p:ext uri="{BB962C8B-B14F-4D97-AF65-F5344CB8AC3E}">
        <p14:creationId xmlns:p14="http://schemas.microsoft.com/office/powerpoint/2010/main" val="96294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Category is a group of items – a set.  To categorize is to place into a set.</a:t>
            </a:r>
          </a:p>
          <a:p>
            <a:endParaRPr lang="en-US" dirty="0" smtClean="0"/>
          </a:p>
          <a:p>
            <a:r>
              <a:rPr lang="en-US" dirty="0" smtClean="0"/>
              <a:t>We want to define a sense of similarity, of belonging for our images.  We may want to organize them or tag them or predict other things about them.  We may want to categorize by event, by objects, by layout.  </a:t>
            </a:r>
          </a:p>
          <a:p>
            <a:endParaRPr lang="en-US" dirty="0" smtClean="0"/>
          </a:p>
          <a:p>
            <a:r>
              <a:rPr lang="en-US" dirty="0" smtClean="0"/>
              <a:t>Animal is a coati</a:t>
            </a:r>
          </a:p>
        </p:txBody>
      </p:sp>
      <p:sp>
        <p:nvSpPr>
          <p:cNvPr id="4" name="Slide Number Placeholder 3"/>
          <p:cNvSpPr>
            <a:spLocks noGrp="1"/>
          </p:cNvSpPr>
          <p:nvPr>
            <p:ph type="sldNum" sz="quarter" idx="5"/>
          </p:nvPr>
        </p:nvSpPr>
        <p:spPr/>
        <p:txBody>
          <a:bodyPr/>
          <a:lstStyle/>
          <a:p>
            <a:pPr>
              <a:defRPr/>
            </a:pPr>
            <a:fld id="{9F3631B6-2CD6-4476-B838-B7D141435834}" type="slidenum">
              <a:rPr lang="en-US" smtClean="0"/>
              <a:pPr>
                <a:defRPr/>
              </a:pPr>
              <a:t>3</a:t>
            </a:fld>
            <a:endParaRPr lang="en-US"/>
          </a:p>
        </p:txBody>
      </p:sp>
    </p:spTree>
    <p:extLst>
      <p:ext uri="{BB962C8B-B14F-4D97-AF65-F5344CB8AC3E}">
        <p14:creationId xmlns:p14="http://schemas.microsoft.com/office/powerpoint/2010/main" val="296566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F28757-5665-4391-A89D-C3B96C8CD922}" type="slidenum">
              <a:rPr lang="en-US" smtClean="0"/>
              <a:pPr>
                <a:defRPr/>
              </a:pPr>
              <a:t>21</a:t>
            </a:fld>
            <a:endParaRPr lang="en-US"/>
          </a:p>
        </p:txBody>
      </p:sp>
    </p:spTree>
    <p:extLst>
      <p:ext uri="{BB962C8B-B14F-4D97-AF65-F5344CB8AC3E}">
        <p14:creationId xmlns:p14="http://schemas.microsoft.com/office/powerpoint/2010/main" val="30612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can only get generalization through assumptions.</a:t>
            </a:r>
          </a:p>
        </p:txBody>
      </p:sp>
      <p:sp>
        <p:nvSpPr>
          <p:cNvPr id="4" name="Slide Number Placeholder 3"/>
          <p:cNvSpPr>
            <a:spLocks noGrp="1"/>
          </p:cNvSpPr>
          <p:nvPr>
            <p:ph type="sldNum" sz="quarter" idx="5"/>
          </p:nvPr>
        </p:nvSpPr>
        <p:spPr/>
        <p:txBody>
          <a:bodyPr/>
          <a:lstStyle/>
          <a:p>
            <a:pPr>
              <a:defRPr/>
            </a:pPr>
            <a:fld id="{B1159603-E2E1-42B4-82F4-D02AD481727C}" type="slidenum">
              <a:rPr lang="en-US" smtClean="0"/>
              <a:pPr>
                <a:defRPr/>
              </a:pPr>
              <a:t>33</a:t>
            </a:fld>
            <a:endParaRPr lang="en-US"/>
          </a:p>
        </p:txBody>
      </p:sp>
    </p:spTree>
    <p:extLst>
      <p:ext uri="{BB962C8B-B14F-4D97-AF65-F5344CB8AC3E}">
        <p14:creationId xmlns:p14="http://schemas.microsoft.com/office/powerpoint/2010/main" val="26964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Note: these figures don’t work in pdf</a:t>
            </a:r>
          </a:p>
        </p:txBody>
      </p:sp>
      <p:sp>
        <p:nvSpPr>
          <p:cNvPr id="4" name="Slide Number Placeholder 3"/>
          <p:cNvSpPr>
            <a:spLocks noGrp="1"/>
          </p:cNvSpPr>
          <p:nvPr>
            <p:ph type="sldNum" sz="quarter" idx="5"/>
          </p:nvPr>
        </p:nvSpPr>
        <p:spPr/>
        <p:txBody>
          <a:bodyPr/>
          <a:lstStyle/>
          <a:p>
            <a:pPr>
              <a:defRPr/>
            </a:pPr>
            <a:fld id="{44CBE5DD-9F2B-4ABC-A8C8-5244B51D02D3}" type="slidenum">
              <a:rPr lang="en-US" smtClean="0"/>
              <a:pPr>
                <a:defRPr/>
              </a:pPr>
              <a:t>36</a:t>
            </a:fld>
            <a:endParaRPr lang="en-US"/>
          </a:p>
        </p:txBody>
      </p:sp>
    </p:spTree>
    <p:extLst>
      <p:ext uri="{BB962C8B-B14F-4D97-AF65-F5344CB8AC3E}">
        <p14:creationId xmlns:p14="http://schemas.microsoft.com/office/powerpoint/2010/main" val="402037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simpler classifier or regularization could increase bias and lead to more error.</a:t>
            </a:r>
          </a:p>
        </p:txBody>
      </p:sp>
      <p:sp>
        <p:nvSpPr>
          <p:cNvPr id="4" name="Slide Number Placeholder 3"/>
          <p:cNvSpPr>
            <a:spLocks noGrp="1"/>
          </p:cNvSpPr>
          <p:nvPr>
            <p:ph type="sldNum" sz="quarter" idx="5"/>
          </p:nvPr>
        </p:nvSpPr>
        <p:spPr/>
        <p:txBody>
          <a:bodyPr/>
          <a:lstStyle/>
          <a:p>
            <a:pPr>
              <a:defRPr/>
            </a:pPr>
            <a:fld id="{37059683-7DA8-4CCC-B736-E213A444BFD2}" type="slidenum">
              <a:rPr lang="en-US" smtClean="0"/>
              <a:pPr>
                <a:defRPr/>
              </a:pPr>
              <a:t>40</a:t>
            </a:fld>
            <a:endParaRPr lang="en-US"/>
          </a:p>
        </p:txBody>
      </p:sp>
    </p:spTree>
    <p:extLst>
      <p:ext uri="{BB962C8B-B14F-4D97-AF65-F5344CB8AC3E}">
        <p14:creationId xmlns:p14="http://schemas.microsoft.com/office/powerpoint/2010/main" val="297276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04A53A-FD17-4CDC-90AD-C20591833457}" type="slidenum">
              <a:rPr lang="en-US" smtClean="0"/>
              <a:pPr>
                <a:defRPr/>
              </a:pPr>
              <a:t>41</a:t>
            </a:fld>
            <a:endParaRPr lang="en-US"/>
          </a:p>
        </p:txBody>
      </p:sp>
    </p:spTree>
    <p:extLst>
      <p:ext uri="{BB962C8B-B14F-4D97-AF65-F5344CB8AC3E}">
        <p14:creationId xmlns:p14="http://schemas.microsoft.com/office/powerpoint/2010/main" val="220830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Generative classifiers try to model the data.  Discriminative classifiers try to predict the label.</a:t>
            </a:r>
          </a:p>
        </p:txBody>
      </p:sp>
      <p:sp>
        <p:nvSpPr>
          <p:cNvPr id="4" name="Slide Number Placeholder 3"/>
          <p:cNvSpPr>
            <a:spLocks noGrp="1"/>
          </p:cNvSpPr>
          <p:nvPr>
            <p:ph type="sldNum" sz="quarter" idx="5"/>
          </p:nvPr>
        </p:nvSpPr>
        <p:spPr/>
        <p:txBody>
          <a:bodyPr/>
          <a:lstStyle/>
          <a:p>
            <a:pPr>
              <a:defRPr/>
            </a:pPr>
            <a:fld id="{964AEC9B-73F9-4CF1-AE00-30F08E6CED26}" type="slidenum">
              <a:rPr lang="en-US" smtClean="0"/>
              <a:pPr>
                <a:defRPr/>
              </a:pPr>
              <a:t>43</a:t>
            </a:fld>
            <a:endParaRPr lang="en-US"/>
          </a:p>
        </p:txBody>
      </p:sp>
    </p:spTree>
    <p:extLst>
      <p:ext uri="{BB962C8B-B14F-4D97-AF65-F5344CB8AC3E}">
        <p14:creationId xmlns:p14="http://schemas.microsoft.com/office/powerpoint/2010/main" val="24480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356775-AC2F-42AB-A214-F558B0CC5E41}" type="datetimeFigureOut">
              <a:rPr lang="en-US"/>
              <a:pPr>
                <a:defRPr/>
              </a:pPr>
              <a:t>4/6/2015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8A9E3F-CC94-4789-9C6D-0DDC34980ECA}" type="slidenum">
              <a:rPr lang="en-US"/>
              <a:pPr>
                <a:defRPr/>
              </a:pPr>
              <a:t>‹#›</a:t>
            </a:fld>
            <a:endParaRPr lang="en-US"/>
          </a:p>
        </p:txBody>
      </p:sp>
    </p:spTree>
    <p:extLst>
      <p:ext uri="{BB962C8B-B14F-4D97-AF65-F5344CB8AC3E}">
        <p14:creationId xmlns:p14="http://schemas.microsoft.com/office/powerpoint/2010/main" val="186269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7CB5B1-F4DF-4BE8-B302-5BB02B35516F}" type="datetimeFigureOut">
              <a:rPr lang="en-US"/>
              <a:pPr>
                <a:defRPr/>
              </a:pPr>
              <a:t>4/6/2015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0D90F-A11F-429C-850C-8D7B9D672C50}" type="slidenum">
              <a:rPr lang="en-US"/>
              <a:pPr>
                <a:defRPr/>
              </a:pPr>
              <a:t>‹#›</a:t>
            </a:fld>
            <a:endParaRPr lang="en-US"/>
          </a:p>
        </p:txBody>
      </p:sp>
    </p:spTree>
    <p:extLst>
      <p:ext uri="{BB962C8B-B14F-4D97-AF65-F5344CB8AC3E}">
        <p14:creationId xmlns:p14="http://schemas.microsoft.com/office/powerpoint/2010/main" val="77381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1714F-B5A2-4D82-B175-AEC472608202}" type="datetimeFigureOut">
              <a:rPr lang="en-US"/>
              <a:pPr>
                <a:defRPr/>
              </a:pPr>
              <a:t>4/6/2015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A2839-9F41-4835-BCC7-60E70BBE8ED6}" type="slidenum">
              <a:rPr lang="en-US"/>
              <a:pPr>
                <a:defRPr/>
              </a:pPr>
              <a:t>‹#›</a:t>
            </a:fld>
            <a:endParaRPr lang="en-US"/>
          </a:p>
        </p:txBody>
      </p:sp>
    </p:spTree>
    <p:extLst>
      <p:ext uri="{BB962C8B-B14F-4D97-AF65-F5344CB8AC3E}">
        <p14:creationId xmlns:p14="http://schemas.microsoft.com/office/powerpoint/2010/main" val="387585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D14DDC-2F59-4DD9-9644-9BB0B60D9749}" type="datetimeFigureOut">
              <a:rPr lang="en-US"/>
              <a:pPr>
                <a:defRPr/>
              </a:pPr>
              <a:t>4/6/2015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ADE4-B44B-4822-84F5-7BEBB33DB421}" type="slidenum">
              <a:rPr lang="en-US"/>
              <a:pPr>
                <a:defRPr/>
              </a:pPr>
              <a:t>‹#›</a:t>
            </a:fld>
            <a:endParaRPr lang="en-US"/>
          </a:p>
        </p:txBody>
      </p:sp>
    </p:spTree>
    <p:extLst>
      <p:ext uri="{BB962C8B-B14F-4D97-AF65-F5344CB8AC3E}">
        <p14:creationId xmlns:p14="http://schemas.microsoft.com/office/powerpoint/2010/main" val="337188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E57B84-ACD7-448A-BBB4-70531AEC6B06}" type="datetimeFigureOut">
              <a:rPr lang="en-US"/>
              <a:pPr>
                <a:defRPr/>
              </a:pPr>
              <a:t>4/6/2015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9D8C24-9F21-4CF6-81D6-AC05CFB126B0}" type="slidenum">
              <a:rPr lang="en-US"/>
              <a:pPr>
                <a:defRPr/>
              </a:pPr>
              <a:t>‹#›</a:t>
            </a:fld>
            <a:endParaRPr lang="en-US"/>
          </a:p>
        </p:txBody>
      </p:sp>
    </p:spTree>
    <p:extLst>
      <p:ext uri="{BB962C8B-B14F-4D97-AF65-F5344CB8AC3E}">
        <p14:creationId xmlns:p14="http://schemas.microsoft.com/office/powerpoint/2010/main" val="78021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E13751-1A31-4E06-9B5B-A4049CBFB6C9}" type="datetimeFigureOut">
              <a:rPr lang="en-US"/>
              <a:pPr>
                <a:defRPr/>
              </a:pPr>
              <a:t>4/6/2015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9BF14E-2E86-4C42-9DD6-BFD7B7DA722B}" type="slidenum">
              <a:rPr lang="en-US"/>
              <a:pPr>
                <a:defRPr/>
              </a:pPr>
              <a:t>‹#›</a:t>
            </a:fld>
            <a:endParaRPr lang="en-US"/>
          </a:p>
        </p:txBody>
      </p:sp>
    </p:spTree>
    <p:extLst>
      <p:ext uri="{BB962C8B-B14F-4D97-AF65-F5344CB8AC3E}">
        <p14:creationId xmlns:p14="http://schemas.microsoft.com/office/powerpoint/2010/main" val="305839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E1F2DD-C394-4734-9911-106245C75798}" type="datetimeFigureOut">
              <a:rPr lang="en-US"/>
              <a:pPr>
                <a:defRPr/>
              </a:pPr>
              <a:t>4/6/2015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627621-425E-488D-97FB-9DE1F642C2B0}" type="slidenum">
              <a:rPr lang="en-US"/>
              <a:pPr>
                <a:defRPr/>
              </a:pPr>
              <a:t>‹#›</a:t>
            </a:fld>
            <a:endParaRPr lang="en-US"/>
          </a:p>
        </p:txBody>
      </p:sp>
    </p:spTree>
    <p:extLst>
      <p:ext uri="{BB962C8B-B14F-4D97-AF65-F5344CB8AC3E}">
        <p14:creationId xmlns:p14="http://schemas.microsoft.com/office/powerpoint/2010/main" val="113476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E78BEC-D406-4FCB-90E7-2D3D069AA800}" type="datetimeFigureOut">
              <a:rPr lang="en-US"/>
              <a:pPr>
                <a:defRPr/>
              </a:pPr>
              <a:t>4/6/2015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34E534-8B18-4AB0-932D-FA1DC4FE5070}" type="slidenum">
              <a:rPr lang="en-US"/>
              <a:pPr>
                <a:defRPr/>
              </a:pPr>
              <a:t>‹#›</a:t>
            </a:fld>
            <a:endParaRPr lang="en-US"/>
          </a:p>
        </p:txBody>
      </p:sp>
    </p:spTree>
    <p:extLst>
      <p:ext uri="{BB962C8B-B14F-4D97-AF65-F5344CB8AC3E}">
        <p14:creationId xmlns:p14="http://schemas.microsoft.com/office/powerpoint/2010/main" val="311354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2161D1-D7B5-4618-AB21-E585768108F1}" type="datetimeFigureOut">
              <a:rPr lang="en-US"/>
              <a:pPr>
                <a:defRPr/>
              </a:pPr>
              <a:t>4/6/2015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EF6339-0CC2-44B7-A610-2D3B5D57FBDE}" type="slidenum">
              <a:rPr lang="en-US"/>
              <a:pPr>
                <a:defRPr/>
              </a:pPr>
              <a:t>‹#›</a:t>
            </a:fld>
            <a:endParaRPr lang="en-US"/>
          </a:p>
        </p:txBody>
      </p:sp>
    </p:spTree>
    <p:extLst>
      <p:ext uri="{BB962C8B-B14F-4D97-AF65-F5344CB8AC3E}">
        <p14:creationId xmlns:p14="http://schemas.microsoft.com/office/powerpoint/2010/main" val="306337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1FBBE4-E04F-4ECB-9899-7F803D455DBC}" type="datetimeFigureOut">
              <a:rPr lang="en-US"/>
              <a:pPr>
                <a:defRPr/>
              </a:pPr>
              <a:t>4/6/2015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2FEA3B-8ACA-495B-B7BA-DCCB09B5309F}" type="slidenum">
              <a:rPr lang="en-US"/>
              <a:pPr>
                <a:defRPr/>
              </a:pPr>
              <a:t>‹#›</a:t>
            </a:fld>
            <a:endParaRPr lang="en-US"/>
          </a:p>
        </p:txBody>
      </p:sp>
    </p:spTree>
    <p:extLst>
      <p:ext uri="{BB962C8B-B14F-4D97-AF65-F5344CB8AC3E}">
        <p14:creationId xmlns:p14="http://schemas.microsoft.com/office/powerpoint/2010/main" val="367182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7A50DB-3139-4AE0-93EF-C6575A567A97}" type="datetimeFigureOut">
              <a:rPr lang="en-US"/>
              <a:pPr>
                <a:defRPr/>
              </a:pPr>
              <a:t>4/6/2015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38A1B3-6C48-48B2-AD80-AB4459BD9597}" type="slidenum">
              <a:rPr lang="en-US"/>
              <a:pPr>
                <a:defRPr/>
              </a:pPr>
              <a:t>‹#›</a:t>
            </a:fld>
            <a:endParaRPr lang="en-US"/>
          </a:p>
        </p:txBody>
      </p:sp>
    </p:spTree>
    <p:extLst>
      <p:ext uri="{BB962C8B-B14F-4D97-AF65-F5344CB8AC3E}">
        <p14:creationId xmlns:p14="http://schemas.microsoft.com/office/powerpoint/2010/main" val="87906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A9DFFF-75C1-499C-B315-9D8B96A5F9D5}" type="datetimeFigureOut">
              <a:rPr lang="en-US"/>
              <a:pPr>
                <a:defRPr/>
              </a:pPr>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A6A0CD-EA81-4982-8D7D-F48610E71D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nf.ed.ac.uk/teaching/courses/mlsc/Notes/Lecture4/BiasVarianc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wmf"/><Relationship Id="rId19" Type="http://schemas.openxmlformats.org/officeDocument/2006/relationships/oleObject" Target="../embeddings/oleObject9.bin"/><Relationship Id="rId4" Type="http://schemas.openxmlformats.org/officeDocument/2006/relationships/image" Target="../media/image14.wmf"/><Relationship Id="rId9" Type="http://schemas.openxmlformats.org/officeDocument/2006/relationships/oleObject" Target="../embeddings/oleObject4.bin"/><Relationship Id="rId14" Type="http://schemas.openxmlformats.org/officeDocument/2006/relationships/image" Target="../media/image1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research.microsoft.com/pubs/155552/decisionForests_MSR_TR_2011_114.pdf" TargetMode="External"/><Relationship Id="rId2" Type="http://schemas.openxmlformats.org/officeDocument/2006/relationships/hyperlink" Target="http://www.support-vector.net/icml-tutorial.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dirty="0" smtClean="0"/>
              <a:t>Classifiers</a:t>
            </a:r>
          </a:p>
        </p:txBody>
      </p:sp>
      <p:sp>
        <p:nvSpPr>
          <p:cNvPr id="4099" name="Subtitle 2"/>
          <p:cNvSpPr>
            <a:spLocks noGrp="1"/>
          </p:cNvSpPr>
          <p:nvPr>
            <p:ph type="subTitle" idx="1"/>
          </p:nvPr>
        </p:nvSpPr>
        <p:spPr>
          <a:xfrm>
            <a:off x="1447800" y="3352800"/>
            <a:ext cx="6400800" cy="2971800"/>
          </a:xfrm>
        </p:spPr>
        <p:txBody>
          <a:bodyPr/>
          <a:lstStyle/>
          <a:p>
            <a:pPr eaLnBrk="1" hangingPunct="1"/>
            <a:r>
              <a:rPr lang="en-US" smtClean="0">
                <a:solidFill>
                  <a:schemeClr val="tx1"/>
                </a:solidFill>
              </a:rPr>
              <a:t>Computer Vision</a:t>
            </a:r>
          </a:p>
          <a:p>
            <a:pPr eaLnBrk="1" hangingPunct="1"/>
            <a:r>
              <a:rPr lang="en-US" smtClean="0">
                <a:solidFill>
                  <a:schemeClr val="tx1"/>
                </a:solidFill>
              </a:rPr>
              <a:t>CS 543 / ECE 549 </a:t>
            </a:r>
          </a:p>
          <a:p>
            <a:pPr eaLnBrk="1" hangingPunct="1"/>
            <a:r>
              <a:rPr lang="en-US" smtClean="0">
                <a:solidFill>
                  <a:schemeClr val="tx1"/>
                </a:solidFill>
              </a:rPr>
              <a:t>University of Illinois</a:t>
            </a:r>
          </a:p>
          <a:p>
            <a:pPr eaLnBrk="1" hangingPunct="1"/>
            <a:endParaRPr lang="en-US" smtClean="0">
              <a:solidFill>
                <a:schemeClr val="tx1"/>
              </a:solidFill>
            </a:endParaRPr>
          </a:p>
          <a:p>
            <a:pPr eaLnBrk="1" hangingPunct="1"/>
            <a:r>
              <a:rPr lang="en-US" smtClean="0">
                <a:solidFill>
                  <a:schemeClr val="tx1"/>
                </a:solidFill>
              </a:rPr>
              <a:t>Derek Hoiem</a:t>
            </a:r>
          </a:p>
        </p:txBody>
      </p:sp>
      <p:sp>
        <p:nvSpPr>
          <p:cNvPr id="4100" name="TextBox 3"/>
          <p:cNvSpPr txBox="1">
            <a:spLocks noChangeArrowheads="1"/>
          </p:cNvSpPr>
          <p:nvPr/>
        </p:nvSpPr>
        <p:spPr bwMode="auto">
          <a:xfrm>
            <a:off x="7924800" y="87313"/>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04/09/15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One way to think about it…</a:t>
            </a:r>
          </a:p>
        </p:txBody>
      </p:sp>
      <p:sp>
        <p:nvSpPr>
          <p:cNvPr id="3" name="Content Placeholder 2"/>
          <p:cNvSpPr>
            <a:spLocks noGrp="1"/>
          </p:cNvSpPr>
          <p:nvPr>
            <p:ph idx="1"/>
          </p:nvPr>
        </p:nvSpPr>
        <p:spPr/>
        <p:txBody>
          <a:bodyPr>
            <a:normAutofit fontScale="92500" lnSpcReduction="20000"/>
          </a:bodyPr>
          <a:lstStyle/>
          <a:p>
            <a:pPr>
              <a:buFont typeface="Arial" charset="0"/>
              <a:buChar char="•"/>
              <a:defRPr/>
            </a:pPr>
            <a:r>
              <a:rPr lang="en-US" dirty="0" smtClean="0"/>
              <a:t>Training labels dictate that two examples are the same or different, in some sense</a:t>
            </a:r>
          </a:p>
          <a:p>
            <a:pPr>
              <a:buFont typeface="Arial" charset="0"/>
              <a:buChar char="•"/>
              <a:defRPr/>
            </a:pPr>
            <a:endParaRPr lang="en-US" dirty="0" smtClean="0"/>
          </a:p>
          <a:p>
            <a:pPr>
              <a:buFont typeface="Arial" charset="0"/>
              <a:buChar char="•"/>
              <a:defRPr/>
            </a:pPr>
            <a:r>
              <a:rPr lang="en-US" dirty="0" smtClean="0"/>
              <a:t>Features and distance measures define visual similarity</a:t>
            </a:r>
          </a:p>
          <a:p>
            <a:pPr>
              <a:buFont typeface="Arial" charset="0"/>
              <a:buChar char="•"/>
              <a:defRPr/>
            </a:pPr>
            <a:endParaRPr lang="en-US" dirty="0" smtClean="0"/>
          </a:p>
          <a:p>
            <a:pPr>
              <a:buFont typeface="Arial" charset="0"/>
              <a:buChar char="•"/>
              <a:defRPr/>
            </a:pPr>
            <a:r>
              <a:rPr lang="en-US" dirty="0" smtClean="0"/>
              <a:t>Goal of training is to learn feature weights or distance measures so that visual similarity predicts label similarity</a:t>
            </a:r>
          </a:p>
          <a:p>
            <a:pPr>
              <a:buFont typeface="Arial" charset="0"/>
              <a:buChar char="•"/>
              <a:defRPr/>
            </a:pPr>
            <a:endParaRPr lang="en-US" i="1" dirty="0" smtClean="0"/>
          </a:p>
          <a:p>
            <a:pPr>
              <a:buFont typeface="Arial" charset="0"/>
              <a:buChar char="•"/>
              <a:defRPr/>
            </a:pPr>
            <a:r>
              <a:rPr lang="en-US" i="1" dirty="0" smtClean="0"/>
              <a:t>We want the simplest function that is confidently correct</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Exemplar-based Models</a:t>
            </a:r>
            <a:endParaRPr lang="en-US" dirty="0"/>
          </a:p>
        </p:txBody>
      </p:sp>
      <p:sp>
        <p:nvSpPr>
          <p:cNvPr id="3" name="Content Placeholder 2"/>
          <p:cNvSpPr>
            <a:spLocks noGrp="1"/>
          </p:cNvSpPr>
          <p:nvPr>
            <p:ph idx="1"/>
          </p:nvPr>
        </p:nvSpPr>
        <p:spPr/>
        <p:txBody>
          <a:bodyPr/>
          <a:lstStyle/>
          <a:p>
            <a:endParaRPr lang="en-US" dirty="0" smtClean="0"/>
          </a:p>
          <a:p>
            <a:r>
              <a:rPr lang="en-US" dirty="0" smtClean="0"/>
              <a:t>Transfer the label(s) of the most similar training examples</a:t>
            </a:r>
            <a:endParaRPr lang="en-US" dirty="0"/>
          </a:p>
        </p:txBody>
      </p:sp>
    </p:spTree>
    <p:extLst>
      <p:ext uri="{BB962C8B-B14F-4D97-AF65-F5344CB8AC3E}">
        <p14:creationId xmlns:p14="http://schemas.microsoft.com/office/powerpoint/2010/main" val="3300217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K-nearest neighbor classifier</a:t>
            </a:r>
          </a:p>
        </p:txBody>
      </p:sp>
      <p:grpSp>
        <p:nvGrpSpPr>
          <p:cNvPr id="40963" name="Group 3"/>
          <p:cNvGrpSpPr>
            <a:grpSpLocks/>
          </p:cNvGrpSpPr>
          <p:nvPr/>
        </p:nvGrpSpPr>
        <p:grpSpPr bwMode="auto">
          <a:xfrm>
            <a:off x="2594853" y="2045829"/>
            <a:ext cx="4038600" cy="3417888"/>
            <a:chOff x="4267200" y="2667000"/>
            <a:chExt cx="4038600" cy="3417332"/>
          </a:xfrm>
        </p:grpSpPr>
        <p:sp>
          <p:nvSpPr>
            <p:cNvPr id="4096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6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6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8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8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8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098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24" name="TextBox 23"/>
          <p:cNvSpPr txBox="1">
            <a:spLocks noChangeArrowheads="1"/>
          </p:cNvSpPr>
          <p:nvPr/>
        </p:nvSpPr>
        <p:spPr bwMode="auto">
          <a:xfrm>
            <a:off x="3966453" y="3265029"/>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29" name="TextBox 28"/>
          <p:cNvSpPr txBox="1">
            <a:spLocks noChangeArrowheads="1"/>
          </p:cNvSpPr>
          <p:nvPr/>
        </p:nvSpPr>
        <p:spPr bwMode="auto">
          <a:xfrm>
            <a:off x="5095166" y="3722229"/>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Tree>
    <p:extLst>
      <p:ext uri="{BB962C8B-B14F-4D97-AF65-F5344CB8AC3E}">
        <p14:creationId xmlns:p14="http://schemas.microsoft.com/office/powerpoint/2010/main" val="335456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1-nearest neighbor</a:t>
            </a:r>
          </a:p>
        </p:txBody>
      </p:sp>
      <p:grpSp>
        <p:nvGrpSpPr>
          <p:cNvPr id="41987" name="Group 3"/>
          <p:cNvGrpSpPr>
            <a:grpSpLocks/>
          </p:cNvGrpSpPr>
          <p:nvPr/>
        </p:nvGrpSpPr>
        <p:grpSpPr bwMode="auto">
          <a:xfrm>
            <a:off x="2594853" y="2057400"/>
            <a:ext cx="4038600" cy="3417888"/>
            <a:chOff x="4267200" y="2667000"/>
            <a:chExt cx="4038600" cy="3417332"/>
          </a:xfrm>
        </p:grpSpPr>
        <p:sp>
          <p:nvSpPr>
            <p:cNvPr id="41993"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4"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5"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6"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7"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8"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9"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0"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1"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2"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3"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4"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5"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6"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7"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0"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2011"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1988" name="TextBox 23"/>
          <p:cNvSpPr txBox="1">
            <a:spLocks noChangeArrowheads="1"/>
          </p:cNvSpPr>
          <p:nvPr/>
        </p:nvSpPr>
        <p:spPr bwMode="auto">
          <a:xfrm>
            <a:off x="3966453"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1989" name="TextBox 28"/>
          <p:cNvSpPr txBox="1">
            <a:spLocks noChangeArrowheads="1"/>
          </p:cNvSpPr>
          <p:nvPr/>
        </p:nvSpPr>
        <p:spPr bwMode="auto">
          <a:xfrm>
            <a:off x="5095166"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3966453" y="304800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880853" y="3657600"/>
            <a:ext cx="5334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4720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3-nearest neighbor</a:t>
            </a:r>
          </a:p>
        </p:txBody>
      </p:sp>
      <p:grpSp>
        <p:nvGrpSpPr>
          <p:cNvPr id="43011" name="Group 3"/>
          <p:cNvGrpSpPr>
            <a:grpSpLocks/>
          </p:cNvGrpSpPr>
          <p:nvPr/>
        </p:nvGrpSpPr>
        <p:grpSpPr bwMode="auto">
          <a:xfrm>
            <a:off x="2608729" y="2057400"/>
            <a:ext cx="4038600" cy="3417888"/>
            <a:chOff x="4267200" y="2667000"/>
            <a:chExt cx="4038600" cy="3417332"/>
          </a:xfrm>
        </p:grpSpPr>
        <p:sp>
          <p:nvSpPr>
            <p:cNvPr id="4301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3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303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3012" name="TextBox 23"/>
          <p:cNvSpPr txBox="1">
            <a:spLocks noChangeArrowheads="1"/>
          </p:cNvSpPr>
          <p:nvPr/>
        </p:nvSpPr>
        <p:spPr bwMode="auto">
          <a:xfrm>
            <a:off x="3980329"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3013" name="TextBox 28"/>
          <p:cNvSpPr txBox="1">
            <a:spLocks noChangeArrowheads="1"/>
          </p:cNvSpPr>
          <p:nvPr/>
        </p:nvSpPr>
        <p:spPr bwMode="auto">
          <a:xfrm>
            <a:off x="5109042"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3599329" y="3048000"/>
            <a:ext cx="1066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361329" y="3581400"/>
            <a:ext cx="14478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96141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5-nearest neighbor</a:t>
            </a:r>
          </a:p>
        </p:txBody>
      </p:sp>
      <p:grpSp>
        <p:nvGrpSpPr>
          <p:cNvPr id="44035" name="Group 3"/>
          <p:cNvGrpSpPr>
            <a:grpSpLocks/>
          </p:cNvGrpSpPr>
          <p:nvPr/>
        </p:nvGrpSpPr>
        <p:grpSpPr bwMode="auto">
          <a:xfrm>
            <a:off x="2590800" y="2068512"/>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3962400" y="3287712"/>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5091113" y="3744912"/>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2565105">
            <a:off x="3429000" y="2906712"/>
            <a:ext cx="14478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191000" y="3363912"/>
            <a:ext cx="2209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99056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K-nearest neighbor</a:t>
            </a:r>
          </a:p>
        </p:txBody>
      </p:sp>
      <p:grpSp>
        <p:nvGrpSpPr>
          <p:cNvPr id="44035" name="Group 3"/>
          <p:cNvGrpSpPr>
            <a:grpSpLocks/>
          </p:cNvGrpSpPr>
          <p:nvPr/>
        </p:nvGrpSpPr>
        <p:grpSpPr bwMode="auto">
          <a:xfrm>
            <a:off x="2552700" y="1045480"/>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3924300" y="226468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5053013" y="272188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2565105">
            <a:off x="3390900" y="1883680"/>
            <a:ext cx="14478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152900" y="2340880"/>
            <a:ext cx="2209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62714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Using K-NN</a:t>
            </a:r>
          </a:p>
        </p:txBody>
      </p:sp>
      <p:sp>
        <p:nvSpPr>
          <p:cNvPr id="45059" name="Content Placeholder 2"/>
          <p:cNvSpPr>
            <a:spLocks noGrp="1"/>
          </p:cNvSpPr>
          <p:nvPr>
            <p:ph idx="1"/>
          </p:nvPr>
        </p:nvSpPr>
        <p:spPr/>
        <p:txBody>
          <a:bodyPr>
            <a:normAutofit fontScale="92500" lnSpcReduction="10000"/>
          </a:bodyPr>
          <a:lstStyle/>
          <a:p>
            <a:endParaRPr lang="en-US" dirty="0" smtClean="0"/>
          </a:p>
          <a:p>
            <a:r>
              <a:rPr lang="en-US" dirty="0" smtClean="0"/>
              <a:t>Simple, a good one to try first</a:t>
            </a:r>
          </a:p>
          <a:p>
            <a:endParaRPr lang="en-US" dirty="0" smtClean="0"/>
          </a:p>
          <a:p>
            <a:r>
              <a:rPr lang="en-US" dirty="0" smtClean="0"/>
              <a:t>Higher </a:t>
            </a:r>
            <a:r>
              <a:rPr lang="en-US" dirty="0"/>
              <a:t>K gives smoother functions</a:t>
            </a:r>
          </a:p>
          <a:p>
            <a:endParaRPr lang="en-US" dirty="0" smtClean="0"/>
          </a:p>
          <a:p>
            <a:r>
              <a:rPr lang="en-US" dirty="0" smtClean="0"/>
              <a:t>No </a:t>
            </a:r>
            <a:r>
              <a:rPr lang="en-US" dirty="0"/>
              <a:t>training time (unless you want to learn a distance function)</a:t>
            </a:r>
          </a:p>
          <a:p>
            <a:endParaRPr lang="en-US" dirty="0" smtClean="0"/>
          </a:p>
          <a:p>
            <a:r>
              <a:rPr lang="en-US" dirty="0" smtClean="0"/>
              <a:t>With infinite examples, 1-NN provably has error that is at most twice Bayes optimal error</a:t>
            </a:r>
          </a:p>
        </p:txBody>
      </p:sp>
    </p:spTree>
    <p:extLst>
      <p:ext uri="{BB962C8B-B14F-4D97-AF65-F5344CB8AC3E}">
        <p14:creationId xmlns:p14="http://schemas.microsoft.com/office/powerpoint/2010/main" val="163134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Discriminative classifiers</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0" indent="0">
              <a:buNone/>
            </a:pPr>
            <a:endParaRPr lang="en-US" sz="2800" dirty="0" smtClean="0"/>
          </a:p>
          <a:p>
            <a:pPr marL="0" indent="0">
              <a:buNone/>
            </a:pPr>
            <a:r>
              <a:rPr lang="en-US" sz="2800" dirty="0" smtClean="0"/>
              <a:t>Learn a simple function of the input features that confidently predicts the true labels on the training set</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r>
              <a:rPr lang="en-US" sz="2800" dirty="0" smtClean="0"/>
              <a:t>Training Goals</a:t>
            </a:r>
            <a:endParaRPr lang="en-US" sz="2800" dirty="0"/>
          </a:p>
          <a:p>
            <a:pPr marL="514350" indent="-514350">
              <a:buFont typeface="+mj-lt"/>
              <a:buAutoNum type="arabicPeriod"/>
            </a:pPr>
            <a:r>
              <a:rPr lang="en-US" sz="2800" dirty="0" smtClean="0"/>
              <a:t>Accurate classification of training data</a:t>
            </a:r>
          </a:p>
          <a:p>
            <a:pPr marL="514350" indent="-514350">
              <a:buFont typeface="+mj-lt"/>
              <a:buAutoNum type="arabicPeriod"/>
            </a:pPr>
            <a:r>
              <a:rPr lang="en-US" sz="2800" dirty="0" smtClean="0"/>
              <a:t>Correct classifications are confident</a:t>
            </a:r>
          </a:p>
          <a:p>
            <a:pPr marL="514350" indent="-514350">
              <a:buFont typeface="+mj-lt"/>
              <a:buAutoNum type="arabicPeriod"/>
            </a:pPr>
            <a:r>
              <a:rPr lang="en-US" sz="2800" dirty="0" smtClean="0"/>
              <a:t>Classification function is simple</a:t>
            </a:r>
          </a:p>
          <a:p>
            <a:endParaRPr lang="en-US" sz="2800" dirty="0" smtClean="0"/>
          </a:p>
        </p:txBody>
      </p:sp>
      <mc:AlternateContent xmlns:mc="http://schemas.openxmlformats.org/markup-compatibility/2006" xmlns:a14="http://schemas.microsoft.com/office/drawing/2010/main">
        <mc:Choice Requires="a14">
          <p:sp>
            <p:nvSpPr>
              <p:cNvPr id="4" name="TextBox 3"/>
              <p:cNvSpPr txBox="1"/>
              <p:nvPr/>
            </p:nvSpPr>
            <p:spPr>
              <a:xfrm>
                <a:off x="3276600" y="3103167"/>
                <a:ext cx="187801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𝑓</m:t>
                      </m:r>
                      <m:d>
                        <m:dPr>
                          <m:ctrlPr>
                            <a:rPr lang="en-US" sz="3200" b="0" i="1" smtClean="0">
                              <a:latin typeface="Cambria Math" panose="02040503050406030204" pitchFamily="18" charset="0"/>
                            </a:rPr>
                          </m:ctrlPr>
                        </m:dPr>
                        <m:e>
                          <m:r>
                            <a:rPr lang="en-US" sz="3200" b="0" i="1" smtClean="0">
                              <a:latin typeface="Cambria Math"/>
                            </a:rPr>
                            <m:t>𝑥</m:t>
                          </m:r>
                        </m:e>
                      </m:d>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76600" y="3103167"/>
                <a:ext cx="1878015" cy="58477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6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Classifiers: Logistic Regression</a:t>
            </a:r>
          </a:p>
        </p:txBody>
      </p:sp>
      <p:sp>
        <p:nvSpPr>
          <p:cNvPr id="48131" name="Content Placeholder 2"/>
          <p:cNvSpPr>
            <a:spLocks noGrp="1"/>
          </p:cNvSpPr>
          <p:nvPr>
            <p:ph idx="1"/>
          </p:nvPr>
        </p:nvSpPr>
        <p:spPr/>
        <p:txBody>
          <a:bodyPr/>
          <a:lstStyle/>
          <a:p>
            <a:r>
              <a:rPr lang="en-US" sz="2400" dirty="0" smtClean="0"/>
              <a:t>Objective</a:t>
            </a:r>
          </a:p>
          <a:p>
            <a:r>
              <a:rPr lang="en-US" sz="2400" dirty="0" smtClean="0"/>
              <a:t>Parameterization</a:t>
            </a:r>
          </a:p>
          <a:p>
            <a:r>
              <a:rPr lang="en-US" sz="2400" dirty="0" smtClean="0"/>
              <a:t>Regularization</a:t>
            </a:r>
          </a:p>
          <a:p>
            <a:r>
              <a:rPr lang="en-US" sz="2400" dirty="0" smtClean="0"/>
              <a:t>Training</a:t>
            </a:r>
          </a:p>
          <a:p>
            <a:r>
              <a:rPr lang="en-US" sz="2400" dirty="0" smtClean="0"/>
              <a:t>Inference</a:t>
            </a:r>
          </a:p>
        </p:txBody>
      </p:sp>
      <p:grpSp>
        <p:nvGrpSpPr>
          <p:cNvPr id="48132" name="Group 14"/>
          <p:cNvGrpSpPr>
            <a:grpSpLocks/>
          </p:cNvGrpSpPr>
          <p:nvPr/>
        </p:nvGrpSpPr>
        <p:grpSpPr bwMode="auto">
          <a:xfrm>
            <a:off x="4495800" y="1447800"/>
            <a:ext cx="4038600" cy="3417888"/>
            <a:chOff x="4267200" y="2667000"/>
            <a:chExt cx="4038600" cy="3417332"/>
          </a:xfrm>
        </p:grpSpPr>
        <p:sp>
          <p:nvSpPr>
            <p:cNvPr id="48134" name="TextBox 15"/>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5" name="TextBox 16"/>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6" name="TextBox 17"/>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7" name="TextBox 18"/>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8" name="TextBox 19"/>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9" name="TextBox 20"/>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0" name="TextBox 21"/>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1" name="TextBox 22"/>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2" name="TextBox 24"/>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3" name="TextBox 25"/>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4" name="TextBox 26"/>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5" name="TextBox 27"/>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6" name="TextBox 28"/>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9" name="TextBox 32"/>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8150" name="TextBox 33"/>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2" name="Straight Connector 21"/>
          <p:cNvCxnSpPr/>
          <p:nvPr/>
        </p:nvCxnSpPr>
        <p:spPr>
          <a:xfrm>
            <a:off x="4648200" y="2514600"/>
            <a:ext cx="41148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7106" y="5854354"/>
            <a:ext cx="8077200" cy="830997"/>
          </a:xfrm>
          <a:prstGeom prst="rect">
            <a:avLst/>
          </a:prstGeom>
          <a:noFill/>
        </p:spPr>
        <p:txBody>
          <a:bodyPr wrap="square" rtlCol="0">
            <a:spAutoFit/>
          </a:bodyPr>
          <a:lstStyle/>
          <a:p>
            <a:r>
              <a:rPr lang="en-US" sz="2400" dirty="0" smtClean="0"/>
              <a:t>The </a:t>
            </a:r>
            <a:r>
              <a:rPr lang="en-US" sz="2400" b="1" dirty="0" smtClean="0"/>
              <a:t>objective function </a:t>
            </a:r>
            <a:r>
              <a:rPr lang="en-US" sz="2400" dirty="0" smtClean="0"/>
              <a:t>of most discriminative classifiers includes a </a:t>
            </a:r>
            <a:r>
              <a:rPr lang="en-US" sz="2400" b="1" dirty="0" smtClean="0"/>
              <a:t>loss term </a:t>
            </a:r>
            <a:r>
              <a:rPr lang="en-US" sz="2400" dirty="0" smtClean="0"/>
              <a:t>and a </a:t>
            </a:r>
            <a:r>
              <a:rPr lang="en-US" sz="2400" b="1" dirty="0" smtClean="0"/>
              <a:t>regularization term</a:t>
            </a:r>
            <a:r>
              <a:rPr lang="en-US" sz="2400" dirty="0" smtClean="0"/>
              <a:t>.</a:t>
            </a:r>
            <a:endParaRPr lang="en-US" sz="2400" dirty="0"/>
          </a:p>
        </p:txBody>
      </p:sp>
    </p:spTree>
    <p:extLst>
      <p:ext uri="{BB962C8B-B14F-4D97-AF65-F5344CB8AC3E}">
        <p14:creationId xmlns:p14="http://schemas.microsoft.com/office/powerpoint/2010/main" val="328622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Today’s class</a:t>
            </a:r>
          </a:p>
        </p:txBody>
      </p:sp>
      <p:sp>
        <p:nvSpPr>
          <p:cNvPr id="7171" name="Content Placeholder 2"/>
          <p:cNvSpPr>
            <a:spLocks noGrp="1"/>
          </p:cNvSpPr>
          <p:nvPr>
            <p:ph idx="1"/>
          </p:nvPr>
        </p:nvSpPr>
        <p:spPr/>
        <p:txBody>
          <a:bodyPr>
            <a:normAutofit/>
          </a:bodyPr>
          <a:lstStyle/>
          <a:p>
            <a:endParaRPr lang="en-US" dirty="0" smtClean="0"/>
          </a:p>
          <a:p>
            <a:r>
              <a:rPr lang="en-US" dirty="0" smtClean="0"/>
              <a:t>Review of image categorization</a:t>
            </a:r>
          </a:p>
          <a:p>
            <a:endParaRPr lang="en-US" dirty="0" smtClean="0"/>
          </a:p>
          <a:p>
            <a:endParaRPr lang="en-US" dirty="0" smtClean="0"/>
          </a:p>
          <a:p>
            <a:r>
              <a:rPr lang="en-US" dirty="0" smtClean="0"/>
              <a:t>Classification</a:t>
            </a:r>
          </a:p>
          <a:p>
            <a:pPr lvl="1"/>
            <a:r>
              <a:rPr lang="en-US" dirty="0" smtClean="0"/>
              <a:t>A few examples of classifiers: nearest neighbor, generative classifiers, logistic regression, SVM</a:t>
            </a:r>
          </a:p>
          <a:p>
            <a:pPr lvl="1"/>
            <a:r>
              <a:rPr lang="en-US" dirty="0" smtClean="0"/>
              <a:t>Important concepts in machine learning</a:t>
            </a:r>
          </a:p>
          <a:p>
            <a:pPr lvl="1"/>
            <a:r>
              <a:rPr lang="en-US" dirty="0" smtClean="0"/>
              <a:t>Practical tips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Using Logistic Regression</a:t>
            </a:r>
          </a:p>
        </p:txBody>
      </p:sp>
      <p:sp>
        <p:nvSpPr>
          <p:cNvPr id="49155" name="Content Placeholder 2"/>
          <p:cNvSpPr>
            <a:spLocks noGrp="1"/>
          </p:cNvSpPr>
          <p:nvPr>
            <p:ph idx="1"/>
          </p:nvPr>
        </p:nvSpPr>
        <p:spPr/>
        <p:txBody>
          <a:bodyPr/>
          <a:lstStyle/>
          <a:p>
            <a:endParaRPr lang="en-US" dirty="0" smtClean="0"/>
          </a:p>
          <a:p>
            <a:r>
              <a:rPr lang="en-US" dirty="0" smtClean="0"/>
              <a:t>Quick, simple classifier </a:t>
            </a:r>
            <a:r>
              <a:rPr lang="en-US" dirty="0" smtClean="0"/>
              <a:t>(good one to try first</a:t>
            </a:r>
            <a:r>
              <a:rPr lang="en-US" dirty="0" smtClean="0"/>
              <a:t>)</a:t>
            </a:r>
          </a:p>
          <a:p>
            <a:endParaRPr lang="en-US" dirty="0" smtClean="0"/>
          </a:p>
          <a:p>
            <a:r>
              <a:rPr lang="en-US" dirty="0" smtClean="0"/>
              <a:t>Use L2 or L1 regularization</a:t>
            </a:r>
          </a:p>
          <a:p>
            <a:pPr lvl="1"/>
            <a:r>
              <a:rPr lang="en-US" dirty="0" smtClean="0"/>
              <a:t>L1 does feature selection and is robust to irrelevant features but slower to train</a:t>
            </a:r>
          </a:p>
          <a:p>
            <a:pPr lvl="1"/>
            <a:endParaRPr lang="en-US" dirty="0" smtClean="0"/>
          </a:p>
          <a:p>
            <a:endParaRPr lang="en-US" dirty="0" smtClean="0"/>
          </a:p>
        </p:txBody>
      </p:sp>
    </p:spTree>
    <p:extLst>
      <p:ext uri="{BB962C8B-B14F-4D97-AF65-F5344CB8AC3E}">
        <p14:creationId xmlns:p14="http://schemas.microsoft.com/office/powerpoint/2010/main" val="375473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Classifiers: Linear SVM</a:t>
            </a:r>
          </a:p>
        </p:txBody>
      </p:sp>
      <p:grpSp>
        <p:nvGrpSpPr>
          <p:cNvPr id="52228" name="Group 14"/>
          <p:cNvGrpSpPr>
            <a:grpSpLocks/>
          </p:cNvGrpSpPr>
          <p:nvPr/>
        </p:nvGrpSpPr>
        <p:grpSpPr bwMode="auto">
          <a:xfrm>
            <a:off x="4495800" y="1447800"/>
            <a:ext cx="4038600" cy="3417888"/>
            <a:chOff x="4267200" y="2667000"/>
            <a:chExt cx="4038600" cy="3417332"/>
          </a:xfrm>
        </p:grpSpPr>
        <p:sp>
          <p:nvSpPr>
            <p:cNvPr id="52236" name="TextBox 15"/>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7" name="TextBox 16"/>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8" name="TextBox 17"/>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9" name="TextBox 18"/>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0" name="TextBox 19"/>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1" name="TextBox 20"/>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2" name="TextBox 21"/>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3" name="TextBox 22"/>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4" name="TextBox 23"/>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B050"/>
                  </a:solidFill>
                </a:rPr>
                <a:t>o</a:t>
              </a:r>
            </a:p>
          </p:txBody>
        </p:sp>
        <p:sp>
          <p:nvSpPr>
            <p:cNvPr id="52245" name="TextBox 24"/>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6" name="TextBox 25"/>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7" name="TextBox 26"/>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8" name="TextBox 27"/>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9" name="TextBox 28"/>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31" name="Straight Arrow Connector 30"/>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52" name="TextBox 32"/>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2253" name="TextBox 33"/>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35" name="Straight Connector 34"/>
          <p:cNvCxnSpPr/>
          <p:nvPr/>
        </p:nvCxnSpPr>
        <p:spPr>
          <a:xfrm>
            <a:off x="4724400" y="2362200"/>
            <a:ext cx="4038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76800" y="221773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89488" y="257968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997575" y="253365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7356475" y="30480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835775" y="32766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Arrow Connector 43"/>
          <p:cNvCxnSpPr/>
          <p:nvPr/>
        </p:nvCxnSpPr>
        <p:spPr>
          <a:xfrm rot="10800000" flipV="1">
            <a:off x="6629400" y="1962150"/>
            <a:ext cx="5334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200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Classifiers: Kernelized SVM</a:t>
            </a:r>
          </a:p>
        </p:txBody>
      </p:sp>
      <p:grpSp>
        <p:nvGrpSpPr>
          <p:cNvPr id="53251" name="Group 38"/>
          <p:cNvGrpSpPr>
            <a:grpSpLocks/>
          </p:cNvGrpSpPr>
          <p:nvPr/>
        </p:nvGrpSpPr>
        <p:grpSpPr bwMode="auto">
          <a:xfrm>
            <a:off x="4800600" y="1905000"/>
            <a:ext cx="3505200" cy="750888"/>
            <a:chOff x="4800600" y="1905000"/>
            <a:chExt cx="3505200" cy="750332"/>
          </a:xfrm>
        </p:grpSpPr>
        <p:cxnSp>
          <p:nvCxnSpPr>
            <p:cNvPr id="6" name="Straight Arrow Connector 5"/>
            <p:cNvCxnSpPr/>
            <p:nvPr/>
          </p:nvCxnSpPr>
          <p:spPr>
            <a:xfrm>
              <a:off x="4800600" y="2285718"/>
              <a:ext cx="3505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6" name="TextBox 6"/>
            <p:cNvSpPr txBox="1">
              <a:spLocks noChangeArrowheads="1"/>
            </p:cNvSpPr>
            <p:nvPr/>
          </p:nvSpPr>
          <p:spPr bwMode="auto">
            <a:xfrm>
              <a:off x="7764294"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7" name="TextBox 7"/>
            <p:cNvSpPr txBox="1">
              <a:spLocks noChangeArrowheads="1"/>
            </p:cNvSpPr>
            <p:nvPr/>
          </p:nvSpPr>
          <p:spPr bwMode="auto">
            <a:xfrm>
              <a:off x="5638800"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8" name="TextBox 8"/>
            <p:cNvSpPr txBox="1">
              <a:spLocks noChangeArrowheads="1"/>
            </p:cNvSpPr>
            <p:nvPr/>
          </p:nvSpPr>
          <p:spPr bwMode="auto">
            <a:xfrm>
              <a:off x="7535694"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9" name="TextBox 9"/>
            <p:cNvSpPr txBox="1">
              <a:spLocks noChangeArrowheads="1"/>
            </p:cNvSpPr>
            <p:nvPr/>
          </p:nvSpPr>
          <p:spPr bwMode="auto">
            <a:xfrm>
              <a:off x="5257800"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70" name="TextBox 10"/>
            <p:cNvSpPr txBox="1">
              <a:spLocks noChangeArrowheads="1"/>
            </p:cNvSpPr>
            <p:nvPr/>
          </p:nvSpPr>
          <p:spPr bwMode="auto">
            <a:xfrm>
              <a:off x="67818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1" name="TextBox 11"/>
            <p:cNvSpPr txBox="1">
              <a:spLocks noChangeArrowheads="1"/>
            </p:cNvSpPr>
            <p:nvPr/>
          </p:nvSpPr>
          <p:spPr bwMode="auto">
            <a:xfrm>
              <a:off x="62484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2" name="TextBox 12"/>
            <p:cNvSpPr txBox="1">
              <a:spLocks noChangeArrowheads="1"/>
            </p:cNvSpPr>
            <p:nvPr/>
          </p:nvSpPr>
          <p:spPr bwMode="auto">
            <a:xfrm>
              <a:off x="65532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3" name="TextBox 13"/>
            <p:cNvSpPr txBox="1">
              <a:spLocks noChangeArrowheads="1"/>
            </p:cNvSpPr>
            <p:nvPr/>
          </p:nvSpPr>
          <p:spPr bwMode="auto">
            <a:xfrm>
              <a:off x="5029200" y="22860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grpSp>
      <p:grpSp>
        <p:nvGrpSpPr>
          <p:cNvPr id="3" name="Group 37"/>
          <p:cNvGrpSpPr>
            <a:grpSpLocks/>
          </p:cNvGrpSpPr>
          <p:nvPr/>
        </p:nvGrpSpPr>
        <p:grpSpPr bwMode="auto">
          <a:xfrm>
            <a:off x="4343400" y="2743200"/>
            <a:ext cx="4343400" cy="3417888"/>
            <a:chOff x="4343400" y="2743200"/>
            <a:chExt cx="4343400" cy="3417332"/>
          </a:xfrm>
        </p:grpSpPr>
        <p:cxnSp>
          <p:nvCxnSpPr>
            <p:cNvPr id="15" name="Straight Arrow Connector 14"/>
            <p:cNvCxnSpPr/>
            <p:nvPr/>
          </p:nvCxnSpPr>
          <p:spPr>
            <a:xfrm>
              <a:off x="4876800" y="5790704"/>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4" name="TextBox 15"/>
            <p:cNvSpPr txBox="1">
              <a:spLocks noChangeArrowheads="1"/>
            </p:cNvSpPr>
            <p:nvPr/>
          </p:nvSpPr>
          <p:spPr bwMode="auto">
            <a:xfrm>
              <a:off x="7840494" y="2743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5" name="TextBox 16"/>
            <p:cNvSpPr txBox="1">
              <a:spLocks noChangeArrowheads="1"/>
            </p:cNvSpPr>
            <p:nvPr/>
          </p:nvSpPr>
          <p:spPr bwMode="auto">
            <a:xfrm>
              <a:off x="5715000" y="54444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6" name="TextBox 17"/>
            <p:cNvSpPr txBox="1">
              <a:spLocks noChangeArrowheads="1"/>
            </p:cNvSpPr>
            <p:nvPr/>
          </p:nvSpPr>
          <p:spPr bwMode="auto">
            <a:xfrm>
              <a:off x="76200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7" name="TextBox 18"/>
            <p:cNvSpPr txBox="1">
              <a:spLocks noChangeArrowheads="1"/>
            </p:cNvSpPr>
            <p:nvPr/>
          </p:nvSpPr>
          <p:spPr bwMode="auto">
            <a:xfrm>
              <a:off x="5334000" y="54980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8" name="TextBox 19"/>
            <p:cNvSpPr txBox="1">
              <a:spLocks noChangeArrowheads="1"/>
            </p:cNvSpPr>
            <p:nvPr/>
          </p:nvSpPr>
          <p:spPr bwMode="auto">
            <a:xfrm>
              <a:off x="6934200" y="46101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59" name="TextBox 20"/>
            <p:cNvSpPr txBox="1">
              <a:spLocks noChangeArrowheads="1"/>
            </p:cNvSpPr>
            <p:nvPr/>
          </p:nvSpPr>
          <p:spPr bwMode="auto">
            <a:xfrm>
              <a:off x="6324600" y="5200888"/>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60" name="TextBox 21"/>
            <p:cNvSpPr txBox="1">
              <a:spLocks noChangeArrowheads="1"/>
            </p:cNvSpPr>
            <p:nvPr/>
          </p:nvSpPr>
          <p:spPr bwMode="auto">
            <a:xfrm>
              <a:off x="6629400" y="494919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61" name="TextBox 22"/>
            <p:cNvSpPr txBox="1">
              <a:spLocks noChangeArrowheads="1"/>
            </p:cNvSpPr>
            <p:nvPr/>
          </p:nvSpPr>
          <p:spPr bwMode="auto">
            <a:xfrm>
              <a:off x="5105400" y="5791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cxnSp>
          <p:nvCxnSpPr>
            <p:cNvPr id="24" name="Straight Arrow Connector 23"/>
            <p:cNvCxnSpPr/>
            <p:nvPr/>
          </p:nvCxnSpPr>
          <p:spPr>
            <a:xfrm rot="5400000" flipH="1" flipV="1">
              <a:off x="3582405" y="4494721"/>
              <a:ext cx="259037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3" name="TextBox 25"/>
            <p:cNvSpPr txBox="1">
              <a:spLocks noChangeArrowheads="1"/>
            </p:cNvSpPr>
            <p:nvPr/>
          </p:nvSpPr>
          <p:spPr bwMode="auto">
            <a:xfrm>
              <a:off x="4343400" y="5181600"/>
              <a:ext cx="38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r>
                <a:rPr lang="en-US" baseline="30000"/>
                <a:t>2</a:t>
              </a:r>
              <a:endParaRPr lang="en-US"/>
            </a:p>
          </p:txBody>
        </p:sp>
        <p:cxnSp>
          <p:nvCxnSpPr>
            <p:cNvPr id="33" name="Straight Connector 32"/>
            <p:cNvCxnSpPr/>
            <p:nvPr/>
          </p:nvCxnSpPr>
          <p:spPr>
            <a:xfrm rot="10800000" flipV="1">
              <a:off x="5715000" y="3200326"/>
              <a:ext cx="2971800" cy="274275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1933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Using SVMs</a:t>
            </a:r>
          </a:p>
        </p:txBody>
      </p:sp>
      <p:sp>
        <p:nvSpPr>
          <p:cNvPr id="3" name="Content Placeholder 2"/>
          <p:cNvSpPr>
            <a:spLocks noGrp="1"/>
          </p:cNvSpPr>
          <p:nvPr>
            <p:ph idx="1"/>
          </p:nvPr>
        </p:nvSpPr>
        <p:spPr/>
        <p:txBody>
          <a:bodyPr>
            <a:normAutofit lnSpcReduction="10000"/>
          </a:bodyPr>
          <a:lstStyle/>
          <a:p>
            <a:pPr>
              <a:defRPr/>
            </a:pPr>
            <a:r>
              <a:rPr lang="en-US" sz="2800" dirty="0" smtClean="0"/>
              <a:t>Good general purpose classifier</a:t>
            </a:r>
          </a:p>
          <a:p>
            <a:pPr lvl="1">
              <a:defRPr/>
            </a:pPr>
            <a:r>
              <a:rPr lang="en-US" sz="2400" dirty="0" smtClean="0"/>
              <a:t>Generalization depends on margin, so works well with many weak features</a:t>
            </a:r>
          </a:p>
          <a:p>
            <a:pPr lvl="1">
              <a:defRPr/>
            </a:pPr>
            <a:r>
              <a:rPr lang="en-US" sz="2400" dirty="0" smtClean="0"/>
              <a:t>No feature selection</a:t>
            </a:r>
          </a:p>
          <a:p>
            <a:pPr lvl="1">
              <a:defRPr/>
            </a:pPr>
            <a:r>
              <a:rPr lang="en-US" sz="2400" dirty="0" smtClean="0"/>
              <a:t>Usually requires some parameter tuning</a:t>
            </a:r>
          </a:p>
          <a:p>
            <a:pPr lvl="1">
              <a:defRPr/>
            </a:pPr>
            <a:endParaRPr lang="en-US" sz="2400" dirty="0" smtClean="0"/>
          </a:p>
          <a:p>
            <a:pPr>
              <a:defRPr/>
            </a:pPr>
            <a:r>
              <a:rPr lang="en-US" sz="2800" dirty="0" smtClean="0"/>
              <a:t>Choosing kernel</a:t>
            </a:r>
          </a:p>
          <a:p>
            <a:pPr lvl="1">
              <a:defRPr/>
            </a:pPr>
            <a:r>
              <a:rPr lang="en-US" sz="2400" dirty="0" smtClean="0"/>
              <a:t>Linear: fast training/testing – start here</a:t>
            </a:r>
          </a:p>
          <a:p>
            <a:pPr lvl="1">
              <a:defRPr/>
            </a:pPr>
            <a:r>
              <a:rPr lang="en-US" sz="2400" dirty="0" smtClean="0"/>
              <a:t>RBF: related to neural networks, nearest neighbor</a:t>
            </a:r>
          </a:p>
          <a:p>
            <a:pPr lvl="1">
              <a:defRPr/>
            </a:pPr>
            <a:r>
              <a:rPr lang="en-US" sz="2400" dirty="0" smtClean="0"/>
              <a:t>Chi-squared, histogram intersection: good for histograms (but slower, esp. chi-squared)</a:t>
            </a:r>
          </a:p>
          <a:p>
            <a:pPr lvl="1">
              <a:defRPr/>
            </a:pPr>
            <a:r>
              <a:rPr lang="en-US" sz="2400" dirty="0" smtClean="0"/>
              <a:t>Can learn a kernel function</a:t>
            </a:r>
          </a:p>
          <a:p>
            <a:pPr lvl="1">
              <a:defRPr/>
            </a:pPr>
            <a:endParaRPr lang="en-US" sz="2400" dirty="0" smtClean="0"/>
          </a:p>
          <a:p>
            <a:pPr>
              <a:defRPr/>
            </a:pPr>
            <a:endParaRPr lang="en-US" sz="2800" dirty="0" smtClean="0"/>
          </a:p>
          <a:p>
            <a:pPr>
              <a:defRPr/>
            </a:pPr>
            <a:endParaRPr lang="en-US" sz="2800" dirty="0" smtClean="0"/>
          </a:p>
          <a:p>
            <a:pPr>
              <a:defRPr/>
            </a:pPr>
            <a:endParaRPr lang="en-US" sz="2800" dirty="0"/>
          </a:p>
        </p:txBody>
      </p:sp>
    </p:spTree>
    <p:extLst>
      <p:ext uri="{BB962C8B-B14F-4D97-AF65-F5344CB8AC3E}">
        <p14:creationId xmlns:p14="http://schemas.microsoft.com/office/powerpoint/2010/main" val="2917357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Classifiers: Decision Trees</a:t>
            </a:r>
          </a:p>
        </p:txBody>
      </p:sp>
      <p:grpSp>
        <p:nvGrpSpPr>
          <p:cNvPr id="55299" name="Group 28"/>
          <p:cNvGrpSpPr>
            <a:grpSpLocks/>
          </p:cNvGrpSpPr>
          <p:nvPr/>
        </p:nvGrpSpPr>
        <p:grpSpPr bwMode="auto">
          <a:xfrm>
            <a:off x="2061453" y="2013558"/>
            <a:ext cx="4038600" cy="3417888"/>
            <a:chOff x="4267200" y="2667000"/>
            <a:chExt cx="4038600" cy="3417332"/>
          </a:xfrm>
        </p:grpSpPr>
        <p:sp>
          <p:nvSpPr>
            <p:cNvPr id="55304"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5"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6"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7"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8"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9"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0" name="TextBox 10"/>
            <p:cNvSpPr txBox="1">
              <a:spLocks noChangeArrowheads="1"/>
            </p:cNvSpPr>
            <p:nvPr/>
          </p:nvSpPr>
          <p:spPr bwMode="auto">
            <a:xfrm>
              <a:off x="6316494"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1"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2"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3"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4"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5"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6"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7"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8"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1" name="Straight Arrow Connector 20"/>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321" name="TextBox 25"/>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5322" name="TextBox 26"/>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5" name="Straight Connector 24"/>
          <p:cNvCxnSpPr/>
          <p:nvPr/>
        </p:nvCxnSpPr>
        <p:spPr>
          <a:xfrm>
            <a:off x="2671053" y="3385158"/>
            <a:ext cx="3429000"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966454" y="4147158"/>
            <a:ext cx="1524000" cy="317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129047" y="2622364"/>
            <a:ext cx="1524000"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432260" y="2622364"/>
            <a:ext cx="1524000" cy="1587"/>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6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Ensemble Methods: Boosting</a:t>
            </a:r>
          </a:p>
        </p:txBody>
      </p:sp>
      <p:pic>
        <p:nvPicPr>
          <p:cNvPr id="563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7924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p:cNvSpPr txBox="1">
            <a:spLocks noChangeArrowheads="1"/>
          </p:cNvSpPr>
          <p:nvPr/>
        </p:nvSpPr>
        <p:spPr bwMode="auto">
          <a:xfrm>
            <a:off x="228600" y="6400800"/>
            <a:ext cx="245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figure from Friedman et al. 2000</a:t>
            </a:r>
          </a:p>
        </p:txBody>
      </p:sp>
    </p:spTree>
    <p:extLst>
      <p:ext uri="{BB962C8B-B14F-4D97-AF65-F5344CB8AC3E}">
        <p14:creationId xmlns:p14="http://schemas.microsoft.com/office/powerpoint/2010/main" val="41221895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Boosted Decision Trees </a:t>
            </a:r>
          </a:p>
        </p:txBody>
      </p:sp>
      <p:sp>
        <p:nvSpPr>
          <p:cNvPr id="222" name="Text Box 2"/>
          <p:cNvSpPr txBox="1">
            <a:spLocks noChangeArrowheads="1"/>
          </p:cNvSpPr>
          <p:nvPr/>
        </p:nvSpPr>
        <p:spPr bwMode="auto">
          <a:xfrm>
            <a:off x="4343400" y="3048000"/>
            <a:ext cx="685800" cy="5794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3200" kern="0">
                <a:solidFill>
                  <a:sysClr val="windowText" lastClr="000000"/>
                </a:solidFill>
                <a:latin typeface="Arial" charset="0"/>
              </a:rPr>
              <a:t>…</a:t>
            </a:r>
          </a:p>
        </p:txBody>
      </p:sp>
      <p:sp>
        <p:nvSpPr>
          <p:cNvPr id="223" name="AutoShape 3"/>
          <p:cNvSpPr>
            <a:spLocks noChangeArrowheads="1"/>
          </p:cNvSpPr>
          <p:nvPr/>
        </p:nvSpPr>
        <p:spPr bwMode="auto">
          <a:xfrm>
            <a:off x="6629400" y="1676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Gray?</a:t>
            </a:r>
          </a:p>
        </p:txBody>
      </p:sp>
      <p:sp>
        <p:nvSpPr>
          <p:cNvPr id="224" name="AutoShape 4"/>
          <p:cNvSpPr>
            <a:spLocks noChangeArrowheads="1"/>
          </p:cNvSpPr>
          <p:nvPr/>
        </p:nvSpPr>
        <p:spPr bwMode="auto">
          <a:xfrm>
            <a:off x="5791200" y="2819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High in</a:t>
            </a:r>
          </a:p>
          <a:p>
            <a:pPr algn="ctr" fontAlgn="auto">
              <a:spcBef>
                <a:spcPts val="0"/>
              </a:spcBef>
              <a:spcAft>
                <a:spcPts val="0"/>
              </a:spcAft>
              <a:defRPr/>
            </a:pPr>
            <a:r>
              <a:rPr lang="en-US" kern="0">
                <a:solidFill>
                  <a:sysClr val="windowText" lastClr="000000"/>
                </a:solidFill>
                <a:latin typeface="Arial" charset="0"/>
              </a:rPr>
              <a:t>Image?</a:t>
            </a:r>
          </a:p>
        </p:txBody>
      </p:sp>
      <p:sp>
        <p:nvSpPr>
          <p:cNvPr id="225" name="AutoShape 5"/>
          <p:cNvSpPr>
            <a:spLocks noChangeArrowheads="1"/>
          </p:cNvSpPr>
          <p:nvPr/>
        </p:nvSpPr>
        <p:spPr bwMode="auto">
          <a:xfrm>
            <a:off x="7391400" y="2819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Many Long</a:t>
            </a:r>
          </a:p>
          <a:p>
            <a:pPr algn="ctr" fontAlgn="auto">
              <a:spcBef>
                <a:spcPts val="0"/>
              </a:spcBef>
              <a:spcAft>
                <a:spcPts val="0"/>
              </a:spcAft>
              <a:defRPr/>
            </a:pPr>
            <a:r>
              <a:rPr lang="en-US" kern="0">
                <a:solidFill>
                  <a:srgbClr val="FF0000"/>
                </a:solidFill>
                <a:latin typeface="Arial" charset="0"/>
              </a:rPr>
              <a:t>Lines?</a:t>
            </a:r>
          </a:p>
        </p:txBody>
      </p:sp>
      <p:cxnSp>
        <p:nvCxnSpPr>
          <p:cNvPr id="57351" name="AutoShape 6"/>
          <p:cNvCxnSpPr>
            <a:cxnSpLocks noChangeShapeType="1"/>
            <a:stCxn id="223" idx="2"/>
            <a:endCxn id="224" idx="0"/>
          </p:cNvCxnSpPr>
          <p:nvPr/>
        </p:nvCxnSpPr>
        <p:spPr bwMode="auto">
          <a:xfrm flipH="1">
            <a:off x="6400800" y="2457450"/>
            <a:ext cx="8382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52" name="AutoShape 7"/>
          <p:cNvCxnSpPr>
            <a:cxnSpLocks noChangeShapeType="1"/>
            <a:stCxn id="223" idx="2"/>
            <a:endCxn id="225" idx="0"/>
          </p:cNvCxnSpPr>
          <p:nvPr/>
        </p:nvCxnSpPr>
        <p:spPr bwMode="auto">
          <a:xfrm>
            <a:off x="7239000" y="2457450"/>
            <a:ext cx="762000" cy="3429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3" name="AutoShape 8"/>
          <p:cNvCxnSpPr>
            <a:cxnSpLocks noChangeShapeType="1"/>
            <a:stCxn id="224" idx="2"/>
          </p:cNvCxnSpPr>
          <p:nvPr/>
        </p:nvCxnSpPr>
        <p:spPr bwMode="auto">
          <a:xfrm flipH="1">
            <a:off x="6118225" y="3600450"/>
            <a:ext cx="282575" cy="373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9" name="Text Box 9"/>
          <p:cNvSpPr txBox="1">
            <a:spLocks noChangeArrowheads="1"/>
          </p:cNvSpPr>
          <p:nvPr/>
        </p:nvSpPr>
        <p:spPr bwMode="auto">
          <a:xfrm>
            <a:off x="6956425" y="4789488"/>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sp>
        <p:nvSpPr>
          <p:cNvPr id="230" name="Text Box 10"/>
          <p:cNvSpPr txBox="1">
            <a:spLocks noChangeArrowheads="1"/>
          </p:cNvSpPr>
          <p:nvPr/>
        </p:nvSpPr>
        <p:spPr bwMode="auto">
          <a:xfrm>
            <a:off x="76962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No</a:t>
            </a:r>
          </a:p>
        </p:txBody>
      </p:sp>
      <p:sp>
        <p:nvSpPr>
          <p:cNvPr id="231" name="Text Box 11"/>
          <p:cNvSpPr txBox="1">
            <a:spLocks noChangeArrowheads="1"/>
          </p:cNvSpPr>
          <p:nvPr/>
        </p:nvSpPr>
        <p:spPr bwMode="auto">
          <a:xfrm>
            <a:off x="8229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2" name="Text Box 12"/>
          <p:cNvSpPr txBox="1">
            <a:spLocks noChangeArrowheads="1"/>
          </p:cNvSpPr>
          <p:nvPr/>
        </p:nvSpPr>
        <p:spPr bwMode="auto">
          <a:xfrm>
            <a:off x="6705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3" name="Text Box 13"/>
          <p:cNvSpPr txBox="1">
            <a:spLocks noChangeArrowheads="1"/>
          </p:cNvSpPr>
          <p:nvPr/>
        </p:nvSpPr>
        <p:spPr bwMode="auto">
          <a:xfrm>
            <a:off x="7848600" y="48006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4" name="Text Box 14"/>
          <p:cNvSpPr txBox="1">
            <a:spLocks noChangeArrowheads="1"/>
          </p:cNvSpPr>
          <p:nvPr/>
        </p:nvSpPr>
        <p:spPr bwMode="auto">
          <a:xfrm>
            <a:off x="5562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35" name="Text Box 15"/>
          <p:cNvSpPr txBox="1">
            <a:spLocks noChangeArrowheads="1"/>
          </p:cNvSpPr>
          <p:nvPr/>
        </p:nvSpPr>
        <p:spPr bwMode="auto">
          <a:xfrm>
            <a:off x="73152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sp>
        <p:nvSpPr>
          <p:cNvPr id="236" name="Text Box 16"/>
          <p:cNvSpPr txBox="1">
            <a:spLocks noChangeArrowheads="1"/>
          </p:cNvSpPr>
          <p:nvPr/>
        </p:nvSpPr>
        <p:spPr bwMode="auto">
          <a:xfrm>
            <a:off x="62484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cxnSp>
        <p:nvCxnSpPr>
          <p:cNvPr id="57362" name="AutoShape 17"/>
          <p:cNvCxnSpPr>
            <a:cxnSpLocks noChangeShapeType="1"/>
            <a:stCxn id="224" idx="2"/>
          </p:cNvCxnSpPr>
          <p:nvPr/>
        </p:nvCxnSpPr>
        <p:spPr bwMode="auto">
          <a:xfrm>
            <a:off x="6400800" y="3600450"/>
            <a:ext cx="228600" cy="373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63" name="AutoShape 18"/>
          <p:cNvCxnSpPr>
            <a:cxnSpLocks noChangeShapeType="1"/>
            <a:stCxn id="225" idx="2"/>
            <a:endCxn id="242" idx="0"/>
          </p:cNvCxnSpPr>
          <p:nvPr/>
        </p:nvCxnSpPr>
        <p:spPr bwMode="auto">
          <a:xfrm flipH="1">
            <a:off x="7696200" y="3600450"/>
            <a:ext cx="304800" cy="4191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64" name="AutoShape 19"/>
          <p:cNvCxnSpPr>
            <a:cxnSpLocks noChangeShapeType="1"/>
            <a:stCxn id="225" idx="2"/>
          </p:cNvCxnSpPr>
          <p:nvPr/>
        </p:nvCxnSpPr>
        <p:spPr bwMode="auto">
          <a:xfrm>
            <a:off x="8001000" y="3600450"/>
            <a:ext cx="685800" cy="5143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65" name="AutoShape 20"/>
          <p:cNvCxnSpPr>
            <a:cxnSpLocks noChangeShapeType="1"/>
            <a:stCxn id="242" idx="2"/>
          </p:cNvCxnSpPr>
          <p:nvPr/>
        </p:nvCxnSpPr>
        <p:spPr bwMode="auto">
          <a:xfrm flipH="1">
            <a:off x="7367588" y="4819650"/>
            <a:ext cx="328612" cy="274638"/>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66" name="AutoShape 21"/>
          <p:cNvCxnSpPr>
            <a:cxnSpLocks noChangeShapeType="1"/>
            <a:stCxn id="242" idx="2"/>
          </p:cNvCxnSpPr>
          <p:nvPr/>
        </p:nvCxnSpPr>
        <p:spPr bwMode="auto">
          <a:xfrm>
            <a:off x="7696200" y="4819650"/>
            <a:ext cx="315913" cy="2857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2" name="AutoShape 22"/>
          <p:cNvSpPr>
            <a:spLocks noChangeArrowheads="1"/>
          </p:cNvSpPr>
          <p:nvPr/>
        </p:nvSpPr>
        <p:spPr bwMode="auto">
          <a:xfrm>
            <a:off x="7086600" y="40386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sz="1600" kern="0">
                <a:solidFill>
                  <a:srgbClr val="FF0000"/>
                </a:solidFill>
                <a:latin typeface="Arial" charset="0"/>
              </a:rPr>
              <a:t>Very High </a:t>
            </a:r>
          </a:p>
          <a:p>
            <a:pPr algn="ctr" fontAlgn="auto">
              <a:spcBef>
                <a:spcPts val="0"/>
              </a:spcBef>
              <a:spcAft>
                <a:spcPts val="0"/>
              </a:spcAft>
              <a:defRPr/>
            </a:pPr>
            <a:r>
              <a:rPr lang="en-US" sz="1600" kern="0">
                <a:solidFill>
                  <a:srgbClr val="FF0000"/>
                </a:solidFill>
                <a:latin typeface="Arial" charset="0"/>
              </a:rPr>
              <a:t>Vanishing </a:t>
            </a:r>
          </a:p>
          <a:p>
            <a:pPr algn="ctr" fontAlgn="auto">
              <a:spcBef>
                <a:spcPts val="0"/>
              </a:spcBef>
              <a:spcAft>
                <a:spcPts val="0"/>
              </a:spcAft>
              <a:defRPr/>
            </a:pPr>
            <a:r>
              <a:rPr lang="en-US" sz="1600" kern="0">
                <a:solidFill>
                  <a:srgbClr val="FF0000"/>
                </a:solidFill>
                <a:latin typeface="Arial" charset="0"/>
              </a:rPr>
              <a:t>Point?</a:t>
            </a:r>
          </a:p>
        </p:txBody>
      </p:sp>
      <p:sp>
        <p:nvSpPr>
          <p:cNvPr id="243" name="AutoShape 23"/>
          <p:cNvSpPr>
            <a:spLocks noChangeArrowheads="1"/>
          </p:cNvSpPr>
          <p:nvPr/>
        </p:nvSpPr>
        <p:spPr bwMode="auto">
          <a:xfrm>
            <a:off x="1752600" y="1676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High in </a:t>
            </a:r>
          </a:p>
          <a:p>
            <a:pPr algn="ctr" fontAlgn="auto">
              <a:spcBef>
                <a:spcPts val="0"/>
              </a:spcBef>
              <a:spcAft>
                <a:spcPts val="0"/>
              </a:spcAft>
              <a:defRPr/>
            </a:pPr>
            <a:r>
              <a:rPr lang="en-US" kern="0">
                <a:solidFill>
                  <a:srgbClr val="FF0000"/>
                </a:solidFill>
                <a:latin typeface="Arial" charset="0"/>
              </a:rPr>
              <a:t>Image?</a:t>
            </a:r>
          </a:p>
        </p:txBody>
      </p:sp>
      <p:sp>
        <p:nvSpPr>
          <p:cNvPr id="244" name="AutoShape 24"/>
          <p:cNvSpPr>
            <a:spLocks noChangeArrowheads="1"/>
          </p:cNvSpPr>
          <p:nvPr/>
        </p:nvSpPr>
        <p:spPr bwMode="auto">
          <a:xfrm>
            <a:off x="914400" y="2819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Smooth?</a:t>
            </a:r>
          </a:p>
        </p:txBody>
      </p:sp>
      <p:sp>
        <p:nvSpPr>
          <p:cNvPr id="245" name="AutoShape 25"/>
          <p:cNvSpPr>
            <a:spLocks noChangeArrowheads="1"/>
          </p:cNvSpPr>
          <p:nvPr/>
        </p:nvSpPr>
        <p:spPr bwMode="auto">
          <a:xfrm>
            <a:off x="2514600" y="2819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Green?</a:t>
            </a:r>
          </a:p>
        </p:txBody>
      </p:sp>
      <p:sp>
        <p:nvSpPr>
          <p:cNvPr id="246" name="AutoShape 26"/>
          <p:cNvSpPr>
            <a:spLocks noChangeArrowheads="1"/>
          </p:cNvSpPr>
          <p:nvPr/>
        </p:nvSpPr>
        <p:spPr bwMode="auto">
          <a:xfrm>
            <a:off x="381000" y="3962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Blue?</a:t>
            </a:r>
          </a:p>
        </p:txBody>
      </p:sp>
      <p:cxnSp>
        <p:nvCxnSpPr>
          <p:cNvPr id="57372" name="AutoShape 27"/>
          <p:cNvCxnSpPr>
            <a:cxnSpLocks noChangeShapeType="1"/>
            <a:stCxn id="243" idx="2"/>
            <a:endCxn id="244" idx="0"/>
          </p:cNvCxnSpPr>
          <p:nvPr/>
        </p:nvCxnSpPr>
        <p:spPr bwMode="auto">
          <a:xfrm flipH="1">
            <a:off x="1524000" y="2457450"/>
            <a:ext cx="838200" cy="3429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73" name="AutoShape 28"/>
          <p:cNvCxnSpPr>
            <a:cxnSpLocks noChangeShapeType="1"/>
            <a:stCxn id="243" idx="2"/>
            <a:endCxn id="245" idx="0"/>
          </p:cNvCxnSpPr>
          <p:nvPr/>
        </p:nvCxnSpPr>
        <p:spPr bwMode="auto">
          <a:xfrm>
            <a:off x="2362200" y="2457450"/>
            <a:ext cx="7620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4" name="AutoShape 29"/>
          <p:cNvCxnSpPr>
            <a:cxnSpLocks noChangeShapeType="1"/>
            <a:stCxn id="244" idx="2"/>
            <a:endCxn id="246" idx="0"/>
          </p:cNvCxnSpPr>
          <p:nvPr/>
        </p:nvCxnSpPr>
        <p:spPr bwMode="auto">
          <a:xfrm flipH="1">
            <a:off x="990600" y="3600450"/>
            <a:ext cx="5334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0" name="Text Box 30"/>
          <p:cNvSpPr txBox="1">
            <a:spLocks noChangeArrowheads="1"/>
          </p:cNvSpPr>
          <p:nvPr/>
        </p:nvSpPr>
        <p:spPr bwMode="auto">
          <a:xfrm>
            <a:off x="76200" y="4724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1" name="Text Box 31"/>
          <p:cNvSpPr txBox="1">
            <a:spLocks noChangeArrowheads="1"/>
          </p:cNvSpPr>
          <p:nvPr/>
        </p:nvSpPr>
        <p:spPr bwMode="auto">
          <a:xfrm>
            <a:off x="28194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2" name="Text Box 32"/>
          <p:cNvSpPr txBox="1">
            <a:spLocks noChangeArrowheads="1"/>
          </p:cNvSpPr>
          <p:nvPr/>
        </p:nvSpPr>
        <p:spPr bwMode="auto">
          <a:xfrm>
            <a:off x="32004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3" name="Text Box 33"/>
          <p:cNvSpPr txBox="1">
            <a:spLocks noChangeArrowheads="1"/>
          </p:cNvSpPr>
          <p:nvPr/>
        </p:nvSpPr>
        <p:spPr bwMode="auto">
          <a:xfrm>
            <a:off x="1828800" y="36576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No</a:t>
            </a:r>
          </a:p>
        </p:txBody>
      </p:sp>
      <p:sp>
        <p:nvSpPr>
          <p:cNvPr id="254" name="Text Box 34"/>
          <p:cNvSpPr txBox="1">
            <a:spLocks noChangeArrowheads="1"/>
          </p:cNvSpPr>
          <p:nvPr/>
        </p:nvSpPr>
        <p:spPr bwMode="auto">
          <a:xfrm>
            <a:off x="1219200" y="4724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5" name="Text Box 35"/>
          <p:cNvSpPr txBox="1">
            <a:spLocks noChangeArrowheads="1"/>
          </p:cNvSpPr>
          <p:nvPr/>
        </p:nvSpPr>
        <p:spPr bwMode="auto">
          <a:xfrm>
            <a:off x="6858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6" name="Text Box 36"/>
          <p:cNvSpPr txBox="1">
            <a:spLocks noChangeArrowheads="1"/>
          </p:cNvSpPr>
          <p:nvPr/>
        </p:nvSpPr>
        <p:spPr bwMode="auto">
          <a:xfrm>
            <a:off x="24384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7" name="Text Box 37"/>
          <p:cNvSpPr txBox="1">
            <a:spLocks noChangeArrowheads="1"/>
          </p:cNvSpPr>
          <p:nvPr/>
        </p:nvSpPr>
        <p:spPr bwMode="auto">
          <a:xfrm>
            <a:off x="13716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grpSp>
        <p:nvGrpSpPr>
          <p:cNvPr id="57383" name="Group 38"/>
          <p:cNvGrpSpPr>
            <a:grpSpLocks/>
          </p:cNvGrpSpPr>
          <p:nvPr/>
        </p:nvGrpSpPr>
        <p:grpSpPr bwMode="auto">
          <a:xfrm>
            <a:off x="2654300" y="3970338"/>
            <a:ext cx="328613" cy="762000"/>
            <a:chOff x="1672" y="2933"/>
            <a:chExt cx="207" cy="480"/>
          </a:xfrm>
        </p:grpSpPr>
        <p:grpSp>
          <p:nvGrpSpPr>
            <p:cNvPr id="57451" name="Group 39"/>
            <p:cNvGrpSpPr>
              <a:grpSpLocks/>
            </p:cNvGrpSpPr>
            <p:nvPr/>
          </p:nvGrpSpPr>
          <p:grpSpPr bwMode="auto">
            <a:xfrm>
              <a:off x="1703" y="3018"/>
              <a:ext cx="191" cy="336"/>
              <a:chOff x="2017" y="2928"/>
              <a:chExt cx="143" cy="336"/>
            </a:xfrm>
          </p:grpSpPr>
          <p:sp>
            <p:nvSpPr>
              <p:cNvPr id="261" name="Rectangle 40"/>
              <p:cNvSpPr>
                <a:spLocks noChangeArrowheads="1"/>
              </p:cNvSpPr>
              <p:nvPr/>
            </p:nvSpPr>
            <p:spPr bwMode="auto">
              <a:xfrm>
                <a:off x="2112" y="3216"/>
                <a:ext cx="48"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2" name="Rectangle 41"/>
              <p:cNvSpPr>
                <a:spLocks noChangeArrowheads="1"/>
              </p:cNvSpPr>
              <p:nvPr/>
            </p:nvSpPr>
            <p:spPr bwMode="auto">
              <a:xfrm>
                <a:off x="2064" y="3168"/>
                <a:ext cx="48" cy="96"/>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3" name="Rectangle 42"/>
              <p:cNvSpPr>
                <a:spLocks noChangeArrowheads="1"/>
              </p:cNvSpPr>
              <p:nvPr/>
            </p:nvSpPr>
            <p:spPr bwMode="auto">
              <a:xfrm>
                <a:off x="2017" y="2928"/>
                <a:ext cx="48" cy="336"/>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60" name="AutoShape 43"/>
            <p:cNvSpPr>
              <a:spLocks noChangeArrowheads="1"/>
            </p:cNvSpPr>
            <p:nvPr/>
          </p:nvSpPr>
          <p:spPr bwMode="auto">
            <a:xfrm>
              <a:off x="1672" y="293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4" name="Group 44"/>
          <p:cNvGrpSpPr>
            <a:grpSpLocks/>
          </p:cNvGrpSpPr>
          <p:nvPr/>
        </p:nvGrpSpPr>
        <p:grpSpPr bwMode="auto">
          <a:xfrm>
            <a:off x="3200400" y="3984625"/>
            <a:ext cx="304800" cy="762000"/>
            <a:chOff x="2016" y="2942"/>
            <a:chExt cx="192" cy="480"/>
          </a:xfrm>
        </p:grpSpPr>
        <p:grpSp>
          <p:nvGrpSpPr>
            <p:cNvPr id="57446" name="Group 45"/>
            <p:cNvGrpSpPr>
              <a:grpSpLocks/>
            </p:cNvGrpSpPr>
            <p:nvPr/>
          </p:nvGrpSpPr>
          <p:grpSpPr bwMode="auto">
            <a:xfrm>
              <a:off x="2032" y="3114"/>
              <a:ext cx="191" cy="240"/>
              <a:chOff x="2305" y="3024"/>
              <a:chExt cx="143" cy="240"/>
            </a:xfrm>
          </p:grpSpPr>
          <p:sp>
            <p:nvSpPr>
              <p:cNvPr id="267" name="Rectangle 46"/>
              <p:cNvSpPr>
                <a:spLocks noChangeArrowheads="1"/>
              </p:cNvSpPr>
              <p:nvPr/>
            </p:nvSpPr>
            <p:spPr bwMode="auto">
              <a:xfrm>
                <a:off x="2400" y="3216"/>
                <a:ext cx="48"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8" name="Rectangle 47"/>
              <p:cNvSpPr>
                <a:spLocks noChangeArrowheads="1"/>
              </p:cNvSpPr>
              <p:nvPr/>
            </p:nvSpPr>
            <p:spPr bwMode="auto">
              <a:xfrm>
                <a:off x="2352" y="3024"/>
                <a:ext cx="48" cy="240"/>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9" name="Rectangle 48"/>
              <p:cNvSpPr>
                <a:spLocks noChangeArrowheads="1"/>
              </p:cNvSpPr>
              <p:nvPr/>
            </p:nvSpPr>
            <p:spPr bwMode="auto">
              <a:xfrm>
                <a:off x="2305" y="3024"/>
                <a:ext cx="47" cy="24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66" name="AutoShape 49"/>
            <p:cNvSpPr>
              <a:spLocks noChangeArrowheads="1"/>
            </p:cNvSpPr>
            <p:nvPr/>
          </p:nvSpPr>
          <p:spPr bwMode="auto">
            <a:xfrm>
              <a:off x="2016" y="2942"/>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5" name="Group 50"/>
          <p:cNvGrpSpPr>
            <a:grpSpLocks/>
          </p:cNvGrpSpPr>
          <p:nvPr/>
        </p:nvGrpSpPr>
        <p:grpSpPr bwMode="auto">
          <a:xfrm>
            <a:off x="1905000" y="3973513"/>
            <a:ext cx="304800" cy="762000"/>
            <a:chOff x="1200" y="2935"/>
            <a:chExt cx="192" cy="480"/>
          </a:xfrm>
        </p:grpSpPr>
        <p:grpSp>
          <p:nvGrpSpPr>
            <p:cNvPr id="57441" name="Group 51"/>
            <p:cNvGrpSpPr>
              <a:grpSpLocks/>
            </p:cNvGrpSpPr>
            <p:nvPr/>
          </p:nvGrpSpPr>
          <p:grpSpPr bwMode="auto">
            <a:xfrm>
              <a:off x="1208" y="3072"/>
              <a:ext cx="191" cy="288"/>
              <a:chOff x="1249" y="3024"/>
              <a:chExt cx="143" cy="288"/>
            </a:xfrm>
          </p:grpSpPr>
          <p:sp>
            <p:nvSpPr>
              <p:cNvPr id="273" name="Rectangle 52"/>
              <p:cNvSpPr>
                <a:spLocks noChangeArrowheads="1"/>
              </p:cNvSpPr>
              <p:nvPr/>
            </p:nvSpPr>
            <p:spPr bwMode="auto">
              <a:xfrm>
                <a:off x="1344" y="3120"/>
                <a:ext cx="48" cy="192"/>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74" name="Rectangle 53"/>
              <p:cNvSpPr>
                <a:spLocks noChangeArrowheads="1"/>
              </p:cNvSpPr>
              <p:nvPr/>
            </p:nvSpPr>
            <p:spPr bwMode="auto">
              <a:xfrm>
                <a:off x="1296" y="3024"/>
                <a:ext cx="48" cy="288"/>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75" name="Rectangle 54"/>
              <p:cNvSpPr>
                <a:spLocks noChangeArrowheads="1"/>
              </p:cNvSpPr>
              <p:nvPr/>
            </p:nvSpPr>
            <p:spPr bwMode="auto">
              <a:xfrm>
                <a:off x="1249" y="3264"/>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72" name="AutoShape 55"/>
            <p:cNvSpPr>
              <a:spLocks noChangeArrowheads="1"/>
            </p:cNvSpPr>
            <p:nvPr/>
          </p:nvSpPr>
          <p:spPr bwMode="auto">
            <a:xfrm>
              <a:off x="1200" y="2935"/>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6" name="Group 56"/>
          <p:cNvGrpSpPr>
            <a:grpSpLocks/>
          </p:cNvGrpSpPr>
          <p:nvPr/>
        </p:nvGrpSpPr>
        <p:grpSpPr bwMode="auto">
          <a:xfrm>
            <a:off x="1219200" y="5038725"/>
            <a:ext cx="304800" cy="762000"/>
            <a:chOff x="768" y="3606"/>
            <a:chExt cx="192" cy="480"/>
          </a:xfrm>
        </p:grpSpPr>
        <p:grpSp>
          <p:nvGrpSpPr>
            <p:cNvPr id="57436" name="Group 57"/>
            <p:cNvGrpSpPr>
              <a:grpSpLocks/>
            </p:cNvGrpSpPr>
            <p:nvPr/>
          </p:nvGrpSpPr>
          <p:grpSpPr bwMode="auto">
            <a:xfrm>
              <a:off x="773" y="3792"/>
              <a:ext cx="191" cy="240"/>
              <a:chOff x="721" y="3744"/>
              <a:chExt cx="143" cy="240"/>
            </a:xfrm>
          </p:grpSpPr>
          <p:sp>
            <p:nvSpPr>
              <p:cNvPr id="279" name="Rectangle 58"/>
              <p:cNvSpPr>
                <a:spLocks noChangeArrowheads="1"/>
              </p:cNvSpPr>
              <p:nvPr/>
            </p:nvSpPr>
            <p:spPr bwMode="auto">
              <a:xfrm>
                <a:off x="816" y="3744"/>
                <a:ext cx="48" cy="240"/>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0" name="Rectangle 59"/>
              <p:cNvSpPr>
                <a:spLocks noChangeArrowheads="1"/>
              </p:cNvSpPr>
              <p:nvPr/>
            </p:nvSpPr>
            <p:spPr bwMode="auto">
              <a:xfrm>
                <a:off x="768" y="3792"/>
                <a:ext cx="48" cy="19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1" name="Rectangle 60"/>
              <p:cNvSpPr>
                <a:spLocks noChangeArrowheads="1"/>
              </p:cNvSpPr>
              <p:nvPr/>
            </p:nvSpPr>
            <p:spPr bwMode="auto">
              <a:xfrm>
                <a:off x="721" y="3936"/>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78" name="AutoShape 61"/>
            <p:cNvSpPr>
              <a:spLocks noChangeArrowheads="1"/>
            </p:cNvSpPr>
            <p:nvPr/>
          </p:nvSpPr>
          <p:spPr bwMode="auto">
            <a:xfrm>
              <a:off x="768" y="3606"/>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7" name="Group 62"/>
          <p:cNvGrpSpPr>
            <a:grpSpLocks/>
          </p:cNvGrpSpPr>
          <p:nvPr/>
        </p:nvGrpSpPr>
        <p:grpSpPr bwMode="auto">
          <a:xfrm>
            <a:off x="381000" y="5029200"/>
            <a:ext cx="325438" cy="762000"/>
            <a:chOff x="240" y="3600"/>
            <a:chExt cx="205" cy="480"/>
          </a:xfrm>
        </p:grpSpPr>
        <p:grpSp>
          <p:nvGrpSpPr>
            <p:cNvPr id="57431" name="Group 63"/>
            <p:cNvGrpSpPr>
              <a:grpSpLocks/>
            </p:cNvGrpSpPr>
            <p:nvPr/>
          </p:nvGrpSpPr>
          <p:grpSpPr bwMode="auto">
            <a:xfrm>
              <a:off x="242" y="3744"/>
              <a:ext cx="191" cy="288"/>
              <a:chOff x="289" y="3696"/>
              <a:chExt cx="143" cy="288"/>
            </a:xfrm>
          </p:grpSpPr>
          <p:sp>
            <p:nvSpPr>
              <p:cNvPr id="285" name="Rectangle 64"/>
              <p:cNvSpPr>
                <a:spLocks noChangeArrowheads="1"/>
              </p:cNvSpPr>
              <p:nvPr/>
            </p:nvSpPr>
            <p:spPr bwMode="auto">
              <a:xfrm>
                <a:off x="384" y="3696"/>
                <a:ext cx="48" cy="28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6" name="Rectangle 65"/>
              <p:cNvSpPr>
                <a:spLocks noChangeArrowheads="1"/>
              </p:cNvSpPr>
              <p:nvPr/>
            </p:nvSpPr>
            <p:spPr bwMode="auto">
              <a:xfrm>
                <a:off x="336" y="3888"/>
                <a:ext cx="48" cy="96"/>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7" name="Rectangle 66"/>
              <p:cNvSpPr>
                <a:spLocks noChangeArrowheads="1"/>
              </p:cNvSpPr>
              <p:nvPr/>
            </p:nvSpPr>
            <p:spPr bwMode="auto">
              <a:xfrm>
                <a:off x="289" y="3936"/>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84" name="AutoShape 67"/>
            <p:cNvSpPr>
              <a:spLocks noChangeArrowheads="1"/>
            </p:cNvSpPr>
            <p:nvPr/>
          </p:nvSpPr>
          <p:spPr bwMode="auto">
            <a:xfrm>
              <a:off x="253" y="3600"/>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cxnSp>
        <p:nvCxnSpPr>
          <p:cNvPr id="57388" name="AutoShape 68"/>
          <p:cNvCxnSpPr>
            <a:cxnSpLocks noChangeShapeType="1"/>
            <a:stCxn id="244" idx="2"/>
            <a:endCxn id="272" idx="0"/>
          </p:cNvCxnSpPr>
          <p:nvPr/>
        </p:nvCxnSpPr>
        <p:spPr bwMode="auto">
          <a:xfrm>
            <a:off x="1524000" y="3600450"/>
            <a:ext cx="533400" cy="373063"/>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89" name="AutoShape 69"/>
          <p:cNvCxnSpPr>
            <a:cxnSpLocks noChangeShapeType="1"/>
            <a:stCxn id="245" idx="2"/>
            <a:endCxn id="260" idx="0"/>
          </p:cNvCxnSpPr>
          <p:nvPr/>
        </p:nvCxnSpPr>
        <p:spPr bwMode="auto">
          <a:xfrm flipH="1">
            <a:off x="2806700" y="3600450"/>
            <a:ext cx="317500" cy="36988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0" name="AutoShape 70"/>
          <p:cNvCxnSpPr>
            <a:cxnSpLocks noChangeShapeType="1"/>
            <a:stCxn id="245" idx="2"/>
            <a:endCxn id="266" idx="0"/>
          </p:cNvCxnSpPr>
          <p:nvPr/>
        </p:nvCxnSpPr>
        <p:spPr bwMode="auto">
          <a:xfrm>
            <a:off x="3124200" y="3600450"/>
            <a:ext cx="228600" cy="3841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1" name="AutoShape 71"/>
          <p:cNvCxnSpPr>
            <a:cxnSpLocks noChangeShapeType="1"/>
            <a:stCxn id="246" idx="2"/>
            <a:endCxn id="284" idx="0"/>
          </p:cNvCxnSpPr>
          <p:nvPr/>
        </p:nvCxnSpPr>
        <p:spPr bwMode="auto">
          <a:xfrm flipH="1">
            <a:off x="554038" y="4743450"/>
            <a:ext cx="436562" cy="2857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2" name="AutoShape 72"/>
          <p:cNvCxnSpPr>
            <a:cxnSpLocks noChangeShapeType="1"/>
            <a:stCxn id="246" idx="2"/>
            <a:endCxn id="278" idx="0"/>
          </p:cNvCxnSpPr>
          <p:nvPr/>
        </p:nvCxnSpPr>
        <p:spPr bwMode="auto">
          <a:xfrm>
            <a:off x="990600" y="4743450"/>
            <a:ext cx="381000" cy="2952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3" name="Oval 73"/>
          <p:cNvSpPr>
            <a:spLocks noChangeArrowheads="1"/>
          </p:cNvSpPr>
          <p:nvPr/>
        </p:nvSpPr>
        <p:spPr bwMode="auto">
          <a:xfrm>
            <a:off x="1828800" y="4038600"/>
            <a:ext cx="457200" cy="762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nvGrpSpPr>
          <p:cNvPr id="57394" name="Group 74"/>
          <p:cNvGrpSpPr>
            <a:grpSpLocks/>
          </p:cNvGrpSpPr>
          <p:nvPr/>
        </p:nvGrpSpPr>
        <p:grpSpPr bwMode="auto">
          <a:xfrm>
            <a:off x="7859713" y="5105400"/>
            <a:ext cx="317500" cy="762000"/>
            <a:chOff x="4951" y="3216"/>
            <a:chExt cx="200" cy="480"/>
          </a:xfrm>
        </p:grpSpPr>
        <p:sp>
          <p:nvSpPr>
            <p:cNvPr id="295" name="Rectangle 75"/>
            <p:cNvSpPr>
              <a:spLocks noChangeArrowheads="1"/>
            </p:cNvSpPr>
            <p:nvPr/>
          </p:nvSpPr>
          <p:spPr bwMode="auto">
            <a:xfrm>
              <a:off x="5087" y="3589"/>
              <a:ext cx="64"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6" name="Rectangle 76"/>
            <p:cNvSpPr>
              <a:spLocks noChangeArrowheads="1"/>
            </p:cNvSpPr>
            <p:nvPr/>
          </p:nvSpPr>
          <p:spPr bwMode="auto">
            <a:xfrm>
              <a:off x="5030" y="3456"/>
              <a:ext cx="58" cy="181"/>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7" name="Rectangle 77"/>
            <p:cNvSpPr>
              <a:spLocks noChangeArrowheads="1"/>
            </p:cNvSpPr>
            <p:nvPr/>
          </p:nvSpPr>
          <p:spPr bwMode="auto">
            <a:xfrm>
              <a:off x="4961" y="3360"/>
              <a:ext cx="63" cy="282"/>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8" name="AutoShape 78"/>
            <p:cNvSpPr>
              <a:spLocks noChangeArrowheads="1"/>
            </p:cNvSpPr>
            <p:nvPr/>
          </p:nvSpPr>
          <p:spPr bwMode="auto">
            <a:xfrm>
              <a:off x="4951" y="3216"/>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5" name="Group 79"/>
          <p:cNvGrpSpPr>
            <a:grpSpLocks/>
          </p:cNvGrpSpPr>
          <p:nvPr/>
        </p:nvGrpSpPr>
        <p:grpSpPr bwMode="auto">
          <a:xfrm>
            <a:off x="8534400" y="4114800"/>
            <a:ext cx="304800" cy="762000"/>
            <a:chOff x="5376" y="2592"/>
            <a:chExt cx="192" cy="480"/>
          </a:xfrm>
        </p:grpSpPr>
        <p:sp>
          <p:nvSpPr>
            <p:cNvPr id="300" name="Rectangle 80"/>
            <p:cNvSpPr>
              <a:spLocks noChangeArrowheads="1"/>
            </p:cNvSpPr>
            <p:nvPr/>
          </p:nvSpPr>
          <p:spPr bwMode="auto">
            <a:xfrm>
              <a:off x="5495" y="2784"/>
              <a:ext cx="63" cy="220"/>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1" name="Rectangle 81"/>
            <p:cNvSpPr>
              <a:spLocks noChangeArrowheads="1"/>
            </p:cNvSpPr>
            <p:nvPr/>
          </p:nvSpPr>
          <p:spPr bwMode="auto">
            <a:xfrm>
              <a:off x="5438" y="2832"/>
              <a:ext cx="63" cy="17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2" name="Rectangle 82"/>
            <p:cNvSpPr>
              <a:spLocks noChangeArrowheads="1"/>
            </p:cNvSpPr>
            <p:nvPr/>
          </p:nvSpPr>
          <p:spPr bwMode="auto">
            <a:xfrm>
              <a:off x="5376" y="2784"/>
              <a:ext cx="63" cy="22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3" name="AutoShape 83"/>
            <p:cNvSpPr>
              <a:spLocks noChangeArrowheads="1"/>
            </p:cNvSpPr>
            <p:nvPr/>
          </p:nvSpPr>
          <p:spPr bwMode="auto">
            <a:xfrm>
              <a:off x="5376" y="2592"/>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6" name="Group 84"/>
          <p:cNvGrpSpPr>
            <a:grpSpLocks/>
          </p:cNvGrpSpPr>
          <p:nvPr/>
        </p:nvGrpSpPr>
        <p:grpSpPr bwMode="auto">
          <a:xfrm>
            <a:off x="6477000" y="3973513"/>
            <a:ext cx="304800" cy="762000"/>
            <a:chOff x="4080" y="2503"/>
            <a:chExt cx="192" cy="480"/>
          </a:xfrm>
        </p:grpSpPr>
        <p:sp>
          <p:nvSpPr>
            <p:cNvPr id="305" name="Rectangle 85"/>
            <p:cNvSpPr>
              <a:spLocks noChangeArrowheads="1"/>
            </p:cNvSpPr>
            <p:nvPr/>
          </p:nvSpPr>
          <p:spPr bwMode="auto">
            <a:xfrm>
              <a:off x="4087" y="2688"/>
              <a:ext cx="58" cy="24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6" name="Rectangle 86"/>
            <p:cNvSpPr>
              <a:spLocks noChangeArrowheads="1"/>
            </p:cNvSpPr>
            <p:nvPr/>
          </p:nvSpPr>
          <p:spPr bwMode="auto">
            <a:xfrm>
              <a:off x="4198" y="2784"/>
              <a:ext cx="53" cy="144"/>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7" name="Rectangle 87"/>
            <p:cNvSpPr>
              <a:spLocks noChangeArrowheads="1"/>
            </p:cNvSpPr>
            <p:nvPr/>
          </p:nvSpPr>
          <p:spPr bwMode="auto">
            <a:xfrm>
              <a:off x="4142" y="2736"/>
              <a:ext cx="55" cy="19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8" name="AutoShape 88"/>
            <p:cNvSpPr>
              <a:spLocks noChangeArrowheads="1"/>
            </p:cNvSpPr>
            <p:nvPr/>
          </p:nvSpPr>
          <p:spPr bwMode="auto">
            <a:xfrm>
              <a:off x="4080" y="250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7" name="Group 89"/>
          <p:cNvGrpSpPr>
            <a:grpSpLocks/>
          </p:cNvGrpSpPr>
          <p:nvPr/>
        </p:nvGrpSpPr>
        <p:grpSpPr bwMode="auto">
          <a:xfrm>
            <a:off x="5965825" y="3973513"/>
            <a:ext cx="304800" cy="762000"/>
            <a:chOff x="3758" y="2503"/>
            <a:chExt cx="192" cy="480"/>
          </a:xfrm>
        </p:grpSpPr>
        <p:sp>
          <p:nvSpPr>
            <p:cNvPr id="310" name="Rectangle 90"/>
            <p:cNvSpPr>
              <a:spLocks noChangeArrowheads="1"/>
            </p:cNvSpPr>
            <p:nvPr/>
          </p:nvSpPr>
          <p:spPr bwMode="auto">
            <a:xfrm>
              <a:off x="3824" y="2736"/>
              <a:ext cx="64" cy="193"/>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1" name="Rectangle 91"/>
            <p:cNvSpPr>
              <a:spLocks noChangeArrowheads="1"/>
            </p:cNvSpPr>
            <p:nvPr/>
          </p:nvSpPr>
          <p:spPr bwMode="auto">
            <a:xfrm>
              <a:off x="3884" y="2640"/>
              <a:ext cx="52" cy="289"/>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2" name="Rectangle 92"/>
            <p:cNvSpPr>
              <a:spLocks noChangeArrowheads="1"/>
            </p:cNvSpPr>
            <p:nvPr/>
          </p:nvSpPr>
          <p:spPr bwMode="auto">
            <a:xfrm>
              <a:off x="3758" y="2881"/>
              <a:ext cx="62"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3" name="AutoShape 93"/>
            <p:cNvSpPr>
              <a:spLocks noChangeArrowheads="1"/>
            </p:cNvSpPr>
            <p:nvPr/>
          </p:nvSpPr>
          <p:spPr bwMode="auto">
            <a:xfrm>
              <a:off x="3758" y="250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8" name="Group 94"/>
          <p:cNvGrpSpPr>
            <a:grpSpLocks/>
          </p:cNvGrpSpPr>
          <p:nvPr/>
        </p:nvGrpSpPr>
        <p:grpSpPr bwMode="auto">
          <a:xfrm>
            <a:off x="7194550" y="5094288"/>
            <a:ext cx="325438" cy="762000"/>
            <a:chOff x="4532" y="3209"/>
            <a:chExt cx="205" cy="480"/>
          </a:xfrm>
        </p:grpSpPr>
        <p:sp>
          <p:nvSpPr>
            <p:cNvPr id="315" name="Rectangle 95"/>
            <p:cNvSpPr>
              <a:spLocks noChangeArrowheads="1"/>
            </p:cNvSpPr>
            <p:nvPr/>
          </p:nvSpPr>
          <p:spPr bwMode="auto">
            <a:xfrm>
              <a:off x="4651" y="3552"/>
              <a:ext cx="56" cy="89"/>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6" name="Rectangle 96"/>
            <p:cNvSpPr>
              <a:spLocks noChangeArrowheads="1"/>
            </p:cNvSpPr>
            <p:nvPr/>
          </p:nvSpPr>
          <p:spPr bwMode="auto">
            <a:xfrm>
              <a:off x="4594" y="3312"/>
              <a:ext cx="62" cy="329"/>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7" name="Rectangle 97"/>
            <p:cNvSpPr>
              <a:spLocks noChangeArrowheads="1"/>
            </p:cNvSpPr>
            <p:nvPr/>
          </p:nvSpPr>
          <p:spPr bwMode="auto">
            <a:xfrm>
              <a:off x="4532" y="3593"/>
              <a:ext cx="62"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8" name="AutoShape 98"/>
            <p:cNvSpPr>
              <a:spLocks noChangeArrowheads="1"/>
            </p:cNvSpPr>
            <p:nvPr/>
          </p:nvSpPr>
          <p:spPr bwMode="auto">
            <a:xfrm>
              <a:off x="4545" y="3209"/>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sp>
        <p:nvSpPr>
          <p:cNvPr id="319" name="Oval 99"/>
          <p:cNvSpPr>
            <a:spLocks noChangeArrowheads="1"/>
          </p:cNvSpPr>
          <p:nvPr/>
        </p:nvSpPr>
        <p:spPr bwMode="auto">
          <a:xfrm>
            <a:off x="7097713" y="5181600"/>
            <a:ext cx="457200" cy="762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0" name="Rectangle 101"/>
          <p:cNvSpPr>
            <a:spLocks noChangeArrowheads="1"/>
          </p:cNvSpPr>
          <p:nvPr/>
        </p:nvSpPr>
        <p:spPr bwMode="auto">
          <a:xfrm>
            <a:off x="4695825" y="5486400"/>
            <a:ext cx="180975" cy="219075"/>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1" name="Rectangle 102"/>
          <p:cNvSpPr>
            <a:spLocks noChangeArrowheads="1"/>
          </p:cNvSpPr>
          <p:nvPr/>
        </p:nvSpPr>
        <p:spPr bwMode="auto">
          <a:xfrm>
            <a:off x="4521200" y="4724400"/>
            <a:ext cx="173038" cy="981075"/>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2" name="Rectangle 103"/>
          <p:cNvSpPr>
            <a:spLocks noChangeArrowheads="1"/>
          </p:cNvSpPr>
          <p:nvPr/>
        </p:nvSpPr>
        <p:spPr bwMode="auto">
          <a:xfrm>
            <a:off x="4352925" y="5576888"/>
            <a:ext cx="173038" cy="128587"/>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3" name="AutoShape 104"/>
          <p:cNvSpPr>
            <a:spLocks noChangeArrowheads="1"/>
          </p:cNvSpPr>
          <p:nvPr/>
        </p:nvSpPr>
        <p:spPr bwMode="auto">
          <a:xfrm>
            <a:off x="4351338" y="4724400"/>
            <a:ext cx="525462" cy="114300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cxnSp>
        <p:nvCxnSpPr>
          <p:cNvPr id="57404" name="AutoShape 105"/>
          <p:cNvCxnSpPr>
            <a:cxnSpLocks noChangeShapeType="1"/>
            <a:stCxn id="293" idx="4"/>
            <a:endCxn id="323" idx="1"/>
          </p:cNvCxnSpPr>
          <p:nvPr/>
        </p:nvCxnSpPr>
        <p:spPr bwMode="auto">
          <a:xfrm>
            <a:off x="2057400" y="4819650"/>
            <a:ext cx="2293938" cy="47625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405" name="AutoShape 106"/>
          <p:cNvCxnSpPr>
            <a:cxnSpLocks noChangeShapeType="1"/>
            <a:stCxn id="319" idx="2"/>
            <a:endCxn id="323" idx="3"/>
          </p:cNvCxnSpPr>
          <p:nvPr/>
        </p:nvCxnSpPr>
        <p:spPr bwMode="auto">
          <a:xfrm flipH="1" flipV="1">
            <a:off x="4876800" y="5295900"/>
            <a:ext cx="2201863" cy="2667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406" name="AutoShape 107"/>
          <p:cNvCxnSpPr>
            <a:cxnSpLocks noChangeShapeType="1"/>
            <a:stCxn id="222" idx="2"/>
            <a:endCxn id="323" idx="0"/>
          </p:cNvCxnSpPr>
          <p:nvPr/>
        </p:nvCxnSpPr>
        <p:spPr bwMode="auto">
          <a:xfrm flipH="1">
            <a:off x="4614863" y="3627438"/>
            <a:ext cx="71437" cy="1096962"/>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 name="Text Box 108"/>
          <p:cNvSpPr txBox="1">
            <a:spLocks noChangeArrowheads="1"/>
          </p:cNvSpPr>
          <p:nvPr/>
        </p:nvSpPr>
        <p:spPr bwMode="auto">
          <a:xfrm>
            <a:off x="152400" y="5826125"/>
            <a:ext cx="2362200" cy="346075"/>
          </a:xfrm>
          <a:prstGeom prst="rect">
            <a:avLst/>
          </a:prstGeom>
          <a:noFill/>
          <a:ln w="9525">
            <a:solidFill>
              <a:srgbClr val="000000"/>
            </a:solidFill>
            <a:miter lim="800000"/>
            <a:headEnd/>
            <a:tailEnd/>
          </a:ln>
          <a:effectLst/>
        </p:spPr>
        <p:txBody>
          <a:bodyPr>
            <a:spAutoFit/>
          </a:bodyPr>
          <a:lstStyle/>
          <a:p>
            <a:pPr fontAlgn="auto">
              <a:spcBef>
                <a:spcPct val="50000"/>
              </a:spcBef>
              <a:spcAft>
                <a:spcPts val="0"/>
              </a:spcAft>
              <a:defRPr/>
            </a:pPr>
            <a:r>
              <a:rPr lang="en-US" sz="1600" kern="0">
                <a:solidFill>
                  <a:srgbClr val="20B43C"/>
                </a:solidFill>
                <a:latin typeface="Arial" charset="0"/>
              </a:rPr>
              <a:t>Ground  </a:t>
            </a:r>
            <a:r>
              <a:rPr lang="en-US" sz="1600" kern="0">
                <a:solidFill>
                  <a:srgbClr val="FF0000"/>
                </a:solidFill>
                <a:latin typeface="Arial" charset="0"/>
              </a:rPr>
              <a:t>Vertical  </a:t>
            </a:r>
            <a:r>
              <a:rPr lang="en-US" sz="1600" kern="0">
                <a:solidFill>
                  <a:srgbClr val="5D7CD5"/>
                </a:solidFill>
                <a:latin typeface="Arial" charset="0"/>
              </a:rPr>
              <a:t>Sky</a:t>
            </a:r>
          </a:p>
        </p:txBody>
      </p:sp>
      <p:pic>
        <p:nvPicPr>
          <p:cNvPr id="57408"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10302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 Box 110"/>
          <p:cNvSpPr txBox="1">
            <a:spLocks noChangeArrowheads="1"/>
          </p:cNvSpPr>
          <p:nvPr/>
        </p:nvSpPr>
        <p:spPr bwMode="auto">
          <a:xfrm>
            <a:off x="7010400" y="6521450"/>
            <a:ext cx="2133600" cy="3365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600" kern="0">
                <a:solidFill>
                  <a:sysClr val="windowText" lastClr="000000"/>
                </a:solidFill>
                <a:latin typeface="Arial" charset="0"/>
              </a:rPr>
              <a:t>[Collins et al. 2002]</a:t>
            </a:r>
          </a:p>
        </p:txBody>
      </p:sp>
      <p:sp>
        <p:nvSpPr>
          <p:cNvPr id="330" name="Text Box 111"/>
          <p:cNvSpPr txBox="1">
            <a:spLocks noChangeArrowheads="1"/>
          </p:cNvSpPr>
          <p:nvPr/>
        </p:nvSpPr>
        <p:spPr bwMode="auto">
          <a:xfrm>
            <a:off x="3124200" y="5715000"/>
            <a:ext cx="3657600" cy="3667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kern="0">
                <a:solidFill>
                  <a:sysClr val="windowText" lastClr="000000"/>
                </a:solidFill>
                <a:latin typeface="Arial" charset="0"/>
              </a:rPr>
              <a:t>P(</a:t>
            </a:r>
            <a:r>
              <a:rPr lang="en-US" i="1" kern="0">
                <a:solidFill>
                  <a:sysClr val="windowText" lastClr="000000"/>
                </a:solidFill>
                <a:latin typeface="Arial" charset="0"/>
              </a:rPr>
              <a:t>label </a:t>
            </a:r>
            <a:r>
              <a:rPr lang="en-US" kern="0">
                <a:solidFill>
                  <a:sysClr val="windowText" lastClr="000000"/>
                </a:solidFill>
                <a:latin typeface="Arial" charset="0"/>
              </a:rPr>
              <a:t>| </a:t>
            </a:r>
            <a:r>
              <a:rPr lang="en-US" i="1" kern="0">
                <a:solidFill>
                  <a:sysClr val="windowText" lastClr="000000"/>
                </a:solidFill>
                <a:latin typeface="Arial" charset="0"/>
              </a:rPr>
              <a:t>good segment</a:t>
            </a:r>
            <a:r>
              <a:rPr lang="en-US" kern="0">
                <a:solidFill>
                  <a:sysClr val="windowText" lastClr="000000"/>
                </a:solidFill>
                <a:latin typeface="Arial" charset="0"/>
              </a:rPr>
              <a:t>, </a:t>
            </a:r>
            <a:r>
              <a:rPr lang="en-US" i="1" kern="0">
                <a:solidFill>
                  <a:sysClr val="windowText" lastClr="000000"/>
                </a:solidFill>
                <a:latin typeface="Arial" charset="0"/>
              </a:rPr>
              <a:t>data</a:t>
            </a:r>
            <a:r>
              <a:rPr lang="en-US" kern="0">
                <a:solidFill>
                  <a:sysClr val="windowText" lastClr="000000"/>
                </a:solidFill>
                <a:latin typeface="Arial" charset="0"/>
              </a:rPr>
              <a:t>)</a:t>
            </a:r>
          </a:p>
        </p:txBody>
      </p:sp>
    </p:spTree>
    <p:extLst>
      <p:ext uri="{BB962C8B-B14F-4D97-AF65-F5344CB8AC3E}">
        <p14:creationId xmlns:p14="http://schemas.microsoft.com/office/powerpoint/2010/main" val="404045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Using Boosted Decision Trees</a:t>
            </a:r>
          </a:p>
        </p:txBody>
      </p:sp>
      <p:sp>
        <p:nvSpPr>
          <p:cNvPr id="25603" name="Content Placeholder 2"/>
          <p:cNvSpPr>
            <a:spLocks noGrp="1"/>
          </p:cNvSpPr>
          <p:nvPr>
            <p:ph idx="1"/>
          </p:nvPr>
        </p:nvSpPr>
        <p:spPr/>
        <p:txBody>
          <a:bodyPr/>
          <a:lstStyle/>
          <a:p>
            <a:r>
              <a:rPr lang="en-US" smtClean="0"/>
              <a:t>Flexible: can deal with both continuous and categorical variables</a:t>
            </a:r>
          </a:p>
          <a:p>
            <a:r>
              <a:rPr lang="en-US" smtClean="0"/>
              <a:t>How to control bias/variance trade-off</a:t>
            </a:r>
          </a:p>
          <a:p>
            <a:pPr lvl="1"/>
            <a:r>
              <a:rPr lang="en-US" smtClean="0"/>
              <a:t>Size of trees</a:t>
            </a:r>
          </a:p>
          <a:p>
            <a:pPr lvl="1"/>
            <a:r>
              <a:rPr lang="en-US" smtClean="0"/>
              <a:t>Number of trees</a:t>
            </a:r>
          </a:p>
          <a:p>
            <a:r>
              <a:rPr lang="en-US" smtClean="0"/>
              <a:t>Boosting trees often works best with a small number of well-designed features</a:t>
            </a:r>
          </a:p>
          <a:p>
            <a:r>
              <a:rPr lang="en-US" smtClean="0"/>
              <a:t>Boosting “stubs” can give a fast classifier</a:t>
            </a:r>
          </a:p>
          <a:p>
            <a:pPr lvl="1">
              <a:buFont typeface="Arial" pitchFamily="34" charset="0"/>
              <a:buNone/>
            </a:pPr>
            <a:endParaRPr lang="en-US" smtClean="0"/>
          </a:p>
        </p:txBody>
      </p:sp>
    </p:spTree>
    <p:extLst>
      <p:ext uri="{BB962C8B-B14F-4D97-AF65-F5344CB8AC3E}">
        <p14:creationId xmlns:p14="http://schemas.microsoft.com/office/powerpoint/2010/main" val="306166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classifiers</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Model the joint probability of the features and the labels</a:t>
            </a:r>
          </a:p>
          <a:p>
            <a:pPr lvl="1"/>
            <a:r>
              <a:rPr lang="en-US" dirty="0" smtClean="0"/>
              <a:t>Allows direct control of independence assumptions</a:t>
            </a:r>
          </a:p>
          <a:p>
            <a:pPr lvl="1"/>
            <a:r>
              <a:rPr lang="en-US" dirty="0" smtClean="0"/>
              <a:t>Can incorporate priors</a:t>
            </a:r>
          </a:p>
          <a:p>
            <a:pPr lvl="1"/>
            <a:r>
              <a:rPr lang="en-US" dirty="0" smtClean="0"/>
              <a:t>Often simple to train (depending on the model)</a:t>
            </a:r>
          </a:p>
          <a:p>
            <a:pPr marL="0" indent="0">
              <a:buNone/>
            </a:pPr>
            <a:endParaRPr lang="en-US" dirty="0"/>
          </a:p>
          <a:p>
            <a:r>
              <a:rPr lang="en-US" dirty="0" smtClean="0"/>
              <a:t>Examples</a:t>
            </a:r>
          </a:p>
          <a:p>
            <a:pPr lvl="1"/>
            <a:r>
              <a:rPr lang="en-US" dirty="0" smtClean="0"/>
              <a:t>Naïve Bayes</a:t>
            </a:r>
          </a:p>
          <a:p>
            <a:pPr lvl="1"/>
            <a:r>
              <a:rPr lang="en-US" dirty="0" smtClean="0"/>
              <a:t>Mixture of Gaussians for each class</a:t>
            </a:r>
            <a:endParaRPr lang="en-US" dirty="0"/>
          </a:p>
        </p:txBody>
      </p:sp>
    </p:spTree>
    <p:extLst>
      <p:ext uri="{BB962C8B-B14F-4D97-AF65-F5344CB8AC3E}">
        <p14:creationId xmlns:p14="http://schemas.microsoft.com/office/powerpoint/2010/main" val="2714947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Naïve Bayes</a:t>
            </a:r>
          </a:p>
        </p:txBody>
      </p:sp>
      <p:sp>
        <p:nvSpPr>
          <p:cNvPr id="46083" name="Content Placeholder 2"/>
          <p:cNvSpPr>
            <a:spLocks noGrp="1"/>
          </p:cNvSpPr>
          <p:nvPr>
            <p:ph idx="1"/>
          </p:nvPr>
        </p:nvSpPr>
        <p:spPr/>
        <p:txBody>
          <a:bodyPr/>
          <a:lstStyle/>
          <a:p>
            <a:r>
              <a:rPr lang="en-US" sz="2400" smtClean="0"/>
              <a:t>Objective</a:t>
            </a:r>
          </a:p>
          <a:p>
            <a:r>
              <a:rPr lang="en-US" sz="2400" smtClean="0"/>
              <a:t>Parameterization</a:t>
            </a:r>
          </a:p>
          <a:p>
            <a:r>
              <a:rPr lang="en-US" sz="2400" smtClean="0"/>
              <a:t>Regularization</a:t>
            </a:r>
          </a:p>
          <a:p>
            <a:r>
              <a:rPr lang="en-US" sz="2400" smtClean="0"/>
              <a:t>Training</a:t>
            </a:r>
          </a:p>
          <a:p>
            <a:r>
              <a:rPr lang="en-US" sz="2400" smtClean="0"/>
              <a:t>Inference</a:t>
            </a:r>
          </a:p>
        </p:txBody>
      </p:sp>
      <p:sp>
        <p:nvSpPr>
          <p:cNvPr id="4" name="Oval 3"/>
          <p:cNvSpPr/>
          <p:nvPr/>
        </p:nvSpPr>
        <p:spPr>
          <a:xfrm>
            <a:off x="51054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1</a:t>
            </a:r>
          </a:p>
        </p:txBody>
      </p:sp>
      <p:sp>
        <p:nvSpPr>
          <p:cNvPr id="6" name="Oval 5"/>
          <p:cNvSpPr/>
          <p:nvPr/>
        </p:nvSpPr>
        <p:spPr>
          <a:xfrm>
            <a:off x="59436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2</a:t>
            </a:r>
          </a:p>
        </p:txBody>
      </p:sp>
      <p:sp>
        <p:nvSpPr>
          <p:cNvPr id="7" name="Oval 6"/>
          <p:cNvSpPr/>
          <p:nvPr/>
        </p:nvSpPr>
        <p:spPr>
          <a:xfrm>
            <a:off x="68580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3</a:t>
            </a:r>
          </a:p>
        </p:txBody>
      </p:sp>
      <p:sp>
        <p:nvSpPr>
          <p:cNvPr id="8" name="Oval 7"/>
          <p:cNvSpPr/>
          <p:nvPr/>
        </p:nvSpPr>
        <p:spPr>
          <a:xfrm>
            <a:off x="6019800" y="2209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y</a:t>
            </a:r>
            <a:endParaRPr lang="en-US" baseline="-25000" dirty="0">
              <a:solidFill>
                <a:schemeClr val="tx1"/>
              </a:solidFill>
            </a:endParaRPr>
          </a:p>
        </p:txBody>
      </p:sp>
      <p:cxnSp>
        <p:nvCxnSpPr>
          <p:cNvPr id="10" name="Straight Arrow Connector 9"/>
          <p:cNvCxnSpPr>
            <a:stCxn id="8" idx="4"/>
          </p:cNvCxnSpPr>
          <p:nvPr/>
        </p:nvCxnSpPr>
        <p:spPr>
          <a:xfrm rot="5400000">
            <a:off x="5467350" y="2762250"/>
            <a:ext cx="838200"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4"/>
          </p:cNvCxnSpPr>
          <p:nvPr/>
        </p:nvCxnSpPr>
        <p:spPr>
          <a:xfrm rot="5400000">
            <a:off x="5886450" y="3105150"/>
            <a:ext cx="762000" cy="38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4"/>
          </p:cNvCxnSpPr>
          <p:nvPr/>
        </p:nvCxnSpPr>
        <p:spPr>
          <a:xfrm rot="16200000" flipH="1">
            <a:off x="6305550" y="2724150"/>
            <a:ext cx="762000"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136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What is a category?</a:t>
            </a:r>
          </a:p>
          <a:p>
            <a:endParaRPr lang="en-US" smtClean="0"/>
          </a:p>
          <a:p>
            <a:r>
              <a:rPr lang="en-US" smtClean="0"/>
              <a:t>Why would we want to put an image in one?</a:t>
            </a:r>
          </a:p>
          <a:p>
            <a:endParaRPr lang="en-US" smtClean="0"/>
          </a:p>
          <a:p>
            <a:r>
              <a:rPr lang="en-US" smtClean="0"/>
              <a:t>Many different ways to categorize</a:t>
            </a:r>
          </a:p>
        </p:txBody>
      </p:sp>
      <p:sp>
        <p:nvSpPr>
          <p:cNvPr id="8" name="TextBox 7"/>
          <p:cNvSpPr txBox="1">
            <a:spLocks noChangeArrowheads="1"/>
          </p:cNvSpPr>
          <p:nvPr/>
        </p:nvSpPr>
        <p:spPr bwMode="auto">
          <a:xfrm>
            <a:off x="2057400" y="2743200"/>
            <a:ext cx="451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To predict, describe, interact.  To organize.</a:t>
            </a:r>
          </a:p>
        </p:txBody>
      </p:sp>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l="27200" t="27600" r="34399" b="25467"/>
          <a:stretch>
            <a:fillRect/>
          </a:stretch>
        </p:blipFill>
        <p:spPr bwMode="auto">
          <a:xfrm>
            <a:off x="6151563" y="4191000"/>
            <a:ext cx="29924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http://static.howstuffworks.com/gif/how-to-choose-kitchen-appliance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5654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0" descr="http://images.travelpod.com/tw_slides/ta00/9d8/b10/some-sort-of-strange-looking-animal-san-vicen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9051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Using Naïve Bayes </a:t>
            </a:r>
          </a:p>
        </p:txBody>
      </p:sp>
      <p:sp>
        <p:nvSpPr>
          <p:cNvPr id="47107" name="Content Placeholder 2"/>
          <p:cNvSpPr>
            <a:spLocks noGrp="1"/>
          </p:cNvSpPr>
          <p:nvPr>
            <p:ph idx="1"/>
          </p:nvPr>
        </p:nvSpPr>
        <p:spPr/>
        <p:txBody>
          <a:bodyPr/>
          <a:lstStyle/>
          <a:p>
            <a:endParaRPr lang="en-US" smtClean="0"/>
          </a:p>
          <a:p>
            <a:r>
              <a:rPr lang="en-US" smtClean="0"/>
              <a:t>Simple thing to try for categorical data</a:t>
            </a:r>
          </a:p>
          <a:p>
            <a:endParaRPr lang="en-US" smtClean="0"/>
          </a:p>
          <a:p>
            <a:r>
              <a:rPr lang="en-US" smtClean="0"/>
              <a:t>Very fast to train/test</a:t>
            </a:r>
          </a:p>
          <a:p>
            <a:endParaRPr lang="en-US" smtClean="0"/>
          </a:p>
          <a:p>
            <a:pPr>
              <a:buFont typeface="Arial" pitchFamily="34" charset="0"/>
              <a:buNone/>
            </a:pPr>
            <a:endParaRPr lang="en-US" smtClean="0"/>
          </a:p>
        </p:txBody>
      </p:sp>
    </p:spTree>
    <p:extLst>
      <p:ext uri="{BB962C8B-B14F-4D97-AF65-F5344CB8AC3E}">
        <p14:creationId xmlns:p14="http://schemas.microsoft.com/office/powerpoint/2010/main" val="4169737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Clustering (unsupervised)</a:t>
            </a:r>
          </a:p>
        </p:txBody>
      </p:sp>
      <p:grpSp>
        <p:nvGrpSpPr>
          <p:cNvPr id="2" name="Group 47"/>
          <p:cNvGrpSpPr>
            <a:grpSpLocks/>
          </p:cNvGrpSpPr>
          <p:nvPr/>
        </p:nvGrpSpPr>
        <p:grpSpPr bwMode="auto">
          <a:xfrm>
            <a:off x="5181600" y="1981200"/>
            <a:ext cx="3430588" cy="3417888"/>
            <a:chOff x="4723606" y="1981200"/>
            <a:chExt cx="3429794" cy="3417332"/>
          </a:xfrm>
        </p:grpSpPr>
        <p:sp>
          <p:nvSpPr>
            <p:cNvPr id="59415" name="TextBox 4"/>
            <p:cNvSpPr txBox="1">
              <a:spLocks noChangeArrowheads="1"/>
            </p:cNvSpPr>
            <p:nvPr/>
          </p:nvSpPr>
          <p:spPr bwMode="auto">
            <a:xfrm>
              <a:off x="6400800" y="28194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6" name="TextBox 5"/>
            <p:cNvSpPr txBox="1">
              <a:spLocks noChangeArrowheads="1"/>
            </p:cNvSpPr>
            <p:nvPr/>
          </p:nvSpPr>
          <p:spPr bwMode="auto">
            <a:xfrm>
              <a:off x="6934200" y="28194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7" name="TextBox 6"/>
            <p:cNvSpPr txBox="1">
              <a:spLocks noChangeArrowheads="1"/>
            </p:cNvSpPr>
            <p:nvPr/>
          </p:nvSpPr>
          <p:spPr bwMode="auto">
            <a:xfrm>
              <a:off x="6934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8" name="TextBox 7"/>
            <p:cNvSpPr txBox="1">
              <a:spLocks noChangeArrowheads="1"/>
            </p:cNvSpPr>
            <p:nvPr/>
          </p:nvSpPr>
          <p:spPr bwMode="auto">
            <a:xfrm>
              <a:off x="7467600" y="33528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19" name="TextBox 9"/>
            <p:cNvSpPr txBox="1">
              <a:spLocks noChangeArrowheads="1"/>
            </p:cNvSpPr>
            <p:nvPr/>
          </p:nvSpPr>
          <p:spPr bwMode="auto">
            <a:xfrm>
              <a:off x="5105400" y="29834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x</a:t>
              </a:r>
            </a:p>
          </p:txBody>
        </p:sp>
        <p:sp>
          <p:nvSpPr>
            <p:cNvPr id="59420" name="TextBox 10"/>
            <p:cNvSpPr txBox="1">
              <a:spLocks noChangeArrowheads="1"/>
            </p:cNvSpPr>
            <p:nvPr/>
          </p:nvSpPr>
          <p:spPr bwMode="auto">
            <a:xfrm>
              <a:off x="6096000" y="2362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9421" name="TextBox 12"/>
            <p:cNvSpPr txBox="1">
              <a:spLocks noChangeArrowheads="1"/>
            </p:cNvSpPr>
            <p:nvPr/>
          </p:nvSpPr>
          <p:spPr bwMode="auto">
            <a:xfrm>
              <a:off x="6019800" y="2667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o</a:t>
              </a:r>
            </a:p>
          </p:txBody>
        </p:sp>
        <p:sp>
          <p:nvSpPr>
            <p:cNvPr id="59422" name="TextBox 14"/>
            <p:cNvSpPr txBox="1">
              <a:spLocks noChangeArrowheads="1"/>
            </p:cNvSpPr>
            <p:nvPr/>
          </p:nvSpPr>
          <p:spPr bwMode="auto">
            <a:xfrm>
              <a:off x="50292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9423" name="TextBox 15"/>
            <p:cNvSpPr txBox="1">
              <a:spLocks noChangeArrowheads="1"/>
            </p:cNvSpPr>
            <p:nvPr/>
          </p:nvSpPr>
          <p:spPr bwMode="auto">
            <a:xfrm>
              <a:off x="5181600" y="3429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9424" name="TextBox 16"/>
            <p:cNvSpPr txBox="1">
              <a:spLocks noChangeArrowheads="1"/>
            </p:cNvSpPr>
            <p:nvPr/>
          </p:nvSpPr>
          <p:spPr bwMode="auto">
            <a:xfrm>
              <a:off x="57912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9425" name="TextBox 17"/>
            <p:cNvSpPr txBox="1">
              <a:spLocks noChangeArrowheads="1"/>
            </p:cNvSpPr>
            <p:nvPr/>
          </p:nvSpPr>
          <p:spPr bwMode="auto">
            <a:xfrm>
              <a:off x="5867400" y="3657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1" name="Straight Arrow Connector 20"/>
            <p:cNvCxnSpPr/>
            <p:nvPr/>
          </p:nvCxnSpPr>
          <p:spPr>
            <a:xfrm flipV="1">
              <a:off x="4725194" y="4952517"/>
              <a:ext cx="342820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27" name="TextBox 22"/>
            <p:cNvSpPr txBox="1">
              <a:spLocks noChangeArrowheads="1"/>
            </p:cNvSpPr>
            <p:nvPr/>
          </p:nvSpPr>
          <p:spPr bwMode="auto">
            <a:xfrm>
              <a:off x="4953000" y="50292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sp>
          <p:nvSpPr>
            <p:cNvPr id="59428" name="TextBox 43"/>
            <p:cNvSpPr txBox="1">
              <a:spLocks noChangeArrowheads="1"/>
            </p:cNvSpPr>
            <p:nvPr/>
          </p:nvSpPr>
          <p:spPr bwMode="auto">
            <a:xfrm>
              <a:off x="6087894"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x</a:t>
              </a:r>
            </a:p>
          </p:txBody>
        </p:sp>
        <p:cxnSp>
          <p:nvCxnSpPr>
            <p:cNvPr id="20" name="Straight Arrow Connector 19"/>
            <p:cNvCxnSpPr/>
            <p:nvPr/>
          </p:nvCxnSpPr>
          <p:spPr>
            <a:xfrm rot="5400000" flipH="1" flipV="1">
              <a:off x="3237948" y="3466858"/>
              <a:ext cx="29729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396" name="Group 46"/>
          <p:cNvGrpSpPr>
            <a:grpSpLocks/>
          </p:cNvGrpSpPr>
          <p:nvPr/>
        </p:nvGrpSpPr>
        <p:grpSpPr bwMode="auto">
          <a:xfrm>
            <a:off x="228600" y="1905000"/>
            <a:ext cx="4038600" cy="3417888"/>
            <a:chOff x="609600" y="1905000"/>
            <a:chExt cx="4038600" cy="3417332"/>
          </a:xfrm>
        </p:grpSpPr>
        <p:sp>
          <p:nvSpPr>
            <p:cNvPr id="59398" name="TextBox 21"/>
            <p:cNvSpPr txBox="1">
              <a:spLocks noChangeArrowheads="1"/>
            </p:cNvSpPr>
            <p:nvPr/>
          </p:nvSpPr>
          <p:spPr bwMode="auto">
            <a:xfrm>
              <a:off x="4114800" y="44958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9399" name="TextBox 24"/>
            <p:cNvSpPr txBox="1">
              <a:spLocks noChangeArrowheads="1"/>
            </p:cNvSpPr>
            <p:nvPr/>
          </p:nvSpPr>
          <p:spPr bwMode="auto">
            <a:xfrm>
              <a:off x="2895600" y="27432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0" name="TextBox 25"/>
            <p:cNvSpPr txBox="1">
              <a:spLocks noChangeArrowheads="1"/>
            </p:cNvSpPr>
            <p:nvPr/>
          </p:nvSpPr>
          <p:spPr bwMode="auto">
            <a:xfrm>
              <a:off x="3429000" y="27432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1" name="TextBox 26"/>
            <p:cNvSpPr txBox="1">
              <a:spLocks noChangeArrowheads="1"/>
            </p:cNvSpPr>
            <p:nvPr/>
          </p:nvSpPr>
          <p:spPr bwMode="auto">
            <a:xfrm>
              <a:off x="3429000" y="34290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2" name="TextBox 27"/>
            <p:cNvSpPr txBox="1">
              <a:spLocks noChangeArrowheads="1"/>
            </p:cNvSpPr>
            <p:nvPr/>
          </p:nvSpPr>
          <p:spPr bwMode="auto">
            <a:xfrm>
              <a:off x="3962400" y="3276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3" name="TextBox 29"/>
            <p:cNvSpPr txBox="1">
              <a:spLocks noChangeArrowheads="1"/>
            </p:cNvSpPr>
            <p:nvPr/>
          </p:nvSpPr>
          <p:spPr bwMode="auto">
            <a:xfrm>
              <a:off x="1600200" y="2831068"/>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4" name="TextBox 30"/>
            <p:cNvSpPr txBox="1">
              <a:spLocks noChangeArrowheads="1"/>
            </p:cNvSpPr>
            <p:nvPr/>
          </p:nvSpPr>
          <p:spPr bwMode="auto">
            <a:xfrm>
              <a:off x="2590800" y="22860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5" name="TextBox 32"/>
            <p:cNvSpPr txBox="1">
              <a:spLocks noChangeArrowheads="1"/>
            </p:cNvSpPr>
            <p:nvPr/>
          </p:nvSpPr>
          <p:spPr bwMode="auto">
            <a:xfrm>
              <a:off x="2514600" y="2590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6" name="TextBox 34"/>
            <p:cNvSpPr txBox="1">
              <a:spLocks noChangeArrowheads="1"/>
            </p:cNvSpPr>
            <p:nvPr/>
          </p:nvSpPr>
          <p:spPr bwMode="auto">
            <a:xfrm>
              <a:off x="1524000" y="3886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7" name="TextBox 35"/>
            <p:cNvSpPr txBox="1">
              <a:spLocks noChangeArrowheads="1"/>
            </p:cNvSpPr>
            <p:nvPr/>
          </p:nvSpPr>
          <p:spPr bwMode="auto">
            <a:xfrm>
              <a:off x="16764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8" name="TextBox 36"/>
            <p:cNvSpPr txBox="1">
              <a:spLocks noChangeArrowheads="1"/>
            </p:cNvSpPr>
            <p:nvPr/>
          </p:nvSpPr>
          <p:spPr bwMode="auto">
            <a:xfrm>
              <a:off x="2286000" y="4267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59409" name="TextBox 37"/>
            <p:cNvSpPr txBox="1">
              <a:spLocks noChangeArrowheads="1"/>
            </p:cNvSpPr>
            <p:nvPr/>
          </p:nvSpPr>
          <p:spPr bwMode="auto">
            <a:xfrm>
              <a:off x="2362200" y="3581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cxnSp>
          <p:nvCxnSpPr>
            <p:cNvPr id="40" name="Straight Arrow Connector 39"/>
            <p:cNvCxnSpPr/>
            <p:nvPr/>
          </p:nvCxnSpPr>
          <p:spPr>
            <a:xfrm rot="5400000" flipH="1" flipV="1">
              <a:off x="-268045" y="3390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219200" y="4876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12" name="TextBox 41"/>
            <p:cNvSpPr txBox="1">
              <a:spLocks noChangeArrowheads="1"/>
            </p:cNvSpPr>
            <p:nvPr/>
          </p:nvSpPr>
          <p:spPr bwMode="auto">
            <a:xfrm>
              <a:off x="609600" y="4419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9413" name="TextBox 42"/>
            <p:cNvSpPr txBox="1">
              <a:spLocks noChangeArrowheads="1"/>
            </p:cNvSpPr>
            <p:nvPr/>
          </p:nvSpPr>
          <p:spPr bwMode="auto">
            <a:xfrm>
              <a:off x="1447800" y="4953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sp>
          <p:nvSpPr>
            <p:cNvPr id="59414" name="TextBox 44"/>
            <p:cNvSpPr txBox="1">
              <a:spLocks noChangeArrowheads="1"/>
            </p:cNvSpPr>
            <p:nvPr/>
          </p:nvSpPr>
          <p:spPr bwMode="auto">
            <a:xfrm>
              <a:off x="2576282" y="34290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grpSp>
      <p:sp>
        <p:nvSpPr>
          <p:cNvPr id="49" name="Right Arrow 48"/>
          <p:cNvSpPr/>
          <p:nvPr/>
        </p:nvSpPr>
        <p:spPr>
          <a:xfrm>
            <a:off x="4495800" y="3276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32771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Many classifiers to choose from</a:t>
            </a:r>
          </a:p>
        </p:txBody>
      </p:sp>
      <p:sp>
        <p:nvSpPr>
          <p:cNvPr id="29699" name="Content Placeholder 2"/>
          <p:cNvSpPr>
            <a:spLocks noGrp="1"/>
          </p:cNvSpPr>
          <p:nvPr>
            <p:ph idx="1"/>
          </p:nvPr>
        </p:nvSpPr>
        <p:spPr/>
        <p:txBody>
          <a:bodyPr>
            <a:normAutofit fontScale="92500" lnSpcReduction="10000"/>
          </a:bodyPr>
          <a:lstStyle/>
          <a:p>
            <a:r>
              <a:rPr lang="en-US" sz="2800" dirty="0" smtClean="0"/>
              <a:t>SVM</a:t>
            </a:r>
          </a:p>
          <a:p>
            <a:r>
              <a:rPr lang="en-US" sz="2800" dirty="0" smtClean="0"/>
              <a:t>Neural networks</a:t>
            </a:r>
          </a:p>
          <a:p>
            <a:r>
              <a:rPr lang="en-US" sz="2800" dirty="0" smtClean="0"/>
              <a:t>Naïve Bayes</a:t>
            </a:r>
          </a:p>
          <a:p>
            <a:r>
              <a:rPr lang="en-US" sz="2800" dirty="0" smtClean="0"/>
              <a:t>Bayesian network</a:t>
            </a:r>
          </a:p>
          <a:p>
            <a:r>
              <a:rPr lang="en-US" sz="2800" dirty="0" smtClean="0"/>
              <a:t>Logistic regression</a:t>
            </a:r>
          </a:p>
          <a:p>
            <a:r>
              <a:rPr lang="en-US" sz="2800" dirty="0" smtClean="0"/>
              <a:t>Randomized Forests</a:t>
            </a:r>
          </a:p>
          <a:p>
            <a:r>
              <a:rPr lang="en-US" sz="2800" dirty="0" smtClean="0"/>
              <a:t>Boosted Decision Trees</a:t>
            </a:r>
          </a:p>
          <a:p>
            <a:r>
              <a:rPr lang="en-US" sz="2800" dirty="0" smtClean="0"/>
              <a:t>K-nearest neighbor</a:t>
            </a:r>
          </a:p>
          <a:p>
            <a:r>
              <a:rPr lang="en-US" sz="2800" dirty="0" smtClean="0"/>
              <a:t>RBMs</a:t>
            </a:r>
          </a:p>
          <a:p>
            <a:r>
              <a:rPr lang="en-US" sz="2800" dirty="0" smtClean="0"/>
              <a:t>Deep networks</a:t>
            </a:r>
            <a:endParaRPr lang="en-US" sz="2800" dirty="0" smtClean="0"/>
          </a:p>
          <a:p>
            <a:r>
              <a:rPr lang="en-US" sz="2800" dirty="0" smtClean="0"/>
              <a:t>Etc.</a:t>
            </a:r>
          </a:p>
          <a:p>
            <a:pPr>
              <a:buFont typeface="Arial" pitchFamily="34" charset="0"/>
              <a:buNone/>
            </a:pPr>
            <a:endParaRPr lang="en-US" sz="2800" dirty="0" smtClean="0"/>
          </a:p>
          <a:p>
            <a:endParaRPr lang="en-US" sz="2800" dirty="0" smtClean="0"/>
          </a:p>
          <a:p>
            <a:endParaRPr lang="en-US" sz="2800" dirty="0" smtClean="0"/>
          </a:p>
          <a:p>
            <a:endParaRPr lang="en-US" sz="2800" dirty="0" smtClean="0"/>
          </a:p>
        </p:txBody>
      </p:sp>
      <p:sp>
        <p:nvSpPr>
          <p:cNvPr id="4" name="TextBox 3"/>
          <p:cNvSpPr txBox="1">
            <a:spLocks noChangeArrowheads="1"/>
          </p:cNvSpPr>
          <p:nvPr/>
        </p:nvSpPr>
        <p:spPr bwMode="auto">
          <a:xfrm>
            <a:off x="4724400" y="1676400"/>
            <a:ext cx="3821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Which is the best 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No Free Lunch Theorem</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343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Theory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It’s not enough to do well on the training set: we want to also make good predictions for new examples</a:t>
            </a:r>
          </a:p>
          <a:p>
            <a:endParaRPr lang="en-US" dirty="0" smtClean="0"/>
          </a:p>
          <a:p>
            <a:endParaRPr lang="en-US" dirty="0"/>
          </a:p>
        </p:txBody>
      </p:sp>
    </p:spTree>
    <p:extLst>
      <p:ext uri="{BB962C8B-B14F-4D97-AF65-F5344CB8AC3E}">
        <p14:creationId xmlns:p14="http://schemas.microsoft.com/office/powerpoint/2010/main" val="4095287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Bias-Variance Trade-off</a:t>
            </a:r>
          </a:p>
        </p:txBody>
      </p:sp>
      <p:sp>
        <p:nvSpPr>
          <p:cNvPr id="31747" name="TextBox 17"/>
          <p:cNvSpPr txBox="1">
            <a:spLocks noChangeArrowheads="1"/>
          </p:cNvSpPr>
          <p:nvPr/>
        </p:nvSpPr>
        <p:spPr bwMode="auto">
          <a:xfrm>
            <a:off x="1600200" y="1600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E(MSE) = noise</a:t>
            </a:r>
            <a:r>
              <a:rPr lang="en-US" sz="2400" baseline="30000"/>
              <a:t>2  </a:t>
            </a:r>
            <a:r>
              <a:rPr lang="en-US" sz="2400"/>
              <a:t>+ bias</a:t>
            </a:r>
            <a:r>
              <a:rPr lang="en-US" sz="2400" baseline="30000"/>
              <a:t>2</a:t>
            </a:r>
            <a:r>
              <a:rPr lang="en-US" sz="2400"/>
              <a:t> + variance</a:t>
            </a:r>
          </a:p>
        </p:txBody>
      </p:sp>
      <p:sp>
        <p:nvSpPr>
          <p:cNvPr id="31748" name="TextBox 4"/>
          <p:cNvSpPr txBox="1">
            <a:spLocks noChangeArrowheads="1"/>
          </p:cNvSpPr>
          <p:nvPr/>
        </p:nvSpPr>
        <p:spPr bwMode="auto">
          <a:xfrm>
            <a:off x="304800" y="3733800"/>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See the following for </a:t>
            </a:r>
            <a:r>
              <a:rPr lang="en-US" dirty="0" smtClean="0"/>
              <a:t>explanation </a:t>
            </a:r>
            <a:r>
              <a:rPr lang="en-US" dirty="0"/>
              <a:t>of bias-variance (also Bishop’s “Neural Networks” book): </a:t>
            </a:r>
          </a:p>
          <a:p>
            <a:pPr eaLnBrk="1" hangingPunct="1">
              <a:buFont typeface="Arial" pitchFamily="34" charset="0"/>
              <a:buChar char="•"/>
            </a:pPr>
            <a:r>
              <a:rPr lang="en-US" dirty="0"/>
              <a:t> </a:t>
            </a:r>
            <a:r>
              <a:rPr lang="en-US" dirty="0" smtClean="0">
                <a:hlinkClick r:id="rId2"/>
              </a:rPr>
              <a:t>http</a:t>
            </a:r>
            <a:r>
              <a:rPr lang="en-US" dirty="0">
                <a:hlinkClick r:id="rId2"/>
              </a:rPr>
              <a:t>://www.inf.ed.ac.uk/teaching/courses/mlsc/Notes/Lecture4/BiasVariance.pdf</a:t>
            </a:r>
            <a:endParaRPr lang="en-US" dirty="0"/>
          </a:p>
        </p:txBody>
      </p:sp>
      <p:sp>
        <p:nvSpPr>
          <p:cNvPr id="31749" name="TextBox 5"/>
          <p:cNvSpPr txBox="1">
            <a:spLocks noChangeArrowheads="1"/>
          </p:cNvSpPr>
          <p:nvPr/>
        </p:nvSpPr>
        <p:spPr bwMode="auto">
          <a:xfrm>
            <a:off x="1981200" y="2590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Unavoidable error</a:t>
            </a:r>
          </a:p>
        </p:txBody>
      </p:sp>
      <p:cxnSp>
        <p:nvCxnSpPr>
          <p:cNvPr id="8" name="Straight Arrow Connector 7"/>
          <p:cNvCxnSpPr/>
          <p:nvPr/>
        </p:nvCxnSpPr>
        <p:spPr>
          <a:xfrm flipV="1">
            <a:off x="2895600" y="2057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4267200" y="25908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Error due to incorrect assumptions</a:t>
            </a:r>
          </a:p>
        </p:txBody>
      </p:sp>
      <p:cxnSp>
        <p:nvCxnSpPr>
          <p:cNvPr id="10" name="Straight Arrow Connector 9"/>
          <p:cNvCxnSpPr/>
          <p:nvPr/>
        </p:nvCxnSpPr>
        <p:spPr>
          <a:xfrm rot="10800000">
            <a:off x="4610100" y="2062163"/>
            <a:ext cx="571500" cy="528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3" name="TextBox 11"/>
          <p:cNvSpPr txBox="1">
            <a:spLocks noChangeArrowheads="1"/>
          </p:cNvSpPr>
          <p:nvPr/>
        </p:nvSpPr>
        <p:spPr bwMode="auto">
          <a:xfrm>
            <a:off x="6172200" y="2362200"/>
            <a:ext cx="266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Error due to variance </a:t>
            </a:r>
            <a:r>
              <a:rPr lang="en-US" dirty="0" smtClean="0"/>
              <a:t>parameter estimates from training </a:t>
            </a:r>
            <a:r>
              <a:rPr lang="en-US" dirty="0"/>
              <a:t>samples</a:t>
            </a:r>
          </a:p>
        </p:txBody>
      </p:sp>
      <p:cxnSp>
        <p:nvCxnSpPr>
          <p:cNvPr id="13" name="Straight Arrow Connector 12"/>
          <p:cNvCxnSpPr/>
          <p:nvPr/>
        </p:nvCxnSpPr>
        <p:spPr>
          <a:xfrm flipH="1" flipV="1">
            <a:off x="6019800" y="2057400"/>
            <a:ext cx="5715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Bias and Variance</a:t>
            </a:r>
          </a:p>
        </p:txBody>
      </p:sp>
      <p:sp>
        <p:nvSpPr>
          <p:cNvPr id="10" name="Freeform 9"/>
          <p:cNvSpPr/>
          <p:nvPr/>
        </p:nvSpPr>
        <p:spPr>
          <a:xfrm>
            <a:off x="1941513" y="3957638"/>
            <a:ext cx="4359275" cy="1827212"/>
          </a:xfrm>
          <a:custGeom>
            <a:avLst/>
            <a:gdLst>
              <a:gd name="connsiteX0" fmla="*/ 0 w 4359058"/>
              <a:gd name="connsiteY0" fmla="*/ 0 h 1826490"/>
              <a:gd name="connsiteX1" fmla="*/ 413359 w 4359058"/>
              <a:gd name="connsiteY1" fmla="*/ 12526 h 1826490"/>
              <a:gd name="connsiteX2" fmla="*/ 450937 w 4359058"/>
              <a:gd name="connsiteY2" fmla="*/ 25052 h 1826490"/>
              <a:gd name="connsiteX3" fmla="*/ 488515 w 4359058"/>
              <a:gd name="connsiteY3" fmla="*/ 50104 h 1826490"/>
              <a:gd name="connsiteX4" fmla="*/ 551145 w 4359058"/>
              <a:gd name="connsiteY4" fmla="*/ 62630 h 1826490"/>
              <a:gd name="connsiteX5" fmla="*/ 601250 w 4359058"/>
              <a:gd name="connsiteY5" fmla="*/ 75156 h 1826490"/>
              <a:gd name="connsiteX6" fmla="*/ 676406 w 4359058"/>
              <a:gd name="connsiteY6" fmla="*/ 100208 h 1826490"/>
              <a:gd name="connsiteX7" fmla="*/ 713984 w 4359058"/>
              <a:gd name="connsiteY7" fmla="*/ 137786 h 1826490"/>
              <a:gd name="connsiteX8" fmla="*/ 764088 w 4359058"/>
              <a:gd name="connsiteY8" fmla="*/ 150312 h 1826490"/>
              <a:gd name="connsiteX9" fmla="*/ 876822 w 4359058"/>
              <a:gd name="connsiteY9" fmla="*/ 187890 h 1826490"/>
              <a:gd name="connsiteX10" fmla="*/ 914400 w 4359058"/>
              <a:gd name="connsiteY10" fmla="*/ 200416 h 1826490"/>
              <a:gd name="connsiteX11" fmla="*/ 977030 w 4359058"/>
              <a:gd name="connsiteY11" fmla="*/ 212942 h 1826490"/>
              <a:gd name="connsiteX12" fmla="*/ 1052187 w 4359058"/>
              <a:gd name="connsiteY12" fmla="*/ 237994 h 1826490"/>
              <a:gd name="connsiteX13" fmla="*/ 1089765 w 4359058"/>
              <a:gd name="connsiteY13" fmla="*/ 250520 h 1826490"/>
              <a:gd name="connsiteX14" fmla="*/ 1127343 w 4359058"/>
              <a:gd name="connsiteY14" fmla="*/ 288098 h 1826490"/>
              <a:gd name="connsiteX15" fmla="*/ 1164921 w 4359058"/>
              <a:gd name="connsiteY15" fmla="*/ 300624 h 1826490"/>
              <a:gd name="connsiteX16" fmla="*/ 1202499 w 4359058"/>
              <a:gd name="connsiteY16" fmla="*/ 325676 h 1826490"/>
              <a:gd name="connsiteX17" fmla="*/ 1215025 w 4359058"/>
              <a:gd name="connsiteY17" fmla="*/ 363254 h 1826490"/>
              <a:gd name="connsiteX18" fmla="*/ 1240077 w 4359058"/>
              <a:gd name="connsiteY18" fmla="*/ 388307 h 1826490"/>
              <a:gd name="connsiteX19" fmla="*/ 1277655 w 4359058"/>
              <a:gd name="connsiteY19" fmla="*/ 413359 h 1826490"/>
              <a:gd name="connsiteX20" fmla="*/ 1390389 w 4359058"/>
              <a:gd name="connsiteY20" fmla="*/ 438411 h 1826490"/>
              <a:gd name="connsiteX21" fmla="*/ 1465545 w 4359058"/>
              <a:gd name="connsiteY21" fmla="*/ 463463 h 1826490"/>
              <a:gd name="connsiteX22" fmla="*/ 1503124 w 4359058"/>
              <a:gd name="connsiteY22" fmla="*/ 475989 h 1826490"/>
              <a:gd name="connsiteX23" fmla="*/ 1590806 w 4359058"/>
              <a:gd name="connsiteY23" fmla="*/ 576197 h 1826490"/>
              <a:gd name="connsiteX24" fmla="*/ 1665962 w 4359058"/>
              <a:gd name="connsiteY24" fmla="*/ 663879 h 1826490"/>
              <a:gd name="connsiteX25" fmla="*/ 1703540 w 4359058"/>
              <a:gd name="connsiteY25" fmla="*/ 739035 h 1826490"/>
              <a:gd name="connsiteX26" fmla="*/ 1816274 w 4359058"/>
              <a:gd name="connsiteY26" fmla="*/ 801665 h 1826490"/>
              <a:gd name="connsiteX27" fmla="*/ 1891430 w 4359058"/>
              <a:gd name="connsiteY27" fmla="*/ 839243 h 1826490"/>
              <a:gd name="connsiteX28" fmla="*/ 1916482 w 4359058"/>
              <a:gd name="connsiteY28" fmla="*/ 864296 h 1826490"/>
              <a:gd name="connsiteX29" fmla="*/ 1954061 w 4359058"/>
              <a:gd name="connsiteY29" fmla="*/ 889348 h 1826490"/>
              <a:gd name="connsiteX30" fmla="*/ 1979113 w 4359058"/>
              <a:gd name="connsiteY30" fmla="*/ 926926 h 1826490"/>
              <a:gd name="connsiteX31" fmla="*/ 2016691 w 4359058"/>
              <a:gd name="connsiteY31" fmla="*/ 964504 h 1826490"/>
              <a:gd name="connsiteX32" fmla="*/ 2041743 w 4359058"/>
              <a:gd name="connsiteY32" fmla="*/ 1002082 h 1826490"/>
              <a:gd name="connsiteX33" fmla="*/ 2079321 w 4359058"/>
              <a:gd name="connsiteY33" fmla="*/ 1027134 h 1826490"/>
              <a:gd name="connsiteX34" fmla="*/ 2141951 w 4359058"/>
              <a:gd name="connsiteY34" fmla="*/ 1089764 h 1826490"/>
              <a:gd name="connsiteX35" fmla="*/ 2204581 w 4359058"/>
              <a:gd name="connsiteY35" fmla="*/ 1202498 h 1826490"/>
              <a:gd name="connsiteX36" fmla="*/ 2229633 w 4359058"/>
              <a:gd name="connsiteY36" fmla="*/ 1240076 h 1826490"/>
              <a:gd name="connsiteX37" fmla="*/ 2329841 w 4359058"/>
              <a:gd name="connsiteY37" fmla="*/ 1327759 h 1826490"/>
              <a:gd name="connsiteX38" fmla="*/ 2404998 w 4359058"/>
              <a:gd name="connsiteY38" fmla="*/ 1352811 h 1826490"/>
              <a:gd name="connsiteX39" fmla="*/ 2442576 w 4359058"/>
              <a:gd name="connsiteY39" fmla="*/ 1365337 h 1826490"/>
              <a:gd name="connsiteX40" fmla="*/ 2467628 w 4359058"/>
              <a:gd name="connsiteY40" fmla="*/ 1402915 h 1826490"/>
              <a:gd name="connsiteX41" fmla="*/ 2592888 w 4359058"/>
              <a:gd name="connsiteY41" fmla="*/ 1440493 h 1826490"/>
              <a:gd name="connsiteX42" fmla="*/ 2668044 w 4359058"/>
              <a:gd name="connsiteY42" fmla="*/ 1465545 h 1826490"/>
              <a:gd name="connsiteX43" fmla="*/ 2743200 w 4359058"/>
              <a:gd name="connsiteY43" fmla="*/ 1503123 h 1826490"/>
              <a:gd name="connsiteX44" fmla="*/ 2931091 w 4359058"/>
              <a:gd name="connsiteY44" fmla="*/ 1515649 h 1826490"/>
              <a:gd name="connsiteX45" fmla="*/ 3118981 w 4359058"/>
              <a:gd name="connsiteY45" fmla="*/ 1553227 h 1826490"/>
              <a:gd name="connsiteX46" fmla="*/ 3206663 w 4359058"/>
              <a:gd name="connsiteY46" fmla="*/ 1615857 h 1826490"/>
              <a:gd name="connsiteX47" fmla="*/ 3306871 w 4359058"/>
              <a:gd name="connsiteY47" fmla="*/ 1640909 h 1826490"/>
              <a:gd name="connsiteX48" fmla="*/ 3369502 w 4359058"/>
              <a:gd name="connsiteY48" fmla="*/ 1665961 h 1826490"/>
              <a:gd name="connsiteX49" fmla="*/ 3933173 w 4359058"/>
              <a:gd name="connsiteY49" fmla="*/ 1691013 h 1826490"/>
              <a:gd name="connsiteX50" fmla="*/ 4008329 w 4359058"/>
              <a:gd name="connsiteY50" fmla="*/ 1653435 h 1826490"/>
              <a:gd name="connsiteX51" fmla="*/ 4083485 w 4359058"/>
              <a:gd name="connsiteY51" fmla="*/ 1628383 h 1826490"/>
              <a:gd name="connsiteX52" fmla="*/ 4121063 w 4359058"/>
              <a:gd name="connsiteY52" fmla="*/ 1603331 h 1826490"/>
              <a:gd name="connsiteX53" fmla="*/ 4196219 w 4359058"/>
              <a:gd name="connsiteY53" fmla="*/ 1578279 h 1826490"/>
              <a:gd name="connsiteX54" fmla="*/ 4271376 w 4359058"/>
              <a:gd name="connsiteY54" fmla="*/ 1540701 h 1826490"/>
              <a:gd name="connsiteX55" fmla="*/ 4308954 w 4359058"/>
              <a:gd name="connsiteY55" fmla="*/ 1515649 h 1826490"/>
              <a:gd name="connsiteX56" fmla="*/ 4359058 w 4359058"/>
              <a:gd name="connsiteY56" fmla="*/ 1465545 h 182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826490">
                <a:moveTo>
                  <a:pt x="0" y="0"/>
                </a:moveTo>
                <a:cubicBezTo>
                  <a:pt x="137786" y="4175"/>
                  <a:pt x="275722" y="4879"/>
                  <a:pt x="413359" y="12526"/>
                </a:cubicBezTo>
                <a:cubicBezTo>
                  <a:pt x="426542" y="13258"/>
                  <a:pt x="439127" y="19147"/>
                  <a:pt x="450937" y="25052"/>
                </a:cubicBezTo>
                <a:cubicBezTo>
                  <a:pt x="464402" y="31785"/>
                  <a:pt x="474419" y="44818"/>
                  <a:pt x="488515" y="50104"/>
                </a:cubicBezTo>
                <a:cubicBezTo>
                  <a:pt x="508450" y="57579"/>
                  <a:pt x="530362" y="58012"/>
                  <a:pt x="551145" y="62630"/>
                </a:cubicBezTo>
                <a:cubicBezTo>
                  <a:pt x="567951" y="66365"/>
                  <a:pt x="584760" y="70209"/>
                  <a:pt x="601250" y="75156"/>
                </a:cubicBezTo>
                <a:cubicBezTo>
                  <a:pt x="626543" y="82744"/>
                  <a:pt x="676406" y="100208"/>
                  <a:pt x="676406" y="100208"/>
                </a:cubicBezTo>
                <a:cubicBezTo>
                  <a:pt x="688932" y="112734"/>
                  <a:pt x="698604" y="128997"/>
                  <a:pt x="713984" y="137786"/>
                </a:cubicBezTo>
                <a:cubicBezTo>
                  <a:pt x="728931" y="146327"/>
                  <a:pt x="747599" y="145365"/>
                  <a:pt x="764088" y="150312"/>
                </a:cubicBezTo>
                <a:lnTo>
                  <a:pt x="876822" y="187890"/>
                </a:lnTo>
                <a:cubicBezTo>
                  <a:pt x="889348" y="192065"/>
                  <a:pt x="901453" y="197827"/>
                  <a:pt x="914400" y="200416"/>
                </a:cubicBezTo>
                <a:cubicBezTo>
                  <a:pt x="935277" y="204591"/>
                  <a:pt x="956490" y="207340"/>
                  <a:pt x="977030" y="212942"/>
                </a:cubicBezTo>
                <a:cubicBezTo>
                  <a:pt x="1002507" y="219890"/>
                  <a:pt x="1027135" y="229643"/>
                  <a:pt x="1052187" y="237994"/>
                </a:cubicBezTo>
                <a:lnTo>
                  <a:pt x="1089765" y="250520"/>
                </a:lnTo>
                <a:cubicBezTo>
                  <a:pt x="1102291" y="263046"/>
                  <a:pt x="1112604" y="278272"/>
                  <a:pt x="1127343" y="288098"/>
                </a:cubicBezTo>
                <a:cubicBezTo>
                  <a:pt x="1138329" y="295422"/>
                  <a:pt x="1153111" y="294719"/>
                  <a:pt x="1164921" y="300624"/>
                </a:cubicBezTo>
                <a:cubicBezTo>
                  <a:pt x="1178386" y="307357"/>
                  <a:pt x="1189973" y="317325"/>
                  <a:pt x="1202499" y="325676"/>
                </a:cubicBezTo>
                <a:cubicBezTo>
                  <a:pt x="1206674" y="338202"/>
                  <a:pt x="1208232" y="351932"/>
                  <a:pt x="1215025" y="363254"/>
                </a:cubicBezTo>
                <a:cubicBezTo>
                  <a:pt x="1221101" y="373381"/>
                  <a:pt x="1230855" y="380929"/>
                  <a:pt x="1240077" y="388307"/>
                </a:cubicBezTo>
                <a:cubicBezTo>
                  <a:pt x="1251832" y="397712"/>
                  <a:pt x="1264190" y="406626"/>
                  <a:pt x="1277655" y="413359"/>
                </a:cubicBezTo>
                <a:cubicBezTo>
                  <a:pt x="1313493" y="431278"/>
                  <a:pt x="1351902" y="428789"/>
                  <a:pt x="1390389" y="438411"/>
                </a:cubicBezTo>
                <a:cubicBezTo>
                  <a:pt x="1416008" y="444816"/>
                  <a:pt x="1440493" y="455112"/>
                  <a:pt x="1465545" y="463463"/>
                </a:cubicBezTo>
                <a:lnTo>
                  <a:pt x="1503124" y="475989"/>
                </a:lnTo>
                <a:cubicBezTo>
                  <a:pt x="1609595" y="546970"/>
                  <a:pt x="1444669" y="430060"/>
                  <a:pt x="1590806" y="576197"/>
                </a:cubicBezTo>
                <a:cubicBezTo>
                  <a:pt x="1643146" y="628537"/>
                  <a:pt x="1617755" y="599603"/>
                  <a:pt x="1665962" y="663879"/>
                </a:cubicBezTo>
                <a:cubicBezTo>
                  <a:pt x="1674897" y="690684"/>
                  <a:pt x="1680686" y="719038"/>
                  <a:pt x="1703540" y="739035"/>
                </a:cubicBezTo>
                <a:cubicBezTo>
                  <a:pt x="1808859" y="831189"/>
                  <a:pt x="1741723" y="764389"/>
                  <a:pt x="1816274" y="801665"/>
                </a:cubicBezTo>
                <a:cubicBezTo>
                  <a:pt x="1913402" y="850229"/>
                  <a:pt x="1796977" y="807759"/>
                  <a:pt x="1891430" y="839243"/>
                </a:cubicBezTo>
                <a:cubicBezTo>
                  <a:pt x="1899781" y="847594"/>
                  <a:pt x="1907260" y="856918"/>
                  <a:pt x="1916482" y="864296"/>
                </a:cubicBezTo>
                <a:cubicBezTo>
                  <a:pt x="1928238" y="873701"/>
                  <a:pt x="1943416" y="878703"/>
                  <a:pt x="1954061" y="889348"/>
                </a:cubicBezTo>
                <a:cubicBezTo>
                  <a:pt x="1964706" y="899993"/>
                  <a:pt x="1969475" y="915361"/>
                  <a:pt x="1979113" y="926926"/>
                </a:cubicBezTo>
                <a:cubicBezTo>
                  <a:pt x="1990454" y="940535"/>
                  <a:pt x="2005350" y="950895"/>
                  <a:pt x="2016691" y="964504"/>
                </a:cubicBezTo>
                <a:cubicBezTo>
                  <a:pt x="2026329" y="976069"/>
                  <a:pt x="2031098" y="991437"/>
                  <a:pt x="2041743" y="1002082"/>
                </a:cubicBezTo>
                <a:cubicBezTo>
                  <a:pt x="2052388" y="1012727"/>
                  <a:pt x="2067991" y="1017221"/>
                  <a:pt x="2079321" y="1027134"/>
                </a:cubicBezTo>
                <a:cubicBezTo>
                  <a:pt x="2101540" y="1046576"/>
                  <a:pt x="2121074" y="1068887"/>
                  <a:pt x="2141951" y="1089764"/>
                </a:cubicBezTo>
                <a:cubicBezTo>
                  <a:pt x="2163998" y="1155906"/>
                  <a:pt x="2147153" y="1116356"/>
                  <a:pt x="2204581" y="1202498"/>
                </a:cubicBezTo>
                <a:lnTo>
                  <a:pt x="2229633" y="1240076"/>
                </a:lnTo>
                <a:cubicBezTo>
                  <a:pt x="2258860" y="1283916"/>
                  <a:pt x="2267212" y="1306883"/>
                  <a:pt x="2329841" y="1327759"/>
                </a:cubicBezTo>
                <a:lnTo>
                  <a:pt x="2404998" y="1352811"/>
                </a:lnTo>
                <a:lnTo>
                  <a:pt x="2442576" y="1365337"/>
                </a:lnTo>
                <a:cubicBezTo>
                  <a:pt x="2450927" y="1377863"/>
                  <a:pt x="2454862" y="1394936"/>
                  <a:pt x="2467628" y="1402915"/>
                </a:cubicBezTo>
                <a:cubicBezTo>
                  <a:pt x="2494881" y="1419948"/>
                  <a:pt x="2559041" y="1430339"/>
                  <a:pt x="2592888" y="1440493"/>
                </a:cubicBezTo>
                <a:cubicBezTo>
                  <a:pt x="2618181" y="1448081"/>
                  <a:pt x="2646072" y="1450897"/>
                  <a:pt x="2668044" y="1465545"/>
                </a:cubicBezTo>
                <a:cubicBezTo>
                  <a:pt x="2692956" y="1482153"/>
                  <a:pt x="2712084" y="1499666"/>
                  <a:pt x="2743200" y="1503123"/>
                </a:cubicBezTo>
                <a:cubicBezTo>
                  <a:pt x="2805585" y="1510055"/>
                  <a:pt x="2868461" y="1511474"/>
                  <a:pt x="2931091" y="1515649"/>
                </a:cubicBezTo>
                <a:cubicBezTo>
                  <a:pt x="3042116" y="1552657"/>
                  <a:pt x="2980001" y="1537785"/>
                  <a:pt x="3118981" y="1553227"/>
                </a:cubicBezTo>
                <a:cubicBezTo>
                  <a:pt x="3291986" y="1639730"/>
                  <a:pt x="3054318" y="1514294"/>
                  <a:pt x="3206663" y="1615857"/>
                </a:cubicBezTo>
                <a:cubicBezTo>
                  <a:pt x="3224698" y="1627881"/>
                  <a:pt x="3295373" y="1637460"/>
                  <a:pt x="3306871" y="1640909"/>
                </a:cubicBezTo>
                <a:cubicBezTo>
                  <a:pt x="3328408" y="1647370"/>
                  <a:pt x="3348625" y="1657610"/>
                  <a:pt x="3369502" y="1665961"/>
                </a:cubicBezTo>
                <a:cubicBezTo>
                  <a:pt x="3530031" y="1826490"/>
                  <a:pt x="3400114" y="1714704"/>
                  <a:pt x="3933173" y="1691013"/>
                </a:cubicBezTo>
                <a:cubicBezTo>
                  <a:pt x="3971242" y="1689321"/>
                  <a:pt x="3975489" y="1668030"/>
                  <a:pt x="4008329" y="1653435"/>
                </a:cubicBezTo>
                <a:cubicBezTo>
                  <a:pt x="4032460" y="1642710"/>
                  <a:pt x="4061513" y="1643031"/>
                  <a:pt x="4083485" y="1628383"/>
                </a:cubicBezTo>
                <a:cubicBezTo>
                  <a:pt x="4096011" y="1620032"/>
                  <a:pt x="4107306" y="1609445"/>
                  <a:pt x="4121063" y="1603331"/>
                </a:cubicBezTo>
                <a:cubicBezTo>
                  <a:pt x="4145194" y="1592606"/>
                  <a:pt x="4174247" y="1592927"/>
                  <a:pt x="4196219" y="1578279"/>
                </a:cubicBezTo>
                <a:cubicBezTo>
                  <a:pt x="4303921" y="1506480"/>
                  <a:pt x="4167650" y="1592564"/>
                  <a:pt x="4271376" y="1540701"/>
                </a:cubicBezTo>
                <a:cubicBezTo>
                  <a:pt x="4284841" y="1533968"/>
                  <a:pt x="4296428" y="1524000"/>
                  <a:pt x="4308954" y="1515649"/>
                </a:cubicBezTo>
                <a:cubicBezTo>
                  <a:pt x="4339185" y="1470303"/>
                  <a:pt x="4320541" y="1484804"/>
                  <a:pt x="4359058" y="146554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954213" y="2379663"/>
            <a:ext cx="4359275" cy="1257300"/>
          </a:xfrm>
          <a:custGeom>
            <a:avLst/>
            <a:gdLst>
              <a:gd name="connsiteX0" fmla="*/ 0 w 4359058"/>
              <a:gd name="connsiteY0" fmla="*/ 989556 h 1257062"/>
              <a:gd name="connsiteX1" fmla="*/ 100208 w 4359058"/>
              <a:gd name="connsiteY1" fmla="*/ 1039660 h 1257062"/>
              <a:gd name="connsiteX2" fmla="*/ 137787 w 4359058"/>
              <a:gd name="connsiteY2" fmla="*/ 1052187 h 1257062"/>
              <a:gd name="connsiteX3" fmla="*/ 338203 w 4359058"/>
              <a:gd name="connsiteY3" fmla="*/ 1077239 h 1257062"/>
              <a:gd name="connsiteX4" fmla="*/ 413359 w 4359058"/>
              <a:gd name="connsiteY4" fmla="*/ 1102291 h 1257062"/>
              <a:gd name="connsiteX5" fmla="*/ 450937 w 4359058"/>
              <a:gd name="connsiteY5" fmla="*/ 1114817 h 1257062"/>
              <a:gd name="connsiteX6" fmla="*/ 526093 w 4359058"/>
              <a:gd name="connsiteY6" fmla="*/ 1164921 h 1257062"/>
              <a:gd name="connsiteX7" fmla="*/ 739036 w 4359058"/>
              <a:gd name="connsiteY7" fmla="*/ 1215025 h 1257062"/>
              <a:gd name="connsiteX8" fmla="*/ 776614 w 4359058"/>
              <a:gd name="connsiteY8" fmla="*/ 1227551 h 1257062"/>
              <a:gd name="connsiteX9" fmla="*/ 876822 w 4359058"/>
              <a:gd name="connsiteY9" fmla="*/ 1252603 h 1257062"/>
              <a:gd name="connsiteX10" fmla="*/ 1252603 w 4359058"/>
              <a:gd name="connsiteY10" fmla="*/ 1240077 h 1257062"/>
              <a:gd name="connsiteX11" fmla="*/ 1327759 w 4359058"/>
              <a:gd name="connsiteY11" fmla="*/ 1177447 h 1257062"/>
              <a:gd name="connsiteX12" fmla="*/ 1402915 w 4359058"/>
              <a:gd name="connsiteY12" fmla="*/ 1152395 h 1257062"/>
              <a:gd name="connsiteX13" fmla="*/ 1453019 w 4359058"/>
              <a:gd name="connsiteY13" fmla="*/ 1139869 h 1257062"/>
              <a:gd name="connsiteX14" fmla="*/ 1565754 w 4359058"/>
              <a:gd name="connsiteY14" fmla="*/ 1127343 h 1257062"/>
              <a:gd name="connsiteX15" fmla="*/ 1653436 w 4359058"/>
              <a:gd name="connsiteY15" fmla="*/ 1114817 h 1257062"/>
              <a:gd name="connsiteX16" fmla="*/ 1766170 w 4359058"/>
              <a:gd name="connsiteY16" fmla="*/ 1077239 h 1257062"/>
              <a:gd name="connsiteX17" fmla="*/ 1803748 w 4359058"/>
              <a:gd name="connsiteY17" fmla="*/ 1064713 h 1257062"/>
              <a:gd name="connsiteX18" fmla="*/ 1891430 w 4359058"/>
              <a:gd name="connsiteY18" fmla="*/ 1052187 h 1257062"/>
              <a:gd name="connsiteX19" fmla="*/ 1916482 w 4359058"/>
              <a:gd name="connsiteY19" fmla="*/ 1027134 h 1257062"/>
              <a:gd name="connsiteX20" fmla="*/ 1979113 w 4359058"/>
              <a:gd name="connsiteY20" fmla="*/ 1014608 h 1257062"/>
              <a:gd name="connsiteX21" fmla="*/ 2091847 w 4359058"/>
              <a:gd name="connsiteY21" fmla="*/ 989556 h 1257062"/>
              <a:gd name="connsiteX22" fmla="*/ 2167003 w 4359058"/>
              <a:gd name="connsiteY22" fmla="*/ 939452 h 1257062"/>
              <a:gd name="connsiteX23" fmla="*/ 2204581 w 4359058"/>
              <a:gd name="connsiteY23" fmla="*/ 914400 h 1257062"/>
              <a:gd name="connsiteX24" fmla="*/ 2279737 w 4359058"/>
              <a:gd name="connsiteY24" fmla="*/ 889348 h 1257062"/>
              <a:gd name="connsiteX25" fmla="*/ 2317315 w 4359058"/>
              <a:gd name="connsiteY25" fmla="*/ 876822 h 1257062"/>
              <a:gd name="connsiteX26" fmla="*/ 2354893 w 4359058"/>
              <a:gd name="connsiteY26" fmla="*/ 851770 h 1257062"/>
              <a:gd name="connsiteX27" fmla="*/ 2480154 w 4359058"/>
              <a:gd name="connsiteY27" fmla="*/ 814192 h 1257062"/>
              <a:gd name="connsiteX28" fmla="*/ 2592888 w 4359058"/>
              <a:gd name="connsiteY28" fmla="*/ 789140 h 1257062"/>
              <a:gd name="connsiteX29" fmla="*/ 2668044 w 4359058"/>
              <a:gd name="connsiteY29" fmla="*/ 751562 h 1257062"/>
              <a:gd name="connsiteX30" fmla="*/ 2718148 w 4359058"/>
              <a:gd name="connsiteY30" fmla="*/ 739036 h 1257062"/>
              <a:gd name="connsiteX31" fmla="*/ 2768252 w 4359058"/>
              <a:gd name="connsiteY31" fmla="*/ 713984 h 1257062"/>
              <a:gd name="connsiteX32" fmla="*/ 2918565 w 4359058"/>
              <a:gd name="connsiteY32" fmla="*/ 688932 h 1257062"/>
              <a:gd name="connsiteX33" fmla="*/ 3043825 w 4359058"/>
              <a:gd name="connsiteY33" fmla="*/ 663880 h 1257062"/>
              <a:gd name="connsiteX34" fmla="*/ 3093929 w 4359058"/>
              <a:gd name="connsiteY34" fmla="*/ 651354 h 1257062"/>
              <a:gd name="connsiteX35" fmla="*/ 3169085 w 4359058"/>
              <a:gd name="connsiteY35" fmla="*/ 626302 h 1257062"/>
              <a:gd name="connsiteX36" fmla="*/ 3206663 w 4359058"/>
              <a:gd name="connsiteY36" fmla="*/ 613776 h 1257062"/>
              <a:gd name="connsiteX37" fmla="*/ 3256767 w 4359058"/>
              <a:gd name="connsiteY37" fmla="*/ 601250 h 1257062"/>
              <a:gd name="connsiteX38" fmla="*/ 3331924 w 4359058"/>
              <a:gd name="connsiteY38" fmla="*/ 576197 h 1257062"/>
              <a:gd name="connsiteX39" fmla="*/ 3369502 w 4359058"/>
              <a:gd name="connsiteY39" fmla="*/ 563671 h 1257062"/>
              <a:gd name="connsiteX40" fmla="*/ 3432132 w 4359058"/>
              <a:gd name="connsiteY40" fmla="*/ 551145 h 1257062"/>
              <a:gd name="connsiteX41" fmla="*/ 3507288 w 4359058"/>
              <a:gd name="connsiteY41" fmla="*/ 526093 h 1257062"/>
              <a:gd name="connsiteX42" fmla="*/ 3594970 w 4359058"/>
              <a:gd name="connsiteY42" fmla="*/ 501041 h 1257062"/>
              <a:gd name="connsiteX43" fmla="*/ 3645074 w 4359058"/>
              <a:gd name="connsiteY43" fmla="*/ 475989 h 1257062"/>
              <a:gd name="connsiteX44" fmla="*/ 3682652 w 4359058"/>
              <a:gd name="connsiteY44" fmla="*/ 463463 h 1257062"/>
              <a:gd name="connsiteX45" fmla="*/ 3770335 w 4359058"/>
              <a:gd name="connsiteY45" fmla="*/ 413359 h 1257062"/>
              <a:gd name="connsiteX46" fmla="*/ 3807913 w 4359058"/>
              <a:gd name="connsiteY46" fmla="*/ 400833 h 1257062"/>
              <a:gd name="connsiteX47" fmla="*/ 3983277 w 4359058"/>
              <a:gd name="connsiteY47" fmla="*/ 300625 h 1257062"/>
              <a:gd name="connsiteX48" fmla="*/ 4020855 w 4359058"/>
              <a:gd name="connsiteY48" fmla="*/ 275573 h 1257062"/>
              <a:gd name="connsiteX49" fmla="*/ 4058433 w 4359058"/>
              <a:gd name="connsiteY49" fmla="*/ 250521 h 1257062"/>
              <a:gd name="connsiteX50" fmla="*/ 4096011 w 4359058"/>
              <a:gd name="connsiteY50" fmla="*/ 237995 h 1257062"/>
              <a:gd name="connsiteX51" fmla="*/ 4133589 w 4359058"/>
              <a:gd name="connsiteY51" fmla="*/ 212943 h 1257062"/>
              <a:gd name="connsiteX52" fmla="*/ 4208745 w 4359058"/>
              <a:gd name="connsiteY52" fmla="*/ 187891 h 1257062"/>
              <a:gd name="connsiteX53" fmla="*/ 4233798 w 4359058"/>
              <a:gd name="connsiteY53" fmla="*/ 162839 h 1257062"/>
              <a:gd name="connsiteX54" fmla="*/ 4283902 w 4359058"/>
              <a:gd name="connsiteY54" fmla="*/ 87682 h 1257062"/>
              <a:gd name="connsiteX55" fmla="*/ 4321480 w 4359058"/>
              <a:gd name="connsiteY55" fmla="*/ 62630 h 1257062"/>
              <a:gd name="connsiteX56" fmla="*/ 4359058 w 4359058"/>
              <a:gd name="connsiteY56" fmla="*/ 0 h 125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257062">
                <a:moveTo>
                  <a:pt x="0" y="989556"/>
                </a:moveTo>
                <a:cubicBezTo>
                  <a:pt x="162987" y="1016720"/>
                  <a:pt x="17808" y="973740"/>
                  <a:pt x="100208" y="1039660"/>
                </a:cubicBezTo>
                <a:cubicBezTo>
                  <a:pt x="110519" y="1047908"/>
                  <a:pt x="124977" y="1048984"/>
                  <a:pt x="137787" y="1052187"/>
                </a:cubicBezTo>
                <a:cubicBezTo>
                  <a:pt x="211740" y="1070676"/>
                  <a:pt x="252648" y="1069461"/>
                  <a:pt x="338203" y="1077239"/>
                </a:cubicBezTo>
                <a:lnTo>
                  <a:pt x="413359" y="1102291"/>
                </a:lnTo>
                <a:cubicBezTo>
                  <a:pt x="425885" y="1106466"/>
                  <a:pt x="439951" y="1107493"/>
                  <a:pt x="450937" y="1114817"/>
                </a:cubicBezTo>
                <a:lnTo>
                  <a:pt x="526093" y="1164921"/>
                </a:lnTo>
                <a:cubicBezTo>
                  <a:pt x="587520" y="1257062"/>
                  <a:pt x="529631" y="1191758"/>
                  <a:pt x="739036" y="1215025"/>
                </a:cubicBezTo>
                <a:cubicBezTo>
                  <a:pt x="752159" y="1216483"/>
                  <a:pt x="763805" y="1224349"/>
                  <a:pt x="776614" y="1227551"/>
                </a:cubicBezTo>
                <a:lnTo>
                  <a:pt x="876822" y="1252603"/>
                </a:lnTo>
                <a:cubicBezTo>
                  <a:pt x="1002082" y="1248428"/>
                  <a:pt x="1127788" y="1251424"/>
                  <a:pt x="1252603" y="1240077"/>
                </a:cubicBezTo>
                <a:cubicBezTo>
                  <a:pt x="1279292" y="1237651"/>
                  <a:pt x="1309692" y="1187484"/>
                  <a:pt x="1327759" y="1177447"/>
                </a:cubicBezTo>
                <a:cubicBezTo>
                  <a:pt x="1350843" y="1164623"/>
                  <a:pt x="1377296" y="1158800"/>
                  <a:pt x="1402915" y="1152395"/>
                </a:cubicBezTo>
                <a:cubicBezTo>
                  <a:pt x="1419616" y="1148220"/>
                  <a:pt x="1436004" y="1142487"/>
                  <a:pt x="1453019" y="1139869"/>
                </a:cubicBezTo>
                <a:cubicBezTo>
                  <a:pt x="1490389" y="1134120"/>
                  <a:pt x="1528236" y="1132033"/>
                  <a:pt x="1565754" y="1127343"/>
                </a:cubicBezTo>
                <a:cubicBezTo>
                  <a:pt x="1595050" y="1123681"/>
                  <a:pt x="1624209" y="1118992"/>
                  <a:pt x="1653436" y="1114817"/>
                </a:cubicBezTo>
                <a:lnTo>
                  <a:pt x="1766170" y="1077239"/>
                </a:lnTo>
                <a:cubicBezTo>
                  <a:pt x="1778696" y="1073064"/>
                  <a:pt x="1790677" y="1066580"/>
                  <a:pt x="1803748" y="1064713"/>
                </a:cubicBezTo>
                <a:lnTo>
                  <a:pt x="1891430" y="1052187"/>
                </a:lnTo>
                <a:cubicBezTo>
                  <a:pt x="1899781" y="1043836"/>
                  <a:pt x="1905627" y="1031786"/>
                  <a:pt x="1916482" y="1027134"/>
                </a:cubicBezTo>
                <a:cubicBezTo>
                  <a:pt x="1936051" y="1018747"/>
                  <a:pt x="1958166" y="1018417"/>
                  <a:pt x="1979113" y="1014608"/>
                </a:cubicBezTo>
                <a:cubicBezTo>
                  <a:pt x="2000332" y="1010750"/>
                  <a:pt x="2064986" y="1004479"/>
                  <a:pt x="2091847" y="989556"/>
                </a:cubicBezTo>
                <a:cubicBezTo>
                  <a:pt x="2118167" y="974934"/>
                  <a:pt x="2141951" y="956153"/>
                  <a:pt x="2167003" y="939452"/>
                </a:cubicBezTo>
                <a:cubicBezTo>
                  <a:pt x="2179529" y="931101"/>
                  <a:pt x="2190299" y="919161"/>
                  <a:pt x="2204581" y="914400"/>
                </a:cubicBezTo>
                <a:lnTo>
                  <a:pt x="2279737" y="889348"/>
                </a:lnTo>
                <a:cubicBezTo>
                  <a:pt x="2292263" y="885173"/>
                  <a:pt x="2306329" y="884146"/>
                  <a:pt x="2317315" y="876822"/>
                </a:cubicBezTo>
                <a:cubicBezTo>
                  <a:pt x="2329841" y="868471"/>
                  <a:pt x="2341136" y="857884"/>
                  <a:pt x="2354893" y="851770"/>
                </a:cubicBezTo>
                <a:cubicBezTo>
                  <a:pt x="2386117" y="837893"/>
                  <a:pt x="2443719" y="822289"/>
                  <a:pt x="2480154" y="814192"/>
                </a:cubicBezTo>
                <a:cubicBezTo>
                  <a:pt x="2538271" y="801277"/>
                  <a:pt x="2539429" y="804414"/>
                  <a:pt x="2592888" y="789140"/>
                </a:cubicBezTo>
                <a:cubicBezTo>
                  <a:pt x="2698450" y="758979"/>
                  <a:pt x="2558250" y="798617"/>
                  <a:pt x="2668044" y="751562"/>
                </a:cubicBezTo>
                <a:cubicBezTo>
                  <a:pt x="2683867" y="744781"/>
                  <a:pt x="2702029" y="745081"/>
                  <a:pt x="2718148" y="739036"/>
                </a:cubicBezTo>
                <a:cubicBezTo>
                  <a:pt x="2735632" y="732480"/>
                  <a:pt x="2750768" y="720540"/>
                  <a:pt x="2768252" y="713984"/>
                </a:cubicBezTo>
                <a:cubicBezTo>
                  <a:pt x="2813354" y="697071"/>
                  <a:pt x="2874914" y="696207"/>
                  <a:pt x="2918565" y="688932"/>
                </a:cubicBezTo>
                <a:cubicBezTo>
                  <a:pt x="2960566" y="681932"/>
                  <a:pt x="3002516" y="674207"/>
                  <a:pt x="3043825" y="663880"/>
                </a:cubicBezTo>
                <a:cubicBezTo>
                  <a:pt x="3060526" y="659705"/>
                  <a:pt x="3077440" y="656301"/>
                  <a:pt x="3093929" y="651354"/>
                </a:cubicBezTo>
                <a:cubicBezTo>
                  <a:pt x="3119222" y="643766"/>
                  <a:pt x="3144033" y="634653"/>
                  <a:pt x="3169085" y="626302"/>
                </a:cubicBezTo>
                <a:cubicBezTo>
                  <a:pt x="3181611" y="622127"/>
                  <a:pt x="3193854" y="616978"/>
                  <a:pt x="3206663" y="613776"/>
                </a:cubicBezTo>
                <a:cubicBezTo>
                  <a:pt x="3223364" y="609601"/>
                  <a:pt x="3240278" y="606197"/>
                  <a:pt x="3256767" y="601250"/>
                </a:cubicBezTo>
                <a:cubicBezTo>
                  <a:pt x="3282061" y="593662"/>
                  <a:pt x="3306872" y="584548"/>
                  <a:pt x="3331924" y="576197"/>
                </a:cubicBezTo>
                <a:cubicBezTo>
                  <a:pt x="3344450" y="572022"/>
                  <a:pt x="3356555" y="566260"/>
                  <a:pt x="3369502" y="563671"/>
                </a:cubicBezTo>
                <a:cubicBezTo>
                  <a:pt x="3390379" y="559496"/>
                  <a:pt x="3411592" y="556747"/>
                  <a:pt x="3432132" y="551145"/>
                </a:cubicBezTo>
                <a:cubicBezTo>
                  <a:pt x="3457609" y="544197"/>
                  <a:pt x="3481669" y="532498"/>
                  <a:pt x="3507288" y="526093"/>
                </a:cubicBezTo>
                <a:cubicBezTo>
                  <a:pt x="3532713" y="519737"/>
                  <a:pt x="3569812" y="511823"/>
                  <a:pt x="3594970" y="501041"/>
                </a:cubicBezTo>
                <a:cubicBezTo>
                  <a:pt x="3612133" y="493685"/>
                  <a:pt x="3627911" y="483345"/>
                  <a:pt x="3645074" y="475989"/>
                </a:cubicBezTo>
                <a:cubicBezTo>
                  <a:pt x="3657210" y="470788"/>
                  <a:pt x="3670842" y="469368"/>
                  <a:pt x="3682652" y="463463"/>
                </a:cubicBezTo>
                <a:cubicBezTo>
                  <a:pt x="3808449" y="400564"/>
                  <a:pt x="3616612" y="479239"/>
                  <a:pt x="3770335" y="413359"/>
                </a:cubicBezTo>
                <a:cubicBezTo>
                  <a:pt x="3782471" y="408158"/>
                  <a:pt x="3795893" y="406297"/>
                  <a:pt x="3807913" y="400833"/>
                </a:cubicBezTo>
                <a:cubicBezTo>
                  <a:pt x="3907807" y="355427"/>
                  <a:pt x="3899013" y="356801"/>
                  <a:pt x="3983277" y="300625"/>
                </a:cubicBezTo>
                <a:lnTo>
                  <a:pt x="4020855" y="275573"/>
                </a:lnTo>
                <a:cubicBezTo>
                  <a:pt x="4033381" y="267222"/>
                  <a:pt x="4044151" y="255282"/>
                  <a:pt x="4058433" y="250521"/>
                </a:cubicBezTo>
                <a:cubicBezTo>
                  <a:pt x="4070959" y="246346"/>
                  <a:pt x="4084201" y="243900"/>
                  <a:pt x="4096011" y="237995"/>
                </a:cubicBezTo>
                <a:cubicBezTo>
                  <a:pt x="4109476" y="231262"/>
                  <a:pt x="4119832" y="219057"/>
                  <a:pt x="4133589" y="212943"/>
                </a:cubicBezTo>
                <a:cubicBezTo>
                  <a:pt x="4157720" y="202218"/>
                  <a:pt x="4208745" y="187891"/>
                  <a:pt x="4208745" y="187891"/>
                </a:cubicBezTo>
                <a:cubicBezTo>
                  <a:pt x="4217096" y="179540"/>
                  <a:pt x="4226712" y="172287"/>
                  <a:pt x="4233798" y="162839"/>
                </a:cubicBezTo>
                <a:cubicBezTo>
                  <a:pt x="4251863" y="138752"/>
                  <a:pt x="4258850" y="104383"/>
                  <a:pt x="4283902" y="87682"/>
                </a:cubicBezTo>
                <a:lnTo>
                  <a:pt x="4321480" y="62630"/>
                </a:lnTo>
                <a:cubicBezTo>
                  <a:pt x="4351711" y="17284"/>
                  <a:pt x="4339799" y="38517"/>
                  <a:pt x="4359058"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Box 12"/>
          <p:cNvSpPr txBox="1">
            <a:spLocks noChangeArrowheads="1"/>
          </p:cNvSpPr>
          <p:nvPr/>
        </p:nvSpPr>
        <p:spPr bwMode="auto">
          <a:xfrm>
            <a:off x="3886200" y="44958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Many training examples</a:t>
            </a:r>
          </a:p>
        </p:txBody>
      </p:sp>
      <p:sp>
        <p:nvSpPr>
          <p:cNvPr id="14" name="TextBox 13"/>
          <p:cNvSpPr txBox="1">
            <a:spLocks noChangeArrowheads="1"/>
          </p:cNvSpPr>
          <p:nvPr/>
        </p:nvSpPr>
        <p:spPr bwMode="auto">
          <a:xfrm>
            <a:off x="5029200" y="3048000"/>
            <a:ext cx="265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Few training examples</a:t>
            </a:r>
          </a:p>
        </p:txBody>
      </p:sp>
      <p:sp>
        <p:nvSpPr>
          <p:cNvPr id="15" name="Rectangle 14"/>
          <p:cNvSpPr/>
          <p:nvPr/>
        </p:nvSpPr>
        <p:spPr>
          <a:xfrm>
            <a:off x="1943100" y="3810000"/>
            <a:ext cx="47625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943100" y="19050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7" name="Group 12"/>
          <p:cNvGrpSpPr>
            <a:grpSpLocks/>
          </p:cNvGrpSpPr>
          <p:nvPr/>
        </p:nvGrpSpPr>
        <p:grpSpPr bwMode="auto">
          <a:xfrm>
            <a:off x="1535113" y="2668588"/>
            <a:ext cx="5329237" cy="3629025"/>
            <a:chOff x="1535703" y="2667794"/>
            <a:chExt cx="5328227" cy="3630493"/>
          </a:xfrm>
        </p:grpSpPr>
        <p:cxnSp>
          <p:nvCxnSpPr>
            <p:cNvPr id="5" name="Straight Arrow Connector 4"/>
            <p:cNvCxnSpPr/>
            <p:nvPr/>
          </p:nvCxnSpPr>
          <p:spPr>
            <a:xfrm rot="5400000" flipH="1" flipV="1">
              <a:off x="304674" y="4267053"/>
              <a:ext cx="320010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05520" y="5867900"/>
              <a:ext cx="44187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1"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2782"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2783"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2784" name="TextBox 10"/>
            <p:cNvSpPr txBox="1">
              <a:spLocks noChangeArrowheads="1"/>
            </p:cNvSpPr>
            <p:nvPr/>
          </p:nvSpPr>
          <p:spPr bwMode="auto">
            <a:xfrm rot="-5400000">
              <a:off x="1127593" y="4141670"/>
              <a:ext cx="1185483" cy="3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Test Error</a:t>
              </a:r>
            </a:p>
          </p:txBody>
        </p:sp>
      </p:grpSp>
      <p:sp>
        <p:nvSpPr>
          <p:cNvPr id="32778" name="TextBox 17"/>
          <p:cNvSpPr txBox="1">
            <a:spLocks noChangeArrowheads="1"/>
          </p:cNvSpPr>
          <p:nvPr/>
        </p:nvSpPr>
        <p:spPr bwMode="auto">
          <a:xfrm>
            <a:off x="1981200" y="1066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Error = noise</a:t>
            </a:r>
            <a:r>
              <a:rPr lang="en-US" sz="2400" baseline="30000"/>
              <a:t>2</a:t>
            </a:r>
            <a:r>
              <a:rPr lang="en-US" sz="2400"/>
              <a:t> + bias</a:t>
            </a:r>
            <a:r>
              <a:rPr lang="en-US" sz="2400" baseline="30000"/>
              <a:t>2</a:t>
            </a:r>
            <a:r>
              <a:rPr lang="en-US" sz="2400"/>
              <a:t> + variance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5"/>
                                        </p:tgtEl>
                                        <p:attrNameLst>
                                          <p:attrName>ppt_x</p:attrName>
                                        </p:attrNameLst>
                                      </p:cBhvr>
                                      <p:tavLst>
                                        <p:tav tm="0">
                                          <p:val>
                                            <p:strVal val="ppt_x"/>
                                          </p:val>
                                        </p:tav>
                                        <p:tav tm="100000">
                                          <p:val>
                                            <p:strVal val="1+ppt_w/2"/>
                                          </p:val>
                                        </p:tav>
                                      </p:tavLst>
                                    </p:anim>
                                    <p:anim calcmode="lin" valueType="num">
                                      <p:cBhvr additive="base">
                                        <p:cTn id="9" dur="1000"/>
                                        <p:tgtEl>
                                          <p:spTgt spid="15"/>
                                        </p:tgtEl>
                                        <p:attrNameLst>
                                          <p:attrName>ppt_y</p:attrName>
                                        </p:attrNameLst>
                                      </p:cBhvr>
                                      <p:tavLst>
                                        <p:tav tm="0">
                                          <p:val>
                                            <p:strVal val="ppt_y"/>
                                          </p:val>
                                        </p:tav>
                                        <p:tav tm="100000">
                                          <p:val>
                                            <p:strVal val="ppt_y"/>
                                          </p:val>
                                        </p:tav>
                                      </p:tavLst>
                                    </p:anim>
                                    <p:set>
                                      <p:cBhvr>
                                        <p:cTn id="10" dur="1" fill="hold">
                                          <p:stCondLst>
                                            <p:cond delay="999"/>
                                          </p:stCondLst>
                                        </p:cTn>
                                        <p:tgtEl>
                                          <p:spTgt spid="15"/>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6"/>
                                        </p:tgtEl>
                                        <p:attrNameLst>
                                          <p:attrName>ppt_x</p:attrName>
                                        </p:attrNameLst>
                                      </p:cBhvr>
                                      <p:tavLst>
                                        <p:tav tm="0">
                                          <p:val>
                                            <p:strVal val="ppt_x"/>
                                          </p:val>
                                        </p:tav>
                                        <p:tav tm="100000">
                                          <p:val>
                                            <p:strVal val="1+ppt_w/2"/>
                                          </p:val>
                                        </p:tav>
                                      </p:tavLst>
                                    </p:anim>
                                    <p:anim calcmode="lin" valueType="num">
                                      <p:cBhvr additive="base">
                                        <p:cTn id="20" dur="1000"/>
                                        <p:tgtEl>
                                          <p:spTgt spid="16"/>
                                        </p:tgtEl>
                                        <p:attrNameLst>
                                          <p:attrName>ppt_y</p:attrName>
                                        </p:attrNameLst>
                                      </p:cBhvr>
                                      <p:tavLst>
                                        <p:tav tm="0">
                                          <p:val>
                                            <p:strVal val="ppt_y"/>
                                          </p:val>
                                        </p:tav>
                                        <p:tav tm="100000">
                                          <p:val>
                                            <p:strVal val="ppt_y"/>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Choosing the trade-off</a:t>
            </a:r>
          </a:p>
        </p:txBody>
      </p:sp>
      <p:sp>
        <p:nvSpPr>
          <p:cNvPr id="33795" name="Content Placeholder 2"/>
          <p:cNvSpPr>
            <a:spLocks noGrp="1"/>
          </p:cNvSpPr>
          <p:nvPr>
            <p:ph idx="1"/>
          </p:nvPr>
        </p:nvSpPr>
        <p:spPr/>
        <p:txBody>
          <a:bodyPr/>
          <a:lstStyle/>
          <a:p>
            <a:r>
              <a:rPr lang="en-US" dirty="0" smtClean="0"/>
              <a:t>Need validation set</a:t>
            </a:r>
          </a:p>
          <a:p>
            <a:r>
              <a:rPr lang="en-US" dirty="0" smtClean="0"/>
              <a:t>Validation set is separate from the test set</a:t>
            </a:r>
          </a:p>
        </p:txBody>
      </p:sp>
      <p:sp>
        <p:nvSpPr>
          <p:cNvPr id="6" name="TextBox 5"/>
          <p:cNvSpPr txBox="1">
            <a:spLocks noChangeArrowheads="1"/>
          </p:cNvSpPr>
          <p:nvPr/>
        </p:nvSpPr>
        <p:spPr bwMode="auto">
          <a:xfrm>
            <a:off x="5410200" y="541020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 error</a:t>
            </a:r>
          </a:p>
        </p:txBody>
      </p:sp>
      <p:sp>
        <p:nvSpPr>
          <p:cNvPr id="7" name="TextBox 6"/>
          <p:cNvSpPr txBox="1">
            <a:spLocks noChangeArrowheads="1"/>
          </p:cNvSpPr>
          <p:nvPr/>
        </p:nvSpPr>
        <p:spPr bwMode="auto">
          <a:xfrm>
            <a:off x="5486400" y="3505200"/>
            <a:ext cx="124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Test error</a:t>
            </a:r>
          </a:p>
        </p:txBody>
      </p:sp>
      <p:sp>
        <p:nvSpPr>
          <p:cNvPr id="18" name="Freeform 17"/>
          <p:cNvSpPr/>
          <p:nvPr/>
        </p:nvSpPr>
        <p:spPr>
          <a:xfrm>
            <a:off x="1816100" y="4791075"/>
            <a:ext cx="4284663" cy="1155700"/>
          </a:xfrm>
          <a:custGeom>
            <a:avLst/>
            <a:gdLst>
              <a:gd name="connsiteX0" fmla="*/ 0 w 4283901"/>
              <a:gd name="connsiteY0" fmla="*/ 0 h 1156249"/>
              <a:gd name="connsiteX1" fmla="*/ 313151 w 4283901"/>
              <a:gd name="connsiteY1" fmla="*/ 162839 h 1156249"/>
              <a:gd name="connsiteX2" fmla="*/ 375781 w 4283901"/>
              <a:gd name="connsiteY2" fmla="*/ 200417 h 1156249"/>
              <a:gd name="connsiteX3" fmla="*/ 413359 w 4283901"/>
              <a:gd name="connsiteY3" fmla="*/ 212943 h 1156249"/>
              <a:gd name="connsiteX4" fmla="*/ 488515 w 4283901"/>
              <a:gd name="connsiteY4" fmla="*/ 263047 h 1156249"/>
              <a:gd name="connsiteX5" fmla="*/ 563671 w 4283901"/>
              <a:gd name="connsiteY5" fmla="*/ 300625 h 1156249"/>
              <a:gd name="connsiteX6" fmla="*/ 601249 w 4283901"/>
              <a:gd name="connsiteY6" fmla="*/ 325677 h 1156249"/>
              <a:gd name="connsiteX7" fmla="*/ 701458 w 4283901"/>
              <a:gd name="connsiteY7" fmla="*/ 363255 h 1156249"/>
              <a:gd name="connsiteX8" fmla="*/ 751562 w 4283901"/>
              <a:gd name="connsiteY8" fmla="*/ 375781 h 1156249"/>
              <a:gd name="connsiteX9" fmla="*/ 789140 w 4283901"/>
              <a:gd name="connsiteY9" fmla="*/ 388307 h 1156249"/>
              <a:gd name="connsiteX10" fmla="*/ 1027134 w 4283901"/>
              <a:gd name="connsiteY10" fmla="*/ 413359 h 1156249"/>
              <a:gd name="connsiteX11" fmla="*/ 1114816 w 4283901"/>
              <a:gd name="connsiteY11" fmla="*/ 450937 h 1156249"/>
              <a:gd name="connsiteX12" fmla="*/ 1189973 w 4283901"/>
              <a:gd name="connsiteY12" fmla="*/ 501042 h 1156249"/>
              <a:gd name="connsiteX13" fmla="*/ 1227551 w 4283901"/>
              <a:gd name="connsiteY13" fmla="*/ 526094 h 1156249"/>
              <a:gd name="connsiteX14" fmla="*/ 1265129 w 4283901"/>
              <a:gd name="connsiteY14" fmla="*/ 538620 h 1156249"/>
              <a:gd name="connsiteX15" fmla="*/ 1302707 w 4283901"/>
              <a:gd name="connsiteY15" fmla="*/ 563672 h 1156249"/>
              <a:gd name="connsiteX16" fmla="*/ 1427967 w 4283901"/>
              <a:gd name="connsiteY16" fmla="*/ 601250 h 1156249"/>
              <a:gd name="connsiteX17" fmla="*/ 1515649 w 4283901"/>
              <a:gd name="connsiteY17" fmla="*/ 613776 h 1156249"/>
              <a:gd name="connsiteX18" fmla="*/ 1590805 w 4283901"/>
              <a:gd name="connsiteY18" fmla="*/ 626302 h 1156249"/>
              <a:gd name="connsiteX19" fmla="*/ 1703540 w 4283901"/>
              <a:gd name="connsiteY19" fmla="*/ 651354 h 1156249"/>
              <a:gd name="connsiteX20" fmla="*/ 1816274 w 4283901"/>
              <a:gd name="connsiteY20" fmla="*/ 688932 h 1156249"/>
              <a:gd name="connsiteX21" fmla="*/ 1903956 w 4283901"/>
              <a:gd name="connsiteY21" fmla="*/ 713984 h 1156249"/>
              <a:gd name="connsiteX22" fmla="*/ 1929008 w 4283901"/>
              <a:gd name="connsiteY22" fmla="*/ 751562 h 1156249"/>
              <a:gd name="connsiteX23" fmla="*/ 2016690 w 4283901"/>
              <a:gd name="connsiteY23" fmla="*/ 789140 h 1156249"/>
              <a:gd name="connsiteX24" fmla="*/ 2066794 w 4283901"/>
              <a:gd name="connsiteY24" fmla="*/ 801666 h 1156249"/>
              <a:gd name="connsiteX25" fmla="*/ 2104373 w 4283901"/>
              <a:gd name="connsiteY25" fmla="*/ 814192 h 1156249"/>
              <a:gd name="connsiteX26" fmla="*/ 2229633 w 4283901"/>
              <a:gd name="connsiteY26" fmla="*/ 826718 h 1156249"/>
              <a:gd name="connsiteX27" fmla="*/ 2342367 w 4283901"/>
              <a:gd name="connsiteY27" fmla="*/ 839244 h 1156249"/>
              <a:gd name="connsiteX28" fmla="*/ 2430049 w 4283901"/>
              <a:gd name="connsiteY28" fmla="*/ 864296 h 1156249"/>
              <a:gd name="connsiteX29" fmla="*/ 2505205 w 4283901"/>
              <a:gd name="connsiteY29" fmla="*/ 889348 h 1156249"/>
              <a:gd name="connsiteX30" fmla="*/ 2580362 w 4283901"/>
              <a:gd name="connsiteY30" fmla="*/ 914400 h 1156249"/>
              <a:gd name="connsiteX31" fmla="*/ 2617940 w 4283901"/>
              <a:gd name="connsiteY31" fmla="*/ 926927 h 1156249"/>
              <a:gd name="connsiteX32" fmla="*/ 2668044 w 4283901"/>
              <a:gd name="connsiteY32" fmla="*/ 939453 h 1156249"/>
              <a:gd name="connsiteX33" fmla="*/ 2743200 w 4283901"/>
              <a:gd name="connsiteY33" fmla="*/ 964505 h 1156249"/>
              <a:gd name="connsiteX34" fmla="*/ 2793304 w 4283901"/>
              <a:gd name="connsiteY34" fmla="*/ 977031 h 1156249"/>
              <a:gd name="connsiteX35" fmla="*/ 2830882 w 4283901"/>
              <a:gd name="connsiteY35" fmla="*/ 1002083 h 1156249"/>
              <a:gd name="connsiteX36" fmla="*/ 2956142 w 4283901"/>
              <a:gd name="connsiteY36" fmla="*/ 1039661 h 1156249"/>
              <a:gd name="connsiteX37" fmla="*/ 3031299 w 4283901"/>
              <a:gd name="connsiteY37" fmla="*/ 1052187 h 1156249"/>
              <a:gd name="connsiteX38" fmla="*/ 3219189 w 4283901"/>
              <a:gd name="connsiteY38" fmla="*/ 1114817 h 1156249"/>
              <a:gd name="connsiteX39" fmla="*/ 3306871 w 4283901"/>
              <a:gd name="connsiteY39" fmla="*/ 1139869 h 1156249"/>
              <a:gd name="connsiteX40" fmla="*/ 3382027 w 4283901"/>
              <a:gd name="connsiteY40" fmla="*/ 1152395 h 1156249"/>
              <a:gd name="connsiteX41" fmla="*/ 4283901 w 4283901"/>
              <a:gd name="connsiteY41" fmla="*/ 1152395 h 115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83901" h="1156249">
                <a:moveTo>
                  <a:pt x="0" y="0"/>
                </a:moveTo>
                <a:cubicBezTo>
                  <a:pt x="135194" y="45068"/>
                  <a:pt x="39042" y="10556"/>
                  <a:pt x="313151" y="162839"/>
                </a:cubicBezTo>
                <a:cubicBezTo>
                  <a:pt x="334433" y="174663"/>
                  <a:pt x="354005" y="189529"/>
                  <a:pt x="375781" y="200417"/>
                </a:cubicBezTo>
                <a:cubicBezTo>
                  <a:pt x="387591" y="206322"/>
                  <a:pt x="401817" y="206531"/>
                  <a:pt x="413359" y="212943"/>
                </a:cubicBezTo>
                <a:cubicBezTo>
                  <a:pt x="439679" y="227565"/>
                  <a:pt x="461585" y="249582"/>
                  <a:pt x="488515" y="263047"/>
                </a:cubicBezTo>
                <a:cubicBezTo>
                  <a:pt x="513567" y="275573"/>
                  <a:pt x="539187" y="287023"/>
                  <a:pt x="563671" y="300625"/>
                </a:cubicBezTo>
                <a:cubicBezTo>
                  <a:pt x="576831" y="307936"/>
                  <a:pt x="587784" y="318944"/>
                  <a:pt x="601249" y="325677"/>
                </a:cubicBezTo>
                <a:cubicBezTo>
                  <a:pt x="618901" y="334503"/>
                  <a:pt x="676160" y="356027"/>
                  <a:pt x="701458" y="363255"/>
                </a:cubicBezTo>
                <a:cubicBezTo>
                  <a:pt x="718011" y="367984"/>
                  <a:pt x="735009" y="371052"/>
                  <a:pt x="751562" y="375781"/>
                </a:cubicBezTo>
                <a:cubicBezTo>
                  <a:pt x="764258" y="379408"/>
                  <a:pt x="776193" y="385718"/>
                  <a:pt x="789140" y="388307"/>
                </a:cubicBezTo>
                <a:cubicBezTo>
                  <a:pt x="859270" y="402333"/>
                  <a:pt x="962050" y="407935"/>
                  <a:pt x="1027134" y="413359"/>
                </a:cubicBezTo>
                <a:cubicBezTo>
                  <a:pt x="1066009" y="426317"/>
                  <a:pt x="1076120" y="427720"/>
                  <a:pt x="1114816" y="450937"/>
                </a:cubicBezTo>
                <a:cubicBezTo>
                  <a:pt x="1140634" y="466428"/>
                  <a:pt x="1164921" y="484340"/>
                  <a:pt x="1189973" y="501042"/>
                </a:cubicBezTo>
                <a:cubicBezTo>
                  <a:pt x="1202499" y="509393"/>
                  <a:pt x="1213269" y="521333"/>
                  <a:pt x="1227551" y="526094"/>
                </a:cubicBezTo>
                <a:cubicBezTo>
                  <a:pt x="1240077" y="530269"/>
                  <a:pt x="1253319" y="532715"/>
                  <a:pt x="1265129" y="538620"/>
                </a:cubicBezTo>
                <a:cubicBezTo>
                  <a:pt x="1278594" y="545353"/>
                  <a:pt x="1288950" y="557558"/>
                  <a:pt x="1302707" y="563672"/>
                </a:cubicBezTo>
                <a:cubicBezTo>
                  <a:pt x="1325333" y="573728"/>
                  <a:pt x="1397137" y="595644"/>
                  <a:pt x="1427967" y="601250"/>
                </a:cubicBezTo>
                <a:cubicBezTo>
                  <a:pt x="1457015" y="606531"/>
                  <a:pt x="1486468" y="609287"/>
                  <a:pt x="1515649" y="613776"/>
                </a:cubicBezTo>
                <a:cubicBezTo>
                  <a:pt x="1540751" y="617638"/>
                  <a:pt x="1565817" y="621759"/>
                  <a:pt x="1590805" y="626302"/>
                </a:cubicBezTo>
                <a:cubicBezTo>
                  <a:pt x="1618726" y="631378"/>
                  <a:pt x="1674498" y="642418"/>
                  <a:pt x="1703540" y="651354"/>
                </a:cubicBezTo>
                <a:cubicBezTo>
                  <a:pt x="1741399" y="663003"/>
                  <a:pt x="1777846" y="679325"/>
                  <a:pt x="1816274" y="688932"/>
                </a:cubicBezTo>
                <a:cubicBezTo>
                  <a:pt x="1879187" y="704660"/>
                  <a:pt x="1850046" y="696014"/>
                  <a:pt x="1903956" y="713984"/>
                </a:cubicBezTo>
                <a:cubicBezTo>
                  <a:pt x="1912307" y="726510"/>
                  <a:pt x="1917443" y="741924"/>
                  <a:pt x="1929008" y="751562"/>
                </a:cubicBezTo>
                <a:cubicBezTo>
                  <a:pt x="1946435" y="766085"/>
                  <a:pt x="1992854" y="782330"/>
                  <a:pt x="2016690" y="789140"/>
                </a:cubicBezTo>
                <a:cubicBezTo>
                  <a:pt x="2033243" y="793869"/>
                  <a:pt x="2050241" y="796937"/>
                  <a:pt x="2066794" y="801666"/>
                </a:cubicBezTo>
                <a:cubicBezTo>
                  <a:pt x="2079490" y="805293"/>
                  <a:pt x="2091323" y="812184"/>
                  <a:pt x="2104373" y="814192"/>
                </a:cubicBezTo>
                <a:cubicBezTo>
                  <a:pt x="2145847" y="820573"/>
                  <a:pt x="2187902" y="822325"/>
                  <a:pt x="2229633" y="826718"/>
                </a:cubicBezTo>
                <a:lnTo>
                  <a:pt x="2342367" y="839244"/>
                </a:lnTo>
                <a:cubicBezTo>
                  <a:pt x="2468655" y="881340"/>
                  <a:pt x="2272766" y="817111"/>
                  <a:pt x="2430049" y="864296"/>
                </a:cubicBezTo>
                <a:cubicBezTo>
                  <a:pt x="2455342" y="871884"/>
                  <a:pt x="2480153" y="880997"/>
                  <a:pt x="2505205" y="889348"/>
                </a:cubicBezTo>
                <a:lnTo>
                  <a:pt x="2580362" y="914400"/>
                </a:lnTo>
                <a:cubicBezTo>
                  <a:pt x="2592888" y="918576"/>
                  <a:pt x="2605131" y="923725"/>
                  <a:pt x="2617940" y="926927"/>
                </a:cubicBezTo>
                <a:cubicBezTo>
                  <a:pt x="2634641" y="931102"/>
                  <a:pt x="2651555" y="934506"/>
                  <a:pt x="2668044" y="939453"/>
                </a:cubicBezTo>
                <a:cubicBezTo>
                  <a:pt x="2693337" y="947041"/>
                  <a:pt x="2717581" y="958100"/>
                  <a:pt x="2743200" y="964505"/>
                </a:cubicBezTo>
                <a:lnTo>
                  <a:pt x="2793304" y="977031"/>
                </a:lnTo>
                <a:cubicBezTo>
                  <a:pt x="2805830" y="985382"/>
                  <a:pt x="2817125" y="995969"/>
                  <a:pt x="2830882" y="1002083"/>
                </a:cubicBezTo>
                <a:cubicBezTo>
                  <a:pt x="2857026" y="1013702"/>
                  <a:pt x="2923019" y="1033036"/>
                  <a:pt x="2956142" y="1039661"/>
                </a:cubicBezTo>
                <a:cubicBezTo>
                  <a:pt x="2981047" y="1044642"/>
                  <a:pt x="3006247" y="1048012"/>
                  <a:pt x="3031299" y="1052187"/>
                </a:cubicBezTo>
                <a:lnTo>
                  <a:pt x="3219189" y="1114817"/>
                </a:lnTo>
                <a:cubicBezTo>
                  <a:pt x="3255004" y="1126755"/>
                  <a:pt x="3267550" y="1132005"/>
                  <a:pt x="3306871" y="1139869"/>
                </a:cubicBezTo>
                <a:cubicBezTo>
                  <a:pt x="3331775" y="1144850"/>
                  <a:pt x="3356632" y="1152069"/>
                  <a:pt x="3382027" y="1152395"/>
                </a:cubicBezTo>
                <a:cubicBezTo>
                  <a:pt x="3682627" y="1156249"/>
                  <a:pt x="3983276" y="1152395"/>
                  <a:pt x="4283901" y="115239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1828800" y="2987675"/>
            <a:ext cx="4422775" cy="1252538"/>
          </a:xfrm>
          <a:custGeom>
            <a:avLst/>
            <a:gdLst>
              <a:gd name="connsiteX0" fmla="*/ 0 w 4423249"/>
              <a:gd name="connsiteY0" fmla="*/ 0 h 1252602"/>
              <a:gd name="connsiteX1" fmla="*/ 62630 w 4423249"/>
              <a:gd name="connsiteY1" fmla="*/ 12526 h 1252602"/>
              <a:gd name="connsiteX2" fmla="*/ 162838 w 4423249"/>
              <a:gd name="connsiteY2" fmla="*/ 25052 h 1252602"/>
              <a:gd name="connsiteX3" fmla="*/ 237995 w 4423249"/>
              <a:gd name="connsiteY3" fmla="*/ 50104 h 1252602"/>
              <a:gd name="connsiteX4" fmla="*/ 275573 w 4423249"/>
              <a:gd name="connsiteY4" fmla="*/ 75156 h 1252602"/>
              <a:gd name="connsiteX5" fmla="*/ 313151 w 4423249"/>
              <a:gd name="connsiteY5" fmla="*/ 87682 h 1252602"/>
              <a:gd name="connsiteX6" fmla="*/ 713984 w 4423249"/>
              <a:gd name="connsiteY6" fmla="*/ 100208 h 1252602"/>
              <a:gd name="connsiteX7" fmla="*/ 789140 w 4423249"/>
              <a:gd name="connsiteY7" fmla="*/ 125260 h 1252602"/>
              <a:gd name="connsiteX8" fmla="*/ 926926 w 4423249"/>
              <a:gd name="connsiteY8" fmla="*/ 150312 h 1252602"/>
              <a:gd name="connsiteX9" fmla="*/ 989556 w 4423249"/>
              <a:gd name="connsiteY9" fmla="*/ 187890 h 1252602"/>
              <a:gd name="connsiteX10" fmla="*/ 1027134 w 4423249"/>
              <a:gd name="connsiteY10" fmla="*/ 200416 h 1252602"/>
              <a:gd name="connsiteX11" fmla="*/ 1102290 w 4423249"/>
              <a:gd name="connsiteY11" fmla="*/ 237994 h 1252602"/>
              <a:gd name="connsiteX12" fmla="*/ 1277655 w 4423249"/>
              <a:gd name="connsiteY12" fmla="*/ 250520 h 1252602"/>
              <a:gd name="connsiteX13" fmla="*/ 1352811 w 4423249"/>
              <a:gd name="connsiteY13" fmla="*/ 275572 h 1252602"/>
              <a:gd name="connsiteX14" fmla="*/ 1427967 w 4423249"/>
              <a:gd name="connsiteY14" fmla="*/ 350728 h 1252602"/>
              <a:gd name="connsiteX15" fmla="*/ 1503123 w 4423249"/>
              <a:gd name="connsiteY15" fmla="*/ 413358 h 1252602"/>
              <a:gd name="connsiteX16" fmla="*/ 1678488 w 4423249"/>
              <a:gd name="connsiteY16" fmla="*/ 450937 h 1252602"/>
              <a:gd name="connsiteX17" fmla="*/ 1778696 w 4423249"/>
              <a:gd name="connsiteY17" fmla="*/ 463463 h 1252602"/>
              <a:gd name="connsiteX18" fmla="*/ 1954060 w 4423249"/>
              <a:gd name="connsiteY18" fmla="*/ 488515 h 1252602"/>
              <a:gd name="connsiteX19" fmla="*/ 2029216 w 4423249"/>
              <a:gd name="connsiteY19" fmla="*/ 526093 h 1252602"/>
              <a:gd name="connsiteX20" fmla="*/ 2054268 w 4423249"/>
              <a:gd name="connsiteY20" fmla="*/ 563671 h 1252602"/>
              <a:gd name="connsiteX21" fmla="*/ 2091847 w 4423249"/>
              <a:gd name="connsiteY21" fmla="*/ 588723 h 1252602"/>
              <a:gd name="connsiteX22" fmla="*/ 2141951 w 4423249"/>
              <a:gd name="connsiteY22" fmla="*/ 626301 h 1252602"/>
              <a:gd name="connsiteX23" fmla="*/ 2179529 w 4423249"/>
              <a:gd name="connsiteY23" fmla="*/ 651353 h 1252602"/>
              <a:gd name="connsiteX24" fmla="*/ 2217107 w 4423249"/>
              <a:gd name="connsiteY24" fmla="*/ 688931 h 1252602"/>
              <a:gd name="connsiteX25" fmla="*/ 2292263 w 4423249"/>
              <a:gd name="connsiteY25" fmla="*/ 713983 h 1252602"/>
              <a:gd name="connsiteX26" fmla="*/ 2329841 w 4423249"/>
              <a:gd name="connsiteY26" fmla="*/ 739035 h 1252602"/>
              <a:gd name="connsiteX27" fmla="*/ 2505205 w 4423249"/>
              <a:gd name="connsiteY27" fmla="*/ 764087 h 1252602"/>
              <a:gd name="connsiteX28" fmla="*/ 2605414 w 4423249"/>
              <a:gd name="connsiteY28" fmla="*/ 814191 h 1252602"/>
              <a:gd name="connsiteX29" fmla="*/ 2655518 w 4423249"/>
              <a:gd name="connsiteY29" fmla="*/ 826717 h 1252602"/>
              <a:gd name="connsiteX30" fmla="*/ 2730674 w 4423249"/>
              <a:gd name="connsiteY30" fmla="*/ 851769 h 1252602"/>
              <a:gd name="connsiteX31" fmla="*/ 2793304 w 4423249"/>
              <a:gd name="connsiteY31" fmla="*/ 864295 h 1252602"/>
              <a:gd name="connsiteX32" fmla="*/ 2830882 w 4423249"/>
              <a:gd name="connsiteY32" fmla="*/ 889347 h 1252602"/>
              <a:gd name="connsiteX33" fmla="*/ 2880986 w 4423249"/>
              <a:gd name="connsiteY33" fmla="*/ 901874 h 1252602"/>
              <a:gd name="connsiteX34" fmla="*/ 2918564 w 4423249"/>
              <a:gd name="connsiteY34" fmla="*/ 914400 h 1252602"/>
              <a:gd name="connsiteX35" fmla="*/ 3006247 w 4423249"/>
              <a:gd name="connsiteY35" fmla="*/ 939452 h 1252602"/>
              <a:gd name="connsiteX36" fmla="*/ 3118981 w 4423249"/>
              <a:gd name="connsiteY36" fmla="*/ 989556 h 1252602"/>
              <a:gd name="connsiteX37" fmla="*/ 3156559 w 4423249"/>
              <a:gd name="connsiteY37" fmla="*/ 1002082 h 1252602"/>
              <a:gd name="connsiteX38" fmla="*/ 3194137 w 4423249"/>
              <a:gd name="connsiteY38" fmla="*/ 1014608 h 1252602"/>
              <a:gd name="connsiteX39" fmla="*/ 3231715 w 4423249"/>
              <a:gd name="connsiteY39" fmla="*/ 1039660 h 1252602"/>
              <a:gd name="connsiteX40" fmla="*/ 3306871 w 4423249"/>
              <a:gd name="connsiteY40" fmla="*/ 1064712 h 1252602"/>
              <a:gd name="connsiteX41" fmla="*/ 3294345 w 4423249"/>
              <a:gd name="connsiteY41" fmla="*/ 1027134 h 1252602"/>
              <a:gd name="connsiteX42" fmla="*/ 3344449 w 4423249"/>
              <a:gd name="connsiteY42" fmla="*/ 1039660 h 1252602"/>
              <a:gd name="connsiteX43" fmla="*/ 3419605 w 4423249"/>
              <a:gd name="connsiteY43" fmla="*/ 1052186 h 1252602"/>
              <a:gd name="connsiteX44" fmla="*/ 3544866 w 4423249"/>
              <a:gd name="connsiteY44" fmla="*/ 1152394 h 1252602"/>
              <a:gd name="connsiteX45" fmla="*/ 3582444 w 4423249"/>
              <a:gd name="connsiteY45" fmla="*/ 1177446 h 1252602"/>
              <a:gd name="connsiteX46" fmla="*/ 3695178 w 4423249"/>
              <a:gd name="connsiteY46" fmla="*/ 1215024 h 1252602"/>
              <a:gd name="connsiteX47" fmla="*/ 3732756 w 4423249"/>
              <a:gd name="connsiteY47" fmla="*/ 1227550 h 1252602"/>
              <a:gd name="connsiteX48" fmla="*/ 3770334 w 4423249"/>
              <a:gd name="connsiteY48" fmla="*/ 1252602 h 1252602"/>
              <a:gd name="connsiteX49" fmla="*/ 4058433 w 4423249"/>
              <a:gd name="connsiteY49" fmla="*/ 1240076 h 1252602"/>
              <a:gd name="connsiteX50" fmla="*/ 4096011 w 4423249"/>
              <a:gd name="connsiteY50" fmla="*/ 1215024 h 1252602"/>
              <a:gd name="connsiteX51" fmla="*/ 4171167 w 4423249"/>
              <a:gd name="connsiteY51" fmla="*/ 1189972 h 1252602"/>
              <a:gd name="connsiteX52" fmla="*/ 4271375 w 4423249"/>
              <a:gd name="connsiteY52" fmla="*/ 1152394 h 1252602"/>
              <a:gd name="connsiteX53" fmla="*/ 4296427 w 4423249"/>
              <a:gd name="connsiteY53" fmla="*/ 1114816 h 1252602"/>
              <a:gd name="connsiteX54" fmla="*/ 4334005 w 4423249"/>
              <a:gd name="connsiteY54" fmla="*/ 1089764 h 1252602"/>
              <a:gd name="connsiteX55" fmla="*/ 4396636 w 4423249"/>
              <a:gd name="connsiteY55" fmla="*/ 1039660 h 1252602"/>
              <a:gd name="connsiteX56" fmla="*/ 4421688 w 4423249"/>
              <a:gd name="connsiteY56" fmla="*/ 1002082 h 1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3249" h="1252602">
                <a:moveTo>
                  <a:pt x="0" y="0"/>
                </a:moveTo>
                <a:cubicBezTo>
                  <a:pt x="20877" y="4175"/>
                  <a:pt x="41587" y="9289"/>
                  <a:pt x="62630" y="12526"/>
                </a:cubicBezTo>
                <a:cubicBezTo>
                  <a:pt x="95901" y="17645"/>
                  <a:pt x="129923" y="17999"/>
                  <a:pt x="162838" y="25052"/>
                </a:cubicBezTo>
                <a:cubicBezTo>
                  <a:pt x="188659" y="30585"/>
                  <a:pt x="237995" y="50104"/>
                  <a:pt x="237995" y="50104"/>
                </a:cubicBezTo>
                <a:cubicBezTo>
                  <a:pt x="250521" y="58455"/>
                  <a:pt x="262108" y="68423"/>
                  <a:pt x="275573" y="75156"/>
                </a:cubicBezTo>
                <a:cubicBezTo>
                  <a:pt x="287383" y="81061"/>
                  <a:pt x="299969" y="86929"/>
                  <a:pt x="313151" y="87682"/>
                </a:cubicBezTo>
                <a:cubicBezTo>
                  <a:pt x="446610" y="95308"/>
                  <a:pt x="580373" y="96033"/>
                  <a:pt x="713984" y="100208"/>
                </a:cubicBezTo>
                <a:cubicBezTo>
                  <a:pt x="739036" y="108559"/>
                  <a:pt x="763092" y="120919"/>
                  <a:pt x="789140" y="125260"/>
                </a:cubicBezTo>
                <a:cubicBezTo>
                  <a:pt x="885296" y="141286"/>
                  <a:pt x="839392" y="132805"/>
                  <a:pt x="926926" y="150312"/>
                </a:cubicBezTo>
                <a:cubicBezTo>
                  <a:pt x="947803" y="162838"/>
                  <a:pt x="967780" y="177002"/>
                  <a:pt x="989556" y="187890"/>
                </a:cubicBezTo>
                <a:cubicBezTo>
                  <a:pt x="1001366" y="193795"/>
                  <a:pt x="1015324" y="194511"/>
                  <a:pt x="1027134" y="200416"/>
                </a:cubicBezTo>
                <a:cubicBezTo>
                  <a:pt x="1063512" y="218605"/>
                  <a:pt x="1061118" y="233150"/>
                  <a:pt x="1102290" y="237994"/>
                </a:cubicBezTo>
                <a:cubicBezTo>
                  <a:pt x="1160493" y="244841"/>
                  <a:pt x="1219200" y="246345"/>
                  <a:pt x="1277655" y="250520"/>
                </a:cubicBezTo>
                <a:cubicBezTo>
                  <a:pt x="1302707" y="258871"/>
                  <a:pt x="1334138" y="256899"/>
                  <a:pt x="1352811" y="275572"/>
                </a:cubicBezTo>
                <a:lnTo>
                  <a:pt x="1427967" y="350728"/>
                </a:lnTo>
                <a:cubicBezTo>
                  <a:pt x="1446875" y="369636"/>
                  <a:pt x="1475719" y="403393"/>
                  <a:pt x="1503123" y="413358"/>
                </a:cubicBezTo>
                <a:cubicBezTo>
                  <a:pt x="1547750" y="429586"/>
                  <a:pt x="1628544" y="443802"/>
                  <a:pt x="1678488" y="450937"/>
                </a:cubicBezTo>
                <a:cubicBezTo>
                  <a:pt x="1711812" y="455698"/>
                  <a:pt x="1745342" y="458915"/>
                  <a:pt x="1778696" y="463463"/>
                </a:cubicBezTo>
                <a:lnTo>
                  <a:pt x="1954060" y="488515"/>
                </a:lnTo>
                <a:cubicBezTo>
                  <a:pt x="1984623" y="498703"/>
                  <a:pt x="2004934" y="501811"/>
                  <a:pt x="2029216" y="526093"/>
                </a:cubicBezTo>
                <a:cubicBezTo>
                  <a:pt x="2039861" y="536738"/>
                  <a:pt x="2043623" y="553026"/>
                  <a:pt x="2054268" y="563671"/>
                </a:cubicBezTo>
                <a:cubicBezTo>
                  <a:pt x="2064913" y="574316"/>
                  <a:pt x="2079596" y="579973"/>
                  <a:pt x="2091847" y="588723"/>
                </a:cubicBezTo>
                <a:cubicBezTo>
                  <a:pt x="2108835" y="600857"/>
                  <a:pt x="2124963" y="614167"/>
                  <a:pt x="2141951" y="626301"/>
                </a:cubicBezTo>
                <a:cubicBezTo>
                  <a:pt x="2154201" y="635051"/>
                  <a:pt x="2167964" y="641715"/>
                  <a:pt x="2179529" y="651353"/>
                </a:cubicBezTo>
                <a:cubicBezTo>
                  <a:pt x="2193138" y="662694"/>
                  <a:pt x="2201622" y="680328"/>
                  <a:pt x="2217107" y="688931"/>
                </a:cubicBezTo>
                <a:cubicBezTo>
                  <a:pt x="2240191" y="701755"/>
                  <a:pt x="2270291" y="699335"/>
                  <a:pt x="2292263" y="713983"/>
                </a:cubicBezTo>
                <a:cubicBezTo>
                  <a:pt x="2304789" y="722334"/>
                  <a:pt x="2316376" y="732302"/>
                  <a:pt x="2329841" y="739035"/>
                </a:cubicBezTo>
                <a:cubicBezTo>
                  <a:pt x="2378036" y="763133"/>
                  <a:pt x="2470002" y="760887"/>
                  <a:pt x="2505205" y="764087"/>
                </a:cubicBezTo>
                <a:cubicBezTo>
                  <a:pt x="2538608" y="780788"/>
                  <a:pt x="2569183" y="805133"/>
                  <a:pt x="2605414" y="814191"/>
                </a:cubicBezTo>
                <a:cubicBezTo>
                  <a:pt x="2622115" y="818366"/>
                  <a:pt x="2639029" y="821770"/>
                  <a:pt x="2655518" y="826717"/>
                </a:cubicBezTo>
                <a:cubicBezTo>
                  <a:pt x="2680811" y="834305"/>
                  <a:pt x="2704780" y="846590"/>
                  <a:pt x="2730674" y="851769"/>
                </a:cubicBezTo>
                <a:lnTo>
                  <a:pt x="2793304" y="864295"/>
                </a:lnTo>
                <a:cubicBezTo>
                  <a:pt x="2805830" y="872646"/>
                  <a:pt x="2817045" y="883417"/>
                  <a:pt x="2830882" y="889347"/>
                </a:cubicBezTo>
                <a:cubicBezTo>
                  <a:pt x="2846705" y="896129"/>
                  <a:pt x="2864433" y="897144"/>
                  <a:pt x="2880986" y="901874"/>
                </a:cubicBezTo>
                <a:cubicBezTo>
                  <a:pt x="2893682" y="905501"/>
                  <a:pt x="2905868" y="910773"/>
                  <a:pt x="2918564" y="914400"/>
                </a:cubicBezTo>
                <a:cubicBezTo>
                  <a:pt x="3028672" y="945859"/>
                  <a:pt x="2916139" y="909417"/>
                  <a:pt x="3006247" y="939452"/>
                </a:cubicBezTo>
                <a:cubicBezTo>
                  <a:pt x="3065797" y="979152"/>
                  <a:pt x="3029543" y="959743"/>
                  <a:pt x="3118981" y="989556"/>
                </a:cubicBezTo>
                <a:lnTo>
                  <a:pt x="3156559" y="1002082"/>
                </a:lnTo>
                <a:cubicBezTo>
                  <a:pt x="3169085" y="1006257"/>
                  <a:pt x="3183151" y="1007284"/>
                  <a:pt x="3194137" y="1014608"/>
                </a:cubicBezTo>
                <a:cubicBezTo>
                  <a:pt x="3206663" y="1022959"/>
                  <a:pt x="3217958" y="1033546"/>
                  <a:pt x="3231715" y="1039660"/>
                </a:cubicBezTo>
                <a:cubicBezTo>
                  <a:pt x="3255846" y="1050385"/>
                  <a:pt x="3306871" y="1064712"/>
                  <a:pt x="3306871" y="1064712"/>
                </a:cubicBezTo>
                <a:cubicBezTo>
                  <a:pt x="3302696" y="1052186"/>
                  <a:pt x="3283359" y="1034458"/>
                  <a:pt x="3294345" y="1027134"/>
                </a:cubicBezTo>
                <a:cubicBezTo>
                  <a:pt x="3308669" y="1017585"/>
                  <a:pt x="3327568" y="1036284"/>
                  <a:pt x="3344449" y="1039660"/>
                </a:cubicBezTo>
                <a:cubicBezTo>
                  <a:pt x="3369353" y="1044641"/>
                  <a:pt x="3394553" y="1048011"/>
                  <a:pt x="3419605" y="1052186"/>
                </a:cubicBezTo>
                <a:cubicBezTo>
                  <a:pt x="3491000" y="1123580"/>
                  <a:pt x="3450057" y="1089188"/>
                  <a:pt x="3544866" y="1152394"/>
                </a:cubicBezTo>
                <a:cubicBezTo>
                  <a:pt x="3557392" y="1160745"/>
                  <a:pt x="3568162" y="1172685"/>
                  <a:pt x="3582444" y="1177446"/>
                </a:cubicBezTo>
                <a:lnTo>
                  <a:pt x="3695178" y="1215024"/>
                </a:lnTo>
                <a:cubicBezTo>
                  <a:pt x="3707704" y="1219199"/>
                  <a:pt x="3721770" y="1220226"/>
                  <a:pt x="3732756" y="1227550"/>
                </a:cubicBezTo>
                <a:lnTo>
                  <a:pt x="3770334" y="1252602"/>
                </a:lnTo>
                <a:cubicBezTo>
                  <a:pt x="3866367" y="1248427"/>
                  <a:pt x="3962943" y="1251094"/>
                  <a:pt x="4058433" y="1240076"/>
                </a:cubicBezTo>
                <a:cubicBezTo>
                  <a:pt x="4073388" y="1238350"/>
                  <a:pt x="4082254" y="1221138"/>
                  <a:pt x="4096011" y="1215024"/>
                </a:cubicBezTo>
                <a:cubicBezTo>
                  <a:pt x="4120142" y="1204299"/>
                  <a:pt x="4149195" y="1204620"/>
                  <a:pt x="4171167" y="1189972"/>
                </a:cubicBezTo>
                <a:cubicBezTo>
                  <a:pt x="4226459" y="1153110"/>
                  <a:pt x="4193983" y="1167872"/>
                  <a:pt x="4271375" y="1152394"/>
                </a:cubicBezTo>
                <a:cubicBezTo>
                  <a:pt x="4279726" y="1139868"/>
                  <a:pt x="4285782" y="1125461"/>
                  <a:pt x="4296427" y="1114816"/>
                </a:cubicBezTo>
                <a:cubicBezTo>
                  <a:pt x="4307072" y="1104171"/>
                  <a:pt x="4322249" y="1099168"/>
                  <a:pt x="4334005" y="1089764"/>
                </a:cubicBezTo>
                <a:cubicBezTo>
                  <a:pt x="4423249" y="1018370"/>
                  <a:pt x="4280976" y="1116767"/>
                  <a:pt x="4396636" y="1039660"/>
                </a:cubicBezTo>
                <a:lnTo>
                  <a:pt x="4421688" y="100208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Rectangle 8"/>
          <p:cNvSpPr/>
          <p:nvPr/>
        </p:nvSpPr>
        <p:spPr>
          <a:xfrm>
            <a:off x="1752600" y="40386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76400" y="2514600"/>
            <a:ext cx="5334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802" name="Group 12"/>
          <p:cNvGrpSpPr>
            <a:grpSpLocks/>
          </p:cNvGrpSpPr>
          <p:nvPr/>
        </p:nvGrpSpPr>
        <p:grpSpPr bwMode="auto">
          <a:xfrm>
            <a:off x="1420813" y="2771775"/>
            <a:ext cx="5329237" cy="3629025"/>
            <a:chOff x="1535668" y="2667794"/>
            <a:chExt cx="5328262" cy="3630493"/>
          </a:xfrm>
        </p:grpSpPr>
        <p:cxnSp>
          <p:nvCxnSpPr>
            <p:cNvPr id="11" name="Straight Arrow Connector 10"/>
            <p:cNvCxnSpPr/>
            <p:nvPr/>
          </p:nvCxnSpPr>
          <p:spPr>
            <a:xfrm rot="5400000" flipH="1" flipV="1">
              <a:off x="304640" y="4267054"/>
              <a:ext cx="320010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5487" y="5867901"/>
              <a:ext cx="44187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05"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3806"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3807"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3808" name="TextBox 10"/>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9"/>
                                        </p:tgtEl>
                                        <p:attrNameLst>
                                          <p:attrName>ppt_x</p:attrName>
                                        </p:attrNameLst>
                                      </p:cBhvr>
                                      <p:tavLst>
                                        <p:tav tm="0">
                                          <p:val>
                                            <p:strVal val="ppt_x"/>
                                          </p:val>
                                        </p:tav>
                                        <p:tav tm="100000">
                                          <p:val>
                                            <p:strVal val="1+ppt_w/2"/>
                                          </p:val>
                                        </p:tav>
                                      </p:tavLst>
                                    </p:anim>
                                    <p:anim calcmode="lin" valueType="num">
                                      <p:cBhvr additive="base">
                                        <p:cTn id="9" dur="1000"/>
                                        <p:tgtEl>
                                          <p:spTgt spid="9"/>
                                        </p:tgtEl>
                                        <p:attrNameLst>
                                          <p:attrName>ppt_y</p:attrName>
                                        </p:attrNameLst>
                                      </p:cBhvr>
                                      <p:tavLst>
                                        <p:tav tm="0">
                                          <p:val>
                                            <p:strVal val="ppt_y"/>
                                          </p:val>
                                        </p:tav>
                                        <p:tav tm="100000">
                                          <p:val>
                                            <p:strVal val="ppt_y"/>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8"/>
                                        </p:tgtEl>
                                        <p:attrNameLst>
                                          <p:attrName>ppt_x</p:attrName>
                                        </p:attrNameLst>
                                      </p:cBhvr>
                                      <p:tavLst>
                                        <p:tav tm="0">
                                          <p:val>
                                            <p:strVal val="ppt_x"/>
                                          </p:val>
                                        </p:tav>
                                        <p:tav tm="100000">
                                          <p:val>
                                            <p:strVal val="1+ppt_w/2"/>
                                          </p:val>
                                        </p:tav>
                                      </p:tavLst>
                                    </p:anim>
                                    <p:anim calcmode="lin" valueType="num">
                                      <p:cBhvr additive="base">
                                        <p:cTn id="20" dur="1000"/>
                                        <p:tgtEl>
                                          <p:spTgt spid="8"/>
                                        </p:tgtEl>
                                        <p:attrNameLst>
                                          <p:attrName>ppt_y</p:attrName>
                                        </p:attrNameLst>
                                      </p:cBhvr>
                                      <p:tavLst>
                                        <p:tav tm="0">
                                          <p:val>
                                            <p:strVal val="ppt_y"/>
                                          </p:val>
                                        </p:tav>
                                        <p:tav tm="100000">
                                          <p:val>
                                            <p:strVal val="ppt_y"/>
                                          </p:val>
                                        </p:tav>
                                      </p:tavLst>
                                    </p:anim>
                                    <p:set>
                                      <p:cBhvr>
                                        <p:cTn id="21" dur="1" fill="hold">
                                          <p:stCondLst>
                                            <p:cond delay="999"/>
                                          </p:stCondLst>
                                        </p:cTn>
                                        <p:tgtEl>
                                          <p:spTgt spid="8"/>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Effect of Training Size</a:t>
            </a:r>
          </a:p>
        </p:txBody>
      </p:sp>
      <p:sp>
        <p:nvSpPr>
          <p:cNvPr id="10" name="Freeform 9"/>
          <p:cNvSpPr/>
          <p:nvPr/>
        </p:nvSpPr>
        <p:spPr>
          <a:xfrm>
            <a:off x="1928813" y="3644900"/>
            <a:ext cx="4384675" cy="1349375"/>
          </a:xfrm>
          <a:custGeom>
            <a:avLst/>
            <a:gdLst>
              <a:gd name="connsiteX0" fmla="*/ 0 w 4384110"/>
              <a:gd name="connsiteY0" fmla="*/ 0 h 1349049"/>
              <a:gd name="connsiteX1" fmla="*/ 25052 w 4384110"/>
              <a:gd name="connsiteY1" fmla="*/ 112734 h 1349049"/>
              <a:gd name="connsiteX2" fmla="*/ 75156 w 4384110"/>
              <a:gd name="connsiteY2" fmla="*/ 187890 h 1349049"/>
              <a:gd name="connsiteX3" fmla="*/ 112734 w 4384110"/>
              <a:gd name="connsiteY3" fmla="*/ 212942 h 1349049"/>
              <a:gd name="connsiteX4" fmla="*/ 137787 w 4384110"/>
              <a:gd name="connsiteY4" fmla="*/ 237994 h 1349049"/>
              <a:gd name="connsiteX5" fmla="*/ 212943 w 4384110"/>
              <a:gd name="connsiteY5" fmla="*/ 263047 h 1349049"/>
              <a:gd name="connsiteX6" fmla="*/ 250521 w 4384110"/>
              <a:gd name="connsiteY6" fmla="*/ 275573 h 1349049"/>
              <a:gd name="connsiteX7" fmla="*/ 275573 w 4384110"/>
              <a:gd name="connsiteY7" fmla="*/ 313151 h 1349049"/>
              <a:gd name="connsiteX8" fmla="*/ 313151 w 4384110"/>
              <a:gd name="connsiteY8" fmla="*/ 325677 h 1349049"/>
              <a:gd name="connsiteX9" fmla="*/ 350729 w 4384110"/>
              <a:gd name="connsiteY9" fmla="*/ 350729 h 1349049"/>
              <a:gd name="connsiteX10" fmla="*/ 425885 w 4384110"/>
              <a:gd name="connsiteY10" fmla="*/ 375781 h 1349049"/>
              <a:gd name="connsiteX11" fmla="*/ 463463 w 4384110"/>
              <a:gd name="connsiteY11" fmla="*/ 388307 h 1349049"/>
              <a:gd name="connsiteX12" fmla="*/ 513567 w 4384110"/>
              <a:gd name="connsiteY12" fmla="*/ 400833 h 1349049"/>
              <a:gd name="connsiteX13" fmla="*/ 563671 w 4384110"/>
              <a:gd name="connsiteY13" fmla="*/ 425885 h 1349049"/>
              <a:gd name="connsiteX14" fmla="*/ 651354 w 4384110"/>
              <a:gd name="connsiteY14" fmla="*/ 450937 h 1349049"/>
              <a:gd name="connsiteX15" fmla="*/ 688932 w 4384110"/>
              <a:gd name="connsiteY15" fmla="*/ 475989 h 1349049"/>
              <a:gd name="connsiteX16" fmla="*/ 776614 w 4384110"/>
              <a:gd name="connsiteY16" fmla="*/ 501041 h 1349049"/>
              <a:gd name="connsiteX17" fmla="*/ 814192 w 4384110"/>
              <a:gd name="connsiteY17" fmla="*/ 526093 h 1349049"/>
              <a:gd name="connsiteX18" fmla="*/ 939452 w 4384110"/>
              <a:gd name="connsiteY18" fmla="*/ 563671 h 1349049"/>
              <a:gd name="connsiteX19" fmla="*/ 977030 w 4384110"/>
              <a:gd name="connsiteY19" fmla="*/ 588723 h 1349049"/>
              <a:gd name="connsiteX20" fmla="*/ 1064713 w 4384110"/>
              <a:gd name="connsiteY20" fmla="*/ 613775 h 1349049"/>
              <a:gd name="connsiteX21" fmla="*/ 1139869 w 4384110"/>
              <a:gd name="connsiteY21" fmla="*/ 638827 h 1349049"/>
              <a:gd name="connsiteX22" fmla="*/ 1177447 w 4384110"/>
              <a:gd name="connsiteY22" fmla="*/ 651353 h 1349049"/>
              <a:gd name="connsiteX23" fmla="*/ 1215025 w 4384110"/>
              <a:gd name="connsiteY23" fmla="*/ 676405 h 1349049"/>
              <a:gd name="connsiteX24" fmla="*/ 1277655 w 4384110"/>
              <a:gd name="connsiteY24" fmla="*/ 688931 h 1349049"/>
              <a:gd name="connsiteX25" fmla="*/ 1315233 w 4384110"/>
              <a:gd name="connsiteY25" fmla="*/ 713984 h 1349049"/>
              <a:gd name="connsiteX26" fmla="*/ 1402915 w 4384110"/>
              <a:gd name="connsiteY26" fmla="*/ 739036 h 1349049"/>
              <a:gd name="connsiteX27" fmla="*/ 1478071 w 4384110"/>
              <a:gd name="connsiteY27" fmla="*/ 789140 h 1349049"/>
              <a:gd name="connsiteX28" fmla="*/ 1515650 w 4384110"/>
              <a:gd name="connsiteY28" fmla="*/ 814192 h 1349049"/>
              <a:gd name="connsiteX29" fmla="*/ 1665962 w 4384110"/>
              <a:gd name="connsiteY29" fmla="*/ 864296 h 1349049"/>
              <a:gd name="connsiteX30" fmla="*/ 1703540 w 4384110"/>
              <a:gd name="connsiteY30" fmla="*/ 876822 h 1349049"/>
              <a:gd name="connsiteX31" fmla="*/ 1741118 w 4384110"/>
              <a:gd name="connsiteY31" fmla="*/ 889348 h 1349049"/>
              <a:gd name="connsiteX32" fmla="*/ 1853852 w 4384110"/>
              <a:gd name="connsiteY32" fmla="*/ 951978 h 1349049"/>
              <a:gd name="connsiteX33" fmla="*/ 1891430 w 4384110"/>
              <a:gd name="connsiteY33" fmla="*/ 977030 h 1349049"/>
              <a:gd name="connsiteX34" fmla="*/ 1929008 w 4384110"/>
              <a:gd name="connsiteY34" fmla="*/ 1014608 h 1349049"/>
              <a:gd name="connsiteX35" fmla="*/ 2004165 w 4384110"/>
              <a:gd name="connsiteY35" fmla="*/ 1039660 h 1349049"/>
              <a:gd name="connsiteX36" fmla="*/ 2041743 w 4384110"/>
              <a:gd name="connsiteY36" fmla="*/ 1052186 h 1349049"/>
              <a:gd name="connsiteX37" fmla="*/ 2718148 w 4384110"/>
              <a:gd name="connsiteY37" fmla="*/ 1077238 h 1349049"/>
              <a:gd name="connsiteX38" fmla="*/ 2956143 w 4384110"/>
              <a:gd name="connsiteY38" fmla="*/ 1102290 h 1349049"/>
              <a:gd name="connsiteX39" fmla="*/ 3018773 w 4384110"/>
              <a:gd name="connsiteY39" fmla="*/ 1114816 h 1349049"/>
              <a:gd name="connsiteX40" fmla="*/ 3081403 w 4384110"/>
              <a:gd name="connsiteY40" fmla="*/ 1152394 h 1349049"/>
              <a:gd name="connsiteX41" fmla="*/ 3331924 w 4384110"/>
              <a:gd name="connsiteY41" fmla="*/ 1189973 h 1349049"/>
              <a:gd name="connsiteX42" fmla="*/ 3457184 w 4384110"/>
              <a:gd name="connsiteY42" fmla="*/ 1215025 h 1349049"/>
              <a:gd name="connsiteX43" fmla="*/ 3507288 w 4384110"/>
              <a:gd name="connsiteY43" fmla="*/ 1227551 h 1349049"/>
              <a:gd name="connsiteX44" fmla="*/ 3620022 w 4384110"/>
              <a:gd name="connsiteY44" fmla="*/ 1240077 h 1349049"/>
              <a:gd name="connsiteX45" fmla="*/ 3657600 w 4384110"/>
              <a:gd name="connsiteY45" fmla="*/ 1252603 h 1349049"/>
              <a:gd name="connsiteX46" fmla="*/ 4296428 w 4384110"/>
              <a:gd name="connsiteY46" fmla="*/ 1277655 h 1349049"/>
              <a:gd name="connsiteX47" fmla="*/ 4384110 w 4384110"/>
              <a:gd name="connsiteY47" fmla="*/ 1315233 h 13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84110" h="1349049">
                <a:moveTo>
                  <a:pt x="0" y="0"/>
                </a:moveTo>
                <a:cubicBezTo>
                  <a:pt x="3399" y="20392"/>
                  <a:pt x="10368" y="86303"/>
                  <a:pt x="25052" y="112734"/>
                </a:cubicBezTo>
                <a:cubicBezTo>
                  <a:pt x="39674" y="139054"/>
                  <a:pt x="50104" y="171189"/>
                  <a:pt x="75156" y="187890"/>
                </a:cubicBezTo>
                <a:cubicBezTo>
                  <a:pt x="87682" y="196241"/>
                  <a:pt x="100978" y="203538"/>
                  <a:pt x="112734" y="212942"/>
                </a:cubicBezTo>
                <a:cubicBezTo>
                  <a:pt x="121956" y="220319"/>
                  <a:pt x="127224" y="232712"/>
                  <a:pt x="137787" y="237994"/>
                </a:cubicBezTo>
                <a:cubicBezTo>
                  <a:pt x="161406" y="249804"/>
                  <a:pt x="187891" y="254696"/>
                  <a:pt x="212943" y="263047"/>
                </a:cubicBezTo>
                <a:lnTo>
                  <a:pt x="250521" y="275573"/>
                </a:lnTo>
                <a:cubicBezTo>
                  <a:pt x="258872" y="288099"/>
                  <a:pt x="263818" y="303747"/>
                  <a:pt x="275573" y="313151"/>
                </a:cubicBezTo>
                <a:cubicBezTo>
                  <a:pt x="285883" y="321399"/>
                  <a:pt x="301341" y="319772"/>
                  <a:pt x="313151" y="325677"/>
                </a:cubicBezTo>
                <a:cubicBezTo>
                  <a:pt x="326616" y="332410"/>
                  <a:pt x="336972" y="344615"/>
                  <a:pt x="350729" y="350729"/>
                </a:cubicBezTo>
                <a:cubicBezTo>
                  <a:pt x="374860" y="361454"/>
                  <a:pt x="400833" y="367430"/>
                  <a:pt x="425885" y="375781"/>
                </a:cubicBezTo>
                <a:cubicBezTo>
                  <a:pt x="438411" y="379956"/>
                  <a:pt x="450654" y="385105"/>
                  <a:pt x="463463" y="388307"/>
                </a:cubicBezTo>
                <a:cubicBezTo>
                  <a:pt x="480164" y="392482"/>
                  <a:pt x="497448" y="394788"/>
                  <a:pt x="513567" y="400833"/>
                </a:cubicBezTo>
                <a:cubicBezTo>
                  <a:pt x="531051" y="407389"/>
                  <a:pt x="546508" y="418530"/>
                  <a:pt x="563671" y="425885"/>
                </a:cubicBezTo>
                <a:cubicBezTo>
                  <a:pt x="588827" y="436666"/>
                  <a:pt x="625931" y="444581"/>
                  <a:pt x="651354" y="450937"/>
                </a:cubicBezTo>
                <a:cubicBezTo>
                  <a:pt x="663880" y="459288"/>
                  <a:pt x="675467" y="469256"/>
                  <a:pt x="688932" y="475989"/>
                </a:cubicBezTo>
                <a:cubicBezTo>
                  <a:pt x="706902" y="484974"/>
                  <a:pt x="760561" y="497028"/>
                  <a:pt x="776614" y="501041"/>
                </a:cubicBezTo>
                <a:cubicBezTo>
                  <a:pt x="789140" y="509392"/>
                  <a:pt x="800355" y="520163"/>
                  <a:pt x="814192" y="526093"/>
                </a:cubicBezTo>
                <a:cubicBezTo>
                  <a:pt x="863207" y="547099"/>
                  <a:pt x="888932" y="529991"/>
                  <a:pt x="939452" y="563671"/>
                </a:cubicBezTo>
                <a:cubicBezTo>
                  <a:pt x="951978" y="572022"/>
                  <a:pt x="963565" y="581990"/>
                  <a:pt x="977030" y="588723"/>
                </a:cubicBezTo>
                <a:cubicBezTo>
                  <a:pt x="998079" y="599248"/>
                  <a:pt x="1044645" y="607755"/>
                  <a:pt x="1064713" y="613775"/>
                </a:cubicBezTo>
                <a:cubicBezTo>
                  <a:pt x="1090006" y="621363"/>
                  <a:pt x="1114817" y="630476"/>
                  <a:pt x="1139869" y="638827"/>
                </a:cubicBezTo>
                <a:cubicBezTo>
                  <a:pt x="1152395" y="643002"/>
                  <a:pt x="1166461" y="644029"/>
                  <a:pt x="1177447" y="651353"/>
                </a:cubicBezTo>
                <a:cubicBezTo>
                  <a:pt x="1189973" y="659704"/>
                  <a:pt x="1200929" y="671119"/>
                  <a:pt x="1215025" y="676405"/>
                </a:cubicBezTo>
                <a:cubicBezTo>
                  <a:pt x="1234960" y="683880"/>
                  <a:pt x="1256778" y="684756"/>
                  <a:pt x="1277655" y="688931"/>
                </a:cubicBezTo>
                <a:cubicBezTo>
                  <a:pt x="1290181" y="697282"/>
                  <a:pt x="1301396" y="708054"/>
                  <a:pt x="1315233" y="713984"/>
                </a:cubicBezTo>
                <a:cubicBezTo>
                  <a:pt x="1343613" y="726147"/>
                  <a:pt x="1375491" y="723800"/>
                  <a:pt x="1402915" y="739036"/>
                </a:cubicBezTo>
                <a:cubicBezTo>
                  <a:pt x="1429235" y="753658"/>
                  <a:pt x="1453019" y="772439"/>
                  <a:pt x="1478071" y="789140"/>
                </a:cubicBezTo>
                <a:cubicBezTo>
                  <a:pt x="1490597" y="797491"/>
                  <a:pt x="1501368" y="809431"/>
                  <a:pt x="1515650" y="814192"/>
                </a:cubicBezTo>
                <a:lnTo>
                  <a:pt x="1665962" y="864296"/>
                </a:lnTo>
                <a:lnTo>
                  <a:pt x="1703540" y="876822"/>
                </a:lnTo>
                <a:cubicBezTo>
                  <a:pt x="1716066" y="880997"/>
                  <a:pt x="1730132" y="882024"/>
                  <a:pt x="1741118" y="889348"/>
                </a:cubicBezTo>
                <a:cubicBezTo>
                  <a:pt x="1825817" y="945814"/>
                  <a:pt x="1720920" y="878127"/>
                  <a:pt x="1853852" y="951978"/>
                </a:cubicBezTo>
                <a:cubicBezTo>
                  <a:pt x="1867012" y="959289"/>
                  <a:pt x="1879865" y="967392"/>
                  <a:pt x="1891430" y="977030"/>
                </a:cubicBezTo>
                <a:cubicBezTo>
                  <a:pt x="1905039" y="988371"/>
                  <a:pt x="1913523" y="1006005"/>
                  <a:pt x="1929008" y="1014608"/>
                </a:cubicBezTo>
                <a:cubicBezTo>
                  <a:pt x="1952092" y="1027433"/>
                  <a:pt x="1979113" y="1031309"/>
                  <a:pt x="2004165" y="1039660"/>
                </a:cubicBezTo>
                <a:cubicBezTo>
                  <a:pt x="2016691" y="1043835"/>
                  <a:pt x="2028545" y="1051809"/>
                  <a:pt x="2041743" y="1052186"/>
                </a:cubicBezTo>
                <a:cubicBezTo>
                  <a:pt x="2559563" y="1066981"/>
                  <a:pt x="2334159" y="1057028"/>
                  <a:pt x="2718148" y="1077238"/>
                </a:cubicBezTo>
                <a:cubicBezTo>
                  <a:pt x="2825020" y="1112862"/>
                  <a:pt x="2713179" y="1079151"/>
                  <a:pt x="2956143" y="1102290"/>
                </a:cubicBezTo>
                <a:cubicBezTo>
                  <a:pt x="2977337" y="1104308"/>
                  <a:pt x="2997896" y="1110641"/>
                  <a:pt x="3018773" y="1114816"/>
                </a:cubicBezTo>
                <a:cubicBezTo>
                  <a:pt x="3039650" y="1127342"/>
                  <a:pt x="3059239" y="1142319"/>
                  <a:pt x="3081403" y="1152394"/>
                </a:cubicBezTo>
                <a:cubicBezTo>
                  <a:pt x="3170790" y="1193025"/>
                  <a:pt x="3222018" y="1182123"/>
                  <a:pt x="3331924" y="1189973"/>
                </a:cubicBezTo>
                <a:cubicBezTo>
                  <a:pt x="3373677" y="1198324"/>
                  <a:pt x="3415875" y="1204698"/>
                  <a:pt x="3457184" y="1215025"/>
                </a:cubicBezTo>
                <a:cubicBezTo>
                  <a:pt x="3473885" y="1219200"/>
                  <a:pt x="3490273" y="1224933"/>
                  <a:pt x="3507288" y="1227551"/>
                </a:cubicBezTo>
                <a:cubicBezTo>
                  <a:pt x="3544658" y="1233300"/>
                  <a:pt x="3582444" y="1235902"/>
                  <a:pt x="3620022" y="1240077"/>
                </a:cubicBezTo>
                <a:cubicBezTo>
                  <a:pt x="3632548" y="1244252"/>
                  <a:pt x="3644417" y="1251871"/>
                  <a:pt x="3657600" y="1252603"/>
                </a:cubicBezTo>
                <a:cubicBezTo>
                  <a:pt x="3870378" y="1264424"/>
                  <a:pt x="4296428" y="1277655"/>
                  <a:pt x="4296428" y="1277655"/>
                </a:cubicBezTo>
                <a:cubicBezTo>
                  <a:pt x="4376497" y="1331034"/>
                  <a:pt x="4350294" y="1349049"/>
                  <a:pt x="4384110" y="131523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1916113" y="5308600"/>
            <a:ext cx="4371975" cy="541338"/>
          </a:xfrm>
          <a:custGeom>
            <a:avLst/>
            <a:gdLst>
              <a:gd name="connsiteX0" fmla="*/ 0 w 4371584"/>
              <a:gd name="connsiteY0" fmla="*/ 541208 h 541208"/>
              <a:gd name="connsiteX1" fmla="*/ 450937 w 4371584"/>
              <a:gd name="connsiteY1" fmla="*/ 528682 h 541208"/>
              <a:gd name="connsiteX2" fmla="*/ 563671 w 4371584"/>
              <a:gd name="connsiteY2" fmla="*/ 491104 h 541208"/>
              <a:gd name="connsiteX3" fmla="*/ 626302 w 4371584"/>
              <a:gd name="connsiteY3" fmla="*/ 478578 h 541208"/>
              <a:gd name="connsiteX4" fmla="*/ 776614 w 4371584"/>
              <a:gd name="connsiteY4" fmla="*/ 453526 h 541208"/>
              <a:gd name="connsiteX5" fmla="*/ 851770 w 4371584"/>
              <a:gd name="connsiteY5" fmla="*/ 415948 h 541208"/>
              <a:gd name="connsiteX6" fmla="*/ 889348 w 4371584"/>
              <a:gd name="connsiteY6" fmla="*/ 403421 h 541208"/>
              <a:gd name="connsiteX7" fmla="*/ 914400 w 4371584"/>
              <a:gd name="connsiteY7" fmla="*/ 365843 h 541208"/>
              <a:gd name="connsiteX8" fmla="*/ 951978 w 4371584"/>
              <a:gd name="connsiteY8" fmla="*/ 353317 h 541208"/>
              <a:gd name="connsiteX9" fmla="*/ 1052186 w 4371584"/>
              <a:gd name="connsiteY9" fmla="*/ 328265 h 541208"/>
              <a:gd name="connsiteX10" fmla="*/ 1177447 w 4371584"/>
              <a:gd name="connsiteY10" fmla="*/ 303213 h 541208"/>
              <a:gd name="connsiteX11" fmla="*/ 1778696 w 4371584"/>
              <a:gd name="connsiteY11" fmla="*/ 278161 h 541208"/>
              <a:gd name="connsiteX12" fmla="*/ 2167003 w 4371584"/>
              <a:gd name="connsiteY12" fmla="*/ 253109 h 541208"/>
              <a:gd name="connsiteX13" fmla="*/ 2217107 w 4371584"/>
              <a:gd name="connsiteY13" fmla="*/ 240583 h 541208"/>
              <a:gd name="connsiteX14" fmla="*/ 2342367 w 4371584"/>
              <a:gd name="connsiteY14" fmla="*/ 215531 h 541208"/>
              <a:gd name="connsiteX15" fmla="*/ 2392471 w 4371584"/>
              <a:gd name="connsiteY15" fmla="*/ 203005 h 541208"/>
              <a:gd name="connsiteX16" fmla="*/ 2592888 w 4371584"/>
              <a:gd name="connsiteY16" fmla="*/ 190479 h 541208"/>
              <a:gd name="connsiteX17" fmla="*/ 2680570 w 4371584"/>
              <a:gd name="connsiteY17" fmla="*/ 165427 h 541208"/>
              <a:gd name="connsiteX18" fmla="*/ 2743200 w 4371584"/>
              <a:gd name="connsiteY18" fmla="*/ 152901 h 541208"/>
              <a:gd name="connsiteX19" fmla="*/ 2793304 w 4371584"/>
              <a:gd name="connsiteY19" fmla="*/ 140375 h 541208"/>
              <a:gd name="connsiteX20" fmla="*/ 3068877 w 4371584"/>
              <a:gd name="connsiteY20" fmla="*/ 127849 h 541208"/>
              <a:gd name="connsiteX21" fmla="*/ 3519814 w 4371584"/>
              <a:gd name="connsiteY21" fmla="*/ 102797 h 541208"/>
              <a:gd name="connsiteX22" fmla="*/ 3807913 w 4371584"/>
              <a:gd name="connsiteY22" fmla="*/ 90271 h 541208"/>
              <a:gd name="connsiteX23" fmla="*/ 3945699 w 4371584"/>
              <a:gd name="connsiteY23" fmla="*/ 52693 h 541208"/>
              <a:gd name="connsiteX24" fmla="*/ 3983277 w 4371584"/>
              <a:gd name="connsiteY24" fmla="*/ 40167 h 541208"/>
              <a:gd name="connsiteX25" fmla="*/ 4221271 w 4371584"/>
              <a:gd name="connsiteY25" fmla="*/ 27641 h 541208"/>
              <a:gd name="connsiteX26" fmla="*/ 4271376 w 4371584"/>
              <a:gd name="connsiteY26" fmla="*/ 15115 h 541208"/>
              <a:gd name="connsiteX27" fmla="*/ 4308954 w 4371584"/>
              <a:gd name="connsiteY27" fmla="*/ 2589 h 541208"/>
              <a:gd name="connsiteX28" fmla="*/ 4371584 w 4371584"/>
              <a:gd name="connsiteY28" fmla="*/ 2589 h 5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1584" h="541208">
                <a:moveTo>
                  <a:pt x="0" y="541208"/>
                </a:moveTo>
                <a:cubicBezTo>
                  <a:pt x="150312" y="537033"/>
                  <a:pt x="300949" y="539395"/>
                  <a:pt x="450937" y="528682"/>
                </a:cubicBezTo>
                <a:cubicBezTo>
                  <a:pt x="489909" y="525898"/>
                  <a:pt x="525396" y="498759"/>
                  <a:pt x="563671" y="491104"/>
                </a:cubicBezTo>
                <a:cubicBezTo>
                  <a:pt x="584548" y="486929"/>
                  <a:pt x="605301" y="482078"/>
                  <a:pt x="626302" y="478578"/>
                </a:cubicBezTo>
                <a:cubicBezTo>
                  <a:pt x="689933" y="467973"/>
                  <a:pt x="717575" y="468286"/>
                  <a:pt x="776614" y="453526"/>
                </a:cubicBezTo>
                <a:cubicBezTo>
                  <a:pt x="839580" y="437784"/>
                  <a:pt x="790543" y="446562"/>
                  <a:pt x="851770" y="415948"/>
                </a:cubicBezTo>
                <a:cubicBezTo>
                  <a:pt x="863580" y="410043"/>
                  <a:pt x="876822" y="407597"/>
                  <a:pt x="889348" y="403421"/>
                </a:cubicBezTo>
                <a:cubicBezTo>
                  <a:pt x="897699" y="390895"/>
                  <a:pt x="902645" y="375247"/>
                  <a:pt x="914400" y="365843"/>
                </a:cubicBezTo>
                <a:cubicBezTo>
                  <a:pt x="924710" y="357595"/>
                  <a:pt x="939240" y="356791"/>
                  <a:pt x="951978" y="353317"/>
                </a:cubicBezTo>
                <a:cubicBezTo>
                  <a:pt x="985195" y="344258"/>
                  <a:pt x="1018424" y="335017"/>
                  <a:pt x="1052186" y="328265"/>
                </a:cubicBezTo>
                <a:lnTo>
                  <a:pt x="1177447" y="303213"/>
                </a:lnTo>
                <a:cubicBezTo>
                  <a:pt x="1416179" y="255467"/>
                  <a:pt x="1218781" y="291182"/>
                  <a:pt x="1778696" y="278161"/>
                </a:cubicBezTo>
                <a:cubicBezTo>
                  <a:pt x="1931317" y="227287"/>
                  <a:pt x="1767086" y="278104"/>
                  <a:pt x="2167003" y="253109"/>
                </a:cubicBezTo>
                <a:cubicBezTo>
                  <a:pt x="2184185" y="252035"/>
                  <a:pt x="2200274" y="244190"/>
                  <a:pt x="2217107" y="240583"/>
                </a:cubicBezTo>
                <a:cubicBezTo>
                  <a:pt x="2258742" y="231661"/>
                  <a:pt x="2301058" y="225858"/>
                  <a:pt x="2342367" y="215531"/>
                </a:cubicBezTo>
                <a:cubicBezTo>
                  <a:pt x="2359068" y="211356"/>
                  <a:pt x="2375341" y="204718"/>
                  <a:pt x="2392471" y="203005"/>
                </a:cubicBezTo>
                <a:cubicBezTo>
                  <a:pt x="2459075" y="196345"/>
                  <a:pt x="2526082" y="194654"/>
                  <a:pt x="2592888" y="190479"/>
                </a:cubicBezTo>
                <a:cubicBezTo>
                  <a:pt x="2634735" y="176530"/>
                  <a:pt x="2633385" y="175913"/>
                  <a:pt x="2680570" y="165427"/>
                </a:cubicBezTo>
                <a:cubicBezTo>
                  <a:pt x="2701353" y="160809"/>
                  <a:pt x="2722417" y="157519"/>
                  <a:pt x="2743200" y="152901"/>
                </a:cubicBezTo>
                <a:cubicBezTo>
                  <a:pt x="2760005" y="149166"/>
                  <a:pt x="2776139" y="141695"/>
                  <a:pt x="2793304" y="140375"/>
                </a:cubicBezTo>
                <a:cubicBezTo>
                  <a:pt x="2884986" y="133323"/>
                  <a:pt x="2977019" y="132024"/>
                  <a:pt x="3068877" y="127849"/>
                </a:cubicBezTo>
                <a:cubicBezTo>
                  <a:pt x="3237973" y="71484"/>
                  <a:pt x="3085502" y="118308"/>
                  <a:pt x="3519814" y="102797"/>
                </a:cubicBezTo>
                <a:lnTo>
                  <a:pt x="3807913" y="90271"/>
                </a:lnTo>
                <a:cubicBezTo>
                  <a:pt x="3896437" y="72566"/>
                  <a:pt x="3850345" y="84478"/>
                  <a:pt x="3945699" y="52693"/>
                </a:cubicBezTo>
                <a:cubicBezTo>
                  <a:pt x="3958225" y="48518"/>
                  <a:pt x="3970092" y="40861"/>
                  <a:pt x="3983277" y="40167"/>
                </a:cubicBezTo>
                <a:lnTo>
                  <a:pt x="4221271" y="27641"/>
                </a:lnTo>
                <a:cubicBezTo>
                  <a:pt x="4237973" y="23466"/>
                  <a:pt x="4254823" y="19844"/>
                  <a:pt x="4271376" y="15115"/>
                </a:cubicBezTo>
                <a:cubicBezTo>
                  <a:pt x="4284072" y="11488"/>
                  <a:pt x="4295852" y="4227"/>
                  <a:pt x="4308954" y="2589"/>
                </a:cubicBezTo>
                <a:cubicBezTo>
                  <a:pt x="4329669" y="0"/>
                  <a:pt x="4350707" y="2589"/>
                  <a:pt x="4371584" y="2589"/>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xtBox 11"/>
          <p:cNvSpPr txBox="1">
            <a:spLocks noChangeArrowheads="1"/>
          </p:cNvSpPr>
          <p:nvPr/>
        </p:nvSpPr>
        <p:spPr bwMode="auto">
          <a:xfrm>
            <a:off x="5257800" y="43545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Testing</a:t>
            </a:r>
          </a:p>
        </p:txBody>
      </p:sp>
      <p:sp>
        <p:nvSpPr>
          <p:cNvPr id="13" name="TextBox 12"/>
          <p:cNvSpPr txBox="1">
            <a:spLocks noChangeArrowheads="1"/>
          </p:cNvSpPr>
          <p:nvPr/>
        </p:nvSpPr>
        <p:spPr bwMode="auto">
          <a:xfrm>
            <a:off x="5105400" y="5497513"/>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a:t>
            </a:r>
          </a:p>
        </p:txBody>
      </p:sp>
      <p:sp>
        <p:nvSpPr>
          <p:cNvPr id="15" name="Rectangle 14"/>
          <p:cNvSpPr/>
          <p:nvPr/>
        </p:nvSpPr>
        <p:spPr>
          <a:xfrm>
            <a:off x="1917700" y="5257800"/>
            <a:ext cx="62357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24" name="Group 3"/>
          <p:cNvGrpSpPr>
            <a:grpSpLocks/>
          </p:cNvGrpSpPr>
          <p:nvPr/>
        </p:nvGrpSpPr>
        <p:grpSpPr bwMode="auto">
          <a:xfrm>
            <a:off x="1535113" y="2668588"/>
            <a:ext cx="4789487" cy="3568700"/>
            <a:chOff x="1535668" y="2667794"/>
            <a:chExt cx="4788932" cy="3568938"/>
          </a:xfrm>
        </p:grpSpPr>
        <p:cxnSp>
          <p:nvCxnSpPr>
            <p:cNvPr id="6" name="Straight Arrow Connector 5"/>
            <p:cNvCxnSpPr/>
            <p:nvPr/>
          </p:nvCxnSpPr>
          <p:spPr>
            <a:xfrm flipV="1">
              <a:off x="1905512" y="5866819"/>
              <a:ext cx="44190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0" name="TextBox 6"/>
            <p:cNvSpPr txBox="1">
              <a:spLocks noChangeArrowheads="1"/>
            </p:cNvSpPr>
            <p:nvPr/>
          </p:nvSpPr>
          <p:spPr bwMode="auto">
            <a:xfrm>
              <a:off x="2743200" y="5867400"/>
              <a:ext cx="3224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Number of Training Examples</a:t>
              </a:r>
            </a:p>
          </p:txBody>
        </p:sp>
        <p:sp>
          <p:nvSpPr>
            <p:cNvPr id="34831" name="TextBox 9"/>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cxnSp>
          <p:nvCxnSpPr>
            <p:cNvPr id="5" name="Straight Arrow Connector 4"/>
            <p:cNvCxnSpPr/>
            <p:nvPr/>
          </p:nvCxnSpPr>
          <p:spPr>
            <a:xfrm rot="5400000" flipH="1" flipV="1">
              <a:off x="304413" y="4267307"/>
              <a:ext cx="32006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919288" y="3009900"/>
            <a:ext cx="62357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rot="5400000" flipH="1" flipV="1">
            <a:off x="2020094" y="4990306"/>
            <a:ext cx="1295400"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743200" y="48006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Generalization Error</a:t>
            </a:r>
          </a:p>
        </p:txBody>
      </p:sp>
      <p:sp>
        <p:nvSpPr>
          <p:cNvPr id="34828" name="TextBox 15"/>
          <p:cNvSpPr txBox="1">
            <a:spLocks noChangeArrowheads="1"/>
          </p:cNvSpPr>
          <p:nvPr/>
        </p:nvSpPr>
        <p:spPr bwMode="auto">
          <a:xfrm>
            <a:off x="3429000" y="14478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Fixed classifier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7"/>
                                        </p:tgtEl>
                                        <p:attrNameLst>
                                          <p:attrName>ppt_x</p:attrName>
                                        </p:attrNameLst>
                                      </p:cBhvr>
                                      <p:tavLst>
                                        <p:tav tm="0">
                                          <p:val>
                                            <p:strVal val="ppt_x"/>
                                          </p:val>
                                        </p:tav>
                                        <p:tav tm="100000">
                                          <p:val>
                                            <p:strVal val="1+ppt_w/2"/>
                                          </p:val>
                                        </p:tav>
                                      </p:tavLst>
                                    </p:anim>
                                    <p:anim calcmode="lin" valueType="num">
                                      <p:cBhvr additive="base">
                                        <p:cTn id="9" dur="1000"/>
                                        <p:tgtEl>
                                          <p:spTgt spid="17"/>
                                        </p:tgtEl>
                                        <p:attrNameLst>
                                          <p:attrName>ppt_y</p:attrName>
                                        </p:attrNameLst>
                                      </p:cBhvr>
                                      <p:tavLst>
                                        <p:tav tm="0">
                                          <p:val>
                                            <p:strVal val="ppt_y"/>
                                          </p:val>
                                        </p:tav>
                                        <p:tav tm="100000">
                                          <p:val>
                                            <p:strVal val="ppt_y"/>
                                          </p:val>
                                        </p:tav>
                                      </p:tavLst>
                                    </p:anim>
                                    <p:set>
                                      <p:cBhvr>
                                        <p:cTn id="10" dur="1" fill="hold">
                                          <p:stCondLst>
                                            <p:cond delay="999"/>
                                          </p:stCondLst>
                                        </p:cTn>
                                        <p:tgtEl>
                                          <p:spTgt spid="17"/>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5"/>
                                        </p:tgtEl>
                                        <p:attrNameLst>
                                          <p:attrName>ppt_x</p:attrName>
                                        </p:attrNameLst>
                                      </p:cBhvr>
                                      <p:tavLst>
                                        <p:tav tm="0">
                                          <p:val>
                                            <p:strVal val="ppt_x"/>
                                          </p:val>
                                        </p:tav>
                                        <p:tav tm="100000">
                                          <p:val>
                                            <p:strVal val="1+ppt_w/2"/>
                                          </p:val>
                                        </p:tav>
                                      </p:tavLst>
                                    </p:anim>
                                    <p:anim calcmode="lin" valueType="num">
                                      <p:cBhvr additive="base">
                                        <p:cTn id="20" dur="1000"/>
                                        <p:tgtEl>
                                          <p:spTgt spid="15"/>
                                        </p:tgtEl>
                                        <p:attrNameLst>
                                          <p:attrName>ppt_y</p:attrName>
                                        </p:attrNameLst>
                                      </p:cBhvr>
                                      <p:tavLst>
                                        <p:tav tm="0">
                                          <p:val>
                                            <p:strVal val="ppt_y"/>
                                          </p:val>
                                        </p:tav>
                                        <p:tav tm="100000">
                                          <p:val>
                                            <p:strVal val="ppt_y"/>
                                          </p:val>
                                        </p:tav>
                                      </p:tavLst>
                                    </p:anim>
                                    <p:set>
                                      <p:cBhvr>
                                        <p:cTn id="21" dur="1" fill="hold">
                                          <p:stCondLst>
                                            <p:cond delay="999"/>
                                          </p:stCondLst>
                                        </p:cTn>
                                        <p:tgtEl>
                                          <p:spTgt spid="15"/>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7"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How to measure complexity?</a:t>
            </a:r>
          </a:p>
        </p:txBody>
      </p:sp>
      <p:sp>
        <p:nvSpPr>
          <p:cNvPr id="38915" name="Content Placeholder 2"/>
          <p:cNvSpPr>
            <a:spLocks noGrp="1"/>
          </p:cNvSpPr>
          <p:nvPr>
            <p:ph idx="1"/>
          </p:nvPr>
        </p:nvSpPr>
        <p:spPr/>
        <p:txBody>
          <a:bodyPr>
            <a:normAutofit lnSpcReduction="10000"/>
          </a:bodyPr>
          <a:lstStyle/>
          <a:p>
            <a:pPr>
              <a:buFont typeface="Arial" charset="0"/>
              <a:buChar char="•"/>
              <a:defRPr/>
            </a:pPr>
            <a:r>
              <a:rPr lang="en-US" dirty="0" smtClean="0"/>
              <a:t>VC dimension</a:t>
            </a:r>
          </a:p>
          <a:p>
            <a:pPr lvl="1">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r>
              <a:rPr lang="en-US" dirty="0" smtClean="0"/>
              <a:t>Other ways: number of parameters, etc.</a:t>
            </a:r>
          </a:p>
        </p:txBody>
      </p:sp>
      <p:pic>
        <p:nvPicPr>
          <p:cNvPr id="35844" name="Picture 2" descr="\sqrt{h(\log(2N/h)+1)-\log(\eta/4)\over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50019"/>
            <a:ext cx="25431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2819400" y="3626219"/>
            <a:ext cx="1824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Training error + </a:t>
            </a:r>
          </a:p>
        </p:txBody>
      </p:sp>
      <p:sp>
        <p:nvSpPr>
          <p:cNvPr id="35846" name="TextBox 6"/>
          <p:cNvSpPr txBox="1">
            <a:spLocks noChangeArrowheads="1"/>
          </p:cNvSpPr>
          <p:nvPr/>
        </p:nvSpPr>
        <p:spPr bwMode="auto">
          <a:xfrm>
            <a:off x="4038600" y="2864219"/>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Upper bound on generalization error</a:t>
            </a:r>
          </a:p>
        </p:txBody>
      </p:sp>
      <p:sp>
        <p:nvSpPr>
          <p:cNvPr id="35847" name="TextBox 7"/>
          <p:cNvSpPr txBox="1">
            <a:spLocks noChangeArrowheads="1"/>
          </p:cNvSpPr>
          <p:nvPr/>
        </p:nvSpPr>
        <p:spPr bwMode="auto">
          <a:xfrm>
            <a:off x="4953000" y="4159619"/>
            <a:ext cx="2740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N: size of training set</a:t>
            </a:r>
          </a:p>
          <a:p>
            <a:pPr eaLnBrk="1" hangingPunct="1"/>
            <a:r>
              <a:rPr lang="en-US" sz="1400"/>
              <a:t>h: VC dimension</a:t>
            </a:r>
          </a:p>
          <a:p>
            <a:pPr eaLnBrk="1" hangingPunct="1"/>
            <a:r>
              <a:rPr lang="en-US" sz="1400">
                <a:sym typeface="Symbol" pitchFamily="18" charset="2"/>
              </a:rPr>
              <a:t>: 1-probability that bound holds</a:t>
            </a:r>
            <a:endParaRPr lang="en-US" sz="1400"/>
          </a:p>
        </p:txBody>
      </p:sp>
      <p:sp>
        <p:nvSpPr>
          <p:cNvPr id="9" name="TextBox 8"/>
          <p:cNvSpPr txBox="1">
            <a:spLocks noChangeArrowheads="1"/>
          </p:cNvSpPr>
          <p:nvPr/>
        </p:nvSpPr>
        <p:spPr bwMode="auto">
          <a:xfrm>
            <a:off x="381000" y="18288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What is the VC dimension of a linear classifier for N-dimensional features?  For a nearest neighbor classifier?</a:t>
            </a:r>
          </a:p>
        </p:txBody>
      </p:sp>
      <p:sp>
        <p:nvSpPr>
          <p:cNvPr id="2" name="TextBox 1"/>
          <p:cNvSpPr txBox="1"/>
          <p:nvPr/>
        </p:nvSpPr>
        <p:spPr>
          <a:xfrm>
            <a:off x="1416426" y="3621735"/>
            <a:ext cx="1556901" cy="369332"/>
          </a:xfrm>
          <a:prstGeom prst="rect">
            <a:avLst/>
          </a:prstGeom>
          <a:noFill/>
        </p:spPr>
        <p:txBody>
          <a:bodyPr wrap="none" rtlCol="0">
            <a:spAutoFit/>
          </a:bodyPr>
          <a:lstStyle/>
          <a:p>
            <a:r>
              <a:rPr lang="en-US" dirty="0" smtClean="0"/>
              <a:t>Test error &lt;=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Categorization in Vision</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20000"/>
          </a:bodyPr>
          <a:lstStyle/>
          <a:p>
            <a:r>
              <a:rPr lang="en-US" dirty="0" smtClean="0"/>
              <a:t>Part or object detection</a:t>
            </a:r>
          </a:p>
          <a:p>
            <a:pPr lvl="1"/>
            <a:r>
              <a:rPr lang="en-US" dirty="0" smtClean="0"/>
              <a:t>E.g., for each window: face or non-face?</a:t>
            </a:r>
            <a:endParaRPr lang="en-US" dirty="0"/>
          </a:p>
          <a:p>
            <a:r>
              <a:rPr lang="en-US" dirty="0" smtClean="0"/>
              <a:t>Scene categorization</a:t>
            </a:r>
          </a:p>
          <a:p>
            <a:pPr lvl="1"/>
            <a:r>
              <a:rPr lang="en-US" dirty="0" smtClean="0"/>
              <a:t>Indoor vs. outdoor, urban, forest, kitchen, etc.</a:t>
            </a:r>
            <a:endParaRPr lang="en-US" dirty="0"/>
          </a:p>
          <a:p>
            <a:r>
              <a:rPr lang="en-US" dirty="0" smtClean="0"/>
              <a:t>Action recognition</a:t>
            </a:r>
          </a:p>
          <a:p>
            <a:pPr lvl="1"/>
            <a:r>
              <a:rPr lang="en-US" dirty="0" smtClean="0"/>
              <a:t>Picking up vs. sitting down vs. standing …</a:t>
            </a:r>
          </a:p>
          <a:p>
            <a:r>
              <a:rPr lang="en-US" dirty="0" smtClean="0"/>
              <a:t>Emotion recognition</a:t>
            </a:r>
          </a:p>
          <a:p>
            <a:r>
              <a:rPr lang="en-US" dirty="0" smtClean="0"/>
              <a:t>Region classification</a:t>
            </a:r>
          </a:p>
          <a:p>
            <a:pPr lvl="1"/>
            <a:r>
              <a:rPr lang="en-US" dirty="0" smtClean="0"/>
              <a:t>Label pixels into different object/surface categories</a:t>
            </a:r>
          </a:p>
          <a:p>
            <a:r>
              <a:rPr lang="en-US" dirty="0" smtClean="0"/>
              <a:t>Boundary classification</a:t>
            </a:r>
          </a:p>
          <a:p>
            <a:pPr lvl="1"/>
            <a:r>
              <a:rPr lang="en-US" dirty="0" smtClean="0"/>
              <a:t>Boundary vs. non-boundary</a:t>
            </a:r>
          </a:p>
          <a:p>
            <a:r>
              <a:rPr lang="en-US" dirty="0" err="1" smtClean="0"/>
              <a:t>Etc</a:t>
            </a:r>
            <a:r>
              <a:rPr lang="en-US" dirty="0" smtClean="0"/>
              <a:t>, etc.</a:t>
            </a:r>
            <a:endParaRPr lang="en-US" dirty="0"/>
          </a:p>
        </p:txBody>
      </p:sp>
    </p:spTree>
    <p:extLst>
      <p:ext uri="{BB962C8B-B14F-4D97-AF65-F5344CB8AC3E}">
        <p14:creationId xmlns:p14="http://schemas.microsoft.com/office/powerpoint/2010/main" val="4285726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How to reduce variance?</a:t>
            </a:r>
          </a:p>
        </p:txBody>
      </p:sp>
      <p:sp>
        <p:nvSpPr>
          <p:cNvPr id="36867" name="Content Placeholder 2"/>
          <p:cNvSpPr>
            <a:spLocks noGrp="1"/>
          </p:cNvSpPr>
          <p:nvPr>
            <p:ph idx="1"/>
          </p:nvPr>
        </p:nvSpPr>
        <p:spPr/>
        <p:txBody>
          <a:bodyPr/>
          <a:lstStyle/>
          <a:p>
            <a:endParaRPr lang="en-US" dirty="0" smtClean="0"/>
          </a:p>
          <a:p>
            <a:r>
              <a:rPr lang="en-US" dirty="0" smtClean="0"/>
              <a:t>Choose a simpler classifier</a:t>
            </a:r>
          </a:p>
          <a:p>
            <a:endParaRPr lang="en-US" dirty="0" smtClean="0"/>
          </a:p>
          <a:p>
            <a:r>
              <a:rPr lang="en-US" dirty="0" smtClean="0"/>
              <a:t>Regularize the parameters</a:t>
            </a:r>
          </a:p>
          <a:p>
            <a:endParaRPr lang="en-US" dirty="0" smtClean="0"/>
          </a:p>
          <a:p>
            <a:r>
              <a:rPr lang="en-US" dirty="0" smtClean="0"/>
              <a:t>Use fewer features</a:t>
            </a:r>
          </a:p>
          <a:p>
            <a:endParaRPr lang="en-US" dirty="0" smtClean="0"/>
          </a:p>
          <a:p>
            <a:r>
              <a:rPr lang="en-US" dirty="0" smtClean="0"/>
              <a:t>Get more training data</a:t>
            </a:r>
          </a:p>
        </p:txBody>
      </p:sp>
      <p:sp>
        <p:nvSpPr>
          <p:cNvPr id="4" name="TextBox 3"/>
          <p:cNvSpPr txBox="1">
            <a:spLocks noChangeArrowheads="1"/>
          </p:cNvSpPr>
          <p:nvPr/>
        </p:nvSpPr>
        <p:spPr bwMode="auto">
          <a:xfrm>
            <a:off x="465667" y="6126163"/>
            <a:ext cx="832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t>Which of these could actually lead to greater error?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Reducing Risk of Error</a:t>
            </a:r>
          </a:p>
        </p:txBody>
      </p:sp>
      <p:sp>
        <p:nvSpPr>
          <p:cNvPr id="37891" name="Content Placeholder 2"/>
          <p:cNvSpPr>
            <a:spLocks noGrp="1"/>
          </p:cNvSpPr>
          <p:nvPr>
            <p:ph idx="1"/>
          </p:nvPr>
        </p:nvSpPr>
        <p:spPr/>
        <p:txBody>
          <a:bodyPr/>
          <a:lstStyle/>
          <a:p>
            <a:r>
              <a:rPr lang="en-US" smtClean="0"/>
              <a:t>Margins</a:t>
            </a:r>
          </a:p>
        </p:txBody>
      </p:sp>
      <p:grpSp>
        <p:nvGrpSpPr>
          <p:cNvPr id="37892" name="Group 14"/>
          <p:cNvGrpSpPr>
            <a:grpSpLocks/>
          </p:cNvGrpSpPr>
          <p:nvPr/>
        </p:nvGrpSpPr>
        <p:grpSpPr bwMode="auto">
          <a:xfrm>
            <a:off x="2819400" y="2362200"/>
            <a:ext cx="4038600" cy="3417888"/>
            <a:chOff x="4267200" y="2667000"/>
            <a:chExt cx="4038600" cy="3417332"/>
          </a:xfrm>
        </p:grpSpPr>
        <p:sp>
          <p:nvSpPr>
            <p:cNvPr id="37896"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7"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8"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9"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0"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1"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2"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3" name="TextBox 11"/>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4" name="TextBox 12"/>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5" name="TextBox 13"/>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6" name="TextBox 14"/>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7" name="TextBox 15"/>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8" name="TextBox 16"/>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1" name="TextBox 19"/>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37912" name="TextBox 20"/>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2" name="Straight Connector 21"/>
          <p:cNvCxnSpPr/>
          <p:nvPr/>
        </p:nvCxnSpPr>
        <p:spPr>
          <a:xfrm>
            <a:off x="3048000" y="3276600"/>
            <a:ext cx="4038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0400" y="313213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13088" y="349408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The perfect classification algorithm</a:t>
            </a:r>
          </a:p>
        </p:txBody>
      </p:sp>
      <p:sp>
        <p:nvSpPr>
          <p:cNvPr id="14339" name="Content Placeholder 2"/>
          <p:cNvSpPr>
            <a:spLocks noGrp="1"/>
          </p:cNvSpPr>
          <p:nvPr>
            <p:ph idx="1"/>
          </p:nvPr>
        </p:nvSpPr>
        <p:spPr>
          <a:xfrm>
            <a:off x="457200" y="990600"/>
            <a:ext cx="8229600" cy="5638800"/>
          </a:xfrm>
        </p:spPr>
        <p:txBody>
          <a:bodyPr>
            <a:normAutofit fontScale="77500" lnSpcReduction="20000"/>
          </a:bodyPr>
          <a:lstStyle/>
          <a:p>
            <a:pPr>
              <a:defRPr/>
            </a:pPr>
            <a:endParaRPr lang="en-US" dirty="0" smtClean="0"/>
          </a:p>
          <a:p>
            <a:pPr>
              <a:defRPr/>
            </a:pPr>
            <a:r>
              <a:rPr lang="en-US" dirty="0" smtClean="0"/>
              <a:t>Objective function: encodes the right loss for the problem</a:t>
            </a:r>
          </a:p>
          <a:p>
            <a:pPr>
              <a:defRPr/>
            </a:pPr>
            <a:endParaRPr lang="en-US" dirty="0" smtClean="0"/>
          </a:p>
          <a:p>
            <a:pPr>
              <a:defRPr/>
            </a:pPr>
            <a:r>
              <a:rPr lang="en-US" dirty="0" smtClean="0"/>
              <a:t>Parameterization: makes assumptions that fit the problem</a:t>
            </a:r>
          </a:p>
          <a:p>
            <a:pPr>
              <a:defRPr/>
            </a:pPr>
            <a:endParaRPr lang="en-US" dirty="0" smtClean="0"/>
          </a:p>
          <a:p>
            <a:pPr>
              <a:defRPr/>
            </a:pPr>
            <a:r>
              <a:rPr lang="en-US" dirty="0" smtClean="0"/>
              <a:t>Regularization: right level of regularization for amount of training data</a:t>
            </a:r>
          </a:p>
          <a:p>
            <a:pPr>
              <a:defRPr/>
            </a:pPr>
            <a:endParaRPr lang="en-US" dirty="0" smtClean="0"/>
          </a:p>
          <a:p>
            <a:pPr>
              <a:defRPr/>
            </a:pPr>
            <a:r>
              <a:rPr lang="en-US" dirty="0" smtClean="0"/>
              <a:t>Training algorithm: can find parameters that maximize objective on training set</a:t>
            </a:r>
          </a:p>
          <a:p>
            <a:pPr>
              <a:defRPr/>
            </a:pPr>
            <a:endParaRPr lang="en-US" dirty="0" smtClean="0"/>
          </a:p>
          <a:p>
            <a:pPr>
              <a:defRPr/>
            </a:pPr>
            <a:r>
              <a:rPr lang="en-US" dirty="0" smtClean="0"/>
              <a:t>Inference algorithm: can solve for objective function in evaluation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600" smtClean="0"/>
              <a:t>Generative vs. Discriminative Classifiers</a:t>
            </a:r>
          </a:p>
        </p:txBody>
      </p:sp>
      <p:sp>
        <p:nvSpPr>
          <p:cNvPr id="3" name="Content Placeholder 2"/>
          <p:cNvSpPr>
            <a:spLocks noGrp="1"/>
          </p:cNvSpPr>
          <p:nvPr>
            <p:ph idx="1"/>
          </p:nvPr>
        </p:nvSpPr>
        <p:spPr>
          <a:xfrm>
            <a:off x="457200" y="1143000"/>
            <a:ext cx="4114800" cy="5486400"/>
          </a:xfrm>
        </p:spPr>
        <p:txBody>
          <a:bodyPr/>
          <a:lstStyle/>
          <a:p>
            <a:pPr>
              <a:buFont typeface="Arial" pitchFamily="34" charset="0"/>
              <a:buNone/>
            </a:pPr>
            <a:r>
              <a:rPr lang="en-US" sz="2800" smtClean="0"/>
              <a:t>Generative</a:t>
            </a:r>
          </a:p>
          <a:p>
            <a:r>
              <a:rPr lang="en-US" sz="2400" smtClean="0"/>
              <a:t>Training</a:t>
            </a:r>
          </a:p>
          <a:p>
            <a:pPr lvl="1"/>
            <a:r>
              <a:rPr lang="en-US" sz="2000" smtClean="0"/>
              <a:t>Models the data and the labels</a:t>
            </a:r>
          </a:p>
          <a:p>
            <a:pPr lvl="1"/>
            <a:r>
              <a:rPr lang="en-US" sz="2000" smtClean="0"/>
              <a:t>Assume (or learn) probability distribution and dependency structure</a:t>
            </a:r>
          </a:p>
          <a:p>
            <a:pPr lvl="1"/>
            <a:r>
              <a:rPr lang="en-US" sz="2000" smtClean="0"/>
              <a:t>Can impose priors</a:t>
            </a:r>
          </a:p>
          <a:p>
            <a:r>
              <a:rPr lang="en-US" sz="2400" smtClean="0"/>
              <a:t>Testing</a:t>
            </a:r>
          </a:p>
          <a:p>
            <a:pPr lvl="1"/>
            <a:r>
              <a:rPr lang="en-US" sz="2000" smtClean="0"/>
              <a:t>P(y=1, x) / P(y=0, x) &gt; t?</a:t>
            </a:r>
          </a:p>
          <a:p>
            <a:r>
              <a:rPr lang="en-US" sz="2400" smtClean="0"/>
              <a:t>Examples</a:t>
            </a:r>
          </a:p>
          <a:p>
            <a:pPr lvl="1"/>
            <a:r>
              <a:rPr lang="en-US" sz="2000" smtClean="0"/>
              <a:t>Foreground/background GMM </a:t>
            </a:r>
          </a:p>
          <a:p>
            <a:pPr lvl="1"/>
            <a:r>
              <a:rPr lang="en-US" sz="2000" smtClean="0"/>
              <a:t>Naïve Bayes classifier</a:t>
            </a:r>
          </a:p>
          <a:p>
            <a:pPr lvl="1"/>
            <a:r>
              <a:rPr lang="en-US" sz="2000" smtClean="0"/>
              <a:t>Bayesian network</a:t>
            </a:r>
          </a:p>
        </p:txBody>
      </p:sp>
      <p:sp>
        <p:nvSpPr>
          <p:cNvPr id="7" name="Content Placeholder 2"/>
          <p:cNvSpPr txBox="1">
            <a:spLocks/>
          </p:cNvSpPr>
          <p:nvPr/>
        </p:nvSpPr>
        <p:spPr bwMode="auto">
          <a:xfrm>
            <a:off x="4572000" y="1143000"/>
            <a:ext cx="4114800" cy="5486400"/>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defRPr/>
            </a:pPr>
            <a:r>
              <a:rPr lang="en-US" sz="2800" dirty="0">
                <a:latin typeface="+mn-lt"/>
              </a:rPr>
              <a:t>Discriminative</a:t>
            </a:r>
          </a:p>
          <a:p>
            <a:pPr marL="342900" indent="-342900" eaLnBrk="0" hangingPunct="0">
              <a:spcBef>
                <a:spcPct val="20000"/>
              </a:spcBef>
              <a:buFont typeface="Arial" pitchFamily="34" charset="0"/>
              <a:buChar char="•"/>
              <a:defRPr/>
            </a:pPr>
            <a:r>
              <a:rPr lang="en-US" sz="2400" dirty="0">
                <a:latin typeface="+mn-lt"/>
              </a:rPr>
              <a:t>Training</a:t>
            </a:r>
          </a:p>
          <a:p>
            <a:pPr marL="742950" lvl="1" indent="-285750" eaLnBrk="0" hangingPunct="0">
              <a:spcBef>
                <a:spcPct val="20000"/>
              </a:spcBef>
              <a:buFont typeface="Arial" pitchFamily="34" charset="0"/>
              <a:buChar char="–"/>
              <a:defRPr/>
            </a:pPr>
            <a:r>
              <a:rPr lang="en-US" sz="2000" dirty="0">
                <a:latin typeface="+mn-lt"/>
              </a:rPr>
              <a:t>Learn to directly predict the labels from the data</a:t>
            </a:r>
          </a:p>
          <a:p>
            <a:pPr marL="742950" lvl="1" indent="-285750" eaLnBrk="0" hangingPunct="0">
              <a:spcBef>
                <a:spcPct val="20000"/>
              </a:spcBef>
              <a:buFont typeface="Arial" pitchFamily="34" charset="0"/>
              <a:buChar char="–"/>
              <a:defRPr/>
            </a:pPr>
            <a:r>
              <a:rPr lang="en-US" sz="2000" dirty="0">
                <a:latin typeface="+mn-lt"/>
              </a:rPr>
              <a:t>Assume form of boundary</a:t>
            </a:r>
          </a:p>
          <a:p>
            <a:pPr marL="742950" lvl="1" indent="-285750" eaLnBrk="0" hangingPunct="0">
              <a:spcBef>
                <a:spcPct val="20000"/>
              </a:spcBef>
              <a:buFont typeface="Arial" pitchFamily="34" charset="0"/>
              <a:buChar char="–"/>
              <a:defRPr/>
            </a:pPr>
            <a:r>
              <a:rPr lang="en-US" sz="2000" dirty="0">
                <a:latin typeface="+mn-lt"/>
              </a:rPr>
              <a:t>Margin maximization or parameter regularization</a:t>
            </a:r>
          </a:p>
          <a:p>
            <a:pPr marL="342900" indent="-342900" eaLnBrk="0" hangingPunct="0">
              <a:spcBef>
                <a:spcPct val="20000"/>
              </a:spcBef>
              <a:buFont typeface="Arial" pitchFamily="34" charset="0"/>
              <a:buChar char="•"/>
              <a:defRPr/>
            </a:pPr>
            <a:r>
              <a:rPr lang="en-US" sz="2400" dirty="0">
                <a:latin typeface="+mn-lt"/>
              </a:rPr>
              <a:t>Testing</a:t>
            </a:r>
          </a:p>
          <a:p>
            <a:pPr marL="742950" lvl="1" indent="-285750" eaLnBrk="0" hangingPunct="0">
              <a:spcBef>
                <a:spcPct val="20000"/>
              </a:spcBef>
              <a:buFont typeface="Arial" pitchFamily="34" charset="0"/>
              <a:buChar char="–"/>
              <a:defRPr/>
            </a:pPr>
            <a:r>
              <a:rPr lang="en-US" sz="2000" dirty="0">
                <a:latin typeface="+mn-lt"/>
              </a:rPr>
              <a:t>f(x) &gt; t  ;   e.g., </a:t>
            </a:r>
            <a:r>
              <a:rPr lang="en-US" sz="2000" dirty="0" err="1">
                <a:latin typeface="+mn-lt"/>
              </a:rPr>
              <a:t>w</a:t>
            </a:r>
            <a:r>
              <a:rPr lang="en-US" sz="2000" baseline="30000" dirty="0" err="1">
                <a:latin typeface="+mn-lt"/>
              </a:rPr>
              <a:t>T</a:t>
            </a:r>
            <a:r>
              <a:rPr lang="en-US" sz="2000" dirty="0" err="1">
                <a:latin typeface="+mn-lt"/>
              </a:rPr>
              <a:t>x</a:t>
            </a:r>
            <a:r>
              <a:rPr lang="en-US" sz="2000" dirty="0">
                <a:latin typeface="+mn-lt"/>
              </a:rPr>
              <a:t> &gt; t</a:t>
            </a:r>
          </a:p>
          <a:p>
            <a:pPr marL="342900" indent="-342900" eaLnBrk="0" hangingPunct="0">
              <a:spcBef>
                <a:spcPct val="20000"/>
              </a:spcBef>
              <a:buFont typeface="Arial" pitchFamily="34" charset="0"/>
              <a:buChar char="•"/>
              <a:defRPr/>
            </a:pPr>
            <a:r>
              <a:rPr lang="en-US" sz="2400" dirty="0">
                <a:latin typeface="+mn-lt"/>
              </a:rPr>
              <a:t>Examples</a:t>
            </a:r>
          </a:p>
          <a:p>
            <a:pPr marL="742950" lvl="1" indent="-285750" eaLnBrk="0" hangingPunct="0">
              <a:spcBef>
                <a:spcPct val="20000"/>
              </a:spcBef>
              <a:buFont typeface="Arial" pitchFamily="34" charset="0"/>
              <a:buChar char="–"/>
              <a:defRPr/>
            </a:pPr>
            <a:r>
              <a:rPr lang="en-US" sz="2000" dirty="0">
                <a:latin typeface="+mn-lt"/>
              </a:rPr>
              <a:t>Logistic regression</a:t>
            </a:r>
          </a:p>
          <a:p>
            <a:pPr marL="742950" lvl="1" indent="-285750" eaLnBrk="0" hangingPunct="0">
              <a:spcBef>
                <a:spcPct val="20000"/>
              </a:spcBef>
              <a:buFont typeface="Arial" pitchFamily="34" charset="0"/>
              <a:buChar char="–"/>
              <a:defRPr/>
            </a:pPr>
            <a:r>
              <a:rPr lang="en-US" sz="2000" dirty="0">
                <a:latin typeface="+mn-lt"/>
              </a:rPr>
              <a:t>SVM</a:t>
            </a:r>
          </a:p>
          <a:p>
            <a:pPr marL="742950" lvl="1" indent="-285750" eaLnBrk="0" hangingPunct="0">
              <a:spcBef>
                <a:spcPct val="20000"/>
              </a:spcBef>
              <a:buFont typeface="Arial" pitchFamily="34" charset="0"/>
              <a:buChar char="–"/>
              <a:defRPr/>
            </a:pPr>
            <a:r>
              <a:rPr lang="en-US" sz="2000" dirty="0">
                <a:latin typeface="+mn-lt"/>
              </a:rPr>
              <a:t>Boosted decision trees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Two ways to think about classifiers</a:t>
            </a:r>
          </a:p>
        </p:txBody>
      </p:sp>
      <p:sp>
        <p:nvSpPr>
          <p:cNvPr id="60419" name="Content Placeholder 2"/>
          <p:cNvSpPr>
            <a:spLocks noGrp="1"/>
          </p:cNvSpPr>
          <p:nvPr>
            <p:ph idx="1"/>
          </p:nvPr>
        </p:nvSpPr>
        <p:spPr/>
        <p:txBody>
          <a:bodyPr/>
          <a:lstStyle/>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What is the objective? What are the parameters?  How are the parameters learned? How is the learning regularized?  How is inference performed?</a:t>
            </a:r>
          </a:p>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How is the data modeled?  How is similarity defined?  What is the shape of the boundary?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itle 1"/>
          <p:cNvSpPr>
            <a:spLocks noGrp="1"/>
          </p:cNvSpPr>
          <p:nvPr>
            <p:ph type="title"/>
          </p:nvPr>
        </p:nvSpPr>
        <p:spPr/>
        <p:txBody>
          <a:bodyPr/>
          <a:lstStyle/>
          <a:p>
            <a:r>
              <a:rPr lang="en-US" smtClean="0"/>
              <a:t>Comparison</a:t>
            </a:r>
          </a:p>
        </p:txBody>
      </p:sp>
      <p:sp>
        <p:nvSpPr>
          <p:cNvPr id="2060" name="TextBox 3"/>
          <p:cNvSpPr txBox="1">
            <a:spLocks noChangeArrowheads="1"/>
          </p:cNvSpPr>
          <p:nvPr/>
        </p:nvSpPr>
        <p:spPr bwMode="auto">
          <a:xfrm>
            <a:off x="0" y="1603375"/>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Naïve Bayes</a:t>
            </a:r>
          </a:p>
        </p:txBody>
      </p:sp>
      <p:sp>
        <p:nvSpPr>
          <p:cNvPr id="2061" name="TextBox 4"/>
          <p:cNvSpPr txBox="1">
            <a:spLocks noChangeArrowheads="1"/>
          </p:cNvSpPr>
          <p:nvPr/>
        </p:nvSpPr>
        <p:spPr bwMode="auto">
          <a:xfrm>
            <a:off x="-31750" y="2613025"/>
            <a:ext cx="1784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Logistic Regression</a:t>
            </a:r>
          </a:p>
        </p:txBody>
      </p:sp>
      <p:sp>
        <p:nvSpPr>
          <p:cNvPr id="2062" name="TextBox 5"/>
          <p:cNvSpPr txBox="1">
            <a:spLocks noChangeArrowheads="1"/>
          </p:cNvSpPr>
          <p:nvPr/>
        </p:nvSpPr>
        <p:spPr bwMode="auto">
          <a:xfrm>
            <a:off x="0" y="35814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Linear SVM</a:t>
            </a:r>
          </a:p>
        </p:txBody>
      </p:sp>
      <p:sp>
        <p:nvSpPr>
          <p:cNvPr id="2063" name="TextBox 7"/>
          <p:cNvSpPr txBox="1">
            <a:spLocks noChangeArrowheads="1"/>
          </p:cNvSpPr>
          <p:nvPr/>
        </p:nvSpPr>
        <p:spPr bwMode="auto">
          <a:xfrm>
            <a:off x="0" y="54498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Nearest Neighbor</a:t>
            </a:r>
          </a:p>
        </p:txBody>
      </p:sp>
      <p:sp>
        <p:nvSpPr>
          <p:cNvPr id="2064" name="TextBox 11"/>
          <p:cNvSpPr txBox="1">
            <a:spLocks noChangeArrowheads="1"/>
          </p:cNvSpPr>
          <p:nvPr/>
        </p:nvSpPr>
        <p:spPr bwMode="auto">
          <a:xfrm>
            <a:off x="0" y="4535488"/>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Kernelized SVM</a:t>
            </a:r>
          </a:p>
        </p:txBody>
      </p:sp>
      <p:sp>
        <p:nvSpPr>
          <p:cNvPr id="2065" name="TextBox 13"/>
          <p:cNvSpPr txBox="1">
            <a:spLocks noChangeArrowheads="1"/>
          </p:cNvSpPr>
          <p:nvPr/>
        </p:nvSpPr>
        <p:spPr bwMode="auto">
          <a:xfrm>
            <a:off x="1828800" y="954088"/>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Learning Objective</a:t>
            </a:r>
          </a:p>
        </p:txBody>
      </p:sp>
      <p:graphicFrame>
        <p:nvGraphicFramePr>
          <p:cNvPr id="2050" name="Object 2"/>
          <p:cNvGraphicFramePr>
            <a:graphicFrameLocks noChangeAspect="1"/>
          </p:cNvGraphicFramePr>
          <p:nvPr/>
        </p:nvGraphicFramePr>
        <p:xfrm>
          <a:off x="1679575" y="1563688"/>
          <a:ext cx="2339975" cy="676275"/>
        </p:xfrm>
        <a:graphic>
          <a:graphicData uri="http://schemas.openxmlformats.org/presentationml/2006/ole">
            <mc:AlternateContent xmlns:mc="http://schemas.openxmlformats.org/markup-compatibility/2006">
              <mc:Choice xmlns:v="urn:schemas-microsoft-com:vml" Requires="v">
                <p:oleObj spid="_x0000_s2280" name="Equation" r:id="rId3" imgW="2108160" imgH="609480" progId="Equation.3">
                  <p:embed/>
                </p:oleObj>
              </mc:Choice>
              <mc:Fallback>
                <p:oleObj name="Equation" r:id="rId3" imgW="2108160" imgH="609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1563688"/>
                        <a:ext cx="23399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6" name="TextBox 15"/>
          <p:cNvSpPr txBox="1">
            <a:spLocks noChangeArrowheads="1"/>
          </p:cNvSpPr>
          <p:nvPr/>
        </p:nvSpPr>
        <p:spPr bwMode="auto">
          <a:xfrm>
            <a:off x="4724400" y="10302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Training</a:t>
            </a:r>
          </a:p>
        </p:txBody>
      </p:sp>
      <p:graphicFrame>
        <p:nvGraphicFramePr>
          <p:cNvPr id="2051" name="Object 3"/>
          <p:cNvGraphicFramePr>
            <a:graphicFrameLocks noChangeAspect="1"/>
          </p:cNvGraphicFramePr>
          <p:nvPr/>
        </p:nvGraphicFramePr>
        <p:xfrm>
          <a:off x="4343400" y="1563688"/>
          <a:ext cx="2025650" cy="736600"/>
        </p:xfrm>
        <a:graphic>
          <a:graphicData uri="http://schemas.openxmlformats.org/presentationml/2006/ole">
            <mc:AlternateContent xmlns:mc="http://schemas.openxmlformats.org/markup-compatibility/2006">
              <mc:Choice xmlns:v="urn:schemas-microsoft-com:vml" Requires="v">
                <p:oleObj spid="_x0000_s2281" name="Equation" r:id="rId5" imgW="1815840" imgH="660240" progId="Equation.3">
                  <p:embed/>
                </p:oleObj>
              </mc:Choice>
              <mc:Fallback>
                <p:oleObj name="Equation" r:id="rId5" imgW="1815840" imgH="660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563688"/>
                        <a:ext cx="20256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7" name="TextBox 17"/>
          <p:cNvSpPr txBox="1">
            <a:spLocks noChangeArrowheads="1"/>
          </p:cNvSpPr>
          <p:nvPr/>
        </p:nvSpPr>
        <p:spPr bwMode="auto">
          <a:xfrm>
            <a:off x="6934200" y="1041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Inference</a:t>
            </a:r>
          </a:p>
        </p:txBody>
      </p:sp>
      <p:graphicFrame>
        <p:nvGraphicFramePr>
          <p:cNvPr id="2052" name="Object 4"/>
          <p:cNvGraphicFramePr>
            <a:graphicFrameLocks noChangeAspect="1"/>
          </p:cNvGraphicFramePr>
          <p:nvPr/>
        </p:nvGraphicFramePr>
        <p:xfrm>
          <a:off x="7183438" y="1454150"/>
          <a:ext cx="1503362" cy="896938"/>
        </p:xfrm>
        <a:graphic>
          <a:graphicData uri="http://schemas.openxmlformats.org/presentationml/2006/ole">
            <mc:AlternateContent xmlns:mc="http://schemas.openxmlformats.org/markup-compatibility/2006">
              <mc:Choice xmlns:v="urn:schemas-microsoft-com:vml" Requires="v">
                <p:oleObj spid="_x0000_s2282" name="Equation" r:id="rId7" imgW="2019240" imgH="1206360" progId="Equation.3">
                  <p:embed/>
                </p:oleObj>
              </mc:Choice>
              <mc:Fallback>
                <p:oleObj name="Equation" r:id="rId7" imgW="2019240" imgH="120636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3438" y="1454150"/>
                        <a:ext cx="1503362"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682750" y="2582863"/>
          <a:ext cx="2693988" cy="661987"/>
        </p:xfrm>
        <a:graphic>
          <a:graphicData uri="http://schemas.openxmlformats.org/presentationml/2006/ole">
            <mc:AlternateContent xmlns:mc="http://schemas.openxmlformats.org/markup-compatibility/2006">
              <mc:Choice xmlns:v="urn:schemas-microsoft-com:vml" Requires="v">
                <p:oleObj spid="_x0000_s2283" name="Equation" r:id="rId9" imgW="2425680" imgH="596880" progId="Equation.3">
                  <p:embed/>
                </p:oleObj>
              </mc:Choice>
              <mc:Fallback>
                <p:oleObj name="Equation" r:id="rId9" imgW="2425680" imgH="5968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2750" y="2582863"/>
                        <a:ext cx="2693988"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TextBox 21"/>
          <p:cNvSpPr txBox="1">
            <a:spLocks noChangeArrowheads="1"/>
          </p:cNvSpPr>
          <p:nvPr/>
        </p:nvSpPr>
        <p:spPr bwMode="auto">
          <a:xfrm>
            <a:off x="4876800" y="2765425"/>
            <a:ext cx="1447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Gradient ascent</a:t>
            </a:r>
          </a:p>
        </p:txBody>
      </p:sp>
      <p:graphicFrame>
        <p:nvGraphicFramePr>
          <p:cNvPr id="2054" name="Object 6"/>
          <p:cNvGraphicFramePr>
            <a:graphicFrameLocks noChangeAspect="1"/>
          </p:cNvGraphicFramePr>
          <p:nvPr>
            <p:extLst>
              <p:ext uri="{D42A27DB-BD31-4B8C-83A1-F6EECF244321}">
                <p14:modId xmlns:p14="http://schemas.microsoft.com/office/powerpoint/2010/main" val="250327875"/>
              </p:ext>
            </p:extLst>
          </p:nvPr>
        </p:nvGraphicFramePr>
        <p:xfrm>
          <a:off x="7256463" y="2765425"/>
          <a:ext cx="779462" cy="282575"/>
        </p:xfrm>
        <a:graphic>
          <a:graphicData uri="http://schemas.openxmlformats.org/presentationml/2006/ole">
            <mc:AlternateContent xmlns:mc="http://schemas.openxmlformats.org/markup-compatibility/2006">
              <mc:Choice xmlns:v="urn:schemas-microsoft-com:vml" Requires="v">
                <p:oleObj spid="_x0000_s2284" name="Equation" r:id="rId11" imgW="558720" imgH="203040" progId="Equation.3">
                  <p:embed/>
                </p:oleObj>
              </mc:Choice>
              <mc:Fallback>
                <p:oleObj name="Equation" r:id="rId11" imgW="558720" imgH="203040" progId="Equation.3">
                  <p:embed/>
                  <p:pic>
                    <p:nvPicPr>
                      <p:cNvPr id="0" name="Object 6"/>
                      <p:cNvPicPr>
                        <a:picLocks noChangeAspect="1" noChangeArrowheads="1"/>
                      </p:cNvPicPr>
                      <p:nvPr/>
                    </p:nvPicPr>
                    <p:blipFill>
                      <a:blip r:embed="rId12"/>
                      <a:srcRect/>
                      <a:stretch>
                        <a:fillRect/>
                      </a:stretch>
                    </p:blipFill>
                    <p:spPr bwMode="auto">
                      <a:xfrm>
                        <a:off x="7256463" y="2765425"/>
                        <a:ext cx="7794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3060462116"/>
              </p:ext>
            </p:extLst>
          </p:nvPr>
        </p:nvGraphicFramePr>
        <p:xfrm>
          <a:off x="7218363" y="3733800"/>
          <a:ext cx="839787" cy="304800"/>
        </p:xfrm>
        <a:graphic>
          <a:graphicData uri="http://schemas.openxmlformats.org/presentationml/2006/ole">
            <mc:AlternateContent xmlns:mc="http://schemas.openxmlformats.org/markup-compatibility/2006">
              <mc:Choice xmlns:v="urn:schemas-microsoft-com:vml" Requires="v">
                <p:oleObj spid="_x0000_s2285" name="Equation" r:id="rId13" imgW="558720" imgH="203040" progId="Equation.3">
                  <p:embed/>
                </p:oleObj>
              </mc:Choice>
              <mc:Fallback>
                <p:oleObj name="Equation" r:id="rId13" imgW="558720" imgH="203040" progId="Equation.3">
                  <p:embed/>
                  <p:pic>
                    <p:nvPicPr>
                      <p:cNvPr id="0" name="Object 7"/>
                      <p:cNvPicPr>
                        <a:picLocks noChangeAspect="1" noChangeArrowheads="1"/>
                      </p:cNvPicPr>
                      <p:nvPr/>
                    </p:nvPicPr>
                    <p:blipFill>
                      <a:blip r:embed="rId14"/>
                      <a:srcRect/>
                      <a:stretch>
                        <a:fillRect/>
                      </a:stretch>
                    </p:blipFill>
                    <p:spPr bwMode="auto">
                      <a:xfrm>
                        <a:off x="7218363" y="3733800"/>
                        <a:ext cx="8397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TextBox 24"/>
          <p:cNvSpPr txBox="1">
            <a:spLocks noChangeArrowheads="1"/>
          </p:cNvSpPr>
          <p:nvPr/>
        </p:nvSpPr>
        <p:spPr bwMode="auto">
          <a:xfrm>
            <a:off x="4714335" y="3571335"/>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smtClean="0"/>
              <a:t>Quadratic programming or </a:t>
            </a:r>
            <a:r>
              <a:rPr lang="en-US" sz="1400" dirty="0" err="1" smtClean="0"/>
              <a:t>subgradient</a:t>
            </a:r>
            <a:r>
              <a:rPr lang="en-US" sz="1400" dirty="0" smtClean="0"/>
              <a:t> opt.</a:t>
            </a:r>
            <a:endParaRPr lang="en-US" sz="1400" dirty="0"/>
          </a:p>
        </p:txBody>
      </p:sp>
      <p:graphicFrame>
        <p:nvGraphicFramePr>
          <p:cNvPr id="2056" name="Object 8"/>
          <p:cNvGraphicFramePr>
            <a:graphicFrameLocks noChangeAspect="1"/>
          </p:cNvGraphicFramePr>
          <p:nvPr>
            <p:extLst>
              <p:ext uri="{D42A27DB-BD31-4B8C-83A1-F6EECF244321}">
                <p14:modId xmlns:p14="http://schemas.microsoft.com/office/powerpoint/2010/main" val="2354179048"/>
              </p:ext>
            </p:extLst>
          </p:nvPr>
        </p:nvGraphicFramePr>
        <p:xfrm>
          <a:off x="1671638" y="3429000"/>
          <a:ext cx="2441575" cy="746125"/>
        </p:xfrm>
        <a:graphic>
          <a:graphicData uri="http://schemas.openxmlformats.org/presentationml/2006/ole">
            <mc:AlternateContent xmlns:mc="http://schemas.openxmlformats.org/markup-compatibility/2006">
              <mc:Choice xmlns:v="urn:schemas-microsoft-com:vml" Requires="v">
                <p:oleObj spid="_x0000_s2286" name="Equation" r:id="rId15" imgW="2197080" imgH="672840" progId="Equation.3">
                  <p:embed/>
                </p:oleObj>
              </mc:Choice>
              <mc:Fallback>
                <p:oleObj name="Equation" r:id="rId15" imgW="2197080" imgH="672840" progId="Equation.3">
                  <p:embed/>
                  <p:pic>
                    <p:nvPicPr>
                      <p:cNvPr id="0" name="Object 8"/>
                      <p:cNvPicPr>
                        <a:picLocks noChangeAspect="1" noChangeArrowheads="1"/>
                      </p:cNvPicPr>
                      <p:nvPr/>
                    </p:nvPicPr>
                    <p:blipFill>
                      <a:blip r:embed="rId16"/>
                      <a:srcRect/>
                      <a:stretch>
                        <a:fillRect/>
                      </a:stretch>
                    </p:blipFill>
                    <p:spPr bwMode="auto">
                      <a:xfrm>
                        <a:off x="1671638" y="3429000"/>
                        <a:ext cx="244157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8" name="Straight Connector 27"/>
          <p:cNvCxnSpPr/>
          <p:nvPr/>
        </p:nvCxnSpPr>
        <p:spPr>
          <a:xfrm>
            <a:off x="0" y="23622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316288"/>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303713"/>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3716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3340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63246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76" name="TextBox 34"/>
          <p:cNvSpPr txBox="1">
            <a:spLocks noChangeArrowheads="1"/>
          </p:cNvSpPr>
          <p:nvPr/>
        </p:nvSpPr>
        <p:spPr bwMode="auto">
          <a:xfrm>
            <a:off x="4876800" y="4572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Quadratic programming</a:t>
            </a:r>
          </a:p>
        </p:txBody>
      </p:sp>
      <p:sp>
        <p:nvSpPr>
          <p:cNvPr id="2077" name="TextBox 35"/>
          <p:cNvSpPr txBox="1">
            <a:spLocks noChangeArrowheads="1"/>
          </p:cNvSpPr>
          <p:nvPr/>
        </p:nvSpPr>
        <p:spPr bwMode="auto">
          <a:xfrm>
            <a:off x="2003425" y="4648200"/>
            <a:ext cx="180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complicated to write</a:t>
            </a:r>
          </a:p>
        </p:txBody>
      </p:sp>
      <p:sp>
        <p:nvSpPr>
          <p:cNvPr id="2078" name="TextBox 36"/>
          <p:cNvSpPr txBox="1">
            <a:spLocks noChangeArrowheads="1"/>
          </p:cNvSpPr>
          <p:nvPr/>
        </p:nvSpPr>
        <p:spPr bwMode="auto">
          <a:xfrm>
            <a:off x="1524000" y="5711825"/>
            <a:ext cx="2976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most similar features </a:t>
            </a:r>
            <a:r>
              <a:rPr lang="en-US" sz="1400">
                <a:sym typeface="Wingdings" pitchFamily="2" charset="2"/>
              </a:rPr>
              <a:t> same label</a:t>
            </a:r>
            <a:endParaRPr lang="en-US" sz="1400"/>
          </a:p>
        </p:txBody>
      </p:sp>
      <p:sp>
        <p:nvSpPr>
          <p:cNvPr id="2079" name="TextBox 37"/>
          <p:cNvSpPr txBox="1">
            <a:spLocks noChangeArrowheads="1"/>
          </p:cNvSpPr>
          <p:nvPr/>
        </p:nvSpPr>
        <p:spPr bwMode="auto">
          <a:xfrm>
            <a:off x="4860925" y="5711825"/>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Record data</a:t>
            </a:r>
          </a:p>
        </p:txBody>
      </p:sp>
      <p:graphicFrame>
        <p:nvGraphicFramePr>
          <p:cNvPr id="2057" name="Object 9"/>
          <p:cNvGraphicFramePr>
            <a:graphicFrameLocks noChangeAspect="1"/>
          </p:cNvGraphicFramePr>
          <p:nvPr/>
        </p:nvGraphicFramePr>
        <p:xfrm>
          <a:off x="6934200" y="4648200"/>
          <a:ext cx="1855788" cy="533400"/>
        </p:xfrm>
        <a:graphic>
          <a:graphicData uri="http://schemas.openxmlformats.org/presentationml/2006/ole">
            <mc:AlternateContent xmlns:mc="http://schemas.openxmlformats.org/markup-compatibility/2006">
              <mc:Choice xmlns:v="urn:schemas-microsoft-com:vml" Requires="v">
                <p:oleObj spid="_x0000_s2287" name="Equation" r:id="rId17" imgW="1193760" imgH="342720" progId="Equation.3">
                  <p:embed/>
                </p:oleObj>
              </mc:Choice>
              <mc:Fallback>
                <p:oleObj name="Equation" r:id="rId17" imgW="1193760" imgH="34272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4648200"/>
                        <a:ext cx="18557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 name="Object 10"/>
          <p:cNvGraphicFramePr>
            <a:graphicFrameLocks noChangeAspect="1"/>
          </p:cNvGraphicFramePr>
          <p:nvPr/>
        </p:nvGraphicFramePr>
        <p:xfrm>
          <a:off x="6540500" y="5461000"/>
          <a:ext cx="2527300" cy="830263"/>
        </p:xfrm>
        <a:graphic>
          <a:graphicData uri="http://schemas.openxmlformats.org/presentationml/2006/ole">
            <mc:AlternateContent xmlns:mc="http://schemas.openxmlformats.org/markup-compatibility/2006">
              <mc:Choice xmlns:v="urn:schemas-microsoft-com:vml" Requires="v">
                <p:oleObj spid="_x0000_s2288" name="Equation" r:id="rId19" imgW="1625400" imgH="533160" progId="Equation.3">
                  <p:embed/>
                </p:oleObj>
              </mc:Choice>
              <mc:Fallback>
                <p:oleObj name="Equation" r:id="rId19" imgW="1625400" imgH="533160"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40500" y="5461000"/>
                        <a:ext cx="25273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0" name="TextBox 33"/>
          <p:cNvSpPr txBox="1">
            <a:spLocks noChangeArrowheads="1"/>
          </p:cNvSpPr>
          <p:nvPr/>
        </p:nvSpPr>
        <p:spPr bwMode="auto">
          <a:xfrm>
            <a:off x="7315200" y="533400"/>
            <a:ext cx="148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assuming x in {0 1}</a:t>
            </a:r>
          </a:p>
        </p:txBody>
      </p:sp>
      <p:cxnSp>
        <p:nvCxnSpPr>
          <p:cNvPr id="36" name="Straight Arrow Connector 35"/>
          <p:cNvCxnSpPr/>
          <p:nvPr/>
        </p:nvCxnSpPr>
        <p:spPr>
          <a:xfrm rot="5400000">
            <a:off x="8458200" y="12192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vision learning problems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Lots of continuous features</a:t>
            </a:r>
          </a:p>
          <a:p>
            <a:pPr lvl="1"/>
            <a:r>
              <a:rPr lang="en-US" dirty="0" smtClean="0"/>
              <a:t>E.g., HOG template may have 1000 features</a:t>
            </a:r>
          </a:p>
          <a:p>
            <a:pPr lvl="1"/>
            <a:r>
              <a:rPr lang="en-US" dirty="0" smtClean="0"/>
              <a:t>Spatial pyramid may have ~15,000 features</a:t>
            </a:r>
          </a:p>
          <a:p>
            <a:endParaRPr lang="en-US" dirty="0" smtClean="0"/>
          </a:p>
          <a:p>
            <a:r>
              <a:rPr lang="en-US" dirty="0" smtClean="0"/>
              <a:t>Imbalanced classes</a:t>
            </a:r>
          </a:p>
          <a:p>
            <a:pPr lvl="1"/>
            <a:r>
              <a:rPr lang="en-US" dirty="0" smtClean="0"/>
              <a:t>often limited positive examples, practically infinite negative examples</a:t>
            </a:r>
          </a:p>
          <a:p>
            <a:endParaRPr lang="en-US" dirty="0"/>
          </a:p>
          <a:p>
            <a:r>
              <a:rPr lang="en-US" dirty="0" smtClean="0"/>
              <a:t>Difficult prediction tasks </a:t>
            </a:r>
          </a:p>
        </p:txBody>
      </p:sp>
    </p:spTree>
    <p:extLst>
      <p:ext uri="{BB962C8B-B14F-4D97-AF65-F5344CB8AC3E}">
        <p14:creationId xmlns:p14="http://schemas.microsoft.com/office/powerpoint/2010/main" val="6165021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 massive training set is available</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Relatively new phenomenon</a:t>
            </a:r>
          </a:p>
          <a:p>
            <a:pPr lvl="1"/>
            <a:r>
              <a:rPr lang="en-US" dirty="0" smtClean="0"/>
              <a:t>MNIST (handwritten letters) in 1990s, </a:t>
            </a:r>
            <a:r>
              <a:rPr lang="en-US" dirty="0" err="1" smtClean="0"/>
              <a:t>LabelMe</a:t>
            </a:r>
            <a:r>
              <a:rPr lang="en-US" dirty="0" smtClean="0"/>
              <a:t> in 2000s, </a:t>
            </a:r>
            <a:r>
              <a:rPr lang="en-US" dirty="0" err="1" smtClean="0"/>
              <a:t>ImageNet</a:t>
            </a:r>
            <a:r>
              <a:rPr lang="en-US" dirty="0" smtClean="0"/>
              <a:t> (object images) in 2009, … </a:t>
            </a:r>
          </a:p>
          <a:p>
            <a:endParaRPr lang="en-US" dirty="0" smtClean="0"/>
          </a:p>
          <a:p>
            <a:r>
              <a:rPr lang="en-US" dirty="0" smtClean="0"/>
              <a:t>Want classifiers with low bias (high variance ok) and reasonably efficient training</a:t>
            </a:r>
            <a:endParaRPr lang="en-US" dirty="0"/>
          </a:p>
          <a:p>
            <a:endParaRPr lang="en-US" dirty="0" smtClean="0"/>
          </a:p>
          <a:p>
            <a:r>
              <a:rPr lang="en-US" dirty="0" smtClean="0"/>
              <a:t>Very complex classifiers with simple features are often effective</a:t>
            </a:r>
          </a:p>
          <a:p>
            <a:pPr lvl="1"/>
            <a:r>
              <a:rPr lang="en-US" dirty="0" smtClean="0"/>
              <a:t>Random forests</a:t>
            </a:r>
          </a:p>
          <a:p>
            <a:pPr lvl="1"/>
            <a:r>
              <a:rPr lang="en-US" dirty="0" smtClean="0"/>
              <a:t>Deep convolutional networks</a:t>
            </a:r>
          </a:p>
          <a:p>
            <a:pPr algn="r"/>
            <a:endParaRPr lang="en-US" dirty="0"/>
          </a:p>
        </p:txBody>
      </p:sp>
    </p:spTree>
    <p:extLst>
      <p:ext uri="{BB962C8B-B14F-4D97-AF65-F5344CB8AC3E}">
        <p14:creationId xmlns:p14="http://schemas.microsoft.com/office/powerpoint/2010/main" val="1219985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3113" y="187080"/>
            <a:ext cx="8229600" cy="914400"/>
          </a:xfrm>
        </p:spPr>
        <p:txBody>
          <a:bodyPr>
            <a:normAutofit fontScale="90000"/>
          </a:bodyPr>
          <a:lstStyle/>
          <a:p>
            <a:r>
              <a:rPr lang="en-US" dirty="0" smtClean="0"/>
              <a:t>New training setup with moderate sized datasets</a:t>
            </a:r>
            <a:endParaRPr lang="en-US" dirty="0" smtClean="0"/>
          </a:p>
        </p:txBody>
      </p:sp>
      <p:sp>
        <p:nvSpPr>
          <p:cNvPr id="10" name="Rounded Rectangle 9"/>
          <p:cNvSpPr/>
          <p:nvPr/>
        </p:nvSpPr>
        <p:spPr>
          <a:xfrm>
            <a:off x="5493357" y="1073974"/>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9220" name="Group 12"/>
          <p:cNvGrpSpPr>
            <a:grpSpLocks/>
          </p:cNvGrpSpPr>
          <p:nvPr/>
        </p:nvGrpSpPr>
        <p:grpSpPr bwMode="auto">
          <a:xfrm>
            <a:off x="264513" y="1827897"/>
            <a:ext cx="2438400" cy="2849562"/>
            <a:chOff x="228600" y="1417320"/>
            <a:chExt cx="2438400" cy="2849880"/>
          </a:xfrm>
        </p:grpSpPr>
        <p:pic>
          <p:nvPicPr>
            <p:cNvPr id="9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3408314" y="2560765"/>
            <a:ext cx="3461188" cy="1204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Tune CNN features and</a:t>
            </a:r>
          </a:p>
          <a:p>
            <a:pPr algn="ctr">
              <a:defRPr/>
            </a:pPr>
            <a:r>
              <a:rPr lang="en-US" sz="2400" dirty="0" smtClean="0">
                <a:solidFill>
                  <a:schemeClr val="tx1"/>
                </a:solidFill>
              </a:rPr>
              <a:t>Neural Network classifier</a:t>
            </a:r>
            <a:endParaRPr lang="en-US" sz="2400" dirty="0">
              <a:solidFill>
                <a:schemeClr val="tx1"/>
              </a:solidFill>
            </a:endParaRPr>
          </a:p>
        </p:txBody>
      </p:sp>
      <p:sp>
        <p:nvSpPr>
          <p:cNvPr id="16" name="Right Arrow 15"/>
          <p:cNvSpPr/>
          <p:nvPr/>
        </p:nvSpPr>
        <p:spPr>
          <a:xfrm>
            <a:off x="2779113" y="3001059"/>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064857" y="2064885"/>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6939951" y="3001059"/>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543800" y="2758301"/>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19" name="Rounded Rectangle 18"/>
          <p:cNvSpPr/>
          <p:nvPr/>
        </p:nvSpPr>
        <p:spPr>
          <a:xfrm>
            <a:off x="2331057" y="5334000"/>
            <a:ext cx="3810000" cy="114300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Dataset similar to task with millions of labeled examples</a:t>
            </a:r>
            <a:endParaRPr lang="en-US" sz="2400" dirty="0">
              <a:solidFill>
                <a:schemeClr val="tx1"/>
              </a:solidFill>
            </a:endParaRPr>
          </a:p>
        </p:txBody>
      </p:sp>
      <p:sp>
        <p:nvSpPr>
          <p:cNvPr id="21" name="Right Arrow 20"/>
          <p:cNvSpPr/>
          <p:nvPr/>
        </p:nvSpPr>
        <p:spPr>
          <a:xfrm rot="16200000">
            <a:off x="3744165" y="4376067"/>
            <a:ext cx="1285352" cy="384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4492851" y="4132021"/>
            <a:ext cx="1424799" cy="923330"/>
          </a:xfrm>
          <a:prstGeom prst="rect">
            <a:avLst/>
          </a:prstGeom>
        </p:spPr>
        <p:txBody>
          <a:bodyPr wrap="square">
            <a:spAutoFit/>
          </a:bodyPr>
          <a:lstStyle/>
          <a:p>
            <a:pPr algn="ctr">
              <a:defRPr/>
            </a:pPr>
            <a:r>
              <a:rPr lang="en-US" dirty="0" smtClean="0"/>
              <a:t>Initialize </a:t>
            </a:r>
            <a:r>
              <a:rPr lang="en-US" dirty="0"/>
              <a:t>CNN </a:t>
            </a:r>
            <a:r>
              <a:rPr lang="en-US" dirty="0" smtClean="0"/>
              <a:t>Features</a:t>
            </a:r>
            <a:endParaRPr lang="en-US" dirty="0"/>
          </a:p>
        </p:txBody>
      </p:sp>
    </p:spTree>
    <p:extLst>
      <p:ext uri="{BB962C8B-B14F-4D97-AF65-F5344CB8AC3E}">
        <p14:creationId xmlns:p14="http://schemas.microsoft.com/office/powerpoint/2010/main" val="3831458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a:t>
            </a:r>
            <a:endParaRPr lang="en-US" dirty="0"/>
          </a:p>
        </p:txBody>
      </p:sp>
      <p:sp>
        <p:nvSpPr>
          <p:cNvPr id="3" name="Content Placeholder 2"/>
          <p:cNvSpPr>
            <a:spLocks noGrp="1"/>
          </p:cNvSpPr>
          <p:nvPr>
            <p:ph idx="1"/>
          </p:nvPr>
        </p:nvSpPr>
        <p:spPr>
          <a:xfrm>
            <a:off x="457200" y="838200"/>
            <a:ext cx="8229600" cy="5715000"/>
          </a:xfrm>
        </p:spPr>
        <p:txBody>
          <a:bodyPr>
            <a:noAutofit/>
          </a:bodyPr>
          <a:lstStyle/>
          <a:p>
            <a:r>
              <a:rPr lang="en-US" sz="2000" dirty="0" smtClean="0"/>
              <a:t>Preparing features for linear classifiers</a:t>
            </a:r>
          </a:p>
          <a:p>
            <a:pPr lvl="1"/>
            <a:r>
              <a:rPr lang="en-US" sz="1600" dirty="0" smtClean="0"/>
              <a:t>Often helps to make zero-mean, unit-</a:t>
            </a:r>
            <a:r>
              <a:rPr lang="en-US" sz="1600" dirty="0" err="1" smtClean="0"/>
              <a:t>dev</a:t>
            </a:r>
            <a:endParaRPr lang="en-US" sz="1600" dirty="0" smtClean="0"/>
          </a:p>
          <a:p>
            <a:pPr lvl="1"/>
            <a:r>
              <a:rPr lang="en-US" sz="1600" dirty="0" smtClean="0"/>
              <a:t>For non-ordinal features, convert to a set of binary features</a:t>
            </a:r>
          </a:p>
          <a:p>
            <a:endParaRPr lang="en-US" sz="1200" dirty="0" smtClean="0"/>
          </a:p>
          <a:p>
            <a:r>
              <a:rPr lang="en-US" sz="2000" dirty="0" smtClean="0"/>
              <a:t>Selecting classifier meta-parameters (e.g., regularization weight)</a:t>
            </a:r>
          </a:p>
          <a:p>
            <a:pPr lvl="1"/>
            <a:r>
              <a:rPr lang="en-US" sz="1600" dirty="0" smtClean="0"/>
              <a:t>Cross-validation: split data into subsets; train on all but one subset, test on remaining; repeat holding out each subset</a:t>
            </a:r>
          </a:p>
          <a:p>
            <a:pPr lvl="2"/>
            <a:r>
              <a:rPr lang="en-US" sz="1400" dirty="0" smtClean="0"/>
              <a:t>Leave-one-out, 5-fold, etc.</a:t>
            </a:r>
            <a:endParaRPr lang="en-US" sz="1400" dirty="0"/>
          </a:p>
          <a:p>
            <a:endParaRPr lang="en-US" sz="1200" dirty="0" smtClean="0"/>
          </a:p>
          <a:p>
            <a:r>
              <a:rPr lang="en-US" sz="2000" dirty="0" smtClean="0"/>
              <a:t>Most popular classifiers in vision</a:t>
            </a:r>
          </a:p>
          <a:p>
            <a:pPr lvl="1"/>
            <a:r>
              <a:rPr lang="en-US" sz="1600" i="1" dirty="0" smtClean="0"/>
              <a:t>SVM</a:t>
            </a:r>
            <a:r>
              <a:rPr lang="en-US" sz="1600" dirty="0" smtClean="0"/>
              <a:t>: linear for when fast training/classification is needed; performs well with lots of weak features</a:t>
            </a:r>
          </a:p>
          <a:p>
            <a:pPr lvl="1"/>
            <a:r>
              <a:rPr lang="en-US" sz="1600" i="1" dirty="0" smtClean="0"/>
              <a:t>Logistic Regression</a:t>
            </a:r>
            <a:r>
              <a:rPr lang="en-US" sz="1600" dirty="0" smtClean="0"/>
              <a:t>: outputs a probability; easy to train and apply</a:t>
            </a:r>
          </a:p>
          <a:p>
            <a:pPr lvl="1"/>
            <a:r>
              <a:rPr lang="en-US" sz="1600" i="1" dirty="0" smtClean="0"/>
              <a:t>Nearest neighbor</a:t>
            </a:r>
            <a:r>
              <a:rPr lang="en-US" sz="1600" dirty="0" smtClean="0"/>
              <a:t>: hard to beat if there is tons of data (e.g., character recognition)</a:t>
            </a:r>
          </a:p>
          <a:p>
            <a:pPr lvl="1"/>
            <a:r>
              <a:rPr lang="en-US" sz="1600" i="1" dirty="0" smtClean="0"/>
              <a:t>Boosted stumps or decision trees</a:t>
            </a:r>
            <a:r>
              <a:rPr lang="en-US" sz="1600" dirty="0" smtClean="0"/>
              <a:t>: applies to flexible features, incorporates feature selection, powerful classifiers</a:t>
            </a:r>
          </a:p>
          <a:p>
            <a:pPr lvl="1"/>
            <a:r>
              <a:rPr lang="en-US" sz="1600" i="1" dirty="0" smtClean="0"/>
              <a:t>Random forests</a:t>
            </a:r>
            <a:r>
              <a:rPr lang="en-US" sz="1600" dirty="0" smtClean="0"/>
              <a:t>: outputs probability; good for simple features, tons of </a:t>
            </a:r>
            <a:r>
              <a:rPr lang="en-US" sz="1600" dirty="0" smtClean="0"/>
              <a:t>data</a:t>
            </a:r>
          </a:p>
          <a:p>
            <a:pPr lvl="1"/>
            <a:r>
              <a:rPr lang="en-US" sz="1600" i="1" dirty="0" smtClean="0"/>
              <a:t>Deep networks / CNNs</a:t>
            </a:r>
            <a:r>
              <a:rPr lang="en-US" sz="1600" dirty="0" smtClean="0"/>
              <a:t>: flexible output; learns features; adapt existing network (which is trained with tons of data) or train new with tons of data</a:t>
            </a:r>
            <a:endParaRPr lang="en-US" sz="1600" dirty="0" smtClean="0"/>
          </a:p>
          <a:p>
            <a:endParaRPr lang="en-US" sz="1200" dirty="0"/>
          </a:p>
          <a:p>
            <a:r>
              <a:rPr lang="en-US" sz="2000" dirty="0" smtClean="0"/>
              <a:t>Always try at least two types of classifiers</a:t>
            </a:r>
          </a:p>
        </p:txBody>
      </p:sp>
    </p:spTree>
    <p:extLst>
      <p:ext uri="{BB962C8B-B14F-4D97-AF65-F5344CB8AC3E}">
        <p14:creationId xmlns:p14="http://schemas.microsoft.com/office/powerpoint/2010/main" val="16969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Image Categorization</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9220" name="Group 12"/>
          <p:cNvGrpSpPr>
            <a:grpSpLocks/>
          </p:cNvGrpSpPr>
          <p:nvPr/>
        </p:nvGrpSpPr>
        <p:grpSpPr bwMode="auto">
          <a:xfrm>
            <a:off x="76200" y="1874838"/>
            <a:ext cx="2438400" cy="2849562"/>
            <a:chOff x="228600" y="1417320"/>
            <a:chExt cx="2438400" cy="2849880"/>
          </a:xfrm>
        </p:grpSpPr>
        <p:pic>
          <p:nvPicPr>
            <p:cNvPr id="9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9222"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What to remember about classifiers</a:t>
            </a:r>
          </a:p>
        </p:txBody>
      </p:sp>
      <p:sp>
        <p:nvSpPr>
          <p:cNvPr id="3" name="Content Placeholder 2"/>
          <p:cNvSpPr>
            <a:spLocks noGrp="1"/>
          </p:cNvSpPr>
          <p:nvPr>
            <p:ph idx="1"/>
          </p:nvPr>
        </p:nvSpPr>
        <p:spPr/>
        <p:txBody>
          <a:bodyPr>
            <a:normAutofit lnSpcReduction="10000"/>
          </a:bodyPr>
          <a:lstStyle/>
          <a:p>
            <a:pPr>
              <a:defRPr/>
            </a:pPr>
            <a:endParaRPr lang="en-US" sz="2800" dirty="0" smtClean="0"/>
          </a:p>
          <a:p>
            <a:pPr>
              <a:defRPr/>
            </a:pPr>
            <a:r>
              <a:rPr lang="en-US" sz="2800" dirty="0" smtClean="0"/>
              <a:t>No free lunch: machine learning algorithms are tools</a:t>
            </a:r>
            <a:endParaRPr lang="en-US" sz="2800" dirty="0"/>
          </a:p>
          <a:p>
            <a:pPr marL="0" indent="0">
              <a:buNone/>
              <a:defRPr/>
            </a:pPr>
            <a:endParaRPr lang="en-US" sz="2800" dirty="0" smtClean="0"/>
          </a:p>
          <a:p>
            <a:pPr>
              <a:defRPr/>
            </a:pPr>
            <a:r>
              <a:rPr lang="en-US" sz="2800" dirty="0" smtClean="0"/>
              <a:t>Try simple classifiers first</a:t>
            </a:r>
          </a:p>
          <a:p>
            <a:pPr>
              <a:defRPr/>
            </a:pPr>
            <a:endParaRPr lang="en-US" sz="2800" dirty="0" smtClean="0"/>
          </a:p>
          <a:p>
            <a:pPr>
              <a:defRPr/>
            </a:pPr>
            <a:r>
              <a:rPr lang="en-US" sz="2800" dirty="0" smtClean="0"/>
              <a:t>Better to have smart features and simple classifiers than simple features and smart </a:t>
            </a:r>
            <a:r>
              <a:rPr lang="en-US" sz="2800" dirty="0" smtClean="0"/>
              <a:t>classifiers</a:t>
            </a:r>
          </a:p>
          <a:p>
            <a:pPr lvl="1">
              <a:defRPr/>
            </a:pPr>
            <a:r>
              <a:rPr lang="en-US" sz="2400" dirty="0" smtClean="0"/>
              <a:t>Though with enough data, smar</a:t>
            </a:r>
            <a:r>
              <a:rPr lang="en-US" sz="2400" dirty="0" smtClean="0"/>
              <a:t>t features can be learned</a:t>
            </a:r>
            <a:endParaRPr lang="en-US" sz="2400" dirty="0" smtClean="0"/>
          </a:p>
          <a:p>
            <a:pPr>
              <a:defRPr/>
            </a:pPr>
            <a:endParaRPr lang="en-US" sz="2800" dirty="0" smtClean="0"/>
          </a:p>
          <a:p>
            <a:pPr>
              <a:defRPr/>
            </a:pPr>
            <a:r>
              <a:rPr lang="en-US" sz="2800" dirty="0" smtClean="0"/>
              <a:t>Use increasingly powerful classifiers with more training data (bias-variance tradeoff)</a:t>
            </a:r>
          </a:p>
          <a:p>
            <a:pPr>
              <a:defRPr/>
            </a:pPr>
            <a:endParaRPr lang="en-US" sz="2800" dirty="0" smtClean="0"/>
          </a:p>
          <a:p>
            <a:pPr>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Some Machine Learning References</a:t>
            </a:r>
          </a:p>
        </p:txBody>
      </p:sp>
      <p:sp>
        <p:nvSpPr>
          <p:cNvPr id="63491" name="Content Placeholder 2"/>
          <p:cNvSpPr>
            <a:spLocks noGrp="1"/>
          </p:cNvSpPr>
          <p:nvPr>
            <p:ph idx="1"/>
          </p:nvPr>
        </p:nvSpPr>
        <p:spPr/>
        <p:txBody>
          <a:bodyPr>
            <a:normAutofit fontScale="77500" lnSpcReduction="20000"/>
          </a:bodyPr>
          <a:lstStyle/>
          <a:p>
            <a:endParaRPr lang="en-US" sz="2800" dirty="0" smtClean="0"/>
          </a:p>
          <a:p>
            <a:r>
              <a:rPr lang="en-US" sz="2800" dirty="0" smtClean="0"/>
              <a:t>General</a:t>
            </a:r>
          </a:p>
          <a:p>
            <a:pPr lvl="1"/>
            <a:r>
              <a:rPr lang="en-US" sz="2400" dirty="0" smtClean="0"/>
              <a:t>Tom Mitchell, </a:t>
            </a:r>
            <a:r>
              <a:rPr lang="en-US" sz="2400" i="1" dirty="0" smtClean="0"/>
              <a:t>Machine Learning</a:t>
            </a:r>
            <a:r>
              <a:rPr lang="en-US" sz="2400" dirty="0" smtClean="0"/>
              <a:t>, McGraw Hill, 1997</a:t>
            </a:r>
          </a:p>
          <a:p>
            <a:pPr lvl="1"/>
            <a:r>
              <a:rPr lang="en-US" sz="2400" dirty="0" smtClean="0"/>
              <a:t>Christopher Bishop, </a:t>
            </a:r>
            <a:r>
              <a:rPr lang="en-US" sz="2400" i="1" dirty="0" smtClean="0"/>
              <a:t>Neural Networks for Pattern Recognition</a:t>
            </a:r>
            <a:r>
              <a:rPr lang="en-US" sz="2400" dirty="0" smtClean="0"/>
              <a:t>, Oxford University Press, 1995</a:t>
            </a:r>
          </a:p>
          <a:p>
            <a:endParaRPr lang="en-US" sz="2800" dirty="0" smtClean="0"/>
          </a:p>
          <a:p>
            <a:r>
              <a:rPr lang="en-US" sz="2800" dirty="0" err="1" smtClean="0"/>
              <a:t>Adaboost</a:t>
            </a:r>
            <a:endParaRPr lang="en-US" sz="2800" dirty="0" smtClean="0"/>
          </a:p>
          <a:p>
            <a:pPr lvl="1"/>
            <a:r>
              <a:rPr lang="en-US" sz="2400" dirty="0" smtClean="0"/>
              <a:t>Friedman, Hastie, and </a:t>
            </a:r>
            <a:r>
              <a:rPr lang="en-US" sz="2400" dirty="0" err="1" smtClean="0"/>
              <a:t>Tibshirani</a:t>
            </a:r>
            <a:r>
              <a:rPr lang="en-US" sz="2400" dirty="0" smtClean="0"/>
              <a:t>, “Additive logistic regression: a statistical view of boosting”, Annals of Statistics, 2000 </a:t>
            </a:r>
          </a:p>
          <a:p>
            <a:endParaRPr lang="en-US" sz="2800" dirty="0" smtClean="0"/>
          </a:p>
          <a:p>
            <a:r>
              <a:rPr lang="en-US" sz="2800" dirty="0" smtClean="0"/>
              <a:t>SVMs</a:t>
            </a:r>
            <a:endParaRPr lang="en-US" sz="2800" dirty="0" smtClean="0"/>
          </a:p>
          <a:p>
            <a:pPr lvl="1"/>
            <a:r>
              <a:rPr lang="en-US" sz="2400" dirty="0" smtClean="0">
                <a:hlinkClick r:id="rId2"/>
              </a:rPr>
              <a:t>http://</a:t>
            </a:r>
            <a:r>
              <a:rPr lang="en-US" sz="2400" dirty="0" smtClean="0">
                <a:hlinkClick r:id="rId2"/>
              </a:rPr>
              <a:t>www.support-vector.net/icml-tutorial.pdf</a:t>
            </a:r>
            <a:endParaRPr lang="en-US" sz="2400" dirty="0" smtClean="0"/>
          </a:p>
          <a:p>
            <a:endParaRPr lang="en-US" dirty="0" smtClean="0"/>
          </a:p>
          <a:p>
            <a:r>
              <a:rPr lang="en-US" dirty="0" smtClean="0"/>
              <a:t>Random forests</a:t>
            </a:r>
          </a:p>
          <a:p>
            <a:pPr lvl="1"/>
            <a:r>
              <a:rPr lang="en-US" sz="2600" dirty="0">
                <a:hlinkClick r:id="rId3"/>
              </a:rPr>
              <a:t>http://</a:t>
            </a:r>
            <a:r>
              <a:rPr lang="en-US" sz="2600" dirty="0" smtClean="0">
                <a:hlinkClick r:id="rId3"/>
              </a:rPr>
              <a:t>research.microsoft.com/pubs/155552/decisionForests_MSR_TR_2011_114.pdf</a:t>
            </a:r>
            <a:endParaRPr lang="en-US" sz="2600" dirty="0" smtClean="0"/>
          </a:p>
          <a:p>
            <a:pPr lvl="1"/>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Next class</a:t>
            </a:r>
          </a:p>
        </p:txBody>
      </p:sp>
      <p:sp>
        <p:nvSpPr>
          <p:cNvPr id="62467" name="Content Placeholder 2"/>
          <p:cNvSpPr>
            <a:spLocks noGrp="1"/>
          </p:cNvSpPr>
          <p:nvPr>
            <p:ph idx="1"/>
          </p:nvPr>
        </p:nvSpPr>
        <p:spPr/>
        <p:txBody>
          <a:bodyPr/>
          <a:lstStyle/>
          <a:p>
            <a:r>
              <a:rPr lang="en-US" dirty="0" smtClean="0"/>
              <a:t>Detection using sliding windows and region proposals</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Image Categorization</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10244" name="Group 12"/>
          <p:cNvGrpSpPr>
            <a:grpSpLocks/>
          </p:cNvGrpSpPr>
          <p:nvPr/>
        </p:nvGrpSpPr>
        <p:grpSpPr bwMode="auto">
          <a:xfrm>
            <a:off x="76200" y="1874838"/>
            <a:ext cx="2438400" cy="2849562"/>
            <a:chOff x="228600" y="1417320"/>
            <a:chExt cx="2438400" cy="2849880"/>
          </a:xfrm>
        </p:grpSpPr>
        <p:pic>
          <p:nvPicPr>
            <p:cNvPr id="102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10246"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32447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7432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20" name="Right Arrow 19"/>
          <p:cNvSpPr/>
          <p:nvPr/>
        </p:nvSpPr>
        <p:spPr>
          <a:xfrm>
            <a:off x="21336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4" name="TextBox 20"/>
          <p:cNvSpPr txBox="1">
            <a:spLocks noChangeArrowheads="1"/>
          </p:cNvSpPr>
          <p:nvPr/>
        </p:nvSpPr>
        <p:spPr bwMode="auto">
          <a:xfrm>
            <a:off x="3810000" y="4648200"/>
            <a:ext cx="132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Testing</a:t>
            </a:r>
          </a:p>
        </p:txBody>
      </p:sp>
      <p:sp>
        <p:nvSpPr>
          <p:cNvPr id="10255" name="TextBox 21"/>
          <p:cNvSpPr txBox="1">
            <a:spLocks noChangeArrowheads="1"/>
          </p:cNvSpPr>
          <p:nvPr/>
        </p:nvSpPr>
        <p:spPr bwMode="auto">
          <a:xfrm>
            <a:off x="457200" y="6365875"/>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Test Image</a:t>
            </a:r>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25" name="Rounded Rectangle 24"/>
          <p:cNvSpPr/>
          <p:nvPr/>
        </p:nvSpPr>
        <p:spPr>
          <a:xfrm>
            <a:off x="51816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Trained Classifier</a:t>
            </a:r>
          </a:p>
        </p:txBody>
      </p:sp>
      <p:sp>
        <p:nvSpPr>
          <p:cNvPr id="26" name="Right Arrow 25"/>
          <p:cNvSpPr/>
          <p:nvPr/>
        </p:nvSpPr>
        <p:spPr>
          <a:xfrm>
            <a:off x="45720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70104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7620000" y="5897563"/>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0000"/>
                </a:solidFill>
              </a:rPr>
              <a:t>Outdoor</a:t>
            </a:r>
          </a:p>
        </p:txBody>
      </p:sp>
      <p:sp>
        <p:nvSpPr>
          <p:cNvPr id="29" name="TextBox 28"/>
          <p:cNvSpPr txBox="1">
            <a:spLocks noChangeArrowheads="1"/>
          </p:cNvSpPr>
          <p:nvPr/>
        </p:nvSpPr>
        <p:spPr bwMode="auto">
          <a:xfrm>
            <a:off x="7588250" y="536416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Prediction</a:t>
            </a:r>
          </a:p>
        </p:txBody>
      </p:sp>
      <p:sp>
        <p:nvSpPr>
          <p:cNvPr id="30" name="Rounded Rectangle 29"/>
          <p:cNvSpPr/>
          <p:nvPr/>
        </p:nvSpPr>
        <p:spPr>
          <a:xfrm>
            <a:off x="7635875" y="5227638"/>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sz="3600" dirty="0" smtClean="0"/>
              <a:t>Feature design is paramount</a:t>
            </a:r>
          </a:p>
        </p:txBody>
      </p:sp>
      <p:sp>
        <p:nvSpPr>
          <p:cNvPr id="25603" name="Content Placeholder 2"/>
          <p:cNvSpPr>
            <a:spLocks noGrp="1"/>
          </p:cNvSpPr>
          <p:nvPr>
            <p:ph idx="1"/>
          </p:nvPr>
        </p:nvSpPr>
        <p:spPr/>
        <p:txBody>
          <a:bodyPr/>
          <a:lstStyle/>
          <a:p>
            <a:pPr eaLnBrk="1" hangingPunct="1"/>
            <a:endParaRPr lang="en-US" smtClean="0"/>
          </a:p>
          <a:p>
            <a:pPr eaLnBrk="1" hangingPunct="1"/>
            <a:r>
              <a:rPr lang="en-US" smtClean="0"/>
              <a:t>Most features can be thought of as templates, histograms (counts), or combinations</a:t>
            </a:r>
          </a:p>
          <a:p>
            <a:pPr eaLnBrk="1" hangingPunct="1"/>
            <a:endParaRPr lang="en-US" smtClean="0"/>
          </a:p>
          <a:p>
            <a:pPr eaLnBrk="1" hangingPunct="1"/>
            <a:r>
              <a:rPr lang="en-US" smtClean="0"/>
              <a:t>Think about the right features for the problem</a:t>
            </a:r>
          </a:p>
          <a:p>
            <a:pPr lvl="1" eaLnBrk="1" hangingPunct="1"/>
            <a:r>
              <a:rPr lang="en-US" smtClean="0"/>
              <a:t>Coverage</a:t>
            </a:r>
          </a:p>
          <a:p>
            <a:pPr lvl="1" eaLnBrk="1" hangingPunct="1"/>
            <a:r>
              <a:rPr lang="en-US" smtClean="0"/>
              <a:t>Concision</a:t>
            </a:r>
          </a:p>
          <a:p>
            <a:pPr lvl="1" eaLnBrk="1" hangingPunct="1"/>
            <a:r>
              <a:rPr lang="en-US" smtClean="0"/>
              <a:t>Directness</a:t>
            </a:r>
          </a:p>
          <a:p>
            <a:pPr eaLnBrk="1" hangingPunct="1"/>
            <a:endParaRPr lang="en-US" smtClean="0"/>
          </a:p>
          <a:p>
            <a:pPr eaLnBrk="1" hangingPunct="1">
              <a:buFont typeface="Arial" pitchFamily="34" charset="0"/>
              <a:buNone/>
            </a:pPr>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Classifier</a:t>
            </a:r>
          </a:p>
        </p:txBody>
      </p:sp>
      <p:sp>
        <p:nvSpPr>
          <p:cNvPr id="27651" name="Content Placeholder 2"/>
          <p:cNvSpPr>
            <a:spLocks noGrp="1"/>
          </p:cNvSpPr>
          <p:nvPr>
            <p:ph idx="1"/>
          </p:nvPr>
        </p:nvSpPr>
        <p:spPr/>
        <p:txBody>
          <a:bodyPr/>
          <a:lstStyle/>
          <a:p>
            <a:pPr>
              <a:buFont typeface="Arial" pitchFamily="34" charset="0"/>
              <a:buNone/>
            </a:pPr>
            <a:r>
              <a:rPr lang="en-US" dirty="0"/>
              <a:t>	</a:t>
            </a:r>
            <a:r>
              <a:rPr lang="en-US" dirty="0" smtClean="0"/>
              <a:t>A classifier maps from the feature space to a label</a:t>
            </a:r>
          </a:p>
        </p:txBody>
      </p:sp>
      <p:grpSp>
        <p:nvGrpSpPr>
          <p:cNvPr id="27652" name="Group 14"/>
          <p:cNvGrpSpPr>
            <a:grpSpLocks/>
          </p:cNvGrpSpPr>
          <p:nvPr/>
        </p:nvGrpSpPr>
        <p:grpSpPr bwMode="auto">
          <a:xfrm>
            <a:off x="2133600" y="3200400"/>
            <a:ext cx="4038600" cy="3417888"/>
            <a:chOff x="4267200" y="2667000"/>
            <a:chExt cx="4038600" cy="3417332"/>
          </a:xfrm>
        </p:grpSpPr>
        <p:sp>
          <p:nvSpPr>
            <p:cNvPr id="27656"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7"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8"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9"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0"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1"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2"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3" name="TextBox 11"/>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4" name="TextBox 12"/>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5" name="TextBox 13"/>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6" name="TextBox 14"/>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7" name="TextBox 15"/>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8" name="TextBox 16"/>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1" name="TextBox 19"/>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27672" name="TextBox 20"/>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3" name="Straight Connector 22"/>
          <p:cNvCxnSpPr/>
          <p:nvPr/>
        </p:nvCxnSpPr>
        <p:spPr>
          <a:xfrm>
            <a:off x="2133600" y="4038600"/>
            <a:ext cx="5943600" cy="2133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rot="17425660">
            <a:off x="5618163" y="4838700"/>
            <a:ext cx="639762" cy="3444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rot="6546465">
            <a:off x="5356225" y="5564188"/>
            <a:ext cx="638175" cy="3460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Exemplar-based: transfer category labels from examples with most similar features</a:t>
            </a:r>
          </a:p>
          <a:p>
            <a:pPr lvl="1"/>
            <a:r>
              <a:rPr lang="en-US" dirty="0" smtClean="0"/>
              <a:t>What similarity function</a:t>
            </a:r>
            <a:r>
              <a:rPr lang="en-US" dirty="0" smtClean="0"/>
              <a:t>? What parameters? </a:t>
            </a:r>
            <a:endParaRPr lang="en-US" dirty="0" smtClean="0"/>
          </a:p>
          <a:p>
            <a:r>
              <a:rPr lang="en-US" dirty="0" smtClean="0"/>
              <a:t>Linear classifier: confidence in positive label is a weighted sum of features</a:t>
            </a:r>
          </a:p>
          <a:p>
            <a:pPr lvl="1"/>
            <a:r>
              <a:rPr lang="en-US" dirty="0" smtClean="0"/>
              <a:t>What are the weights?</a:t>
            </a:r>
          </a:p>
          <a:p>
            <a:r>
              <a:rPr lang="en-US" dirty="0" smtClean="0"/>
              <a:t>Non-linear classifier: predictions based on more complex function of features</a:t>
            </a:r>
          </a:p>
          <a:p>
            <a:pPr lvl="1"/>
            <a:r>
              <a:rPr lang="en-US" dirty="0" smtClean="0"/>
              <a:t>What form does the classifier take? Parameters?</a:t>
            </a:r>
          </a:p>
          <a:p>
            <a:r>
              <a:rPr lang="en-US" dirty="0" smtClean="0"/>
              <a:t>Generative classifier: assign to the label that best explains the features (makes features most likely)</a:t>
            </a:r>
          </a:p>
          <a:p>
            <a:pPr lvl="1"/>
            <a:r>
              <a:rPr lang="en-US" dirty="0" smtClean="0"/>
              <a:t>What is the probability function and its parameters?</a:t>
            </a:r>
            <a:endParaRPr lang="en-US" dirty="0"/>
          </a:p>
        </p:txBody>
      </p:sp>
      <p:sp>
        <p:nvSpPr>
          <p:cNvPr id="4" name="TextBox 3"/>
          <p:cNvSpPr txBox="1"/>
          <p:nvPr/>
        </p:nvSpPr>
        <p:spPr>
          <a:xfrm>
            <a:off x="152400" y="6071118"/>
            <a:ext cx="8763000" cy="707886"/>
          </a:xfrm>
          <a:prstGeom prst="rect">
            <a:avLst/>
          </a:prstGeom>
          <a:noFill/>
        </p:spPr>
        <p:txBody>
          <a:bodyPr wrap="square" rtlCol="0">
            <a:spAutoFit/>
          </a:bodyPr>
          <a:lstStyle/>
          <a:p>
            <a:r>
              <a:rPr lang="en-US" sz="2000" dirty="0" smtClean="0"/>
              <a:t>Note: You can always fully design the classifier by hand, but usually this is too difficult.  Typical solution: learn from training examples. </a:t>
            </a:r>
            <a:endParaRPr lang="en-US" sz="2000" dirty="0"/>
          </a:p>
        </p:txBody>
      </p:sp>
    </p:spTree>
    <p:extLst>
      <p:ext uri="{BB962C8B-B14F-4D97-AF65-F5344CB8AC3E}">
        <p14:creationId xmlns:p14="http://schemas.microsoft.com/office/powerpoint/2010/main" val="4400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43201</TotalTime>
  <Words>2088</Words>
  <Application>Microsoft Office PowerPoint</Application>
  <PresentationFormat>On-screen Show (4:3)</PresentationFormat>
  <Paragraphs>654</Paragraphs>
  <Slides>52</Slides>
  <Notes>7</Notes>
  <HiddenSlides>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Arial</vt:lpstr>
      <vt:lpstr>Calibri</vt:lpstr>
      <vt:lpstr>Cambria Math</vt:lpstr>
      <vt:lpstr>Symbol</vt:lpstr>
      <vt:lpstr>Wingdings</vt:lpstr>
      <vt:lpstr>Office Theme</vt:lpstr>
      <vt:lpstr>Equation</vt:lpstr>
      <vt:lpstr>Classifiers</vt:lpstr>
      <vt:lpstr>Today’s class</vt:lpstr>
      <vt:lpstr>PowerPoint Presentation</vt:lpstr>
      <vt:lpstr>Examples of Categorization in Vision</vt:lpstr>
      <vt:lpstr>Image Categorization</vt:lpstr>
      <vt:lpstr>Image Categorization</vt:lpstr>
      <vt:lpstr>Feature design is paramount</vt:lpstr>
      <vt:lpstr>Classifier</vt:lpstr>
      <vt:lpstr>Different types of classification</vt:lpstr>
      <vt:lpstr>One way to think about it…</vt:lpstr>
      <vt:lpstr>Exemplar-based Models</vt:lpstr>
      <vt:lpstr>K-nearest neighbor classifier</vt:lpstr>
      <vt:lpstr>1-nearest neighbor</vt:lpstr>
      <vt:lpstr>3-nearest neighbor</vt:lpstr>
      <vt:lpstr>5-nearest neighbor</vt:lpstr>
      <vt:lpstr>K-nearest neighbor</vt:lpstr>
      <vt:lpstr>Using K-NN</vt:lpstr>
      <vt:lpstr>Discriminative classifiers</vt:lpstr>
      <vt:lpstr>Classifiers: Logistic Regression</vt:lpstr>
      <vt:lpstr>Using Logistic Regression</vt:lpstr>
      <vt:lpstr>Classifiers: Linear SVM</vt:lpstr>
      <vt:lpstr>Classifiers: Kernelized SVM</vt:lpstr>
      <vt:lpstr>Using SVMs</vt:lpstr>
      <vt:lpstr>Classifiers: Decision Trees</vt:lpstr>
      <vt:lpstr>Ensemble Methods: Boosting</vt:lpstr>
      <vt:lpstr>Boosted Decision Trees </vt:lpstr>
      <vt:lpstr>Using Boosted Decision Trees</vt:lpstr>
      <vt:lpstr>Generative classifiers</vt:lpstr>
      <vt:lpstr>Naïve Bayes</vt:lpstr>
      <vt:lpstr>Using Naïve Bayes </vt:lpstr>
      <vt:lpstr>Clustering (unsupervised)</vt:lpstr>
      <vt:lpstr>Many classifiers to choose from</vt:lpstr>
      <vt:lpstr>No Free Lunch Theorem</vt:lpstr>
      <vt:lpstr>Generalization Theory</vt:lpstr>
      <vt:lpstr>Bias-Variance Trade-off</vt:lpstr>
      <vt:lpstr>Bias and Variance</vt:lpstr>
      <vt:lpstr>Choosing the trade-off</vt:lpstr>
      <vt:lpstr>Effect of Training Size</vt:lpstr>
      <vt:lpstr>How to measure complexity?</vt:lpstr>
      <vt:lpstr>How to reduce variance?</vt:lpstr>
      <vt:lpstr>Reducing Risk of Error</vt:lpstr>
      <vt:lpstr>The perfect classification algorithm</vt:lpstr>
      <vt:lpstr>Generative vs. Discriminative Classifiers</vt:lpstr>
      <vt:lpstr>Two ways to think about classifiers</vt:lpstr>
      <vt:lpstr>Comparison</vt:lpstr>
      <vt:lpstr>Characteristics of vision learning problems</vt:lpstr>
      <vt:lpstr>When a massive training set is available</vt:lpstr>
      <vt:lpstr>New training setup with moderate sized datasets</vt:lpstr>
      <vt:lpstr>Practical tips</vt:lpstr>
      <vt:lpstr>What to remember about classifiers</vt:lpstr>
      <vt:lpstr>Some Machine Learning References</vt:lpstr>
      <vt:lpstr>Next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cp:lastModifiedBy>
  <cp:revision>145</cp:revision>
  <cp:lastPrinted>2012-04-05T17:16:34Z</cp:lastPrinted>
  <dcterms:created xsi:type="dcterms:W3CDTF">2009-12-16T02:55:56Z</dcterms:created>
  <dcterms:modified xsi:type="dcterms:W3CDTF">2015-04-09T15:13:31Z</dcterms:modified>
</cp:coreProperties>
</file>