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68" r:id="rId3"/>
    <p:sldId id="271" r:id="rId4"/>
    <p:sldId id="265" r:id="rId5"/>
    <p:sldId id="266" r:id="rId6"/>
    <p:sldId id="325" r:id="rId7"/>
    <p:sldId id="267" r:id="rId8"/>
    <p:sldId id="330" r:id="rId9"/>
    <p:sldId id="332" r:id="rId10"/>
    <p:sldId id="331" r:id="rId11"/>
    <p:sldId id="333" r:id="rId12"/>
    <p:sldId id="336" r:id="rId13"/>
    <p:sldId id="335" r:id="rId14"/>
    <p:sldId id="334" r:id="rId15"/>
    <p:sldId id="284" r:id="rId16"/>
    <p:sldId id="273" r:id="rId17"/>
    <p:sldId id="274" r:id="rId18"/>
    <p:sldId id="275" r:id="rId19"/>
    <p:sldId id="276" r:id="rId20"/>
    <p:sldId id="286" r:id="rId21"/>
    <p:sldId id="278" r:id="rId22"/>
    <p:sldId id="279" r:id="rId23"/>
    <p:sldId id="280" r:id="rId24"/>
    <p:sldId id="281" r:id="rId25"/>
    <p:sldId id="282" r:id="rId26"/>
    <p:sldId id="283" r:id="rId27"/>
    <p:sldId id="292" r:id="rId28"/>
    <p:sldId id="293" r:id="rId29"/>
    <p:sldId id="323" r:id="rId30"/>
    <p:sldId id="285" r:id="rId31"/>
    <p:sldId id="287" r:id="rId32"/>
    <p:sldId id="288" r:id="rId33"/>
    <p:sldId id="294" r:id="rId34"/>
    <p:sldId id="289" r:id="rId35"/>
    <p:sldId id="295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11" r:id="rId44"/>
    <p:sldId id="306" r:id="rId45"/>
    <p:sldId id="307" r:id="rId46"/>
    <p:sldId id="259" r:id="rId47"/>
    <p:sldId id="308" r:id="rId48"/>
    <p:sldId id="260" r:id="rId49"/>
    <p:sldId id="358" r:id="rId50"/>
    <p:sldId id="359" r:id="rId51"/>
    <p:sldId id="360" r:id="rId52"/>
    <p:sldId id="338" r:id="rId53"/>
    <p:sldId id="357" r:id="rId54"/>
    <p:sldId id="346" r:id="rId55"/>
    <p:sldId id="347" r:id="rId56"/>
    <p:sldId id="350" r:id="rId57"/>
    <p:sldId id="351" r:id="rId58"/>
    <p:sldId id="352" r:id="rId59"/>
    <p:sldId id="353" r:id="rId60"/>
    <p:sldId id="309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2" r:id="rId70"/>
    <p:sldId id="321" r:id="rId71"/>
    <p:sldId id="310" r:id="rId72"/>
    <p:sldId id="324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7" autoAdjust="0"/>
    <p:restoredTop sz="78650" autoAdjust="0"/>
  </p:normalViewPr>
  <p:slideViewPr>
    <p:cSldViewPr>
      <p:cViewPr varScale="1">
        <p:scale>
          <a:sx n="78" d="100"/>
          <a:sy n="78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63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2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A58036-3F62-48D2-A418-0D9A8A7020B0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656030-8A91-4670-A8F9-E062D8951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6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C0EC3DC-5B50-4E37-8CDF-85C1022126D0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13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03ED36C-4C88-4028-9E4D-60BF1958DF54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98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CA05FD7-3D8C-42F3-A898-C5F17515EB32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37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DCF1033-7029-4551-A030-EDBF38168881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46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98DAA1-2A0C-4DE0-B1B3-B147AE55A58B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01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03FA2B-FECF-4D72-98BB-1C7236678402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03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D4D63C2-3675-4D61-9133-23C4B4F8C9C3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mtClean="0"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41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F0666F7-BBAE-42B2-B160-3AB49482D601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mtClean="0">
              <a:cs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879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C63C3C-F369-4BFC-8C85-EEBD6097CDA6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31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alt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Different errors for different LFW benchmarks</a:t>
            </a:r>
          </a:p>
          <a:p>
            <a:r>
              <a:rPr lang="en-US" alt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Siamese re-trains jointly two replicas of the network for metric learning</a:t>
            </a:r>
          </a:p>
        </p:txBody>
      </p:sp>
    </p:spTree>
    <p:extLst>
      <p:ext uri="{BB962C8B-B14F-4D97-AF65-F5344CB8AC3E}">
        <p14:creationId xmlns:p14="http://schemas.microsoft.com/office/powerpoint/2010/main" val="372777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2BC2BAF-9D46-44BF-93A0-EFF4E205F271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2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DA716A4-58DE-49ED-BDFC-8E8A9BF29ADA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42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FF91923-2B51-4274-9318-E12E686628C9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35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AC782F7-CD3A-47BD-AD1A-8A11D286F2B6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869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351E2F8-FE8A-4904-969F-BC4E7A1C0A6C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231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548A728-2574-492A-8DE1-51250F9E80EC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11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42A466E-3114-4074-A3AF-DB020E5214C2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95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0EA21D-375E-4A0A-991C-2CA9D63A7D2A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12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0B880-3E17-45D1-9797-C626B67B7B02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8739E-2A86-4878-8A9A-8117B2345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6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859AE-3858-49A2-814F-67D50376577C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94B2-BE1D-455F-821F-D0BBA88DE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3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1BF48-AE72-48BA-B2E5-D65A1CF2091D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32FF5-12BA-4A04-B18A-29E431D56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5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096C-B6FE-4FFB-AC85-BDAE03B13D23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880AA-FD21-4313-8945-182064283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D6F37-E75A-429D-B0B3-74B9277A6220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4A5B2-1E27-42DD-B032-4BEA68ECE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3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7654D-1435-47FB-947B-0D57FD110B04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EB85-51E9-4F97-9D24-864887B1C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6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B845-59D3-4004-8DD0-4602F0E6D039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B7AE-848C-4D25-B682-A5C2D8EF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5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8C504-B68C-4F0A-A3C4-37DBDE4F6855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BF0F0-1E30-4BF5-A430-42D5DBA91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5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FEB97-DEE7-4820-AB6E-6E1A53ECF95C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79F2A-CFBD-4CEA-A0A7-B3FBC0D32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5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21CC8-778F-424C-8B9C-F24EF6AEB8BF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746A-119D-4EA4-A87D-87BF45553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2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DC2B-F1A6-41DA-9FB8-D61531E0B253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DE83-5AAC-4FAC-A167-9CA3A8E2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0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6D7C18-4833-42F8-B993-1FFD6F0104A5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7B3433-77D8-44D2-BBE2-334DC695D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1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w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sb.edu/~mturk/Papers/mturk-CVPR91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sb.edu/~mturk/Papers/mturk-CVPR91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citeseerx.ist.psu.edu/viewdoc/download?doi=10.1.1.10.3247&amp;rep=rep1&amp;type=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9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pple.com/ilife/iphoto/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16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20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25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50.wmf"/><Relationship Id="rId1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49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6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x.ist.psu.edu/viewdoc/download?doi=10.1.1.10.3247&amp;rep=rep1&amp;type=pdf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x.ist.psu.edu/viewdoc/download?doi=10.1.1.10.3247&amp;rep=rep1&amp;type=pdf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www.frvt.org/FRVT2006/docs/FRVT2006andICE2006LargeScaleReport.pd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clife.com/article/news/iphotos_faces_recognizes_cats" TargetMode="Externa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v-foundation.org/openaccess/content_cvpr_2014/papers/Taigman_DeepFace_Closing_the_2014_CVPR_paper.pdf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iuc.edu/homes/dhoiem/courses/cs598_spring09/slides/spring09_jianchao_biologicalInspiredComputerVision.pdf" TargetMode="External"/><Relationship Id="rId2" Type="http://schemas.openxmlformats.org/officeDocument/2006/relationships/hyperlink" Target="http://web.mit.edu/bcs/sinha/papers/20Results_2005.pdf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groups/977532@N24/poo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Face Recognition and Feature Subspaces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1371600" y="5197267"/>
            <a:ext cx="6400800" cy="1567656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Computer Vision  (CS 543 / ECE 549)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04/02/15</a:t>
            </a:r>
            <a:endParaRPr lang="en-US" dirty="0"/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0" y="6595646"/>
            <a:ext cx="5654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Some slides from Lana Lazebnik, Silvio Savarese, Fei-Fei Li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48738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Chuck Close, self portrait</a:t>
            </a:r>
            <a:endParaRPr lang="en-US" sz="1400" dirty="0"/>
          </a:p>
        </p:txBody>
      </p:sp>
      <p:pic>
        <p:nvPicPr>
          <p:cNvPr id="8" name="Picture 4" descr="http://blog.lib.umn.edu/peza0001/arts1001wednesdays/Chuck%20Close%20199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6595" y="1521023"/>
            <a:ext cx="2834005" cy="3419041"/>
          </a:xfrm>
          <a:prstGeom prst="rect">
            <a:avLst/>
          </a:prstGeom>
          <a:noFill/>
        </p:spPr>
      </p:pic>
      <p:pic>
        <p:nvPicPr>
          <p:cNvPr id="9" name="Picture 6" descr="http://t3.gstatic.com/images?q=tbn:yY87L-0JCe4XRM:http://echostains.files.wordpress.com/2010/03/chuck_close-lucas-1986-87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1023"/>
            <a:ext cx="5241381" cy="34125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49500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Lucas by Chuck Close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face recognition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Verification: a person is claiming a particular identity; verify whether that is true</a:t>
            </a:r>
          </a:p>
          <a:p>
            <a:pPr lvl="1"/>
            <a:r>
              <a:rPr lang="en-US" dirty="0" smtClean="0"/>
              <a:t>E.g., security</a:t>
            </a:r>
          </a:p>
          <a:p>
            <a:pPr lvl="1"/>
            <a:endParaRPr lang="en-US" dirty="0"/>
          </a:p>
          <a:p>
            <a:r>
              <a:rPr lang="en-US" dirty="0" smtClean="0"/>
              <a:t>Closed-world identification: assign a face to one person from among a known set</a:t>
            </a:r>
          </a:p>
          <a:p>
            <a:endParaRPr lang="en-US" dirty="0"/>
          </a:p>
          <a:p>
            <a:r>
              <a:rPr lang="en-US" dirty="0" smtClean="0"/>
              <a:t>General identification: assign a face to a known person or to “unknown”</a:t>
            </a:r>
          </a:p>
        </p:txBody>
      </p:sp>
    </p:spTree>
    <p:extLst>
      <p:ext uri="{BB962C8B-B14F-4D97-AF65-F5344CB8AC3E}">
        <p14:creationId xmlns:p14="http://schemas.microsoft.com/office/powerpoint/2010/main" val="387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face recognition hard?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600200"/>
            <a:ext cx="19639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Expression</a:t>
            </a:r>
            <a:endParaRPr lang="en-US" sz="2800" dirty="0"/>
          </a:p>
        </p:txBody>
      </p:sp>
      <p:pic>
        <p:nvPicPr>
          <p:cNvPr id="337924" name="Picture 4" descr="http://ursispaltenstein.ch/blog/images/uploads_img/hillary_clintons_many_f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533400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74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0422" y="1938716"/>
            <a:ext cx="14462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Lighting</a:t>
            </a:r>
            <a:endParaRPr lang="en-US" sz="2800" dirty="0"/>
          </a:p>
        </p:txBody>
      </p:sp>
      <p:pic>
        <p:nvPicPr>
          <p:cNvPr id="95284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8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6" name="Picture 54" descr="C:\Users\Hoiem\Documents\Classes\Spring 2012 - Computer Vision\hws\hw5\faces\person01_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00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7" name="Picture 55" descr="C:\Users\Hoiem\Documents\Classes\Spring 2012 - Computer Vision\hws\hw5\faces\person01_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86" y="2590800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8" name="Picture 56" descr="C:\Users\Hoiem\Documents\Classes\Spring 2012 - Computer Vision\hws\hw5\faces\person01_4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82" y="2590801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17636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Occlusion</a:t>
            </a:r>
            <a:endParaRPr lang="en-US" sz="2800" dirty="0"/>
          </a:p>
        </p:txBody>
      </p:sp>
      <p:pic>
        <p:nvPicPr>
          <p:cNvPr id="340994" name="Picture 2" descr="http://farm1.static.flickr.com/110/273004917_7914351d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4762500" cy="3171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6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480810"/>
            <a:ext cx="17379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Viewpoint</a:t>
            </a:r>
            <a:endParaRPr lang="en-US" sz="2800" dirty="0"/>
          </a:p>
        </p:txBody>
      </p:sp>
      <p:pic>
        <p:nvPicPr>
          <p:cNvPr id="5" name="Picture 2" descr="http://gps-tsc.upc.es/GTAV/ResearchAreas/UPCFaceDatabase/Imatges/FacePoseI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14210"/>
            <a:ext cx="5410200" cy="4050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77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idea for face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4" y="990600"/>
            <a:ext cx="8534400" cy="51355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Treat face image as a vector of intensities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Recognize face by nearest neighbor in database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505200" y="19050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581400" y="42672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95800" y="1905000"/>
          <a:ext cx="527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05000"/>
                        <a:ext cx="527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4648200" y="4191000"/>
          <a:ext cx="17383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6" imgW="419040" imgH="228600" progId="Equation.3">
                  <p:embed/>
                </p:oleObj>
              </mc:Choice>
              <mc:Fallback>
                <p:oleObj name="Equation" r:id="rId6" imgW="41904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91000"/>
                        <a:ext cx="17383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252410"/>
              </p:ext>
            </p:extLst>
          </p:nvPr>
        </p:nvGraphicFramePr>
        <p:xfrm>
          <a:off x="4302125" y="5365750"/>
          <a:ext cx="41116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8" imgW="1168200" imgH="317160" progId="Equation.3">
                  <p:embed/>
                </p:oleObj>
              </mc:Choice>
              <mc:Fallback>
                <p:oleObj name="Equation" r:id="rId8" imgW="1168200" imgH="317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5365750"/>
                        <a:ext cx="411162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17" y="1642163"/>
            <a:ext cx="1094840" cy="109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space of all face images</a:t>
            </a:r>
          </a:p>
        </p:txBody>
      </p:sp>
      <p:sp>
        <p:nvSpPr>
          <p:cNvPr id="12195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smtClean="0"/>
              <a:t>When viewed as vectors of pixel values, face images are extremely high-dimensional</a:t>
            </a:r>
          </a:p>
          <a:p>
            <a:pPr lvl="1"/>
            <a:r>
              <a:rPr lang="en-US" sz="2000" smtClean="0"/>
              <a:t>100x100 image = 10,000 dimensions</a:t>
            </a:r>
          </a:p>
          <a:p>
            <a:pPr lvl="1"/>
            <a:r>
              <a:rPr lang="en-US" sz="2000" smtClean="0"/>
              <a:t>Slow and lots of storage</a:t>
            </a:r>
          </a:p>
          <a:p>
            <a:pPr>
              <a:buFontTx/>
              <a:buChar char="•"/>
            </a:pPr>
            <a:r>
              <a:rPr lang="en-US" sz="2400" smtClean="0"/>
              <a:t>But very few 10,000-dimensional vectors are valid face images</a:t>
            </a:r>
          </a:p>
          <a:p>
            <a:pPr>
              <a:buFontTx/>
              <a:buChar char="•"/>
            </a:pPr>
            <a:r>
              <a:rPr lang="en-US" sz="2400" smtClean="0"/>
              <a:t>We want to effectively model the subspace of face images</a:t>
            </a:r>
          </a:p>
        </p:txBody>
      </p:sp>
      <p:pic>
        <p:nvPicPr>
          <p:cNvPr id="19460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90800" y="2209800"/>
          <a:ext cx="3810000" cy="436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Image" r:id="rId4" imgW="6374603" imgH="7301587" progId="Photoshop.Image.10">
                  <p:embed/>
                </p:oleObj>
              </mc:Choice>
              <mc:Fallback>
                <p:oleObj name="Image" r:id="rId4" imgW="6374603" imgH="7301587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0"/>
                        <a:ext cx="3810000" cy="436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space of all face images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548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smtClean="0"/>
              <a:t>Eigenface idea: construct a low-dimensional linear subspace that best explains the variation in the set of face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Principal Component Analysis (PCA)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Given: N data points </a:t>
            </a:r>
            <a:r>
              <a:rPr lang="en-US" b="1" smtClean="0"/>
              <a:t>x</a:t>
            </a:r>
            <a:r>
              <a:rPr lang="en-US" b="1" baseline="-25000" smtClean="0"/>
              <a:t>1</a:t>
            </a:r>
            <a:r>
              <a:rPr lang="en-US" b="1" smtClean="0"/>
              <a:t>, … ,x</a:t>
            </a:r>
            <a:r>
              <a:rPr lang="en-US" b="1" baseline="-25000" smtClean="0"/>
              <a:t>N</a:t>
            </a:r>
            <a:r>
              <a:rPr lang="en-US" b="1" smtClean="0"/>
              <a:t> </a:t>
            </a:r>
            <a:r>
              <a:rPr lang="en-US" smtClean="0"/>
              <a:t>in R</a:t>
            </a:r>
            <a:r>
              <a:rPr lang="en-US" baseline="30000" smtClean="0"/>
              <a:t>d</a:t>
            </a:r>
            <a:br>
              <a:rPr lang="en-US" baseline="30000" smtClean="0"/>
            </a:br>
            <a:endParaRPr lang="en-US" baseline="30000" smtClean="0"/>
          </a:p>
          <a:p>
            <a:pPr>
              <a:buFontTx/>
              <a:buChar char="•"/>
            </a:pPr>
            <a:r>
              <a:rPr lang="en-US" smtClean="0"/>
              <a:t>We want to find a new set of features that are linear combinations of original ones:</a:t>
            </a:r>
            <a:br>
              <a:rPr lang="en-US" smtClean="0"/>
            </a:br>
            <a:r>
              <a:rPr lang="en-US" sz="900" smtClean="0"/>
              <a:t/>
            </a:r>
            <a:br>
              <a:rPr lang="en-US" sz="900" smtClean="0"/>
            </a:br>
            <a:r>
              <a:rPr lang="en-US" smtClean="0"/>
              <a:t>                      </a:t>
            </a:r>
            <a:r>
              <a:rPr lang="en-US" i="1" smtClean="0">
                <a:latin typeface="Times New Roman" pitchFamily="18" charset="0"/>
              </a:rPr>
              <a:t>u</a:t>
            </a:r>
            <a:r>
              <a:rPr lang="en-US" smtClean="0">
                <a:latin typeface="Times New Roman" pitchFamily="18" charset="0"/>
              </a:rPr>
              <a:t>(</a:t>
            </a:r>
            <a:r>
              <a:rPr lang="en-US" b="1" smtClean="0">
                <a:latin typeface="Times New Roman" pitchFamily="18" charset="0"/>
              </a:rPr>
              <a:t>x</a:t>
            </a:r>
            <a:r>
              <a:rPr lang="en-US" i="1" baseline="-25000" smtClean="0">
                <a:latin typeface="Times New Roman" pitchFamily="18" charset="0"/>
              </a:rPr>
              <a:t>i</a:t>
            </a:r>
            <a:r>
              <a:rPr lang="en-US" smtClean="0">
                <a:latin typeface="Times New Roman" pitchFamily="18" charset="0"/>
              </a:rPr>
              <a:t>) = </a:t>
            </a:r>
            <a:r>
              <a:rPr lang="en-US" b="1" smtClean="0">
                <a:latin typeface="Times New Roman" pitchFamily="18" charset="0"/>
              </a:rPr>
              <a:t>u</a:t>
            </a:r>
            <a:r>
              <a:rPr lang="en-US" i="1" baseline="30000" smtClean="0">
                <a:latin typeface="Times New Roman" pitchFamily="18" charset="0"/>
              </a:rPr>
              <a:t>T</a:t>
            </a:r>
            <a:r>
              <a:rPr lang="en-US" smtClean="0">
                <a:latin typeface="Times New Roman" pitchFamily="18" charset="0"/>
              </a:rPr>
              <a:t>(</a:t>
            </a:r>
            <a:r>
              <a:rPr lang="en-US" b="1" smtClean="0">
                <a:latin typeface="Times New Roman" pitchFamily="18" charset="0"/>
              </a:rPr>
              <a:t>x</a:t>
            </a:r>
            <a:r>
              <a:rPr lang="en-US" i="1" baseline="-25000" smtClean="0">
                <a:latin typeface="Times New Roman" pitchFamily="18" charset="0"/>
              </a:rPr>
              <a:t>i </a:t>
            </a:r>
            <a:r>
              <a:rPr lang="en-US" smtClean="0">
                <a:latin typeface="Times New Roman" pitchFamily="18" charset="0"/>
              </a:rPr>
              <a:t>– </a:t>
            </a:r>
            <a:r>
              <a:rPr lang="en-US" b="1" smtClean="0">
                <a:latin typeface="Times New Roman" pitchFamily="18" charset="0"/>
                <a:cs typeface="Arial" charset="0"/>
              </a:rPr>
              <a:t>µ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br>
              <a:rPr lang="en-US" smtClean="0">
                <a:latin typeface="Times New Roman" pitchFamily="18" charset="0"/>
                <a:cs typeface="Arial" charset="0"/>
              </a:rPr>
            </a:br>
            <a:r>
              <a:rPr lang="en-US" sz="900" smtClean="0">
                <a:latin typeface="Times New Roman" pitchFamily="18" charset="0"/>
                <a:cs typeface="Arial" charset="0"/>
              </a:rPr>
              <a:t/>
            </a:r>
            <a:br>
              <a:rPr lang="en-US" sz="900" smtClean="0">
                <a:latin typeface="Times New Roman" pitchFamily="18" charset="0"/>
                <a:cs typeface="Arial" charset="0"/>
              </a:rPr>
            </a:br>
            <a:r>
              <a:rPr lang="en-US" smtClean="0">
                <a:cs typeface="Arial" charset="0"/>
              </a:rPr>
              <a:t>(</a:t>
            </a:r>
            <a:r>
              <a:rPr lang="en-US" b="1" smtClean="0">
                <a:cs typeface="Times New Roman" pitchFamily="18" charset="0"/>
              </a:rPr>
              <a:t>µ</a:t>
            </a:r>
            <a:r>
              <a:rPr lang="en-US" smtClean="0">
                <a:cs typeface="Times New Roman" pitchFamily="18" charset="0"/>
              </a:rPr>
              <a:t>: mean of data points)</a:t>
            </a:r>
            <a:br>
              <a:rPr lang="en-US" smtClean="0">
                <a:cs typeface="Times New Roman" pitchFamily="18" charset="0"/>
              </a:rPr>
            </a:br>
            <a:endParaRPr lang="en-US" smtClean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mtClean="0"/>
              <a:t>Choose unit vector </a:t>
            </a:r>
            <a:r>
              <a:rPr lang="en-US" b="1" smtClean="0"/>
              <a:t>u </a:t>
            </a:r>
            <a:r>
              <a:rPr lang="en-US" smtClean="0"/>
              <a:t>in R</a:t>
            </a:r>
            <a:r>
              <a:rPr lang="en-US" baseline="30000" smtClean="0"/>
              <a:t>d</a:t>
            </a:r>
            <a:r>
              <a:rPr lang="en-US" smtClean="0"/>
              <a:t> that captures the most data variance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522538" y="6400800"/>
            <a:ext cx="3954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Forsyth &amp; Ponce, Sec. 22.3.1, 22.3.2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0" b="5579"/>
          <a:stretch/>
        </p:blipFill>
        <p:spPr bwMode="auto">
          <a:xfrm>
            <a:off x="533400" y="1371601"/>
            <a:ext cx="77724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Principal Component Analysis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33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smtClean="0"/>
              <a:t>Direction that maximizes the variance of the projected data:</a:t>
            </a:r>
          </a:p>
        </p:txBody>
      </p:sp>
      <p:pic>
        <p:nvPicPr>
          <p:cNvPr id="1371141" name="Picture 5"/>
          <p:cNvPicPr>
            <a:picLocks noChangeAspect="1" noChangeArrowheads="1"/>
          </p:cNvPicPr>
          <p:nvPr/>
        </p:nvPicPr>
        <p:blipFill rotWithShape="1"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" b="7217"/>
          <a:stretch/>
        </p:blipFill>
        <p:spPr bwMode="auto">
          <a:xfrm>
            <a:off x="534988" y="3419475"/>
            <a:ext cx="7508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1142" name="Picture 6"/>
          <p:cNvPicPr>
            <a:picLocks noChangeAspect="1" noChangeArrowheads="1"/>
          </p:cNvPicPr>
          <p:nvPr/>
        </p:nvPicPr>
        <p:blipFill rotWithShape="1"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39" b="5574"/>
          <a:stretch/>
        </p:blipFill>
        <p:spPr bwMode="auto">
          <a:xfrm>
            <a:off x="539750" y="5383213"/>
            <a:ext cx="73556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1143" name="AutoShape 7"/>
          <p:cNvSpPr>
            <a:spLocks/>
          </p:cNvSpPr>
          <p:nvPr/>
        </p:nvSpPr>
        <p:spPr bwMode="auto">
          <a:xfrm rot="5400000">
            <a:off x="5071268" y="1786732"/>
            <a:ext cx="296863" cy="1752600"/>
          </a:xfrm>
          <a:prstGeom prst="rightBrace">
            <a:avLst>
              <a:gd name="adj1" fmla="val 4919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44" name="AutoShape 8"/>
          <p:cNvSpPr>
            <a:spLocks/>
          </p:cNvSpPr>
          <p:nvPr/>
        </p:nvSpPr>
        <p:spPr bwMode="auto">
          <a:xfrm rot="5400000">
            <a:off x="5257800" y="2952750"/>
            <a:ext cx="381000" cy="3886200"/>
          </a:xfrm>
          <a:prstGeom prst="rightBrace">
            <a:avLst>
              <a:gd name="adj1" fmla="val 8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45" name="Text Box 9"/>
          <p:cNvSpPr txBox="1">
            <a:spLocks noChangeArrowheads="1"/>
          </p:cNvSpPr>
          <p:nvPr/>
        </p:nvSpPr>
        <p:spPr bwMode="auto">
          <a:xfrm>
            <a:off x="3505200" y="2795588"/>
            <a:ext cx="2779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/>
              <a:t>Projection of data point</a:t>
            </a:r>
          </a:p>
        </p:txBody>
      </p:sp>
      <p:sp>
        <p:nvSpPr>
          <p:cNvPr id="1371146" name="Text Box 10"/>
          <p:cNvSpPr txBox="1">
            <a:spLocks noChangeArrowheads="1"/>
          </p:cNvSpPr>
          <p:nvPr/>
        </p:nvSpPr>
        <p:spPr bwMode="auto">
          <a:xfrm>
            <a:off x="3859213" y="4986338"/>
            <a:ext cx="3074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/>
              <a:t>Covariance </a:t>
            </a:r>
            <a:r>
              <a:rPr lang="en-US" sz="2000" dirty="0"/>
              <a:t>matrix of data</a:t>
            </a:r>
          </a:p>
        </p:txBody>
      </p:sp>
      <p:sp>
        <p:nvSpPr>
          <p:cNvPr id="1371147" name="Rectangle 11"/>
          <p:cNvSpPr>
            <a:spLocks noChangeArrowheads="1"/>
          </p:cNvSpPr>
          <p:nvPr/>
        </p:nvSpPr>
        <p:spPr bwMode="auto">
          <a:xfrm>
            <a:off x="76200" y="6135469"/>
            <a:ext cx="906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The direction that maximizes the variance is the eigenvector associated with the largest eigenvalue of </a:t>
            </a:r>
            <a:r>
              <a:rPr lang="el-GR" dirty="0" smtClean="0"/>
              <a:t>Σ</a:t>
            </a:r>
            <a:r>
              <a:rPr lang="en-US" dirty="0" smtClean="0"/>
              <a:t> (can be derived using Raleigh’s quotient or Lagrang</a:t>
            </a:r>
            <a:r>
              <a:rPr lang="en-US" dirty="0" smtClean="0"/>
              <a:t>e multiplier)</a:t>
            </a:r>
            <a:endParaRPr lang="el-GR" dirty="0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505200" y="15240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1371149" name="Rectangle 13"/>
          <p:cNvSpPr>
            <a:spLocks noChangeArrowheads="1"/>
          </p:cNvSpPr>
          <p:nvPr/>
        </p:nvSpPr>
        <p:spPr bwMode="auto">
          <a:xfrm>
            <a:off x="3581400" y="34290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29000" y="4005263"/>
            <a:ext cx="46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1/N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1752600"/>
            <a:ext cx="2438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Maximize</a:t>
            </a:r>
          </a:p>
        </p:txBody>
      </p:sp>
      <p:sp>
        <p:nvSpPr>
          <p:cNvPr id="21521" name="TextBox 18"/>
          <p:cNvSpPr txBox="1">
            <a:spLocks noChangeArrowheads="1"/>
          </p:cNvSpPr>
          <p:nvPr/>
        </p:nvSpPr>
        <p:spPr bwMode="auto">
          <a:xfrm>
            <a:off x="6646863" y="2438400"/>
            <a:ext cx="2497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subject to ||</a:t>
            </a:r>
            <a:r>
              <a:rPr lang="en-US" sz="2400" b="1"/>
              <a:t>u</a:t>
            </a:r>
            <a:r>
              <a:rPr lang="en-US" sz="2400"/>
              <a:t>||=1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1143" grpId="0" animBg="1"/>
      <p:bldP spid="1371144" grpId="0" animBg="1"/>
      <p:bldP spid="1371145" grpId="0"/>
      <p:bldP spid="1371146" grpId="0"/>
      <p:bldP spid="1371149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class: face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Two methods: “Eigenfaces” and “</a:t>
            </a:r>
            <a:r>
              <a:rPr lang="en-US" sz="2800" dirty="0" err="1" smtClean="0"/>
              <a:t>Fisherfaces</a:t>
            </a:r>
            <a:r>
              <a:rPr lang="en-US" sz="2800" dirty="0" smtClean="0"/>
              <a:t>”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/>
              <a:t>Feature subspaces: PCA and FLD</a:t>
            </a:r>
          </a:p>
          <a:p>
            <a:pP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Look at results from recent vendor </a:t>
            </a:r>
            <a:r>
              <a:rPr lang="en-US" sz="2800" dirty="0" smtClean="0"/>
              <a:t>test</a:t>
            </a:r>
          </a:p>
          <a:p>
            <a:pPr>
              <a:buFont typeface="Arial" pitchFamily="34" charset="0"/>
              <a:buChar char="•"/>
              <a:defRPr/>
            </a:pPr>
            <a:endParaRPr lang="en-US" sz="28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Recent method: </a:t>
            </a:r>
            <a:r>
              <a:rPr lang="en-US" sz="2800" dirty="0" err="1" smtClean="0"/>
              <a:t>DeepFace</a:t>
            </a:r>
            <a:endParaRPr lang="en-US" sz="2800" dirty="0" smtClean="0"/>
          </a:p>
          <a:p>
            <a:pP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Look at interesting findings about human face recognition</a:t>
            </a:r>
          </a:p>
          <a:p>
            <a:pPr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issue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7" y="990600"/>
            <a:ext cx="8686800" cy="54864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Covariance matrix is huge (M</a:t>
            </a:r>
            <a:r>
              <a:rPr lang="en-US" baseline="30000" dirty="0" smtClean="0"/>
              <a:t>2</a:t>
            </a:r>
            <a:r>
              <a:rPr lang="en-US" dirty="0" smtClean="0"/>
              <a:t> for M pixels)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But typically # examples &lt;&lt; M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Simple trick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b="1" dirty="0" smtClean="0"/>
              <a:t>X</a:t>
            </a:r>
            <a:r>
              <a:rPr lang="en-US" dirty="0" smtClean="0"/>
              <a:t> is </a:t>
            </a:r>
            <a:r>
              <a:rPr lang="en-US" dirty="0" err="1" smtClean="0"/>
              <a:t>Mx</a:t>
            </a:r>
            <a:r>
              <a:rPr lang="en-US" dirty="0" err="1"/>
              <a:t>N</a:t>
            </a:r>
            <a:r>
              <a:rPr lang="en-US" dirty="0" smtClean="0"/>
              <a:t> matrix of normalized training data</a:t>
            </a:r>
            <a:endParaRPr lang="en-US" b="1" dirty="0" smtClean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Solve for eigenvectors </a:t>
            </a:r>
            <a:r>
              <a:rPr lang="en-US" b="1" dirty="0" smtClean="0"/>
              <a:t>u</a:t>
            </a:r>
            <a:r>
              <a:rPr lang="en-US" dirty="0" smtClean="0"/>
              <a:t> of </a:t>
            </a:r>
            <a:r>
              <a:rPr lang="en-US" b="1" dirty="0" smtClean="0"/>
              <a:t>X</a:t>
            </a:r>
            <a:r>
              <a:rPr lang="en-US" baseline="30000" dirty="0" smtClean="0"/>
              <a:t>T</a:t>
            </a:r>
            <a:r>
              <a:rPr lang="en-US" b="1" dirty="0" smtClean="0"/>
              <a:t>X </a:t>
            </a:r>
            <a:r>
              <a:rPr lang="en-US" dirty="0" smtClean="0"/>
              <a:t>instead of </a:t>
            </a:r>
            <a:r>
              <a:rPr lang="en-US" b="1" dirty="0" smtClean="0"/>
              <a:t>XX</a:t>
            </a:r>
            <a:r>
              <a:rPr lang="en-US" baseline="30000" dirty="0" smtClean="0"/>
              <a:t>T</a:t>
            </a:r>
            <a:r>
              <a:rPr lang="en-US" dirty="0" smtClean="0"/>
              <a:t>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Then </a:t>
            </a:r>
            <a:r>
              <a:rPr lang="en-US" b="1" dirty="0" smtClean="0"/>
              <a:t>Xu</a:t>
            </a:r>
            <a:r>
              <a:rPr lang="en-US" dirty="0" smtClean="0"/>
              <a:t> is eigenvector of covariance </a:t>
            </a:r>
            <a:r>
              <a:rPr lang="en-US" b="1" dirty="0"/>
              <a:t>XX</a:t>
            </a:r>
            <a:r>
              <a:rPr lang="en-US" baseline="30000" dirty="0"/>
              <a:t>T </a:t>
            </a:r>
            <a:endParaRPr lang="en-US" baseline="30000" dirty="0" smtClean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Need to normalize each vector of  </a:t>
            </a:r>
            <a:r>
              <a:rPr lang="en-US" b="1" dirty="0" smtClean="0"/>
              <a:t>Xu</a:t>
            </a:r>
            <a:r>
              <a:rPr lang="en-US" dirty="0" smtClean="0"/>
              <a:t> into unit length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Eigenfaces (PCA on face images)</a:t>
            </a:r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Compute the principal components (“</a:t>
            </a:r>
            <a:r>
              <a:rPr lang="en-US" dirty="0" err="1" smtClean="0"/>
              <a:t>eigenfaces</a:t>
            </a:r>
            <a:r>
              <a:rPr lang="en-US" dirty="0" smtClean="0"/>
              <a:t>”) of the covariance matrix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Keep K eigenvectors with largest eigenvalues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Represent all face images in the dataset as linear combinations of </a:t>
            </a:r>
            <a:r>
              <a:rPr lang="en-US" dirty="0" err="1" smtClean="0"/>
              <a:t>eigenfaces</a:t>
            </a:r>
            <a:endParaRPr lang="en-US" dirty="0" smtClean="0"/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dirty="0" smtClean="0"/>
              <a:t>Perform nearest neighbor on these coefficients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68350" y="6477000"/>
            <a:ext cx="768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M. Turk and A. </a:t>
            </a:r>
            <a:r>
              <a:rPr lang="en-US" dirty="0" err="1"/>
              <a:t>Pentland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Face Recognition using Eigenfaces</a:t>
            </a:r>
            <a:r>
              <a:rPr lang="en-US" dirty="0"/>
              <a:t>, CVPR 1991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71600" y="1905000"/>
                <a:ext cx="5465012" cy="12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𝝁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/>
                            </a:rPr>
                            <m:t>  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𝝁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/>
                            </a:rPr>
                            <m:t> …   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[</m:t>
                      </m:r>
                      <m:r>
                        <a:rPr lang="en-US" sz="2400" b="1" i="1" smtClean="0">
                          <a:latin typeface="Cambria Math"/>
                        </a:rPr>
                        <m:t>𝑼</m:t>
                      </m:r>
                      <m:r>
                        <a:rPr lang="en-US" sz="2400" b="1" i="1" smtClean="0"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latin typeface="Cambria Math"/>
                        </a:rPr>
                        <m:t>𝝀</m:t>
                      </m:r>
                      <m:r>
                        <a:rPr lang="en-US" sz="2400" b="1" i="1" smtClean="0">
                          <a:latin typeface="Cambria Math"/>
                        </a:rPr>
                        <m:t>]=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eig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𝑿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  <m:r>
                        <a:rPr lang="en-US" sz="2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𝑽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𝑿𝑼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905000"/>
                <a:ext cx="5465012" cy="1238994"/>
              </a:xfrm>
              <a:prstGeom prst="rect">
                <a:avLst/>
              </a:prstGeom>
              <a:blipFill rotWithShape="1">
                <a:blip r:embed="rId4"/>
                <a:stretch>
                  <a:fillRect l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19400" y="3886200"/>
                <a:ext cx="32474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𝑽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𝑽</m:t>
                      </m:r>
                      <m:r>
                        <a:rPr lang="en-US" sz="2400" b="0" i="1" smtClean="0">
                          <a:latin typeface="Cambria Math"/>
                        </a:rPr>
                        <m:t>(:,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largest</m:t>
                      </m:r>
                      <m:r>
                        <a:rPr lang="en-US" sz="2400" b="0" i="1" smtClean="0">
                          <a:latin typeface="Cambria Math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eig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886200"/>
                <a:ext cx="324743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86000" y="5873437"/>
                <a:ext cx="4356224" cy="603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  <m:r>
                        <a:rPr lang="en-US" sz="2400" b="1" i="1" baseline="-25000" smtClean="0">
                          <a:latin typeface="Cambria Math"/>
                        </a:rPr>
                        <m:t>𝒑𝒄𝒂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𝑽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:,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largest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eig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873437"/>
                <a:ext cx="4356224" cy="6035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Eigenfaces example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3048000" cy="5257800"/>
          </a:xfrm>
        </p:spPr>
        <p:txBody>
          <a:bodyPr/>
          <a:lstStyle/>
          <a:p>
            <a:r>
              <a:rPr lang="en-US" sz="2800" smtClean="0"/>
              <a:t>Training images</a:t>
            </a:r>
          </a:p>
          <a:p>
            <a:r>
              <a:rPr lang="en-US" sz="2800" b="1" smtClean="0"/>
              <a:t>x</a:t>
            </a:r>
            <a:r>
              <a:rPr lang="en-US" sz="2800" baseline="-25000" smtClean="0"/>
              <a:t>1</a:t>
            </a:r>
            <a:r>
              <a:rPr lang="en-US" sz="2800" smtClean="0"/>
              <a:t>,…,</a:t>
            </a:r>
            <a:r>
              <a:rPr lang="en-US" sz="2800" b="1" smtClean="0"/>
              <a:t>x</a:t>
            </a:r>
            <a:r>
              <a:rPr lang="en-US" sz="2800" baseline="-25000" smtClean="0"/>
              <a:t>N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Eigenfaces 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810000" y="1138238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Top eigenvectors: u</a:t>
            </a:r>
            <a:r>
              <a:rPr lang="en-US" baseline="-25000"/>
              <a:t>1</a:t>
            </a:r>
            <a:r>
              <a:rPr lang="en-US"/>
              <a:t>,…u</a:t>
            </a:r>
            <a:r>
              <a:rPr lang="en-US" baseline="-25000"/>
              <a:t>k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1603375" y="2438400"/>
            <a:ext cx="130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Mean: μ</a:t>
            </a:r>
          </a:p>
        </p:txBody>
      </p:sp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21209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</a:t>
            </a:r>
            <a:r>
              <a:rPr lang="en-US" dirty="0" err="1" smtClean="0"/>
              <a:t>eigenfaces</a:t>
            </a:r>
            <a:endParaRPr lang="en-US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8200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995488" y="1143000"/>
            <a:ext cx="568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Principal component (eigenvector) </a:t>
            </a:r>
            <a:r>
              <a:rPr lang="en-US" dirty="0" err="1"/>
              <a:t>u</a:t>
            </a:r>
            <a:r>
              <a:rPr lang="en-US" baseline="-14000" dirty="0" err="1"/>
              <a:t>k</a:t>
            </a:r>
            <a:endParaRPr lang="en-US" dirty="0"/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3810000" y="3119438"/>
            <a:ext cx="1495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μ + 3</a:t>
            </a:r>
            <a:r>
              <a:rPr lang="el-GR"/>
              <a:t>σ</a:t>
            </a:r>
            <a:r>
              <a:rPr lang="en-US" baseline="-14000"/>
              <a:t>k</a:t>
            </a:r>
            <a:r>
              <a:rPr lang="en-US"/>
              <a:t>u</a:t>
            </a:r>
            <a:r>
              <a:rPr lang="en-US" baseline="-14000"/>
              <a:t>k</a:t>
            </a: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3810000" y="5100638"/>
            <a:ext cx="147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μ – 3</a:t>
            </a:r>
            <a:r>
              <a:rPr lang="el-GR"/>
              <a:t>σ</a:t>
            </a:r>
            <a:r>
              <a:rPr lang="en-US" baseline="-14000"/>
              <a:t>k</a:t>
            </a:r>
            <a:r>
              <a:rPr lang="en-US"/>
              <a:t>u</a:t>
            </a:r>
            <a:r>
              <a:rPr lang="en-US" baseline="-14000"/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</a:rPr>
              <a:t>=</a:t>
            </a:r>
          </a:p>
        </p:txBody>
      </p:sp>
      <p:pic>
        <p:nvPicPr>
          <p:cNvPr id="2765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Reconstruction: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1162050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=</a:t>
            </a:r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2613025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1831975" y="5867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µ       +    w</a:t>
            </a:r>
            <a:r>
              <a:rPr lang="en-US" baseline="-25000"/>
              <a:t>1</a:t>
            </a:r>
            <a:r>
              <a:rPr lang="en-US"/>
              <a:t>u</a:t>
            </a:r>
            <a:r>
              <a:rPr lang="en-US" baseline="-25000"/>
              <a:t>1</a:t>
            </a:r>
            <a:r>
              <a:rPr lang="en-US"/>
              <a:t>+w</a:t>
            </a:r>
            <a:r>
              <a:rPr lang="en-US" baseline="-25000"/>
              <a:t>2</a:t>
            </a:r>
            <a:r>
              <a:rPr lang="en-US"/>
              <a:t>u</a:t>
            </a:r>
            <a:r>
              <a:rPr lang="en-US" baseline="-25000"/>
              <a:t>2</a:t>
            </a:r>
            <a:r>
              <a:rPr lang="en-US"/>
              <a:t>+w</a:t>
            </a:r>
            <a:r>
              <a:rPr lang="en-US" baseline="-25000"/>
              <a:t>3</a:t>
            </a:r>
            <a:r>
              <a:rPr lang="en-US"/>
              <a:t>u</a:t>
            </a:r>
            <a:r>
              <a:rPr lang="en-US" baseline="-25000"/>
              <a:t>3</a:t>
            </a:r>
            <a:r>
              <a:rPr lang="en-US"/>
              <a:t>+w</a:t>
            </a:r>
            <a:r>
              <a:rPr lang="en-US" baseline="-25000"/>
              <a:t>4</a:t>
            </a:r>
            <a:r>
              <a:rPr lang="en-US"/>
              <a:t>u</a:t>
            </a:r>
            <a:r>
              <a:rPr lang="en-US" baseline="-25000"/>
              <a:t>4</a:t>
            </a:r>
            <a:r>
              <a:rPr lang="en-US"/>
              <a:t>+ …</a:t>
            </a: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</a:rPr>
              <a:t>=</a:t>
            </a: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400050" y="57150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^</a:t>
            </a: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407988" y="5867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1162050" y="58674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=</a:t>
            </a:r>
          </a:p>
        </p:txBody>
      </p:sp>
      <p:pic>
        <p:nvPicPr>
          <p:cNvPr id="2868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0"/>
          <a:stretch>
            <a:fillRect/>
          </a:stretch>
        </p:blipFill>
        <p:spPr bwMode="auto">
          <a:xfrm>
            <a:off x="3048000" y="4876800"/>
            <a:ext cx="5603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recon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609600" y="1981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4</a:t>
            </a:r>
          </a:p>
        </p:txBody>
      </p:sp>
      <p:pic>
        <p:nvPicPr>
          <p:cNvPr id="31748" name="Picture 6" descr="reon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recon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702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685800" y="3124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200</a:t>
            </a: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685800" y="43434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400</a:t>
            </a:r>
          </a:p>
        </p:txBody>
      </p:sp>
      <p:sp>
        <p:nvSpPr>
          <p:cNvPr id="3175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Reconstruction</a:t>
            </a: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838200" y="56388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/>
              <a:t>After computing </a:t>
            </a:r>
            <a:r>
              <a:rPr lang="en-US" sz="2800" dirty="0" err="1"/>
              <a:t>eigenfaces</a:t>
            </a:r>
            <a:r>
              <a:rPr lang="en-US" sz="2800" dirty="0"/>
              <a:t> using 400 face images from ORL face </a:t>
            </a:r>
            <a:r>
              <a:rPr lang="en-US" sz="2800" dirty="0" smtClean="0"/>
              <a:t>database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600" dirty="0" err="1">
                <a:latin typeface="+mj-lt"/>
                <a:ea typeface="+mj-ea"/>
                <a:cs typeface="+mj-cs"/>
              </a:rPr>
              <a:t>Eigenvalues</a:t>
            </a:r>
            <a:r>
              <a:rPr lang="en-US" sz="3600" dirty="0">
                <a:latin typeface="+mj-lt"/>
                <a:ea typeface="+mj-ea"/>
                <a:cs typeface="+mj-cs"/>
              </a:rPr>
              <a:t> (variance along eigenvectors)</a:t>
            </a:r>
          </a:p>
        </p:txBody>
      </p:sp>
      <p:grpSp>
        <p:nvGrpSpPr>
          <p:cNvPr id="32771" name="Group 8"/>
          <p:cNvGrpSpPr>
            <a:grpSpLocks/>
          </p:cNvGrpSpPr>
          <p:nvPr/>
        </p:nvGrpSpPr>
        <p:grpSpPr bwMode="auto">
          <a:xfrm>
            <a:off x="990600" y="1458913"/>
            <a:ext cx="6858000" cy="5143500"/>
            <a:chOff x="990600" y="1458913"/>
            <a:chExt cx="6858000" cy="5143500"/>
          </a:xfrm>
        </p:grpSpPr>
        <p:pic>
          <p:nvPicPr>
            <p:cNvPr id="32772" name="Picture 3" descr="eigenvalu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1889125" y="5426075"/>
              <a:ext cx="51816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	Preserving variance (minimizing MSE) does not necessarily lead to qualitatively good reconstruction.</a:t>
            </a:r>
          </a:p>
        </p:txBody>
      </p:sp>
      <p:pic>
        <p:nvPicPr>
          <p:cNvPr id="33796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7645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914400" y="22098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200</a:t>
            </a:r>
          </a:p>
        </p:txBody>
      </p:sp>
      <p:grpSp>
        <p:nvGrpSpPr>
          <p:cNvPr id="33798" name="Group 6"/>
          <p:cNvGrpSpPr>
            <a:grpSpLocks noChangeAspect="1"/>
          </p:cNvGrpSpPr>
          <p:nvPr/>
        </p:nvGrpSpPr>
        <p:grpSpPr bwMode="auto">
          <a:xfrm>
            <a:off x="2667000" y="3379788"/>
            <a:ext cx="4332288" cy="3249612"/>
            <a:chOff x="990600" y="1458913"/>
            <a:chExt cx="6858000" cy="5143500"/>
          </a:xfrm>
        </p:grpSpPr>
        <p:pic>
          <p:nvPicPr>
            <p:cNvPr id="33799" name="Picture 3" descr="eigenvalu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890257" y="5426469"/>
              <a:ext cx="5181823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Applications of Face Recognition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Surveillance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13025"/>
            <a:ext cx="55626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 with </a:t>
            </a:r>
            <a:r>
              <a:rPr lang="en-US" dirty="0" err="1" smtClean="0"/>
              <a:t>eigenfaces</a:t>
            </a:r>
            <a:endParaRPr lang="en-US" dirty="0" smtClean="0"/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smtClean="0"/>
              <a:t>Process labeled training images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Find mean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 and covariance matrix </a:t>
            </a:r>
            <a:r>
              <a:rPr lang="el-GR" sz="2400" b="1" smtClean="0">
                <a:cs typeface="Arial" charset="0"/>
              </a:rPr>
              <a:t>Σ</a:t>
            </a:r>
            <a:endParaRPr lang="en-US" sz="2400" b="1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smtClean="0"/>
              <a:t>Find k principal components (eigenvectors of </a:t>
            </a:r>
            <a:r>
              <a:rPr lang="el-GR" sz="2400" b="1" smtClean="0">
                <a:cs typeface="Arial" charset="0"/>
              </a:rPr>
              <a:t>Σ</a:t>
            </a:r>
            <a:r>
              <a:rPr lang="en-US" sz="2400" smtClean="0">
                <a:cs typeface="Arial" charset="0"/>
              </a:rPr>
              <a:t>) </a:t>
            </a:r>
            <a:r>
              <a:rPr lang="en-US" sz="2400" b="1" smtClean="0"/>
              <a:t>u</a:t>
            </a:r>
            <a:r>
              <a:rPr lang="en-US" sz="2400" baseline="-25000" smtClean="0"/>
              <a:t>1</a:t>
            </a:r>
            <a:r>
              <a:rPr lang="en-US" sz="2400" smtClean="0"/>
              <a:t>,…</a:t>
            </a:r>
            <a:r>
              <a:rPr lang="en-US" sz="2400" b="1" smtClean="0"/>
              <a:t>u</a:t>
            </a:r>
            <a:r>
              <a:rPr lang="en-US" sz="2400" baseline="-25000" smtClean="0"/>
              <a:t>k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Project each training image </a:t>
            </a:r>
            <a:r>
              <a:rPr lang="en-US" sz="2400" b="1" smtClean="0"/>
              <a:t>x</a:t>
            </a:r>
            <a:r>
              <a:rPr lang="en-US" sz="2400" baseline="-25000" smtClean="0"/>
              <a:t>i</a:t>
            </a:r>
            <a:r>
              <a:rPr lang="en-US" sz="2400" smtClean="0"/>
              <a:t> onto subspace spanned by principal components:</a:t>
            </a:r>
            <a:br>
              <a:rPr lang="en-US" sz="2400" smtClean="0"/>
            </a:br>
            <a:r>
              <a:rPr lang="en-US" sz="2400" smtClean="0"/>
              <a:t>(w</a:t>
            </a:r>
            <a:r>
              <a:rPr lang="en-US" sz="2400" baseline="-25000" smtClean="0"/>
              <a:t>i1</a:t>
            </a:r>
            <a:r>
              <a:rPr lang="en-US" sz="2400" smtClean="0"/>
              <a:t>,…,w</a:t>
            </a:r>
            <a:r>
              <a:rPr lang="en-US" sz="2400" baseline="-25000" smtClean="0"/>
              <a:t>ik</a:t>
            </a:r>
            <a:r>
              <a:rPr lang="en-US" sz="2400" smtClean="0"/>
              <a:t>) = (</a:t>
            </a:r>
            <a:r>
              <a:rPr lang="en-US" sz="2400" b="1" smtClean="0"/>
              <a:t>u</a:t>
            </a:r>
            <a:r>
              <a:rPr lang="en-US" sz="2400" baseline="-25000" smtClean="0"/>
              <a:t>1</a:t>
            </a:r>
            <a:r>
              <a:rPr lang="en-US" sz="2400" baseline="30000" smtClean="0"/>
              <a:t>T</a:t>
            </a:r>
            <a:r>
              <a:rPr lang="en-US" sz="2400" smtClean="0"/>
              <a:t>(</a:t>
            </a:r>
            <a:r>
              <a:rPr lang="en-US" sz="2400" b="1" smtClean="0"/>
              <a:t>x</a:t>
            </a:r>
            <a:r>
              <a:rPr lang="en-US" sz="2400" baseline="-25000" smtClean="0"/>
              <a:t>i </a:t>
            </a:r>
            <a:r>
              <a:rPr lang="en-US" sz="2400" smtClean="0"/>
              <a:t>–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), … , </a:t>
            </a:r>
            <a:r>
              <a:rPr lang="en-US" sz="2400" b="1" smtClean="0"/>
              <a:t>u</a:t>
            </a:r>
            <a:r>
              <a:rPr lang="en-US" sz="2400" baseline="-25000" smtClean="0"/>
              <a:t>k</a:t>
            </a:r>
            <a:r>
              <a:rPr lang="en-US" sz="2400" baseline="30000" smtClean="0"/>
              <a:t>T</a:t>
            </a:r>
            <a:r>
              <a:rPr lang="en-US" sz="2400" smtClean="0"/>
              <a:t>(</a:t>
            </a:r>
            <a:r>
              <a:rPr lang="en-US" sz="2400" b="1" smtClean="0"/>
              <a:t>x</a:t>
            </a:r>
            <a:r>
              <a:rPr lang="en-US" sz="2400" baseline="-25000" smtClean="0"/>
              <a:t>i </a:t>
            </a:r>
            <a:r>
              <a:rPr lang="en-US" sz="2400" smtClean="0"/>
              <a:t>–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))</a:t>
            </a:r>
            <a:endParaRPr lang="en-US" sz="2400" smtClean="0"/>
          </a:p>
          <a:p>
            <a:pPr>
              <a:lnSpc>
                <a:spcPct val="90000"/>
              </a:lnSpc>
              <a:buFontTx/>
              <a:buChar char="•"/>
            </a:pPr>
            <a:endParaRPr lang="en-US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smtClean="0"/>
              <a:t>Given novel image </a:t>
            </a:r>
            <a:r>
              <a:rPr lang="en-US" sz="2800" b="1" smtClean="0"/>
              <a:t>x</a:t>
            </a: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400" smtClean="0"/>
              <a:t>Project onto subspace:</a:t>
            </a:r>
            <a:br>
              <a:rPr lang="en-US" sz="2400" smtClean="0"/>
            </a:br>
            <a:r>
              <a:rPr lang="en-US" sz="2400" smtClean="0"/>
              <a:t>(w</a:t>
            </a:r>
            <a:r>
              <a:rPr lang="en-US" sz="2400" baseline="-25000" smtClean="0"/>
              <a:t>1</a:t>
            </a:r>
            <a:r>
              <a:rPr lang="en-US" sz="2400" smtClean="0"/>
              <a:t>,…,w</a:t>
            </a:r>
            <a:r>
              <a:rPr lang="en-US" sz="2400" baseline="-25000" smtClean="0"/>
              <a:t>k</a:t>
            </a:r>
            <a:r>
              <a:rPr lang="en-US" sz="2400" smtClean="0"/>
              <a:t>) = (</a:t>
            </a:r>
            <a:r>
              <a:rPr lang="en-US" sz="2400" b="1" smtClean="0"/>
              <a:t>u</a:t>
            </a:r>
            <a:r>
              <a:rPr lang="en-US" sz="2400" baseline="-25000" smtClean="0"/>
              <a:t>1</a:t>
            </a:r>
            <a:r>
              <a:rPr lang="en-US" sz="2400" baseline="30000" smtClean="0"/>
              <a:t>T</a:t>
            </a:r>
            <a:r>
              <a:rPr lang="en-US" sz="2400" smtClean="0"/>
              <a:t>(</a:t>
            </a:r>
            <a:r>
              <a:rPr lang="en-US" sz="2400" b="1" smtClean="0"/>
              <a:t>x</a:t>
            </a:r>
            <a:r>
              <a:rPr lang="en-US" sz="2400" baseline="-25000" smtClean="0"/>
              <a:t> </a:t>
            </a:r>
            <a:r>
              <a:rPr lang="en-US" sz="2400" smtClean="0"/>
              <a:t>–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), … , </a:t>
            </a:r>
            <a:r>
              <a:rPr lang="en-US" sz="2400" b="1" smtClean="0"/>
              <a:t>u</a:t>
            </a:r>
            <a:r>
              <a:rPr lang="en-US" sz="2400" baseline="-25000" smtClean="0"/>
              <a:t>k</a:t>
            </a:r>
            <a:r>
              <a:rPr lang="en-US" sz="2400" baseline="30000" smtClean="0"/>
              <a:t>T</a:t>
            </a:r>
            <a:r>
              <a:rPr lang="en-US" sz="2400" smtClean="0"/>
              <a:t>(</a:t>
            </a:r>
            <a:r>
              <a:rPr lang="en-US" sz="2400" b="1" smtClean="0"/>
              <a:t>x</a:t>
            </a:r>
            <a:r>
              <a:rPr lang="en-US" sz="2400" baseline="-25000" smtClean="0"/>
              <a:t> </a:t>
            </a:r>
            <a:r>
              <a:rPr lang="en-US" sz="2400" smtClean="0"/>
              <a:t>–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))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Optional: check reconstruction error </a:t>
            </a:r>
            <a:r>
              <a:rPr lang="en-US" sz="2400" b="1" smtClean="0"/>
              <a:t>x</a:t>
            </a:r>
            <a:r>
              <a:rPr lang="en-US" sz="2400" smtClean="0"/>
              <a:t> – </a:t>
            </a:r>
            <a:r>
              <a:rPr lang="en-US" sz="2400" b="1" smtClean="0"/>
              <a:t>x</a:t>
            </a:r>
            <a:r>
              <a:rPr lang="en-US" sz="2400" smtClean="0"/>
              <a:t> to determine whether image is really a face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Classify as closest training face in k-dimensional subspace</a:t>
            </a:r>
          </a:p>
        </p:txBody>
      </p:sp>
      <p:sp>
        <p:nvSpPr>
          <p:cNvPr id="1238020" name="Text Box 4"/>
          <p:cNvSpPr txBox="1">
            <a:spLocks noChangeArrowheads="1"/>
          </p:cNvSpPr>
          <p:nvPr/>
        </p:nvSpPr>
        <p:spPr bwMode="auto">
          <a:xfrm>
            <a:off x="5807075" y="47244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^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844550" y="6415088"/>
            <a:ext cx="768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M. Turk and A. </a:t>
            </a:r>
            <a:r>
              <a:rPr lang="en-US" dirty="0" err="1"/>
              <a:t>Pentland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Face Recognition using Eigenfaces</a:t>
            </a:r>
            <a:r>
              <a:rPr lang="en-US" dirty="0"/>
              <a:t>, CVPR 1991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General dimensionality reduction technique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Preserves most of variance with a much more compact representation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Lower storage requirements (eigenvectors + a few numbers per face)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Faster matching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What are the problems for face recognition?</a:t>
            </a:r>
          </a:p>
          <a:p>
            <a:pPr lvl="1"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	Global appearance method: not robust to misalignment, background variation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579688"/>
            <a:ext cx="3035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2590800"/>
            <a:ext cx="2968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590800"/>
            <a:ext cx="3397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	Would PCA on image pixels work well as a general compression technique?</a:t>
            </a:r>
          </a:p>
        </p:txBody>
      </p:sp>
      <p:pic>
        <p:nvPicPr>
          <p:cNvPr id="4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09600" y="45720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200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The direction of maximum variance is not always good for classification</a:t>
            </a:r>
            <a:endParaRPr lang="el-GR" smtClean="0">
              <a:cs typeface="Arial" charset="0"/>
            </a:endParaRP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38862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40386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3810000" y="3124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3886200" y="3810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411480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42672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35814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40386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3810000" y="5105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42672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45720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4572000" y="4267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Oval 17"/>
          <p:cNvSpPr>
            <a:spLocks noChangeArrowheads="1"/>
          </p:cNvSpPr>
          <p:nvPr/>
        </p:nvSpPr>
        <p:spPr bwMode="auto">
          <a:xfrm>
            <a:off x="4495800" y="4876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Oval 18"/>
          <p:cNvSpPr>
            <a:spLocks noChangeArrowheads="1"/>
          </p:cNvSpPr>
          <p:nvPr/>
        </p:nvSpPr>
        <p:spPr bwMode="auto">
          <a:xfrm>
            <a:off x="4191000" y="556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Oval 19"/>
          <p:cNvSpPr>
            <a:spLocks noChangeArrowheads="1"/>
          </p:cNvSpPr>
          <p:nvPr/>
        </p:nvSpPr>
        <p:spPr bwMode="auto">
          <a:xfrm>
            <a:off x="4800600" y="2438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Oval 20"/>
          <p:cNvSpPr>
            <a:spLocks noChangeArrowheads="1"/>
          </p:cNvSpPr>
          <p:nvPr/>
        </p:nvSpPr>
        <p:spPr bwMode="auto">
          <a:xfrm>
            <a:off x="4953000" y="3581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4724400" y="3276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Oval 22"/>
          <p:cNvSpPr>
            <a:spLocks noChangeArrowheads="1"/>
          </p:cNvSpPr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Oval 23"/>
          <p:cNvSpPr>
            <a:spLocks noChangeArrowheads="1"/>
          </p:cNvSpPr>
          <p:nvPr/>
        </p:nvSpPr>
        <p:spPr bwMode="auto">
          <a:xfrm>
            <a:off x="5181600" y="3810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Oval 24"/>
          <p:cNvSpPr>
            <a:spLocks noChangeArrowheads="1"/>
          </p:cNvSpPr>
          <p:nvPr/>
        </p:nvSpPr>
        <p:spPr bwMode="auto">
          <a:xfrm>
            <a:off x="5029200" y="4724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Oval 25"/>
          <p:cNvSpPr>
            <a:spLocks noChangeArrowheads="1"/>
          </p:cNvSpPr>
          <p:nvPr/>
        </p:nvSpPr>
        <p:spPr bwMode="auto">
          <a:xfrm>
            <a:off x="5334000" y="2971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Oval 26"/>
          <p:cNvSpPr>
            <a:spLocks noChangeArrowheads="1"/>
          </p:cNvSpPr>
          <p:nvPr/>
        </p:nvSpPr>
        <p:spPr bwMode="auto">
          <a:xfrm>
            <a:off x="5181600" y="4495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9" name="Oval 27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0" name="Oval 28"/>
          <p:cNvSpPr>
            <a:spLocks noChangeArrowheads="1"/>
          </p:cNvSpPr>
          <p:nvPr/>
        </p:nvSpPr>
        <p:spPr bwMode="auto">
          <a:xfrm>
            <a:off x="4724400" y="5257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1" name="Oval 29"/>
          <p:cNvSpPr>
            <a:spLocks noChangeArrowheads="1"/>
          </p:cNvSpPr>
          <p:nvPr/>
        </p:nvSpPr>
        <p:spPr bwMode="auto">
          <a:xfrm>
            <a:off x="4876800" y="2895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2" name="Oval 30"/>
          <p:cNvSpPr>
            <a:spLocks noChangeArrowheads="1"/>
          </p:cNvSpPr>
          <p:nvPr/>
        </p:nvSpPr>
        <p:spPr bwMode="auto">
          <a:xfrm>
            <a:off x="5486400" y="3581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3" name="Oval 31"/>
          <p:cNvSpPr>
            <a:spLocks noChangeArrowheads="1"/>
          </p:cNvSpPr>
          <p:nvPr/>
        </p:nvSpPr>
        <p:spPr bwMode="auto">
          <a:xfrm>
            <a:off x="5486400" y="4419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4" name="Oval 32"/>
          <p:cNvSpPr>
            <a:spLocks noChangeArrowheads="1"/>
          </p:cNvSpPr>
          <p:nvPr/>
        </p:nvSpPr>
        <p:spPr bwMode="auto">
          <a:xfrm>
            <a:off x="5181600" y="5029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5" name="Oval 33"/>
          <p:cNvSpPr>
            <a:spLocks noChangeArrowheads="1"/>
          </p:cNvSpPr>
          <p:nvPr/>
        </p:nvSpPr>
        <p:spPr bwMode="auto">
          <a:xfrm>
            <a:off x="5334000" y="5715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6" name="Oval 34"/>
          <p:cNvSpPr>
            <a:spLocks noChangeArrowheads="1"/>
          </p:cNvSpPr>
          <p:nvPr/>
        </p:nvSpPr>
        <p:spPr bwMode="auto">
          <a:xfrm>
            <a:off x="4953000" y="5867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more discriminative subspace: FLD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Fisher Linear Discriminants </a:t>
            </a:r>
            <a:r>
              <a:rPr lang="en-US" smtClean="0">
                <a:sym typeface="Wingdings" pitchFamily="2" charset="2"/>
              </a:rPr>
              <a:t> “Fisher Faces”</a:t>
            </a:r>
          </a:p>
          <a:p>
            <a:endParaRPr lang="en-US" smtClean="0">
              <a:sym typeface="Wingdings" pitchFamily="2" charset="2"/>
            </a:endParaRPr>
          </a:p>
          <a:p>
            <a:r>
              <a:rPr lang="en-US" smtClean="0">
                <a:sym typeface="Wingdings" pitchFamily="2" charset="2"/>
              </a:rPr>
              <a:t>PCA preserves maximum variance</a:t>
            </a:r>
          </a:p>
          <a:p>
            <a:endParaRPr lang="en-US" smtClean="0">
              <a:sym typeface="Wingdings" pitchFamily="2" charset="2"/>
            </a:endParaRPr>
          </a:p>
          <a:p>
            <a:r>
              <a:rPr lang="en-US" smtClean="0">
                <a:sym typeface="Wingdings" pitchFamily="2" charset="2"/>
              </a:rPr>
              <a:t>FLD preserves discrimination</a:t>
            </a:r>
          </a:p>
          <a:p>
            <a:pPr lvl="1"/>
            <a:r>
              <a:rPr lang="en-US" smtClean="0">
                <a:sym typeface="Wingdings" pitchFamily="2" charset="2"/>
              </a:rPr>
              <a:t>Find projection that maximizes scatter between classes and minimizes scatter within classes</a:t>
            </a:r>
            <a:endParaRPr lang="en-US" smtClean="0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457200" y="5638800"/>
            <a:ext cx="719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Reference: </a:t>
            </a:r>
            <a:r>
              <a:rPr lang="en-US" dirty="0">
                <a:hlinkClick r:id="rId2"/>
              </a:rPr>
              <a:t>Eigenfaces vs. </a:t>
            </a:r>
            <a:r>
              <a:rPr lang="en-US" dirty="0" err="1">
                <a:hlinkClick r:id="rId2"/>
              </a:rPr>
              <a:t>Fisherfaces</a:t>
            </a:r>
            <a:r>
              <a:rPr lang="en-US" dirty="0">
                <a:hlinkClick r:id="rId2"/>
              </a:rPr>
              <a:t>, </a:t>
            </a:r>
            <a:r>
              <a:rPr lang="en-US" dirty="0" err="1">
                <a:hlinkClick r:id="rId2"/>
              </a:rPr>
              <a:t>Belheumer</a:t>
            </a:r>
            <a:r>
              <a:rPr lang="en-US" dirty="0">
                <a:hlinkClick r:id="rId2"/>
              </a:rPr>
              <a:t> et al., PAMI 1997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altLang="zh-CN" sz="40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Illustration of the Projection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52578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>
                <a:solidFill>
                  <a:srgbClr val="40458C"/>
                </a:solidFill>
              </a:rPr>
              <a:t>        Poor Projection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752600" y="4800600"/>
            <a:ext cx="2667000" cy="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1752600" y="2286000"/>
            <a:ext cx="0" cy="251460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x1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3716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x2</a:t>
            </a:r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2222500" y="27051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2362200" y="25908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2133600" y="30480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Oval 11"/>
          <p:cNvSpPr>
            <a:spLocks noChangeArrowheads="1"/>
          </p:cNvSpPr>
          <p:nvPr/>
        </p:nvSpPr>
        <p:spPr bwMode="auto">
          <a:xfrm>
            <a:off x="2667000" y="2743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2847975" y="2971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3048000" y="2971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2971800" y="32766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2514600" y="32766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2743200" y="31242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2171700" y="3048000"/>
            <a:ext cx="0" cy="1752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2247900" y="2743200"/>
            <a:ext cx="0" cy="20574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2400300" y="2667000"/>
            <a:ext cx="0" cy="2133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2705100" y="2819400"/>
            <a:ext cx="0" cy="19812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1" name="Oval 21"/>
          <p:cNvSpPr>
            <a:spLocks noChangeArrowheads="1"/>
          </p:cNvSpPr>
          <p:nvPr/>
        </p:nvSpPr>
        <p:spPr bwMode="auto">
          <a:xfrm>
            <a:off x="2133600" y="4775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Oval 22"/>
          <p:cNvSpPr>
            <a:spLocks noChangeArrowheads="1"/>
          </p:cNvSpPr>
          <p:nvPr/>
        </p:nvSpPr>
        <p:spPr bwMode="auto">
          <a:xfrm>
            <a:off x="2235200" y="4762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2679700" y="4762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Oval 24"/>
          <p:cNvSpPr>
            <a:spLocks noChangeArrowheads="1"/>
          </p:cNvSpPr>
          <p:nvPr/>
        </p:nvSpPr>
        <p:spPr bwMode="auto">
          <a:xfrm>
            <a:off x="2387600" y="4762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578100" y="3352800"/>
            <a:ext cx="0" cy="1447800"/>
          </a:xfrm>
          <a:prstGeom prst="line">
            <a:avLst/>
          </a:prstGeom>
          <a:noFill/>
          <a:ln w="9525">
            <a:solidFill>
              <a:srgbClr val="26A6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 flipH="1">
            <a:off x="2870200" y="3048000"/>
            <a:ext cx="25400" cy="17526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>
            <a:off x="2781300" y="3200400"/>
            <a:ext cx="0" cy="16002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3048000" y="3352800"/>
            <a:ext cx="0" cy="14478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>
            <a:off x="3124200" y="3048000"/>
            <a:ext cx="0" cy="17526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90" name="Rectangle 30"/>
          <p:cNvSpPr>
            <a:spLocks noChangeArrowheads="1"/>
          </p:cNvSpPr>
          <p:nvPr/>
        </p:nvSpPr>
        <p:spPr bwMode="auto">
          <a:xfrm>
            <a:off x="2527300" y="4724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1" name="Rectangle 31"/>
          <p:cNvSpPr>
            <a:spLocks noChangeArrowheads="1"/>
          </p:cNvSpPr>
          <p:nvPr/>
        </p:nvSpPr>
        <p:spPr bwMode="auto">
          <a:xfrm>
            <a:off x="2819400" y="4724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2" name="Rectangle 32"/>
          <p:cNvSpPr>
            <a:spLocks noChangeArrowheads="1"/>
          </p:cNvSpPr>
          <p:nvPr/>
        </p:nvSpPr>
        <p:spPr bwMode="auto">
          <a:xfrm>
            <a:off x="3009900" y="4724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3111500" y="4724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4" name="Rectangle 34"/>
          <p:cNvSpPr>
            <a:spLocks noChangeArrowheads="1"/>
          </p:cNvSpPr>
          <p:nvPr/>
        </p:nvSpPr>
        <p:spPr bwMode="auto">
          <a:xfrm>
            <a:off x="2743200" y="4724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5" name="Oval 35"/>
          <p:cNvSpPr>
            <a:spLocks noChangeArrowheads="1"/>
          </p:cNvSpPr>
          <p:nvPr/>
        </p:nvSpPr>
        <p:spPr bwMode="auto">
          <a:xfrm>
            <a:off x="1981200" y="4648200"/>
            <a:ext cx="838200" cy="381000"/>
          </a:xfrm>
          <a:prstGeom prst="ellipse">
            <a:avLst/>
          </a:prstGeom>
          <a:noFill/>
          <a:ln w="19050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6" name="Oval 36"/>
          <p:cNvSpPr>
            <a:spLocks noChangeArrowheads="1"/>
          </p:cNvSpPr>
          <p:nvPr/>
        </p:nvSpPr>
        <p:spPr bwMode="auto">
          <a:xfrm>
            <a:off x="2438400" y="4572000"/>
            <a:ext cx="990600" cy="5334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41" name="Line 37"/>
          <p:cNvSpPr>
            <a:spLocks noChangeShapeType="1"/>
          </p:cNvSpPr>
          <p:nvPr/>
        </p:nvSpPr>
        <p:spPr bwMode="auto">
          <a:xfrm>
            <a:off x="5638800" y="4876800"/>
            <a:ext cx="2667000" cy="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42" name="Line 38"/>
          <p:cNvSpPr>
            <a:spLocks noChangeShapeType="1"/>
          </p:cNvSpPr>
          <p:nvPr/>
        </p:nvSpPr>
        <p:spPr bwMode="auto">
          <a:xfrm flipV="1">
            <a:off x="5638800" y="2362200"/>
            <a:ext cx="0" cy="251460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43" name="Rectangle 39"/>
          <p:cNvSpPr>
            <a:spLocks noChangeArrowheads="1"/>
          </p:cNvSpPr>
          <p:nvPr/>
        </p:nvSpPr>
        <p:spPr bwMode="auto">
          <a:xfrm>
            <a:off x="82296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x1</a:t>
            </a:r>
          </a:p>
        </p:txBody>
      </p:sp>
      <p:sp>
        <p:nvSpPr>
          <p:cNvPr id="149544" name="Rectangle 40"/>
          <p:cNvSpPr>
            <a:spLocks noChangeArrowheads="1"/>
          </p:cNvSpPr>
          <p:nvPr/>
        </p:nvSpPr>
        <p:spPr bwMode="auto">
          <a:xfrm>
            <a:off x="5257800" y="220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x2</a:t>
            </a:r>
          </a:p>
        </p:txBody>
      </p:sp>
      <p:sp>
        <p:nvSpPr>
          <p:cNvPr id="149545" name="Oval 41"/>
          <p:cNvSpPr>
            <a:spLocks noChangeArrowheads="1"/>
          </p:cNvSpPr>
          <p:nvPr/>
        </p:nvSpPr>
        <p:spPr bwMode="auto">
          <a:xfrm>
            <a:off x="6108700" y="27813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46" name="Oval 42"/>
          <p:cNvSpPr>
            <a:spLocks noChangeArrowheads="1"/>
          </p:cNvSpPr>
          <p:nvPr/>
        </p:nvSpPr>
        <p:spPr bwMode="auto">
          <a:xfrm>
            <a:off x="6248400" y="26670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47" name="Oval 43"/>
          <p:cNvSpPr>
            <a:spLocks noChangeArrowheads="1"/>
          </p:cNvSpPr>
          <p:nvPr/>
        </p:nvSpPr>
        <p:spPr bwMode="auto">
          <a:xfrm>
            <a:off x="6019800" y="3124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48" name="Oval 44"/>
          <p:cNvSpPr>
            <a:spLocks noChangeArrowheads="1"/>
          </p:cNvSpPr>
          <p:nvPr/>
        </p:nvSpPr>
        <p:spPr bwMode="auto">
          <a:xfrm>
            <a:off x="6553200" y="28194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49" name="Rectangle 45"/>
          <p:cNvSpPr>
            <a:spLocks noChangeArrowheads="1"/>
          </p:cNvSpPr>
          <p:nvPr/>
        </p:nvSpPr>
        <p:spPr bwMode="auto">
          <a:xfrm>
            <a:off x="6677025" y="3048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0" name="Rectangle 46"/>
          <p:cNvSpPr>
            <a:spLocks noChangeArrowheads="1"/>
          </p:cNvSpPr>
          <p:nvPr/>
        </p:nvSpPr>
        <p:spPr bwMode="auto">
          <a:xfrm>
            <a:off x="6934200" y="3048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1" name="Rectangle 47"/>
          <p:cNvSpPr>
            <a:spLocks noChangeArrowheads="1"/>
          </p:cNvSpPr>
          <p:nvPr/>
        </p:nvSpPr>
        <p:spPr bwMode="auto">
          <a:xfrm>
            <a:off x="68580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2" name="Rectangle 48"/>
          <p:cNvSpPr>
            <a:spLocks noChangeArrowheads="1"/>
          </p:cNvSpPr>
          <p:nvPr/>
        </p:nvSpPr>
        <p:spPr bwMode="auto">
          <a:xfrm>
            <a:off x="64008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3" name="Rectangle 49"/>
          <p:cNvSpPr>
            <a:spLocks noChangeArrowheads="1"/>
          </p:cNvSpPr>
          <p:nvPr/>
        </p:nvSpPr>
        <p:spPr bwMode="auto">
          <a:xfrm>
            <a:off x="6629400" y="3200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4" name="Line 50"/>
          <p:cNvSpPr>
            <a:spLocks noChangeShapeType="1"/>
          </p:cNvSpPr>
          <p:nvPr/>
        </p:nvSpPr>
        <p:spPr bwMode="auto">
          <a:xfrm flipH="1">
            <a:off x="5880100" y="3124200"/>
            <a:ext cx="177800" cy="265113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55" name="Line 51"/>
          <p:cNvSpPr>
            <a:spLocks noChangeShapeType="1"/>
          </p:cNvSpPr>
          <p:nvPr/>
        </p:nvSpPr>
        <p:spPr bwMode="auto">
          <a:xfrm flipH="1">
            <a:off x="5791200" y="2819400"/>
            <a:ext cx="342900" cy="4572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56" name="Line 52"/>
          <p:cNvSpPr>
            <a:spLocks noChangeShapeType="1"/>
          </p:cNvSpPr>
          <p:nvPr/>
        </p:nvSpPr>
        <p:spPr bwMode="auto">
          <a:xfrm flipH="1">
            <a:off x="5867400" y="2743200"/>
            <a:ext cx="419100" cy="609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57" name="Line 53"/>
          <p:cNvSpPr>
            <a:spLocks noChangeShapeType="1"/>
          </p:cNvSpPr>
          <p:nvPr/>
        </p:nvSpPr>
        <p:spPr bwMode="auto">
          <a:xfrm flipH="1">
            <a:off x="6096000" y="2895600"/>
            <a:ext cx="495300" cy="609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58" name="Oval 54"/>
          <p:cNvSpPr>
            <a:spLocks noChangeArrowheads="1"/>
          </p:cNvSpPr>
          <p:nvPr/>
        </p:nvSpPr>
        <p:spPr bwMode="auto">
          <a:xfrm>
            <a:off x="5727700" y="3238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9" name="Oval 55"/>
          <p:cNvSpPr>
            <a:spLocks noChangeArrowheads="1"/>
          </p:cNvSpPr>
          <p:nvPr/>
        </p:nvSpPr>
        <p:spPr bwMode="auto">
          <a:xfrm>
            <a:off x="5867400" y="33528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60" name="Oval 56"/>
          <p:cNvSpPr>
            <a:spLocks noChangeArrowheads="1"/>
          </p:cNvSpPr>
          <p:nvPr/>
        </p:nvSpPr>
        <p:spPr bwMode="auto">
          <a:xfrm>
            <a:off x="6019800" y="3505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61" name="Oval 57"/>
          <p:cNvSpPr>
            <a:spLocks noChangeArrowheads="1"/>
          </p:cNvSpPr>
          <p:nvPr/>
        </p:nvSpPr>
        <p:spPr bwMode="auto">
          <a:xfrm>
            <a:off x="5803900" y="33147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62" name="Line 58"/>
          <p:cNvSpPr>
            <a:spLocks noChangeShapeType="1"/>
          </p:cNvSpPr>
          <p:nvPr/>
        </p:nvSpPr>
        <p:spPr bwMode="auto">
          <a:xfrm flipH="1">
            <a:off x="6248400" y="3403600"/>
            <a:ext cx="179388" cy="254000"/>
          </a:xfrm>
          <a:prstGeom prst="line">
            <a:avLst/>
          </a:prstGeom>
          <a:noFill/>
          <a:ln w="9525">
            <a:solidFill>
              <a:srgbClr val="26A6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63" name="Line 59"/>
          <p:cNvSpPr>
            <a:spLocks noChangeShapeType="1"/>
          </p:cNvSpPr>
          <p:nvPr/>
        </p:nvSpPr>
        <p:spPr bwMode="auto">
          <a:xfrm flipH="1">
            <a:off x="6248400" y="3124200"/>
            <a:ext cx="431800" cy="5334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64" name="Line 60"/>
          <p:cNvSpPr>
            <a:spLocks noChangeShapeType="1"/>
          </p:cNvSpPr>
          <p:nvPr/>
        </p:nvSpPr>
        <p:spPr bwMode="auto">
          <a:xfrm flipH="1">
            <a:off x="6324600" y="3276600"/>
            <a:ext cx="342900" cy="4572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65" name="Line 61"/>
          <p:cNvSpPr>
            <a:spLocks noChangeShapeType="1"/>
          </p:cNvSpPr>
          <p:nvPr/>
        </p:nvSpPr>
        <p:spPr bwMode="auto">
          <a:xfrm flipH="1">
            <a:off x="6477000" y="3417888"/>
            <a:ext cx="420688" cy="468312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66" name="Line 62"/>
          <p:cNvSpPr>
            <a:spLocks noChangeShapeType="1"/>
          </p:cNvSpPr>
          <p:nvPr/>
        </p:nvSpPr>
        <p:spPr bwMode="auto">
          <a:xfrm flipH="1">
            <a:off x="6450013" y="3124200"/>
            <a:ext cx="560387" cy="6985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67" name="Rectangle 63"/>
          <p:cNvSpPr>
            <a:spLocks noChangeArrowheads="1"/>
          </p:cNvSpPr>
          <p:nvPr/>
        </p:nvSpPr>
        <p:spPr bwMode="auto">
          <a:xfrm>
            <a:off x="6223000" y="36195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68" name="Rectangle 64"/>
          <p:cNvSpPr>
            <a:spLocks noChangeArrowheads="1"/>
          </p:cNvSpPr>
          <p:nvPr/>
        </p:nvSpPr>
        <p:spPr bwMode="auto">
          <a:xfrm>
            <a:off x="6311900" y="36703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69" name="Rectangle 65"/>
          <p:cNvSpPr>
            <a:spLocks noChangeArrowheads="1"/>
          </p:cNvSpPr>
          <p:nvPr/>
        </p:nvSpPr>
        <p:spPr bwMode="auto">
          <a:xfrm>
            <a:off x="6477000" y="3810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70" name="Rectangle 66"/>
          <p:cNvSpPr>
            <a:spLocks noChangeArrowheads="1"/>
          </p:cNvSpPr>
          <p:nvPr/>
        </p:nvSpPr>
        <p:spPr bwMode="auto">
          <a:xfrm>
            <a:off x="6248400" y="36576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71" name="Rectangle 67"/>
          <p:cNvSpPr>
            <a:spLocks noChangeArrowheads="1"/>
          </p:cNvSpPr>
          <p:nvPr/>
        </p:nvSpPr>
        <p:spPr bwMode="auto">
          <a:xfrm>
            <a:off x="6400800" y="3733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72" name="Oval 68"/>
          <p:cNvSpPr>
            <a:spLocks noChangeArrowheads="1"/>
          </p:cNvSpPr>
          <p:nvPr/>
        </p:nvSpPr>
        <p:spPr bwMode="auto">
          <a:xfrm rot="2592405">
            <a:off x="5514975" y="3138488"/>
            <a:ext cx="685800" cy="381000"/>
          </a:xfrm>
          <a:prstGeom prst="ellipse">
            <a:avLst/>
          </a:prstGeom>
          <a:noFill/>
          <a:ln w="19050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73" name="Oval 69"/>
          <p:cNvSpPr>
            <a:spLocks noChangeArrowheads="1"/>
          </p:cNvSpPr>
          <p:nvPr/>
        </p:nvSpPr>
        <p:spPr bwMode="auto">
          <a:xfrm rot="2304131">
            <a:off x="6096000" y="3581400"/>
            <a:ext cx="685800" cy="3810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74" name="Line 70"/>
          <p:cNvSpPr>
            <a:spLocks noChangeShapeType="1"/>
          </p:cNvSpPr>
          <p:nvPr/>
        </p:nvSpPr>
        <p:spPr bwMode="auto">
          <a:xfrm>
            <a:off x="5181600" y="2819400"/>
            <a:ext cx="2667000" cy="2133600"/>
          </a:xfrm>
          <a:prstGeom prst="line">
            <a:avLst/>
          </a:prstGeom>
          <a:noFill/>
          <a:ln w="19050">
            <a:solidFill>
              <a:srgbClr val="CA02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031" name="Rectangle 7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6764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w"/>
            </a:pPr>
            <a:r>
              <a:rPr lang="en-GB" sz="2400">
                <a:solidFill>
                  <a:srgbClr val="40458C"/>
                </a:solidFill>
              </a:rPr>
              <a:t>Using two classes as example:</a:t>
            </a:r>
          </a:p>
        </p:txBody>
      </p:sp>
      <p:sp>
        <p:nvSpPr>
          <p:cNvPr id="149577" name="Rectangle 73"/>
          <p:cNvSpPr>
            <a:spLocks noChangeArrowheads="1"/>
          </p:cNvSpPr>
          <p:nvPr/>
        </p:nvSpPr>
        <p:spPr bwMode="auto">
          <a:xfrm>
            <a:off x="6248400" y="5334000"/>
            <a:ext cx="1095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40458C"/>
                </a:solidFill>
              </a:rPr>
              <a:t>Good</a:t>
            </a:r>
            <a:endParaRPr lang="en-US" sz="2800">
              <a:solidFill>
                <a:srgbClr val="40458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41" grpId="0" animBg="1"/>
      <p:bldP spid="149542" grpId="0" animBg="1"/>
      <p:bldP spid="149543" grpId="0"/>
      <p:bldP spid="149544" grpId="0"/>
      <p:bldP spid="149545" grpId="0" animBg="1"/>
      <p:bldP spid="149546" grpId="0" animBg="1"/>
      <p:bldP spid="149547" grpId="0" animBg="1"/>
      <p:bldP spid="149548" grpId="0" animBg="1"/>
      <p:bldP spid="149549" grpId="0" animBg="1"/>
      <p:bldP spid="149550" grpId="0" animBg="1"/>
      <p:bldP spid="149551" grpId="0" animBg="1"/>
      <p:bldP spid="149552" grpId="0" animBg="1"/>
      <p:bldP spid="149553" grpId="0" animBg="1"/>
      <p:bldP spid="149554" grpId="0" animBg="1"/>
      <p:bldP spid="149555" grpId="0" animBg="1"/>
      <p:bldP spid="149556" grpId="0" animBg="1"/>
      <p:bldP spid="149557" grpId="0" animBg="1"/>
      <p:bldP spid="149558" grpId="0" animBg="1"/>
      <p:bldP spid="149559" grpId="0" animBg="1"/>
      <p:bldP spid="149560" grpId="0" animBg="1"/>
      <p:bldP spid="149561" grpId="0" animBg="1"/>
      <p:bldP spid="149562" grpId="0" animBg="1"/>
      <p:bldP spid="149563" grpId="0" animBg="1"/>
      <p:bldP spid="149564" grpId="0" animBg="1"/>
      <p:bldP spid="149565" grpId="0" animBg="1"/>
      <p:bldP spid="149566" grpId="0" animBg="1"/>
      <p:bldP spid="149567" grpId="0" animBg="1"/>
      <p:bldP spid="149568" grpId="0" animBg="1"/>
      <p:bldP spid="149569" grpId="0" animBg="1"/>
      <p:bldP spid="149570" grpId="0" animBg="1"/>
      <p:bldP spid="149571" grpId="0" animBg="1"/>
      <p:bldP spid="149572" grpId="0" animBg="1"/>
      <p:bldP spid="149573" grpId="0" animBg="1"/>
      <p:bldP spid="149574" grpId="0" animBg="1"/>
      <p:bldP spid="14957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altLang="zh-CN" sz="40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Comparing with PCA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638800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Oval 4"/>
          <p:cNvSpPr>
            <a:spLocks noChangeArrowheads="1"/>
          </p:cNvSpPr>
          <p:nvPr/>
        </p:nvSpPr>
        <p:spPr bwMode="auto">
          <a:xfrm rot="-1559477">
            <a:off x="3492500" y="3835400"/>
            <a:ext cx="3429000" cy="990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 rot="-3483972">
            <a:off x="2362200" y="2895600"/>
            <a:ext cx="3429000" cy="990600"/>
          </a:xfrm>
          <a:prstGeom prst="ellipse">
            <a:avLst/>
          </a:prstGeom>
          <a:noFill/>
          <a:ln w="9525">
            <a:solidFill>
              <a:srgbClr val="0707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400">
                <a:solidFill>
                  <a:srgbClr val="660066"/>
                </a:solidFill>
              </a:rPr>
              <a:t>Variables</a:t>
            </a:r>
          </a:p>
        </p:txBody>
      </p:sp>
      <p:sp>
        <p:nvSpPr>
          <p:cNvPr id="4103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524000"/>
            <a:ext cx="4800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en-US" sz="3200">
              <a:solidFill>
                <a:srgbClr val="40458C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N Sample images: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c classes: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CN" sz="2800">
              <a:solidFill>
                <a:srgbClr val="40458C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Average of each class: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Average of all data:</a:t>
            </a:r>
            <a:r>
              <a:rPr lang="en-US" altLang="zh-CN" sz="4000">
                <a:solidFill>
                  <a:srgbClr val="40458C"/>
                </a:solidFill>
              </a:rPr>
              <a:t>	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5638800" y="2209800"/>
          <a:ext cx="15001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3" imgW="1460160" imgH="368280" progId="Equation.3">
                  <p:embed/>
                </p:oleObj>
              </mc:Choice>
              <mc:Fallback>
                <p:oleObj name="Equation" r:id="rId3" imgW="1460160" imgH="368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150018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5734050" y="2813050"/>
          <a:ext cx="14620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5" imgW="1422360" imgH="380880" progId="Equation.3">
                  <p:embed/>
                </p:oleObj>
              </mc:Choice>
              <mc:Fallback>
                <p:oleObj name="Equation" r:id="rId5" imgW="1422360" imgH="380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2813050"/>
                        <a:ext cx="14620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5562600" y="3429000"/>
          <a:ext cx="19192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7" imgW="1866600" imgH="799920" progId="Equation.3">
                  <p:embed/>
                </p:oleObj>
              </mc:Choice>
              <mc:Fallback>
                <p:oleObj name="Equation" r:id="rId7" imgW="1866600" imgH="7999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429000"/>
                        <a:ext cx="1919288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5719763" y="4521200"/>
          <a:ext cx="16049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9" imgW="1562040" imgH="749160" progId="Equation.3">
                  <p:embed/>
                </p:oleObj>
              </mc:Choice>
              <mc:Fallback>
                <p:oleObj name="Equation" r:id="rId9" imgW="1562040" imgH="7491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763" y="4521200"/>
                        <a:ext cx="160496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400">
                <a:solidFill>
                  <a:srgbClr val="660066"/>
                </a:solidFill>
              </a:rPr>
              <a:t>Scatter Matrices</a:t>
            </a: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3200">
                <a:solidFill>
                  <a:srgbClr val="40458C"/>
                </a:solidFill>
              </a:rPr>
              <a:t>Scatter of class i: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334000" y="1905000"/>
          <a:ext cx="30384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3" imgW="1612800" imgH="380880" progId="Equation.3">
                  <p:embed/>
                </p:oleObj>
              </mc:Choice>
              <mc:Fallback>
                <p:oleObj name="Equation" r:id="rId3" imgW="1612800" imgH="380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303847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5257800" y="2667000"/>
          <a:ext cx="13970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5" imgW="685800" imgH="431640" progId="Equation.3">
                  <p:embed/>
                </p:oleObj>
              </mc:Choice>
              <mc:Fallback>
                <p:oleObj name="Equation" r:id="rId5" imgW="6858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667000"/>
                        <a:ext cx="1397000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5280025" y="3886200"/>
          <a:ext cx="3602038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7" imgW="1714320" imgH="431640" progId="Equation.3">
                  <p:embed/>
                </p:oleObj>
              </mc:Choice>
              <mc:Fallback>
                <p:oleObj name="Equation" r:id="rId7" imgW="171432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25" y="3886200"/>
                        <a:ext cx="3602038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685800" y="2895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200">
                <a:solidFill>
                  <a:srgbClr val="40458C"/>
                </a:solidFill>
              </a:rPr>
              <a:t>Within class scatter:</a:t>
            </a:r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685800" y="4038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200">
                <a:solidFill>
                  <a:srgbClr val="40458C"/>
                </a:solidFill>
              </a:rPr>
              <a:t>Between class scatter: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of Face </a:t>
            </a:r>
            <a:r>
              <a:rPr lang="en-US" dirty="0" smtClean="0"/>
              <a:t>Recognition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Album organization: iPhoto 2009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" y="1615751"/>
            <a:ext cx="77073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371600" y="6421016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hlinkClick r:id="rId4"/>
              </a:rPr>
              <a:t>http://www.apple.com/ilife/iphoto/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5" name="Oval 45"/>
          <p:cNvSpPr>
            <a:spLocks noChangeArrowheads="1"/>
          </p:cNvSpPr>
          <p:nvPr/>
        </p:nvSpPr>
        <p:spPr bwMode="auto">
          <a:xfrm rot="2304131">
            <a:off x="4227513" y="2884488"/>
            <a:ext cx="685800" cy="9906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400">
                <a:solidFill>
                  <a:srgbClr val="660066"/>
                </a:solidFill>
              </a:rPr>
              <a:t>Illustration</a:t>
            </a:r>
          </a:p>
        </p:txBody>
      </p:sp>
      <p:graphicFrame>
        <p:nvGraphicFramePr>
          <p:cNvPr id="153603" name="Object 3"/>
          <p:cNvGraphicFramePr>
            <a:graphicFrameLocks noChangeAspect="1"/>
          </p:cNvGraphicFramePr>
          <p:nvPr/>
        </p:nvGraphicFramePr>
        <p:xfrm>
          <a:off x="5029200" y="4038600"/>
          <a:ext cx="3508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Equation" r:id="rId3" imgW="342720" imgH="368280" progId="Equation.3">
                  <p:embed/>
                </p:oleObj>
              </mc:Choice>
              <mc:Fallback>
                <p:oleObj name="Equation" r:id="rId3" imgW="342720" imgH="3682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038600"/>
                        <a:ext cx="350838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4" name="Line 4"/>
          <p:cNvSpPr>
            <a:spLocks noChangeShapeType="1"/>
          </p:cNvSpPr>
          <p:nvPr/>
        </p:nvSpPr>
        <p:spPr bwMode="auto">
          <a:xfrm flipH="1" flipV="1">
            <a:off x="4800600" y="3657600"/>
            <a:ext cx="228600" cy="3810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05" name="Object 5"/>
          <p:cNvGraphicFramePr>
            <a:graphicFrameLocks noChangeAspect="1"/>
          </p:cNvGraphicFramePr>
          <p:nvPr/>
        </p:nvGraphicFramePr>
        <p:xfrm>
          <a:off x="2590800" y="2971800"/>
          <a:ext cx="3603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Equation" r:id="rId5" imgW="317160" imgH="368280" progId="Equation.3">
                  <p:embed/>
                </p:oleObj>
              </mc:Choice>
              <mc:Fallback>
                <p:oleObj name="Equation" r:id="rId5" imgW="317160" imgH="368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71800"/>
                        <a:ext cx="360363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6" name="Line 6"/>
          <p:cNvSpPr>
            <a:spLocks noChangeShapeType="1"/>
          </p:cNvSpPr>
          <p:nvPr/>
        </p:nvSpPr>
        <p:spPr bwMode="auto">
          <a:xfrm flipV="1">
            <a:off x="2971800" y="3124200"/>
            <a:ext cx="685800" cy="76200"/>
          </a:xfrm>
          <a:prstGeom prst="line">
            <a:avLst/>
          </a:prstGeom>
          <a:noFill/>
          <a:ln w="2857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 flipH="1">
            <a:off x="2590800" y="2895600"/>
            <a:ext cx="1524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diamond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 flipV="1">
            <a:off x="2743200" y="3352800"/>
            <a:ext cx="18288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09" name="Object 9"/>
          <p:cNvGraphicFramePr>
            <a:graphicFrameLocks noChangeAspect="1"/>
          </p:cNvGraphicFramePr>
          <p:nvPr/>
        </p:nvGraphicFramePr>
        <p:xfrm>
          <a:off x="2336800" y="4597400"/>
          <a:ext cx="4016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Equation" r:id="rId7" imgW="393480" imgH="368280" progId="Equation.3">
                  <p:embed/>
                </p:oleObj>
              </mc:Choice>
              <mc:Fallback>
                <p:oleObj name="Equation" r:id="rId7" imgW="393480" imgH="3682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597400"/>
                        <a:ext cx="401638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0" name="Object 10"/>
          <p:cNvGraphicFramePr>
            <a:graphicFrameLocks noChangeAspect="1"/>
          </p:cNvGraphicFramePr>
          <p:nvPr/>
        </p:nvGraphicFramePr>
        <p:xfrm>
          <a:off x="5334000" y="1905000"/>
          <a:ext cx="17097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Equation" r:id="rId9" imgW="1663560" imgH="380880" progId="Equation.3">
                  <p:embed/>
                </p:oleObj>
              </mc:Choice>
              <mc:Fallback>
                <p:oleObj name="Equation" r:id="rId9" imgW="1663560" imgH="3808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1709738" cy="3905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11" name="Oval 11"/>
          <p:cNvSpPr>
            <a:spLocks noChangeArrowheads="1"/>
          </p:cNvSpPr>
          <p:nvPr/>
        </p:nvSpPr>
        <p:spPr bwMode="auto">
          <a:xfrm rot="-2855958">
            <a:off x="3811588" y="2420938"/>
            <a:ext cx="1143000" cy="1600200"/>
          </a:xfrm>
          <a:prstGeom prst="ellips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2" name="Line 12"/>
          <p:cNvSpPr>
            <a:spLocks noChangeShapeType="1"/>
          </p:cNvSpPr>
          <p:nvPr/>
        </p:nvSpPr>
        <p:spPr bwMode="auto">
          <a:xfrm flipH="1">
            <a:off x="4800600" y="2286000"/>
            <a:ext cx="1066800" cy="4572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>
            <a:off x="3429000" y="4876800"/>
            <a:ext cx="2667000" cy="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 flipV="1">
            <a:off x="3429000" y="2362200"/>
            <a:ext cx="0" cy="251460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0" name="Rectangle 15"/>
          <p:cNvSpPr>
            <a:spLocks noChangeArrowheads="1"/>
          </p:cNvSpPr>
          <p:nvPr/>
        </p:nvSpPr>
        <p:spPr bwMode="auto">
          <a:xfrm>
            <a:off x="60198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x1</a:t>
            </a:r>
          </a:p>
        </p:txBody>
      </p:sp>
      <p:sp>
        <p:nvSpPr>
          <p:cNvPr id="6161" name="Rectangle 16"/>
          <p:cNvSpPr>
            <a:spLocks noChangeArrowheads="1"/>
          </p:cNvSpPr>
          <p:nvPr/>
        </p:nvSpPr>
        <p:spPr bwMode="auto">
          <a:xfrm>
            <a:off x="3048000" y="220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x2</a:t>
            </a:r>
          </a:p>
        </p:txBody>
      </p:sp>
      <p:sp>
        <p:nvSpPr>
          <p:cNvPr id="6162" name="Oval 17"/>
          <p:cNvSpPr>
            <a:spLocks noChangeArrowheads="1"/>
          </p:cNvSpPr>
          <p:nvPr/>
        </p:nvSpPr>
        <p:spPr bwMode="auto">
          <a:xfrm>
            <a:off x="3898900" y="27813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Oval 18"/>
          <p:cNvSpPr>
            <a:spLocks noChangeArrowheads="1"/>
          </p:cNvSpPr>
          <p:nvPr/>
        </p:nvSpPr>
        <p:spPr bwMode="auto">
          <a:xfrm>
            <a:off x="4038600" y="26670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Oval 19"/>
          <p:cNvSpPr>
            <a:spLocks noChangeArrowheads="1"/>
          </p:cNvSpPr>
          <p:nvPr/>
        </p:nvSpPr>
        <p:spPr bwMode="auto">
          <a:xfrm>
            <a:off x="3810000" y="3124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Oval 20"/>
          <p:cNvSpPr>
            <a:spLocks noChangeArrowheads="1"/>
          </p:cNvSpPr>
          <p:nvPr/>
        </p:nvSpPr>
        <p:spPr bwMode="auto">
          <a:xfrm>
            <a:off x="4343400" y="28194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Rectangle 21"/>
          <p:cNvSpPr>
            <a:spLocks noChangeArrowheads="1"/>
          </p:cNvSpPr>
          <p:nvPr/>
        </p:nvSpPr>
        <p:spPr bwMode="auto">
          <a:xfrm>
            <a:off x="4495800" y="3581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Rectangle 22"/>
          <p:cNvSpPr>
            <a:spLocks noChangeArrowheads="1"/>
          </p:cNvSpPr>
          <p:nvPr/>
        </p:nvSpPr>
        <p:spPr bwMode="auto">
          <a:xfrm>
            <a:off x="4724400" y="3048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Rectangle 23"/>
          <p:cNvSpPr>
            <a:spLocks noChangeArrowheads="1"/>
          </p:cNvSpPr>
          <p:nvPr/>
        </p:nvSpPr>
        <p:spPr bwMode="auto">
          <a:xfrm>
            <a:off x="46482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Rectangle 24"/>
          <p:cNvSpPr>
            <a:spLocks noChangeArrowheads="1"/>
          </p:cNvSpPr>
          <p:nvPr/>
        </p:nvSpPr>
        <p:spPr bwMode="auto">
          <a:xfrm>
            <a:off x="41910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Rectangle 25"/>
          <p:cNvSpPr>
            <a:spLocks noChangeArrowheads="1"/>
          </p:cNvSpPr>
          <p:nvPr/>
        </p:nvSpPr>
        <p:spPr bwMode="auto">
          <a:xfrm>
            <a:off x="4419600" y="3200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4" name="Oval 44"/>
          <p:cNvSpPr>
            <a:spLocks noChangeArrowheads="1"/>
          </p:cNvSpPr>
          <p:nvPr/>
        </p:nvSpPr>
        <p:spPr bwMode="auto">
          <a:xfrm rot="2592405">
            <a:off x="3729038" y="2527300"/>
            <a:ext cx="685800" cy="838200"/>
          </a:xfrm>
          <a:prstGeom prst="ellipse">
            <a:avLst/>
          </a:prstGeom>
          <a:noFill/>
          <a:ln w="19050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7" name="Rectangle 47"/>
          <p:cNvSpPr>
            <a:spLocks noChangeArrowheads="1"/>
          </p:cNvSpPr>
          <p:nvPr/>
        </p:nvSpPr>
        <p:spPr bwMode="auto">
          <a:xfrm>
            <a:off x="5943600" y="2362200"/>
            <a:ext cx="2170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40458C"/>
                </a:solidFill>
              </a:rPr>
              <a:t>Within class scatter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153648" name="Rectangle 48"/>
          <p:cNvSpPr>
            <a:spLocks noChangeArrowheads="1"/>
          </p:cNvSpPr>
          <p:nvPr/>
        </p:nvSpPr>
        <p:spPr bwMode="auto">
          <a:xfrm>
            <a:off x="914400" y="5029200"/>
            <a:ext cx="238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40458C"/>
                </a:solidFill>
              </a:rPr>
              <a:t>Between class scatter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5" grpId="0" animBg="1"/>
      <p:bldP spid="153604" grpId="0" animBg="1"/>
      <p:bldP spid="153606" grpId="0" animBg="1"/>
      <p:bldP spid="153607" grpId="0" animBg="1"/>
      <p:bldP spid="153608" grpId="0" animBg="1"/>
      <p:bldP spid="153611" grpId="0" animBg="1"/>
      <p:bldP spid="153612" grpId="0" animBg="1"/>
      <p:bldP spid="153644" grpId="0" animBg="1"/>
      <p:bldP spid="153647" grpId="0"/>
      <p:bldP spid="15364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>
                <a:solidFill>
                  <a:srgbClr val="660066"/>
                </a:solidFill>
              </a:rPr>
              <a:t>Mathematical Formulation</a:t>
            </a:r>
          </a:p>
        </p:txBody>
      </p:sp>
      <p:sp>
        <p:nvSpPr>
          <p:cNvPr id="7176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zh-CN" sz="2800" dirty="0">
                <a:solidFill>
                  <a:srgbClr val="40458C"/>
                </a:solidFill>
                <a:cs typeface="Times New Roman" pitchFamily="18" charset="0"/>
              </a:rPr>
              <a:t>After projection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–"/>
            </a:pPr>
            <a:r>
              <a:rPr lang="en-US" altLang="zh-CN" sz="2800" dirty="0">
                <a:solidFill>
                  <a:srgbClr val="40458C"/>
                </a:solidFill>
                <a:cs typeface="Times New Roman" pitchFamily="18" charset="0"/>
              </a:rPr>
              <a:t>Between class scatter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–"/>
            </a:pPr>
            <a:r>
              <a:rPr lang="en-US" altLang="zh-CN" sz="2800" dirty="0">
                <a:solidFill>
                  <a:srgbClr val="40458C"/>
                </a:solidFill>
                <a:cs typeface="Times New Roman" pitchFamily="18" charset="0"/>
              </a:rPr>
              <a:t>Within class scatter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zh-CN" sz="2800" dirty="0" smtClean="0">
                <a:solidFill>
                  <a:srgbClr val="40458C"/>
                </a:solidFill>
                <a:cs typeface="Times New Roman" pitchFamily="18" charset="0"/>
              </a:rPr>
              <a:t>Objective:</a:t>
            </a:r>
            <a:endParaRPr lang="en-US" altLang="zh-CN" sz="2800" dirty="0">
              <a:solidFill>
                <a:srgbClr val="40458C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endParaRPr lang="en-US" altLang="zh-CN" sz="2800" dirty="0">
              <a:solidFill>
                <a:srgbClr val="40458C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endParaRPr lang="en-US" altLang="zh-CN" sz="2800" dirty="0">
              <a:solidFill>
                <a:srgbClr val="40458C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zh-CN" sz="2800" dirty="0">
                <a:solidFill>
                  <a:srgbClr val="40458C"/>
                </a:solidFill>
                <a:cs typeface="Times New Roman" pitchFamily="18" charset="0"/>
              </a:rPr>
              <a:t>Solution: Generalized Eigenvectors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endParaRPr lang="en-US" altLang="zh-CN" sz="2800" dirty="0">
              <a:solidFill>
                <a:srgbClr val="40458C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zh-CN" sz="2800" dirty="0">
                <a:solidFill>
                  <a:srgbClr val="40458C"/>
                </a:solidFill>
                <a:cs typeface="Times New Roman" pitchFamily="18" charset="0"/>
              </a:rPr>
              <a:t>Rank of </a:t>
            </a:r>
            <a:r>
              <a:rPr lang="en-US" altLang="zh-CN" sz="2800" b="1" i="1" dirty="0" err="1">
                <a:solidFill>
                  <a:srgbClr val="40458C"/>
                </a:solidFill>
                <a:cs typeface="Times New Roman" pitchFamily="18" charset="0"/>
              </a:rPr>
              <a:t>W</a:t>
            </a:r>
            <a:r>
              <a:rPr lang="en-US" altLang="zh-CN" sz="2800" b="1" i="1" baseline="-25000" dirty="0" err="1">
                <a:solidFill>
                  <a:srgbClr val="40458C"/>
                </a:solidFill>
                <a:cs typeface="Times New Roman" pitchFamily="18" charset="0"/>
              </a:rPr>
              <a:t>opt</a:t>
            </a:r>
            <a:r>
              <a:rPr lang="en-US" altLang="zh-CN" sz="2800" dirty="0">
                <a:solidFill>
                  <a:srgbClr val="40458C"/>
                </a:solidFill>
                <a:cs typeface="Times New Roman" pitchFamily="18" charset="0"/>
              </a:rPr>
              <a:t> is limited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–"/>
            </a:pPr>
            <a:r>
              <a:rPr lang="en-US" altLang="zh-CN" sz="2800" dirty="0">
                <a:solidFill>
                  <a:srgbClr val="40458C"/>
                </a:solidFill>
                <a:cs typeface="Times New Roman" pitchFamily="18" charset="0"/>
              </a:rPr>
              <a:t>Rank(S</a:t>
            </a:r>
            <a:r>
              <a:rPr lang="en-US" altLang="zh-CN" sz="2800" baseline="-25000" dirty="0">
                <a:solidFill>
                  <a:srgbClr val="40458C"/>
                </a:solidFill>
                <a:cs typeface="Times New Roman" pitchFamily="18" charset="0"/>
              </a:rPr>
              <a:t>B</a:t>
            </a:r>
            <a:r>
              <a:rPr lang="en-US" altLang="zh-CN" sz="2800" dirty="0">
                <a:solidFill>
                  <a:srgbClr val="40458C"/>
                </a:solidFill>
                <a:cs typeface="Times New Roman" pitchFamily="18" charset="0"/>
              </a:rPr>
              <a:t>) &lt;= |C|-1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–"/>
            </a:pPr>
            <a:r>
              <a:rPr lang="en-US" altLang="zh-CN" sz="2800" dirty="0">
                <a:solidFill>
                  <a:srgbClr val="40458C"/>
                </a:solidFill>
                <a:cs typeface="Times New Roman" pitchFamily="18" charset="0"/>
              </a:rPr>
              <a:t>Rank(S</a:t>
            </a:r>
            <a:r>
              <a:rPr lang="en-US" altLang="zh-CN" sz="2800" baseline="-25000" dirty="0">
                <a:solidFill>
                  <a:srgbClr val="40458C"/>
                </a:solidFill>
                <a:cs typeface="Times New Roman" pitchFamily="18" charset="0"/>
              </a:rPr>
              <a:t>W</a:t>
            </a:r>
            <a:r>
              <a:rPr lang="en-US" altLang="zh-CN" sz="2800" dirty="0">
                <a:solidFill>
                  <a:srgbClr val="40458C"/>
                </a:solidFill>
                <a:cs typeface="Times New Roman" pitchFamily="18" charset="0"/>
              </a:rPr>
              <a:t>) &lt;= N-C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5334000" y="1143000"/>
          <a:ext cx="14874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Equation" r:id="rId3" imgW="1447560" imgH="444240" progId="Equation.3">
                  <p:embed/>
                </p:oleObj>
              </mc:Choice>
              <mc:Fallback>
                <p:oleObj name="Equation" r:id="rId3" imgW="144756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43000"/>
                        <a:ext cx="14874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5257800" y="1676400"/>
          <a:ext cx="19050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Equation" r:id="rId5" imgW="1854000" imgH="431640" progId="Equation.3">
                  <p:embed/>
                </p:oleObj>
              </mc:Choice>
              <mc:Fallback>
                <p:oleObj name="Equation" r:id="rId5" imgW="18540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76400"/>
                        <a:ext cx="190500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5257800" y="2133600"/>
          <a:ext cx="20081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7" imgW="1955520" imgH="444240" progId="Equation.3">
                  <p:embed/>
                </p:oleObj>
              </mc:Choice>
              <mc:Fallback>
                <p:oleObj name="Equation" r:id="rId7" imgW="1955520" imgH="444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33600"/>
                        <a:ext cx="20081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4"/>
          <p:cNvGraphicFramePr>
            <a:graphicFrameLocks noChangeAspect="1"/>
          </p:cNvGraphicFramePr>
          <p:nvPr/>
        </p:nvGraphicFramePr>
        <p:xfrm>
          <a:off x="1981200" y="3048000"/>
          <a:ext cx="5326063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Equation" r:id="rId9" imgW="5181480" imgH="1066680" progId="Equation.3">
                  <p:embed/>
                </p:oleObj>
              </mc:Choice>
              <mc:Fallback>
                <p:oleObj name="Equation" r:id="rId9" imgW="5181480" imgH="1066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048000"/>
                        <a:ext cx="5326063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2362200" y="4648200"/>
          <a:ext cx="433546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Equation" r:id="rId11" imgW="4216320" imgH="380880" progId="Equation.3">
                  <p:embed/>
                </p:oleObj>
              </mc:Choice>
              <mc:Fallback>
                <p:oleObj name="Equation" r:id="rId11" imgW="4216320" imgH="380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648200"/>
                        <a:ext cx="433546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400">
                <a:solidFill>
                  <a:srgbClr val="660066"/>
                </a:solidFill>
              </a:rPr>
              <a:t>Illustration</a:t>
            </a:r>
          </a:p>
        </p:txBody>
      </p:sp>
      <p:graphicFrame>
        <p:nvGraphicFramePr>
          <p:cNvPr id="224259" name="Object 3"/>
          <p:cNvGraphicFramePr>
            <a:graphicFrameLocks noChangeAspect="1"/>
          </p:cNvGraphicFramePr>
          <p:nvPr/>
        </p:nvGraphicFramePr>
        <p:xfrm>
          <a:off x="4343400" y="4419600"/>
          <a:ext cx="3508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Equation" r:id="rId3" imgW="342720" imgH="368280" progId="Equation.3">
                  <p:embed/>
                </p:oleObj>
              </mc:Choice>
              <mc:Fallback>
                <p:oleObj name="Equation" r:id="rId3" imgW="342720" imgH="3682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419600"/>
                        <a:ext cx="350838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0" name="Line 4"/>
          <p:cNvSpPr>
            <a:spLocks noChangeShapeType="1"/>
          </p:cNvSpPr>
          <p:nvPr/>
        </p:nvSpPr>
        <p:spPr bwMode="auto">
          <a:xfrm flipH="1" flipV="1">
            <a:off x="4343400" y="4038600"/>
            <a:ext cx="228600" cy="3810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4261" name="Object 5"/>
          <p:cNvGraphicFramePr>
            <a:graphicFrameLocks noChangeAspect="1"/>
          </p:cNvGraphicFramePr>
          <p:nvPr/>
        </p:nvGraphicFramePr>
        <p:xfrm>
          <a:off x="2590800" y="2971800"/>
          <a:ext cx="3603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Equation" r:id="rId5" imgW="317160" imgH="368280" progId="Equation.3">
                  <p:embed/>
                </p:oleObj>
              </mc:Choice>
              <mc:Fallback>
                <p:oleObj name="Equation" r:id="rId5" imgW="317160" imgH="368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71800"/>
                        <a:ext cx="360363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2" name="Line 6"/>
          <p:cNvSpPr>
            <a:spLocks noChangeShapeType="1"/>
          </p:cNvSpPr>
          <p:nvPr/>
        </p:nvSpPr>
        <p:spPr bwMode="auto">
          <a:xfrm flipV="1">
            <a:off x="2971800" y="3124200"/>
            <a:ext cx="457200" cy="76200"/>
          </a:xfrm>
          <a:prstGeom prst="line">
            <a:avLst/>
          </a:prstGeom>
          <a:noFill/>
          <a:ln w="2857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 flipH="1">
            <a:off x="2590800" y="3505200"/>
            <a:ext cx="9906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4" name="Line 8"/>
          <p:cNvSpPr>
            <a:spLocks noChangeShapeType="1"/>
          </p:cNvSpPr>
          <p:nvPr/>
        </p:nvSpPr>
        <p:spPr bwMode="auto">
          <a:xfrm flipV="1">
            <a:off x="2743200" y="3962400"/>
            <a:ext cx="1295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2336800" y="4597400"/>
          <a:ext cx="4016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name="Equation" r:id="rId7" imgW="393480" imgH="368280" progId="Equation.3">
                  <p:embed/>
                </p:oleObj>
              </mc:Choice>
              <mc:Fallback>
                <p:oleObj name="Equation" r:id="rId7" imgW="393480" imgH="3682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597400"/>
                        <a:ext cx="401638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4572000" y="2057400"/>
          <a:ext cx="17097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Equation" r:id="rId9" imgW="1663560" imgH="380880" progId="Equation.3">
                  <p:embed/>
                </p:oleObj>
              </mc:Choice>
              <mc:Fallback>
                <p:oleObj name="Equation" r:id="rId9" imgW="1663560" imgH="3808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1709738" cy="3905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7" name="Oval 11"/>
          <p:cNvSpPr>
            <a:spLocks noChangeArrowheads="1"/>
          </p:cNvSpPr>
          <p:nvPr/>
        </p:nvSpPr>
        <p:spPr bwMode="auto">
          <a:xfrm rot="-2855958">
            <a:off x="3581400" y="2743200"/>
            <a:ext cx="685800" cy="1600200"/>
          </a:xfrm>
          <a:prstGeom prst="ellips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8" name="Line 12"/>
          <p:cNvSpPr>
            <a:spLocks noChangeShapeType="1"/>
          </p:cNvSpPr>
          <p:nvPr/>
        </p:nvSpPr>
        <p:spPr bwMode="auto">
          <a:xfrm flipH="1">
            <a:off x="4191000" y="2438400"/>
            <a:ext cx="914400" cy="8382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3429000" y="4876800"/>
            <a:ext cx="2667000" cy="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3429000" y="2362200"/>
            <a:ext cx="0" cy="251460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0198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x1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3048000" y="220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x2</a:t>
            </a: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3898900" y="27813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4038600" y="26670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3810000" y="3124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4343400" y="28194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4495800" y="3581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4724400" y="3048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46482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41910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4419600" y="3200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H="1">
            <a:off x="3670300" y="3124200"/>
            <a:ext cx="177800" cy="265113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H="1">
            <a:off x="3581400" y="2819400"/>
            <a:ext cx="342900" cy="4572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 flipH="1">
            <a:off x="3657600" y="2743200"/>
            <a:ext cx="419100" cy="609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H="1">
            <a:off x="3886200" y="2895600"/>
            <a:ext cx="495300" cy="609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2" name="Oval 30"/>
          <p:cNvSpPr>
            <a:spLocks noChangeArrowheads="1"/>
          </p:cNvSpPr>
          <p:nvPr/>
        </p:nvSpPr>
        <p:spPr bwMode="auto">
          <a:xfrm>
            <a:off x="3517900" y="3238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Oval 31"/>
          <p:cNvSpPr>
            <a:spLocks noChangeArrowheads="1"/>
          </p:cNvSpPr>
          <p:nvPr/>
        </p:nvSpPr>
        <p:spPr bwMode="auto">
          <a:xfrm>
            <a:off x="3657600" y="33528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Oval 32"/>
          <p:cNvSpPr>
            <a:spLocks noChangeArrowheads="1"/>
          </p:cNvSpPr>
          <p:nvPr/>
        </p:nvSpPr>
        <p:spPr bwMode="auto">
          <a:xfrm>
            <a:off x="3810000" y="3505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Oval 33"/>
          <p:cNvSpPr>
            <a:spLocks noChangeArrowheads="1"/>
          </p:cNvSpPr>
          <p:nvPr/>
        </p:nvSpPr>
        <p:spPr bwMode="auto">
          <a:xfrm>
            <a:off x="3594100" y="33147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 flipH="1">
            <a:off x="4038600" y="3403600"/>
            <a:ext cx="179388" cy="254000"/>
          </a:xfrm>
          <a:prstGeom prst="line">
            <a:avLst/>
          </a:prstGeom>
          <a:noFill/>
          <a:ln w="9525">
            <a:solidFill>
              <a:srgbClr val="26A6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 flipH="1">
            <a:off x="4343400" y="3657600"/>
            <a:ext cx="203200" cy="2286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 flipH="1">
            <a:off x="4114800" y="3276600"/>
            <a:ext cx="342900" cy="4572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 flipH="1">
            <a:off x="4267200" y="3417888"/>
            <a:ext cx="420688" cy="468312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 flipH="1">
            <a:off x="4240213" y="3124200"/>
            <a:ext cx="560387" cy="6985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4013200" y="36195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4102100" y="36703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4267200" y="3810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4343400" y="3860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4191000" y="3733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4300" name="Oval 44"/>
          <p:cNvSpPr>
            <a:spLocks noChangeArrowheads="1"/>
          </p:cNvSpPr>
          <p:nvPr/>
        </p:nvSpPr>
        <p:spPr bwMode="auto">
          <a:xfrm rot="2592405">
            <a:off x="3305175" y="3138488"/>
            <a:ext cx="685800" cy="381000"/>
          </a:xfrm>
          <a:prstGeom prst="ellipse">
            <a:avLst/>
          </a:prstGeom>
          <a:noFill/>
          <a:ln w="19050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301" name="Oval 45"/>
          <p:cNvSpPr>
            <a:spLocks noChangeArrowheads="1"/>
          </p:cNvSpPr>
          <p:nvPr/>
        </p:nvSpPr>
        <p:spPr bwMode="auto">
          <a:xfrm rot="2304131">
            <a:off x="3886200" y="3581400"/>
            <a:ext cx="685800" cy="3810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2971800" y="2819400"/>
            <a:ext cx="2667000" cy="2133600"/>
          </a:xfrm>
          <a:prstGeom prst="line">
            <a:avLst/>
          </a:prstGeom>
          <a:noFill/>
          <a:ln w="19050">
            <a:solidFill>
              <a:srgbClr val="CA02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animBg="1"/>
      <p:bldP spid="224262" grpId="0" animBg="1"/>
      <p:bldP spid="224263" grpId="0" animBg="1"/>
      <p:bldP spid="224264" grpId="0" animBg="1"/>
      <p:bldP spid="224267" grpId="0" animBg="1"/>
      <p:bldP spid="224268" grpId="0" animBg="1"/>
      <p:bldP spid="224300" grpId="0" animBg="1"/>
      <p:bldP spid="22430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Recognition with FLD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Use PCA to reduce dimensions to N-C</a:t>
            </a:r>
          </a:p>
          <a:p>
            <a:endParaRPr lang="en-US" dirty="0" smtClean="0"/>
          </a:p>
          <a:p>
            <a:r>
              <a:rPr lang="en-US" dirty="0" smtClean="0"/>
              <a:t>Compute within-class and between-class scatter matrices for PCA coefficients</a:t>
            </a:r>
          </a:p>
          <a:p>
            <a:endParaRPr lang="en-US" dirty="0" smtClean="0"/>
          </a:p>
          <a:p>
            <a:r>
              <a:rPr lang="en-US" dirty="0" smtClean="0"/>
              <a:t>Solve generalized eigenvector problem</a:t>
            </a:r>
            <a:endParaRPr lang="en-US" b="1" i="1" dirty="0" smtClean="0"/>
          </a:p>
          <a:p>
            <a:endParaRPr lang="en-US" dirty="0" smtClean="0"/>
          </a:p>
          <a:p>
            <a:r>
              <a:rPr lang="en-US" dirty="0" smtClean="0"/>
              <a:t>Project to FLD subspace (c-1 dimensions)</a:t>
            </a:r>
          </a:p>
          <a:p>
            <a:endParaRPr lang="en-US" dirty="0" smtClean="0"/>
          </a:p>
          <a:p>
            <a:r>
              <a:rPr lang="en-US" dirty="0" smtClean="0"/>
              <a:t>Classify by nearest neighbor</a:t>
            </a:r>
          </a:p>
        </p:txBody>
      </p:sp>
      <p:graphicFrame>
        <p:nvGraphicFramePr>
          <p:cNvPr id="134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670494"/>
              </p:ext>
            </p:extLst>
          </p:nvPr>
        </p:nvGraphicFramePr>
        <p:xfrm>
          <a:off x="1887538" y="4252913"/>
          <a:ext cx="227488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Equation" r:id="rId3" imgW="1562040" imgH="533160" progId="Equation.3">
                  <p:embed/>
                </p:oleObj>
              </mc:Choice>
              <mc:Fallback>
                <p:oleObj name="Equation" r:id="rId3" imgW="156204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538" y="4252913"/>
                        <a:ext cx="2274887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4876800" y="4405313"/>
          <a:ext cx="3365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4" name="Equation" r:id="rId5" imgW="1981080" imgH="228600" progId="Equation.3">
                  <p:embed/>
                </p:oleObj>
              </mc:Choice>
              <mc:Fallback>
                <p:oleObj name="Equation" r:id="rId5" imgW="19810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05313"/>
                        <a:ext cx="33655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099937"/>
              </p:ext>
            </p:extLst>
          </p:nvPr>
        </p:nvGraphicFramePr>
        <p:xfrm>
          <a:off x="161925" y="3260368"/>
          <a:ext cx="30384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Equation" r:id="rId7" imgW="1612800" imgH="380880" progId="Equation.3">
                  <p:embed/>
                </p:oleObj>
              </mc:Choice>
              <mc:Fallback>
                <p:oleObj name="Equation" r:id="rId7" imgW="1612800" imgH="380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3260368"/>
                        <a:ext cx="3038475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801044"/>
              </p:ext>
            </p:extLst>
          </p:nvPr>
        </p:nvGraphicFramePr>
        <p:xfrm>
          <a:off x="3479800" y="3062740"/>
          <a:ext cx="13970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Equation" r:id="rId9" imgW="685800" imgH="431640" progId="Equation.3">
                  <p:embed/>
                </p:oleObj>
              </mc:Choice>
              <mc:Fallback>
                <p:oleObj name="Equation" r:id="rId9" imgW="6858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3062740"/>
                        <a:ext cx="1397000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771611"/>
              </p:ext>
            </p:extLst>
          </p:nvPr>
        </p:nvGraphicFramePr>
        <p:xfrm>
          <a:off x="5389563" y="3026227"/>
          <a:ext cx="3602037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name="Equation" r:id="rId11" imgW="1714320" imgH="431640" progId="Equation.3">
                  <p:embed/>
                </p:oleObj>
              </mc:Choice>
              <mc:Fallback>
                <p:oleObj name="Equation" r:id="rId11" imgW="171432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63" y="3026227"/>
                        <a:ext cx="3602037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980565"/>
              </p:ext>
            </p:extLst>
          </p:nvPr>
        </p:nvGraphicFramePr>
        <p:xfrm>
          <a:off x="5105400" y="5529945"/>
          <a:ext cx="18875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Equation" r:id="rId13" imgW="672840" imgH="266400" progId="Equation.3">
                  <p:embed/>
                </p:oleObj>
              </mc:Choice>
              <mc:Fallback>
                <p:oleObj name="Equation" r:id="rId13" imgW="67284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529945"/>
                        <a:ext cx="18875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506569"/>
              </p:ext>
            </p:extLst>
          </p:nvPr>
        </p:nvGraphicFramePr>
        <p:xfrm>
          <a:off x="3119438" y="1584325"/>
          <a:ext cx="13684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Equation" r:id="rId15" imgW="939600" imgH="241200" progId="Equation.3">
                  <p:embed/>
                </p:oleObj>
              </mc:Choice>
              <mc:Fallback>
                <p:oleObj name="Equation" r:id="rId15" imgW="9396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1584325"/>
                        <a:ext cx="13684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13926" y="5641911"/>
                <a:ext cx="3466462" cy="522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baseline="-25000" smtClean="0">
                          <a:latin typeface="Cambria Math"/>
                        </a:rPr>
                        <m:t>𝑜𝑝𝑡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baseline="-25000" smtClean="0">
                          <a:latin typeface="Cambria Math"/>
                        </a:rPr>
                        <m:t>𝑓𝑙𝑑</m:t>
                      </m:r>
                      <m:sSup>
                        <m:sSupPr>
                          <m:ctrlPr>
                            <a:rPr lang="en-US" sz="2800" b="0" i="1" baseline="-250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baseline="-25000" smtClean="0">
                          <a:latin typeface="Cambria Math"/>
                        </a:rPr>
                        <m:t>𝑝𝑐𝑎</m:t>
                      </m:r>
                    </m:oMath>
                  </m:oMathPara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26" y="5641911"/>
                <a:ext cx="3466462" cy="522194"/>
              </a:xfrm>
              <a:prstGeom prst="rect">
                <a:avLst/>
              </a:prstGeom>
              <a:blipFill rotWithShape="1">
                <a:blip r:embed="rId17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248400" y="63963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x in step 2 refers to PCA </a:t>
            </a:r>
            <a:r>
              <a:rPr lang="en-US" sz="1200" dirty="0" err="1" smtClean="0"/>
              <a:t>coef</a:t>
            </a:r>
            <a:r>
              <a:rPr lang="en-US" sz="1200" dirty="0" smtClean="0"/>
              <a:t>; x in step 4 refers to original data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000">
                <a:solidFill>
                  <a:srgbClr val="660066"/>
                </a:solidFill>
              </a:rPr>
              <a:t>Results: Eigenface vs. Fisherface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29718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buFontTx/>
              <a:buChar char="•"/>
            </a:pPr>
            <a:r>
              <a:rPr lang="en-US" altLang="en-US" sz="2400">
                <a:solidFill>
                  <a:srgbClr val="660066"/>
                </a:solidFill>
                <a:latin typeface="Tahoma" pitchFamily="34" charset="0"/>
              </a:rPr>
              <a:t> Variation in Facial Expression, Eyewear, and Lighting</a:t>
            </a:r>
            <a:endParaRPr lang="en-US" altLang="zh-CN" sz="240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85800" y="1524000"/>
            <a:ext cx="777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Input:	160 images of 16 people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Train:	159 images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Test:	1 image</a:t>
            </a:r>
          </a:p>
        </p:txBody>
      </p:sp>
      <p:pic>
        <p:nvPicPr>
          <p:cNvPr id="43013" name="Picture 5" descr="expres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8610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AutoShape 6"/>
          <p:cNvSpPr>
            <a:spLocks/>
          </p:cNvSpPr>
          <p:nvPr/>
        </p:nvSpPr>
        <p:spPr bwMode="auto">
          <a:xfrm rot="-5400000">
            <a:off x="838200" y="4038600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AutoShape 7"/>
          <p:cNvSpPr>
            <a:spLocks/>
          </p:cNvSpPr>
          <p:nvPr/>
        </p:nvSpPr>
        <p:spPr bwMode="auto">
          <a:xfrm rot="-5400000">
            <a:off x="1676400" y="4038600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AutoShape 8"/>
          <p:cNvSpPr>
            <a:spLocks/>
          </p:cNvSpPr>
          <p:nvPr/>
        </p:nvSpPr>
        <p:spPr bwMode="auto">
          <a:xfrm rot="-5400000">
            <a:off x="3314700" y="3162300"/>
            <a:ext cx="76200" cy="2286000"/>
          </a:xfrm>
          <a:prstGeom prst="rightBrace">
            <a:avLst>
              <a:gd name="adj1" fmla="val 250000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AutoShape 9"/>
          <p:cNvSpPr>
            <a:spLocks/>
          </p:cNvSpPr>
          <p:nvPr/>
        </p:nvSpPr>
        <p:spPr bwMode="auto">
          <a:xfrm rot="-5400000">
            <a:off x="6705600" y="2209800"/>
            <a:ext cx="76200" cy="4191000"/>
          </a:xfrm>
          <a:prstGeom prst="rightBrace">
            <a:avLst>
              <a:gd name="adj1" fmla="val 458333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381000" y="3581400"/>
            <a:ext cx="914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With glasses</a:t>
            </a:r>
            <a:endParaRPr lang="en-US" altLang="zh-CN" sz="1600">
              <a:solidFill>
                <a:srgbClr val="40458C"/>
              </a:solidFill>
              <a:cs typeface="Times New Roman (Hebrew)" pitchFamily="26" charset="-79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1371600" y="3581400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Without glasses</a:t>
            </a:r>
            <a:endParaRPr lang="en-US" altLang="zh-CN" sz="2400">
              <a:solidFill>
                <a:srgbClr val="40458C"/>
              </a:solidFill>
              <a:cs typeface="Times New Roman (Hebrew)" pitchFamily="26" charset="-79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2667000" y="3581400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3 Lighting conditions</a:t>
            </a:r>
            <a:endParaRPr lang="en-US" altLang="zh-CN" sz="2400">
              <a:solidFill>
                <a:srgbClr val="40458C"/>
              </a:solidFill>
              <a:cs typeface="Times New Roman (Hebrew)" pitchFamily="26" charset="-79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943600" y="365760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5 expressions</a:t>
            </a:r>
            <a:endParaRPr lang="en-US" altLang="zh-CN" sz="2400">
              <a:solidFill>
                <a:srgbClr val="40458C"/>
              </a:solidFill>
              <a:cs typeface="Times New Roman (Hebrew)" pitchFamily="26" charset="-79"/>
            </a:endParaRPr>
          </a:p>
        </p:txBody>
      </p:sp>
      <p:sp>
        <p:nvSpPr>
          <p:cNvPr id="43022" name="TextBox 13"/>
          <p:cNvSpPr txBox="1">
            <a:spLocks noChangeArrowheads="1"/>
          </p:cNvSpPr>
          <p:nvPr/>
        </p:nvSpPr>
        <p:spPr bwMode="auto">
          <a:xfrm>
            <a:off x="457200" y="6488113"/>
            <a:ext cx="719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Reference: </a:t>
            </a:r>
            <a:r>
              <a:rPr lang="en-US" dirty="0">
                <a:hlinkClick r:id="rId3"/>
              </a:rPr>
              <a:t>Eigenfaces vs. </a:t>
            </a:r>
            <a:r>
              <a:rPr lang="en-US" dirty="0" err="1">
                <a:hlinkClick r:id="rId3"/>
              </a:rPr>
              <a:t>Fisherfaces</a:t>
            </a:r>
            <a:r>
              <a:rPr lang="en-US" dirty="0">
                <a:hlinkClick r:id="rId3"/>
              </a:rPr>
              <a:t>, </a:t>
            </a:r>
            <a:r>
              <a:rPr lang="en-US" dirty="0" err="1">
                <a:hlinkClick r:id="rId3"/>
              </a:rPr>
              <a:t>Belheumer</a:t>
            </a:r>
            <a:r>
              <a:rPr lang="en-US" dirty="0">
                <a:hlinkClick r:id="rId3"/>
              </a:rPr>
              <a:t> et al., PAMI 1997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400" dirty="0">
                <a:solidFill>
                  <a:srgbClr val="660066"/>
                </a:solidFill>
              </a:rPr>
              <a:t>Eigenfaces vs. </a:t>
            </a:r>
            <a:r>
              <a:rPr lang="en-US" altLang="zh-CN" sz="4400" dirty="0" err="1">
                <a:solidFill>
                  <a:srgbClr val="660066"/>
                </a:solidFill>
              </a:rPr>
              <a:t>Fisherfaces</a:t>
            </a:r>
            <a:endParaRPr lang="en-US" altLang="zh-CN" sz="4400" dirty="0">
              <a:solidFill>
                <a:srgbClr val="660066"/>
              </a:solidFill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1818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609600" y="6488113"/>
            <a:ext cx="719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Reference: </a:t>
            </a:r>
            <a:r>
              <a:rPr lang="en-US" dirty="0">
                <a:hlinkClick r:id="rId3"/>
              </a:rPr>
              <a:t>Eigenfaces vs. </a:t>
            </a:r>
            <a:r>
              <a:rPr lang="en-US" dirty="0" err="1">
                <a:hlinkClick r:id="rId3"/>
              </a:rPr>
              <a:t>Fisherfaces</a:t>
            </a:r>
            <a:r>
              <a:rPr lang="en-US" dirty="0">
                <a:hlinkClick r:id="rId3"/>
              </a:rPr>
              <a:t>, </a:t>
            </a:r>
            <a:r>
              <a:rPr lang="en-US" dirty="0" err="1">
                <a:hlinkClick r:id="rId3"/>
              </a:rPr>
              <a:t>Belheumer</a:t>
            </a:r>
            <a:r>
              <a:rPr lang="en-US" dirty="0">
                <a:hlinkClick r:id="rId3"/>
              </a:rPr>
              <a:t> et al., PAMI 1997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Identify a Specific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715000"/>
          </a:xfrm>
        </p:spPr>
        <p:txBody>
          <a:bodyPr/>
          <a:lstStyle/>
          <a:p>
            <a:r>
              <a:rPr lang="en-US" dirty="0" smtClean="0"/>
              <a:t>Frontal faces</a:t>
            </a:r>
          </a:p>
          <a:p>
            <a:pPr lvl="1"/>
            <a:r>
              <a:rPr lang="en-US" sz="3200" dirty="0" smtClean="0"/>
              <a:t>Typical scenario: few examples per face, identify or verify test example</a:t>
            </a:r>
          </a:p>
          <a:p>
            <a:pPr lvl="1"/>
            <a:r>
              <a:rPr lang="en-US" sz="3200" dirty="0" smtClean="0"/>
              <a:t>What’s hard: changes in expression, lighting, age, </a:t>
            </a:r>
            <a:r>
              <a:rPr lang="en-US" sz="3200" dirty="0" smtClean="0">
                <a:solidFill>
                  <a:srgbClr val="FF0000"/>
                </a:solidFill>
              </a:rPr>
              <a:t>occlusion</a:t>
            </a:r>
            <a:r>
              <a:rPr lang="en-US" sz="3200" dirty="0" smtClean="0"/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viewpoint</a:t>
            </a:r>
          </a:p>
          <a:p>
            <a:pPr lvl="1"/>
            <a:r>
              <a:rPr lang="en-US" sz="3200" dirty="0" smtClean="0"/>
              <a:t>Basic approaches (all nearest neighbor)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US" dirty="0" smtClean="0"/>
              <a:t>Project into a new subspace (or kernel space) (e.g., “Eigenfaces”=PCA)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US" dirty="0" smtClean="0"/>
              <a:t>Measure face features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US" dirty="0" smtClean="0"/>
              <a:t>Make 3d face model, compare </a:t>
            </a:r>
            <a:r>
              <a:rPr lang="en-US" dirty="0" err="1" smtClean="0"/>
              <a:t>shape+appearance</a:t>
            </a:r>
            <a:r>
              <a:rPr lang="en-US" dirty="0" smtClean="0"/>
              <a:t> (e.g., AAM)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Large scale comparison of methods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FRVT 2006 Report</a:t>
            </a:r>
            <a:endParaRPr lang="en-US" smtClean="0"/>
          </a:p>
          <a:p>
            <a:r>
              <a:rPr lang="en-US" smtClean="0"/>
              <a:t>Not much (or any) information available about methods, but gives idea of what is doable</a:t>
            </a:r>
          </a:p>
          <a:p>
            <a:endParaRPr lang="en-US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09875"/>
            <a:ext cx="40290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FVRT </a:t>
            </a:r>
            <a:r>
              <a:rPr lang="en-US" dirty="0" smtClean="0"/>
              <a:t>Challenge: interesting findings</a:t>
            </a:r>
            <a:endParaRPr lang="en-US" dirty="0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5626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Left: Major progress </a:t>
            </a:r>
            <a:r>
              <a:rPr lang="en-US" dirty="0" smtClean="0"/>
              <a:t>since </a:t>
            </a:r>
            <a:r>
              <a:rPr lang="en-US" dirty="0" err="1" smtClean="0"/>
              <a:t>Eigenfaces</a:t>
            </a:r>
            <a:endParaRPr lang="en-US" dirty="0" smtClean="0"/>
          </a:p>
          <a:p>
            <a:r>
              <a:rPr lang="en-US" dirty="0" smtClean="0"/>
              <a:t>Right: Computers outperformed humans in controlled settings (cropped frontal face, known lighting, aligned)</a:t>
            </a:r>
          </a:p>
          <a:p>
            <a:r>
              <a:rPr lang="en-US" dirty="0" smtClean="0"/>
              <a:t>Humans outperform greatly </a:t>
            </a:r>
            <a:r>
              <a:rPr lang="en-US" dirty="0" smtClean="0"/>
              <a:t>in less controlled settings (viewpoint variation, no crop, no alignment, change in age, etc.)</a:t>
            </a:r>
            <a:endParaRPr lang="en-US" dirty="0" smtClean="0"/>
          </a:p>
          <a:p>
            <a:pPr marL="1371600" lvl="2" indent="-457200">
              <a:buFont typeface="Calibri" pitchFamily="34" charset="0"/>
              <a:buAutoNum type="arabicPeriod"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2" y="1177258"/>
            <a:ext cx="4499273" cy="309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8"/>
          <p:cNvSpPr txBox="1">
            <a:spLocks noChangeArrowheads="1"/>
          </p:cNvSpPr>
          <p:nvPr/>
        </p:nvSpPr>
        <p:spPr bwMode="auto">
          <a:xfrm>
            <a:off x="3048000" y="1362890"/>
            <a:ext cx="167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False Rejection Rate at False Acceptance Rate = 0.001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822" y="1143000"/>
            <a:ext cx="3473778" cy="313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evaluation: computers win!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92458"/>
            <a:ext cx="50720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14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be trained to recognize pets!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4437063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4958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0" y="53340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hlinkClick r:id="rId5"/>
              </a:rPr>
              <a:t>http://www.maclife.com/article/news/iphotos_faces_recognizes_cats</a:t>
            </a:r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evaluation: controlled illumination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69056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29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evaluation: uncontrolled illumination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7529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81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/>
          </p:cNvSpPr>
          <p:nvPr/>
        </p:nvSpPr>
        <p:spPr bwMode="auto">
          <a:xfrm>
            <a:off x="381000" y="533400"/>
            <a:ext cx="7086600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endParaRPr lang="en-US" altLang="en-US" sz="2531" dirty="0">
              <a:ea typeface="Gill Sans" charset="0"/>
              <a:cs typeface="Gill Sans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1355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Most recent research focuses on “faces in the wild”, recognizing faces in normal photos</a:t>
            </a:r>
          </a:p>
          <a:p>
            <a:pPr lvl="1"/>
            <a:r>
              <a:rPr lang="en-US" dirty="0" smtClean="0"/>
              <a:t>Classification: assign identity to face</a:t>
            </a:r>
          </a:p>
          <a:p>
            <a:pPr lvl="1"/>
            <a:r>
              <a:rPr lang="en-US" dirty="0" smtClean="0"/>
              <a:t>Verification: say whether two people are the same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Important steps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Detect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Align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Represent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Classify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8196" y="0"/>
            <a:ext cx="8229600" cy="914400"/>
          </a:xfrm>
        </p:spPr>
        <p:txBody>
          <a:bodyPr/>
          <a:lstStyle/>
          <a:p>
            <a:r>
              <a:rPr lang="en-US" dirty="0" smtClean="0"/>
              <a:t>State-of-the-art Face Recognizers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8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" y="3095614"/>
            <a:ext cx="8715375" cy="21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5268"/>
          <a:stretch/>
        </p:blipFill>
        <p:spPr>
          <a:xfrm>
            <a:off x="64526" y="64212"/>
            <a:ext cx="9014945" cy="21876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7786" y="5544179"/>
            <a:ext cx="8273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DeepFace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: Closing the Gap to Human-Level Performance in Face </a:t>
            </a:r>
            <a:r>
              <a:rPr lang="en-US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Verification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8413" y="5867474"/>
            <a:ext cx="697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Taigman</a:t>
            </a:r>
            <a:r>
              <a:rPr lang="en-US" dirty="0" smtClean="0"/>
              <a:t>, Yang, </a:t>
            </a:r>
            <a:r>
              <a:rPr lang="en-US" dirty="0" err="1" smtClean="0"/>
              <a:t>Ranzato</a:t>
            </a:r>
            <a:r>
              <a:rPr lang="en-US" dirty="0" smtClean="0"/>
              <a:t>, &amp; Wolf (Facebook, Tel Aviv), CVPR 2014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88970" y="648866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Following slides adapted from Daphne Tsatsoulis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8594"/>
            <a:ext cx="7358063" cy="794742"/>
          </a:xfrm>
          <a:ln/>
        </p:spPr>
        <p:txBody>
          <a:bodyPr>
            <a:normAutofit/>
          </a:bodyPr>
          <a:lstStyle/>
          <a:p>
            <a:pPr algn="l"/>
            <a:r>
              <a:rPr lang="en-US" altLang="en-US" sz="3200" dirty="0"/>
              <a:t>Face Alignment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1" y="1219200"/>
            <a:ext cx="4431246" cy="5188149"/>
          </a:xfrm>
          <a:ln/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altLang="en-US" sz="1800" dirty="0"/>
              <a:t>1.  Detect a face and 6 </a:t>
            </a:r>
            <a:r>
              <a:rPr lang="en-US" altLang="en-US" sz="1800" dirty="0" err="1"/>
              <a:t>fiducial</a:t>
            </a:r>
            <a:r>
              <a:rPr lang="en-US" altLang="en-US" sz="1800" dirty="0"/>
              <a:t> markers using a support vector </a:t>
            </a:r>
            <a:r>
              <a:rPr lang="en-US" altLang="en-US" sz="1800" dirty="0" err="1"/>
              <a:t>regressor</a:t>
            </a:r>
            <a:r>
              <a:rPr lang="en-US" altLang="en-US" sz="1800" dirty="0"/>
              <a:t> (SVR)</a:t>
            </a:r>
          </a:p>
          <a:p>
            <a:pPr marL="0" indent="0">
              <a:buNone/>
            </a:pPr>
            <a:endParaRPr lang="en-US" altLang="en-US" sz="900" dirty="0" smtClean="0"/>
          </a:p>
          <a:p>
            <a:pPr marL="0" indent="0">
              <a:buNone/>
            </a:pPr>
            <a:r>
              <a:rPr lang="en-US" altLang="en-US" sz="1800" dirty="0" smtClean="0"/>
              <a:t>2</a:t>
            </a:r>
            <a:r>
              <a:rPr lang="en-US" altLang="en-US" sz="1800" dirty="0"/>
              <a:t>. Iteratively scale, rotate, and translate image until it aligns with a target face</a:t>
            </a:r>
          </a:p>
          <a:p>
            <a:pPr marL="0" indent="0">
              <a:buNone/>
            </a:pPr>
            <a:endParaRPr lang="en-US" altLang="en-US" sz="900" dirty="0" smtClean="0"/>
          </a:p>
          <a:p>
            <a:pPr marL="0" indent="0">
              <a:buNone/>
            </a:pPr>
            <a:r>
              <a:rPr lang="en-US" altLang="en-US" sz="1800" dirty="0" smtClean="0"/>
              <a:t>3</a:t>
            </a:r>
            <a:r>
              <a:rPr lang="en-US" altLang="en-US" sz="1800" dirty="0"/>
              <a:t>. Localize 67 </a:t>
            </a:r>
            <a:r>
              <a:rPr lang="en-US" altLang="en-US" sz="1800" dirty="0" err="1"/>
              <a:t>fiducial</a:t>
            </a:r>
            <a:r>
              <a:rPr lang="en-US" altLang="en-US" sz="1800" dirty="0"/>
              <a:t> points in the 2D aligned crop</a:t>
            </a:r>
          </a:p>
          <a:p>
            <a:pPr marL="0" indent="0">
              <a:buNone/>
            </a:pPr>
            <a:endParaRPr lang="en-US" altLang="en-US" sz="900" dirty="0" smtClean="0"/>
          </a:p>
          <a:p>
            <a:pPr marL="0" indent="0">
              <a:buNone/>
            </a:pPr>
            <a:r>
              <a:rPr lang="en-US" altLang="en-US" sz="1800" dirty="0" smtClean="0"/>
              <a:t>4</a:t>
            </a:r>
            <a:r>
              <a:rPr lang="en-US" altLang="en-US" sz="1800" dirty="0"/>
              <a:t>. Create a generic 3D shape model by taking the average of 3D scans from the USF Human-ID database and manually annotate the 67 anchor points</a:t>
            </a:r>
          </a:p>
          <a:p>
            <a:pPr marL="0" indent="0">
              <a:buNone/>
            </a:pPr>
            <a:endParaRPr lang="en-US" altLang="en-US" sz="900" dirty="0" smtClean="0"/>
          </a:p>
          <a:p>
            <a:pPr marL="0" indent="0">
              <a:buNone/>
            </a:pPr>
            <a:r>
              <a:rPr lang="en-US" altLang="en-US" sz="1800" dirty="0" smtClean="0"/>
              <a:t>5.Fit </a:t>
            </a:r>
            <a:r>
              <a:rPr lang="en-US" altLang="en-US" sz="1800" dirty="0"/>
              <a:t>an affine 3D-to-2D camera and use it to direct the warping of the face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42" y="667494"/>
            <a:ext cx="1384102" cy="137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555" y="669727"/>
            <a:ext cx="1025798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09" y="2169914"/>
            <a:ext cx="1232297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06" y="2169914"/>
            <a:ext cx="1125141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10" y="3670102"/>
            <a:ext cx="1233413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17" y="5170289"/>
            <a:ext cx="1097236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274" y="5170289"/>
            <a:ext cx="962174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485" y="3670102"/>
            <a:ext cx="1017984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27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178594"/>
            <a:ext cx="7358063" cy="794742"/>
          </a:xfrm>
          <a:ln/>
        </p:spPr>
        <p:txBody>
          <a:bodyPr>
            <a:noAutofit/>
          </a:bodyPr>
          <a:lstStyle/>
          <a:p>
            <a:pPr algn="l"/>
            <a:r>
              <a:rPr lang="en-US" altLang="en-US" sz="3200" dirty="0" smtClean="0"/>
              <a:t>Train DNN classifier on aligned faces</a:t>
            </a:r>
            <a:endParaRPr lang="en-US" altLang="en-US" sz="3200" dirty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3402211"/>
            <a:ext cx="7358063" cy="3303389"/>
          </a:xfrm>
          <a:ln/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altLang="en-US" sz="2000" dirty="0" smtClean="0"/>
              <a:t>Architecture (deep neural network classifier)</a:t>
            </a:r>
          </a:p>
          <a:p>
            <a:r>
              <a:rPr lang="en-US" altLang="en-US" sz="2000" dirty="0" smtClean="0"/>
              <a:t>Two convolutional layers (with one pooling layer)</a:t>
            </a:r>
          </a:p>
          <a:p>
            <a:r>
              <a:rPr lang="en-US" altLang="en-US" sz="2000" dirty="0" smtClean="0"/>
              <a:t>3 locally connected and 2 fully connected layers</a:t>
            </a:r>
          </a:p>
          <a:p>
            <a:r>
              <a:rPr lang="en-US" altLang="en-US" sz="2000" dirty="0" smtClean="0"/>
              <a:t>&gt; 120 million parameters</a:t>
            </a:r>
          </a:p>
          <a:p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 smtClean="0"/>
              <a:t>Train on dataset with 4400 individuals, ~1000 images each</a:t>
            </a:r>
            <a:endParaRPr lang="en-US" altLang="en-US" sz="2000" dirty="0"/>
          </a:p>
          <a:p>
            <a:r>
              <a:rPr lang="en-US" altLang="en-US" sz="2000" dirty="0" smtClean="0"/>
              <a:t>Train to identify face among set of possible people</a:t>
            </a:r>
          </a:p>
          <a:p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 smtClean="0"/>
              <a:t>Verification is done by comparing features at last layer for two faces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89422"/>
            <a:ext cx="8715375" cy="21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60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794742"/>
          </a:xfrm>
          <a:ln/>
        </p:spPr>
        <p:txBody>
          <a:bodyPr/>
          <a:lstStyle/>
          <a:p>
            <a:pPr algn="l"/>
            <a:r>
              <a:rPr lang="en-US" altLang="en-US" sz="2531"/>
              <a:t>DNN Architecture: Training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357312"/>
            <a:ext cx="7358063" cy="4607719"/>
          </a:xfrm>
          <a:ln/>
        </p:spPr>
        <p:txBody>
          <a:bodyPr anchor="t"/>
          <a:lstStyle/>
          <a:p>
            <a:r>
              <a:rPr lang="en-US" altLang="en-US" sz="1687" b="1"/>
              <a:t>Social Face Classification (SFC) dataset</a:t>
            </a:r>
            <a:endParaRPr lang="en-US" altLang="en-US" sz="1687"/>
          </a:p>
          <a:p>
            <a:pPr marL="446469" lvl="1" indent="0"/>
            <a:r>
              <a:rPr lang="en-US" altLang="en-US" sz="1687"/>
              <a:t>4.4 million labeled faces of 4030 people from Facebook</a:t>
            </a:r>
          </a:p>
          <a:p>
            <a:pPr marL="446469" lvl="1" indent="0"/>
            <a:r>
              <a:rPr lang="en-US" altLang="en-US" sz="1687"/>
              <a:t>Each person has 800-1200 faces</a:t>
            </a:r>
          </a:p>
          <a:p>
            <a:pPr marL="446469" lvl="1" indent="0"/>
            <a:r>
              <a:rPr lang="en-US" altLang="en-US" sz="1687"/>
              <a:t>Testing images are the most recent 5% of a person’s images (using time-stamp)</a:t>
            </a:r>
          </a:p>
          <a:p>
            <a:r>
              <a:rPr lang="en-US" altLang="en-US" sz="1687" b="1"/>
              <a:t>Train DNN using SFC</a:t>
            </a:r>
            <a:endParaRPr lang="en-US" altLang="en-US" sz="1687"/>
          </a:p>
          <a:p>
            <a:pPr marL="446469" lvl="1" indent="0"/>
            <a:r>
              <a:rPr lang="en-US" altLang="en-US" sz="1687"/>
              <a:t>Train it as a multi-class classification problem </a:t>
            </a:r>
          </a:p>
          <a:p>
            <a:pPr marL="446469" lvl="1" indent="0"/>
            <a:r>
              <a:rPr lang="en-US" altLang="en-US" sz="1687"/>
              <a:t>Test using the 5% of held-out data to find optimal parameter settings and network architecture</a:t>
            </a:r>
          </a:p>
          <a:p>
            <a:pPr marL="446469" lvl="1" indent="0"/>
            <a:endParaRPr lang="en-US" altLang="en-US" sz="1687" b="1">
              <a:ea typeface="ヒラギノ角ゴ ProN W6" charset="0"/>
              <a:cs typeface="ヒラギノ角ゴ ProN W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3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500062" y="311188"/>
            <a:ext cx="7358063" cy="794742"/>
          </a:xfrm>
          <a:ln/>
        </p:spPr>
        <p:txBody>
          <a:bodyPr>
            <a:noAutofit/>
          </a:bodyPr>
          <a:lstStyle/>
          <a:p>
            <a:pPr algn="l"/>
            <a:r>
              <a:rPr lang="en-US" altLang="en-US" sz="2400" dirty="0"/>
              <a:t>Face </a:t>
            </a:r>
            <a:r>
              <a:rPr lang="en-US" altLang="en-US" sz="2400" dirty="0" smtClean="0"/>
              <a:t>Verification: compare features at last layer of network for two faces</a:t>
            </a:r>
            <a:endParaRPr lang="en-US" altLang="en-US" sz="2400" dirty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357312"/>
            <a:ext cx="7358063" cy="4607719"/>
          </a:xfrm>
          <a:ln/>
        </p:spPr>
        <p:txBody>
          <a:bodyPr anchor="t"/>
          <a:lstStyle/>
          <a:p>
            <a:r>
              <a:rPr lang="en-US" altLang="en-US" sz="1687" b="1" dirty="0"/>
              <a:t>Do two input instances belong to the same class (person)?</a:t>
            </a:r>
            <a:endParaRPr lang="en-US" altLang="en-US" sz="1687" b="1" dirty="0">
              <a:ea typeface="ヒラギノ角ゴ ProN W6" charset="0"/>
              <a:cs typeface="ヒラギノ角ゴ ProN W6" charset="0"/>
            </a:endParaRPr>
          </a:p>
          <a:p>
            <a:r>
              <a:rPr lang="en-US" altLang="en-US" sz="1687" b="1" dirty="0"/>
              <a:t>Unsupervised Protocol </a:t>
            </a:r>
            <a:endParaRPr lang="en-US" altLang="en-US" sz="1687" b="1" dirty="0">
              <a:ea typeface="ヒラギノ角ゴ ProN W6" charset="0"/>
              <a:cs typeface="ヒラギノ角ゴ ProN W6" charset="0"/>
            </a:endParaRPr>
          </a:p>
          <a:p>
            <a:pPr marL="446469" lvl="1" indent="0"/>
            <a:r>
              <a:rPr lang="en-US" altLang="en-US" sz="1687" dirty="0"/>
              <a:t>Inner product</a:t>
            </a:r>
          </a:p>
          <a:p>
            <a:r>
              <a:rPr lang="en-US" altLang="en-US" sz="1687" b="1" dirty="0"/>
              <a:t>Restricted Protocol </a:t>
            </a:r>
            <a:endParaRPr lang="en-US" altLang="en-US" sz="1687" dirty="0"/>
          </a:p>
          <a:p>
            <a:pPr marL="446469" lvl="1" indent="0"/>
            <a:r>
              <a:rPr lang="en-US" altLang="en-US" sz="1687" dirty="0">
                <a:ea typeface="Lucida Grande" charset="0"/>
                <a:cs typeface="Lucida Grande" charset="0"/>
              </a:rPr>
              <a:t>Weighted χ</a:t>
            </a:r>
            <a:r>
              <a:rPr lang="en-US" altLang="en-US" sz="1687" baseline="32000" dirty="0"/>
              <a:t>2</a:t>
            </a:r>
            <a:r>
              <a:rPr lang="en-US" altLang="en-US" sz="1687" dirty="0"/>
              <a:t> distance</a:t>
            </a:r>
          </a:p>
          <a:p>
            <a:pPr marL="446469" lvl="1" indent="0"/>
            <a:endParaRPr lang="en-US" altLang="en-US" sz="1687" b="1" dirty="0">
              <a:ea typeface="ヒラギノ角ゴ ProN W6" charset="0"/>
              <a:cs typeface="ヒラギノ角ゴ ProN W6" charset="0"/>
            </a:endParaRPr>
          </a:p>
          <a:p>
            <a:r>
              <a:rPr lang="en-US" altLang="en-US" sz="1687" b="1" dirty="0"/>
              <a:t>Unrestricted Protocol</a:t>
            </a:r>
            <a:endParaRPr lang="en-US" altLang="en-US" sz="1687" b="1" dirty="0">
              <a:ea typeface="ヒラギノ角ゴ ProN W6" charset="0"/>
              <a:cs typeface="ヒラギノ角ゴ ProN W6" charset="0"/>
            </a:endParaRPr>
          </a:p>
          <a:p>
            <a:pPr marL="446469" lvl="1" indent="0"/>
            <a:r>
              <a:rPr lang="en-US" altLang="en-US" sz="1687" dirty="0"/>
              <a:t>Siamese Network</a:t>
            </a:r>
          </a:p>
          <a:p>
            <a:pPr marL="848290" lvl="2" indent="0"/>
            <a:endParaRPr lang="en-US" altLang="en-US" sz="1687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94" y="2018109"/>
            <a:ext cx="3080742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39" y="3152180"/>
            <a:ext cx="4759523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59" y="4822031"/>
            <a:ext cx="5831086" cy="7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97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794742"/>
          </a:xfrm>
          <a:ln/>
        </p:spPr>
        <p:txBody>
          <a:bodyPr/>
          <a:lstStyle/>
          <a:p>
            <a:pPr algn="l"/>
            <a:r>
              <a:rPr lang="en-US" altLang="en-US" sz="2531"/>
              <a:t>Experiments: Datasets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357312"/>
            <a:ext cx="7358063" cy="4607719"/>
          </a:xfrm>
          <a:ln/>
        </p:spPr>
        <p:txBody>
          <a:bodyPr anchor="t"/>
          <a:lstStyle/>
          <a:p>
            <a:r>
              <a:rPr lang="en-US" altLang="en-US" sz="1687" b="1"/>
              <a:t>LFW Dataset</a:t>
            </a:r>
            <a:endParaRPr lang="en-US" altLang="en-US" sz="1687"/>
          </a:p>
          <a:p>
            <a:pPr marL="446469" lvl="1" indent="0"/>
            <a:r>
              <a:rPr lang="en-US" altLang="en-US" sz="1687"/>
              <a:t>13,323 webphotos of 5749 celebrities divided into 6000 face pairs in 10 splits</a:t>
            </a:r>
          </a:p>
          <a:p>
            <a:pPr marL="446469" lvl="1" indent="0"/>
            <a:r>
              <a:rPr lang="en-US" altLang="en-US" sz="1687"/>
              <a:t>Performance based on mean recognition accuracy using</a:t>
            </a:r>
          </a:p>
          <a:p>
            <a:pPr marL="848290" lvl="2" indent="0"/>
            <a:r>
              <a:rPr lang="en-US" altLang="en-US" sz="1687"/>
              <a:t>A) Restricted Protocol: Only same and not-same labels are used in training</a:t>
            </a:r>
          </a:p>
          <a:p>
            <a:pPr marL="848290" lvl="2" indent="0"/>
            <a:r>
              <a:rPr lang="en-US" altLang="en-US" sz="1687"/>
              <a:t>B) Unrestricted Protocol:  Given some identity information so many more training pairs can be added to the training set</a:t>
            </a:r>
          </a:p>
          <a:p>
            <a:pPr marL="848290" lvl="2" indent="0"/>
            <a:r>
              <a:rPr lang="en-US" altLang="en-US" sz="1687"/>
              <a:t>C) Unsupervised Protocol: No training whatsoever is performed on LFW images</a:t>
            </a:r>
          </a:p>
          <a:p>
            <a:r>
              <a:rPr lang="en-US" altLang="en-US" sz="1687" b="1"/>
              <a:t>YTF Dataset</a:t>
            </a:r>
            <a:endParaRPr lang="en-US" altLang="en-US" sz="1687"/>
          </a:p>
          <a:p>
            <a:pPr marL="446469" lvl="1" indent="0"/>
            <a:r>
              <a:rPr lang="en-US" altLang="en-US" sz="1687"/>
              <a:t>3425 YouTube videos of 1595 people, 5000 video pairs and 10 splits</a:t>
            </a:r>
          </a:p>
        </p:txBody>
      </p:sp>
    </p:spTree>
    <p:extLst>
      <p:ext uri="{BB962C8B-B14F-4D97-AF65-F5344CB8AC3E}">
        <p14:creationId xmlns:p14="http://schemas.microsoft.com/office/powerpoint/2010/main" val="3497975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794742"/>
          </a:xfrm>
          <a:ln/>
        </p:spPr>
        <p:txBody>
          <a:bodyPr/>
          <a:lstStyle/>
          <a:p>
            <a:pPr algn="l"/>
            <a:r>
              <a:rPr lang="en-US" altLang="en-US" sz="2531" dirty="0"/>
              <a:t>Results: </a:t>
            </a:r>
            <a:r>
              <a:rPr lang="en-US" altLang="en-US" sz="2531" dirty="0" smtClean="0"/>
              <a:t>Labeled Faces in the Wild Dataset</a:t>
            </a:r>
            <a:endParaRPr lang="en-US" altLang="en-US" sz="2531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64407" y="4327325"/>
            <a:ext cx="7358063" cy="1921075"/>
          </a:xfrm>
          <a:ln/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altLang="en-US" sz="2800" dirty="0" smtClean="0"/>
              <a:t>Performs similarly to humans!</a:t>
            </a:r>
          </a:p>
          <a:p>
            <a:pPr marL="0" indent="0">
              <a:buNone/>
            </a:pPr>
            <a:r>
              <a:rPr lang="en-US" altLang="en-US" sz="2200" dirty="0" smtClean="0"/>
              <a:t>(note: humans would do better with uncropped faces)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r>
              <a:rPr lang="en-US" altLang="en-US" sz="2200" dirty="0" smtClean="0"/>
              <a:t>Experiments show that alignment is crucial (0.97 vs 0.88) and that deep features help (0.97 vs. 0.91)</a:t>
            </a:r>
            <a:endParaRPr lang="en-US" altLang="en-US" sz="2200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3" y="1184076"/>
            <a:ext cx="3762747" cy="287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036219" cy="209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08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Facebook friend-tagging with auto-suggest</a:t>
            </a:r>
            <a:endParaRPr lang="en-US" dirty="0"/>
          </a:p>
        </p:txBody>
      </p:sp>
      <p:pic>
        <p:nvPicPr>
          <p:cNvPr id="349186" name="Picture 2" descr="http://a4.sphotos.ak.fbcdn.net/hphotos-ak-ash2/163475_10150118904661729_20531316728_7373784_7246884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85167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0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Face recognition by humans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dirty="0" smtClean="0">
              <a:hlinkClick r:id="rId2"/>
            </a:endParaRPr>
          </a:p>
          <a:p>
            <a:pPr>
              <a:buFont typeface="Arial" charset="0"/>
              <a:buNone/>
            </a:pPr>
            <a:endParaRPr lang="en-US" dirty="0" smtClean="0">
              <a:hlinkClick r:id="rId2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hlinkClick r:id="rId2"/>
              </a:rPr>
              <a:t>Face recognition by humans: 20 results</a:t>
            </a:r>
            <a:r>
              <a:rPr lang="en-US" dirty="0" smtClean="0"/>
              <a:t> (2005)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6989763" y="6550025"/>
            <a:ext cx="2154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hlinkClick r:id="rId3"/>
              </a:rPr>
              <a:t>Slides</a:t>
            </a:r>
            <a:r>
              <a:rPr lang="en-US" sz="1400"/>
              <a:t> by Jianchao Yang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28713"/>
            <a:ext cx="84486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800100"/>
            <a:ext cx="8458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90550"/>
            <a:ext cx="84296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700088"/>
            <a:ext cx="83153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38175"/>
            <a:ext cx="82677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87675"/>
            <a:ext cx="5638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73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143000"/>
            <a:ext cx="89344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5638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14363"/>
            <a:ext cx="829627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9"/>
          <a:stretch>
            <a:fillRect/>
          </a:stretch>
        </p:blipFill>
        <p:spPr bwMode="auto">
          <a:xfrm>
            <a:off x="2041525" y="2667000"/>
            <a:ext cx="47244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28650"/>
            <a:ext cx="84010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Result 17: Vision progresses from piecemeal to holistic</a:t>
            </a:r>
            <a:endParaRPr lang="en-US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228850"/>
            <a:ext cx="52006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Things iPhoto thinks are faces</a:t>
            </a:r>
            <a:endParaRPr lang="en-US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600200"/>
            <a:ext cx="75485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33413"/>
            <a:ext cx="83248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PCA is a generally useful dimensionality reduction technique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But not ideal for discrimination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FLD better for discrimination, though only ideal under Gaussian data </a:t>
            </a:r>
            <a:r>
              <a:rPr lang="en-US" dirty="0" smtClean="0"/>
              <a:t>assumptions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Computer </a:t>
            </a:r>
            <a:r>
              <a:rPr lang="en-US" dirty="0" smtClean="0"/>
              <a:t>face recognition works very well under controlled </a:t>
            </a:r>
            <a:r>
              <a:rPr lang="en-US" dirty="0" smtClean="0"/>
              <a:t>environments (since 2006)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Also starting to perform at human level in uncontrolled settings (recent progress: better alignment, features, more data)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class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Image </a:t>
            </a:r>
            <a:r>
              <a:rPr lang="en-US" dirty="0" smtClean="0"/>
              <a:t>categorization</a:t>
            </a:r>
            <a:endParaRPr lang="en-US" dirty="0" smtClean="0"/>
          </a:p>
          <a:p>
            <a:pPr lvl="1"/>
            <a:r>
              <a:rPr lang="en-US" dirty="0" err="1" smtClean="0"/>
              <a:t>Jia-bin</a:t>
            </a:r>
            <a:r>
              <a:rPr lang="en-US" dirty="0" smtClean="0"/>
              <a:t> lectures on </a:t>
            </a:r>
            <a:r>
              <a:rPr lang="en-US" dirty="0" smtClean="0"/>
              <a:t>Tues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Face recognition: once you’ve detected and cropped a face, try to recognize 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2672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5" name="AutoShape 5"/>
          <p:cNvSpPr>
            <a:spLocks noChangeArrowheads="1"/>
          </p:cNvSpPr>
          <p:nvPr/>
        </p:nvSpPr>
        <p:spPr bwMode="auto">
          <a:xfrm>
            <a:off x="3810000" y="32766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Detection</a:t>
            </a:r>
          </a:p>
        </p:txBody>
      </p:sp>
      <p:graphicFrame>
        <p:nvGraphicFramePr>
          <p:cNvPr id="134656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5181600" y="3200400"/>
          <a:ext cx="977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7" name="Image" r:id="rId5" imgW="977778" imgH="1002821" progId="Photoshop.Image.10">
                  <p:embed/>
                </p:oleObj>
              </mc:Choice>
              <mc:Fallback>
                <p:oleObj name="Image" r:id="rId5" imgW="977778" imgH="1002821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9779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6569" name="AutoShape 9"/>
          <p:cNvSpPr>
            <a:spLocks noChangeArrowheads="1"/>
          </p:cNvSpPr>
          <p:nvPr/>
        </p:nvSpPr>
        <p:spPr bwMode="auto">
          <a:xfrm>
            <a:off x="6324600" y="3276600"/>
            <a:ext cx="1447800" cy="838200"/>
          </a:xfrm>
          <a:prstGeom prst="rightArrow">
            <a:avLst>
              <a:gd name="adj1" fmla="val 50000"/>
              <a:gd name="adj2" fmla="val 43182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Recognition</a:t>
            </a:r>
          </a:p>
        </p:txBody>
      </p:sp>
      <p:sp>
        <p:nvSpPr>
          <p:cNvPr id="1346570" name="Text Box 10"/>
          <p:cNvSpPr txBox="1">
            <a:spLocks noChangeArrowheads="1"/>
          </p:cNvSpPr>
          <p:nvPr/>
        </p:nvSpPr>
        <p:spPr bwMode="auto">
          <a:xfrm>
            <a:off x="7848600" y="3505200"/>
            <a:ext cx="104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“Sally”</a:t>
            </a:r>
          </a:p>
        </p:txBody>
      </p:sp>
    </p:spTree>
    <p:extLst>
      <p:ext uri="{BB962C8B-B14F-4D97-AF65-F5344CB8AC3E}">
        <p14:creationId xmlns:p14="http://schemas.microsoft.com/office/powerpoint/2010/main" val="37912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5" grpId="0" animBg="1"/>
      <p:bldP spid="1346569" grpId="0" animBg="1"/>
      <p:bldP spid="13465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recognition: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Typical scenario: few examples per face, identify or verify test example</a:t>
            </a:r>
          </a:p>
          <a:p>
            <a:r>
              <a:rPr lang="en-US" sz="3600" dirty="0" smtClean="0"/>
              <a:t>What’s hard: changes in expression, lighting, age, </a:t>
            </a:r>
            <a:r>
              <a:rPr lang="en-US" sz="3600" dirty="0" smtClean="0">
                <a:solidFill>
                  <a:srgbClr val="FF0000"/>
                </a:solidFill>
              </a:rPr>
              <a:t>occlusion</a:t>
            </a:r>
            <a:r>
              <a:rPr lang="en-US" sz="3600" dirty="0" smtClean="0"/>
              <a:t>, </a:t>
            </a:r>
            <a:r>
              <a:rPr lang="en-US" sz="3600" b="1" dirty="0" smtClean="0">
                <a:solidFill>
                  <a:srgbClr val="FF0000"/>
                </a:solidFill>
              </a:rPr>
              <a:t>viewpoint</a:t>
            </a:r>
          </a:p>
          <a:p>
            <a:r>
              <a:rPr lang="en-US" sz="3600" dirty="0" smtClean="0"/>
              <a:t>Basic approaches (all nearest neighbor)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/>
              <a:t>Project into a new subspace (or kernel space) (e.g., “</a:t>
            </a:r>
            <a:r>
              <a:rPr lang="en-US" dirty="0" err="1" smtClean="0"/>
              <a:t>Eigenfaces</a:t>
            </a:r>
            <a:r>
              <a:rPr lang="en-US" dirty="0" smtClean="0"/>
              <a:t>”=PCA)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/>
              <a:t>Measure face features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/>
              <a:t>Make 3d face model, compare </a:t>
            </a:r>
            <a:r>
              <a:rPr lang="en-US" dirty="0" err="1" smtClean="0"/>
              <a:t>shape+appearance</a:t>
            </a:r>
            <a:r>
              <a:rPr lang="en-US" dirty="0" smtClean="0"/>
              <a:t> (e.g., AAM)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2352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37685</TotalTime>
  <Words>1845</Words>
  <Application>Microsoft Office PowerPoint</Application>
  <PresentationFormat>On-screen Show (4:3)</PresentationFormat>
  <Paragraphs>379</Paragraphs>
  <Slides>72</Slides>
  <Notes>18</Notes>
  <HiddenSlides>13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87" baseType="lpstr">
      <vt:lpstr>宋体</vt:lpstr>
      <vt:lpstr>Arial</vt:lpstr>
      <vt:lpstr>Calibri</vt:lpstr>
      <vt:lpstr>Cambria Math</vt:lpstr>
      <vt:lpstr>Comic Sans MS</vt:lpstr>
      <vt:lpstr>Gill Sans</vt:lpstr>
      <vt:lpstr>Lucida Grande</vt:lpstr>
      <vt:lpstr>Tahoma</vt:lpstr>
      <vt:lpstr>Times New Roman</vt:lpstr>
      <vt:lpstr>Times New Roman (Hebrew)</vt:lpstr>
      <vt:lpstr>Wingdings</vt:lpstr>
      <vt:lpstr>ヒラギノ角ゴ ProN W6</vt:lpstr>
      <vt:lpstr>Office Theme</vt:lpstr>
      <vt:lpstr>Image</vt:lpstr>
      <vt:lpstr>Equation</vt:lpstr>
      <vt:lpstr>Face Recognition and Feature Subspaces</vt:lpstr>
      <vt:lpstr>This class: face recognition</vt:lpstr>
      <vt:lpstr>Applications of Face Recognition</vt:lpstr>
      <vt:lpstr>Applications of Face Recognition</vt:lpstr>
      <vt:lpstr>PowerPoint Presentation</vt:lpstr>
      <vt:lpstr>Facebook friend-tagging with auto-suggest</vt:lpstr>
      <vt:lpstr>PowerPoint Presentation</vt:lpstr>
      <vt:lpstr>Face recognition: once you’ve detected and cropped a face, try to recognize it</vt:lpstr>
      <vt:lpstr>Face recognition: overview</vt:lpstr>
      <vt:lpstr>Typical face recognition scenarios</vt:lpstr>
      <vt:lpstr>What makes face recognition hard?</vt:lpstr>
      <vt:lpstr>What makes face recognition hard?</vt:lpstr>
      <vt:lpstr>What makes face recognition hard?</vt:lpstr>
      <vt:lpstr>What makes face recognition hard?</vt:lpstr>
      <vt:lpstr>Simple idea for face recognition</vt:lpstr>
      <vt:lpstr>The space of all face images</vt:lpstr>
      <vt:lpstr>The space of all face images</vt:lpstr>
      <vt:lpstr>Principal Component Analysis (PCA)</vt:lpstr>
      <vt:lpstr>Principal Component Analysis</vt:lpstr>
      <vt:lpstr>Implementation issue </vt:lpstr>
      <vt:lpstr>Eigenfaces (PCA on face images)</vt:lpstr>
      <vt:lpstr>Eigenfaces example</vt:lpstr>
      <vt:lpstr>Eigenfaces example</vt:lpstr>
      <vt:lpstr>Visualization of eigenfaces</vt:lpstr>
      <vt:lpstr>Representation and reconstruction</vt:lpstr>
      <vt:lpstr>Representation and reconstruction</vt:lpstr>
      <vt:lpstr>Reconstruction</vt:lpstr>
      <vt:lpstr>PowerPoint Presentation</vt:lpstr>
      <vt:lpstr>Note</vt:lpstr>
      <vt:lpstr>Recognition with eigenfaces</vt:lpstr>
      <vt:lpstr>PCA</vt:lpstr>
      <vt:lpstr>Limitations</vt:lpstr>
      <vt:lpstr>Question</vt:lpstr>
      <vt:lpstr>Limitations</vt:lpstr>
      <vt:lpstr>A more discriminative subspace: FLD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Recognition with FLD</vt:lpstr>
      <vt:lpstr>PowerPoint Presentation</vt:lpstr>
      <vt:lpstr>PowerPoint Presentation</vt:lpstr>
      <vt:lpstr>1. Identify a Specific Instance</vt:lpstr>
      <vt:lpstr>Large scale comparison of methods</vt:lpstr>
      <vt:lpstr>FVRT Challenge: interesting findings</vt:lpstr>
      <vt:lpstr>FVRT Challenge</vt:lpstr>
      <vt:lpstr>FVRT Challenge</vt:lpstr>
      <vt:lpstr>FVRT Challenge</vt:lpstr>
      <vt:lpstr>State-of-the-art Face Recognizers</vt:lpstr>
      <vt:lpstr>PowerPoint Presentation</vt:lpstr>
      <vt:lpstr>Face Alignment</vt:lpstr>
      <vt:lpstr>Train DNN classifier on aligned faces</vt:lpstr>
      <vt:lpstr>DNN Architecture: Training</vt:lpstr>
      <vt:lpstr>Face Verification: compare features at last layer of network for two faces</vt:lpstr>
      <vt:lpstr>Experiments: Datasets</vt:lpstr>
      <vt:lpstr>Results: Labeled Faces in the Wild Dataset</vt:lpstr>
      <vt:lpstr>Face recognition by humans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 17: Vision progresses from piecemeal to holistic</vt:lpstr>
      <vt:lpstr>PowerPoint Presentation</vt:lpstr>
      <vt:lpstr>Things to remember</vt:lpstr>
      <vt:lpstr>Next class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130</cp:revision>
  <dcterms:created xsi:type="dcterms:W3CDTF">2009-12-16T02:55:56Z</dcterms:created>
  <dcterms:modified xsi:type="dcterms:W3CDTF">2015-04-02T04:55:58Z</dcterms:modified>
</cp:coreProperties>
</file>