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472" r:id="rId3"/>
    <p:sldId id="408" r:id="rId4"/>
    <p:sldId id="429" r:id="rId5"/>
    <p:sldId id="430" r:id="rId6"/>
    <p:sldId id="451" r:id="rId7"/>
    <p:sldId id="431" r:id="rId8"/>
    <p:sldId id="432" r:id="rId9"/>
    <p:sldId id="470" r:id="rId10"/>
    <p:sldId id="471" r:id="rId11"/>
    <p:sldId id="433" r:id="rId12"/>
    <p:sldId id="434" r:id="rId13"/>
    <p:sldId id="435" r:id="rId14"/>
    <p:sldId id="447" r:id="rId15"/>
    <p:sldId id="425" r:id="rId16"/>
    <p:sldId id="424" r:id="rId17"/>
    <p:sldId id="423" r:id="rId18"/>
    <p:sldId id="480" r:id="rId19"/>
    <p:sldId id="479" r:id="rId20"/>
    <p:sldId id="422" r:id="rId21"/>
    <p:sldId id="444" r:id="rId22"/>
    <p:sldId id="409" r:id="rId23"/>
    <p:sldId id="448" r:id="rId24"/>
    <p:sldId id="457" r:id="rId25"/>
    <p:sldId id="449" r:id="rId26"/>
    <p:sldId id="450" r:id="rId27"/>
    <p:sldId id="373" r:id="rId28"/>
    <p:sldId id="374" r:id="rId29"/>
    <p:sldId id="477" r:id="rId30"/>
    <p:sldId id="445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458" r:id="rId43"/>
    <p:sldId id="386" r:id="rId44"/>
    <p:sldId id="387" r:id="rId45"/>
    <p:sldId id="388" r:id="rId46"/>
    <p:sldId id="426" r:id="rId47"/>
    <p:sldId id="473" r:id="rId48"/>
    <p:sldId id="389" r:id="rId49"/>
    <p:sldId id="483" r:id="rId50"/>
    <p:sldId id="481" r:id="rId51"/>
    <p:sldId id="460" r:id="rId52"/>
    <p:sldId id="452" r:id="rId53"/>
    <p:sldId id="453" r:id="rId54"/>
    <p:sldId id="454" r:id="rId55"/>
    <p:sldId id="455" r:id="rId56"/>
    <p:sldId id="456" r:id="rId57"/>
    <p:sldId id="475" r:id="rId58"/>
    <p:sldId id="476" r:id="rId59"/>
    <p:sldId id="478" r:id="rId60"/>
    <p:sldId id="474" r:id="rId61"/>
    <p:sldId id="482" r:id="rId62"/>
    <p:sldId id="459" r:id="rId63"/>
    <p:sldId id="469" r:id="rId6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2" autoAdjust="0"/>
    <p:restoredTop sz="79839" autoAdjust="0"/>
  </p:normalViewPr>
  <p:slideViewPr>
    <p:cSldViewPr>
      <p:cViewPr varScale="1">
        <p:scale>
          <a:sx n="77" d="100"/>
          <a:sy n="77" d="100"/>
        </p:scale>
        <p:origin x="14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167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A21FC92-9321-4C62-9F19-F9891D88BE7F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83F53C9-20BD-45B3-90B7-FE28A8A05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76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The famous Muller-Lyer illusion; the point is that the horizontal bar has properties that come only from its membership in </a:t>
            </a:r>
          </a:p>
          <a:p>
            <a:pPr eaLnBrk="1" hangingPunct="1"/>
            <a:r>
              <a:rPr lang="en-US" smtClean="0"/>
              <a:t>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2463182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50807-F0CE-4C99-A40C-1F088A71BA70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60071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E00F1-3766-485F-AF95-B95CAFDE0FCF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310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E8F75B-72C6-457A-BB42-31FA9E4DA2E5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10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2B5AF9-A4FE-44FD-AFF5-1F317E8C9426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4067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8568D5-1D19-46C3-8EB1-DAF78084930A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313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9DFA3F-7E75-4DDD-8C29-D5EE6288B92D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2269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0A587-897C-46B8-80C7-B26716A63A9D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473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77904-D687-4134-9E28-ACB763C9D5A7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893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9088AC-981D-44F7-9546-7BC36FF6A0AB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5036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72BC4F-B15C-4B4A-9C5F-EEB21C3610AE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701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one experiment, children from rural Zambia were less susceptible to the illusion.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D3210C-7693-4843-B1E9-16CD8ED3FA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4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E81A5-89BC-46B2-91C2-BAE4A2B41BD1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5051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9BD926-FAB3-47F0-89F0-8049B729E221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383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E61A7-53F5-4563-B133-07FCE2446AF4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7408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16A1ED-DDAE-4984-9D9B-82A78915B25C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60214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9641B-4A11-41E6-839A-FCA5E3E4ED2C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0478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F995B3-4431-41D4-8366-F132E32097B8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2999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0204A5-F30A-407C-9BF1-F35EEED3CAA3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5080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DFB47-0FA6-4ED1-856B-236A0CC2BE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9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F77EB-3F06-4364-8729-A5A4EEA1441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6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378C53-1B11-4642-BEC9-B4E1171918E0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Some criteria that tend to cause tokens to be grouped.</a:t>
            </a:r>
          </a:p>
        </p:txBody>
      </p:sp>
    </p:spTree>
    <p:extLst>
      <p:ext uri="{BB962C8B-B14F-4D97-AF65-F5344CB8AC3E}">
        <p14:creationId xmlns:p14="http://schemas.microsoft.com/office/powerpoint/2010/main" val="90136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7E3FEE-32F9-4B31-836B-06C6A9E564F1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More such</a:t>
            </a:r>
          </a:p>
        </p:txBody>
      </p:sp>
    </p:spTree>
    <p:extLst>
      <p:ext uri="{BB962C8B-B14F-4D97-AF65-F5344CB8AC3E}">
        <p14:creationId xmlns:p14="http://schemas.microsoft.com/office/powerpoint/2010/main" val="122910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5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940A7D-351B-461F-85A8-196DDF5434B5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193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1102C9-1F74-4F01-B3F1-0DD37449622C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  <p:extLst>
      <p:ext uri="{BB962C8B-B14F-4D97-AF65-F5344CB8AC3E}">
        <p14:creationId xmlns:p14="http://schemas.microsoft.com/office/powerpoint/2010/main" val="214724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902AE0-F610-416A-B3E4-C6D729ED8F34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7164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B5B4C3-9698-4387-8FE2-7FAA440826C4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889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0099-45CB-49A8-831A-A9BFACC60D20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A5D9-B46A-464F-A509-27D7BFA32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B29F3-8882-47C6-B806-7EC6F1669C5E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0A29-2472-4718-9BDE-69BD961F5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4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B7143-2944-4924-82A5-3B8AA3B9B5C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8D90-F84B-44AE-AD03-5F0D06716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7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434BC-F1F3-4253-B5FC-7757FF0E871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DB91-86E4-4A0F-82D6-958DF2432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BB85-710C-488E-BD28-A4326ED0DB51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2E10-D168-4A80-8DB5-FBB5FF806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AA54-5CB7-43A6-AC34-C226764AD6C0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2E87-D404-45DD-B45B-111282F08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6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6543-6DE8-49EF-B90C-09E173BE568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F48-D346-4F71-8900-1838764A4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B53E-DCC6-4252-A599-BE12201A7409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8C27-3DAD-4220-8F66-820385436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8325-FEB5-497D-B449-4F0FCE15D17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F638-E97B-4BFD-AD2F-71EC9734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9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8ABF-E853-4BFC-8CC9-2DF7E67CDBC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24A4-4916-451B-8EE0-D35DD9CC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2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ABC72-B6E3-4458-9365-A09E01982305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0751-FAF1-41BE-8C4F-3C2B5EBBA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BE31CC-8886-42F9-BEC0-95B40174ED34}" type="datetimeFigureOut">
              <a:rPr lang="en-US"/>
              <a:pPr>
                <a:defRPr/>
              </a:pPr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0BC6BE-AF76-4AFC-948E-58376E09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p.rutgers.edu/~comanici/MSPAMI/msPamiResults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maniciu.net/Papers/MsTracking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ip.rutgers.edu/~comanici/Papers/MsRobustApproach.pdf" TargetMode="External"/><Relationship Id="rId2" Type="http://schemas.openxmlformats.org/officeDocument/2006/relationships/hyperlink" Target="http://saravananthirumuruganathan.wordpress.com/2010/04/01/introduction-to-mean-shift-algorit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s.hevra.haifa.ac.il/~ishimshoni/papers/chap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brown.edu/~pff/segment/" TargetMode="Externa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kyros/pubs/09.pami.turbopixels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hyperlink" Target="http://infoscience.epfl.ch/record/177415/files/Superpixel_PAMI2011-2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rown.edu/~pff/segment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ivi.fnwi.uva.nl/isis/publications/2011/vandeSandeICCV2011/vandeSandeICCV2011.pdf" TargetMode="External"/><Relationship Id="rId2" Type="http://schemas.openxmlformats.org/officeDocument/2006/relationships/hyperlink" Target="http://www.eecs.berkeley.edu/~arbelaez/publications/Arbelaez_Maire_Fowlkes_Malik_CVPR20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Grouping and Segmentation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03/17/15</a:t>
            </a:r>
            <a:endParaRPr lang="en-US" dirty="0"/>
          </a:p>
        </p:txBody>
      </p:sp>
      <p:pic>
        <p:nvPicPr>
          <p:cNvPr id="5" name="Picture 2" descr="fot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8450"/>
            <a:ext cx="3048000" cy="39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08050"/>
            <a:ext cx="716280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200400" y="104775"/>
            <a:ext cx="2500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600" b="1"/>
              <a:t>Emergence</a:t>
            </a:r>
          </a:p>
          <a:p>
            <a:pPr eaLnBrk="0" hangingPunct="0"/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1066800"/>
          <a:ext cx="624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Bitmap Image" r:id="rId3" imgW="7028571" imgH="5249008" progId="Paint.Picture">
                  <p:embed/>
                </p:oleObj>
              </mc:Choice>
              <mc:Fallback>
                <p:oleObj name="Bitmap Image" r:id="rId3" imgW="7028571" imgH="524900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044" r="24857" b="6725"/>
                      <a:stretch>
                        <a:fillRect/>
                      </a:stretch>
                    </p:blipFill>
                    <p:spPr bwMode="auto">
                      <a:xfrm>
                        <a:off x="1371600" y="1066800"/>
                        <a:ext cx="624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102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Grouping by invisible completion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395538"/>
            <a:ext cx="70199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3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Grouping involves global interpretation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cues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Good intuition and basic principles for grouping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r>
              <a:rPr lang="en-US" smtClean="0"/>
              <a:t>Basis for many ideas in segmentation and occlusion reasoning</a:t>
            </a:r>
          </a:p>
          <a:p>
            <a:endParaRPr lang="en-US" smtClean="0"/>
          </a:p>
          <a:p>
            <a:r>
              <a:rPr lang="en-US" smtClean="0"/>
              <a:t>Some (e.g., symmetry) are difficult to implement in practice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	Goal: Group pixels into meaningful or perceptually similar regions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t="52000"/>
          <a:stretch>
            <a:fillRect/>
          </a:stretch>
        </p:blipFill>
        <p:spPr bwMode="auto">
          <a:xfrm>
            <a:off x="2057400" y="2743200"/>
            <a:ext cx="49990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for </a:t>
            </a:r>
            <a:r>
              <a:rPr lang="en-US" dirty="0" smtClean="0"/>
              <a:t>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  <a:endParaRPr lang="en-US" dirty="0" smtClean="0"/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for feature support</a:t>
            </a:r>
          </a:p>
        </p:txBody>
      </p:sp>
      <p:pic>
        <p:nvPicPr>
          <p:cNvPr id="22531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22534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proposals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Superpixels</a:t>
            </a:r>
            <a:r>
              <a:rPr lang="en-US" dirty="0" smtClean="0"/>
              <a:t>, proposals, multiple segmentations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HW 3: due today</a:t>
            </a:r>
          </a:p>
          <a:p>
            <a:pPr lvl="1"/>
            <a:r>
              <a:rPr lang="en-US" dirty="0" smtClean="0"/>
              <a:t>Graded by Tues after spring break</a:t>
            </a:r>
          </a:p>
          <a:p>
            <a:endParaRPr lang="en-US" dirty="0"/>
          </a:p>
          <a:p>
            <a:r>
              <a:rPr lang="en-US" dirty="0" smtClean="0"/>
              <a:t>HW 4: out soon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Mean-shift segmentation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EM problem for dealing with bad annotators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Graph cuts segmentation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a result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814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6288" y="6488113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Rother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segmentations</a:t>
            </a:r>
          </a:p>
        </p:txBody>
      </p:sp>
      <p:pic>
        <p:nvPicPr>
          <p:cNvPr id="25603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1066800"/>
            <a:ext cx="3165475" cy="2286000"/>
          </a:xfrm>
          <a:noFill/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143000" y="3276600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2560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1430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648200" y="3276600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25607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4267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743200" y="5943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processes for segmentation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Bottom-up: group tokens with similar features</a:t>
            </a:r>
          </a:p>
          <a:p>
            <a:r>
              <a:rPr lang="en-US" smtClean="0"/>
              <a:t>Top-down: group tokens that likely belong to the same object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77724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6565900" y="6488113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[Levin and Weiss 2006]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using clustering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Kmeans</a:t>
            </a:r>
          </a:p>
          <a:p>
            <a:endParaRPr lang="en-US" smtClean="0"/>
          </a:p>
          <a:p>
            <a:r>
              <a:rPr lang="en-US" smtClean="0"/>
              <a:t>Mean-shift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09600" y="1752600"/>
          <a:ext cx="7772400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604"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7772400" cy="418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>
                <a:cs typeface="Arial" charset="0"/>
              </a:rPr>
              <a:t>Source: K. Grauman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6477000" y="3505200"/>
            <a:ext cx="25146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Feature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603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98525" y="2105025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Image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581400" y="21288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intensity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553200" y="2128838"/>
            <a:ext cx="1941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Clusters on color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381000" y="533400"/>
            <a:ext cx="808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K-means clustering using intensity alone and color alone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 pros and cons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2"/>
          <a:stretch>
            <a:fillRect/>
          </a:stretch>
        </p:blipFill>
        <p:spPr bwMode="auto">
          <a:xfrm>
            <a:off x="4419600" y="4953000"/>
            <a:ext cx="411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1"/>
          <a:stretch>
            <a:fillRect/>
          </a:stretch>
        </p:blipFill>
        <p:spPr bwMode="auto">
          <a:xfrm>
            <a:off x="4495800" y="3048000"/>
            <a:ext cx="41148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3886200" cy="51355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Simple and fast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Easy to implement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to choose K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Sensitive to outliers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Rarely used for pixel segmentation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egmentationExamp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290888"/>
            <a:ext cx="770572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Versatile technique for clustering-based segmentation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838200" y="990600"/>
            <a:ext cx="876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>
                <a:cs typeface="Arial" charset="0"/>
              </a:rPr>
              <a:t>D. Comaniciu and P. Meer, Mean Shift: A Robust Approach toward Feature Space Analysis, PAMI 2002.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Mean shift 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>
            <a:fillRect/>
          </a:stretch>
        </p:blipFill>
        <p:spPr bwMode="auto">
          <a:xfrm>
            <a:off x="0" y="4076700"/>
            <a:ext cx="3943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Try to find </a:t>
            </a:r>
            <a:r>
              <a:rPr lang="en-US" i="1" smtClean="0"/>
              <a:t>modes</a:t>
            </a:r>
            <a:r>
              <a:rPr lang="en-US" smtClean="0"/>
              <a:t> of this non-parametric density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5479" r="51843" b="6850"/>
          <a:stretch>
            <a:fillRect/>
          </a:stretch>
        </p:blipFill>
        <p:spPr bwMode="auto">
          <a:xfrm>
            <a:off x="228600" y="2057400"/>
            <a:ext cx="350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962400" y="4191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48175"/>
            <a:ext cx="3200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76400"/>
            <a:ext cx="4286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density estimation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9804" r="47149" b="34093"/>
          <a:stretch/>
        </p:blipFill>
        <p:spPr bwMode="auto">
          <a:xfrm>
            <a:off x="990600" y="1295400"/>
            <a:ext cx="5638800" cy="507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8288" y="91440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Kernel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048000" y="1099066"/>
            <a:ext cx="762000" cy="72973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643432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(1-D)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5715000"/>
            <a:ext cx="1447800" cy="6528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4061" y="3039678"/>
            <a:ext cx="146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Estimated density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410200" y="3393621"/>
            <a:ext cx="136386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28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Segmentation and grouping</a:t>
            </a:r>
          </a:p>
          <a:p>
            <a:pPr lvl="1"/>
            <a:r>
              <a:rPr lang="en-US" dirty="0" smtClean="0"/>
              <a:t>Gestalt cues</a:t>
            </a:r>
          </a:p>
          <a:p>
            <a:pPr lvl="1"/>
            <a:r>
              <a:rPr lang="en-US" dirty="0" smtClean="0"/>
              <a:t>By clustering (mean-shift)</a:t>
            </a:r>
          </a:p>
          <a:p>
            <a:pPr lvl="1"/>
            <a:r>
              <a:rPr lang="en-US" dirty="0" smtClean="0"/>
              <a:t>By boundaries (watershed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err="1" smtClean="0"/>
              <a:t>Superpixels</a:t>
            </a:r>
            <a:r>
              <a:rPr lang="en-US" dirty="0" smtClean="0"/>
              <a:t> and multiple segmentations</a:t>
            </a: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Kernel density estimation</a:t>
            </a:r>
          </a:p>
        </p:txBody>
      </p:sp>
      <p:pic>
        <p:nvPicPr>
          <p:cNvPr id="32771" name="Picture 2" descr="\widehat{f}_h(x)=\frac{1}{nh}\sum_{i=1}^n K\left(\frac{x-x_i}{h}\righ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78025"/>
            <a:ext cx="3505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K\left(\frac{x-x_i}{h}\right) = {1 \over \sqrt{2\pi} }\,e^{-\frac{(x-x_i)^2}{2 h^2}}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48244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981200" y="15192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Kernel density estimation function</a:t>
            </a: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2057400" y="4033838"/>
            <a:ext cx="241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Gaussian kernel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3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4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6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7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8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390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90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390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0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389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9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04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102505" name="Freeform 10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6" name="AutoShape 10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102507" name="Freeform 10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8" name="AutoShape 10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9" name="AutoShape 10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102510" name="Freeform 11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95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389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4" grpId="0" animBg="1"/>
      <p:bldP spid="102505" grpId="0" animBg="1"/>
      <p:bldP spid="102505" grpId="1" animBg="1"/>
      <p:bldP spid="102506" grpId="0" animBg="1"/>
      <p:bldP spid="102507" grpId="0" animBg="1"/>
      <p:bldP spid="102507" grpId="1" animBg="1"/>
      <p:bldP spid="102508" grpId="0" animBg="1"/>
      <p:bldP spid="102509" grpId="0" animBg="1"/>
      <p:bldP spid="102509" grpId="1" animBg="1"/>
      <p:bldP spid="102510" grpId="0" animBg="1"/>
      <p:bldP spid="1025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9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0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3492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92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492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2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2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34917" name="Oval 10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18" name="Line 10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10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912" name="AutoShape 104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4913" name="AutoShape 105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4914" name="AutoShape 106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sp>
        <p:nvSpPr>
          <p:cNvPr id="34915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491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9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0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34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594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94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594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35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5936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5937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594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4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3" name="AutoShape 107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35940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5941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35942" name="Content Placeholder 1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2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3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7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8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9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0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1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3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4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5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6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7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8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0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1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2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3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4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5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6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7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8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29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0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1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2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3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4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5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6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7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8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39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0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1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2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3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4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5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6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7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8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49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0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1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2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3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4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6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57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36968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6969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6970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71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72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959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6960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6961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36965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66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63" name="Rectangle 10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6964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3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4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5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6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7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8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9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0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1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2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3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4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5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6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7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8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59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0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1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2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3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4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6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8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9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1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2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3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4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5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6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7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8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9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0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81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8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7993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94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7995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6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97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983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7984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7985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7990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1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2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99" name="AutoShape 107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88" name="Rectangle 109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7989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1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6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3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4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005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39016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017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9018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019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20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07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39008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sp>
        <p:nvSpPr>
          <p:cNvPr id="39009" name="AutoShape 102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cs typeface="Arial" charset="0"/>
              </a:rPr>
              <a:t>vector</a:t>
            </a:r>
          </a:p>
        </p:txBody>
      </p: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39013" name="Oval 104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14" name="Line 105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15" name="Line 106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011" name="Rectangle 10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39012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3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4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6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7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8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29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030" name="Group 94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40040" name="Oval 95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0041" name="Group 96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40042" name="Oval 97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3" name="Line 98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4" name="Line 99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031" name="AutoShape 100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Region of</a:t>
            </a:r>
          </a:p>
          <a:p>
            <a:pPr algn="ctr"/>
            <a:r>
              <a:rPr lang="en-US" sz="1600">
                <a:cs typeface="Arial" charset="0"/>
              </a:rPr>
              <a:t>interest</a:t>
            </a:r>
          </a:p>
        </p:txBody>
      </p:sp>
      <p:sp>
        <p:nvSpPr>
          <p:cNvPr id="40032" name="AutoShape 101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cs typeface="Arial" charset="0"/>
              </a:rPr>
              <a:t>Center of</a:t>
            </a:r>
          </a:p>
          <a:p>
            <a:pPr algn="ctr"/>
            <a:r>
              <a:rPr lang="en-US" sz="1600">
                <a:cs typeface="Arial" charset="0"/>
              </a:rPr>
              <a:t>mass</a:t>
            </a: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4003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3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034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0035" name="Content Placeholder 10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036" name="Title 1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Oval 9"/>
          <p:cNvSpPr>
            <a:spLocks noChangeArrowheads="1"/>
          </p:cNvSpPr>
          <p:nvPr/>
        </p:nvSpPr>
        <p:spPr bwMode="auto">
          <a:xfrm>
            <a:off x="7620000" y="5584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Oval 10"/>
          <p:cNvSpPr>
            <a:spLocks noChangeArrowheads="1"/>
          </p:cNvSpPr>
          <p:nvPr/>
        </p:nvSpPr>
        <p:spPr bwMode="auto">
          <a:xfrm>
            <a:off x="73914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11"/>
          <p:cNvSpPr>
            <a:spLocks noChangeArrowheads="1"/>
          </p:cNvSpPr>
          <p:nvPr/>
        </p:nvSpPr>
        <p:spPr bwMode="auto">
          <a:xfrm>
            <a:off x="7620000" y="510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12"/>
          <p:cNvSpPr>
            <a:spLocks noChangeArrowheads="1"/>
          </p:cNvSpPr>
          <p:nvPr/>
        </p:nvSpPr>
        <p:spPr bwMode="auto">
          <a:xfrm>
            <a:off x="74676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13"/>
          <p:cNvSpPr>
            <a:spLocks noChangeArrowheads="1"/>
          </p:cNvSpPr>
          <p:nvPr/>
        </p:nvSpPr>
        <p:spPr bwMode="auto">
          <a:xfrm>
            <a:off x="7086600" y="556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1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15"/>
          <p:cNvSpPr>
            <a:spLocks noChangeArrowheads="1"/>
          </p:cNvSpPr>
          <p:nvPr/>
        </p:nvSpPr>
        <p:spPr bwMode="auto">
          <a:xfrm>
            <a:off x="7391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6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7"/>
          <p:cNvSpPr>
            <a:spLocks noChangeArrowheads="1"/>
          </p:cNvSpPr>
          <p:nvPr/>
        </p:nvSpPr>
        <p:spPr bwMode="auto">
          <a:xfrm>
            <a:off x="7543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8"/>
          <p:cNvSpPr>
            <a:spLocks noChangeArrowheads="1"/>
          </p:cNvSpPr>
          <p:nvPr/>
        </p:nvSpPr>
        <p:spPr bwMode="auto">
          <a:xfrm>
            <a:off x="7620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Oval 19"/>
          <p:cNvSpPr>
            <a:spLocks noChangeArrowheads="1"/>
          </p:cNvSpPr>
          <p:nvPr/>
        </p:nvSpPr>
        <p:spPr bwMode="auto">
          <a:xfrm>
            <a:off x="6477000" y="586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Oval 20"/>
          <p:cNvSpPr>
            <a:spLocks noChangeArrowheads="1"/>
          </p:cNvSpPr>
          <p:nvPr/>
        </p:nvSpPr>
        <p:spPr bwMode="auto">
          <a:xfrm>
            <a:off x="6705600" y="5334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21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Oval 22"/>
          <p:cNvSpPr>
            <a:spLocks noChangeArrowheads="1"/>
          </p:cNvSpPr>
          <p:nvPr/>
        </p:nvSpPr>
        <p:spPr bwMode="auto">
          <a:xfrm>
            <a:off x="67056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24"/>
          <p:cNvSpPr>
            <a:spLocks noChangeArrowheads="1"/>
          </p:cNvSpPr>
          <p:nvPr/>
        </p:nvSpPr>
        <p:spPr bwMode="auto">
          <a:xfrm>
            <a:off x="6781800" y="3733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27"/>
          <p:cNvSpPr>
            <a:spLocks noChangeArrowheads="1"/>
          </p:cNvSpPr>
          <p:nvPr/>
        </p:nvSpPr>
        <p:spPr bwMode="auto">
          <a:xfrm>
            <a:off x="60960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Oval 28"/>
          <p:cNvSpPr>
            <a:spLocks noChangeArrowheads="1"/>
          </p:cNvSpPr>
          <p:nvPr/>
        </p:nvSpPr>
        <p:spPr bwMode="auto">
          <a:xfrm>
            <a:off x="5715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Oval 29"/>
          <p:cNvSpPr>
            <a:spLocks noChangeArrowheads="1"/>
          </p:cNvSpPr>
          <p:nvPr/>
        </p:nvSpPr>
        <p:spPr bwMode="auto">
          <a:xfrm>
            <a:off x="6096000" y="541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Oval 30"/>
          <p:cNvSpPr>
            <a:spLocks noChangeArrowheads="1"/>
          </p:cNvSpPr>
          <p:nvPr/>
        </p:nvSpPr>
        <p:spPr bwMode="auto">
          <a:xfrm>
            <a:off x="5334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Oval 31"/>
          <p:cNvSpPr>
            <a:spLocks noChangeArrowheads="1"/>
          </p:cNvSpPr>
          <p:nvPr/>
        </p:nvSpPr>
        <p:spPr bwMode="auto">
          <a:xfrm>
            <a:off x="4953000" y="4648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Oval 32"/>
          <p:cNvSpPr>
            <a:spLocks noChangeArrowheads="1"/>
          </p:cNvSpPr>
          <p:nvPr/>
        </p:nvSpPr>
        <p:spPr bwMode="auto">
          <a:xfrm>
            <a:off x="53340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8" name="Group 33"/>
          <p:cNvGrpSpPr>
            <a:grpSpLocks/>
          </p:cNvGrpSpPr>
          <p:nvPr/>
        </p:nvGrpSpPr>
        <p:grpSpPr bwMode="auto">
          <a:xfrm>
            <a:off x="5029200" y="3429000"/>
            <a:ext cx="2819400" cy="2895600"/>
            <a:chOff x="3744" y="4464"/>
            <a:chExt cx="1776" cy="1824"/>
          </a:xfrm>
        </p:grpSpPr>
        <p:sp>
          <p:nvSpPr>
            <p:cNvPr id="3113" name="Oval 34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4" name="Group 35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15" name="Oval 36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6" name="Line 37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Line 38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99" name="Group 39"/>
          <p:cNvGrpSpPr>
            <a:grpSpLocks/>
          </p:cNvGrpSpPr>
          <p:nvPr/>
        </p:nvGrpSpPr>
        <p:grpSpPr bwMode="auto">
          <a:xfrm>
            <a:off x="6781800" y="4800600"/>
            <a:ext cx="457200" cy="457200"/>
            <a:chOff x="4486" y="3484"/>
            <a:chExt cx="288" cy="288"/>
          </a:xfrm>
        </p:grpSpPr>
        <p:sp>
          <p:nvSpPr>
            <p:cNvPr id="3110" name="Oval 4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1" name="Line 4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Line 4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40" name="Line 44"/>
          <p:cNvSpPr>
            <a:spLocks noChangeShapeType="1"/>
          </p:cNvSpPr>
          <p:nvPr/>
        </p:nvSpPr>
        <p:spPr bwMode="auto">
          <a:xfrm flipV="1">
            <a:off x="4648200" y="4800600"/>
            <a:ext cx="1828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AutoShape 47"/>
          <p:cNvSpPr>
            <a:spLocks noChangeArrowheads="1"/>
          </p:cNvSpPr>
          <p:nvPr/>
        </p:nvSpPr>
        <p:spPr bwMode="auto">
          <a:xfrm rot="1015650">
            <a:off x="6448425" y="487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33CCFF"/>
          </a:solidFill>
          <a:ln w="2857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Text Box 48"/>
          <p:cNvSpPr txBox="1">
            <a:spLocks noChangeArrowheads="1"/>
          </p:cNvSpPr>
          <p:nvPr/>
        </p:nvSpPr>
        <p:spPr bwMode="auto">
          <a:xfrm>
            <a:off x="381000" y="1676400"/>
            <a:ext cx="5562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u="sng">
                <a:cs typeface="Arial" charset="0"/>
              </a:rPr>
              <a:t>Simple Mean Shift procedure</a:t>
            </a:r>
            <a:r>
              <a:rPr lang="en-US" sz="2400">
                <a:cs typeface="Arial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 Compute mean shift vector</a:t>
            </a:r>
          </a:p>
          <a:p>
            <a:pPr eaLnBrk="1" hangingPunct="1">
              <a:buFontTx/>
              <a:buChar char="•"/>
            </a:pPr>
            <a:endParaRPr lang="en-US" sz="24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400">
                <a:cs typeface="Arial" charset="0"/>
              </a:rPr>
              <a:t>Translate the Kernel window by </a:t>
            </a:r>
            <a:r>
              <a:rPr lang="en-US" sz="2400" b="1">
                <a:cs typeface="Arial" charset="0"/>
              </a:rPr>
              <a:t>m(x)</a:t>
            </a:r>
            <a:endParaRPr lang="en-US" sz="2400">
              <a:cs typeface="Arial" charset="0"/>
            </a:endParaRPr>
          </a:p>
        </p:txBody>
      </p:sp>
      <p:graphicFrame>
        <p:nvGraphicFramePr>
          <p:cNvPr id="3074" name="Object 49"/>
          <p:cNvGraphicFramePr>
            <a:graphicFrameLocks noChangeAspect="1"/>
          </p:cNvGraphicFramePr>
          <p:nvPr/>
        </p:nvGraphicFramePr>
        <p:xfrm>
          <a:off x="457200" y="3657600"/>
          <a:ext cx="4343400" cy="247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4" imgW="1917360" imgH="1091880" progId="Equation.DSMT4">
                  <p:embed/>
                </p:oleObj>
              </mc:Choice>
              <mc:Fallback>
                <p:oleObj name="Equation" r:id="rId4" imgW="1917360" imgH="109188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57600"/>
                        <a:ext cx="4343400" cy="24717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42" name="Line 46"/>
          <p:cNvSpPr>
            <a:spLocks noChangeShapeType="1"/>
          </p:cNvSpPr>
          <p:nvPr/>
        </p:nvSpPr>
        <p:spPr bwMode="auto">
          <a:xfrm flipV="1">
            <a:off x="4114800" y="5029200"/>
            <a:ext cx="2895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51" name="Rectangle 55"/>
          <p:cNvSpPr>
            <a:spLocks noChangeArrowheads="1"/>
          </p:cNvSpPr>
          <p:nvPr/>
        </p:nvSpPr>
        <p:spPr bwMode="auto">
          <a:xfrm>
            <a:off x="1676400" y="3429000"/>
            <a:ext cx="2438400" cy="2819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2" name="Rectangle 56"/>
          <p:cNvSpPr>
            <a:spLocks noChangeArrowheads="1"/>
          </p:cNvSpPr>
          <p:nvPr/>
        </p:nvSpPr>
        <p:spPr bwMode="auto">
          <a:xfrm>
            <a:off x="4343400" y="4572000"/>
            <a:ext cx="3810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Content Placeholder 4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08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Computing the Mean Shift</a:t>
            </a:r>
            <a:endParaRPr lang="en-US" smtClean="0"/>
          </a:p>
        </p:txBody>
      </p:sp>
      <p:sp>
        <p:nvSpPr>
          <p:cNvPr id="3109" name="Rectangle 107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40" grpId="0" animBg="1"/>
      <p:bldP spid="132142" grpId="0" animBg="1"/>
      <p:bldP spid="132151" grpId="0" animBg="1"/>
      <p:bldP spid="13215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Oval 17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Oval 19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0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Oval 21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22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Oval 24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Oval 30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Oval 31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Oval 33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Oval 35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Oval 39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Oval 41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Oval 42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Oval 43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Oval 44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Oval 45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Oval 4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Oval 47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Oval 48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Oval 49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Oval 50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Oval 51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Oval 52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Oval 53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Oval 54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Oval 55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Oval 56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Oval 57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Oval 58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Oval 59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Oval 60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Oval 61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Oval 62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Oval 63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Oval 64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Oval 65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Oval 66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Oval 67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Oval 68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Oval 69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Oval 70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Oval 71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Oval 72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Oval 73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Oval 74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Oval 75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Oval 76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Oval 77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Oval 78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Oval 79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Oval 80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Oval 81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Oval 82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Oval 83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Oval 84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Oval 85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Oval 86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Oval 87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8" name="Oval 88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9" name="Oval 89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0" name="Oval 90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1" name="Oval 91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2" name="Oval 92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3" name="Oval 93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239" name="Oval 95"/>
          <p:cNvSpPr>
            <a:spLocks noChangeArrowheads="1"/>
          </p:cNvSpPr>
          <p:nvPr/>
        </p:nvSpPr>
        <p:spPr bwMode="auto">
          <a:xfrm>
            <a:off x="2057400" y="510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0" name="Oval 96"/>
          <p:cNvSpPr>
            <a:spLocks noChangeArrowheads="1"/>
          </p:cNvSpPr>
          <p:nvPr/>
        </p:nvSpPr>
        <p:spPr bwMode="auto">
          <a:xfrm>
            <a:off x="1600200" y="4191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1" name="Oval 97"/>
          <p:cNvSpPr>
            <a:spLocks noChangeArrowheads="1"/>
          </p:cNvSpPr>
          <p:nvPr/>
        </p:nvSpPr>
        <p:spPr bwMode="auto">
          <a:xfrm>
            <a:off x="1752600" y="2895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2" name="Oval 98"/>
          <p:cNvSpPr>
            <a:spLocks noChangeArrowheads="1"/>
          </p:cNvSpPr>
          <p:nvPr/>
        </p:nvSpPr>
        <p:spPr bwMode="auto">
          <a:xfrm>
            <a:off x="1676400" y="1295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3" name="Oval 99"/>
          <p:cNvSpPr>
            <a:spLocks noChangeArrowheads="1"/>
          </p:cNvSpPr>
          <p:nvPr/>
        </p:nvSpPr>
        <p:spPr bwMode="auto">
          <a:xfrm>
            <a:off x="3352800" y="1143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4" name="Oval 100"/>
          <p:cNvSpPr>
            <a:spLocks noChangeArrowheads="1"/>
          </p:cNvSpPr>
          <p:nvPr/>
        </p:nvSpPr>
        <p:spPr bwMode="auto">
          <a:xfrm>
            <a:off x="34290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5" name="Oval 101"/>
          <p:cNvSpPr>
            <a:spLocks noChangeArrowheads="1"/>
          </p:cNvSpPr>
          <p:nvPr/>
        </p:nvSpPr>
        <p:spPr bwMode="auto">
          <a:xfrm>
            <a:off x="4495800" y="48768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6" name="Oval 102"/>
          <p:cNvSpPr>
            <a:spLocks noChangeArrowheads="1"/>
          </p:cNvSpPr>
          <p:nvPr/>
        </p:nvSpPr>
        <p:spPr bwMode="auto">
          <a:xfrm>
            <a:off x="5562600" y="5029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7" name="Oval 103"/>
          <p:cNvSpPr>
            <a:spLocks noChangeArrowheads="1"/>
          </p:cNvSpPr>
          <p:nvPr/>
        </p:nvSpPr>
        <p:spPr bwMode="auto">
          <a:xfrm>
            <a:off x="6781800" y="3962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8" name="Oval 104"/>
          <p:cNvSpPr>
            <a:spLocks noChangeArrowheads="1"/>
          </p:cNvSpPr>
          <p:nvPr/>
        </p:nvSpPr>
        <p:spPr bwMode="auto">
          <a:xfrm>
            <a:off x="7315200" y="2819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49" name="Oval 105"/>
          <p:cNvSpPr>
            <a:spLocks noChangeArrowheads="1"/>
          </p:cNvSpPr>
          <p:nvPr/>
        </p:nvSpPr>
        <p:spPr bwMode="auto">
          <a:xfrm>
            <a:off x="6934200" y="1524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0" name="Oval 106"/>
          <p:cNvSpPr>
            <a:spLocks noChangeArrowheads="1"/>
          </p:cNvSpPr>
          <p:nvPr/>
        </p:nvSpPr>
        <p:spPr bwMode="auto">
          <a:xfrm>
            <a:off x="5715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1" name="Oval 107"/>
          <p:cNvSpPr>
            <a:spLocks noChangeArrowheads="1"/>
          </p:cNvSpPr>
          <p:nvPr/>
        </p:nvSpPr>
        <p:spPr bwMode="auto">
          <a:xfrm>
            <a:off x="4572000" y="990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2" name="Oval 108"/>
          <p:cNvSpPr>
            <a:spLocks noChangeArrowheads="1"/>
          </p:cNvSpPr>
          <p:nvPr/>
        </p:nvSpPr>
        <p:spPr bwMode="auto">
          <a:xfrm>
            <a:off x="3276600" y="3581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3" name="Oval 109"/>
          <p:cNvSpPr>
            <a:spLocks noChangeArrowheads="1"/>
          </p:cNvSpPr>
          <p:nvPr/>
        </p:nvSpPr>
        <p:spPr bwMode="auto">
          <a:xfrm>
            <a:off x="3505200" y="22860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4" name="Oval 110"/>
          <p:cNvSpPr>
            <a:spLocks noChangeArrowheads="1"/>
          </p:cNvSpPr>
          <p:nvPr/>
        </p:nvSpPr>
        <p:spPr bwMode="auto">
          <a:xfrm>
            <a:off x="5715000" y="20574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5" name="Oval 111"/>
          <p:cNvSpPr>
            <a:spLocks noChangeArrowheads="1"/>
          </p:cNvSpPr>
          <p:nvPr/>
        </p:nvSpPr>
        <p:spPr bwMode="auto">
          <a:xfrm>
            <a:off x="5715000" y="32766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256" name="Oval 112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2" name="Title 1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e-IL" smtClean="0"/>
              <a:t>Real Modality Analysis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25 -0.00301 0.05 -0.00162 0.075 0.00139 C 0.08403 0.00532 0.09375 0.00995 0.10313 0.0125 C 0.10834 0.01389 0.11736 0.01551 0.12188 0.01944 C 0.12691 0.02384 0.12379 0.02176 0.13125 0.025 C 0.13681 0.02754 0.14202 0.03333 0.14688 0.0375 C 0.15486 0.04467 0.16163 0.05532 0.16771 0.06528 C 0.17031 0.06967 0.17604 0.07778 0.17604 0.07778 C 0.17761 0.08403 0.18056 0.08889 0.18334 0.09444 C 0.18455 0.09699 0.18386 0.10069 0.18542 0.10278 C 0.18577 0.10324 0.18611 0.1037 0.18646 0.1041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34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125 -0.00556 0.02448 -0.01111 0.03542 -0.02084 C 0.03837 -0.02686 0.04792 -0.03102 0.05313 -0.03334 C 0.0592 -0.03611 0.06615 -0.04283 0.07292 -0.04306 C 0.08507 -0.04352 0.09722 -0.04398 0.10938 -0.04445 C 0.11945 -0.04769 0.12761 -0.05301 0.13646 -0.05973 C 0.14202 -0.06389 0.1441 -0.0676 0.15 -0.06945 C 0.16667 -0.08426 0.19427 -0.08056 0.21146 -0.08056 " pathEditMode="relative" ptsTypes="fffffffA">
                                      <p:cBhvr>
                                        <p:cTn id="8" dur="2000" fill="hold"/>
                                        <p:tgtEl>
                                          <p:spTgt spid="134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C 0.00573 -0.00509 0.01285 -0.01088 0.01875 -0.01528 C 0.02361 -0.01898 0.02674 -0.02384 0.03125 -0.02778 C 0.03368 -0.03264 0.03438 -0.03611 0.0375 -0.04028 C 0.03889 -0.0456 0.04097 -0.05255 0.04375 -0.05694 C 0.0467 -0.06157 0.04705 -0.06019 0.04896 -0.06528 C 0.05538 -0.08241 0.06458 -0.10532 0.06458 -0.125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134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C -0.00486 -0.00207 -0.00903 -0.00555 -0.01354 -0.00832 C -0.02361 -0.01434 -0.03351 -0.01805 -0.04271 -0.02638 C -0.04705 -0.03032 -0.05382 -0.03379 -0.05625 -0.04027 " pathEditMode="relative" ptsTypes="fffA">
                                      <p:cBhvr>
                                        <p:cTn id="12" dur="2000" fill="hold"/>
                                        <p:tgtEl>
                                          <p:spTgt spid="134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3.33333E-6 C -0.01233 0.00115 -0.02674 0.00162 -0.0375 0.01111 C -0.04098 0.025 -0.03525 0.00393 -0.04167 0.01944 C -0.04393 0.02477 -0.04358 0.02916 -0.0448 0.03472 C -0.04566 0.03889 -0.04688 0.04305 -0.04792 0.04722 C -0.04827 0.04861 -0.04896 0.05139 -0.04896 0.05139 C -0.04931 0.05463 -0.04983 0.05787 -0.05 0.06111 C -0.05105 0.08703 -0.04879 0.10208 -0.05417 0.12361 C -0.05556 0.12916 -0.05608 0.13472 -0.06042 0.1375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134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C 0.00105 0.00092 0.00209 0.00208 0.00313 0.00277 C 0.00417 0.00346 0.00521 0.00346 0.00626 0.00416 C 0.01372 0.00971 0.01789 0.01527 0.02605 0.01805 C 0.03351 0.02476 0.04323 0.02615 0.05105 0.03194 C 0.0533 0.03356 0.05521 0.03564 0.0573 0.03749 C 0.05834 0.03842 0.06042 0.04027 0.06042 0.04027 C 0.06198 0.04328 0.06407 0.04559 0.06563 0.0486 C 0.06997 0.0574 0.07292 0.06805 0.07605 0.07777 C 0.07917 0.08726 0.08091 0.09953 0.08751 0.10555 C 0.09462 0.1199 0.1099 0.13333 0.12084 0.14305 C 0.13924 0.15948 0.1606 0.18309 0.1823 0.19027 C 0.20001 0.20601 0.23143 0.20555 0.25105 0.20694 C 0.2691 0.20995 0.28716 0.21157 0.30521 0.21388 C 0.31546 0.21735 0.30174 0.21296 0.32084 0.21666 C 0.33195 0.21874 0.34341 0.22476 0.35417 0.22916 C 0.35973 0.23147 0.36528 0.23356 0.37084 0.2361 C 0.37327 0.23726 0.37709 0.24166 0.37709 0.24166 C 0.37987 0.24698 0.38438 0.25277 0.38941 0.25277 " pathEditMode="relative" ptsTypes="ffffffffffffffffffA">
                                      <p:cBhvr>
                                        <p:cTn id="16" dur="2000" fill="hold"/>
                                        <p:tgtEl>
                                          <p:spTgt spid="13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0.00573 0.00254 0.0118 0.00509 0.01771 0.00694 C 0.02048 0.00787 0.02604 0.00972 0.02604 0.00972 C 0.03437 0.01713 0.05225 0.01643 0.0625 0.01805 C 0.07916 0.02546 0.09583 0.03263 0.11354 0.03472 C 0.1217 0.0368 0.12916 0.03796 0.1375 0.03888 C 0.15659 0.04398 0.17673 0.04097 0.19583 0.04027 C 0.2059 0.03588 0.21666 0.03263 0.22708 0.02916 C 0.2309 0.028 0.23489 0.02453 0.23854 0.02361 C 0.24757 0.02129 0.25746 0.02013 0.26666 0.01805 C 0.27222 0.01689 0.27777 0.0162 0.28333 0.01527 C 0.28993 0.01435 0.30312 0.0125 0.30312 0.0125 C 0.31666 0.01296 0.33021 0.01296 0.34375 0.01388 C 0.35 0.01435 0.3625 0.01666 0.3625 0.01666 C 0.36892 0.01875 0.37552 0.02083 0.38229 0.02083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134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66667E-6 C 0.01354 0.00254 0.02691 0.00324 0.04062 0.00416 C 0.07465 0.00231 0.10677 -0.00487 0.13854 -0.02084 C 0.14375 -0.02339 0.14427 -0.02778 0.14792 -0.03195 C 0.15121 -0.03589 0.15451 -0.03774 0.15833 -0.04028 C 0.16337 -0.05024 0.17083 -0.05278 0.17812 -0.05834 C 0.19028 -0.06783 0.18212 -0.06297 0.19167 -0.06806 C 0.19601 -0.07385 0.20226 -0.07964 0.20833 -0.08195 C 0.21111 -0.08288 0.21667 -0.08473 0.21667 -0.08473 C 0.22795 -0.09468 0.24097 -0.10116 0.25417 -0.10556 C 0.26007 -0.11089 0.26667 -0.11528 0.27292 -0.11945 C 0.27969 -0.12408 0.27222 -0.12014 0.27917 -0.12639 C 0.28212 -0.12894 0.28559 -0.13079 0.28854 -0.13334 C 0.29392 -0.1382 0.29219 -0.13426 0.29896 -0.13889 C 0.30764 -0.14468 0.31684 -0.14769 0.32604 -0.15139 C 0.33212 -0.15371 0.33976 -0.15903 0.34583 -0.15973 C 0.36059 -0.16112 0.375 -0.16389 0.38958 -0.16667 C 0.39167 -0.1676 0.39375 -0.16852 0.39583 -0.16945 C 0.39687 -0.16991 0.39896 -0.17084 0.39896 -0.17084 " pathEditMode="relative" ptsTypes="ffffffffffffffffffA">
                                      <p:cBhvr>
                                        <p:cTn id="20" dur="2000" fill="hold"/>
                                        <p:tgtEl>
                                          <p:spTgt spid="134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C 0.00694 0.00625 0.01441 -0.00092 0.02187 0.00417 C 0.02969 0.00162 0.03559 -0.00277 0.04271 -0.00694 C 0.04739 -0.00972 0.04601 -0.00694 0.05 -0.00972 C 0.05798 -0.01504 0.06614 -0.02129 0.075 -0.02361 C 0.0868 -0.03148 0.10191 -0.03472 0.11458 -0.03889 C 0.12673 -0.04305 0.13732 -0.05069 0.15 -0.05277 C 0.15607 -0.05555 0.16094 -0.05602 0.16771 -0.05694 C 0.1809 -0.06134 0.1967 -0.06203 0.21042 -0.06389 C 0.25295 -0.06203 0.25885 -0.06111 0.31146 -0.06389 C 0.31614 -0.06412 0.32101 -0.06504 0.325 -0.06805 C 0.34757 -0.08472 0.31962 -0.06597 0.33542 -0.07639 C 0.33819 -0.08194 0.34271 -0.08796 0.34687 -0.09166 C 0.34809 -0.09838 0.3493 -0.10416 0.35208 -0.10972 C 0.35364 -0.11782 0.35451 -0.12314 0.35521 -0.13194 C 0.35434 -0.15254 0.35417 -0.18148 0.34479 -0.2 C 0.34392 -0.20578 0.34271 -0.21111 0.34167 -0.21666 C 0.34236 -0.24282 0.34062 -0.26227 0.35104 -0.28333 C 0.3533 -0.28796 0.35278 -0.29861 0.35521 -0.30277 C 0.35573 -0.3037 0.3566 -0.30185 0.35729 -0.30139 " pathEditMode="relative" ptsTypes="fffffffffffffffffffA">
                                      <p:cBhvr>
                                        <p:cTn id="22" dur="2000" fill="hold"/>
                                        <p:tgtEl>
                                          <p:spTgt spid="134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625 -0.00556 0.01302 -0.00718 0.01979 -0.01111 C 0.02118 -0.01204 0.02257 -0.0132 0.02396 -0.01389 C 0.02673 -0.01505 0.03229 -0.01667 0.03229 -0.01667 C 0.0368 -0.0206 0.04184 -0.02153 0.04687 -0.02361 C 0.05451 -0.02662 0.06215 -0.02986 0.06979 -0.03333 C 0.07257 -0.03449 0.07673 -0.03542 0.07916 -0.0375 C 0.08333 -0.0412 0.09045 -0.05 0.09479 -0.05278 C 0.09948 -0.05602 0.09652 -0.05208 0.10104 -0.05695 C 0.10225 -0.0581 0.10295 -0.05995 0.10416 -0.06111 C 0.10503 -0.06204 0.10625 -0.06181 0.10729 -0.0625 C 0.11441 -0.06783 0.12083 -0.075 0.12708 -0.08195 C 0.13229 -0.08773 0.14201 -0.09653 0.14583 -0.10417 C 0.15121 -0.11482 0.15816 -0.12593 0.1625 -0.1375 C 0.16441 -0.14283 0.16527 -0.14792 0.16771 -0.15278 C 0.17083 -0.17338 0.17586 -0.19468 0.18229 -0.21389 C 0.18507 -0.22222 0.18402 -0.22454 0.18854 -0.23056 C 0.19357 -0.25093 0.19375 -0.26968 0.19375 -0.29167 " pathEditMode="relative" ptsTypes="fffffffffffffffffA">
                                      <p:cBhvr>
                                        <p:cTn id="24" dur="2000" fill="hold"/>
                                        <p:tgtEl>
                                          <p:spTgt spid="134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451 -0.00903 0.00989 -0.01598 0.01562 -0.02361 C 0.01788 -0.02662 0.01909 -0.03102 0.02083 -0.03473 C 0.02534 -0.04422 0.03038 -0.05348 0.03541 -0.0625 C 0.03802 -0.07292 0.03767 -0.06019 0.0427 -0.08056 C 0.04409 -0.08611 0.046 -0.09074 0.04791 -0.09584 C 0.0519 -0.10625 0.05381 -0.1176 0.05833 -0.12778 C 0.06024 -0.14561 0.06475 -0.16505 0.06979 -0.18195 C 0.07222 -0.2007 0.07743 -0.21875 0.0802 -0.2375 C 0.07986 -0.24584 0.07968 -0.25417 0.07916 -0.2625 C 0.07899 -0.26389 0.07812 -0.26667 0.07812 -0.2666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134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2.22222E-6 C 0.00261 -0.01041 0.00279 -0.02129 0.00522 -0.03194 C 0.01077 -0.05694 0.01563 -0.08217 0.02188 -0.10694 C 0.02397 -0.13819 0.02692 -0.17407 0.01459 -0.20278 C 0.0099 -0.21389 0.01546 -0.19953 0.00938 -0.21111 C 0.00678 -0.2162 0.00556 -0.22176 0.00209 -0.22639 C -0.00747 -0.23912 -0.01806 -0.24977 -0.02917 -0.25972 C -0.03229 -0.2625 -0.03542 -0.26528 -0.03854 -0.26805 C -0.04063 -0.26991 -0.04479 -0.27361 -0.04479 -0.27361 C -0.04549 -0.27616 -0.04844 -0.28611 -0.05 -0.28611 " pathEditMode="relative" ptsTypes="fffffffffA">
                                      <p:cBhvr>
                                        <p:cTn id="28" dur="2000" fill="hold"/>
                                        <p:tgtEl>
                                          <p:spTgt spid="134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-0.00764 -0.00069 -0.01459 -0.00069 -0.02188 -0.00277 C -0.03316 -0.00602 -0.04428 -0.0118 -0.05521 -0.01666 C -0.05643 -0.01713 -0.05712 -0.01875 -0.05834 -0.01944 C -0.05973 -0.02014 -0.06112 -0.02037 -0.0625 -0.02083 C -0.06667 -0.02453 -0.07171 -0.02592 -0.07605 -0.02916 C -0.08455 -0.03541 -0.09289 -0.04421 -0.1 -0.05277 C -0.11685 -0.07291 -0.13021 -0.09861 -0.14896 -0.11527 C -0.15296 -0.11898 -0.16077 -0.1206 -0.16563 -0.12222 C -0.16945 -0.12569 -0.17396 -0.12615 -0.17396 -0.13333 " pathEditMode="relative" ptsTypes="fffffffffA">
                                      <p:cBhvr>
                                        <p:cTn id="30" dur="2000" fill="hold"/>
                                        <p:tgtEl>
                                          <p:spTgt spid="134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-0.00347 0.00301 -0.00434 0.00648 -0.00833 0.00833 C -0.0125 0.01643 -0.02101 0.01898 -0.02813 0.02083 C -0.04896 0.02014 -0.06823 0.01967 -0.08854 0.01528 C -0.12813 0.01597 -0.15816 0.01782 -0.19479 0.02222 C -0.20486 0.025 -0.21198 0.03009 -0.22083 0.03611 " pathEditMode="relative" ptsTypes="fffffA">
                                      <p:cBhvr>
                                        <p:cTn id="32" dur="2000" fill="hold"/>
                                        <p:tgtEl>
                                          <p:spTgt spid="134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C -0.01059 0.00463 -0.02187 0.0074 -0.03229 0.0125 C -0.03594 0.01435 -0.03923 0.01736 -0.04271 0.01944 C -0.04479 0.0206 -0.04896 0.02222 -0.04896 0.02222 C -0.05121 0.02523 -0.06059 0.03518 -0.0625 0.04027 C -0.0651 0.04722 -0.06319 0.04513 -0.06771 0.04722 C -0.06927 0.05509 -0.07274 0.06157 -0.07396 0.06944 C -0.07569 0.08148 -0.07916 0.09328 -0.08333 0.10416 C -0.08559 0.11018 -0.08628 0.11574 -0.09062 0.11944 C -0.09184 0.12453 -0.0993 0.13449 -0.10312 0.13611 C -0.10573 0.14143 -0.10989 0.14652 -0.11458 0.14861 C -0.12639 0.16041 -0.13993 0.16481 -0.15416 0.16944 C -0.15781 0.17268 -0.16041 0.17338 -0.16458 0.175 C -0.16666 0.17592 -0.16875 0.17685 -0.17083 0.17777 C -0.17187 0.17824 -0.17396 0.17916 -0.17396 0.17916 C -0.17882 0.18865 -0.17726 0.18425 -0.17916 0.19166 C -0.17986 0.20092 -0.17916 0.20532 -0.17916 0.21388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134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0313 0.00648 -0.00521 0.0125 -0.00938 0.01806 C -0.01094 0.02431 -0.01389 0.02685 -0.01667 0.03195 C -0.01962 0.0375 -0.02118 0.04468 -0.02396 0.05 C -0.02483 0.05162 -0.02622 0.05255 -0.02709 0.05417 C -0.02969 0.05857 -0.03073 0.06343 -0.03334 0.06806 C -0.03473 0.075 -0.03716 0.08125 -0.03959 0.0875 C -0.04132 0.09236 -0.0415 0.09676 -0.04375 0.10139 C -0.04532 0.10949 -0.04618 0.11621 -0.04896 0.12361 C -0.0507 0.13704 -0.054 0.15232 -0.05729 0.16528 C -0.05955 0.19167 -0.06025 0.21829 -0.06354 0.24445 C -0.06302 0.25857 -0.06441 0.28727 -0.05313 0.29722 C -0.05191 0.30232 -0.05313 0.30209 -0.05 0.3 " pathEditMode="relative" ptsTypes="ffffffffffffA">
                                      <p:cBhvr>
                                        <p:cTn id="36" dur="2000" fill="hold"/>
                                        <p:tgtEl>
                                          <p:spTgt spid="134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556E-6 C -0.00139 0.0176 3.33333E-6 0.02639 0.00937 0.03889 C 0.01076 0.04422 0.01475 0.05163 0.01771 0.05556 C 0.01927 0.06366 0.02396 0.06551 0.02604 0.07362 C 0.02743 0.0794 0.02639 0.07663 0.02916 0.08195 C 0.03333 0.1044 0.02916 0.12223 0.01875 0.13889 C 0.01666 0.14214 0.01475 0.14769 0.01354 0.15139 C 0.01267 0.15417 0.01215 0.15695 0.01146 0.15973 C 0.01111 0.16112 0.01041 0.16389 0.01041 0.16389 C 0.01146 0.18288 0.01267 0.19607 0.025 0.20695 C 0.0283 0.21343 0.0368 0.22246 0.04271 0.22501 C 0.04774 0.23172 0.05503 0.23403 0.05937 0.24167 C 0.06423 0.24977 0.06649 0.2595 0.07187 0.26667 C 0.07413 0.27547 0.07586 0.28403 0.07708 0.29306 C 0.07604 0.30325 0.07604 0.29954 0.07604 0.30417 " pathEditMode="relative" ptsTypes="ffffffffffffffA">
                                      <p:cBhvr>
                                        <p:cTn id="38" dur="2000" fill="hold"/>
                                        <p:tgtEl>
                                          <p:spTgt spid="13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C 0.00417 0.00371 0.00868 0.00672 0.01354 0.00834 C 0.02101 0.01505 0.01736 0.0132 0.02396 0.01528 C 0.03003 0.02338 0.03941 0.03195 0.04792 0.03473 C 0.0533 0.04005 0.06111 0.04375 0.06771 0.04584 C 0.06875 0.04676 0.06979 0.04792 0.07083 0.04861 C 0.07187 0.04931 0.07292 0.04931 0.07396 0.05 C 0.07864 0.05348 0.0816 0.05764 0.08646 0.05973 C 0.08941 0.06366 0.09132 0.0676 0.09479 0.07084 C 0.09757 0.07639 0.10364 0.08519 0.10521 0.09167 C 0.1059 0.09445 0.10607 0.09746 0.10729 0.1 C 0.10798 0.10139 0.10885 0.10255 0.10937 0.10417 C 0.11146 0.11042 0.1118 0.11528 0.11458 0.12084 C 0.11753 0.13635 0.12621 0.15116 0.13333 0.16389 C 0.13472 0.16945 0.13646 0.17223 0.13958 0.17639 C 0.14132 0.18334 0.14479 0.18843 0.14792 0.19445 C 0.15243 0.20301 0.1559 0.21204 0.16146 0.21945 C 0.16302 0.22547 0.16493 0.22848 0.16771 0.23334 C 0.17135 0.23982 0.17222 0.24445 0.17708 0.24861 C 0.18021 0.25486 0.18385 0.25973 0.18854 0.26389 C 0.19114 0.26898 0.19826 0.275 0.20312 0.27639 C 0.20555 0.27709 0.21042 0.27778 0.21042 0.27778 " pathEditMode="relative" ptsTypes="fffffffffffffffffffffA">
                                      <p:cBhvr>
                                        <p:cTn id="40" dur="2000" fill="hold"/>
                                        <p:tgtEl>
                                          <p:spTgt spid="134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39" grpId="0" animBg="1"/>
      <p:bldP spid="134240" grpId="0" animBg="1"/>
      <p:bldP spid="134241" grpId="0" animBg="1"/>
      <p:bldP spid="134242" grpId="0" animBg="1"/>
      <p:bldP spid="134243" grpId="0" animBg="1"/>
      <p:bldP spid="134244" grpId="0" animBg="1"/>
      <p:bldP spid="134245" grpId="0" animBg="1"/>
      <p:bldP spid="134246" grpId="0" animBg="1"/>
      <p:bldP spid="134247" grpId="0" animBg="1"/>
      <p:bldP spid="134248" grpId="0" animBg="1"/>
      <p:bldP spid="134249" grpId="0" animBg="1"/>
      <p:bldP spid="134250" grpId="0" animBg="1"/>
      <p:bldP spid="134251" grpId="0" animBg="1"/>
      <p:bldP spid="134252" grpId="0" animBg="1"/>
      <p:bldP spid="134253" grpId="0" animBg="1"/>
      <p:bldP spid="134254" grpId="0" animBg="1"/>
      <p:bldP spid="134255" grpId="0" animBg="1"/>
      <p:bldP spid="1342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533400" y="1219200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German: </a:t>
            </a:r>
            <a:r>
              <a:rPr lang="en-US" sz="2400" i="1"/>
              <a:t>Gestalt</a:t>
            </a:r>
            <a:r>
              <a:rPr lang="en-US" sz="2400"/>
              <a:t> - "form" or "whole”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609600" y="17526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Berlin School, early 20th century</a:t>
            </a:r>
          </a:p>
          <a:p>
            <a:endParaRPr lang="en-US" sz="800"/>
          </a:p>
          <a:p>
            <a:r>
              <a:rPr lang="en-US" sz="2400"/>
              <a:t>Kurt Koffka, Max Wertheimer, and Wolfgang Köhler 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57200" y="3124200"/>
            <a:ext cx="5791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View of brain: </a:t>
            </a:r>
          </a:p>
          <a:p>
            <a:pPr>
              <a:buFont typeface="Arial" charset="0"/>
              <a:buChar char="•"/>
            </a:pPr>
            <a:r>
              <a:rPr lang="en-US" sz="2400"/>
              <a:t> whole is more than the sum of its parts </a:t>
            </a:r>
          </a:p>
          <a:p>
            <a:pPr>
              <a:buFont typeface="Arial" charset="0"/>
              <a:buChar char="•"/>
            </a:pPr>
            <a:r>
              <a:rPr lang="en-US" sz="2400"/>
              <a:t> holistic</a:t>
            </a:r>
          </a:p>
          <a:p>
            <a:pPr>
              <a:buFont typeface="Arial" charset="0"/>
              <a:buChar char="•"/>
            </a:pPr>
            <a:r>
              <a:rPr lang="en-US" sz="2400"/>
              <a:t> parallel </a:t>
            </a:r>
          </a:p>
          <a:p>
            <a:pPr>
              <a:buFont typeface="Arial" charset="0"/>
              <a:buChar char="•"/>
            </a:pPr>
            <a:r>
              <a:rPr lang="en-US" sz="2400"/>
              <a:t> analog </a:t>
            </a:r>
          </a:p>
          <a:p>
            <a:pPr>
              <a:buFont typeface="Arial" charset="0"/>
              <a:buChar char="•"/>
            </a:pPr>
            <a:r>
              <a:rPr lang="en-US" sz="2400"/>
              <a:t> self-organizing tendencies </a:t>
            </a:r>
          </a:p>
          <a:p>
            <a:pPr lvl="2"/>
            <a:endParaRPr lang="en-US" sz="240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009900"/>
            <a:ext cx="23669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0" y="6488113"/>
            <a:ext cx="2282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Slide from S. Saverese</a:t>
            </a:r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Gestalt psychology</a:t>
            </a:r>
            <a:r>
              <a:rPr lang="en-US" sz="3600"/>
              <a:t> or </a:t>
            </a:r>
            <a:r>
              <a:rPr lang="en-US" sz="3600" b="1"/>
              <a:t>gestaltism</a:t>
            </a:r>
            <a:r>
              <a:rPr lang="en-US" sz="36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Attraction basin:</a:t>
            </a:r>
            <a:r>
              <a:rPr lang="en-US" smtClean="0"/>
              <a:t> the region for which all trajectories lead to the same mode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Cluster:</a:t>
            </a:r>
            <a:r>
              <a:rPr lang="en-US" smtClean="0"/>
              <a:t> all data points in the attraction basin of a mode</a:t>
            </a:r>
          </a:p>
          <a:p>
            <a:pPr eaLnBrk="1" hangingPunct="1"/>
            <a:endParaRPr lang="en-US" smtClean="0"/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1981200" y="3343275"/>
            <a:ext cx="5257800" cy="3057525"/>
            <a:chOff x="1776" y="1965"/>
            <a:chExt cx="2064" cy="1200"/>
          </a:xfrm>
        </p:grpSpPr>
        <p:grpSp>
          <p:nvGrpSpPr>
            <p:cNvPr id="41990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42011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2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42009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2010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992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28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Slide by Y. Ukrainitz &amp; B. Sarel</a:t>
            </a:r>
          </a:p>
        </p:txBody>
      </p:sp>
      <p:sp>
        <p:nvSpPr>
          <p:cNvPr id="41989" name="Rectangle 30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Attraction basin</a:t>
            </a:r>
          </a:p>
        </p:txBody>
      </p:sp>
      <p:pic>
        <p:nvPicPr>
          <p:cNvPr id="43011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7"/>
          <a:stretch>
            <a:fillRect/>
          </a:stretch>
        </p:blipFill>
        <p:spPr bwMode="auto">
          <a:xfrm>
            <a:off x="1447800" y="1136650"/>
            <a:ext cx="63246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of the given set of points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Choose kernel and bandwidth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For each point: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a window on that point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Compute the mean of the data in the search window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Center the search window at the new mean location</a:t>
            </a:r>
          </a:p>
          <a:p>
            <a:pPr marL="1314450" lvl="2" indent="-457200" eaLnBrk="1" hangingPunct="1">
              <a:buFont typeface="Calibri" pitchFamily="34" charset="0"/>
              <a:buAutoNum type="alphaLcParenR"/>
            </a:pPr>
            <a:r>
              <a:rPr lang="en-US" smtClean="0"/>
              <a:t>Repeat (b,c) until convergence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smtClean="0"/>
              <a:t>Assign points that lead to nearby modes to the same cluster</a:t>
            </a:r>
          </a:p>
          <a:p>
            <a:pPr marL="533400" indent="-533400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590800"/>
          </a:xfrm>
        </p:spPr>
        <p:txBody>
          <a:bodyPr/>
          <a:lstStyle/>
          <a:p>
            <a:pPr marL="533400" indent="-533400" eaLnBrk="1" hangingPunct="1"/>
            <a:r>
              <a:rPr lang="en-US" sz="2000" dirty="0" smtClean="0"/>
              <a:t>Compute features for each pixel (color, gradients, texture, </a:t>
            </a:r>
            <a:r>
              <a:rPr lang="en-US" sz="2000" dirty="0" err="1" smtClean="0"/>
              <a:t>etc</a:t>
            </a:r>
            <a:r>
              <a:rPr lang="en-US" sz="2000" dirty="0" smtClean="0"/>
              <a:t>); also store each pixel’s position</a:t>
            </a:r>
          </a:p>
          <a:p>
            <a:pPr marL="533400" indent="-533400" eaLnBrk="1" hangingPunct="1"/>
            <a:r>
              <a:rPr lang="en-US" sz="2000" dirty="0" smtClean="0"/>
              <a:t>Set kernel size for features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position K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 marL="533400" indent="-533400" eaLnBrk="1" hangingPunct="1"/>
            <a:r>
              <a:rPr lang="en-US" sz="2000" dirty="0" smtClean="0"/>
              <a:t>Initialize windows at individual pixel locations</a:t>
            </a:r>
          </a:p>
          <a:p>
            <a:pPr marL="533400" indent="-533400" eaLnBrk="1" hangingPunct="1"/>
            <a:r>
              <a:rPr lang="en-US" sz="2000" dirty="0" smtClean="0"/>
              <a:t>Perform mean shift for each window until convergence</a:t>
            </a:r>
          </a:p>
          <a:p>
            <a:pPr marL="533400" indent="-533400" eaLnBrk="1" hangingPunct="1"/>
            <a:r>
              <a:rPr lang="en-US" sz="2000" dirty="0" smtClean="0"/>
              <a:t>Merge modes that are within width of </a:t>
            </a:r>
            <a:r>
              <a:rPr lang="en-US" sz="2000" dirty="0" err="1" smtClean="0"/>
              <a:t>K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and K</a:t>
            </a:r>
            <a:r>
              <a:rPr lang="en-US" sz="2000" baseline="-25000" dirty="0" smtClean="0"/>
              <a:t>s</a:t>
            </a:r>
            <a:endParaRPr lang="en-US" sz="20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by Mean Shift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114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segmentation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6248400"/>
            <a:ext cx="853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hlinkClick r:id="rId4"/>
              </a:rPr>
              <a:t>http://www.caip.rutgers.edu/~comanici/MSPAMI/msPamiResults.html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Mean-shift: other issues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Speedups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Binned estimation – replace points within some “bin” by point at center with mass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search of neighbors – e.g., k-d tree or approximate NN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Update all windows in each iteration (faster convergence)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tricks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Use </a:t>
            </a:r>
            <a:r>
              <a:rPr lang="en-US" dirty="0" err="1" smtClean="0"/>
              <a:t>kNN</a:t>
            </a:r>
            <a:r>
              <a:rPr lang="en-US" dirty="0" smtClean="0"/>
              <a:t> to determine window sizes adaptively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Lots of theoretical support</a:t>
            </a:r>
          </a:p>
          <a:p>
            <a:pPr lvl="1">
              <a:buFont typeface="Arial" pitchFamily="34" charset="0"/>
              <a:buNone/>
              <a:defRPr/>
            </a:pPr>
            <a:r>
              <a:rPr lang="en-US" dirty="0" smtClean="0">
                <a:cs typeface="Arial" pitchFamily="34" charset="0"/>
              </a:rPr>
              <a:t>	</a:t>
            </a:r>
            <a:r>
              <a:rPr lang="en-US" sz="2400" dirty="0" smtClean="0">
                <a:cs typeface="Arial" pitchFamily="34" charset="0"/>
              </a:rPr>
              <a:t>D. </a:t>
            </a:r>
            <a:r>
              <a:rPr lang="en-US" sz="2400" dirty="0" err="1" smtClean="0">
                <a:cs typeface="Arial" pitchFamily="34" charset="0"/>
              </a:rPr>
              <a:t>Comaniciu</a:t>
            </a:r>
            <a:r>
              <a:rPr lang="en-US" sz="2400" dirty="0" smtClean="0">
                <a:cs typeface="Arial" pitchFamily="34" charset="0"/>
              </a:rPr>
              <a:t> and P. Meer, Mean Shift: A Robust Approach toward Feature Space Analysis, PAMI 2002. 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>
              <a:cs typeface="Arial" pitchFamily="34" charset="0"/>
            </a:endParaRP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mean-shift for HW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 is to understand the basics of how mean-shift works</a:t>
            </a:r>
          </a:p>
          <a:p>
            <a:pPr lvl="1"/>
            <a:r>
              <a:rPr lang="en-US" dirty="0" smtClean="0"/>
              <a:t>Just get something working that has the right behavior qualitatively</a:t>
            </a:r>
          </a:p>
          <a:p>
            <a:pPr lvl="1"/>
            <a:r>
              <a:rPr lang="en-US" dirty="0" smtClean="0"/>
              <a:t>Don’t worry about speed</a:t>
            </a:r>
          </a:p>
          <a:p>
            <a:r>
              <a:rPr lang="en-US" dirty="0" smtClean="0"/>
              <a:t>Simplifications</a:t>
            </a:r>
          </a:p>
          <a:p>
            <a:pPr lvl="1"/>
            <a:r>
              <a:rPr lang="en-US" dirty="0" smtClean="0"/>
              <a:t>Work with very small images (120x80)</a:t>
            </a:r>
          </a:p>
          <a:p>
            <a:pPr lvl="1"/>
            <a:r>
              <a:rPr lang="en-US" dirty="0" smtClean="0"/>
              <a:t>Use a uniform kernel (compute the mean of color, position within some neighborhood given by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and K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use a heuristic for merging similar modes</a:t>
            </a:r>
          </a:p>
        </p:txBody>
      </p:sp>
    </p:spTree>
    <p:extLst>
      <p:ext uri="{BB962C8B-B14F-4D97-AF65-F5344CB8AC3E}">
        <p14:creationId xmlns:p14="http://schemas.microsoft.com/office/powerpoint/2010/main" val="49176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Mean shift pros and cons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51054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Good general-purpose segmentation</a:t>
            </a:r>
          </a:p>
          <a:p>
            <a:pPr lvl="1" eaLnBrk="1" hangingPunct="1"/>
            <a:r>
              <a:rPr lang="en-US" sz="2400" dirty="0" smtClean="0"/>
              <a:t>Flexible in number and shape of regions</a:t>
            </a:r>
          </a:p>
          <a:p>
            <a:pPr lvl="1" eaLnBrk="1" hangingPunct="1"/>
            <a:r>
              <a:rPr lang="en-US" sz="2400" dirty="0" smtClean="0"/>
              <a:t>Robust to </a:t>
            </a:r>
            <a:r>
              <a:rPr lang="en-US" sz="2400" dirty="0" smtClean="0"/>
              <a:t>outliers</a:t>
            </a:r>
          </a:p>
          <a:p>
            <a:pPr lvl="1" eaLnBrk="1" hangingPunct="1"/>
            <a:r>
              <a:rPr lang="en-US" sz="2400" dirty="0" smtClean="0"/>
              <a:t>General mode-finding algorithm (useful for other problems such as finding most common surface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Have to choose kernel size in advance</a:t>
            </a:r>
          </a:p>
          <a:p>
            <a:pPr lvl="1" eaLnBrk="1" hangingPunct="1"/>
            <a:r>
              <a:rPr lang="en-US" sz="2400" dirty="0" smtClean="0"/>
              <a:t>Not suitable for high-dimensional features</a:t>
            </a:r>
          </a:p>
          <a:p>
            <a:pPr eaLnBrk="1" hangingPunct="1"/>
            <a:r>
              <a:rPr lang="en-US" sz="2800" dirty="0" smtClean="0"/>
              <a:t>When to use it</a:t>
            </a:r>
          </a:p>
          <a:p>
            <a:pPr lvl="1" eaLnBrk="1" hangingPunct="1"/>
            <a:r>
              <a:rPr lang="en-US" sz="2400" dirty="0" smtClean="0"/>
              <a:t>Oversegmentation</a:t>
            </a:r>
          </a:p>
          <a:p>
            <a:pPr lvl="1" eaLnBrk="1" hangingPunct="1"/>
            <a:r>
              <a:rPr lang="en-US" sz="2400" dirty="0" smtClean="0"/>
              <a:t>Multiple segmentations</a:t>
            </a:r>
          </a:p>
          <a:p>
            <a:pPr lvl="1" eaLnBrk="1" hangingPunct="1"/>
            <a:r>
              <a:rPr lang="en-US" sz="2400" dirty="0" smtClean="0"/>
              <a:t>Tracking, clustering, filtering applications</a:t>
            </a:r>
          </a:p>
          <a:p>
            <a:pPr lvl="2" eaLnBrk="1" hangingPunct="1"/>
            <a:r>
              <a:rPr lang="en-US" sz="2000" dirty="0"/>
              <a:t>D. </a:t>
            </a:r>
            <a:r>
              <a:rPr lang="en-US" sz="2000" dirty="0" err="1"/>
              <a:t>Comaniciu</a:t>
            </a:r>
            <a:r>
              <a:rPr lang="en-US" sz="2000" dirty="0"/>
              <a:t>, V. Ramesh, P. Meer: </a:t>
            </a:r>
            <a:r>
              <a:rPr lang="en-US" sz="2000" i="1" dirty="0">
                <a:hlinkClick r:id="rId3"/>
              </a:rPr>
              <a:t>Real-Time Tracking of Non-Rigid Objects using Mean Shift</a:t>
            </a:r>
            <a:r>
              <a:rPr lang="en-US" sz="2000" dirty="0"/>
              <a:t>, </a:t>
            </a:r>
            <a:r>
              <a:rPr lang="en-US" sz="2000" i="1" dirty="0" smtClean="0"/>
              <a:t>Best Paper Award</a:t>
            </a:r>
            <a:r>
              <a:rPr lang="en-US" sz="2000" dirty="0" smtClean="0"/>
              <a:t>, </a:t>
            </a:r>
            <a:r>
              <a:rPr lang="en-US" sz="2000" dirty="0"/>
              <a:t>IEEE Conf. Computer Vision and Pattern Recognition (CVPR'00), Hilton Head Island, South Carolina, Vol. 2, 142-149, 2000 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Mean-shift </a:t>
            </a:r>
            <a:r>
              <a:rPr lang="en-US" dirty="0" smtClean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Nicely written mean-shift explanation (with math)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1600" dirty="0" smtClean="0">
                <a:hlinkClick r:id="rId2"/>
              </a:rPr>
              <a:t>http://saravananthirumuruganathan.wordpress.com/2010/04/01/introduction-to-mean-shift-algorithm/</a:t>
            </a:r>
            <a:endParaRPr lang="en-US" sz="16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US" sz="2400" dirty="0" smtClean="0"/>
              <a:t>Includes .m code for mean-shift </a:t>
            </a:r>
            <a:r>
              <a:rPr lang="en-US" sz="2400" dirty="0" smtClean="0"/>
              <a:t>clustering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Mean-shift paper by </a:t>
            </a:r>
            <a:r>
              <a:rPr lang="en-US" dirty="0" err="1" smtClean="0"/>
              <a:t>Comaniciu</a:t>
            </a:r>
            <a:r>
              <a:rPr lang="en-US" dirty="0" smtClean="0"/>
              <a:t> and Meer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000" dirty="0" smtClean="0">
                <a:hlinkClick r:id="rId3"/>
              </a:rPr>
              <a:t>http://www.caip.rutgers.edu/~comanici/Papers/MsRobustApproach.pdf</a:t>
            </a: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sz="2000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Adaptive mean shift in higher dimensions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400" i="1" dirty="0" smtClean="0">
                <a:hlinkClick r:id="rId4"/>
              </a:rPr>
              <a:t>http://mis.hevra.haifa.ac.il/~ishimshoni/papers/chap9.pdf</a:t>
            </a:r>
            <a:endParaRPr lang="en-US" sz="2400" i="1" dirty="0" smtClean="0"/>
          </a:p>
          <a:p>
            <a:pPr>
              <a:buFont typeface="Arial" pitchFamily="34" charset="0"/>
              <a:buNone/>
              <a:defRPr/>
            </a:pPr>
            <a:endParaRPr lang="en-US" sz="2400" i="1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>
              <a:buFont typeface="Arial" pitchFamily="34" charset="0"/>
              <a:buNone/>
              <a:defRPr/>
            </a:pPr>
            <a:endParaRPr lang="en-US" sz="1400" dirty="0" smtClean="0"/>
          </a:p>
          <a:p>
            <a:pPr>
              <a:buFont typeface="Arial" pitchFamily="34" charset="0"/>
              <a:buNone/>
              <a:defRPr/>
            </a:pPr>
            <a:endParaRPr lang="en-US" sz="2800" i="1" dirty="0" smtClean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50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3505200" y="914400"/>
            <a:ext cx="5410200" cy="5518150"/>
            <a:chOff x="3352800" y="1143000"/>
            <a:chExt cx="5410200" cy="5518150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5029200" y="6324600"/>
              <a:ext cx="2352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600">
                  <a:solidFill>
                    <a:srgbClr val="000000"/>
                  </a:solidFill>
                  <a:cs typeface="Arial" charset="0"/>
                </a:rPr>
                <a:t>The Muller-Lyer illusion</a:t>
              </a:r>
            </a:p>
          </p:txBody>
        </p:sp>
      </p:grpSp>
      <p:sp>
        <p:nvSpPr>
          <p:cNvPr id="12291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Gestaltism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5146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219200" y="4267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3810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1447800" y="3886200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581400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3444875" y="3143250"/>
            <a:ext cx="420688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098211">
            <a:off x="3446463" y="4064000"/>
            <a:ext cx="414337" cy="193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Superpixel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 is to divide the image into a large number of regions, such that each regions lie within object boundaries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Watershed</a:t>
            </a:r>
          </a:p>
          <a:p>
            <a:pPr lvl="1"/>
            <a:r>
              <a:rPr lang="en-US" dirty="0" err="1" smtClean="0"/>
              <a:t>Felzenszwalb</a:t>
            </a:r>
            <a:r>
              <a:rPr lang="en-US" dirty="0" smtClean="0"/>
              <a:t> and </a:t>
            </a:r>
            <a:r>
              <a:rPr lang="en-US" dirty="0" err="1" smtClean="0"/>
              <a:t>Huttenlocher</a:t>
            </a:r>
            <a:r>
              <a:rPr lang="en-US" dirty="0" smtClean="0"/>
              <a:t> graph-based</a:t>
            </a:r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SLIC</a:t>
            </a:r>
          </a:p>
        </p:txBody>
      </p:sp>
    </p:spTree>
    <p:extLst>
      <p:ext uri="{BB962C8B-B14F-4D97-AF65-F5344CB8AC3E}">
        <p14:creationId xmlns:p14="http://schemas.microsoft.com/office/powerpoint/2010/main" val="33241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algorithm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433763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pic>
        <p:nvPicPr>
          <p:cNvPr id="51203" name="Picture 2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C:\Documents and Settings\Derek Hoiem\My Documents\Classes\Spring10 - Computer Vision\figs\7\len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800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2" y="1066800"/>
            <a:ext cx="30178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1219199" y="41148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</a:t>
            </a:r>
          </a:p>
        </p:txBody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4267199" y="41148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Gradient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6659562" y="4038600"/>
            <a:ext cx="2560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Watershed boundaries</a:t>
            </a:r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0" t="15057" r="27680" b="41465"/>
          <a:stretch/>
        </p:blipFill>
        <p:spPr bwMode="auto">
          <a:xfrm>
            <a:off x="3604260" y="4484688"/>
            <a:ext cx="2395852" cy="237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Meyer’s watershed segmentation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Choose local minima as region seeds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Add neighbors to priority queue, sorted by value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Take top priority pixel from queue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If all labeled neighbors have same label, assign that label to pixel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Add all non-marked neighbors to queue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Repeat step 3 until finished (all remaining pixels in queue are on the boundary)</a:t>
            </a:r>
          </a:p>
        </p:txBody>
      </p:sp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7332663" y="63960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Meyer 1991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6096000"/>
            <a:ext cx="553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Matlab: seg = watershed(bnd_im)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:\Documents and Settings\Derek Hoiem\My Documents\Classes\Spring10 - Computer Vision\figs\8\lena_waters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C:\Documents and Settings\Derek Hoiem\My Documents\Classes\Spring10 - Computer Vision\figs\8\lena_gr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 trick</a:t>
            </a: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Use Gaussian or median filter to reduce number of regions</a:t>
            </a:r>
          </a:p>
        </p:txBody>
      </p:sp>
      <p:pic>
        <p:nvPicPr>
          <p:cNvPr id="103426" name="Picture 2" descr="C:\Documents and Settings\Derek Hoiem\My Documents\Classes\Spring10 - Computer Vision\figs\8\lena_gra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:\Documents and Settings\Derek Hoiem\My Documents\Classes\Spring10 - Computer Vision\figs\8\lena_watersh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Use as a starting point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Ultrametric</a:t>
            </a:r>
            <a:r>
              <a:rPr lang="en-US" dirty="0" smtClean="0"/>
              <a:t> contour map (</a:t>
            </a:r>
            <a:r>
              <a:rPr lang="en-US" dirty="0" err="1" smtClean="0"/>
              <a:t>Arbelaez</a:t>
            </a:r>
            <a:r>
              <a:rPr lang="en-US" dirty="0" smtClean="0"/>
              <a:t> 2006)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Works with any soft boundaries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 smtClean="0"/>
              <a:t>Pb</a:t>
            </a:r>
            <a:r>
              <a:rPr lang="en-US" dirty="0" smtClean="0"/>
              <a:t> (w/o non-max suppression)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Canny </a:t>
            </a:r>
            <a:r>
              <a:rPr lang="en-US" dirty="0"/>
              <a:t>(w/o non-max suppression</a:t>
            </a:r>
            <a:r>
              <a:rPr lang="en-US" dirty="0" smtClean="0"/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Etc.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Fast (&lt; 1 sec for 512x512 image)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Preserves boundaries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Only as good as the soft </a:t>
            </a:r>
            <a:r>
              <a:rPr lang="en-US" dirty="0" smtClean="0"/>
              <a:t>boundaries (which may be slow to compute)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easy to get variety of regions for multiple segmentations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Good </a:t>
            </a:r>
            <a:r>
              <a:rPr lang="en-US" dirty="0" smtClean="0"/>
              <a:t>algorithm for </a:t>
            </a:r>
            <a:r>
              <a:rPr lang="en-US" dirty="0" err="1" smtClean="0"/>
              <a:t>superpixels</a:t>
            </a:r>
            <a:r>
              <a:rPr lang="en-US" dirty="0" smtClean="0"/>
              <a:t>, hierarchical </a:t>
            </a:r>
            <a:r>
              <a:rPr lang="en-US" dirty="0" smtClean="0"/>
              <a:t>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: Graph-Based Segmentation</a:t>
            </a:r>
            <a:endParaRPr lang="en-US" dirty="0"/>
          </a:p>
        </p:txBody>
      </p:sp>
      <p:pic>
        <p:nvPicPr>
          <p:cNvPr id="106498" name="Picture 2" descr="http://www.cs.brown.edu/~pff/segment/be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http://www.cs.brown.edu/~pff/segment/beach-se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9812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http://www.cs.brown.edu/~pff/segment/gr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90344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cs.brown.edu/~pff/segment/grain-s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45" y="40386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12" y="5033772"/>
            <a:ext cx="4974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Good for thin regions</a:t>
            </a:r>
          </a:p>
          <a:p>
            <a:r>
              <a:rPr lang="en-US" dirty="0" smtClean="0"/>
              <a:t>+ Fast</a:t>
            </a:r>
          </a:p>
          <a:p>
            <a:r>
              <a:rPr lang="en-US" dirty="0" smtClean="0"/>
              <a:t>+ Easy to control coarseness of segmentations</a:t>
            </a:r>
          </a:p>
          <a:p>
            <a:r>
              <a:rPr lang="en-US" dirty="0" smtClean="0"/>
              <a:t>+ Can include both large and small regions</a:t>
            </a:r>
          </a:p>
          <a:p>
            <a:r>
              <a:rPr lang="en-US" dirty="0"/>
              <a:t> </a:t>
            </a:r>
            <a:r>
              <a:rPr lang="en-US" dirty="0" smtClean="0"/>
              <a:t>- Often creates regions with strange shapes</a:t>
            </a:r>
          </a:p>
          <a:p>
            <a:r>
              <a:rPr lang="en-US" dirty="0" smtClean="0"/>
              <a:t> - Sometimes makes very large errors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5632" y="1295168"/>
            <a:ext cx="6361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smtClean="0">
                <a:hlinkClick r:id="rId6"/>
              </a:rPr>
              <a:t>http://www.cs.brown.edu/~pff/segment/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514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Turbo Pixels: </a:t>
            </a:r>
            <a:r>
              <a:rPr lang="en-US" dirty="0" err="1" smtClean="0"/>
              <a:t>Levinstein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5" y="1905000"/>
            <a:ext cx="6985864" cy="467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653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http://www.cs.toronto.edu/~kyros/pubs/09.pami.turbopixels.pdf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910"/>
            <a:ext cx="838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Tries to preserve boundaries like watershed but to produce more regular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   </a:t>
            </a:r>
            <a:r>
              <a:rPr lang="en-US" sz="2400" dirty="0" smtClean="0"/>
              <a:t>(</a:t>
            </a:r>
            <a:r>
              <a:rPr lang="en-US" sz="2400" dirty="0" err="1" smtClean="0"/>
              <a:t>Achanta</a:t>
            </a:r>
            <a:r>
              <a:rPr lang="en-US" sz="2400" dirty="0" smtClean="0"/>
              <a:t> et al. PAMI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55975"/>
            <a:ext cx="5029201" cy="563062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Initialize cluster centers on pixel grid in steps S</a:t>
            </a:r>
          </a:p>
          <a:p>
            <a:pPr marL="400050" lvl="1" indent="0">
              <a:buNone/>
            </a:pPr>
            <a:r>
              <a:rPr lang="en-US" dirty="0" smtClean="0"/>
              <a:t>- Features: Lab color, x-y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Move centers to position in 3x3 window with smallest gradient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each pixel to cluster center within 2S pixel distance and assign to nearest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Recompute</a:t>
            </a:r>
            <a:r>
              <a:rPr lang="en-US" dirty="0" smtClean="0"/>
              <a:t> cluster centers as mean color/position of pixels belonging to each cluster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Stop when residual error is small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1408" y="805934"/>
            <a:ext cx="760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infoscience.epfl.ch/record/177415/files/Superpixel_PAMI2011-2.pdf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76" y="1371600"/>
            <a:ext cx="3347129" cy="2476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4724400"/>
            <a:ext cx="3313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Fast 0.36s for 320x240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Regular </a:t>
            </a:r>
            <a:r>
              <a:rPr lang="en-US" dirty="0" err="1" smtClean="0"/>
              <a:t>superpixels</a:t>
            </a:r>
            <a:endParaRPr lang="en-US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r>
              <a:rPr lang="en-US" dirty="0" smtClean="0"/>
              <a:t> </a:t>
            </a:r>
            <a:r>
              <a:rPr lang="en-US" dirty="0" err="1" smtClean="0"/>
              <a:t>Superpixels</a:t>
            </a:r>
            <a:r>
              <a:rPr lang="en-US" dirty="0" smtClean="0"/>
              <a:t> fit boundaries</a:t>
            </a:r>
          </a:p>
          <a:p>
            <a:r>
              <a:rPr lang="en-US" dirty="0" smtClean="0"/>
              <a:t>-  May miss thin objects</a:t>
            </a:r>
          </a:p>
          <a:p>
            <a:r>
              <a:rPr lang="en-US" dirty="0" smtClean="0"/>
              <a:t>-  Large number of </a:t>
            </a:r>
            <a:r>
              <a:rPr lang="en-US" dirty="0" err="1" smtClean="0"/>
              <a:t>superpixels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 perceive the interpretation, not the senses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2209800"/>
            <a:ext cx="3352800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867400" y="1981200"/>
            <a:ext cx="304800" cy="2286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224088" y="1905000"/>
            <a:ext cx="304800" cy="3048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8400" y="57912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003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5524500" y="55245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24001" y="3200400"/>
            <a:ext cx="19812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67400" y="4191000"/>
            <a:ext cx="2895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877594" y="3199606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14600" y="4191000"/>
            <a:ext cx="33528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228600" y="4191000"/>
            <a:ext cx="228600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93143" y="4945857"/>
            <a:ext cx="976313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3124200" y="4800600"/>
            <a:ext cx="1905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923632" y="4906168"/>
            <a:ext cx="958850" cy="747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22098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5867400" y="4191000"/>
            <a:ext cx="3048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 in segmentation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Oversegmentation</a:t>
            </a:r>
          </a:p>
          <a:p>
            <a:pPr lvl="1"/>
            <a:r>
              <a:rPr lang="en-US" dirty="0" smtClean="0"/>
              <a:t>Watershed + </a:t>
            </a:r>
            <a:r>
              <a:rPr lang="en-US" dirty="0" err="1" smtClean="0"/>
              <a:t>Pb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Felzenszwalb and </a:t>
            </a:r>
            <a:r>
              <a:rPr lang="en-US" dirty="0" err="1" smtClean="0"/>
              <a:t>Huttenlocher</a:t>
            </a:r>
            <a:r>
              <a:rPr lang="en-US" dirty="0" smtClean="0"/>
              <a:t> 2004 </a:t>
            </a:r>
            <a:r>
              <a:rPr lang="en-US" dirty="0">
                <a:sym typeface="Wingdings" pitchFamily="2" charset="2"/>
              </a:rPr>
              <a:t> my </a:t>
            </a:r>
            <a:r>
              <a:rPr lang="en-US" dirty="0" smtClean="0">
                <a:sym typeface="Wingdings" pitchFamily="2" charset="2"/>
              </a:rPr>
              <a:t>favorite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>
                <a:hlinkClick r:id="rId2"/>
              </a:rPr>
              <a:t>http://www.cs.brown.edu/~pff/segment/</a:t>
            </a:r>
            <a:endParaRPr lang="en-US" dirty="0" smtClean="0"/>
          </a:p>
          <a:p>
            <a:pPr lvl="1"/>
            <a:r>
              <a:rPr lang="en-US" dirty="0" smtClean="0"/>
              <a:t>SLIC </a:t>
            </a:r>
            <a:r>
              <a:rPr lang="en-US" dirty="0" smtClean="0">
                <a:sym typeface="Wingdings" panose="05000000000000000000" pitchFamily="2" charset="2"/>
              </a:rPr>
              <a:t> good recent option</a:t>
            </a:r>
            <a:endParaRPr lang="en-US" dirty="0" smtClean="0"/>
          </a:p>
          <a:p>
            <a:pPr lvl="1"/>
            <a:r>
              <a:rPr lang="en-US" dirty="0" err="1" smtClean="0"/>
              <a:t>Turbopixels</a:t>
            </a:r>
            <a:endParaRPr lang="en-US" dirty="0" smtClean="0"/>
          </a:p>
          <a:p>
            <a:pPr lvl="1"/>
            <a:r>
              <a:rPr lang="en-US" dirty="0" smtClean="0"/>
              <a:t>Mean-shift</a:t>
            </a:r>
          </a:p>
          <a:p>
            <a:endParaRPr lang="en-US" dirty="0"/>
          </a:p>
          <a:p>
            <a:r>
              <a:rPr lang="en-US" dirty="0" smtClean="0"/>
              <a:t>Larger regions</a:t>
            </a:r>
          </a:p>
          <a:p>
            <a:pPr lvl="1"/>
            <a:r>
              <a:rPr lang="en-US" dirty="0"/>
              <a:t>Hierarchical segmentation (e.g., from </a:t>
            </a:r>
            <a:r>
              <a:rPr lang="en-US" dirty="0" err="1"/>
              <a:t>Pb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 my favorite</a:t>
            </a:r>
            <a:endParaRPr lang="en-US" dirty="0" smtClean="0"/>
          </a:p>
          <a:p>
            <a:pPr lvl="1"/>
            <a:r>
              <a:rPr lang="en-US" dirty="0" smtClean="0"/>
              <a:t>Normalized cuts</a:t>
            </a:r>
          </a:p>
          <a:p>
            <a:pPr lvl="1"/>
            <a:r>
              <a:rPr lang="en-US" dirty="0" smtClean="0"/>
              <a:t>Mean-shift</a:t>
            </a:r>
          </a:p>
          <a:p>
            <a:pPr lvl="1"/>
            <a:r>
              <a:rPr lang="en-US" dirty="0" smtClean="0"/>
              <a:t>Seed + graph cuts (discussed later)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segmentations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79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creating regions for pixel classification or object detection, don’t commit to one partitioning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Strategies:</a:t>
            </a:r>
          </a:p>
          <a:p>
            <a:pPr lvl="1"/>
            <a:r>
              <a:rPr lang="en-US" dirty="0" smtClean="0"/>
              <a:t>Hierarchical segmentation</a:t>
            </a:r>
          </a:p>
          <a:p>
            <a:pPr lvl="2"/>
            <a:r>
              <a:rPr lang="en-US" dirty="0" smtClean="0"/>
              <a:t>Occlusion boundaries hierarchy: Hoiem et al. IJCV 2011  (uses trained classifier to merge)</a:t>
            </a:r>
          </a:p>
          <a:p>
            <a:pPr lvl="2"/>
            <a:r>
              <a:rPr lang="en-US" dirty="0" err="1" smtClean="0"/>
              <a:t>Pb+watershed</a:t>
            </a:r>
            <a:r>
              <a:rPr lang="en-US" dirty="0" smtClean="0"/>
              <a:t> hierarchy: </a:t>
            </a:r>
            <a:r>
              <a:rPr lang="en-US" dirty="0" smtClean="0">
                <a:hlinkClick r:id="rId2"/>
              </a:rPr>
              <a:t>Arbeleaz et al. CVPR 2009</a:t>
            </a:r>
            <a:endParaRPr lang="en-US" dirty="0" smtClean="0"/>
          </a:p>
          <a:p>
            <a:pPr lvl="2"/>
            <a:r>
              <a:rPr lang="en-US" dirty="0">
                <a:hlinkClick r:id="rId3"/>
              </a:rPr>
              <a:t>Selective </a:t>
            </a:r>
            <a:r>
              <a:rPr lang="en-US" dirty="0" smtClean="0">
                <a:hlinkClick r:id="rId3"/>
              </a:rPr>
              <a:t>search</a:t>
            </a:r>
            <a:r>
              <a:rPr lang="en-US" dirty="0" smtClean="0"/>
              <a:t>: FH + agglomerative clustering 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Vary segmentation parameters</a:t>
            </a:r>
          </a:p>
          <a:p>
            <a:pPr lvl="2"/>
            <a:r>
              <a:rPr lang="en-US" dirty="0" smtClean="0"/>
              <a:t>E.g., multiple graph-based segmentations or mean-shift segmentations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Region proposals</a:t>
            </a:r>
          </a:p>
          <a:p>
            <a:pPr lvl="2"/>
            <a:r>
              <a:rPr lang="en-US" dirty="0" smtClean="0"/>
              <a:t>Propose seed </a:t>
            </a:r>
            <a:r>
              <a:rPr lang="en-US" dirty="0" err="1" smtClean="0"/>
              <a:t>superpixel</a:t>
            </a:r>
            <a:r>
              <a:rPr lang="en-US" dirty="0" smtClean="0"/>
              <a:t>, try to segment out object that contains it (Endres Hoiem ECCV 2010, </a:t>
            </a:r>
            <a:r>
              <a:rPr lang="en-US" dirty="0" err="1" smtClean="0"/>
              <a:t>Carreira</a:t>
            </a:r>
            <a:r>
              <a:rPr lang="en-US" dirty="0" smtClean="0"/>
              <a:t> </a:t>
            </a:r>
            <a:r>
              <a:rPr lang="en-US" dirty="0" err="1" smtClean="0"/>
              <a:t>Sminchisescu</a:t>
            </a:r>
            <a:r>
              <a:rPr lang="en-US" dirty="0" smtClean="0"/>
              <a:t> CVPR 2010)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140" y="3276600"/>
            <a:ext cx="3330000" cy="21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6388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Gestalt cues and principles of organization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Uses of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Efficiency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Better </a:t>
            </a:r>
            <a:r>
              <a:rPr lang="en-US" sz="2000" dirty="0" smtClean="0"/>
              <a:t>features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Propose object regions</a:t>
            </a:r>
            <a:endParaRPr lang="en-US" sz="2000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Want the segmented object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Mean-shift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general-purpose segmentation method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Generally useful clustering, tracking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Watershed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Good for hierarchical segmentation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Use in combination with boundary prediction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848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698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6422" r="17021" b="9477"/>
          <a:stretch>
            <a:fillRect/>
          </a:stretch>
        </p:blipFill>
        <p:spPr bwMode="auto">
          <a:xfrm>
            <a:off x="6324600" y="3657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EM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to bring something to take notes (will include a long derivation)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6388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851275" y="6550025"/>
            <a:ext cx="5292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From Steve Lehar: The Constructive Aspect of Visual Perception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8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Principles of perceptual organization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Gestaltists</a:t>
            </a:r>
            <a:r>
              <a:rPr lang="en-US" dirty="0" smtClean="0"/>
              <a:t> do not believe in coincidence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1692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5" t="12000"/>
          <a:stretch>
            <a:fillRect/>
          </a:stretch>
        </p:blipFill>
        <p:spPr bwMode="auto">
          <a:xfrm>
            <a:off x="3733800" y="1676400"/>
            <a:ext cx="1768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33800" y="152400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31511</TotalTime>
  <Words>1795</Words>
  <Application>Microsoft Office PowerPoint</Application>
  <PresentationFormat>On-screen Show (4:3)</PresentationFormat>
  <Paragraphs>403</Paragraphs>
  <Slides>63</Slides>
  <Notes>28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Times New Roman</vt:lpstr>
      <vt:lpstr>Wingdings</vt:lpstr>
      <vt:lpstr>Office Theme</vt:lpstr>
      <vt:lpstr>Bitmap Image</vt:lpstr>
      <vt:lpstr>Image</vt:lpstr>
      <vt:lpstr>Equation</vt:lpstr>
      <vt:lpstr>Grouping and Segmentation</vt:lpstr>
      <vt:lpstr>Announcements</vt:lpstr>
      <vt:lpstr>Today’s class</vt:lpstr>
      <vt:lpstr>PowerPoint Presentation</vt:lpstr>
      <vt:lpstr>PowerPoint Presentation</vt:lpstr>
      <vt:lpstr>We perceive the interpretation, not the senses</vt:lpstr>
      <vt:lpstr>PowerPoint Presentation</vt:lpstr>
      <vt:lpstr>PowerPoint Presentation</vt:lpstr>
      <vt:lpstr>Gestaltists do not believe in coincidence</vt:lpstr>
      <vt:lpstr>PowerPoint Presentation</vt:lpstr>
      <vt:lpstr>PowerPoint Presentation</vt:lpstr>
      <vt:lpstr>PowerPoint Presentation</vt:lpstr>
      <vt:lpstr>PowerPoint Presentation</vt:lpstr>
      <vt:lpstr>Gestalt cues</vt:lpstr>
      <vt:lpstr>Image segmentation</vt:lpstr>
      <vt:lpstr>Segmentation for efficiency: “superpixels”</vt:lpstr>
      <vt:lpstr>Segmentation for feature support</vt:lpstr>
      <vt:lpstr>Segmentation for object proposals</vt:lpstr>
      <vt:lpstr>PowerPoint Presentation</vt:lpstr>
      <vt:lpstr>Segmentation as a result</vt:lpstr>
      <vt:lpstr>Types of segmentations</vt:lpstr>
      <vt:lpstr>Major processes for segmentation</vt:lpstr>
      <vt:lpstr>Segmentation using clustering</vt:lpstr>
      <vt:lpstr>Feature Space</vt:lpstr>
      <vt:lpstr>PowerPoint Presentation</vt:lpstr>
      <vt:lpstr>K-Means pros and cons</vt:lpstr>
      <vt:lpstr>Mean shift segmentation</vt:lpstr>
      <vt:lpstr>Mean shift algorithm</vt:lpstr>
      <vt:lpstr>Kernel density estimation</vt:lpstr>
      <vt:lpstr>Kernel density estimation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Computing the Mean Shift</vt:lpstr>
      <vt:lpstr>Real Modality Analysis</vt:lpstr>
      <vt:lpstr>Attraction basin</vt:lpstr>
      <vt:lpstr>Attraction basin</vt:lpstr>
      <vt:lpstr>Mean shift clustering</vt:lpstr>
      <vt:lpstr>Segmentation by Mean Shift</vt:lpstr>
      <vt:lpstr>Mean shift segmentation results</vt:lpstr>
      <vt:lpstr>PowerPoint Presentation</vt:lpstr>
      <vt:lpstr>Mean-shift: other issues</vt:lpstr>
      <vt:lpstr>Doing mean-shift for HW 4</vt:lpstr>
      <vt:lpstr>Mean shift pros and cons</vt:lpstr>
      <vt:lpstr>Mean-shift reading</vt:lpstr>
      <vt:lpstr>Superpixel algorithms</vt:lpstr>
      <vt:lpstr>Watershed algorithm</vt:lpstr>
      <vt:lpstr>Watershed segmentation</vt:lpstr>
      <vt:lpstr>Meyer’s watershed segmentation</vt:lpstr>
      <vt:lpstr>Simple trick</vt:lpstr>
      <vt:lpstr>Watershed usage</vt:lpstr>
      <vt:lpstr>Watershed pros and cons</vt:lpstr>
      <vt:lpstr>Felzenszwalb and Huttenlocher: Graph-Based Segmentation</vt:lpstr>
      <vt:lpstr>Turbo Pixels: Levinstein et al. 2009</vt:lpstr>
      <vt:lpstr>SLIC   (Achanta et al. PAMI 2012)</vt:lpstr>
      <vt:lpstr>Choices in segmentation algorithms</vt:lpstr>
      <vt:lpstr>Multiple segmentations</vt:lpstr>
      <vt:lpstr>Things to remember</vt:lpstr>
      <vt:lpstr>Next class: EM algorithm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103</cp:revision>
  <cp:lastPrinted>2012-03-13T17:25:13Z</cp:lastPrinted>
  <dcterms:created xsi:type="dcterms:W3CDTF">2009-12-16T02:55:56Z</dcterms:created>
  <dcterms:modified xsi:type="dcterms:W3CDTF">2015-03-17T15:21:57Z</dcterms:modified>
</cp:coreProperties>
</file>