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25" r:id="rId2"/>
    <p:sldId id="826" r:id="rId3"/>
    <p:sldId id="800" r:id="rId4"/>
    <p:sldId id="806" r:id="rId5"/>
    <p:sldId id="807" r:id="rId6"/>
    <p:sldId id="808" r:id="rId7"/>
    <p:sldId id="827" r:id="rId8"/>
    <p:sldId id="802" r:id="rId9"/>
    <p:sldId id="777" r:id="rId10"/>
    <p:sldId id="779" r:id="rId11"/>
    <p:sldId id="780" r:id="rId12"/>
    <p:sldId id="781" r:id="rId13"/>
    <p:sldId id="810" r:id="rId14"/>
    <p:sldId id="782" r:id="rId15"/>
    <p:sldId id="828" r:id="rId16"/>
    <p:sldId id="786" r:id="rId17"/>
    <p:sldId id="787" r:id="rId18"/>
    <p:sldId id="788" r:id="rId19"/>
    <p:sldId id="789" r:id="rId20"/>
    <p:sldId id="790" r:id="rId21"/>
    <p:sldId id="791" r:id="rId22"/>
    <p:sldId id="792" r:id="rId23"/>
    <p:sldId id="805" r:id="rId24"/>
    <p:sldId id="814" r:id="rId25"/>
    <p:sldId id="818" r:id="rId26"/>
    <p:sldId id="823" r:id="rId27"/>
    <p:sldId id="817" r:id="rId28"/>
    <p:sldId id="819" r:id="rId29"/>
    <p:sldId id="811" r:id="rId30"/>
    <p:sldId id="812" r:id="rId31"/>
    <p:sldId id="813" r:id="rId32"/>
    <p:sldId id="820" r:id="rId33"/>
    <p:sldId id="821" r:id="rId34"/>
    <p:sldId id="798" r:id="rId35"/>
    <p:sldId id="824" r:id="rId36"/>
    <p:sldId id="825" r:id="rId37"/>
    <p:sldId id="621" r:id="rId38"/>
    <p:sldId id="732" r:id="rId39"/>
    <p:sldId id="733" r:id="rId40"/>
    <p:sldId id="734" r:id="rId41"/>
    <p:sldId id="735" r:id="rId42"/>
    <p:sldId id="737" r:id="rId43"/>
    <p:sldId id="738" r:id="rId44"/>
    <p:sldId id="739" r:id="rId45"/>
    <p:sldId id="740" r:id="rId46"/>
    <p:sldId id="741" r:id="rId47"/>
    <p:sldId id="742" r:id="rId48"/>
    <p:sldId id="743" r:id="rId49"/>
    <p:sldId id="744" r:id="rId50"/>
    <p:sldId id="745" r:id="rId51"/>
    <p:sldId id="747" r:id="rId52"/>
    <p:sldId id="746" r:id="rId53"/>
    <p:sldId id="748" r:id="rId54"/>
    <p:sldId id="749" r:id="rId55"/>
    <p:sldId id="751" r:id="rId56"/>
    <p:sldId id="752" r:id="rId57"/>
    <p:sldId id="753" r:id="rId58"/>
    <p:sldId id="754" r:id="rId59"/>
    <p:sldId id="755" r:id="rId60"/>
    <p:sldId id="757" r:id="rId61"/>
    <p:sldId id="775" r:id="rId62"/>
    <p:sldId id="774" r:id="rId63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2" autoAdjust="0"/>
    <p:restoredTop sz="86792" autoAdjust="0"/>
  </p:normalViewPr>
  <p:slideViewPr>
    <p:cSldViewPr>
      <p:cViewPr varScale="1">
        <p:scale>
          <a:sx n="57" d="100"/>
          <a:sy n="57" d="100"/>
        </p:scale>
        <p:origin x="78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3843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notesViewPr>
    <p:cSldViewPr>
      <p:cViewPr varScale="1">
        <p:scale>
          <a:sx n="47" d="100"/>
          <a:sy n="47" d="100"/>
        </p:scale>
        <p:origin x="-1717" y="-98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4.xml"/><Relationship Id="rId2" Type="http://schemas.openxmlformats.org/officeDocument/2006/relationships/slide" Target="slides/slide43.xml"/><Relationship Id="rId1" Type="http://schemas.openxmlformats.org/officeDocument/2006/relationships/slide" Target="slides/slide39.xml"/><Relationship Id="rId6" Type="http://schemas.openxmlformats.org/officeDocument/2006/relationships/slide" Target="slides/slide51.xml"/><Relationship Id="rId5" Type="http://schemas.openxmlformats.org/officeDocument/2006/relationships/slide" Target="slides/slide47.xml"/><Relationship Id="rId4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0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8A9EF-8FCD-4D1E-A248-EC970936783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6506-27FE-4FB3-8A80-88747C3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EFF6AE-02E3-40BB-A094-82F236F4F909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2BCC9-46BE-4B1E-A65D-31834D5B1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9C5801-6059-4A56-9CF0-D84F62AABD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979ED-C6CC-40A2-A428-3F02D2EDBD6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5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979ED-C6CC-40A2-A428-3F02D2EDBD61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9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3252884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7B43F-908A-4F6B-AE5A-8E4111B59F93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[t]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is the skew symmetric matrix of 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4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7EAFA-5EC7-4AC9-B1E1-35392252E4F5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38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F964D-6FEB-4DF6-993B-BC23E8567675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93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6023F-223E-4169-ABDD-17701F10DAAF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79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EF817-8FAE-4F9A-A5C6-179B9C55F7EF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1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for outliers by</a:t>
            </a:r>
            <a:r>
              <a:rPr lang="en-US" baseline="0" dirty="0" smtClean="0"/>
              <a:t> computing distance from </a:t>
            </a:r>
            <a:r>
              <a:rPr lang="en-US" baseline="0" dirty="0" err="1" smtClean="0"/>
              <a:t>epipolar</a:t>
            </a:r>
            <a:r>
              <a:rPr lang="en-US" baseline="0" dirty="0" smtClean="0"/>
              <a:t> line to corresponding point (NOT by taking square of </a:t>
            </a:r>
            <a:r>
              <a:rPr lang="en-US" baseline="0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2BCC9-46BE-4B1E-A65D-31834D5B1B3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50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CA73D-64A7-4C4B-B6D3-8CBB7DFFA928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7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65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FE2EE-E93B-4EC0-B90B-051E340F1866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68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9223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555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290BF-5343-4E93-B6C1-9443D70F7A58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9912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8926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A57EF-541D-443D-B041-B5555686C3FA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8165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253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3347DA-7389-4F3D-B887-FF3C647DC3E0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lIns="103441" tIns="51720" rIns="103441" bIns="51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3065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E4A0-8865-40C5-BB63-53519C9CFB24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lIns="103441" tIns="51720" rIns="103441" bIns="51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4477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57075-AE7F-485D-AA6B-C3293D4558C9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352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39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1960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5829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8946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7577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68715-75F9-4227-8E7E-91CF5E6A8677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smaller window:  more detail, more noise</a:t>
            </a:r>
          </a:p>
          <a:p>
            <a:r>
              <a:rPr lang="en-US" smtClean="0"/>
              <a:t>bigger window:  less noise, more detail</a:t>
            </a:r>
          </a:p>
        </p:txBody>
      </p:sp>
    </p:spTree>
    <p:extLst>
      <p:ext uri="{BB962C8B-B14F-4D97-AF65-F5344CB8AC3E}">
        <p14:creationId xmlns:p14="http://schemas.microsoft.com/office/powerpoint/2010/main" val="2412134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889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90168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4633C-E05B-48B7-BF44-4E11D64B3FEB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3744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57019-7353-4427-AD4A-0D21B44098A5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51351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689E0-DD9B-408E-BB2C-E2AA0A58B9DF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382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BD444-5732-439E-BCA3-B73A32001A6B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2"/>
            <a:ext cx="5095600" cy="41481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04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05645-044F-4B4A-94E2-55817AD5F8EA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0701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43889-E5EC-4016-BBD0-F3DEE460E67D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02571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357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C6933-934E-4D07-8F9B-9DAEEBC08295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2"/>
            <a:ext cx="5095600" cy="41481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8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DD873-1981-47F1-8996-2C700F1D5DA0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9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C622-53E4-4B74-A169-8A5785B49C86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50FB6-F6FD-4678-906C-E16697A67A77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3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50FB6-F6FD-4678-906C-E16697A67A77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7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BFC4-E86D-4A13-83A6-51B6F828F232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9D64-D82D-4133-8121-C3CD6CE32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B618-222F-4E35-AC25-2C9EED635C92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2AD0-D07C-4773-ACA0-D64C2366A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1ADF-AD9D-4A44-B151-C3EFB72C702E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8C57-286F-4999-BEDD-16E1ABE7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79C-4F4E-46B8-B10B-944B55A8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76EE-BE7D-4C86-9A5D-73D265CFDE18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03D6-51E3-4B9F-923F-68E35A12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2ECF-023B-4C7D-A50E-897D938F7A9C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6DBB-A90A-41FC-9182-F2E44C9C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DD2-6187-4EDC-B201-8DB1FFA9FF67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9CF2-0C21-47CB-B71C-9F6A2C494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65C9-5363-4CD6-A4A9-66B89BCC94BB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9CC1-4E22-4869-8ED3-339AEEDC5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F427-BD49-4177-B7E6-981EB925B682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B054-AEF1-411E-B2CA-1AE40C895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01F6-8F92-45AD-8FF2-F67DB0E4F224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0B83-042A-4BF5-9BA9-B07842109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EA72-5F79-4EDF-BFCD-09CC7438600B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C58B-DB76-4988-8B4D-607E9257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4A10-87E0-4768-BC3D-FC8921A7AB66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B55-7B0B-49B9-8D52-C30C8A37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D0626-9BA8-4D0B-BC21-A2B26A5733AD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AEE91-7B51-4C74-A56A-2DC8D093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3.png"/><Relationship Id="rId10" Type="http://schemas.openxmlformats.org/officeDocument/2006/relationships/image" Target="../media/image20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4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0.png"/><Relationship Id="rId5" Type="http://schemas.openxmlformats.org/officeDocument/2006/relationships/image" Target="../media/image34.pn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hyperlink" Target="http://www.robots.ox.ac.uk/~vgg/hzbook/code/" TargetMode="Externa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wedge.com/fmatrix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zhang/Papers/TR99-21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71.png"/><Relationship Id="rId4" Type="http://schemas.openxmlformats.org/officeDocument/2006/relationships/oleObject" Target="../embeddings/oleObject45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hyperlink" Target="http://www.csd.uwo.ca/~yuri/Papers/pami01.pdf" TargetMode="External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79.png"/><Relationship Id="rId10" Type="http://schemas.openxmlformats.org/officeDocument/2006/relationships/image" Target="../media/image77.w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4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wo.ca/~yuri/Papers/pami01.pdf" TargetMode="External"/><Relationship Id="rId3" Type="http://schemas.openxmlformats.org/officeDocument/2006/relationships/notesSlide" Target="../notesSlides/notesSlide42.xml"/><Relationship Id="rId7" Type="http://schemas.openxmlformats.org/officeDocument/2006/relationships/hyperlink" Target="http://www.middlebury.edu/stereo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png"/><Relationship Id="rId5" Type="http://schemas.openxmlformats.org/officeDocument/2006/relationships/image" Target="../media/image71.png"/><Relationship Id="rId10" Type="http://schemas.openxmlformats.org/officeDocument/2006/relationships/image" Target="../media/image72.png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1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6400800" cy="1470025"/>
          </a:xfrm>
        </p:spPr>
        <p:txBody>
          <a:bodyPr/>
          <a:lstStyle/>
          <a:p>
            <a:pPr eaLnBrk="1" hangingPunct="1"/>
            <a:r>
              <a:rPr lang="en-US" dirty="0" err="1" smtClean="0"/>
              <a:t>Epipolar</a:t>
            </a:r>
            <a:r>
              <a:rPr lang="en-US" dirty="0" smtClean="0"/>
              <a:t> Geometry and Stereo Vision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03/05/15</a:t>
            </a:r>
            <a:endParaRPr lang="en-US" dirty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" y="6477000"/>
            <a:ext cx="90412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Many slides adapted from Lana Lazebnik, Silvio </a:t>
            </a:r>
            <a:r>
              <a:rPr lang="en-US" sz="1400" dirty="0" err="1"/>
              <a:t>Saverese</a:t>
            </a:r>
            <a:r>
              <a:rPr lang="en-US" sz="1400" dirty="0"/>
              <a:t>, Steve </a:t>
            </a:r>
            <a:r>
              <a:rPr lang="en-US" sz="1400" dirty="0" smtClean="0"/>
              <a:t>Seitz, many figures from  Hartley &amp; Zisserman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952750" y="2300288"/>
            <a:ext cx="3460750" cy="1600200"/>
            <a:chOff x="2952750" y="2300288"/>
            <a:chExt cx="3460750" cy="1600200"/>
          </a:xfrm>
        </p:grpSpPr>
        <p:sp>
          <p:nvSpPr>
            <p:cNvPr id="59188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914400" y="5804848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geometry: notation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925776" y="54705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920088" y="4419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2063" y="914400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Converging cameras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390525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75" y="1536700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917950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smtClean="0"/>
              <a:t>Example: Motion parallel to image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Forward motion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What would the </a:t>
            </a:r>
            <a:r>
              <a:rPr lang="en-US" dirty="0" err="1" smtClean="0"/>
              <a:t>epipolar</a:t>
            </a:r>
            <a:r>
              <a:rPr lang="en-US" dirty="0" smtClean="0"/>
              <a:t> lines look like if the camera moves directly forward?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41763"/>
            <a:ext cx="26828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066800"/>
            <a:ext cx="26828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341938" y="2435225"/>
            <a:ext cx="2049462" cy="1722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705475" y="1524000"/>
            <a:ext cx="1282700" cy="11350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5424488" y="1798638"/>
            <a:ext cx="914400" cy="1935162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 flipH="1">
            <a:off x="6334125" y="1793875"/>
            <a:ext cx="914400" cy="1935163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Freeform 9"/>
          <p:cNvSpPr>
            <a:spLocks/>
          </p:cNvSpPr>
          <p:nvPr/>
        </p:nvSpPr>
        <p:spPr bwMode="auto">
          <a:xfrm>
            <a:off x="6337300" y="198437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Freeform 10"/>
          <p:cNvSpPr>
            <a:spLocks/>
          </p:cNvSpPr>
          <p:nvPr/>
        </p:nvSpPr>
        <p:spPr bwMode="auto">
          <a:xfrm flipH="1">
            <a:off x="5408613" y="197802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5538788" y="2982913"/>
            <a:ext cx="79216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6350000" y="3001963"/>
            <a:ext cx="80010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6345238" y="3290888"/>
            <a:ext cx="7842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5540375" y="3276600"/>
            <a:ext cx="808038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6307138" y="3709988"/>
            <a:ext cx="65087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6302375" y="2178050"/>
            <a:ext cx="65088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6310313" y="3248025"/>
            <a:ext cx="65087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6305550" y="1944688"/>
            <a:ext cx="65088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6257925" y="36687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6184900" y="1606550"/>
            <a:ext cx="38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e’</a:t>
            </a:r>
          </a:p>
        </p:txBody>
      </p:sp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Forward motion</a:t>
            </a: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4572000" y="43307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Epipole has same coordinates in both images.</a:t>
            </a:r>
          </a:p>
          <a:p>
            <a:r>
              <a:rPr lang="en-US"/>
              <a:t>Points move along lines radiating from e: “Focus of expansion”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2534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2536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253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22539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51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/>
              <a:t>Given the intrinsic parameters of the cameras</a:t>
            </a:r>
            <a:r>
              <a:rPr lang="en-US" sz="2000" dirty="0" smtClean="0"/>
              <a:t>:</a:t>
            </a:r>
            <a:endParaRPr lang="en-US" sz="2000" dirty="0"/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smtClean="0"/>
              <a:t>Convert to normalized coordinates by pre-multiplying all points with the inverse of the calibration matrix; set first camera’s coordinate system to world coordinates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4976"/>
              </p:ext>
            </p:extLst>
          </p:nvPr>
        </p:nvGraphicFramePr>
        <p:xfrm>
          <a:off x="1524000" y="5410200"/>
          <a:ext cx="20415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6" name="Equation" r:id="rId5" imgW="888840" imgH="203040" progId="Equation.3">
                  <p:embed/>
                </p:oleObj>
              </mc:Choice>
              <mc:Fallback>
                <p:oleObj name="Equation" r:id="rId5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10200"/>
                        <a:ext cx="20415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77270"/>
              </p:ext>
            </p:extLst>
          </p:nvPr>
        </p:nvGraphicFramePr>
        <p:xfrm>
          <a:off x="5705475" y="5440363"/>
          <a:ext cx="23082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7" name="Equation" r:id="rId7" imgW="1028520" imgH="253800" progId="Equation.3">
                  <p:embed/>
                </p:oleObj>
              </mc:Choice>
              <mc:Fallback>
                <p:oleObj name="Equation" r:id="rId7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5440363"/>
                        <a:ext cx="23082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241" y="5908344"/>
            <a:ext cx="229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Homogeneous 2d point (3D ray towards X)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23156" y="5805501"/>
            <a:ext cx="331787" cy="16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760663" y="5887535"/>
            <a:ext cx="211137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30440" y="6135469"/>
            <a:ext cx="250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2D pixel coordinate (homogeneous)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581402" y="5729301"/>
            <a:ext cx="361662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2290" y="5770265"/>
            <a:ext cx="2503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3D scene point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494318" y="6232267"/>
            <a:ext cx="280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3D scene point in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camera’s 3D coordinates</a:t>
            </a:r>
            <a:endParaRPr lang="en-US" sz="1600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7772401" y="5865505"/>
            <a:ext cx="122958" cy="366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2534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2536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253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22539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51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	Given the intrinsic parameters of the cameras:</a:t>
            </a:r>
            <a:endParaRPr lang="en-US" sz="1200" dirty="0" smtClean="0"/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smtClean="0"/>
              <a:t>Convert to normalized coordinates by pre-multiplying all points with the inverse of the calibration </a:t>
            </a:r>
            <a:r>
              <a:rPr lang="en-US" sz="1800" dirty="0"/>
              <a:t>matrix; set first camera’s coordinate system to world coordinates </a:t>
            </a:r>
            <a:r>
              <a:rPr lang="en-US" sz="1800" dirty="0" smtClean="0"/>
              <a:t>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smtClean="0"/>
              <a:t>Define some </a:t>
            </a:r>
            <a:r>
              <a:rPr lang="en-US" sz="1800" i="1" dirty="0" smtClean="0"/>
              <a:t>R</a:t>
            </a:r>
            <a:r>
              <a:rPr lang="en-US" sz="1800" dirty="0" smtClean="0"/>
              <a:t> and </a:t>
            </a:r>
            <a:r>
              <a:rPr lang="en-US" sz="1800" i="1" dirty="0" smtClean="0"/>
              <a:t>t</a:t>
            </a:r>
            <a:r>
              <a:rPr lang="en-US" sz="1800" dirty="0" smtClean="0"/>
              <a:t> that relate X to X’ as below</a:t>
            </a:r>
          </a:p>
        </p:txBody>
      </p:sp>
      <p:graphicFrame>
        <p:nvGraphicFramePr>
          <p:cNvPr id="154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57307"/>
              </p:ext>
            </p:extLst>
          </p:nvPr>
        </p:nvGraphicFramePr>
        <p:xfrm>
          <a:off x="3333750" y="6200775"/>
          <a:ext cx="15097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4" name="Equation" r:id="rId5" imgW="672840" imgH="177480" progId="Equation.3">
                  <p:embed/>
                </p:oleObj>
              </mc:Choice>
              <mc:Fallback>
                <p:oleObj name="Equation" r:id="rId5" imgW="67284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6200775"/>
                        <a:ext cx="150971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183073"/>
              </p:ext>
            </p:extLst>
          </p:nvPr>
        </p:nvGraphicFramePr>
        <p:xfrm>
          <a:off x="1152525" y="5819775"/>
          <a:ext cx="20399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5" name="Equation" r:id="rId7" imgW="888840" imgH="203040" progId="Equation.3">
                  <p:embed/>
                </p:oleObj>
              </mc:Choice>
              <mc:Fallback>
                <p:oleObj name="Equation" r:id="rId7" imgW="88884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819775"/>
                        <a:ext cx="20399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078810"/>
              </p:ext>
            </p:extLst>
          </p:nvPr>
        </p:nvGraphicFramePr>
        <p:xfrm>
          <a:off x="5330825" y="5849938"/>
          <a:ext cx="23098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6" name="Equation" r:id="rId9" imgW="1028520" imgH="253800" progId="Equation.3">
                  <p:embed/>
                </p:oleObj>
              </mc:Choice>
              <mc:Fallback>
                <p:oleObj name="Equation" r:id="rId9" imgW="102852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5849938"/>
                        <a:ext cx="23098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94189" y="547531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some scale factor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50964" y="5707334"/>
            <a:ext cx="1150397" cy="189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760663" y="5715000"/>
            <a:ext cx="533526" cy="280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Freeform 7"/>
          <p:cNvSpPr>
            <a:spLocks/>
          </p:cNvSpPr>
          <p:nvPr/>
        </p:nvSpPr>
        <p:spPr bwMode="auto">
          <a:xfrm>
            <a:off x="2655888" y="483235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5868555" y="372579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1193800" y="3721678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 flipH="1" flipV="1">
            <a:off x="3581400" y="4124181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6980" y="245339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514600" y="2286000"/>
            <a:ext cx="192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x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x’</a:t>
            </a:r>
            <a:endParaRPr lang="en-US" sz="1400" b="1" i="1" dirty="0">
              <a:latin typeface="Times New Roman" pitchFamily="18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444453"/>
              </p:ext>
            </p:extLst>
          </p:nvPr>
        </p:nvGraphicFramePr>
        <p:xfrm>
          <a:off x="4446588" y="3795713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7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795713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780575"/>
              </p:ext>
            </p:extLst>
          </p:nvPr>
        </p:nvGraphicFramePr>
        <p:xfrm>
          <a:off x="1318983" y="4520184"/>
          <a:ext cx="20399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8" name="Equation" r:id="rId7" imgW="888840" imgH="203040" progId="Equation.3">
                  <p:embed/>
                </p:oleObj>
              </mc:Choice>
              <mc:Fallback>
                <p:oleObj name="Equation" r:id="rId7" imgW="88884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983" y="4520184"/>
                        <a:ext cx="20399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94597"/>
              </p:ext>
            </p:extLst>
          </p:nvPr>
        </p:nvGraphicFramePr>
        <p:xfrm>
          <a:off x="5497283" y="4550347"/>
          <a:ext cx="23098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9" name="Equation" r:id="rId9" imgW="1028520" imgH="253800" progId="Equation.3">
                  <p:embed/>
                </p:oleObj>
              </mc:Choice>
              <mc:Fallback>
                <p:oleObj name="Equation" r:id="rId9" imgW="102852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283" y="4550347"/>
                        <a:ext cx="23098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81200"/>
              </p:ext>
            </p:extLst>
          </p:nvPr>
        </p:nvGraphicFramePr>
        <p:xfrm>
          <a:off x="1870075" y="5581650"/>
          <a:ext cx="15097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10" name="Equation" r:id="rId11" imgW="672840" imgH="177480" progId="Equation.3">
                  <p:embed/>
                </p:oleObj>
              </mc:Choice>
              <mc:Fallback>
                <p:oleObj name="Equation" r:id="rId11" imgW="6728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5581650"/>
                        <a:ext cx="15097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07674730"/>
              </p:ext>
            </p:extLst>
          </p:nvPr>
        </p:nvGraphicFramePr>
        <p:xfrm>
          <a:off x="4641850" y="5638800"/>
          <a:ext cx="21685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11" name="Equation" r:id="rId13" imgW="1002960" imgH="203040" progId="Equation.3">
                  <p:embed/>
                </p:oleObj>
              </mc:Choice>
              <mc:Fallback>
                <p:oleObj name="Equation" r:id="rId13" imgW="1002960" imgH="203040" progId="Equation.3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5638800"/>
                        <a:ext cx="21685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3581400" y="5642781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76600" y="6172200"/>
                <a:ext cx="3932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(because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are co-planar)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172200"/>
                <a:ext cx="393235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395" t="-10000" r="-7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446716" y="2609321"/>
                <a:ext cx="453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716" y="2609321"/>
                <a:ext cx="453714" cy="369332"/>
              </a:xfrm>
              <a:prstGeom prst="rect">
                <a:avLst/>
              </a:prstGeom>
              <a:blipFill rotWithShape="0">
                <a:blip r:embed="rId16"/>
                <a:stretch>
                  <a:fillRect t="-4918" r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158945" y="2439888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45" y="2439888"/>
                <a:ext cx="379206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4918" r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5" grpId="0" animBg="1"/>
      <p:bldP spid="681996" grpId="0" animBg="1"/>
      <p:bldP spid="681997" grpId="0" animBg="1"/>
      <p:bldP spid="681998" grpId="0" animBg="1"/>
      <p:bldP spid="681999" grpId="0" animBg="1"/>
      <p:bldP spid="22550" grpId="0" animBg="1"/>
      <p:bldP spid="17" grpId="0" animBg="1"/>
      <p:bldP spid="2" grpId="0"/>
      <p:bldP spid="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2" name="AutoShape 22"/>
          <p:cNvSpPr>
            <a:spLocks noChangeArrowheads="1"/>
          </p:cNvSpPr>
          <p:nvPr/>
        </p:nvSpPr>
        <p:spPr bwMode="auto">
          <a:xfrm>
            <a:off x="6781800" y="46815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3" name="Text Box 23"/>
          <p:cNvSpPr txBox="1">
            <a:spLocks noChangeArrowheads="1"/>
          </p:cNvSpPr>
          <p:nvPr/>
        </p:nvSpPr>
        <p:spPr bwMode="auto">
          <a:xfrm>
            <a:off x="5256213" y="5222875"/>
            <a:ext cx="3459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Essential Matrix</a:t>
            </a:r>
          </a:p>
          <a:p>
            <a:pPr algn="ctr"/>
            <a:r>
              <a:rPr lang="en-US"/>
              <a:t>(Longuet-Higgins, 1981)</a:t>
            </a:r>
          </a:p>
        </p:txBody>
      </p:sp>
      <p:sp>
        <p:nvSpPr>
          <p:cNvPr id="675864" name="Rectangle 24"/>
          <p:cNvSpPr>
            <a:spLocks noChangeArrowheads="1"/>
          </p:cNvSpPr>
          <p:nvPr/>
        </p:nvSpPr>
        <p:spPr bwMode="auto">
          <a:xfrm>
            <a:off x="5181600" y="5138738"/>
            <a:ext cx="3581400" cy="1033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matrix</a:t>
            </a:r>
          </a:p>
        </p:txBody>
      </p:sp>
      <p:graphicFrame>
        <p:nvGraphicFramePr>
          <p:cNvPr id="675866" name="Object 2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238780"/>
              </p:ext>
            </p:extLst>
          </p:nvPr>
        </p:nvGraphicFramePr>
        <p:xfrm>
          <a:off x="758825" y="4156075"/>
          <a:ext cx="19208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8" name="Equation" r:id="rId4" imgW="1028520" imgH="203040" progId="Equation.3">
                  <p:embed/>
                </p:oleObj>
              </mc:Choice>
              <mc:Fallback>
                <p:oleObj name="Equation" r:id="rId4" imgW="102852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4156075"/>
                        <a:ext cx="192087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162300" y="4041775"/>
            <a:ext cx="5097463" cy="542925"/>
            <a:chOff x="1992" y="2546"/>
            <a:chExt cx="3211" cy="342"/>
          </a:xfrm>
        </p:grpSpPr>
        <p:graphicFrame>
          <p:nvGraphicFramePr>
            <p:cNvPr id="102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9980627"/>
                </p:ext>
              </p:extLst>
            </p:nvPr>
          </p:nvGraphicFramePr>
          <p:xfrm>
            <a:off x="2525" y="2546"/>
            <a:ext cx="2678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09" name="Equation" r:id="rId6" imgW="1790640" imgH="228600" progId="Equation.3">
                    <p:embed/>
                  </p:oleObj>
                </mc:Choice>
                <mc:Fallback>
                  <p:oleObj name="Equation" r:id="rId6" imgW="1790640" imgH="2286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5" y="2546"/>
                          <a:ext cx="2678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AutoShape 28"/>
            <p:cNvSpPr>
              <a:spLocks noChangeArrowheads="1"/>
            </p:cNvSpPr>
            <p:nvPr/>
          </p:nvSpPr>
          <p:spPr bwMode="auto">
            <a:xfrm>
              <a:off x="1992" y="259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3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3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3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1037" name="Freeform 3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Freeform 3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868555" y="372579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1193800" y="3721678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514600" y="2286000"/>
            <a:ext cx="192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x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x’</a:t>
            </a:r>
            <a:endParaRPr lang="en-US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2" grpId="0" animBg="1"/>
      <p:bldP spid="675863" grpId="0" autoUpdateAnimBg="0"/>
      <p:bldP spid="6758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500" name="Line 20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Essential matrix</a:t>
            </a:r>
          </a:p>
        </p:txBody>
      </p:sp>
      <p:sp>
        <p:nvSpPr>
          <p:cNvPr id="6605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5029200"/>
            <a:ext cx="8534400" cy="198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 x’</a:t>
            </a:r>
            <a:r>
              <a:rPr lang="en-US" sz="2400" dirty="0" smtClean="0"/>
              <a:t>  is the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 associated with </a:t>
            </a:r>
            <a:r>
              <a:rPr lang="en-US" sz="2400" i="1" dirty="0" smtClean="0"/>
              <a:t>x’ </a:t>
            </a:r>
            <a:r>
              <a:rPr lang="en-US" sz="2400" dirty="0" smtClean="0"/>
              <a:t>(</a:t>
            </a:r>
            <a:r>
              <a:rPr lang="en-US" sz="2400" i="1" dirty="0" smtClean="0"/>
              <a:t>l = E x’</a:t>
            </a:r>
            <a:r>
              <a:rPr lang="en-US" sz="2400" dirty="0" smtClean="0"/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i="1" dirty="0" err="1" smtClean="0"/>
              <a:t>x</a:t>
            </a:r>
            <a:r>
              <a:rPr lang="en-US" sz="2400" dirty="0" smtClean="0"/>
              <a:t>  is the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 associated with </a:t>
            </a:r>
            <a:r>
              <a:rPr lang="en-US" sz="2400" i="1" dirty="0" smtClean="0"/>
              <a:t>x </a:t>
            </a:r>
            <a:r>
              <a:rPr lang="en-US" sz="2400" dirty="0" smtClean="0"/>
              <a:t>(</a:t>
            </a:r>
            <a:r>
              <a:rPr lang="en-US" sz="2400" i="1" dirty="0" smtClean="0"/>
              <a:t>l’ = </a:t>
            </a: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i="1" dirty="0" err="1" smtClean="0"/>
              <a:t>x</a:t>
            </a:r>
            <a:r>
              <a:rPr lang="en-US" sz="2400" dirty="0" smtClean="0"/>
              <a:t>)</a:t>
            </a:r>
            <a:endParaRPr lang="en-US" sz="2400" i="1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 </a:t>
            </a:r>
            <a:r>
              <a:rPr lang="en-US" sz="2400" i="1" dirty="0" err="1" smtClean="0"/>
              <a:t>e</a:t>
            </a:r>
            <a:r>
              <a:rPr lang="en-US" sz="2400" i="1" dirty="0" smtClean="0"/>
              <a:t>’ </a:t>
            </a:r>
            <a:r>
              <a:rPr lang="en-US" sz="2400" dirty="0" smtClean="0"/>
              <a:t>= 0   and   </a:t>
            </a: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i="1" dirty="0" err="1" smtClean="0"/>
              <a:t>e</a:t>
            </a:r>
            <a:r>
              <a:rPr lang="en-US" sz="2400" i="1" dirty="0" smtClean="0"/>
              <a:t> = 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 </a:t>
            </a:r>
            <a:r>
              <a:rPr lang="en-US" sz="2400" dirty="0" smtClean="0"/>
              <a:t>is singular (rank two)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</a:t>
            </a:r>
            <a:r>
              <a:rPr lang="en-US" sz="2400" dirty="0" smtClean="0"/>
              <a:t> has five degrees of freedom </a:t>
            </a:r>
          </a:p>
          <a:p>
            <a:pPr lvl="1">
              <a:lnSpc>
                <a:spcPct val="80000"/>
              </a:lnSpc>
              <a:buFont typeface="Calibri" pitchFamily="34" charset="0"/>
              <a:buChar char="–"/>
            </a:pPr>
            <a:r>
              <a:rPr lang="en-US" sz="2000" dirty="0" smtClean="0"/>
              <a:t>(3 for R, 2 for t because it’s up to a scale) </a:t>
            </a:r>
          </a:p>
        </p:txBody>
      </p:sp>
      <p:sp>
        <p:nvSpPr>
          <p:cNvPr id="660498" name="Oval 18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9" name="Oval 19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09600" y="4114800"/>
            <a:ext cx="3086100" cy="450850"/>
            <a:chOff x="609600" y="4114800"/>
            <a:chExt cx="3086100" cy="450850"/>
          </a:xfrm>
        </p:grpSpPr>
        <p:graphicFrame>
          <p:nvGraphicFramePr>
            <p:cNvPr id="23" name="Object 26"/>
            <p:cNvGraphicFramePr>
              <a:graphicFrameLocks noChangeAspect="1"/>
            </p:cNvGraphicFramePr>
            <p:nvPr/>
          </p:nvGraphicFramePr>
          <p:xfrm>
            <a:off x="609600" y="4125913"/>
            <a:ext cx="2222500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26" name="Equation" r:id="rId5" imgW="1028520" imgH="203040" progId="Equation.3">
                    <p:embed/>
                  </p:oleObj>
                </mc:Choice>
                <mc:Fallback>
                  <p:oleObj name="Equation" r:id="rId5" imgW="1028520" imgH="20304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4125913"/>
                          <a:ext cx="2222500" cy="439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AutoShape 28"/>
            <p:cNvSpPr>
              <a:spLocks noChangeArrowheads="1"/>
            </p:cNvSpPr>
            <p:nvPr/>
          </p:nvSpPr>
          <p:spPr bwMode="auto">
            <a:xfrm>
              <a:off x="3162300" y="4114800"/>
              <a:ext cx="533400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52600" y="4604084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 ^ below to simplify notation</a:t>
            </a:r>
            <a:endParaRPr lang="en-US" sz="1400" dirty="0"/>
          </a:p>
        </p:txBody>
      </p:sp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365672"/>
              </p:ext>
            </p:extLst>
          </p:nvPr>
        </p:nvGraphicFramePr>
        <p:xfrm>
          <a:off x="4008438" y="4041775"/>
          <a:ext cx="4251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7" name="Equation" r:id="rId7" imgW="1790640" imgH="228600" progId="Equation.3">
                  <p:embed/>
                </p:oleObj>
              </mc:Choice>
              <mc:Fallback>
                <p:oleObj name="Equation" r:id="rId7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4041775"/>
                        <a:ext cx="42513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514600" y="2286000"/>
            <a:ext cx="192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x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x’</a:t>
            </a:r>
            <a:endParaRPr lang="en-US" sz="1400" b="1" i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1400" y="5003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Skew-symmetric matrix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669214" y="4604084"/>
            <a:ext cx="146842" cy="425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0" grpId="0" uiExpand="1" animBg="1"/>
      <p:bldP spid="660501" grpId="0" uiExpand="1" animBg="1"/>
      <p:bldP spid="660510" grpId="0" uiExpand="1" build="p"/>
      <p:bldP spid="660498" grpId="0" uiExpand="1" animBg="1"/>
      <p:bldP spid="660499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Image Stitching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images with rotation/zoom but no translation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55630" y="1718155"/>
            <a:ext cx="4648200" cy="4702628"/>
            <a:chOff x="4567238" y="1191639"/>
            <a:chExt cx="3509962" cy="3151761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67238" y="2501900"/>
              <a:ext cx="2514600" cy="533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0" y="2438400"/>
              <a:ext cx="2743200" cy="609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6248400" y="4191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16200000" flipV="1">
              <a:off x="5410200" y="3276600"/>
              <a:ext cx="1371600" cy="4572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829300" y="3314700"/>
              <a:ext cx="1371600" cy="381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5791200" y="3505200"/>
              <a:ext cx="2492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292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f'</a:t>
              </a: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6780304" y="1191639"/>
              <a:ext cx="2984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/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 flipH="1" flipV="1">
              <a:off x="5295900" y="2552700"/>
              <a:ext cx="2590800" cy="533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6781800" y="1981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6096000" y="2819400"/>
              <a:ext cx="355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  <a:r>
                <a:rPr lang="en-US"/>
                <a:t>'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V="1">
              <a:off x="6451600" y="2819400"/>
              <a:ext cx="101600" cy="184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6683375" y="2339975"/>
              <a:ext cx="19685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6858000" y="1230313"/>
              <a:ext cx="338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4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Uncalibrated case</a:t>
            </a:r>
          </a:p>
        </p:txBody>
      </p:sp>
      <p:sp>
        <p:nvSpPr>
          <p:cNvPr id="679971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If we don’t know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K’</a:t>
            </a:r>
            <a:r>
              <a:rPr lang="en-US" dirty="0" smtClean="0"/>
              <a:t>, then we can write the </a:t>
            </a:r>
            <a:r>
              <a:rPr lang="en-US" dirty="0" err="1" smtClean="0"/>
              <a:t>epipolar</a:t>
            </a:r>
            <a:r>
              <a:rPr lang="en-US" dirty="0" smtClean="0"/>
              <a:t> constraint in terms of </a:t>
            </a:r>
            <a:r>
              <a:rPr lang="en-US" i="1" dirty="0" smtClean="0"/>
              <a:t>unknown</a:t>
            </a:r>
            <a:r>
              <a:rPr lang="en-US" dirty="0" smtClean="0"/>
              <a:t> normalized coordinates: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3082" name="Freeform 1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3084" name="Freeform 1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graphicFrame>
        <p:nvGraphicFramePr>
          <p:cNvPr id="679972" name="Object 36"/>
          <p:cNvGraphicFramePr>
            <a:graphicFrameLocks noChangeAspect="1"/>
          </p:cNvGraphicFramePr>
          <p:nvPr/>
        </p:nvGraphicFramePr>
        <p:xfrm>
          <a:off x="1295400" y="5943600"/>
          <a:ext cx="18288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4" name="Equation" r:id="rId5" imgW="647640" imgH="228600" progId="Equation.3">
                  <p:embed/>
                </p:oleObj>
              </mc:Choice>
              <mc:Fallback>
                <p:oleObj name="Equation" r:id="rId5" imgW="64764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943600"/>
                        <a:ext cx="182880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73" name="Object 37"/>
          <p:cNvGraphicFramePr>
            <a:graphicFrameLocks noChangeAspect="1"/>
          </p:cNvGraphicFramePr>
          <p:nvPr/>
        </p:nvGraphicFramePr>
        <p:xfrm>
          <a:off x="4648200" y="5943600"/>
          <a:ext cx="339248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5" name="Equation" r:id="rId7" imgW="1168200" imgH="203040" progId="Equation.3">
                  <p:embed/>
                </p:oleObj>
              </mc:Choice>
              <mc:Fallback>
                <p:oleObj name="Equation" r:id="rId7" imgW="1168200" imgH="2030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943600"/>
                        <a:ext cx="3392488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43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44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Fundamental Matrix</a:t>
            </a: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4953000" y="5189538"/>
            <a:ext cx="3079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Fundamental Matrix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Faugeras</a:t>
            </a:r>
            <a:r>
              <a:rPr lang="en-US" sz="1800" dirty="0"/>
              <a:t> and </a:t>
            </a:r>
            <a:r>
              <a:rPr lang="en-US" sz="1800" dirty="0" err="1"/>
              <a:t>Luong</a:t>
            </a:r>
            <a:r>
              <a:rPr lang="en-US" sz="1800" dirty="0"/>
              <a:t>, 1992)</a:t>
            </a:r>
            <a:endParaRPr lang="en-US" dirty="0"/>
          </a:p>
        </p:txBody>
      </p:sp>
      <p:sp>
        <p:nvSpPr>
          <p:cNvPr id="685075" name="Rectangle 19"/>
          <p:cNvSpPr>
            <a:spLocks noChangeArrowheads="1"/>
          </p:cNvSpPr>
          <p:nvPr/>
        </p:nvSpPr>
        <p:spPr bwMode="auto">
          <a:xfrm>
            <a:off x="4648200" y="5105400"/>
            <a:ext cx="3657600" cy="9144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6" name="AutoShape 20"/>
          <p:cNvSpPr>
            <a:spLocks noChangeArrowheads="1"/>
          </p:cNvSpPr>
          <p:nvPr/>
        </p:nvSpPr>
        <p:spPr bwMode="auto">
          <a:xfrm>
            <a:off x="6248400" y="4495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1913612"/>
              </p:ext>
            </p:extLst>
          </p:nvPr>
        </p:nvGraphicFramePr>
        <p:xfrm>
          <a:off x="457200" y="3470275"/>
          <a:ext cx="18288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9" name="Equation" r:id="rId4" imgW="647640" imgH="228600" progId="Equation.3">
                  <p:embed/>
                </p:oleObj>
              </mc:Choice>
              <mc:Fallback>
                <p:oleObj name="Equation" r:id="rId4" imgW="64764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70275"/>
                        <a:ext cx="182880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590800" y="3953206"/>
            <a:ext cx="6019800" cy="565150"/>
            <a:chOff x="1728" y="2560"/>
            <a:chExt cx="3792" cy="356"/>
          </a:xfrm>
        </p:grpSpPr>
        <p:sp>
          <p:nvSpPr>
            <p:cNvPr id="4121" name="AutoShape 24"/>
            <p:cNvSpPr>
              <a:spLocks noChangeArrowheads="1"/>
            </p:cNvSpPr>
            <p:nvPr/>
          </p:nvSpPr>
          <p:spPr bwMode="auto">
            <a:xfrm>
              <a:off x="1728" y="262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25"/>
            <p:cNvGraphicFramePr>
              <a:graphicFrameLocks noChangeAspect="1"/>
            </p:cNvGraphicFramePr>
            <p:nvPr/>
          </p:nvGraphicFramePr>
          <p:xfrm>
            <a:off x="2256" y="2560"/>
            <a:ext cx="3264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00" name="Equation" r:id="rId6" imgW="2095200" imgH="228600" progId="Equation.3">
                    <p:embed/>
                  </p:oleObj>
                </mc:Choice>
                <mc:Fallback>
                  <p:oleObj name="Equation" r:id="rId6" imgW="2095200" imgH="2286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560"/>
                          <a:ext cx="3264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738187" y="1585912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Without knowing K and K’, we can define a similar relation using </a:t>
            </a:r>
            <a:r>
              <a:rPr lang="en-US" sz="2400" i="1" dirty="0" smtClean="0"/>
              <a:t>unknown</a:t>
            </a:r>
            <a:r>
              <a:rPr lang="en-US" sz="2400" dirty="0" smtClean="0"/>
              <a:t> normalized coordinates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979680"/>
              </p:ext>
            </p:extLst>
          </p:nvPr>
        </p:nvGraphicFramePr>
        <p:xfrm>
          <a:off x="457200" y="4208793"/>
          <a:ext cx="13700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1" name="Equation" r:id="rId8" imgW="596880" imgH="203040" progId="Equation.3">
                  <p:embed/>
                </p:oleObj>
              </mc:Choice>
              <mc:Fallback>
                <p:oleObj name="Equation" r:id="rId8" imgW="5968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08793"/>
                        <a:ext cx="13700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79977"/>
              </p:ext>
            </p:extLst>
          </p:nvPr>
        </p:nvGraphicFramePr>
        <p:xfrm>
          <a:off x="457200" y="4819650"/>
          <a:ext cx="1597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2" name="Equation" r:id="rId10" imgW="711000" imgH="253800" progId="Equation.3">
                  <p:embed/>
                </p:oleObj>
              </mc:Choice>
              <mc:Fallback>
                <p:oleObj name="Equation" r:id="rId10" imgW="71100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19650"/>
                        <a:ext cx="1597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74" grpId="0" autoUpdateAnimBg="0"/>
      <p:bldP spid="685075" grpId="0" animBg="1"/>
      <p:bldP spid="6850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7772400" cy="838200"/>
          </a:xfrm>
        </p:spPr>
        <p:txBody>
          <a:bodyPr/>
          <a:lstStyle/>
          <a:p>
            <a:r>
              <a:rPr lang="en-US" dirty="0" smtClean="0"/>
              <a:t>Properties of the Fundamental matrix</a:t>
            </a:r>
          </a:p>
        </p:txBody>
      </p:sp>
      <p:graphicFrame>
        <p:nvGraphicFramePr>
          <p:cNvPr id="5123" name="Object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4064000"/>
          <a:ext cx="5181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7" name="Equation" r:id="rId4" imgW="2095200" imgH="228600" progId="Equation.3">
                  <p:embed/>
                </p:oleObj>
              </mc:Choice>
              <mc:Fallback>
                <p:oleObj name="Equation" r:id="rId4" imgW="20952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64000"/>
                        <a:ext cx="51816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685800" y="4800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 x’</a:t>
            </a:r>
            <a:r>
              <a:rPr lang="en-US" dirty="0"/>
              <a:t>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  <a:r>
              <a:rPr lang="en-US" i="1" dirty="0"/>
              <a:t>x’ </a:t>
            </a:r>
            <a:r>
              <a:rPr lang="en-US" sz="2800" dirty="0"/>
              <a:t>(</a:t>
            </a:r>
            <a:r>
              <a:rPr lang="en-US" sz="2800" i="1" dirty="0"/>
              <a:t>l = F x’</a:t>
            </a:r>
            <a:r>
              <a:rPr lang="en-US" sz="2800" dirty="0"/>
              <a:t>)</a:t>
            </a:r>
            <a:endParaRPr lang="en-US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 err="1"/>
              <a:t>F</a:t>
            </a:r>
            <a:r>
              <a:rPr lang="en-US" i="1" baseline="30000" dirty="0" err="1"/>
              <a:t>T</a:t>
            </a:r>
            <a:r>
              <a:rPr lang="en-US" i="1" dirty="0" err="1"/>
              <a:t>x</a:t>
            </a:r>
            <a:r>
              <a:rPr lang="en-US" dirty="0"/>
              <a:t>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  <a:r>
              <a:rPr lang="en-US" i="1" dirty="0"/>
              <a:t>x </a:t>
            </a:r>
            <a:r>
              <a:rPr lang="en-US" sz="2800" dirty="0"/>
              <a:t>(</a:t>
            </a:r>
            <a:r>
              <a:rPr lang="en-US" sz="2800" i="1" dirty="0"/>
              <a:t>l’ = </a:t>
            </a:r>
            <a:r>
              <a:rPr lang="en-US" sz="2800" i="1" dirty="0" err="1"/>
              <a:t>F</a:t>
            </a:r>
            <a:r>
              <a:rPr lang="en-US" sz="2800" i="1" baseline="30000" dirty="0" err="1"/>
              <a:t>T</a:t>
            </a:r>
            <a:r>
              <a:rPr lang="en-US" sz="2800" i="1" dirty="0" err="1"/>
              <a:t>x</a:t>
            </a:r>
            <a:r>
              <a:rPr lang="en-US" sz="2800" dirty="0"/>
              <a:t>)</a:t>
            </a:r>
            <a:endParaRPr lang="en-US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 e’ </a:t>
            </a:r>
            <a:r>
              <a:rPr lang="en-US" dirty="0"/>
              <a:t>= 0   and   </a:t>
            </a:r>
            <a:r>
              <a:rPr lang="en-US" i="1" dirty="0" err="1"/>
              <a:t>F</a:t>
            </a:r>
            <a:r>
              <a:rPr lang="en-US" i="1" baseline="30000" dirty="0" err="1"/>
              <a:t>T</a:t>
            </a:r>
            <a:r>
              <a:rPr lang="en-US" i="1" dirty="0" err="1"/>
              <a:t>e</a:t>
            </a:r>
            <a:r>
              <a:rPr lang="en-US" i="1" dirty="0"/>
              <a:t> = 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 </a:t>
            </a:r>
            <a:r>
              <a:rPr lang="en-US" dirty="0"/>
              <a:t>is singular (rank </a:t>
            </a:r>
            <a:r>
              <a:rPr lang="en-US" dirty="0" smtClean="0"/>
              <a:t>two): </a:t>
            </a:r>
            <a:r>
              <a:rPr lang="en-US" dirty="0" err="1" smtClean="0"/>
              <a:t>det</a:t>
            </a:r>
            <a:r>
              <a:rPr lang="en-US" dirty="0" smtClean="0"/>
              <a:t>(F)=0</a:t>
            </a: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</a:t>
            </a:r>
            <a:r>
              <a:rPr lang="en-US" dirty="0"/>
              <a:t> has seven degrees of </a:t>
            </a:r>
            <a:r>
              <a:rPr lang="en-US" dirty="0" smtClean="0"/>
              <a:t>freedom: 9 entries but defined up to </a:t>
            </a:r>
            <a:r>
              <a:rPr lang="en-US" dirty="0" smtClean="0"/>
              <a:t>scale, </a:t>
            </a:r>
            <a:r>
              <a:rPr lang="en-US" dirty="0" err="1" smtClean="0"/>
              <a:t>det</a:t>
            </a:r>
            <a:r>
              <a:rPr lang="en-US" dirty="0" smtClean="0"/>
              <a:t>(F)=0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5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5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71798" name="Line 54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799" name="Line 55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74" grpId="0" uiExpand="1" build="p"/>
      <p:bldP spid="671798" grpId="0" uiExpand="1" animBg="1"/>
      <p:bldP spid="671799" grpId="0" uiExpand="1" animBg="1"/>
      <p:bldP spid="671800" grpId="0" uiExpand="1" animBg="1"/>
      <p:bldP spid="671801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the Fundamental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8-point algorithm</a:t>
            </a:r>
          </a:p>
          <a:p>
            <a:pPr lvl="1"/>
            <a:r>
              <a:rPr lang="en-US" dirty="0" smtClean="0"/>
              <a:t>Least squares solution using SVD on equations from 8 pairs of correspondences</a:t>
            </a:r>
          </a:p>
          <a:p>
            <a:pPr lvl="1"/>
            <a:r>
              <a:rPr lang="en-US" dirty="0" smtClean="0"/>
              <a:t>Enforce </a:t>
            </a:r>
            <a:r>
              <a:rPr lang="en-US" dirty="0" err="1" smtClean="0"/>
              <a:t>det</a:t>
            </a:r>
            <a:r>
              <a:rPr lang="en-US" dirty="0" smtClean="0"/>
              <a:t>(F)=0 constraint using SVD on F</a:t>
            </a:r>
          </a:p>
          <a:p>
            <a:endParaRPr lang="en-US" dirty="0" smtClean="0"/>
          </a:p>
          <a:p>
            <a:r>
              <a:rPr lang="en-US" dirty="0" smtClean="0"/>
              <a:t>7-point algorithm</a:t>
            </a:r>
          </a:p>
          <a:p>
            <a:pPr lvl="1"/>
            <a:r>
              <a:rPr lang="en-US" dirty="0" smtClean="0"/>
              <a:t>Use least squares to solve for null space (two vectors) using SVD and 7 pairs of correspondences</a:t>
            </a:r>
          </a:p>
          <a:p>
            <a:pPr lvl="1"/>
            <a:r>
              <a:rPr lang="en-US" dirty="0" smtClean="0"/>
              <a:t>Solve for linear combination of null space vectors that satisfies </a:t>
            </a:r>
            <a:r>
              <a:rPr lang="en-US" dirty="0" err="1" smtClean="0"/>
              <a:t>det</a:t>
            </a:r>
            <a:r>
              <a:rPr lang="en-US" dirty="0" smtClean="0"/>
              <a:t>(F)=0</a:t>
            </a:r>
          </a:p>
          <a:p>
            <a:endParaRPr lang="en-US" dirty="0" smtClean="0"/>
          </a:p>
          <a:p>
            <a:r>
              <a:rPr lang="en-US" dirty="0" smtClean="0"/>
              <a:t>Minimize </a:t>
            </a:r>
            <a:r>
              <a:rPr lang="en-US" dirty="0" err="1" smtClean="0"/>
              <a:t>reprojection</a:t>
            </a:r>
            <a:r>
              <a:rPr lang="en-US" dirty="0" smtClean="0"/>
              <a:t> error</a:t>
            </a:r>
          </a:p>
          <a:p>
            <a:pPr lvl="1"/>
            <a:r>
              <a:rPr lang="en-US" dirty="0" smtClean="0"/>
              <a:t>Non-linear least squares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60870"/>
            <a:ext cx="846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Note: estimation of F (or E) is degenerate for a planar scene.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  <a:endParaRPr lang="en-US" dirty="0"/>
          </a:p>
        </p:txBody>
      </p:sp>
      <p:graphicFrame>
        <p:nvGraphicFramePr>
          <p:cNvPr id="193539" name="Object 29"/>
          <p:cNvGraphicFramePr>
            <a:graphicFrameLocks noChangeAspect="1"/>
          </p:cNvGraphicFramePr>
          <p:nvPr/>
        </p:nvGraphicFramePr>
        <p:xfrm>
          <a:off x="3581400" y="2635250"/>
          <a:ext cx="20415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6" name="Equation" r:id="rId3" imgW="825480" imgH="228600" progId="Equation.3">
                  <p:embed/>
                </p:oleObj>
              </mc:Choice>
              <mc:Fallback>
                <p:oleObj name="Equation" r:id="rId3" imgW="82548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35250"/>
                        <a:ext cx="20415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269566"/>
                <a:ext cx="74022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69566"/>
                <a:ext cx="7402283" cy="276999"/>
              </a:xfrm>
              <a:prstGeom prst="rect">
                <a:avLst/>
              </a:prstGeom>
              <a:blipFill rotWithShape="0">
                <a:blip r:embed="rId5"/>
                <a:stretch>
                  <a:fillRect r="-16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285473"/>
                <a:ext cx="7497117" cy="1828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3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3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𝑢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𝑣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=</a:t>
                </a:r>
                <a:r>
                  <a:rPr lang="en-US" sz="2000" b="1" dirty="0" smtClean="0"/>
                  <a:t>0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85473"/>
                <a:ext cx="7497117" cy="1828129"/>
              </a:xfrm>
              <a:prstGeom prst="rect">
                <a:avLst/>
              </a:prstGeom>
              <a:blipFill rotWithShape="0">
                <a:blip r:embed="rId6"/>
                <a:stretch>
                  <a:fillRect l="-81" r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Solve </a:t>
            </a:r>
            <a:r>
              <a:rPr lang="en-US" b="1" dirty="0" smtClean="0"/>
              <a:t>f</a:t>
            </a:r>
            <a:r>
              <a:rPr lang="en-US" dirty="0" smtClean="0"/>
              <a:t> from  </a:t>
            </a:r>
            <a:r>
              <a:rPr lang="en-US" dirty="0" err="1" smtClean="0"/>
              <a:t>A</a:t>
            </a:r>
            <a:r>
              <a:rPr lang="en-US" b="1" dirty="0" err="1" smtClean="0"/>
              <a:t>f</a:t>
            </a:r>
            <a:r>
              <a:rPr lang="en-US" dirty="0" smtClean="0"/>
              <a:t>=</a:t>
            </a:r>
            <a:r>
              <a:rPr lang="en-US" b="1" dirty="0" smtClean="0"/>
              <a:t>0 </a:t>
            </a:r>
            <a:r>
              <a:rPr lang="en-US" dirty="0" smtClean="0"/>
              <a:t>using SVD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12420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Matlab</a:t>
            </a:r>
            <a:r>
              <a:rPr lang="en-US" sz="2000" dirty="0" smtClean="0"/>
              <a:t>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enforce singularity constraint</a:t>
            </a:r>
            <a:endParaRPr lang="en-US" dirty="0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629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Solve </a:t>
            </a:r>
            <a:r>
              <a:rPr lang="en-US" b="1" dirty="0" smtClean="0"/>
              <a:t>f</a:t>
            </a:r>
            <a:r>
              <a:rPr lang="en-US" dirty="0" smtClean="0"/>
              <a:t> from  </a:t>
            </a:r>
            <a:r>
              <a:rPr lang="en-US" dirty="0" err="1" smtClean="0"/>
              <a:t>A</a:t>
            </a:r>
            <a:r>
              <a:rPr lang="en-US" b="1" dirty="0" err="1" smtClean="0"/>
              <a:t>f</a:t>
            </a:r>
            <a:r>
              <a:rPr lang="en-US" dirty="0" smtClean="0"/>
              <a:t>=</a:t>
            </a:r>
            <a:r>
              <a:rPr lang="en-US" b="1" dirty="0" smtClean="0"/>
              <a:t>0 </a:t>
            </a:r>
            <a:r>
              <a:rPr lang="en-US" dirty="0" smtClean="0"/>
              <a:t>using SVD</a:t>
            </a:r>
          </a:p>
          <a:p>
            <a:pPr marL="914400" lvl="1" indent="-514350">
              <a:buFont typeface="+mj-lt"/>
              <a:buAutoNum type="alphaLcPeriod"/>
            </a:pPr>
            <a:endParaRPr lang="en-US" b="1" dirty="0" smtClean="0"/>
          </a:p>
          <a:p>
            <a:pPr marL="914400" lvl="1" indent="-514350">
              <a:buFont typeface="+mj-lt"/>
              <a:buAutoNum type="alphaL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Resolve </a:t>
            </a:r>
            <a:r>
              <a:rPr lang="en-US" dirty="0" err="1" smtClean="0"/>
              <a:t>det</a:t>
            </a:r>
            <a:r>
              <a:rPr lang="en-US" dirty="0" smtClean="0"/>
              <a:t>(F) = 0 constraint using SVD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12420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Matlab</a:t>
            </a:r>
            <a:r>
              <a:rPr lang="en-US" sz="2000" dirty="0" smtClean="0"/>
              <a:t>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876800"/>
            <a:ext cx="28039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Matlab</a:t>
            </a:r>
            <a:r>
              <a:rPr lang="en-US" sz="2000" dirty="0" smtClean="0"/>
              <a:t>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S(3,3) = 0;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U*S*V’;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Solve </a:t>
            </a:r>
            <a:r>
              <a:rPr lang="en-US" b="1" dirty="0" smtClean="0"/>
              <a:t>f</a:t>
            </a:r>
            <a:r>
              <a:rPr lang="en-US" dirty="0" smtClean="0"/>
              <a:t> from  </a:t>
            </a:r>
            <a:r>
              <a:rPr lang="en-US" dirty="0" err="1" smtClean="0"/>
              <a:t>A</a:t>
            </a:r>
            <a:r>
              <a:rPr lang="en-US" b="1" dirty="0" err="1" smtClean="0"/>
              <a:t>f</a:t>
            </a:r>
            <a:r>
              <a:rPr lang="en-US" dirty="0" smtClean="0"/>
              <a:t>=</a:t>
            </a:r>
            <a:r>
              <a:rPr lang="en-US" b="1" dirty="0" smtClean="0"/>
              <a:t>0 </a:t>
            </a:r>
            <a:r>
              <a:rPr lang="en-US" dirty="0" smtClean="0"/>
              <a:t>using SVD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Resolve </a:t>
            </a:r>
            <a:r>
              <a:rPr lang="en-US" dirty="0" err="1" smtClean="0"/>
              <a:t>det</a:t>
            </a:r>
            <a:r>
              <a:rPr lang="en-US" dirty="0" smtClean="0"/>
              <a:t>(F) = 0 constraint by SVD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Notes:</a:t>
            </a:r>
          </a:p>
          <a:p>
            <a:pPr marL="514350" indent="-514350"/>
            <a:r>
              <a:rPr lang="en-US" dirty="0" smtClean="0"/>
              <a:t>Use RANSAC to deal with outliers (sample 8 points)</a:t>
            </a:r>
          </a:p>
          <a:p>
            <a:pPr marL="914400" lvl="1" indent="-514350"/>
            <a:r>
              <a:rPr lang="en-US" dirty="0" smtClean="0"/>
              <a:t>How to test for outliers?</a:t>
            </a:r>
          </a:p>
          <a:p>
            <a:pPr marL="514350" indent="-514350"/>
            <a:r>
              <a:rPr lang="en-US" dirty="0" smtClean="0"/>
              <a:t>Solve in normalized coordinates</a:t>
            </a:r>
          </a:p>
          <a:p>
            <a:pPr marL="914400" lvl="1" indent="-514350"/>
            <a:r>
              <a:rPr lang="en-US" dirty="0" smtClean="0"/>
              <a:t>mean=0</a:t>
            </a:r>
          </a:p>
          <a:p>
            <a:pPr marL="914400" lvl="1" indent="-514350"/>
            <a:r>
              <a:rPr lang="en-US" dirty="0"/>
              <a:t>s</a:t>
            </a:r>
            <a:r>
              <a:rPr lang="en-US" dirty="0" smtClean="0"/>
              <a:t>tandard deviation ~= (1,1,1)</a:t>
            </a:r>
          </a:p>
          <a:p>
            <a:pPr marL="914400" lvl="1" indent="-514350"/>
            <a:r>
              <a:rPr lang="en-US" dirty="0" smtClean="0"/>
              <a:t>just like with estimating the </a:t>
            </a:r>
            <a:r>
              <a:rPr lang="en-US" dirty="0" err="1" smtClean="0"/>
              <a:t>homography</a:t>
            </a:r>
            <a:r>
              <a:rPr lang="en-US" dirty="0" smtClean="0"/>
              <a:t> for stitching</a:t>
            </a:r>
          </a:p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 of </a:t>
            </a:r>
            <a:r>
              <a:rPr lang="en-US" sz="3200" dirty="0" err="1" smtClean="0"/>
              <a:t>homography</a:t>
            </a:r>
            <a:r>
              <a:rPr lang="en-US" sz="3200" dirty="0" smtClean="0"/>
              <a:t> estimation and the 8-point algorithm</a:t>
            </a:r>
          </a:p>
        </p:txBody>
      </p:sp>
      <p:sp>
        <p:nvSpPr>
          <p:cNvPr id="26627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 anchor="ctr"/>
          <a:lstStyle/>
          <a:p>
            <a:r>
              <a:rPr lang="en-US" smtClean="0"/>
              <a:t>Homography (No Translation)</a:t>
            </a:r>
          </a:p>
        </p:txBody>
      </p:sp>
      <p:sp>
        <p:nvSpPr>
          <p:cNvPr id="2662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498975" cy="639763"/>
          </a:xfrm>
        </p:spPr>
        <p:txBody>
          <a:bodyPr anchor="ctr"/>
          <a:lstStyle/>
          <a:p>
            <a:r>
              <a:rPr lang="en-US" smtClean="0"/>
              <a:t>Fundamental Matrix (Translation)</a:t>
            </a: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Assume we have matched points x   </a:t>
            </a:r>
            <a:r>
              <a:rPr lang="en-US" sz="2400" dirty="0" err="1"/>
              <a:t>x</a:t>
            </a:r>
            <a:r>
              <a:rPr lang="en-US" sz="2400" dirty="0"/>
              <a:t>’ with outliers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5791200" y="1219200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1" name="Content Placeholder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32" name="Content Placeholder 2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Two-View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  <a:p>
            <a:pPr lvl="1">
              <a:defRPr/>
            </a:pPr>
            <a:r>
              <a:rPr lang="en-US" dirty="0" smtClean="0"/>
              <a:t>Relates cameras from two positions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Stereo depth estimation</a:t>
            </a:r>
          </a:p>
          <a:p>
            <a:pPr lvl="1">
              <a:defRPr/>
            </a:pPr>
            <a:r>
              <a:rPr lang="en-US" dirty="0" smtClean="0"/>
              <a:t>Recover depth from two images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 anchor="ctr"/>
          <a:lstStyle/>
          <a:p>
            <a:r>
              <a:rPr lang="en-US" smtClean="0"/>
              <a:t>Homography (No Translation)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5835650" y="1219200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9" name="Content Placeholder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60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498975" cy="639763"/>
          </a:xfrm>
        </p:spPr>
        <p:txBody>
          <a:bodyPr anchor="ctr"/>
          <a:lstStyle/>
          <a:p>
            <a:r>
              <a:rPr lang="en-US" smtClean="0"/>
              <a:t>Fundamental Matrix (Translation)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200" dirty="0" smtClean="0"/>
              <a:t>Comparison of </a:t>
            </a:r>
            <a:r>
              <a:rPr lang="en-US" sz="3200" dirty="0" err="1" smtClean="0"/>
              <a:t>homography</a:t>
            </a:r>
            <a:r>
              <a:rPr lang="en-US" sz="3200" dirty="0" smtClean="0"/>
              <a:t> estimation and the 8-point algorithm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Assume we have matched points x   </a:t>
            </a:r>
            <a:r>
              <a:rPr lang="en-US" sz="2400" dirty="0" err="1"/>
              <a:t>x</a:t>
            </a:r>
            <a:r>
              <a:rPr lang="en-US" sz="2400" dirty="0"/>
              <a:t>’ with outliers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2239963"/>
            <a:ext cx="4040188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defRPr/>
            </a:pPr>
            <a:r>
              <a:rPr lang="en-US" smtClean="0"/>
              <a:t>Correspondence Relation</a:t>
            </a:r>
          </a:p>
          <a:p>
            <a:pPr marL="514350" indent="-514350">
              <a:defRPr/>
            </a:pPr>
            <a:endParaRPr lang="en-US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mtClean="0"/>
              <a:t>Normalize image coordinates</a:t>
            </a:r>
          </a:p>
          <a:p>
            <a:pPr marL="514350" indent="-514350">
              <a:buFont typeface="Arial" charset="0"/>
              <a:buNone/>
              <a:defRPr/>
            </a:pPr>
            <a:endParaRPr lang="en-US" i="1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smtClean="0"/>
              <a:t>RANSAC with 4 points</a:t>
            </a:r>
          </a:p>
          <a:p>
            <a:pPr marL="914400" lvl="1" indent="-514350">
              <a:defRPr/>
            </a:pPr>
            <a:r>
              <a:rPr lang="en-US" smtClean="0"/>
              <a:t>Solution via SVD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smtClean="0"/>
              <a:t>De-normalize: 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smtClean="0"/>
          </a:p>
          <a:p>
            <a:pPr>
              <a:buFont typeface="Arial" charset="0"/>
              <a:buNone/>
              <a:defRPr/>
            </a:pPr>
            <a:endParaRPr lang="en-US" smtClean="0"/>
          </a:p>
          <a:p>
            <a:pPr>
              <a:buFont typeface="Arial" charset="0"/>
              <a:buNone/>
              <a:defRPr/>
            </a:pPr>
            <a:endParaRPr lang="en-US" smtClean="0"/>
          </a:p>
          <a:p>
            <a:pPr>
              <a:buFont typeface="Arial" charset="0"/>
              <a:buNone/>
              <a:defRPr/>
            </a:pPr>
            <a:endParaRPr lang="en-US" smtClean="0"/>
          </a:p>
          <a:p>
            <a:pPr marL="514350" indent="-514350">
              <a:buFont typeface="Arial" charset="0"/>
              <a:buNone/>
              <a:defRPr/>
            </a:pPr>
            <a:endParaRPr lang="en-US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219200" y="2667000"/>
          <a:ext cx="23622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8" name="Equation" r:id="rId3" imgW="1346040" imgH="177480" progId="Equation.3">
                  <p:embed/>
                </p:oleObj>
              </mc:Choice>
              <mc:Fallback>
                <p:oleObj name="Equation" r:id="rId3" imgW="1346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23622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1131888" y="4029075"/>
          <a:ext cx="914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9" name="Equation" r:id="rId5" imgW="482400" imgH="164880" progId="Equation.3">
                  <p:embed/>
                </p:oleObj>
              </mc:Choice>
              <mc:Fallback>
                <p:oleObj name="Equation" r:id="rId5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4029075"/>
                        <a:ext cx="914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133600" y="4011613"/>
          <a:ext cx="10318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0" name="Equation" r:id="rId7" imgW="583920" imgH="164880" progId="Equation.3">
                  <p:embed/>
                </p:oleObj>
              </mc:Choice>
              <mc:Fallback>
                <p:oleObj name="Equation" r:id="rId7" imgW="5839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11613"/>
                        <a:ext cx="10318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696249"/>
              </p:ext>
            </p:extLst>
          </p:nvPr>
        </p:nvGraphicFramePr>
        <p:xfrm>
          <a:off x="2819400" y="5208896"/>
          <a:ext cx="14478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1" name="Equation" r:id="rId9" imgW="799920" imgH="190440" progId="Equation.3">
                  <p:embed/>
                </p:oleObj>
              </mc:Choice>
              <mc:Fallback>
                <p:oleObj name="Equation" r:id="rId9" imgW="7999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08896"/>
                        <a:ext cx="14478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 of </a:t>
            </a:r>
            <a:r>
              <a:rPr lang="en-US" sz="3200" dirty="0" err="1" smtClean="0"/>
              <a:t>homography</a:t>
            </a:r>
            <a:r>
              <a:rPr lang="en-US" sz="3200" dirty="0" smtClean="0"/>
              <a:t> estimation and the 8-point algorithm</a:t>
            </a:r>
          </a:p>
        </p:txBody>
      </p:sp>
      <p:sp>
        <p:nvSpPr>
          <p:cNvPr id="308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 anchor="ctr"/>
          <a:lstStyle/>
          <a:p>
            <a:r>
              <a:rPr lang="en-US" smtClean="0"/>
              <a:t>Homography (No Translation)</a:t>
            </a:r>
          </a:p>
        </p:txBody>
      </p:sp>
      <p:sp>
        <p:nvSpPr>
          <p:cNvPr id="308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498975" cy="639763"/>
          </a:xfrm>
        </p:spPr>
        <p:txBody>
          <a:bodyPr anchor="ctr"/>
          <a:lstStyle/>
          <a:p>
            <a:r>
              <a:rPr lang="en-US" smtClean="0"/>
              <a:t>Fundamental Matrix (Translation)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239963"/>
            <a:ext cx="4041775" cy="3951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Correspondence Relation</a:t>
            </a:r>
          </a:p>
          <a:p>
            <a:pPr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Normalize image coordinates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RANSAC with 8 points</a:t>
            </a:r>
          </a:p>
          <a:p>
            <a:pPr marL="857250" lvl="1" indent="-457200">
              <a:defRPr/>
            </a:pPr>
            <a:r>
              <a:rPr lang="en-US" dirty="0" smtClean="0"/>
              <a:t>Initial solution via SVD</a:t>
            </a:r>
          </a:p>
          <a:p>
            <a:pPr marL="857250" lvl="1" indent="-457200">
              <a:defRPr/>
            </a:pPr>
            <a:r>
              <a:rPr lang="en-US" dirty="0" smtClean="0"/>
              <a:t>Enforce 		   by SVD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De-normalize: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9963"/>
            <a:ext cx="4040188" cy="3951287"/>
          </a:xfrm>
        </p:spPr>
        <p:txBody>
          <a:bodyPr>
            <a:normAutofit/>
          </a:bodyPr>
          <a:lstStyle/>
          <a:p>
            <a:pPr marL="514350" indent="-514350">
              <a:defRPr/>
            </a:pPr>
            <a:r>
              <a:rPr lang="en-US" dirty="0" smtClean="0"/>
              <a:t>Correspondence Relation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Normalize image coordinates</a:t>
            </a:r>
          </a:p>
          <a:p>
            <a:pPr marL="514350" indent="-514350">
              <a:buFont typeface="Arial" charset="0"/>
              <a:buNone/>
              <a:defRPr/>
            </a:pPr>
            <a:endParaRPr lang="en-US" i="1" dirty="0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smtClean="0"/>
              <a:t>RANSAC with 4 points</a:t>
            </a:r>
          </a:p>
          <a:p>
            <a:pPr marL="914400" lvl="1" indent="-514350">
              <a:defRPr/>
            </a:pPr>
            <a:r>
              <a:rPr lang="en-US" dirty="0" smtClean="0"/>
              <a:t>Solution via SVD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smtClean="0"/>
              <a:t>De-normalize: 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3088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Assume we have matched points x   x’ with outliers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5841999" y="1219200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9200" y="2667000"/>
          <a:ext cx="23622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76" name="Equation" r:id="rId3" imgW="1346040" imgH="177480" progId="Equation.3">
                  <p:embed/>
                </p:oleObj>
              </mc:Choice>
              <mc:Fallback>
                <p:oleObj name="Equation" r:id="rId3" imgW="134604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23622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31888" y="4029075"/>
          <a:ext cx="914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77" name="Equation" r:id="rId5" imgW="482400" imgH="164880" progId="Equation.3">
                  <p:embed/>
                </p:oleObj>
              </mc:Choice>
              <mc:Fallback>
                <p:oleObj name="Equation" r:id="rId5" imgW="48240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4029075"/>
                        <a:ext cx="914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2133600" y="4011613"/>
          <a:ext cx="10318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78" name="Equation" r:id="rId7" imgW="583920" imgH="164880" progId="Equation.3">
                  <p:embed/>
                </p:oleObj>
              </mc:Choice>
              <mc:Fallback>
                <p:oleObj name="Equation" r:id="rId7" imgW="58392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11613"/>
                        <a:ext cx="10318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563305"/>
              </p:ext>
            </p:extLst>
          </p:nvPr>
        </p:nvGraphicFramePr>
        <p:xfrm>
          <a:off x="2819400" y="5208896"/>
          <a:ext cx="14478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79" name="Equation" r:id="rId9" imgW="799920" imgH="190440" progId="Equation.3">
                  <p:embed/>
                </p:oleObj>
              </mc:Choice>
              <mc:Fallback>
                <p:oleObj name="Equation" r:id="rId9" imgW="79992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08896"/>
                        <a:ext cx="14478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5627688" y="3979863"/>
          <a:ext cx="9144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80" name="Equation" r:id="rId11" imgW="482400" imgH="164880" progId="Equation.3">
                  <p:embed/>
                </p:oleObj>
              </mc:Choice>
              <mc:Fallback>
                <p:oleObj name="Equation" r:id="rId11" imgW="48240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3979863"/>
                        <a:ext cx="91440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3"/>
          <p:cNvGraphicFramePr>
            <a:graphicFrameLocks noChangeAspect="1"/>
          </p:cNvGraphicFramePr>
          <p:nvPr/>
        </p:nvGraphicFramePr>
        <p:xfrm>
          <a:off x="6629400" y="3962400"/>
          <a:ext cx="10318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81" name="Equation" r:id="rId12" imgW="583920" imgH="164880" progId="Equation.3">
                  <p:embed/>
                </p:oleObj>
              </mc:Choice>
              <mc:Fallback>
                <p:oleObj name="Equation" r:id="rId12" imgW="58392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962400"/>
                        <a:ext cx="10318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50804"/>
              </p:ext>
            </p:extLst>
          </p:nvPr>
        </p:nvGraphicFramePr>
        <p:xfrm>
          <a:off x="7032625" y="5562600"/>
          <a:ext cx="12636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82" name="Equation" r:id="rId13" imgW="698400" imgH="203040" progId="Equation.3">
                  <p:embed/>
                </p:oleObj>
              </mc:Choice>
              <mc:Fallback>
                <p:oleObj name="Equation" r:id="rId13" imgW="6984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5562600"/>
                        <a:ext cx="126365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14547"/>
              </p:ext>
            </p:extLst>
          </p:nvPr>
        </p:nvGraphicFramePr>
        <p:xfrm>
          <a:off x="6455392" y="5113977"/>
          <a:ext cx="1147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83" name="Equation" r:id="rId15" imgW="634680" imgH="241200" progId="Equation.3">
                  <p:embed/>
                </p:oleObj>
              </mc:Choice>
              <mc:Fallback>
                <p:oleObj name="Equation" r:id="rId15" imgW="6346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392" y="5113977"/>
                        <a:ext cx="11477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3"/>
          <p:cNvGraphicFramePr>
            <a:graphicFrameLocks noChangeAspect="1"/>
          </p:cNvGraphicFramePr>
          <p:nvPr/>
        </p:nvGraphicFramePr>
        <p:xfrm>
          <a:off x="5943600" y="2590800"/>
          <a:ext cx="12033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84" name="Equation" r:id="rId17" imgW="634680" imgH="203040" progId="Equation.3">
                  <p:embed/>
                </p:oleObj>
              </mc:Choice>
              <mc:Fallback>
                <p:oleObj name="Equation" r:id="rId17" imgW="6346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90800"/>
                        <a:ext cx="12033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7-point algorithm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2172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715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Faster (need fewer points) and could be more robust (fewer points), but also need to check for degenerate cases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“Gold standard”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8-point algorithm to get initial value of F</a:t>
            </a:r>
          </a:p>
          <a:p>
            <a:r>
              <a:rPr lang="en-US" dirty="0" smtClean="0"/>
              <a:t>Use F to solve for P and P’ (discussed later)</a:t>
            </a:r>
          </a:p>
          <a:p>
            <a:r>
              <a:rPr lang="en-US" dirty="0" smtClean="0"/>
              <a:t>Jointly solve for 3d points </a:t>
            </a:r>
            <a:r>
              <a:rPr lang="en-US" b="1" dirty="0" smtClean="0"/>
              <a:t>X</a:t>
            </a:r>
            <a:r>
              <a:rPr lang="en-US" dirty="0" smtClean="0"/>
              <a:t> and </a:t>
            </a:r>
            <a:r>
              <a:rPr lang="en-US" b="1" dirty="0" smtClean="0"/>
              <a:t>F </a:t>
            </a:r>
            <a:r>
              <a:rPr lang="en-US" dirty="0" smtClean="0"/>
              <a:t>that minimize the squared re-projection error</a:t>
            </a:r>
          </a:p>
          <a:p>
            <a:endParaRPr lang="en-US" dirty="0"/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2438400" y="3352800"/>
            <a:ext cx="4495800" cy="2604896"/>
            <a:chOff x="1676400" y="762000"/>
            <a:chExt cx="5457825" cy="31623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676400" y="762000"/>
              <a:ext cx="5457825" cy="3162300"/>
              <a:chOff x="1676400" y="762000"/>
              <a:chExt cx="5457825" cy="31623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76400" y="762000"/>
                <a:ext cx="5457825" cy="316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4"/>
              <p:cNvSpPr txBox="1">
                <a:spLocks noChangeArrowheads="1"/>
              </p:cNvSpPr>
              <p:nvPr/>
            </p:nvSpPr>
            <p:spPr bwMode="auto">
              <a:xfrm>
                <a:off x="4597052" y="951978"/>
                <a:ext cx="33855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870200" y="24003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778500" y="23876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TextBox 5"/>
              <p:cNvSpPr txBox="1">
                <a:spLocks noChangeArrowheads="1"/>
              </p:cNvSpPr>
              <p:nvPr/>
            </p:nvSpPr>
            <p:spPr bwMode="auto">
              <a:xfrm>
                <a:off x="2819400" y="2286000"/>
                <a:ext cx="2872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</a:t>
                </a:r>
              </a:p>
            </p:txBody>
          </p:sp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5740052" y="2286000"/>
                <a:ext cx="32573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x'</a:t>
                </a: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2819400" y="2400300"/>
              <a:ext cx="76200" cy="152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200" y="6248400"/>
            <a:ext cx="752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Algorithm 11.2 and Algorithm 11.3 in HZ (pages 284-285) for 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24100" y="914400"/>
          <a:ext cx="45339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5" name="Image" r:id="rId4" imgW="7250794" imgH="7250794" progId="">
                  <p:embed/>
                </p:oleObj>
              </mc:Choice>
              <mc:Fallback>
                <p:oleObj name="Image" r:id="rId4" imgW="7250794" imgH="725079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914400"/>
                        <a:ext cx="45339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457200" y="5638800"/>
          <a:ext cx="8229600" cy="102711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We can get projection matrices P and P’ up to a projective ambiguity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hlinkClick r:id="rId3"/>
            </a:endParaRPr>
          </a:p>
          <a:p>
            <a:pPr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Code</a:t>
            </a:r>
            <a:r>
              <a:rPr lang="en-US" dirty="0" smtClean="0"/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/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function P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vgg_P_from_F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(F)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[U,S,V]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e = U(:,3);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 = [-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vgg_contreps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(e)*F e];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914400" y="2514600"/>
          <a:ext cx="16351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3" name="Equation" r:id="rId4" imgW="596880" imgH="215640" progId="Equation.3">
                  <p:embed/>
                </p:oleObj>
              </mc:Choice>
              <mc:Fallback>
                <p:oleObj name="Equation" r:id="rId4" imgW="5968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16351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95600" y="2514600"/>
          <a:ext cx="26257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4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26257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791200" y="2514600"/>
          <a:ext cx="1447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5" name="Equation" r:id="rId8" imgW="533160" imgH="203040" progId="Equation.3">
                  <p:embed/>
                </p:oleObj>
              </mc:Choice>
              <mc:Fallback>
                <p:oleObj name="Equation" r:id="rId8" imgW="5331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14478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2362200" y="3200400"/>
            <a:ext cx="364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See HZ p. 255-256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60020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K’*translation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5293066" y="2010467"/>
            <a:ext cx="545068" cy="463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223266" y="2253734"/>
            <a:ext cx="3926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16764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K’*rotation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938" y="6248400"/>
            <a:ext cx="845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we know the intrinsic matrices (K and K’), we can resolve the ambiguity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772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From </a:t>
            </a:r>
            <a:r>
              <a:rPr lang="en-US" sz="3600" dirty="0" err="1" smtClean="0"/>
              <a:t>epipolar</a:t>
            </a:r>
            <a:r>
              <a:rPr lang="en-US" sz="3600" dirty="0" smtClean="0"/>
              <a:t> geometry to camera calibration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Estimating the fundamental matrix is known as “weak calibration”</a:t>
            </a:r>
          </a:p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We </a:t>
            </a:r>
            <a:r>
              <a:rPr lang="en-US" sz="2400" dirty="0" err="1" smtClean="0"/>
              <a:t>cIf</a:t>
            </a:r>
            <a:r>
              <a:rPr lang="en-US" sz="2400" dirty="0" smtClean="0"/>
              <a:t> we know the calibration matrices of the two cameras, we can estimate the essential matrix: </a:t>
            </a:r>
            <a:r>
              <a:rPr lang="en-US" sz="2400" i="1" dirty="0" smtClean="0"/>
              <a:t>E = K</a:t>
            </a:r>
            <a:r>
              <a:rPr lang="en-US" sz="2400" i="1" baseline="30000" dirty="0" smtClean="0"/>
              <a:t>T</a:t>
            </a:r>
            <a:r>
              <a:rPr lang="en-US" sz="2400" i="1" dirty="0" smtClean="0"/>
              <a:t>FK’</a:t>
            </a:r>
          </a:p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The essential matrix gives us the relative rotation and translation between the cameras, or their extrinsic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recap…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Fundamental matrix song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 to stereo…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Fuse a calibrated binocular stereo pair to produce a depth image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2432050" y="19192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556250" y="19192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3433763" y="435768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2270125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59013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76885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6218238" y="6334125"/>
            <a:ext cx="292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Many of these slides adapted from Steve Seitz and Lana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Search along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Simplest case: </a:t>
            </a:r>
            <a:r>
              <a:rPr lang="en-US" dirty="0" err="1" smtClean="0"/>
              <a:t>epipolar</a:t>
            </a:r>
            <a:r>
              <a:rPr lang="en-US" dirty="0" smtClean="0"/>
              <a:t> lines are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When does this happen?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Simplest Case: Parallel images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dirty="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dirty="0" smtClean="0"/>
              <a:t>Focal lengths are the same</a:t>
            </a:r>
          </a:p>
          <a:p>
            <a:endParaRPr lang="en-US" sz="2000" dirty="0" smtClean="0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3481388" y="957263"/>
            <a:ext cx="1220787" cy="839787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890588" y="4310063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Freeform 9"/>
          <p:cNvSpPr>
            <a:spLocks/>
          </p:cNvSpPr>
          <p:nvPr/>
        </p:nvSpPr>
        <p:spPr bwMode="auto">
          <a:xfrm>
            <a:off x="1533525" y="1219200"/>
            <a:ext cx="2471738" cy="2462213"/>
          </a:xfrm>
          <a:custGeom>
            <a:avLst/>
            <a:gdLst>
              <a:gd name="T0" fmla="*/ 0 w 1557"/>
              <a:gd name="T1" fmla="*/ 2147483647 h 1551"/>
              <a:gd name="T2" fmla="*/ 2147483647 w 1557"/>
              <a:gd name="T3" fmla="*/ 0 h 1551"/>
              <a:gd name="T4" fmla="*/ 0 60000 65536"/>
              <a:gd name="T5" fmla="*/ 0 60000 65536"/>
              <a:gd name="T6" fmla="*/ 0 w 1557"/>
              <a:gd name="T7" fmla="*/ 0 h 1551"/>
              <a:gd name="T8" fmla="*/ 1557 w 1557"/>
              <a:gd name="T9" fmla="*/ 1551 h 15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57" h="1551">
                <a:moveTo>
                  <a:pt x="0" y="1551"/>
                </a:moveTo>
                <a:lnTo>
                  <a:pt x="1557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Freeform 10"/>
          <p:cNvSpPr>
            <a:spLocks/>
          </p:cNvSpPr>
          <p:nvPr/>
        </p:nvSpPr>
        <p:spPr bwMode="auto">
          <a:xfrm>
            <a:off x="687388" y="2490788"/>
            <a:ext cx="1220787" cy="2001837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Freeform 12"/>
          <p:cNvSpPr>
            <a:spLocks/>
          </p:cNvSpPr>
          <p:nvPr/>
        </p:nvSpPr>
        <p:spPr bwMode="auto">
          <a:xfrm>
            <a:off x="3990975" y="1219200"/>
            <a:ext cx="117475" cy="3910013"/>
          </a:xfrm>
          <a:custGeom>
            <a:avLst/>
            <a:gdLst>
              <a:gd name="T0" fmla="*/ 2147483647 w 74"/>
              <a:gd name="T1" fmla="*/ 2147483647 h 2463"/>
              <a:gd name="T2" fmla="*/ 0 w 74"/>
              <a:gd name="T3" fmla="*/ 0 h 2463"/>
              <a:gd name="T4" fmla="*/ 0 60000 65536"/>
              <a:gd name="T5" fmla="*/ 0 60000 65536"/>
              <a:gd name="T6" fmla="*/ 0 w 74"/>
              <a:gd name="T7" fmla="*/ 0 h 2463"/>
              <a:gd name="T8" fmla="*/ 74 w 74"/>
              <a:gd name="T9" fmla="*/ 2463 h 24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" h="2463">
                <a:moveTo>
                  <a:pt x="74" y="246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Freeform 13"/>
          <p:cNvSpPr>
            <a:spLocks/>
          </p:cNvSpPr>
          <p:nvPr/>
        </p:nvSpPr>
        <p:spPr bwMode="auto">
          <a:xfrm>
            <a:off x="3803650" y="4208463"/>
            <a:ext cx="1220788" cy="2001837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4"/>
          <p:cNvSpPr>
            <a:spLocks noChangeShapeType="1"/>
          </p:cNvSpPr>
          <p:nvPr/>
        </p:nvSpPr>
        <p:spPr bwMode="auto">
          <a:xfrm flipV="1">
            <a:off x="890588" y="3681413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 flipH="1" flipV="1">
            <a:off x="4108450" y="5129213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Freeform 18"/>
          <p:cNvSpPr>
            <a:spLocks/>
          </p:cNvSpPr>
          <p:nvPr/>
        </p:nvSpPr>
        <p:spPr bwMode="auto">
          <a:xfrm>
            <a:off x="533400" y="4260850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Arc 19"/>
          <p:cNvSpPr>
            <a:spLocks/>
          </p:cNvSpPr>
          <p:nvPr/>
        </p:nvSpPr>
        <p:spPr bwMode="auto">
          <a:xfrm rot="720000">
            <a:off x="733425" y="4276725"/>
            <a:ext cx="211138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20"/>
          <p:cNvSpPr>
            <a:spLocks noChangeShapeType="1"/>
          </p:cNvSpPr>
          <p:nvPr/>
        </p:nvSpPr>
        <p:spPr bwMode="auto">
          <a:xfrm flipH="1">
            <a:off x="533400" y="4095750"/>
            <a:ext cx="303213" cy="550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21"/>
          <p:cNvSpPr>
            <a:spLocks noChangeArrowheads="1"/>
          </p:cNvSpPr>
          <p:nvPr/>
        </p:nvSpPr>
        <p:spPr bwMode="auto">
          <a:xfrm rot="-1860000">
            <a:off x="811213" y="4281488"/>
            <a:ext cx="100012" cy="19843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 flipV="1">
            <a:off x="533400" y="4502150"/>
            <a:ext cx="5556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Freeform 23"/>
          <p:cNvSpPr>
            <a:spLocks/>
          </p:cNvSpPr>
          <p:nvPr/>
        </p:nvSpPr>
        <p:spPr bwMode="auto">
          <a:xfrm>
            <a:off x="3784600" y="6089650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Arc 24"/>
          <p:cNvSpPr>
            <a:spLocks/>
          </p:cNvSpPr>
          <p:nvPr/>
        </p:nvSpPr>
        <p:spPr bwMode="auto">
          <a:xfrm rot="720000">
            <a:off x="3984625" y="6105525"/>
            <a:ext cx="211138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25"/>
          <p:cNvSpPr>
            <a:spLocks noChangeShapeType="1"/>
          </p:cNvSpPr>
          <p:nvPr/>
        </p:nvSpPr>
        <p:spPr bwMode="auto">
          <a:xfrm flipH="1">
            <a:off x="3784600" y="5924550"/>
            <a:ext cx="303213" cy="550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26"/>
          <p:cNvSpPr>
            <a:spLocks noChangeArrowheads="1"/>
          </p:cNvSpPr>
          <p:nvPr/>
        </p:nvSpPr>
        <p:spPr bwMode="auto">
          <a:xfrm rot="-1860000">
            <a:off x="4062413" y="6110288"/>
            <a:ext cx="100012" cy="19843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7"/>
          <p:cNvSpPr>
            <a:spLocks noChangeShapeType="1"/>
          </p:cNvSpPr>
          <p:nvPr/>
        </p:nvSpPr>
        <p:spPr bwMode="auto">
          <a:xfrm flipV="1">
            <a:off x="3784600" y="6330950"/>
            <a:ext cx="5556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33"/>
          <p:cNvSpPr>
            <a:spLocks noChangeArrowheads="1"/>
          </p:cNvSpPr>
          <p:nvPr/>
        </p:nvSpPr>
        <p:spPr bwMode="auto">
          <a:xfrm>
            <a:off x="4079875" y="5081588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34"/>
          <p:cNvSpPr>
            <a:spLocks noChangeArrowheads="1"/>
          </p:cNvSpPr>
          <p:nvPr/>
        </p:nvSpPr>
        <p:spPr bwMode="auto">
          <a:xfrm>
            <a:off x="1504950" y="3649663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smtClean="0"/>
              <a:t>Focal lengths are the same</a:t>
            </a:r>
          </a:p>
          <a:p>
            <a:pPr>
              <a:buFontTx/>
              <a:buChar char="•"/>
            </a:pPr>
            <a:r>
              <a:rPr lang="en-US" sz="2000" smtClean="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 smtClean="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33400" y="957263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graphicFrame>
        <p:nvGraphicFramePr>
          <p:cNvPr id="12290" name="Object 34"/>
          <p:cNvGraphicFramePr>
            <a:graphicFrameLocks noGrp="1" noChangeAspect="1"/>
          </p:cNvGraphicFramePr>
          <p:nvPr>
            <p:ph sz="half" idx="1"/>
          </p:nvPr>
        </p:nvGraphicFramePr>
        <p:xfrm>
          <a:off x="4438650" y="1438275"/>
          <a:ext cx="3257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438275"/>
                        <a:ext cx="32575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60875" y="3219450"/>
          <a:ext cx="3270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6" imgW="1523880" imgH="698400" progId="Equation.3">
                  <p:embed/>
                </p:oleObj>
              </mc:Choice>
              <mc:Fallback>
                <p:oleObj name="Equation" r:id="rId6" imgW="1523880" imgH="6984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219450"/>
                        <a:ext cx="327025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33"/>
          <p:cNvSpPr txBox="1">
            <a:spLocks noChangeArrowheads="1"/>
          </p:cNvSpPr>
          <p:nvPr/>
        </p:nvSpPr>
        <p:spPr bwMode="auto">
          <a:xfrm>
            <a:off x="4595813" y="989013"/>
            <a:ext cx="279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Epipolar constraint:</a:t>
            </a:r>
          </a:p>
        </p:txBody>
      </p:sp>
      <p:graphicFrame>
        <p:nvGraphicFramePr>
          <p:cNvPr id="616484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4953000"/>
          <a:ext cx="81534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8" imgW="4114800" imgH="711000" progId="Equation.3">
                  <p:embed/>
                </p:oleObj>
              </mc:Choice>
              <mc:Fallback>
                <p:oleObj name="Equation" r:id="rId8" imgW="4114800" imgH="7110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81534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38"/>
          <p:cNvSpPr txBox="1">
            <a:spLocks noChangeArrowheads="1"/>
          </p:cNvSpPr>
          <p:nvPr/>
        </p:nvSpPr>
        <p:spPr bwMode="auto">
          <a:xfrm>
            <a:off x="4953000" y="2286000"/>
            <a:ext cx="279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R = I	    t</a:t>
            </a:r>
            <a:r>
              <a:rPr lang="en-US">
                <a:latin typeface="Times New Roman" pitchFamily="18" charset="0"/>
              </a:rPr>
              <a:t> = (</a:t>
            </a:r>
            <a:r>
              <a:rPr lang="en-US" i="1">
                <a:latin typeface="Times New Roman" pitchFamily="18" charset="0"/>
              </a:rPr>
              <a:t>T</a:t>
            </a:r>
            <a:r>
              <a:rPr lang="en-US">
                <a:latin typeface="Times New Roman" pitchFamily="18" charset="0"/>
              </a:rPr>
              <a:t>, 0, 0)</a:t>
            </a:r>
          </a:p>
        </p:txBody>
      </p:sp>
      <p:sp>
        <p:nvSpPr>
          <p:cNvPr id="616489" name="Text Box 41"/>
          <p:cNvSpPr txBox="1">
            <a:spLocks noChangeArrowheads="1"/>
          </p:cNvSpPr>
          <p:nvPr/>
        </p:nvSpPr>
        <p:spPr bwMode="auto">
          <a:xfrm>
            <a:off x="685800" y="6364288"/>
            <a:ext cx="5904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y-coordinates of corresponding points are the </a:t>
            </a:r>
            <a:r>
              <a:rPr lang="en-US" dirty="0" smtClean="0"/>
              <a:t>same</a:t>
            </a:r>
            <a:endParaRPr lang="en-US" dirty="0"/>
          </a:p>
        </p:txBody>
      </p:sp>
      <p:grpSp>
        <p:nvGrpSpPr>
          <p:cNvPr id="12297" name="Group 42"/>
          <p:cNvGrpSpPr>
            <a:grpSpLocks/>
          </p:cNvGrpSpPr>
          <p:nvPr/>
        </p:nvGrpSpPr>
        <p:grpSpPr bwMode="auto">
          <a:xfrm>
            <a:off x="533400" y="1033463"/>
            <a:ext cx="3124200" cy="3690937"/>
            <a:chOff x="336" y="603"/>
            <a:chExt cx="2832" cy="3477"/>
          </a:xfrm>
        </p:grpSpPr>
        <p:sp>
          <p:nvSpPr>
            <p:cNvPr id="12302" name="Freeform 43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44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Freeform 45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46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47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Freeform 48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49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50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Freeform 51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Arc 52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53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Oval 54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55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Freeform 56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Arc 57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58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Oval 59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60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61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62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63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64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65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Oval 66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Oval 67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Line 68"/>
          <p:cNvSpPr>
            <a:spLocks noChangeShapeType="1"/>
          </p:cNvSpPr>
          <p:nvPr/>
        </p:nvSpPr>
        <p:spPr bwMode="auto">
          <a:xfrm flipH="1" flipV="1">
            <a:off x="1371600" y="3886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69"/>
          <p:cNvSpPr txBox="1">
            <a:spLocks noChangeArrowheads="1"/>
          </p:cNvSpPr>
          <p:nvPr/>
        </p:nvSpPr>
        <p:spPr bwMode="auto">
          <a:xfrm>
            <a:off x="1431925" y="40767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t</a:t>
            </a:r>
          </a:p>
        </p:txBody>
      </p:sp>
      <p:sp>
        <p:nvSpPr>
          <p:cNvPr id="12300" name="Text Box 70"/>
          <p:cNvSpPr txBox="1">
            <a:spLocks noChangeArrowheads="1"/>
          </p:cNvSpPr>
          <p:nvPr/>
        </p:nvSpPr>
        <p:spPr bwMode="auto">
          <a:xfrm>
            <a:off x="1143000" y="25146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x</a:t>
            </a:r>
          </a:p>
        </p:txBody>
      </p:sp>
      <p:sp>
        <p:nvSpPr>
          <p:cNvPr id="12301" name="Text Box 71"/>
          <p:cNvSpPr txBox="1">
            <a:spLocks noChangeArrowheads="1"/>
          </p:cNvSpPr>
          <p:nvPr/>
        </p:nvSpPr>
        <p:spPr bwMode="auto">
          <a:xfrm>
            <a:off x="2990850" y="35052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562600" y="3461084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257800" y="3657600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478390" y="609600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</a:t>
            </a:r>
            <a:r>
              <a:rPr lang="en-US" dirty="0" smtClean="0"/>
              <a:t>depth.</a:t>
            </a:r>
            <a:endParaRPr lang="en-US" dirty="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03520" y="3352800"/>
            <a:ext cx="182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874713" y="2316163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316163"/>
                        <a:ext cx="17780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6418263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3827463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5148263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3759200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6943725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4470400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6537325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7010400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3827463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7045325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Freeform 14"/>
          <p:cNvSpPr>
            <a:spLocks/>
          </p:cNvSpPr>
          <p:nvPr/>
        </p:nvSpPr>
        <p:spPr bwMode="auto">
          <a:xfrm rot="-1766867">
            <a:off x="7032625" y="5854700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Arc 15"/>
          <p:cNvSpPr>
            <a:spLocks/>
          </p:cNvSpPr>
          <p:nvPr/>
        </p:nvSpPr>
        <p:spPr bwMode="auto">
          <a:xfrm rot="-3146867">
            <a:off x="6995319" y="5838031"/>
            <a:ext cx="209550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 rot="-1766867">
            <a:off x="7002463" y="5768975"/>
            <a:ext cx="31750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7"/>
          <p:cNvSpPr>
            <a:spLocks noChangeArrowheads="1"/>
          </p:cNvSpPr>
          <p:nvPr/>
        </p:nvSpPr>
        <p:spPr bwMode="auto">
          <a:xfrm rot="-5726867">
            <a:off x="7038976" y="5840412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8"/>
          <p:cNvSpPr>
            <a:spLocks noChangeShapeType="1"/>
          </p:cNvSpPr>
          <p:nvPr/>
        </p:nvSpPr>
        <p:spPr bwMode="auto">
          <a:xfrm rot="19833133" flipV="1">
            <a:off x="7048500" y="582771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Freeform 19"/>
          <p:cNvSpPr>
            <a:spLocks/>
          </p:cNvSpPr>
          <p:nvPr/>
        </p:nvSpPr>
        <p:spPr bwMode="auto">
          <a:xfrm rot="1112195">
            <a:off x="3565525" y="4025900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Arc 20"/>
          <p:cNvSpPr>
            <a:spLocks/>
          </p:cNvSpPr>
          <p:nvPr/>
        </p:nvSpPr>
        <p:spPr bwMode="auto">
          <a:xfrm rot="-267806">
            <a:off x="3659188" y="3998913"/>
            <a:ext cx="209550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1"/>
          <p:cNvSpPr>
            <a:spLocks noChangeShapeType="1"/>
          </p:cNvSpPr>
          <p:nvPr/>
        </p:nvSpPr>
        <p:spPr bwMode="auto">
          <a:xfrm rot="1112195">
            <a:off x="3590925" y="3824288"/>
            <a:ext cx="31750" cy="646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Oval 22"/>
          <p:cNvSpPr>
            <a:spLocks noChangeArrowheads="1"/>
          </p:cNvSpPr>
          <p:nvPr/>
        </p:nvSpPr>
        <p:spPr bwMode="auto">
          <a:xfrm rot="-2847806">
            <a:off x="3724276" y="4008437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3"/>
          <p:cNvSpPr>
            <a:spLocks noChangeShapeType="1"/>
          </p:cNvSpPr>
          <p:nvPr/>
        </p:nvSpPr>
        <p:spPr bwMode="auto">
          <a:xfrm rot="1112195" flipV="1">
            <a:off x="3584575" y="405606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Stereo image rectification</a:t>
            </a:r>
          </a:p>
        </p:txBody>
      </p:sp>
      <p:sp>
        <p:nvSpPr>
          <p:cNvPr id="43031" name="Oval 12"/>
          <p:cNvSpPr>
            <a:spLocks noChangeArrowheads="1"/>
          </p:cNvSpPr>
          <p:nvPr/>
        </p:nvSpPr>
        <p:spPr bwMode="auto">
          <a:xfrm>
            <a:off x="6983413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Oval 13"/>
          <p:cNvSpPr>
            <a:spLocks noChangeArrowheads="1"/>
          </p:cNvSpPr>
          <p:nvPr/>
        </p:nvSpPr>
        <p:spPr bwMode="auto">
          <a:xfrm>
            <a:off x="5119688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7291388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700588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6021388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4632325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 flipV="1">
            <a:off x="7816850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5343525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4497388" y="2219325"/>
            <a:ext cx="1220787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>
            <a:off x="7410450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7883525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7613650" y="3937000"/>
            <a:ext cx="1220788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4700588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 flipV="1">
            <a:off x="7918450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6"/>
          <p:cNvSpPr>
            <a:spLocks noChangeArrowheads="1"/>
          </p:cNvSpPr>
          <p:nvPr/>
        </p:nvSpPr>
        <p:spPr bwMode="auto">
          <a:xfrm>
            <a:off x="7856538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7"/>
          <p:cNvSpPr>
            <a:spLocks noChangeArrowheads="1"/>
          </p:cNvSpPr>
          <p:nvPr/>
        </p:nvSpPr>
        <p:spPr bwMode="auto">
          <a:xfrm>
            <a:off x="5992813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Freeform 18"/>
          <p:cNvSpPr>
            <a:spLocks/>
          </p:cNvSpPr>
          <p:nvPr/>
        </p:nvSpPr>
        <p:spPr bwMode="auto">
          <a:xfrm>
            <a:off x="4343400" y="39893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Arc 19"/>
          <p:cNvSpPr>
            <a:spLocks/>
          </p:cNvSpPr>
          <p:nvPr/>
        </p:nvSpPr>
        <p:spPr bwMode="auto">
          <a:xfrm rot="720000">
            <a:off x="4543425" y="40052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20"/>
          <p:cNvSpPr>
            <a:spLocks noChangeShapeType="1"/>
          </p:cNvSpPr>
          <p:nvPr/>
        </p:nvSpPr>
        <p:spPr bwMode="auto">
          <a:xfrm flipH="1">
            <a:off x="4343400" y="38242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21"/>
          <p:cNvSpPr>
            <a:spLocks noChangeArrowheads="1"/>
          </p:cNvSpPr>
          <p:nvPr/>
        </p:nvSpPr>
        <p:spPr bwMode="auto">
          <a:xfrm rot="-1860000">
            <a:off x="4621213" y="40100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 flipV="1">
            <a:off x="4343400" y="42306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Freeform 23"/>
          <p:cNvSpPr>
            <a:spLocks/>
          </p:cNvSpPr>
          <p:nvPr/>
        </p:nvSpPr>
        <p:spPr bwMode="auto">
          <a:xfrm>
            <a:off x="7594600" y="58181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Arc 24"/>
          <p:cNvSpPr>
            <a:spLocks/>
          </p:cNvSpPr>
          <p:nvPr/>
        </p:nvSpPr>
        <p:spPr bwMode="auto">
          <a:xfrm rot="720000">
            <a:off x="7794625" y="58340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5"/>
          <p:cNvSpPr>
            <a:spLocks noChangeShapeType="1"/>
          </p:cNvSpPr>
          <p:nvPr/>
        </p:nvSpPr>
        <p:spPr bwMode="auto">
          <a:xfrm flipH="1">
            <a:off x="7594600" y="56530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Oval 26"/>
          <p:cNvSpPr>
            <a:spLocks noChangeArrowheads="1"/>
          </p:cNvSpPr>
          <p:nvPr/>
        </p:nvSpPr>
        <p:spPr bwMode="auto">
          <a:xfrm rot="-1860000">
            <a:off x="7872413" y="58388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 flipV="1">
            <a:off x="7594600" y="60594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Stereo image rectification</a:t>
            </a:r>
          </a:p>
        </p:txBody>
      </p:sp>
      <p:sp>
        <p:nvSpPr>
          <p:cNvPr id="41679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191000" cy="5541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err="1" smtClean="0"/>
              <a:t>Reproject</a:t>
            </a:r>
            <a:r>
              <a:rPr lang="en-US" sz="2800" dirty="0" smtClean="0"/>
              <a:t> image planes onto a common plane parallel to the line between camera centers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/>
              <a:t>Pixel motion is horizontal after this transformation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/>
              <a:t>Two </a:t>
            </a:r>
            <a:r>
              <a:rPr lang="en-US" sz="2800" dirty="0" err="1" smtClean="0"/>
              <a:t>homographies</a:t>
            </a:r>
            <a:r>
              <a:rPr lang="en-US" sz="2800" dirty="0" smtClean="0"/>
              <a:t> (3x3 transform), one for each input image </a:t>
            </a:r>
            <a:r>
              <a:rPr lang="en-US" sz="2800" dirty="0" err="1" smtClean="0"/>
              <a:t>reprojection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C. Loop and Z. Zhang. </a:t>
            </a:r>
            <a:r>
              <a:rPr lang="en-US" sz="2000" dirty="0" smtClean="0">
                <a:hlinkClick r:id="rId3"/>
              </a:rPr>
              <a:t>Computing Rectifying </a:t>
            </a:r>
            <a:r>
              <a:rPr lang="en-US" sz="2000" dirty="0" err="1" smtClean="0">
                <a:hlinkClick r:id="rId3"/>
              </a:rPr>
              <a:t>Homographies</a:t>
            </a:r>
            <a:r>
              <a:rPr lang="en-US" sz="2000" dirty="0" smtClean="0">
                <a:hlinkClick r:id="rId3"/>
              </a:rPr>
              <a:t> for Stereo Vision</a:t>
            </a:r>
            <a:r>
              <a:rPr lang="en-US" sz="2000" dirty="0" smtClean="0"/>
              <a:t>. IEEE Conf. Computer Vision and Pattern Recognition, 1999</a:t>
            </a:r>
            <a:r>
              <a:rPr lang="en-US" sz="2400" dirty="0" smtClean="0"/>
              <a:t>.</a:t>
            </a:r>
          </a:p>
        </p:txBody>
      </p:sp>
      <p:sp>
        <p:nvSpPr>
          <p:cNvPr id="44060" name="Line 35"/>
          <p:cNvSpPr>
            <a:spLocks noChangeShapeType="1"/>
          </p:cNvSpPr>
          <p:nvPr/>
        </p:nvSpPr>
        <p:spPr bwMode="auto">
          <a:xfrm>
            <a:off x="5726113" y="28860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Line 36"/>
          <p:cNvSpPr>
            <a:spLocks noChangeShapeType="1"/>
          </p:cNvSpPr>
          <p:nvPr/>
        </p:nvSpPr>
        <p:spPr bwMode="auto">
          <a:xfrm>
            <a:off x="5718175" y="4216400"/>
            <a:ext cx="1893888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8" name="Line 30"/>
          <p:cNvSpPr>
            <a:spLocks noChangeShapeType="1"/>
          </p:cNvSpPr>
          <p:nvPr/>
        </p:nvSpPr>
        <p:spPr bwMode="auto">
          <a:xfrm>
            <a:off x="4497388" y="293687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9" name="Line 31"/>
          <p:cNvSpPr>
            <a:spLocks noChangeShapeType="1"/>
          </p:cNvSpPr>
          <p:nvPr/>
        </p:nvSpPr>
        <p:spPr bwMode="auto">
          <a:xfrm>
            <a:off x="7629525" y="468312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6" name="Line 38"/>
          <p:cNvSpPr>
            <a:spLocks noChangeShapeType="1"/>
          </p:cNvSpPr>
          <p:nvPr/>
        </p:nvSpPr>
        <p:spPr bwMode="auto">
          <a:xfrm>
            <a:off x="5726113" y="36226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5" name="Oval 14"/>
          <p:cNvSpPr>
            <a:spLocks noChangeArrowheads="1"/>
          </p:cNvSpPr>
          <p:nvPr/>
        </p:nvSpPr>
        <p:spPr bwMode="auto">
          <a:xfrm>
            <a:off x="7889875" y="4810125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Oval 15"/>
          <p:cNvSpPr>
            <a:spLocks noChangeArrowheads="1"/>
          </p:cNvSpPr>
          <p:nvPr/>
        </p:nvSpPr>
        <p:spPr bwMode="auto">
          <a:xfrm>
            <a:off x="5314950" y="33782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8" grpId="0" animBg="1"/>
      <p:bldP spid="416799" grpId="0" animBg="1"/>
      <p:bldP spid="41680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Rectification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5" descr="Rectification3"/>
          <p:cNvPicPr>
            <a:picLocks noChangeAspect="1" noChangeArrowheads="1"/>
          </p:cNvPicPr>
          <p:nvPr/>
        </p:nvPicPr>
        <p:blipFill>
          <a:blip r:embed="rId3" cstate="print"/>
          <a:srcRect r="26967" b="55083"/>
          <a:stretch>
            <a:fillRect/>
          </a:stretch>
        </p:blipFill>
        <p:spPr bwMode="auto">
          <a:xfrm>
            <a:off x="1600200" y="1143000"/>
            <a:ext cx="5715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Rectification4"/>
          <p:cNvPicPr>
            <a:picLocks noChangeAspect="1" noChangeArrowheads="1"/>
          </p:cNvPicPr>
          <p:nvPr/>
        </p:nvPicPr>
        <p:blipFill>
          <a:blip r:embed="rId4" cstate="print"/>
          <a:srcRect t="48813" r="22858"/>
          <a:stretch>
            <a:fillRect/>
          </a:stretch>
        </p:blipFill>
        <p:spPr bwMode="auto">
          <a:xfrm>
            <a:off x="1447800" y="3560763"/>
            <a:ext cx="62484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rectify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Search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uiExpand="1" animBg="1"/>
      <p:bldP spid="731147" grpId="0" uiExpand="1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Matching cost: SSD or normalized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</a:p>
          <a:p>
            <a:r>
              <a:rPr lang="en-US" sz="2800" dirty="0" smtClean="0"/>
              <a:t>Sub-Problems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Calibration: How do we recover the relation of the cameras (if not already known)?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Correspondence: How do we search for the matching point x’?</a:t>
            </a: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3361601" y="3754448"/>
            <a:ext cx="2240346" cy="2976732"/>
            <a:chOff x="609600" y="753824"/>
            <a:chExt cx="3905925" cy="5189776"/>
          </a:xfrm>
        </p:grpSpPr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8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73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4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6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window size</a:t>
            </a:r>
          </a:p>
        </p:txBody>
      </p:sp>
      <p:pic>
        <p:nvPicPr>
          <p:cNvPr id="50180" name="Picture 5" descr="sri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57275"/>
            <a:ext cx="252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SSDWindow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012825"/>
            <a:ext cx="55626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191000" y="350520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 = 3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977063" y="3505200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 = 20</a:t>
            </a:r>
          </a:p>
        </p:txBody>
      </p:sp>
      <p:pic>
        <p:nvPicPr>
          <p:cNvPr id="50184" name="Picture 9" descr="sri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09675"/>
            <a:ext cx="2522538" cy="229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38862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window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	More detail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noise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Larger window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	Smoother disparity maps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detail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000" dirty="0" smtClean="0">
                <a:latin typeface="+mn-lt"/>
              </a:rPr>
              <a:t>Fails near boundaries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can we improve window-based matching?</a:t>
            </a:r>
            <a:endParaRPr lang="en-US" dirty="0"/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 far, matches are independent for each point</a:t>
            </a:r>
          </a:p>
          <a:p>
            <a:endParaRPr lang="en-US" dirty="0" smtClean="0"/>
          </a:p>
          <a:p>
            <a:r>
              <a:rPr lang="en-US" dirty="0" smtClean="0"/>
              <a:t>What constraints or priors can we add?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constraints/priors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37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Uniqueness </a:t>
            </a:r>
          </a:p>
          <a:p>
            <a:pPr lvl="1">
              <a:defRPr/>
            </a:pPr>
            <a:r>
              <a:rPr lang="en-US" dirty="0" smtClean="0"/>
              <a:t>For any point in one image, there should be at most one matching point in the other image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49475"/>
            <a:ext cx="62484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constraints/priors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362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Uniqueness </a:t>
            </a:r>
          </a:p>
          <a:p>
            <a:pPr lvl="1">
              <a:defRPr/>
            </a:pPr>
            <a:r>
              <a:rPr lang="en-US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Ordering</a:t>
            </a:r>
          </a:p>
          <a:p>
            <a:pPr lvl="1">
              <a:defRPr/>
            </a:pPr>
            <a:r>
              <a:rPr lang="en-US" smtClean="0"/>
              <a:t>Corresponding points should be in the same order in both views</a:t>
            </a:r>
          </a:p>
        </p:txBody>
      </p:sp>
      <p:pic>
        <p:nvPicPr>
          <p:cNvPr id="701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77724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4724400" y="2819400"/>
            <a:ext cx="4038600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constraints/priors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2362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Uniqueness </a:t>
            </a:r>
          </a:p>
          <a:p>
            <a:pPr lvl="1">
              <a:defRPr/>
            </a:pPr>
            <a:r>
              <a:rPr lang="en-US" dirty="0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Ordering</a:t>
            </a:r>
          </a:p>
          <a:p>
            <a:pPr lvl="1">
              <a:defRPr/>
            </a:pPr>
            <a:r>
              <a:rPr lang="en-US" dirty="0" smtClean="0"/>
              <a:t>Corresponding points should be in the same order in both views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77724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4953000" y="6400800"/>
            <a:ext cx="342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Ordering constraint doesn’t 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 and constraints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35052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Uniqueness </a:t>
            </a:r>
          </a:p>
          <a:p>
            <a:pPr lvl="1">
              <a:defRPr/>
            </a:pPr>
            <a:r>
              <a:rPr lang="en-US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Ordering</a:t>
            </a:r>
          </a:p>
          <a:p>
            <a:pPr lvl="1">
              <a:defRPr/>
            </a:pPr>
            <a:r>
              <a:rPr lang="en-US" smtClean="0"/>
              <a:t>Corresponding points should be in the same order in both views</a:t>
            </a:r>
          </a:p>
          <a:p>
            <a:pPr>
              <a:buFontTx/>
              <a:buChar char="•"/>
              <a:defRPr/>
            </a:pPr>
            <a:r>
              <a:rPr lang="en-US" smtClean="0"/>
              <a:t>Smoothness</a:t>
            </a:r>
          </a:p>
          <a:p>
            <a:pPr lvl="1">
              <a:defRPr/>
            </a:pPr>
            <a:r>
              <a:rPr lang="en-US" smtClean="0"/>
              <a:t>We expect disparity values to change slowly (for the most part)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Stereo matching as energy minimization</a:t>
            </a:r>
          </a:p>
        </p:txBody>
      </p:sp>
      <p:pic>
        <p:nvPicPr>
          <p:cNvPr id="15366" name="Picture 6" descr="sri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54100"/>
            <a:ext cx="252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SSDWindowSize"/>
          <p:cNvPicPr>
            <a:picLocks noChangeAspect="1" noChangeArrowheads="1"/>
          </p:cNvPicPr>
          <p:nvPr/>
        </p:nvPicPr>
        <p:blipFill>
          <a:blip r:embed="rId5" cstate="print"/>
          <a:srcRect r="51778"/>
          <a:stretch>
            <a:fillRect/>
          </a:stretch>
        </p:blipFill>
        <p:spPr bwMode="auto">
          <a:xfrm>
            <a:off x="6003925" y="911225"/>
            <a:ext cx="26828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sri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054100"/>
            <a:ext cx="2522538" cy="229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276600" y="2511425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2057400" y="2359025"/>
            <a:ext cx="304800" cy="304800"/>
            <a:chOff x="2112" y="1872"/>
            <a:chExt cx="192" cy="192"/>
          </a:xfrm>
        </p:grpSpPr>
        <p:sp>
          <p:nvSpPr>
            <p:cNvPr id="15385" name="Oval 11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Rectangle 12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1" name="Group 13"/>
          <p:cNvGrpSpPr>
            <a:grpSpLocks/>
          </p:cNvGrpSpPr>
          <p:nvPr/>
        </p:nvGrpSpPr>
        <p:grpSpPr bwMode="auto">
          <a:xfrm>
            <a:off x="4800600" y="2359025"/>
            <a:ext cx="304800" cy="304800"/>
            <a:chOff x="3600" y="1872"/>
            <a:chExt cx="192" cy="192"/>
          </a:xfrm>
        </p:grpSpPr>
        <p:sp>
          <p:nvSpPr>
            <p:cNvPr id="15383" name="Oval 14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Rectangle 15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2" name="Group 16"/>
          <p:cNvGrpSpPr>
            <a:grpSpLocks/>
          </p:cNvGrpSpPr>
          <p:nvPr/>
        </p:nvGrpSpPr>
        <p:grpSpPr bwMode="auto">
          <a:xfrm>
            <a:off x="7543800" y="2359025"/>
            <a:ext cx="304800" cy="304800"/>
            <a:chOff x="2112" y="1872"/>
            <a:chExt cx="192" cy="192"/>
          </a:xfrm>
        </p:grpSpPr>
        <p:sp>
          <p:nvSpPr>
            <p:cNvPr id="15381" name="Oval 17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Rectangle 18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593725" y="107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3270250" y="10382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6096000" y="10382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0387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001000" cy="838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Energy functions of this form can be minimized using </a:t>
            </a:r>
            <a:r>
              <a:rPr lang="en-US" i="1" smtClean="0"/>
              <a:t>graph cuts</a:t>
            </a:r>
          </a:p>
        </p:txBody>
      </p:sp>
      <p:sp>
        <p:nvSpPr>
          <p:cNvPr id="803871" name="Text Box 31"/>
          <p:cNvSpPr txBox="1">
            <a:spLocks noChangeArrowheads="1"/>
          </p:cNvSpPr>
          <p:nvPr/>
        </p:nvSpPr>
        <p:spPr bwMode="auto">
          <a:xfrm>
            <a:off x="76200" y="6194425"/>
            <a:ext cx="8458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Y. Boykov, O. Veksler, and R. Zabih, </a:t>
            </a:r>
            <a:r>
              <a:rPr lang="en-US">
                <a:sym typeface="Symbol" pitchFamily="18" charset="2"/>
                <a:hlinkClick r:id="rId6"/>
              </a:rPr>
              <a:t>Fast Approximate Energy Minimization via Graph Cuts</a:t>
            </a:r>
            <a:r>
              <a:rPr lang="en-US">
                <a:sym typeface="Symbol" pitchFamily="18" charset="2"/>
              </a:rPr>
              <a:t>,  PAMI 2001</a:t>
            </a:r>
          </a:p>
        </p:txBody>
      </p:sp>
      <p:sp>
        <p:nvSpPr>
          <p:cNvPr id="15378" name="Text Box 32"/>
          <p:cNvSpPr txBox="1">
            <a:spLocks noChangeArrowheads="1"/>
          </p:cNvSpPr>
          <p:nvPr/>
        </p:nvSpPr>
        <p:spPr bwMode="auto">
          <a:xfrm>
            <a:off x="1752600" y="18415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b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79" name="Text Box 33"/>
          <p:cNvSpPr txBox="1">
            <a:spLocks noChangeArrowheads="1"/>
          </p:cNvSpPr>
          <p:nvPr/>
        </p:nvSpPr>
        <p:spPr bwMode="auto">
          <a:xfrm>
            <a:off x="4191000" y="1841500"/>
            <a:ext cx="155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i+D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8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))</a:t>
            </a:r>
            <a:endParaRPr lang="en-US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80" name="Rectangle 34"/>
          <p:cNvSpPr>
            <a:spLocks noChangeArrowheads="1"/>
          </p:cNvSpPr>
          <p:nvPr/>
        </p:nvSpPr>
        <p:spPr bwMode="auto">
          <a:xfrm>
            <a:off x="7359650" y="19177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8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5362" name="Object 40"/>
          <p:cNvGraphicFramePr>
            <a:graphicFrameLocks noChangeAspect="1"/>
          </p:cNvGraphicFramePr>
          <p:nvPr/>
        </p:nvGraphicFramePr>
        <p:xfrm>
          <a:off x="1981200" y="3581400"/>
          <a:ext cx="49577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7" imgW="2031840" imgH="228600" progId="Equation.3">
                  <p:embed/>
                </p:oleObj>
              </mc:Choice>
              <mc:Fallback>
                <p:oleObj name="Equation" r:id="rId7" imgW="2031840" imgH="228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81400"/>
                        <a:ext cx="49577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1"/>
          <p:cNvGraphicFramePr>
            <a:graphicFrameLocks noChangeAspect="1"/>
          </p:cNvGraphicFramePr>
          <p:nvPr/>
        </p:nvGraphicFramePr>
        <p:xfrm>
          <a:off x="4986338" y="4319588"/>
          <a:ext cx="3871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9" imgW="1765080" imgH="393480" progId="Equation.3">
                  <p:embed/>
                </p:oleObj>
              </mc:Choice>
              <mc:Fallback>
                <p:oleObj name="Equation" r:id="rId9" imgW="1765080" imgH="3934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4319588"/>
                        <a:ext cx="38719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2"/>
          <p:cNvGraphicFramePr>
            <a:graphicFrameLocks noChangeAspect="1"/>
          </p:cNvGraphicFramePr>
          <p:nvPr/>
        </p:nvGraphicFramePr>
        <p:xfrm>
          <a:off x="209550" y="4343400"/>
          <a:ext cx="43307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11" imgW="1981080" imgH="368280" progId="Equation.3">
                  <p:embed/>
                </p:oleObj>
              </mc:Choice>
              <mc:Fallback>
                <p:oleObj name="Equation" r:id="rId11" imgW="19810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4343400"/>
                        <a:ext cx="43307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70" grpId="0" build="p"/>
      <p:bldP spid="8038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We have two images taken from cameras with different intrinsic and extrinsic parameters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do we match a point in the first image to a point in the second?  How can we constrain our search?</a:t>
            </a:r>
            <a:endParaRPr lang="en-US" sz="2400" dirty="0"/>
          </a:p>
        </p:txBody>
      </p:sp>
      <p:pic>
        <p:nvPicPr>
          <p:cNvPr id="4" name="Picture 13" descr="rect_006_007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33210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rect_006_007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05590"/>
            <a:ext cx="3429000" cy="251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53352" y="21286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403" y="213277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smtClean="0"/>
              <a:t>Many of these constraints can be encoded in an energy function and solved using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492625" y="21336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21336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529147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876925" y="5289885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2133600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47663" y="6332538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7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28600" y="5596272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8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67000" y="990600"/>
          <a:ext cx="178843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178843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  <a:p>
            <a:pPr lvl="1">
              <a:defRPr/>
            </a:pPr>
            <a:r>
              <a:rPr lang="en-US" dirty="0" err="1" smtClean="0"/>
              <a:t>Epipoles</a:t>
            </a:r>
            <a:r>
              <a:rPr lang="en-US" dirty="0" smtClean="0"/>
              <a:t> are intersection of baseline with image planes</a:t>
            </a:r>
          </a:p>
          <a:p>
            <a:pPr lvl="1">
              <a:defRPr/>
            </a:pPr>
            <a:r>
              <a:rPr lang="en-US" dirty="0" smtClean="0"/>
              <a:t>Matching point in second image is on a line passing through its </a:t>
            </a:r>
            <a:r>
              <a:rPr lang="en-US" dirty="0" err="1" smtClean="0"/>
              <a:t>epipole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Fundamental matrix maps from a point in one image to a line (its </a:t>
            </a:r>
            <a:r>
              <a:rPr lang="en-US" dirty="0" err="1" smtClean="0"/>
              <a:t>epipolar</a:t>
            </a:r>
            <a:r>
              <a:rPr lang="en-US" dirty="0" smtClean="0"/>
              <a:t> line) in the other</a:t>
            </a:r>
          </a:p>
          <a:p>
            <a:pPr lvl="1">
              <a:defRPr/>
            </a:pPr>
            <a:r>
              <a:rPr lang="en-US" dirty="0" smtClean="0"/>
              <a:t>Can solve for F given corresponding points (e.g., interest points)</a:t>
            </a:r>
          </a:p>
          <a:p>
            <a:pPr lvl="1">
              <a:defRPr/>
            </a:pPr>
            <a:r>
              <a:rPr lang="en-US" dirty="0" smtClean="0"/>
              <a:t>Can recover canonical camera matrices from F (with projective ambiguity)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Stereo depth estimation</a:t>
            </a:r>
          </a:p>
          <a:p>
            <a:pPr lvl="1">
              <a:defRPr/>
            </a:pPr>
            <a:r>
              <a:rPr lang="en-US" dirty="0" smtClean="0"/>
              <a:t>Estimate disparity by finding corresponding points along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Depth is inverse to disparity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structure from motion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96204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idea: </a:t>
            </a:r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</p:spTree>
    <p:extLst>
      <p:ext uri="{BB962C8B-B14F-4D97-AF65-F5344CB8AC3E}">
        <p14:creationId xmlns:p14="http://schemas.microsoft.com/office/powerpoint/2010/main" val="39604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57325" y="45799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447800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idea: </a:t>
            </a:r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925776" y="54705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920088" y="4419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63724</TotalTime>
  <Words>2198</Words>
  <Application>Microsoft Office PowerPoint</Application>
  <PresentationFormat>On-screen Show (4:3)</PresentationFormat>
  <Paragraphs>498</Paragraphs>
  <Slides>62</Slides>
  <Notes>42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Arial Unicode MS</vt:lpstr>
      <vt:lpstr>SimSun</vt:lpstr>
      <vt:lpstr>Arial</vt:lpstr>
      <vt:lpstr>Calibri</vt:lpstr>
      <vt:lpstr>Cambria Math</vt:lpstr>
      <vt:lpstr>Courier New</vt:lpstr>
      <vt:lpstr>Symbol</vt:lpstr>
      <vt:lpstr>Times New Roman</vt:lpstr>
      <vt:lpstr>Verdana</vt:lpstr>
      <vt:lpstr>Wingdings</vt:lpstr>
      <vt:lpstr>Office Theme</vt:lpstr>
      <vt:lpstr>Equation</vt:lpstr>
      <vt:lpstr>Microsoft Equation 3.0</vt:lpstr>
      <vt:lpstr>Image</vt:lpstr>
      <vt:lpstr>Epipolar Geometry and Stereo Vision</vt:lpstr>
      <vt:lpstr>Last class: Image Stitching</vt:lpstr>
      <vt:lpstr>This class: Two-View Geometry</vt:lpstr>
      <vt:lpstr>Depth from Stereo</vt:lpstr>
      <vt:lpstr>Depth from Stereo</vt:lpstr>
      <vt:lpstr>Correspondence Problem</vt:lpstr>
      <vt:lpstr>Key idea: Epipolar constraint</vt:lpstr>
      <vt:lpstr>Key idea: Epipolar constraint</vt:lpstr>
      <vt:lpstr>Epipolar geometry: notation</vt:lpstr>
      <vt:lpstr>Epipolar geometry: notation</vt:lpstr>
      <vt:lpstr>Example: Converging cameras</vt:lpstr>
      <vt:lpstr>Example: Motion parallel to image plane</vt:lpstr>
      <vt:lpstr>Example: Forward motion</vt:lpstr>
      <vt:lpstr>Example: Forward motion</vt:lpstr>
      <vt:lpstr>Epipolar constraint: Calibrated case</vt:lpstr>
      <vt:lpstr>Epipolar constraint: Calibrated case</vt:lpstr>
      <vt:lpstr>Epipolar constraint: Calibrated case</vt:lpstr>
      <vt:lpstr>Essential matrix</vt:lpstr>
      <vt:lpstr>Properties of the Essential matrix</vt:lpstr>
      <vt:lpstr>Epipolar constraint: Uncalibrated case</vt:lpstr>
      <vt:lpstr>The Fundamental Matrix</vt:lpstr>
      <vt:lpstr>Properties of the Fundamental matrix</vt:lpstr>
      <vt:lpstr>Estimating the Fundamental Matrix</vt:lpstr>
      <vt:lpstr>8-point algorithm</vt:lpstr>
      <vt:lpstr>8-point algorithm</vt:lpstr>
      <vt:lpstr>Need to enforce singularity constraint</vt:lpstr>
      <vt:lpstr>8-point algorithm</vt:lpstr>
      <vt:lpstr>8-point algorithm</vt:lpstr>
      <vt:lpstr>Comparison of homography estimation and the 8-point algorithm</vt:lpstr>
      <vt:lpstr>Comparison of homography estimation and the 8-point algorithm</vt:lpstr>
      <vt:lpstr>Comparison of homography estimation and the 8-point algorithm</vt:lpstr>
      <vt:lpstr>7-point algorithm</vt:lpstr>
      <vt:lpstr>“Gold standard” algorithm</vt:lpstr>
      <vt:lpstr>Comparison of estimation algorithms</vt:lpstr>
      <vt:lpstr>We can get projection matrices P and P’ up to a projective ambiguity</vt:lpstr>
      <vt:lpstr>From epipolar geometry to camera calibration</vt:lpstr>
      <vt:lpstr>Let’s recap…</vt:lpstr>
      <vt:lpstr>Moving on to stereo…</vt:lpstr>
      <vt:lpstr>Basic stereo matching algorithm</vt:lpstr>
      <vt:lpstr>Simplest Case: Parallel images</vt:lpstr>
      <vt:lpstr>Simplest Case: Parallel images</vt:lpstr>
      <vt:lpstr>Simplest Case: Parallel images</vt:lpstr>
      <vt:lpstr>Depth from disparity</vt:lpstr>
      <vt:lpstr>Stereo image rectification</vt:lpstr>
      <vt:lpstr>Stereo image rectification</vt:lpstr>
      <vt:lpstr>Rectification example</vt:lpstr>
      <vt:lpstr>Basic stereo matching algorithm</vt:lpstr>
      <vt:lpstr>Correspondence search</vt:lpstr>
      <vt:lpstr>Correspondence search</vt:lpstr>
      <vt:lpstr>Correspondence search</vt:lpstr>
      <vt:lpstr>Effect of window size</vt:lpstr>
      <vt:lpstr>Failures of correspondence search</vt:lpstr>
      <vt:lpstr>Results with window search</vt:lpstr>
      <vt:lpstr>How can we improve window-based matching?</vt:lpstr>
      <vt:lpstr>Stereo constraints/priors</vt:lpstr>
      <vt:lpstr>Stereo constraints/priors</vt:lpstr>
      <vt:lpstr>Stereo constraints/priors</vt:lpstr>
      <vt:lpstr>Priors and constraints</vt:lpstr>
      <vt:lpstr>Stereo matching as energy minimization</vt:lpstr>
      <vt:lpstr>Many of these constraints can be encoded in an energy function and solved using graph cuts</vt:lpstr>
      <vt:lpstr>Summary</vt:lpstr>
      <vt:lpstr>Next class: structure from motion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204</cp:revision>
  <cp:lastPrinted>2012-03-01T18:43:45Z</cp:lastPrinted>
  <dcterms:created xsi:type="dcterms:W3CDTF">2009-12-16T02:55:56Z</dcterms:created>
  <dcterms:modified xsi:type="dcterms:W3CDTF">2015-03-05T15:57:14Z</dcterms:modified>
</cp:coreProperties>
</file>