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425" r:id="rId2"/>
    <p:sldId id="644" r:id="rId3"/>
    <p:sldId id="645" r:id="rId4"/>
    <p:sldId id="646" r:id="rId5"/>
    <p:sldId id="647" r:id="rId6"/>
    <p:sldId id="648" r:id="rId7"/>
    <p:sldId id="649" r:id="rId8"/>
    <p:sldId id="650" r:id="rId9"/>
    <p:sldId id="651" r:id="rId10"/>
    <p:sldId id="652" r:id="rId11"/>
    <p:sldId id="571" r:id="rId12"/>
    <p:sldId id="654" r:id="rId13"/>
    <p:sldId id="577" r:id="rId14"/>
    <p:sldId id="578" r:id="rId15"/>
    <p:sldId id="573" r:id="rId16"/>
    <p:sldId id="630" r:id="rId17"/>
    <p:sldId id="633" r:id="rId18"/>
    <p:sldId id="572" r:id="rId19"/>
    <p:sldId id="616" r:id="rId20"/>
    <p:sldId id="617" r:id="rId21"/>
    <p:sldId id="575" r:id="rId22"/>
    <p:sldId id="582" r:id="rId23"/>
    <p:sldId id="618" r:id="rId24"/>
    <p:sldId id="581" r:id="rId25"/>
    <p:sldId id="626" r:id="rId26"/>
    <p:sldId id="627" r:id="rId27"/>
    <p:sldId id="628" r:id="rId28"/>
    <p:sldId id="629" r:id="rId29"/>
    <p:sldId id="619" r:id="rId30"/>
    <p:sldId id="635" r:id="rId31"/>
    <p:sldId id="620" r:id="rId32"/>
    <p:sldId id="621" r:id="rId33"/>
    <p:sldId id="634" r:id="rId34"/>
    <p:sldId id="622" r:id="rId35"/>
    <p:sldId id="623" r:id="rId36"/>
    <p:sldId id="624" r:id="rId37"/>
    <p:sldId id="584" r:id="rId38"/>
    <p:sldId id="586" r:id="rId39"/>
    <p:sldId id="585" r:id="rId40"/>
    <p:sldId id="587" r:id="rId41"/>
    <p:sldId id="594" r:id="rId42"/>
    <p:sldId id="595" r:id="rId43"/>
    <p:sldId id="611" r:id="rId44"/>
    <p:sldId id="597" r:id="rId45"/>
    <p:sldId id="567" r:id="rId46"/>
    <p:sldId id="598" r:id="rId47"/>
    <p:sldId id="599" r:id="rId48"/>
    <p:sldId id="592" r:id="rId49"/>
    <p:sldId id="636" r:id="rId50"/>
    <p:sldId id="637" r:id="rId51"/>
    <p:sldId id="640" r:id="rId52"/>
    <p:sldId id="641" r:id="rId53"/>
    <p:sldId id="643" r:id="rId54"/>
    <p:sldId id="600" r:id="rId55"/>
    <p:sldId id="638" r:id="rId56"/>
    <p:sldId id="607" r:id="rId57"/>
    <p:sldId id="605" r:id="rId58"/>
    <p:sldId id="606" r:id="rId59"/>
    <p:sldId id="580" r:id="rId60"/>
    <p:sldId id="653" r:id="rId61"/>
    <p:sldId id="593" r:id="rId62"/>
    <p:sldId id="613" r:id="rId63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0AA676"/>
    <a:srgbClr val="32000C"/>
    <a:srgbClr val="CB6B30"/>
    <a:srgbClr val="E36243"/>
    <a:srgbClr val="FF4A7E"/>
    <a:srgbClr val="0B0B0B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3" autoAdjust="0"/>
    <p:restoredTop sz="80099" autoAdjust="0"/>
  </p:normalViewPr>
  <p:slideViewPr>
    <p:cSldViewPr>
      <p:cViewPr varScale="1">
        <p:scale>
          <a:sx n="63" d="100"/>
          <a:sy n="63" d="100"/>
        </p:scale>
        <p:origin x="7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1" y="25464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1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9.xml"/><Relationship Id="rId2" Type="http://schemas.openxmlformats.org/officeDocument/2006/relationships/slide" Target="slides/slide8.xml"/><Relationship Id="rId1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97A5E-A19D-4AF8-9EB5-A05F47F8D68A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267EF-5609-4D95-A277-82F91A26A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82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1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DAEF7E-1843-447F-9D70-074C83A5EEA0}" type="datetimeFigureOut">
              <a:rPr lang="en-US"/>
              <a:pPr>
                <a:defRPr/>
              </a:pPr>
              <a:t>3/2/2015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0EEAFA-11C6-4FED-BDB5-96E1313B1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031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How does image stitching in a camera work?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58131C-7F52-44BD-938E-8B3594F5763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4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4C1D97-9B10-47B5-9558-7769BC7A9F10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58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99292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BCB7A8-4D89-476F-AB10-2D26D308CA6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44187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17BE30-075D-4A3D-A8C8-FE107CDC0BC6}" type="slidenum">
              <a:rPr lang="en-US"/>
              <a:pPr/>
              <a:t>5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Note that the retina is curved</a:t>
            </a:r>
          </a:p>
        </p:txBody>
      </p:sp>
    </p:spTree>
    <p:extLst>
      <p:ext uri="{BB962C8B-B14F-4D97-AF65-F5344CB8AC3E}">
        <p14:creationId xmlns:p14="http://schemas.microsoft.com/office/powerpoint/2010/main" val="3026018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102308-F0EB-42E9-A947-7C4E84EE364F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887413" y="2667000"/>
            <a:ext cx="4598988" cy="3449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89250" y="617131"/>
            <a:ext cx="3929380" cy="79986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75934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2DC8A4-9CF5-4975-9942-9C47938981B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97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49BFD9-F4ED-4E29-892B-030086916847}" type="slidenum">
              <a:rPr lang="en-US"/>
              <a:pPr/>
              <a:t>17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 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810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SVD gives the homogeneous least squares solution constrained to have a norm of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E00FA4-F0C1-48BB-96B1-05BD3B55016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34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09A304-E384-4A82-A92B-AC0238F63FC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55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A76D3-CF78-4445-9987-5BC4211B0AD8}" type="datetimeFigureOut">
              <a:rPr lang="en-US"/>
              <a:pPr>
                <a:defRPr/>
              </a:pPr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AC500-B880-4E62-B7BC-0CBF351D2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80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76C48-3E19-4C08-BB24-D45323D095EE}" type="datetimeFigureOut">
              <a:rPr lang="en-US"/>
              <a:pPr>
                <a:defRPr/>
              </a:pPr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AAA29-FB32-4285-8358-C27840E14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8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8FBE7-2AE4-4F12-B87A-3EB05E9E1457}" type="datetimeFigureOut">
              <a:rPr lang="en-US"/>
              <a:pPr>
                <a:defRPr/>
              </a:pPr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6829A-6330-45E5-8F7E-C91D0B81E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54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202F3-4AED-4AB4-8D41-4661B443F3B5}" type="datetimeFigureOut">
              <a:rPr lang="en-US"/>
              <a:pPr>
                <a:defRPr/>
              </a:pPr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3AE6C-832C-4A66-8C9F-4623C86D6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0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9CB64-0F86-4E34-9F68-CAF8B6A816FA}" type="datetimeFigureOut">
              <a:rPr lang="en-US"/>
              <a:pPr>
                <a:defRPr/>
              </a:pPr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CC397-D9CD-4206-A7F4-D5B021D28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14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99317-6B6A-46A4-8AB9-F609C5DD6D29}" type="datetimeFigureOut">
              <a:rPr lang="en-US"/>
              <a:pPr>
                <a:defRPr/>
              </a:pPr>
              <a:t>3/2/2015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AFB14-FC8E-43B0-9868-B47D8363A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4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B3CA1-041F-4E4F-A45F-F2C83AFF3F0C}" type="datetimeFigureOut">
              <a:rPr lang="en-US"/>
              <a:pPr>
                <a:defRPr/>
              </a:pPr>
              <a:t>3/2/2015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3CF6D-DB50-41B2-ADB4-1C4628E27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03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BE5F9-5343-4A9A-A252-A6C090206BBA}" type="datetimeFigureOut">
              <a:rPr lang="en-US"/>
              <a:pPr>
                <a:defRPr/>
              </a:pPr>
              <a:t>3/2/2015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AA1B7-CC6A-457E-853D-4B516BF73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58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0E3B3-5939-4035-9063-D328BABEBC51}" type="datetimeFigureOut">
              <a:rPr lang="en-US"/>
              <a:pPr>
                <a:defRPr/>
              </a:pPr>
              <a:t>3/2/2015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DFC13-F61C-4FC6-A40D-143DBEF5B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34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76F97-1AD9-4831-ABBC-7576366BA7FD}" type="datetimeFigureOut">
              <a:rPr lang="en-US"/>
              <a:pPr>
                <a:defRPr/>
              </a:pPr>
              <a:t>3/2/2015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918E4-DA54-4254-8D3B-7BF95BC2C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47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0743D-65B3-48FC-A561-FE5B9E897255}" type="datetimeFigureOut">
              <a:rPr lang="en-US"/>
              <a:pPr>
                <a:defRPr/>
              </a:pPr>
              <a:t>3/2/2015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D2F12-7960-49D0-998D-BCEAB02F8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0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24171E-253C-4130-924A-64F09C07A908}" type="datetimeFigureOut">
              <a:rPr lang="en-US"/>
              <a:pPr>
                <a:defRPr/>
              </a:pPr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3CF51E-6E46-402A-A417-D726D636E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hyperlink" Target="http://robots.stanford.edu/cs223b07/notes/CS223B-L11-Panoramas.ppt" TargetMode="External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notesSlide" Target="../notesSlides/notesSlide7.xml"/><Relationship Id="rId3" Type="http://schemas.openxmlformats.org/officeDocument/2006/relationships/tags" Target="../tags/tag31.xml"/><Relationship Id="rId21" Type="http://schemas.openxmlformats.org/officeDocument/2006/relationships/oleObject" Target="../embeddings/oleObject3.bin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image" Target="../media/image22.png"/><Relationship Id="rId1" Type="http://schemas.openxmlformats.org/officeDocument/2006/relationships/vmlDrawing" Target="../drawings/vmlDrawing2.v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10" Type="http://schemas.openxmlformats.org/officeDocument/2006/relationships/tags" Target="../tags/tag38.xml"/><Relationship Id="rId19" Type="http://schemas.openxmlformats.org/officeDocument/2006/relationships/oleObject" Target="../embeddings/oleObject2.bin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hyperlink" Target="http://www.ds.eng.monash.edu.au/ece4711/homogeneous_equations.pdf" TargetMode="External"/><Relationship Id="rId5" Type="http://schemas.openxmlformats.org/officeDocument/2006/relationships/image" Target="../media/image29.wmf"/><Relationship Id="rId10" Type="http://schemas.openxmlformats.org/officeDocument/2006/relationships/hyperlink" Target="http://www.cse.unr.edu/~bebis/CS791E/Notes/SVD.pdf" TargetMode="External"/><Relationship Id="rId4" Type="http://schemas.openxmlformats.org/officeDocument/2006/relationships/oleObject" Target="../embeddings/oleObject9.bin"/><Relationship Id="rId9" Type="http://schemas.openxmlformats.org/officeDocument/2006/relationships/image" Target="../media/image31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36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cecs.anu.edu.au/~hartley/Papers/CVPR99-tutorial/tut_4up.pdf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cecs.anu.edu.au/~hartley/Papers/CVPR99-tutorial/tut_4up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7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image" Target="../media/image1.wm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notesSlide" Target="../notesSlides/notesSlide2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jpeg"/><Relationship Id="rId18" Type="http://schemas.openxmlformats.org/officeDocument/2006/relationships/image" Target="../media/image66.jpeg"/><Relationship Id="rId26" Type="http://schemas.openxmlformats.org/officeDocument/2006/relationships/image" Target="../media/image74.jpeg"/><Relationship Id="rId3" Type="http://schemas.openxmlformats.org/officeDocument/2006/relationships/image" Target="../media/image51.jpeg"/><Relationship Id="rId21" Type="http://schemas.openxmlformats.org/officeDocument/2006/relationships/image" Target="../media/image69.jpeg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17" Type="http://schemas.openxmlformats.org/officeDocument/2006/relationships/image" Target="../media/image65.jpeg"/><Relationship Id="rId25" Type="http://schemas.openxmlformats.org/officeDocument/2006/relationships/image" Target="../media/image73.jpeg"/><Relationship Id="rId2" Type="http://schemas.openxmlformats.org/officeDocument/2006/relationships/image" Target="../media/image50.jpeg"/><Relationship Id="rId16" Type="http://schemas.openxmlformats.org/officeDocument/2006/relationships/image" Target="../media/image64.jpeg"/><Relationship Id="rId20" Type="http://schemas.openxmlformats.org/officeDocument/2006/relationships/image" Target="../media/image68.jpeg"/><Relationship Id="rId29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24" Type="http://schemas.openxmlformats.org/officeDocument/2006/relationships/image" Target="../media/image72.jpeg"/><Relationship Id="rId5" Type="http://schemas.openxmlformats.org/officeDocument/2006/relationships/image" Target="../media/image53.jpeg"/><Relationship Id="rId15" Type="http://schemas.openxmlformats.org/officeDocument/2006/relationships/image" Target="../media/image63.jpeg"/><Relationship Id="rId23" Type="http://schemas.openxmlformats.org/officeDocument/2006/relationships/image" Target="../media/image71.jpeg"/><Relationship Id="rId28" Type="http://schemas.openxmlformats.org/officeDocument/2006/relationships/image" Target="../media/image76.jpeg"/><Relationship Id="rId10" Type="http://schemas.openxmlformats.org/officeDocument/2006/relationships/image" Target="../media/image58.jpeg"/><Relationship Id="rId19" Type="http://schemas.openxmlformats.org/officeDocument/2006/relationships/image" Target="../media/image67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Relationship Id="rId14" Type="http://schemas.openxmlformats.org/officeDocument/2006/relationships/image" Target="../media/image62.jpeg"/><Relationship Id="rId22" Type="http://schemas.openxmlformats.org/officeDocument/2006/relationships/image" Target="../media/image70.jpeg"/><Relationship Id="rId27" Type="http://schemas.openxmlformats.org/officeDocument/2006/relationships/image" Target="../media/image7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5.jpeg"/><Relationship Id="rId18" Type="http://schemas.openxmlformats.org/officeDocument/2006/relationships/image" Target="../media/image70.jpeg"/><Relationship Id="rId3" Type="http://schemas.openxmlformats.org/officeDocument/2006/relationships/image" Target="../media/image55.jpeg"/><Relationship Id="rId21" Type="http://schemas.openxmlformats.org/officeDocument/2006/relationships/image" Target="../media/image73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17" Type="http://schemas.openxmlformats.org/officeDocument/2006/relationships/image" Target="../media/image69.jpeg"/><Relationship Id="rId25" Type="http://schemas.openxmlformats.org/officeDocument/2006/relationships/image" Target="../media/image77.jpeg"/><Relationship Id="rId2" Type="http://schemas.openxmlformats.org/officeDocument/2006/relationships/image" Target="../media/image54.jpeg"/><Relationship Id="rId16" Type="http://schemas.openxmlformats.org/officeDocument/2006/relationships/image" Target="../media/image68.jpeg"/><Relationship Id="rId20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24" Type="http://schemas.openxmlformats.org/officeDocument/2006/relationships/image" Target="../media/image76.jpeg"/><Relationship Id="rId5" Type="http://schemas.openxmlformats.org/officeDocument/2006/relationships/image" Target="../media/image57.jpeg"/><Relationship Id="rId15" Type="http://schemas.openxmlformats.org/officeDocument/2006/relationships/image" Target="../media/image67.jpeg"/><Relationship Id="rId23" Type="http://schemas.openxmlformats.org/officeDocument/2006/relationships/image" Target="../media/image75.jpeg"/><Relationship Id="rId10" Type="http://schemas.openxmlformats.org/officeDocument/2006/relationships/image" Target="../media/image62.jpeg"/><Relationship Id="rId19" Type="http://schemas.openxmlformats.org/officeDocument/2006/relationships/image" Target="../media/image71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Relationship Id="rId14" Type="http://schemas.openxmlformats.org/officeDocument/2006/relationships/image" Target="../media/image66.jpeg"/><Relationship Id="rId22" Type="http://schemas.openxmlformats.org/officeDocument/2006/relationships/image" Target="../media/image74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5.jpeg"/><Relationship Id="rId18" Type="http://schemas.openxmlformats.org/officeDocument/2006/relationships/image" Target="../media/image70.jpeg"/><Relationship Id="rId3" Type="http://schemas.openxmlformats.org/officeDocument/2006/relationships/image" Target="../media/image55.jpeg"/><Relationship Id="rId21" Type="http://schemas.openxmlformats.org/officeDocument/2006/relationships/image" Target="../media/image73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17" Type="http://schemas.openxmlformats.org/officeDocument/2006/relationships/image" Target="../media/image69.jpeg"/><Relationship Id="rId25" Type="http://schemas.openxmlformats.org/officeDocument/2006/relationships/image" Target="../media/image77.jpeg"/><Relationship Id="rId2" Type="http://schemas.openxmlformats.org/officeDocument/2006/relationships/image" Target="../media/image54.jpeg"/><Relationship Id="rId16" Type="http://schemas.openxmlformats.org/officeDocument/2006/relationships/image" Target="../media/image68.jpeg"/><Relationship Id="rId20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24" Type="http://schemas.openxmlformats.org/officeDocument/2006/relationships/image" Target="../media/image76.jpeg"/><Relationship Id="rId5" Type="http://schemas.openxmlformats.org/officeDocument/2006/relationships/image" Target="../media/image57.jpeg"/><Relationship Id="rId15" Type="http://schemas.openxmlformats.org/officeDocument/2006/relationships/image" Target="../media/image67.jpeg"/><Relationship Id="rId23" Type="http://schemas.openxmlformats.org/officeDocument/2006/relationships/image" Target="../media/image75.jpeg"/><Relationship Id="rId10" Type="http://schemas.openxmlformats.org/officeDocument/2006/relationships/image" Target="../media/image62.jpeg"/><Relationship Id="rId19" Type="http://schemas.openxmlformats.org/officeDocument/2006/relationships/image" Target="../media/image71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Relationship Id="rId14" Type="http://schemas.openxmlformats.org/officeDocument/2006/relationships/image" Target="../media/image66.jpeg"/><Relationship Id="rId22" Type="http://schemas.openxmlformats.org/officeDocument/2006/relationships/image" Target="../media/image74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jpeg"/><Relationship Id="rId18" Type="http://schemas.openxmlformats.org/officeDocument/2006/relationships/image" Target="../media/image66.jpeg"/><Relationship Id="rId26" Type="http://schemas.openxmlformats.org/officeDocument/2006/relationships/image" Target="../media/image74.jpeg"/><Relationship Id="rId3" Type="http://schemas.openxmlformats.org/officeDocument/2006/relationships/image" Target="../media/image51.jpeg"/><Relationship Id="rId21" Type="http://schemas.openxmlformats.org/officeDocument/2006/relationships/image" Target="../media/image69.jpeg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17" Type="http://schemas.openxmlformats.org/officeDocument/2006/relationships/image" Target="../media/image65.jpeg"/><Relationship Id="rId25" Type="http://schemas.openxmlformats.org/officeDocument/2006/relationships/image" Target="../media/image73.jpeg"/><Relationship Id="rId2" Type="http://schemas.openxmlformats.org/officeDocument/2006/relationships/image" Target="../media/image50.jpeg"/><Relationship Id="rId16" Type="http://schemas.openxmlformats.org/officeDocument/2006/relationships/image" Target="../media/image64.jpeg"/><Relationship Id="rId20" Type="http://schemas.openxmlformats.org/officeDocument/2006/relationships/image" Target="../media/image68.jpeg"/><Relationship Id="rId29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24" Type="http://schemas.openxmlformats.org/officeDocument/2006/relationships/image" Target="../media/image72.jpeg"/><Relationship Id="rId5" Type="http://schemas.openxmlformats.org/officeDocument/2006/relationships/image" Target="../media/image53.jpeg"/><Relationship Id="rId15" Type="http://schemas.openxmlformats.org/officeDocument/2006/relationships/image" Target="../media/image63.jpeg"/><Relationship Id="rId23" Type="http://schemas.openxmlformats.org/officeDocument/2006/relationships/image" Target="../media/image71.jpeg"/><Relationship Id="rId28" Type="http://schemas.openxmlformats.org/officeDocument/2006/relationships/image" Target="../media/image76.jpeg"/><Relationship Id="rId10" Type="http://schemas.openxmlformats.org/officeDocument/2006/relationships/image" Target="../media/image58.jpeg"/><Relationship Id="rId19" Type="http://schemas.openxmlformats.org/officeDocument/2006/relationships/image" Target="../media/image67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Relationship Id="rId14" Type="http://schemas.openxmlformats.org/officeDocument/2006/relationships/image" Target="../media/image62.jpeg"/><Relationship Id="rId22" Type="http://schemas.openxmlformats.org/officeDocument/2006/relationships/image" Target="../media/image70.jpeg"/><Relationship Id="rId27" Type="http://schemas.openxmlformats.org/officeDocument/2006/relationships/image" Target="../media/image7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tags" Target="../tags/tag46.xml"/><Relationship Id="rId7" Type="http://schemas.openxmlformats.org/officeDocument/2006/relationships/image" Target="../media/image78.wmf"/><Relationship Id="rId2" Type="http://schemas.openxmlformats.org/officeDocument/2006/relationships/tags" Target="../tags/tag4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80.png"/><Relationship Id="rId10" Type="http://schemas.openxmlformats.org/officeDocument/2006/relationships/image" Target="../media/image8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9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13" Type="http://schemas.openxmlformats.org/officeDocument/2006/relationships/image" Target="../media/image93.jpeg"/><Relationship Id="rId18" Type="http://schemas.openxmlformats.org/officeDocument/2006/relationships/image" Target="../media/image98.jpeg"/><Relationship Id="rId26" Type="http://schemas.openxmlformats.org/officeDocument/2006/relationships/image" Target="../media/image106.jpeg"/><Relationship Id="rId3" Type="http://schemas.openxmlformats.org/officeDocument/2006/relationships/image" Target="../media/image83.jpeg"/><Relationship Id="rId21" Type="http://schemas.openxmlformats.org/officeDocument/2006/relationships/image" Target="../media/image101.jpeg"/><Relationship Id="rId34" Type="http://schemas.openxmlformats.org/officeDocument/2006/relationships/image" Target="../media/image114.jpeg"/><Relationship Id="rId7" Type="http://schemas.openxmlformats.org/officeDocument/2006/relationships/image" Target="../media/image87.jpeg"/><Relationship Id="rId12" Type="http://schemas.openxmlformats.org/officeDocument/2006/relationships/image" Target="../media/image92.jpeg"/><Relationship Id="rId17" Type="http://schemas.openxmlformats.org/officeDocument/2006/relationships/image" Target="../media/image97.jpeg"/><Relationship Id="rId25" Type="http://schemas.openxmlformats.org/officeDocument/2006/relationships/image" Target="../media/image105.jpeg"/><Relationship Id="rId33" Type="http://schemas.openxmlformats.org/officeDocument/2006/relationships/image" Target="../media/image113.jpeg"/><Relationship Id="rId38" Type="http://schemas.openxmlformats.org/officeDocument/2006/relationships/image" Target="../media/image118.jpeg"/><Relationship Id="rId2" Type="http://schemas.openxmlformats.org/officeDocument/2006/relationships/image" Target="../media/image82.jpeg"/><Relationship Id="rId16" Type="http://schemas.openxmlformats.org/officeDocument/2006/relationships/image" Target="../media/image96.jpeg"/><Relationship Id="rId20" Type="http://schemas.openxmlformats.org/officeDocument/2006/relationships/image" Target="../media/image100.jpeg"/><Relationship Id="rId29" Type="http://schemas.openxmlformats.org/officeDocument/2006/relationships/image" Target="../media/image10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11" Type="http://schemas.openxmlformats.org/officeDocument/2006/relationships/image" Target="../media/image91.jpeg"/><Relationship Id="rId24" Type="http://schemas.openxmlformats.org/officeDocument/2006/relationships/image" Target="../media/image104.jpeg"/><Relationship Id="rId32" Type="http://schemas.openxmlformats.org/officeDocument/2006/relationships/image" Target="../media/image112.jpeg"/><Relationship Id="rId37" Type="http://schemas.openxmlformats.org/officeDocument/2006/relationships/image" Target="../media/image117.jpeg"/><Relationship Id="rId5" Type="http://schemas.openxmlformats.org/officeDocument/2006/relationships/image" Target="../media/image85.jpeg"/><Relationship Id="rId15" Type="http://schemas.openxmlformats.org/officeDocument/2006/relationships/image" Target="../media/image95.jpeg"/><Relationship Id="rId23" Type="http://schemas.openxmlformats.org/officeDocument/2006/relationships/image" Target="../media/image103.jpeg"/><Relationship Id="rId28" Type="http://schemas.openxmlformats.org/officeDocument/2006/relationships/image" Target="../media/image108.jpeg"/><Relationship Id="rId36" Type="http://schemas.openxmlformats.org/officeDocument/2006/relationships/image" Target="../media/image116.jpeg"/><Relationship Id="rId10" Type="http://schemas.openxmlformats.org/officeDocument/2006/relationships/image" Target="../media/image90.jpeg"/><Relationship Id="rId19" Type="http://schemas.openxmlformats.org/officeDocument/2006/relationships/image" Target="../media/image99.jpeg"/><Relationship Id="rId31" Type="http://schemas.openxmlformats.org/officeDocument/2006/relationships/image" Target="../media/image111.jpeg"/><Relationship Id="rId4" Type="http://schemas.openxmlformats.org/officeDocument/2006/relationships/image" Target="../media/image84.jpeg"/><Relationship Id="rId9" Type="http://schemas.openxmlformats.org/officeDocument/2006/relationships/image" Target="../media/image89.jpeg"/><Relationship Id="rId14" Type="http://schemas.openxmlformats.org/officeDocument/2006/relationships/image" Target="../media/image94.jpeg"/><Relationship Id="rId22" Type="http://schemas.openxmlformats.org/officeDocument/2006/relationships/image" Target="../media/image102.jpeg"/><Relationship Id="rId27" Type="http://schemas.openxmlformats.org/officeDocument/2006/relationships/image" Target="../media/image107.jpeg"/><Relationship Id="rId30" Type="http://schemas.openxmlformats.org/officeDocument/2006/relationships/image" Target="../media/image110.jpeg"/><Relationship Id="rId35" Type="http://schemas.openxmlformats.org/officeDocument/2006/relationships/image" Target="../media/image115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Rochester_NY.jpg" TargetMode="External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1.bin"/><Relationship Id="rId4" Type="http://schemas.openxmlformats.org/officeDocument/2006/relationships/image" Target="../media/image127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cvlab.epfl.ch/~brown/papers/ijcv2007.pdf" TargetMode="External"/><Relationship Id="rId2" Type="http://schemas.openxmlformats.org/officeDocument/2006/relationships/hyperlink" Target="http://www.caam.rice.edu/~zhang/caam699/p-files/Im-Align2005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Jonquil_flowers_at_f32.jpg" TargetMode="External"/><Relationship Id="rId7" Type="http://schemas.openxmlformats.org/officeDocument/2006/relationships/hyperlink" Target="http://en.wikipedia.org/wiki/Depth_of_field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en.wikipedia.org/wiki/Image:Jonquil_flowers_at_f5.jpg" TargetMode="Externa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tentlyapple.com/patently-apple/2012/11/apples-cool-iphone-5-panorama-app-revealed-in-5-patents.html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Photo Stitching</a:t>
            </a:r>
            <a:br>
              <a:rPr lang="en-US" smtClean="0"/>
            </a:br>
            <a:r>
              <a:rPr lang="en-US" sz="3200" smtClean="0"/>
              <a:t>Panoramas from Multiple Images</a:t>
            </a:r>
            <a:endParaRPr lang="en-US" smtClean="0"/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1447800" y="3352800"/>
            <a:ext cx="6400800" cy="2971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Computer Vision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CS 543 / ECE 549 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University of Illinois</a:t>
            </a:r>
          </a:p>
          <a:p>
            <a:pPr eaLnBrk="1" hangingPunct="1"/>
            <a:endParaRPr lang="en-US" smtClean="0">
              <a:solidFill>
                <a:schemeClr val="tx1"/>
              </a:solidFill>
            </a:endParaRP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Derek Hoiem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7924800" y="87313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03/3/15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Relation between field of view and focal length</a:t>
            </a:r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838200" y="1219200"/>
            <a:ext cx="285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Field of view (angle width)</a:t>
            </a:r>
          </a:p>
        </p:txBody>
      </p: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5867400" y="1143000"/>
            <a:ext cx="207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Film/Sensor Width</a:t>
            </a:r>
          </a:p>
        </p:txBody>
      </p:sp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5943600" y="2057400"/>
            <a:ext cx="1441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Focal length</a:t>
            </a:r>
          </a:p>
        </p:txBody>
      </p:sp>
      <p:graphicFrame>
        <p:nvGraphicFramePr>
          <p:cNvPr id="14338" name="Object 7"/>
          <p:cNvGraphicFramePr>
            <a:graphicFrameLocks noChangeAspect="1"/>
          </p:cNvGraphicFramePr>
          <p:nvPr/>
        </p:nvGraphicFramePr>
        <p:xfrm>
          <a:off x="2743200" y="1295400"/>
          <a:ext cx="314801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3" imgW="952200" imgH="368280" progId="Equation.3">
                  <p:embed/>
                </p:oleObj>
              </mc:Choice>
              <mc:Fallback>
                <p:oleObj name="Equation" r:id="rId3" imgW="9522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295400"/>
                        <a:ext cx="3148013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2590800"/>
            <a:ext cx="63246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54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Today: Image Stitching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35563"/>
          </a:xfrm>
        </p:spPr>
        <p:txBody>
          <a:bodyPr/>
          <a:lstStyle/>
          <a:p>
            <a:r>
              <a:rPr lang="en-US" smtClean="0"/>
              <a:t>Combine two or more overlapping images to make one larger image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581400" y="3352800"/>
            <a:ext cx="1531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Add example</a:t>
            </a:r>
          </a:p>
        </p:txBody>
      </p:sp>
      <p:grpSp>
        <p:nvGrpSpPr>
          <p:cNvPr id="18437" name="Group 24"/>
          <p:cNvGrpSpPr>
            <a:grpSpLocks/>
          </p:cNvGrpSpPr>
          <p:nvPr/>
        </p:nvGrpSpPr>
        <p:grpSpPr bwMode="auto">
          <a:xfrm>
            <a:off x="3028950" y="2254250"/>
            <a:ext cx="5797550" cy="1022350"/>
            <a:chOff x="2012" y="1200"/>
            <a:chExt cx="3652" cy="644"/>
          </a:xfrm>
        </p:grpSpPr>
        <p:pic>
          <p:nvPicPr>
            <p:cNvPr id="18440" name="Picture 17" descr="small-P1010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1" name="Picture 18" descr="small-P101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2" name="Picture 19" descr="small-P1010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3" name="Picture 20" descr="small-P1010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4" name="Picture 21" descr="small-P1010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5" name="Picture 22" descr="small-P10100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6" name="Picture 23" descr="small-P1010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438" name="Picture 25" descr="small-emlak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22923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TextBox 13"/>
          <p:cNvSpPr txBox="1">
            <a:spLocks noChangeArrowheads="1"/>
          </p:cNvSpPr>
          <p:nvPr/>
        </p:nvSpPr>
        <p:spPr bwMode="auto">
          <a:xfrm>
            <a:off x="6249988" y="6488113"/>
            <a:ext cx="2894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Slide credit: </a:t>
            </a:r>
            <a:r>
              <a:rPr lang="en-US">
                <a:hlinkClick r:id="rId10"/>
              </a:rPr>
              <a:t>Vaibhav Vaish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Concepts introduced/reviewed in 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Camera model</a:t>
            </a:r>
          </a:p>
          <a:p>
            <a:r>
              <a:rPr lang="en-US" dirty="0" err="1" smtClean="0"/>
              <a:t>Homographies</a:t>
            </a:r>
            <a:endParaRPr lang="en-US" dirty="0"/>
          </a:p>
          <a:p>
            <a:r>
              <a:rPr lang="en-US" dirty="0" smtClean="0"/>
              <a:t>Solving homogeneous systems of linear equations</a:t>
            </a:r>
          </a:p>
          <a:p>
            <a:r>
              <a:rPr lang="en-US" dirty="0" err="1" smtClean="0"/>
              <a:t>Keypoint</a:t>
            </a:r>
            <a:r>
              <a:rPr lang="en-US" dirty="0" smtClean="0"/>
              <a:t>-based alignment</a:t>
            </a:r>
          </a:p>
          <a:p>
            <a:r>
              <a:rPr lang="en-US" dirty="0" smtClean="0"/>
              <a:t>RANSAC</a:t>
            </a:r>
          </a:p>
          <a:p>
            <a:r>
              <a:rPr lang="en-US" dirty="0" smtClean="0"/>
              <a:t>Blending</a:t>
            </a:r>
          </a:p>
          <a:p>
            <a:r>
              <a:rPr lang="en-US" dirty="0" smtClean="0"/>
              <a:t>How the </a:t>
            </a:r>
            <a:r>
              <a:rPr lang="en-US" dirty="0" err="1" smtClean="0"/>
              <a:t>iphone</a:t>
            </a:r>
            <a:r>
              <a:rPr lang="en-US" dirty="0" smtClean="0"/>
              <a:t> </a:t>
            </a:r>
            <a:r>
              <a:rPr lang="en-US" dirty="0" err="1" smtClean="0"/>
              <a:t>stitcher</a:t>
            </a:r>
            <a:r>
              <a:rPr lang="en-US" dirty="0" smtClean="0"/>
              <a:t> 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6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Photo stitching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276600" y="4343400"/>
            <a:ext cx="2667000" cy="1524000"/>
            <a:chOff x="2064" y="2736"/>
            <a:chExt cx="1680" cy="960"/>
          </a:xfrm>
        </p:grpSpPr>
        <p:grpSp>
          <p:nvGrpSpPr>
            <p:cNvPr id="19489" name="Group 7"/>
            <p:cNvGrpSpPr>
              <a:grpSpLocks/>
            </p:cNvGrpSpPr>
            <p:nvPr/>
          </p:nvGrpSpPr>
          <p:grpSpPr bwMode="auto">
            <a:xfrm>
              <a:off x="2064" y="2736"/>
              <a:ext cx="1680" cy="960"/>
              <a:chOff x="1776" y="2928"/>
              <a:chExt cx="768" cy="624"/>
            </a:xfrm>
          </p:grpSpPr>
          <p:sp>
            <p:nvSpPr>
              <p:cNvPr id="75" name="Line 4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6" name="Line 6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74" name="Line 15"/>
            <p:cNvSpPr>
              <a:spLocks noChangeShapeType="1"/>
            </p:cNvSpPr>
            <p:nvPr/>
          </p:nvSpPr>
          <p:spPr bwMode="auto">
            <a:xfrm>
              <a:off x="2064" y="2742"/>
              <a:ext cx="168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76200" y="4343400"/>
            <a:ext cx="9067800" cy="1524000"/>
            <a:chOff x="48" y="2736"/>
            <a:chExt cx="5712" cy="960"/>
          </a:xfrm>
        </p:grpSpPr>
        <p:grpSp>
          <p:nvGrpSpPr>
            <p:cNvPr id="19485" name="Group 21"/>
            <p:cNvGrpSpPr>
              <a:grpSpLocks/>
            </p:cNvGrpSpPr>
            <p:nvPr/>
          </p:nvGrpSpPr>
          <p:grpSpPr bwMode="auto">
            <a:xfrm>
              <a:off x="48" y="2736"/>
              <a:ext cx="5712" cy="960"/>
              <a:chOff x="1776" y="2928"/>
              <a:chExt cx="768" cy="624"/>
            </a:xfrm>
          </p:grpSpPr>
          <p:sp>
            <p:nvSpPr>
              <p:cNvPr id="80" name="Line 22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1" name="Line 23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79" name="Line 25"/>
            <p:cNvSpPr>
              <a:spLocks noChangeShapeType="1"/>
            </p:cNvSpPr>
            <p:nvPr/>
          </p:nvSpPr>
          <p:spPr bwMode="auto">
            <a:xfrm>
              <a:off x="48" y="2742"/>
              <a:ext cx="566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 rot="1825181">
            <a:off x="3667125" y="4438650"/>
            <a:ext cx="2667000" cy="1524000"/>
            <a:chOff x="2064" y="2736"/>
            <a:chExt cx="1680" cy="960"/>
          </a:xfrm>
        </p:grpSpPr>
        <p:grpSp>
          <p:nvGrpSpPr>
            <p:cNvPr id="19481" name="Group 29"/>
            <p:cNvGrpSpPr>
              <a:grpSpLocks/>
            </p:cNvGrpSpPr>
            <p:nvPr/>
          </p:nvGrpSpPr>
          <p:grpSpPr bwMode="auto">
            <a:xfrm>
              <a:off x="2064" y="2736"/>
              <a:ext cx="1680" cy="960"/>
              <a:chOff x="1776" y="2928"/>
              <a:chExt cx="768" cy="624"/>
            </a:xfrm>
          </p:grpSpPr>
          <p:sp>
            <p:nvSpPr>
              <p:cNvPr id="85" name="Line 30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6" name="Line 31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84" name="Line 32"/>
            <p:cNvSpPr>
              <a:spLocks noChangeShapeType="1"/>
            </p:cNvSpPr>
            <p:nvPr/>
          </p:nvSpPr>
          <p:spPr bwMode="auto">
            <a:xfrm>
              <a:off x="2064" y="2742"/>
              <a:ext cx="168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4610100" y="3571875"/>
            <a:ext cx="4267200" cy="2286000"/>
            <a:chOff x="2904" y="2250"/>
            <a:chExt cx="2688" cy="1440"/>
          </a:xfrm>
        </p:grpSpPr>
        <p:sp>
          <p:nvSpPr>
            <p:cNvPr id="88" name="Line 40"/>
            <p:cNvSpPr>
              <a:spLocks noChangeShapeType="1"/>
            </p:cNvSpPr>
            <p:nvPr/>
          </p:nvSpPr>
          <p:spPr bwMode="auto">
            <a:xfrm flipH="1">
              <a:off x="2904" y="2250"/>
              <a:ext cx="2688" cy="144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9" name="Oval 38"/>
            <p:cNvSpPr>
              <a:spLocks noChangeAspect="1" noChangeArrowheads="1"/>
            </p:cNvSpPr>
            <p:nvPr/>
          </p:nvSpPr>
          <p:spPr bwMode="auto">
            <a:xfrm>
              <a:off x="4638" y="270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90" name="Text Box 42"/>
          <p:cNvSpPr txBox="1">
            <a:spLocks noChangeArrowheads="1"/>
          </p:cNvSpPr>
          <p:nvPr/>
        </p:nvSpPr>
        <p:spPr bwMode="auto">
          <a:xfrm>
            <a:off x="2895600" y="6172200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kern="0">
                <a:solidFill>
                  <a:sysClr val="windowText" lastClr="000000"/>
                </a:solidFill>
              </a:rPr>
              <a:t>Camera Center</a:t>
            </a:r>
          </a:p>
        </p:txBody>
      </p:sp>
      <p:sp>
        <p:nvSpPr>
          <p:cNvPr id="91" name="Line 43"/>
          <p:cNvSpPr>
            <a:spLocks noChangeShapeType="1"/>
          </p:cNvSpPr>
          <p:nvPr/>
        </p:nvSpPr>
        <p:spPr bwMode="auto">
          <a:xfrm flipV="1">
            <a:off x="4343400" y="5943600"/>
            <a:ext cx="228600" cy="3048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4600575" y="1981200"/>
            <a:ext cx="2181225" cy="3886200"/>
            <a:chOff x="2898" y="1248"/>
            <a:chExt cx="1374" cy="2448"/>
          </a:xfrm>
        </p:grpSpPr>
        <p:sp>
          <p:nvSpPr>
            <p:cNvPr id="93" name="Line 35"/>
            <p:cNvSpPr>
              <a:spLocks noChangeShapeType="1"/>
            </p:cNvSpPr>
            <p:nvPr/>
          </p:nvSpPr>
          <p:spPr bwMode="auto">
            <a:xfrm flipV="1">
              <a:off x="2898" y="1584"/>
              <a:ext cx="1248" cy="211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4" name="Oval 33"/>
            <p:cNvSpPr>
              <a:spLocks noChangeAspect="1" noChangeArrowheads="1"/>
            </p:cNvSpPr>
            <p:nvPr/>
          </p:nvSpPr>
          <p:spPr bwMode="auto">
            <a:xfrm>
              <a:off x="4086" y="1542"/>
              <a:ext cx="111" cy="111"/>
            </a:xfrm>
            <a:prstGeom prst="ellipse">
              <a:avLst/>
            </a:prstGeom>
            <a:solidFill>
              <a:srgbClr val="FF6633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5" name="Oval 36"/>
            <p:cNvSpPr>
              <a:spLocks noChangeAspect="1" noChangeArrowheads="1"/>
            </p:cNvSpPr>
            <p:nvPr/>
          </p:nvSpPr>
          <p:spPr bwMode="auto">
            <a:xfrm>
              <a:off x="3426" y="2700"/>
              <a:ext cx="69" cy="69"/>
            </a:xfrm>
            <a:prstGeom prst="ellipse">
              <a:avLst/>
            </a:prstGeom>
            <a:solidFill>
              <a:srgbClr val="FF6633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6" name="Text Box 45"/>
            <p:cNvSpPr txBox="1">
              <a:spLocks noChangeArrowheads="1"/>
            </p:cNvSpPr>
            <p:nvPr/>
          </p:nvSpPr>
          <p:spPr bwMode="auto">
            <a:xfrm>
              <a:off x="4032" y="1248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400" kern="0" dirty="0">
                  <a:solidFill>
                    <a:sysClr val="windowText" lastClr="000000"/>
                  </a:solidFill>
                </a:rPr>
                <a:t>P</a:t>
              </a:r>
            </a:p>
          </p:txBody>
        </p:sp>
      </p:grp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8610600" y="3048000"/>
            <a:ext cx="381000" cy="623888"/>
            <a:chOff x="5424" y="1920"/>
            <a:chExt cx="240" cy="393"/>
          </a:xfrm>
        </p:grpSpPr>
        <p:sp>
          <p:nvSpPr>
            <p:cNvPr id="98" name="Oval 39"/>
            <p:cNvSpPr>
              <a:spLocks noChangeAspect="1" noChangeArrowheads="1"/>
            </p:cNvSpPr>
            <p:nvPr/>
          </p:nvSpPr>
          <p:spPr bwMode="auto">
            <a:xfrm>
              <a:off x="5520" y="2202"/>
              <a:ext cx="111" cy="11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9" name="Text Box 46"/>
            <p:cNvSpPr txBox="1">
              <a:spLocks noChangeArrowheads="1"/>
            </p:cNvSpPr>
            <p:nvPr/>
          </p:nvSpPr>
          <p:spPr bwMode="auto">
            <a:xfrm>
              <a:off x="5424" y="1920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400" kern="0">
                  <a:solidFill>
                    <a:sysClr val="windowText" lastClr="000000"/>
                  </a:solidFill>
                </a:rPr>
                <a:t>Q</a:t>
              </a:r>
            </a:p>
          </p:txBody>
        </p:sp>
      </p:grpSp>
      <p:grpSp>
        <p:nvGrpSpPr>
          <p:cNvPr id="11" name="Group 50"/>
          <p:cNvGrpSpPr>
            <a:grpSpLocks/>
          </p:cNvGrpSpPr>
          <p:nvPr/>
        </p:nvGrpSpPr>
        <p:grpSpPr bwMode="auto">
          <a:xfrm>
            <a:off x="5324475" y="4505325"/>
            <a:ext cx="919163" cy="557213"/>
            <a:chOff x="3354" y="2838"/>
            <a:chExt cx="579" cy="351"/>
          </a:xfrm>
        </p:grpSpPr>
        <p:sp>
          <p:nvSpPr>
            <p:cNvPr id="101" name="Oval 41"/>
            <p:cNvSpPr>
              <a:spLocks noChangeAspect="1" noChangeArrowheads="1"/>
            </p:cNvSpPr>
            <p:nvPr/>
          </p:nvSpPr>
          <p:spPr bwMode="auto">
            <a:xfrm>
              <a:off x="3864" y="3120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2" name="Oval 37"/>
            <p:cNvSpPr>
              <a:spLocks noChangeAspect="1" noChangeArrowheads="1"/>
            </p:cNvSpPr>
            <p:nvPr/>
          </p:nvSpPr>
          <p:spPr bwMode="auto">
            <a:xfrm>
              <a:off x="3354" y="2838"/>
              <a:ext cx="69" cy="69"/>
            </a:xfrm>
            <a:prstGeom prst="ellipse">
              <a:avLst/>
            </a:prstGeom>
            <a:solidFill>
              <a:srgbClr val="FF6633"/>
            </a:solidFill>
            <a:ln w="9525">
              <a:solidFill>
                <a:srgbClr val="FF66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2" name="Group 55"/>
          <p:cNvGrpSpPr>
            <a:grpSpLocks/>
          </p:cNvGrpSpPr>
          <p:nvPr/>
        </p:nvGrpSpPr>
        <p:grpSpPr bwMode="auto">
          <a:xfrm>
            <a:off x="5486400" y="4419600"/>
            <a:ext cx="1885950" cy="581025"/>
            <a:chOff x="3456" y="2784"/>
            <a:chExt cx="1188" cy="366"/>
          </a:xfrm>
        </p:grpSpPr>
        <p:sp>
          <p:nvSpPr>
            <p:cNvPr id="104" name="Line 52"/>
            <p:cNvSpPr>
              <a:spLocks noChangeShapeType="1"/>
            </p:cNvSpPr>
            <p:nvPr/>
          </p:nvSpPr>
          <p:spPr bwMode="auto">
            <a:xfrm flipV="1">
              <a:off x="4020" y="2814"/>
              <a:ext cx="624" cy="33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5" name="Line 54"/>
            <p:cNvSpPr>
              <a:spLocks noChangeShapeType="1"/>
            </p:cNvSpPr>
            <p:nvPr/>
          </p:nvSpPr>
          <p:spPr bwMode="auto">
            <a:xfrm flipV="1">
              <a:off x="3456" y="2784"/>
              <a:ext cx="48" cy="96"/>
            </a:xfrm>
            <a:prstGeom prst="line">
              <a:avLst/>
            </a:prstGeom>
            <a:noFill/>
            <a:ln w="19050">
              <a:solidFill>
                <a:srgbClr val="FF6633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Illustration</a:t>
            </a:r>
            <a:endParaRPr lang="en-US" dirty="0" smtClean="0"/>
          </a:p>
        </p:txBody>
      </p:sp>
      <p:sp>
        <p:nvSpPr>
          <p:cNvPr id="20483" name="Content Placeholder 3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76600" y="4343400"/>
            <a:ext cx="2667000" cy="1524000"/>
            <a:chOff x="2064" y="2736"/>
            <a:chExt cx="1680" cy="960"/>
          </a:xfrm>
        </p:grpSpPr>
        <p:grpSp>
          <p:nvGrpSpPr>
            <p:cNvPr id="20514" name="Group 4"/>
            <p:cNvGrpSpPr>
              <a:grpSpLocks/>
            </p:cNvGrpSpPr>
            <p:nvPr/>
          </p:nvGrpSpPr>
          <p:grpSpPr bwMode="auto">
            <a:xfrm>
              <a:off x="2064" y="2736"/>
              <a:ext cx="1680" cy="960"/>
              <a:chOff x="1776" y="2928"/>
              <a:chExt cx="768" cy="624"/>
            </a:xfrm>
          </p:grpSpPr>
          <p:sp>
            <p:nvSpPr>
              <p:cNvPr id="20516" name="Line 5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7" name="Line 6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5" name="Line 7"/>
            <p:cNvSpPr>
              <a:spLocks noChangeShapeType="1"/>
            </p:cNvSpPr>
            <p:nvPr/>
          </p:nvSpPr>
          <p:spPr bwMode="auto">
            <a:xfrm>
              <a:off x="2064" y="2742"/>
              <a:ext cx="168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5" name="Group 8"/>
          <p:cNvGrpSpPr>
            <a:grpSpLocks/>
          </p:cNvGrpSpPr>
          <p:nvPr/>
        </p:nvGrpSpPr>
        <p:grpSpPr bwMode="auto">
          <a:xfrm>
            <a:off x="76200" y="4343400"/>
            <a:ext cx="9067800" cy="1524000"/>
            <a:chOff x="48" y="2736"/>
            <a:chExt cx="5712" cy="960"/>
          </a:xfrm>
        </p:grpSpPr>
        <p:grpSp>
          <p:nvGrpSpPr>
            <p:cNvPr id="20510" name="Group 9"/>
            <p:cNvGrpSpPr>
              <a:grpSpLocks/>
            </p:cNvGrpSpPr>
            <p:nvPr/>
          </p:nvGrpSpPr>
          <p:grpSpPr bwMode="auto">
            <a:xfrm>
              <a:off x="48" y="2736"/>
              <a:ext cx="5712" cy="960"/>
              <a:chOff x="1776" y="2928"/>
              <a:chExt cx="768" cy="624"/>
            </a:xfrm>
          </p:grpSpPr>
          <p:sp>
            <p:nvSpPr>
              <p:cNvPr id="20512" name="Line 10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3" name="Line 11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1" name="Line 12"/>
            <p:cNvSpPr>
              <a:spLocks noChangeShapeType="1"/>
            </p:cNvSpPr>
            <p:nvPr/>
          </p:nvSpPr>
          <p:spPr bwMode="auto">
            <a:xfrm>
              <a:off x="48" y="2742"/>
              <a:ext cx="566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 rot="1825181">
            <a:off x="3667125" y="4438650"/>
            <a:ext cx="2667000" cy="1524000"/>
            <a:chOff x="2064" y="2736"/>
            <a:chExt cx="1680" cy="960"/>
          </a:xfrm>
        </p:grpSpPr>
        <p:grpSp>
          <p:nvGrpSpPr>
            <p:cNvPr id="20506" name="Group 14"/>
            <p:cNvGrpSpPr>
              <a:grpSpLocks/>
            </p:cNvGrpSpPr>
            <p:nvPr/>
          </p:nvGrpSpPr>
          <p:grpSpPr bwMode="auto">
            <a:xfrm>
              <a:off x="2064" y="2736"/>
              <a:ext cx="1680" cy="960"/>
              <a:chOff x="1776" y="2928"/>
              <a:chExt cx="768" cy="624"/>
            </a:xfrm>
          </p:grpSpPr>
          <p:sp>
            <p:nvSpPr>
              <p:cNvPr id="20508" name="Line 15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9" name="Line 16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07" name="Line 17"/>
            <p:cNvSpPr>
              <a:spLocks noChangeShapeType="1"/>
            </p:cNvSpPr>
            <p:nvPr/>
          </p:nvSpPr>
          <p:spPr bwMode="auto">
            <a:xfrm>
              <a:off x="2064" y="2742"/>
              <a:ext cx="168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7" name="Text Box 21"/>
          <p:cNvSpPr txBox="1">
            <a:spLocks noChangeArrowheads="1"/>
          </p:cNvSpPr>
          <p:nvPr/>
        </p:nvSpPr>
        <p:spPr bwMode="auto">
          <a:xfrm>
            <a:off x="2895600" y="6172200"/>
            <a:ext cx="342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/>
              <a:t>Camera Center</a:t>
            </a:r>
          </a:p>
        </p:txBody>
      </p:sp>
      <p:sp>
        <p:nvSpPr>
          <p:cNvPr id="20488" name="Line 22"/>
          <p:cNvSpPr>
            <a:spLocks noChangeShapeType="1"/>
          </p:cNvSpPr>
          <p:nvPr/>
        </p:nvSpPr>
        <p:spPr bwMode="auto">
          <a:xfrm flipV="1">
            <a:off x="4343400" y="5943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610100" y="4291013"/>
            <a:ext cx="2862263" cy="1566862"/>
            <a:chOff x="2904" y="2703"/>
            <a:chExt cx="1803" cy="987"/>
          </a:xfrm>
        </p:grpSpPr>
        <p:sp>
          <p:nvSpPr>
            <p:cNvPr id="20503" name="Line 19"/>
            <p:cNvSpPr>
              <a:spLocks noChangeShapeType="1"/>
            </p:cNvSpPr>
            <p:nvPr/>
          </p:nvSpPr>
          <p:spPr bwMode="auto">
            <a:xfrm flipH="1">
              <a:off x="2904" y="2736"/>
              <a:ext cx="1752" cy="9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Oval 20"/>
            <p:cNvSpPr>
              <a:spLocks noChangeAspect="1" noChangeArrowheads="1"/>
            </p:cNvSpPr>
            <p:nvPr/>
          </p:nvSpPr>
          <p:spPr bwMode="auto">
            <a:xfrm>
              <a:off x="4638" y="270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Oval 32"/>
            <p:cNvSpPr>
              <a:spLocks noChangeAspect="1" noChangeArrowheads="1"/>
            </p:cNvSpPr>
            <p:nvPr/>
          </p:nvSpPr>
          <p:spPr bwMode="auto">
            <a:xfrm>
              <a:off x="3864" y="3120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4600575" y="4286250"/>
            <a:ext cx="947738" cy="1581150"/>
            <a:chOff x="2898" y="2700"/>
            <a:chExt cx="597" cy="996"/>
          </a:xfrm>
        </p:grpSpPr>
        <p:sp>
          <p:nvSpPr>
            <p:cNvPr id="20500" name="Line 24"/>
            <p:cNvSpPr>
              <a:spLocks noChangeShapeType="1"/>
            </p:cNvSpPr>
            <p:nvPr/>
          </p:nvSpPr>
          <p:spPr bwMode="auto">
            <a:xfrm flipV="1">
              <a:off x="2898" y="2736"/>
              <a:ext cx="558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Oval 26"/>
            <p:cNvSpPr>
              <a:spLocks noChangeAspect="1" noChangeArrowheads="1"/>
            </p:cNvSpPr>
            <p:nvPr/>
          </p:nvSpPr>
          <p:spPr bwMode="auto">
            <a:xfrm>
              <a:off x="3426" y="2700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Oval 33"/>
            <p:cNvSpPr>
              <a:spLocks noChangeAspect="1" noChangeArrowheads="1"/>
            </p:cNvSpPr>
            <p:nvPr/>
          </p:nvSpPr>
          <p:spPr bwMode="auto">
            <a:xfrm>
              <a:off x="3354" y="2838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73128" name="Picture 40" descr="small-P101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2543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3129" name="Picture 41" descr="small-P1010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2543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3138" name="Oval 50"/>
          <p:cNvSpPr>
            <a:spLocks noChangeAspect="1" noChangeArrowheads="1"/>
          </p:cNvSpPr>
          <p:nvPr/>
        </p:nvSpPr>
        <p:spPr bwMode="auto">
          <a:xfrm>
            <a:off x="7543800" y="2019300"/>
            <a:ext cx="109538" cy="1095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3124200" y="2838450"/>
            <a:ext cx="2547938" cy="209550"/>
            <a:chOff x="1968" y="1788"/>
            <a:chExt cx="1605" cy="132"/>
          </a:xfrm>
        </p:grpSpPr>
        <p:sp>
          <p:nvSpPr>
            <p:cNvPr id="20498" name="Oval 51"/>
            <p:cNvSpPr>
              <a:spLocks noChangeAspect="1" noChangeArrowheads="1"/>
            </p:cNvSpPr>
            <p:nvPr/>
          </p:nvSpPr>
          <p:spPr bwMode="auto">
            <a:xfrm>
              <a:off x="1968" y="1851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Oval 52"/>
            <p:cNvSpPr>
              <a:spLocks noChangeAspect="1" noChangeArrowheads="1"/>
            </p:cNvSpPr>
            <p:nvPr/>
          </p:nvSpPr>
          <p:spPr bwMode="auto">
            <a:xfrm>
              <a:off x="3504" y="1788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5486400" y="4419600"/>
            <a:ext cx="1885950" cy="581025"/>
            <a:chOff x="3456" y="2784"/>
            <a:chExt cx="1188" cy="366"/>
          </a:xfrm>
        </p:grpSpPr>
        <p:sp>
          <p:nvSpPr>
            <p:cNvPr id="20496" name="Line 55"/>
            <p:cNvSpPr>
              <a:spLocks noChangeShapeType="1"/>
            </p:cNvSpPr>
            <p:nvPr/>
          </p:nvSpPr>
          <p:spPr bwMode="auto">
            <a:xfrm flipV="1">
              <a:off x="4020" y="2814"/>
              <a:ext cx="624" cy="33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56"/>
            <p:cNvSpPr>
              <a:spLocks noChangeShapeType="1"/>
            </p:cNvSpPr>
            <p:nvPr/>
          </p:nvSpPr>
          <p:spPr bwMode="auto">
            <a:xfrm flipV="1">
              <a:off x="3456" y="2784"/>
              <a:ext cx="48" cy="96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1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 set-up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x = K [R t] X</a:t>
            </a:r>
          </a:p>
          <a:p>
            <a:pPr>
              <a:defRPr/>
            </a:pPr>
            <a:r>
              <a:rPr lang="en-US" dirty="0" smtClean="0"/>
              <a:t>x' = K' [R' t'] X</a:t>
            </a:r>
          </a:p>
          <a:p>
            <a:pPr>
              <a:defRPr/>
            </a:pPr>
            <a:r>
              <a:rPr lang="en-US" dirty="0" smtClean="0"/>
              <a:t>t=t'=0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/>
              <a:t>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x'=</a:t>
            </a:r>
            <a:r>
              <a:rPr lang="en-US" dirty="0" err="1" smtClean="0"/>
              <a:t>Hx</a:t>
            </a:r>
            <a:r>
              <a:rPr lang="en-US" dirty="0" smtClean="0"/>
              <a:t>    </a:t>
            </a:r>
            <a:r>
              <a:rPr lang="en-US" sz="2400" dirty="0" smtClean="0"/>
              <a:t>where</a:t>
            </a:r>
            <a:r>
              <a:rPr lang="en-US" dirty="0" smtClean="0"/>
              <a:t> 	  H = K' R' R</a:t>
            </a:r>
            <a:r>
              <a:rPr lang="en-US" baseline="30000" dirty="0" smtClean="0"/>
              <a:t>-1</a:t>
            </a:r>
            <a:r>
              <a:rPr lang="en-US" dirty="0" smtClean="0"/>
              <a:t> K</a:t>
            </a:r>
            <a:r>
              <a:rPr lang="en-US" baseline="30000" dirty="0" smtClean="0"/>
              <a:t>-1</a:t>
            </a:r>
          </a:p>
          <a:p>
            <a:pPr>
              <a:defRPr/>
            </a:pPr>
            <a:r>
              <a:rPr lang="en-US" dirty="0" smtClean="0"/>
              <a:t>Typically only R and f will change (4 parameters), but, in general, H has 8 parameters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567238" y="1143000"/>
            <a:ext cx="3509962" cy="3200400"/>
            <a:chOff x="4567238" y="1143000"/>
            <a:chExt cx="3509962" cy="3200400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4567238" y="2501900"/>
              <a:ext cx="2514600" cy="5334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334000" y="2438400"/>
              <a:ext cx="2743200" cy="6096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6248400" y="4191000"/>
              <a:ext cx="152400" cy="152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6200000" flipV="1">
              <a:off x="5410200" y="3276600"/>
              <a:ext cx="1371600" cy="45720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5829300" y="3314700"/>
              <a:ext cx="1371600" cy="38100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37" name="TextBox 13"/>
            <p:cNvSpPr txBox="1">
              <a:spLocks noChangeArrowheads="1"/>
            </p:cNvSpPr>
            <p:nvPr/>
          </p:nvSpPr>
          <p:spPr bwMode="auto">
            <a:xfrm>
              <a:off x="5791200" y="3505200"/>
              <a:ext cx="2492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f</a:t>
              </a:r>
            </a:p>
          </p:txBody>
        </p:sp>
        <p:sp>
          <p:nvSpPr>
            <p:cNvPr id="22538" name="TextBox 14"/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2921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f'</a:t>
              </a:r>
            </a:p>
          </p:txBody>
        </p:sp>
        <p:sp>
          <p:nvSpPr>
            <p:cNvPr id="22539" name="TextBox 15"/>
            <p:cNvSpPr txBox="1">
              <a:spLocks noChangeArrowheads="1"/>
            </p:cNvSpPr>
            <p:nvPr/>
          </p:nvSpPr>
          <p:spPr bwMode="auto">
            <a:xfrm>
              <a:off x="6705600" y="1143000"/>
              <a:ext cx="29845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 b="1"/>
                <a:t>.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5400000" flipH="1" flipV="1">
              <a:off x="5295900" y="2552700"/>
              <a:ext cx="2590800" cy="5334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41" name="TextBox 18"/>
            <p:cNvSpPr txBox="1">
              <a:spLocks noChangeArrowheads="1"/>
            </p:cNvSpPr>
            <p:nvPr/>
          </p:nvSpPr>
          <p:spPr bwMode="auto">
            <a:xfrm>
              <a:off x="6781800" y="1981200"/>
              <a:ext cx="3127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/>
                <a:t>x</a:t>
              </a:r>
            </a:p>
          </p:txBody>
        </p:sp>
        <p:sp>
          <p:nvSpPr>
            <p:cNvPr id="22542" name="TextBox 19"/>
            <p:cNvSpPr txBox="1">
              <a:spLocks noChangeArrowheads="1"/>
            </p:cNvSpPr>
            <p:nvPr/>
          </p:nvSpPr>
          <p:spPr bwMode="auto">
            <a:xfrm>
              <a:off x="6096000" y="2819400"/>
              <a:ext cx="355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/>
                <a:t>x</a:t>
              </a:r>
              <a:r>
                <a:rPr lang="en-US"/>
                <a:t>'</a:t>
              </a:r>
            </a:p>
          </p:txBody>
        </p:sp>
        <p:cxnSp>
          <p:nvCxnSpPr>
            <p:cNvPr id="22" name="Straight Arrow Connector 21"/>
            <p:cNvCxnSpPr>
              <a:stCxn id="22542" idx="3"/>
            </p:cNvCxnSpPr>
            <p:nvPr/>
          </p:nvCxnSpPr>
          <p:spPr>
            <a:xfrm flipV="1">
              <a:off x="6451600" y="2819400"/>
              <a:ext cx="101600" cy="1841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6683375" y="2339975"/>
              <a:ext cx="19685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45" name="TextBox 24"/>
            <p:cNvSpPr txBox="1">
              <a:spLocks noChangeArrowheads="1"/>
            </p:cNvSpPr>
            <p:nvPr/>
          </p:nvSpPr>
          <p:spPr bwMode="auto">
            <a:xfrm>
              <a:off x="6858000" y="1230313"/>
              <a:ext cx="3381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/>
                <a:t>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Definition</a:t>
            </a:r>
          </a:p>
          <a:p>
            <a:pPr lvl="1"/>
            <a:r>
              <a:rPr lang="en-US" dirty="0" smtClean="0"/>
              <a:t>General mathematics: </a:t>
            </a:r>
          </a:p>
          <a:p>
            <a:pPr marL="457200" lvl="1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  </a:t>
            </a:r>
            <a:r>
              <a:rPr lang="en-US" i="1" dirty="0" err="1" smtClean="0"/>
              <a:t>homography</a:t>
            </a:r>
            <a:r>
              <a:rPr lang="en-US" dirty="0" smtClean="0"/>
              <a:t> = projective linear transformation</a:t>
            </a:r>
            <a:endParaRPr lang="en-US" dirty="0"/>
          </a:p>
          <a:p>
            <a:pPr lvl="1"/>
            <a:r>
              <a:rPr lang="en-US" dirty="0" smtClean="0"/>
              <a:t>Vision (most common usage): </a:t>
            </a:r>
          </a:p>
          <a:p>
            <a:pPr marL="457200" lvl="1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  </a:t>
            </a:r>
            <a:r>
              <a:rPr lang="en-US" i="1" dirty="0" err="1" smtClean="0"/>
              <a:t>homography</a:t>
            </a:r>
            <a:r>
              <a:rPr lang="en-US" dirty="0" smtClean="0"/>
              <a:t> = linear transformation between 	two image planes</a:t>
            </a:r>
          </a:p>
          <a:p>
            <a:endParaRPr lang="en-US" dirty="0"/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Project 3D surface into frontal view</a:t>
            </a:r>
          </a:p>
          <a:p>
            <a:pPr lvl="1"/>
            <a:r>
              <a:rPr lang="en-US" dirty="0" smtClean="0"/>
              <a:t>Relate two views that differ only by rotation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106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Homography</a:t>
            </a:r>
            <a:r>
              <a:rPr lang="en-US" dirty="0" smtClean="0"/>
              <a:t> example: Image </a:t>
            </a:r>
            <a:r>
              <a:rPr lang="en-US" dirty="0"/>
              <a:t>rectification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graphicFrame>
        <p:nvGraphicFramePr>
          <p:cNvPr id="330756" name="Object 4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838200" y="914400"/>
          <a:ext cx="308292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Photo Editor Photo" r:id="rId19" imgW="5106113" imgH="5172797" progId="MSPhotoEd.3">
                  <p:embed/>
                </p:oleObj>
              </mc:Choice>
              <mc:Fallback>
                <p:oleObj name="Photo Editor Photo" r:id="rId19" imgW="5106113" imgH="517279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914400"/>
                        <a:ext cx="3082925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0759" name="Object 7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4648200" y="914400"/>
          <a:ext cx="308292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Photo Editor Photo" r:id="rId21" imgW="5106113" imgH="5172797" progId="MSPhotoEd.3">
                  <p:embed/>
                </p:oleObj>
              </mc:Choice>
              <mc:Fallback>
                <p:oleObj name="Photo Editor Photo" r:id="rId21" imgW="5106113" imgH="517279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914400"/>
                        <a:ext cx="3082925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0765" name="Oval 1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95413" y="3895725"/>
            <a:ext cx="76200" cy="762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66" name="Oval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95525" y="3533775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67" name="Oval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57325" y="35623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68" name="Oval 1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438400" y="3819525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69" name="Oval 1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657850" y="3917950"/>
            <a:ext cx="76200" cy="762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0" name="Oval 1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615113" y="321310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1" name="Oval 1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667375" y="32131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2" name="Oval 2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619875" y="391795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3" name="Rectangle 2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85800" y="4114800"/>
            <a:ext cx="777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400" dirty="0" smtClean="0">
              <a:latin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latin typeface="Arial" charset="0"/>
              </a:rPr>
              <a:t>	To </a:t>
            </a:r>
            <a:r>
              <a:rPr lang="en-US" sz="2400" dirty="0" err="1">
                <a:latin typeface="Arial" charset="0"/>
              </a:rPr>
              <a:t>unwarp</a:t>
            </a:r>
            <a:r>
              <a:rPr lang="en-US" sz="2400" dirty="0">
                <a:latin typeface="Arial" charset="0"/>
              </a:rPr>
              <a:t> (rectify) an </a:t>
            </a:r>
            <a:r>
              <a:rPr lang="en-US" sz="2400" dirty="0" smtClean="0">
                <a:latin typeface="Arial" charset="0"/>
              </a:rPr>
              <a:t>image solve </a:t>
            </a:r>
            <a:r>
              <a:rPr lang="en-US" sz="2400" dirty="0">
                <a:latin typeface="Arial" charset="0"/>
              </a:rPr>
              <a:t>for </a:t>
            </a:r>
            <a:r>
              <a:rPr lang="en-US" sz="2400" dirty="0" err="1">
                <a:latin typeface="Arial" charset="0"/>
              </a:rPr>
              <a:t>homography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b="1" dirty="0">
                <a:latin typeface="Arial" charset="0"/>
              </a:rPr>
              <a:t>H</a:t>
            </a:r>
            <a:r>
              <a:rPr lang="en-US" sz="2400" dirty="0">
                <a:latin typeface="Arial" charset="0"/>
              </a:rPr>
              <a:t> given </a:t>
            </a:r>
            <a:r>
              <a:rPr lang="en-US" sz="2400" b="1" dirty="0">
                <a:latin typeface="Arial" charset="0"/>
              </a:rPr>
              <a:t>p</a:t>
            </a:r>
            <a:r>
              <a:rPr lang="en-US" sz="2400" dirty="0">
                <a:latin typeface="Arial" charset="0"/>
              </a:rPr>
              <a:t> and </a:t>
            </a:r>
            <a:r>
              <a:rPr lang="en-US" sz="2400" b="1" dirty="0" err="1">
                <a:latin typeface="Arial" charset="0"/>
              </a:rPr>
              <a:t>p</a:t>
            </a:r>
            <a:r>
              <a:rPr lang="en-US" sz="2400" b="1" dirty="0" err="1" smtClean="0">
                <a:latin typeface="Arial" charset="0"/>
              </a:rPr>
              <a:t>’</a:t>
            </a:r>
            <a:r>
              <a:rPr lang="en-US" sz="2400" b="1" dirty="0" smtClean="0">
                <a:latin typeface="Arial" charset="0"/>
              </a:rPr>
              <a:t>:  </a:t>
            </a:r>
            <a:r>
              <a:rPr lang="en-US" sz="2400" dirty="0" err="1" smtClean="0">
                <a:latin typeface="Arial" charset="0"/>
              </a:rPr>
              <a:t>w</a:t>
            </a:r>
            <a:r>
              <a:rPr lang="en-US" sz="2400" b="1" dirty="0" err="1" smtClean="0">
                <a:latin typeface="Arial" charset="0"/>
              </a:rPr>
              <a:t>p</a:t>
            </a:r>
            <a:r>
              <a:rPr lang="en-US" sz="2400" b="1" dirty="0" smtClean="0">
                <a:latin typeface="Arial" charset="0"/>
              </a:rPr>
              <a:t>’=Hp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330774" name="Text Box 2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489075" y="3352800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p</a:t>
            </a:r>
          </a:p>
        </p:txBody>
      </p:sp>
      <p:sp>
        <p:nvSpPr>
          <p:cNvPr id="330775" name="Text Box 2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694363" y="3124200"/>
            <a:ext cx="409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charset="0"/>
              </a:rPr>
              <a:t>p’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4038600" y="25908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5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Stitching Algorithm Overview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Detect </a:t>
            </a:r>
            <a:r>
              <a:rPr lang="en-US" dirty="0" err="1" smtClean="0"/>
              <a:t>keypoints</a:t>
            </a:r>
            <a:r>
              <a:rPr lang="en-US" dirty="0" smtClean="0"/>
              <a:t> (e.g., SIFT)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Match </a:t>
            </a:r>
            <a:r>
              <a:rPr lang="en-US" dirty="0" err="1" smtClean="0"/>
              <a:t>keypoints</a:t>
            </a:r>
            <a:r>
              <a:rPr lang="en-US" dirty="0" smtClean="0"/>
              <a:t> (e.g., 1</a:t>
            </a:r>
            <a:r>
              <a:rPr lang="en-US" baseline="30000" dirty="0" smtClean="0"/>
              <a:t>st</a:t>
            </a:r>
            <a:r>
              <a:rPr lang="en-US" dirty="0" smtClean="0"/>
              <a:t>/2</a:t>
            </a:r>
            <a:r>
              <a:rPr lang="en-US" baseline="30000" dirty="0" smtClean="0"/>
              <a:t>nd</a:t>
            </a:r>
            <a:r>
              <a:rPr lang="en-US" dirty="0" smtClean="0"/>
              <a:t> NN &lt; thresh)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Estimate </a:t>
            </a:r>
            <a:r>
              <a:rPr lang="en-US" dirty="0" err="1" smtClean="0"/>
              <a:t>homography</a:t>
            </a:r>
            <a:r>
              <a:rPr lang="en-US" dirty="0" smtClean="0"/>
              <a:t> with four matched </a:t>
            </a:r>
            <a:r>
              <a:rPr lang="en-US" dirty="0" err="1" smtClean="0"/>
              <a:t>keypoints</a:t>
            </a:r>
            <a:r>
              <a:rPr lang="en-US" dirty="0" smtClean="0"/>
              <a:t> (using RANSAC)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Combine 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Computing homography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355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	Assume we have four matched points: How do we compute </a:t>
            </a:r>
            <a:r>
              <a:rPr lang="en-US" dirty="0" err="1" smtClean="0"/>
              <a:t>homography</a:t>
            </a:r>
            <a:r>
              <a:rPr lang="en-US" dirty="0" smtClean="0"/>
              <a:t> </a:t>
            </a:r>
            <a:r>
              <a:rPr lang="en-US" b="1" dirty="0" smtClean="0"/>
              <a:t>H</a:t>
            </a:r>
            <a:r>
              <a:rPr lang="en-US" dirty="0" smtClean="0"/>
              <a:t>?</a:t>
            </a:r>
          </a:p>
          <a:p>
            <a:pPr>
              <a:defRPr/>
            </a:pPr>
            <a:endParaRPr lang="en-US" sz="1200" dirty="0" smtClean="0"/>
          </a:p>
          <a:p>
            <a:pPr>
              <a:buFont typeface="Arial" charset="0"/>
              <a:buNone/>
              <a:defRPr/>
            </a:pPr>
            <a:r>
              <a:rPr lang="en-US" dirty="0" smtClean="0"/>
              <a:t>Direct Linear Transformation (DLT)</a:t>
            </a:r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 marL="514350" indent="-514350">
              <a:buFont typeface="Arial" charset="0"/>
              <a:buNone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914400" lvl="1" indent="-514350">
              <a:buFont typeface="Calibri" pitchFamily="34" charset="0"/>
              <a:buChar char="–"/>
              <a:defRPr/>
            </a:pP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24000" y="3505200"/>
          <a:ext cx="157003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Equation" r:id="rId3" imgW="495000" imgH="164880" progId="Equation.3">
                  <p:embed/>
                </p:oleObj>
              </mc:Choice>
              <mc:Fallback>
                <p:oleObj name="Equation" r:id="rId3" imgW="495000" imgH="1648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505200"/>
                        <a:ext cx="1570038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81000" y="5029200"/>
          <a:ext cx="6667500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Equation" r:id="rId5" imgW="3187440" imgH="469800" progId="Equation.3">
                  <p:embed/>
                </p:oleObj>
              </mc:Choice>
              <mc:Fallback>
                <p:oleObj name="Equation" r:id="rId5" imgW="3187440" imgH="469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029200"/>
                        <a:ext cx="6667500" cy="982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581400" y="3200400"/>
          <a:ext cx="10287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Equation" r:id="rId7" imgW="672840" imgH="698400" progId="Equation.3">
                  <p:embed/>
                </p:oleObj>
              </mc:Choice>
              <mc:Fallback>
                <p:oleObj name="Equation" r:id="rId7" imgW="672840" imgH="698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200400"/>
                        <a:ext cx="10287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5105400" y="2971800"/>
          <a:ext cx="2251075" cy="141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Equation" r:id="rId9" imgW="1130040" imgH="711000" progId="Equation.3">
                  <p:embed/>
                </p:oleObj>
              </mc:Choice>
              <mc:Fallback>
                <p:oleObj name="Equation" r:id="rId9" imgW="1130040" imgH="711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971800"/>
                        <a:ext cx="2251075" cy="1417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7766050" y="4552950"/>
          <a:ext cx="546100" cy="203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name="Equation" r:id="rId11" imgW="558720" imgH="2082600" progId="Equation.3">
                  <p:embed/>
                </p:oleObj>
              </mc:Choice>
              <mc:Fallback>
                <p:oleObj name="Equation" r:id="rId11" imgW="558720" imgH="2082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4552950"/>
                        <a:ext cx="546100" cy="203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about focus, aperture, DOF, FOV, etc?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55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Computing homography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Direct Linear Transform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  <a:p>
            <a:r>
              <a:rPr lang="en-US" sz="2400" smtClean="0"/>
              <a:t>Apply SVD: </a:t>
            </a:r>
            <a:r>
              <a:rPr lang="en-US" sz="2400" b="1" i="1" smtClean="0"/>
              <a:t>UDV</a:t>
            </a:r>
            <a:r>
              <a:rPr lang="en-US" sz="2400" i="1" baseline="30000" smtClean="0"/>
              <a:t>T</a:t>
            </a:r>
            <a:r>
              <a:rPr lang="en-US" sz="2400" baseline="30000" smtClean="0"/>
              <a:t> </a:t>
            </a:r>
            <a:r>
              <a:rPr lang="en-US" sz="2400" smtClean="0"/>
              <a:t>= </a:t>
            </a:r>
            <a:r>
              <a:rPr lang="en-US" sz="2400" b="1" i="1" smtClean="0"/>
              <a:t>A</a:t>
            </a:r>
          </a:p>
          <a:p>
            <a:r>
              <a:rPr lang="en-US" sz="2400" b="1" i="1" smtClean="0"/>
              <a:t>h = V</a:t>
            </a:r>
            <a:r>
              <a:rPr lang="en-US" sz="2400" baseline="-25000" smtClean="0"/>
              <a:t>smallest</a:t>
            </a:r>
            <a:r>
              <a:rPr lang="en-US" sz="2400" smtClean="0"/>
              <a:t> (column of </a:t>
            </a:r>
            <a:r>
              <a:rPr lang="en-US" sz="2400" b="1" i="1" smtClean="0"/>
              <a:t>V</a:t>
            </a:r>
            <a:r>
              <a:rPr lang="en-US" sz="2400" smtClean="0"/>
              <a:t> corr. to smallest singular value)</a:t>
            </a:r>
          </a:p>
          <a:p>
            <a:endParaRPr lang="en-US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411538" y="4881563"/>
          <a:ext cx="2381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1538" y="4881563"/>
                        <a:ext cx="238125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3"/>
          <p:cNvGraphicFramePr>
            <a:graphicFrameLocks noChangeAspect="1"/>
          </p:cNvGraphicFramePr>
          <p:nvPr/>
        </p:nvGraphicFramePr>
        <p:xfrm>
          <a:off x="1238250" y="5029200"/>
          <a:ext cx="2779713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Equation" r:id="rId6" imgW="1765080" imgH="939600" progId="Equation.3">
                  <p:embed/>
                </p:oleObj>
              </mc:Choice>
              <mc:Fallback>
                <p:oleObj name="Equation" r:id="rId6" imgW="1765080" imgH="939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5029200"/>
                        <a:ext cx="2779713" cy="147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49225" y="1922463"/>
          <a:ext cx="8924925" cy="196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Equation" r:id="rId8" imgW="4267080" imgH="939600" progId="Equation.3">
                  <p:embed/>
                </p:oleObj>
              </mc:Choice>
              <mc:Fallback>
                <p:oleObj name="Equation" r:id="rId8" imgW="4267080" imgH="939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" y="1922463"/>
                        <a:ext cx="8924925" cy="1963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57800" y="5029200"/>
            <a:ext cx="28956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Matlab </a:t>
            </a:r>
          </a:p>
          <a:p>
            <a:pPr eaLnBrk="1" hangingPunct="1"/>
            <a:r>
              <a:rPr lang="en-US">
                <a:latin typeface="Courier New" pitchFamily="49" charset="0"/>
                <a:cs typeface="Courier New" pitchFamily="49" charset="0"/>
              </a:rPr>
              <a:t>[U, S, V] = svd(A);</a:t>
            </a:r>
          </a:p>
          <a:p>
            <a:pPr eaLnBrk="1" hangingPunct="1"/>
            <a:r>
              <a:rPr lang="en-US">
                <a:latin typeface="Courier New" pitchFamily="49" charset="0"/>
                <a:cs typeface="Courier New" pitchFamily="49" charset="0"/>
              </a:rPr>
              <a:t>h = V(:, end);</a:t>
            </a:r>
          </a:p>
          <a:p>
            <a:pPr eaLnBrk="1" hangingPunct="1"/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6488113"/>
            <a:ext cx="666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Explanations of </a:t>
            </a:r>
            <a:r>
              <a:rPr lang="en-US" dirty="0">
                <a:hlinkClick r:id="rId10"/>
              </a:rPr>
              <a:t>SVD</a:t>
            </a:r>
            <a:r>
              <a:rPr lang="en-US" dirty="0"/>
              <a:t> and </a:t>
            </a:r>
            <a:r>
              <a:rPr lang="en-US" dirty="0">
                <a:hlinkClick r:id="rId11"/>
              </a:rPr>
              <a:t>solving homogeneous linear 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Computing homography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Assume we have four matched points: How do we compute </a:t>
            </a:r>
            <a:r>
              <a:rPr lang="en-US" dirty="0" err="1" smtClean="0"/>
              <a:t>homography</a:t>
            </a:r>
            <a:r>
              <a:rPr lang="en-US" dirty="0" smtClean="0"/>
              <a:t> </a:t>
            </a:r>
            <a:r>
              <a:rPr lang="en-US" b="1" dirty="0" smtClean="0"/>
              <a:t>H</a:t>
            </a:r>
            <a:r>
              <a:rPr lang="en-US" dirty="0" smtClean="0"/>
              <a:t>?</a:t>
            </a:r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r>
              <a:rPr lang="en-US" dirty="0" smtClean="0"/>
              <a:t>Normalized DLT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Normalize coordinates for each image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Translate for zero mean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Scale so that average distance to origin </a:t>
            </a:r>
            <a:r>
              <a:rPr lang="en-US" smtClean="0"/>
              <a:t>is ~</a:t>
            </a:r>
            <a:r>
              <a:rPr lang="en-US" dirty="0" err="1" smtClean="0"/>
              <a:t>sqrt</a:t>
            </a:r>
            <a:r>
              <a:rPr lang="en-US" dirty="0" smtClean="0"/>
              <a:t>(2)</a:t>
            </a:r>
          </a:p>
          <a:p>
            <a:pPr marL="914400" lvl="1" indent="-514350">
              <a:buFont typeface="Calibri" pitchFamily="34" charset="0"/>
              <a:buChar char="–"/>
              <a:defRPr/>
            </a:pPr>
            <a:endParaRPr lang="en-US" dirty="0" smtClean="0"/>
          </a:p>
          <a:p>
            <a:pPr marL="914400" lvl="1" indent="-514350">
              <a:buFont typeface="Calibri" pitchFamily="34" charset="0"/>
              <a:buChar char="–"/>
              <a:defRPr/>
            </a:pPr>
            <a:r>
              <a:rPr lang="en-US" dirty="0" smtClean="0"/>
              <a:t>This makes problem better behaved numerically (see HZ p. 107-108)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Compute     using DLT in normalized coordinates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 smtClean="0"/>
              <a:t>Unnormalize</a:t>
            </a:r>
            <a:r>
              <a:rPr lang="en-US" dirty="0" smtClean="0"/>
              <a:t>: 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914400" lvl="1" indent="-514350">
              <a:buFont typeface="Calibri" pitchFamily="34" charset="0"/>
              <a:buChar char="–"/>
              <a:defRPr/>
            </a:pPr>
            <a:endParaRPr lang="en-US" dirty="0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3352800" y="3962400"/>
          <a:ext cx="11128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" name="Equation" r:id="rId4" imgW="482400" imgH="164880" progId="Equation.3">
                  <p:embed/>
                </p:oleObj>
              </mc:Choice>
              <mc:Fallback>
                <p:oleObj name="Equation" r:id="rId4" imgW="482400" imgH="1648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962400"/>
                        <a:ext cx="111283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862513" y="3917950"/>
          <a:ext cx="12731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" name="Equation" r:id="rId6" imgW="583920" imgH="164880" progId="Equation.3">
                  <p:embed/>
                </p:oleObj>
              </mc:Choice>
              <mc:Fallback>
                <p:oleObj name="Equation" r:id="rId6" imgW="583920" imgH="1648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2513" y="3917950"/>
                        <a:ext cx="127317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3"/>
          <p:cNvGraphicFramePr>
            <a:graphicFrameLocks noChangeAspect="1"/>
          </p:cNvGraphicFramePr>
          <p:nvPr/>
        </p:nvGraphicFramePr>
        <p:xfrm>
          <a:off x="3124200" y="5486400"/>
          <a:ext cx="1846263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" name="Equation" r:id="rId8" imgW="799920" imgH="190440" progId="Equation.3">
                  <p:embed/>
                </p:oleObj>
              </mc:Choice>
              <mc:Fallback>
                <p:oleObj name="Equation" r:id="rId8" imgW="799920" imgH="1904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486400"/>
                        <a:ext cx="1846263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3"/>
          <p:cNvGraphicFramePr>
            <a:graphicFrameLocks noChangeAspect="1"/>
          </p:cNvGraphicFramePr>
          <p:nvPr/>
        </p:nvGraphicFramePr>
        <p:xfrm>
          <a:off x="3124200" y="6096000"/>
          <a:ext cx="124618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" name="Equation" r:id="rId10" imgW="571320" imgH="228600" progId="Equation.3">
                  <p:embed/>
                </p:oleObj>
              </mc:Choice>
              <mc:Fallback>
                <p:oleObj name="Equation" r:id="rId10" imgW="57132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6096000"/>
                        <a:ext cx="1246188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2484438" y="4997450"/>
          <a:ext cx="38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" name="Equation" r:id="rId12" imgW="164880" imgH="203040" progId="Equation.3">
                  <p:embed/>
                </p:oleObj>
              </mc:Choice>
              <mc:Fallback>
                <p:oleObj name="Equation" r:id="rId12" imgW="16488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4997450"/>
                        <a:ext cx="38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Computing homography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1355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Assume we have matched points with outliers: How do we compute </a:t>
            </a:r>
            <a:r>
              <a:rPr lang="en-US" dirty="0" err="1" smtClean="0"/>
              <a:t>homography</a:t>
            </a:r>
            <a:r>
              <a:rPr lang="en-US" dirty="0" smtClean="0"/>
              <a:t> </a:t>
            </a:r>
            <a:r>
              <a:rPr lang="en-US" b="1" dirty="0" smtClean="0"/>
              <a:t>H</a:t>
            </a:r>
            <a:r>
              <a:rPr lang="en-US" dirty="0" smtClean="0"/>
              <a:t>?</a:t>
            </a:r>
          </a:p>
          <a:p>
            <a:pPr>
              <a:defRPr/>
            </a:pPr>
            <a:endParaRPr lang="en-US" sz="1200" dirty="0" smtClean="0"/>
          </a:p>
          <a:p>
            <a:pPr>
              <a:buFont typeface="Arial" charset="0"/>
              <a:buNone/>
              <a:defRPr/>
            </a:pPr>
            <a:r>
              <a:rPr lang="en-US" dirty="0" smtClean="0"/>
              <a:t>Automatic </a:t>
            </a:r>
            <a:r>
              <a:rPr lang="en-US" dirty="0" err="1" smtClean="0"/>
              <a:t>Homography</a:t>
            </a:r>
            <a:r>
              <a:rPr lang="en-US" dirty="0" smtClean="0"/>
              <a:t> Estimation with RANSAC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Choose number of samples </a:t>
            </a:r>
            <a:r>
              <a:rPr lang="en-US" i="1" dirty="0" smtClean="0"/>
              <a:t>N</a:t>
            </a:r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 marL="514350" indent="-514350">
              <a:buFont typeface="Arial" charset="0"/>
              <a:buNone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914400" lvl="1" indent="-514350">
              <a:buFont typeface="Calibri" pitchFamily="34" charset="0"/>
              <a:buChar char="–"/>
              <a:defRPr/>
            </a:pPr>
            <a:endParaRPr lang="en-US" dirty="0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30600"/>
            <a:ext cx="45720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11"/>
          <p:cNvSpPr txBox="1">
            <a:spLocks noChangeArrowheads="1"/>
          </p:cNvSpPr>
          <p:nvPr/>
        </p:nvSpPr>
        <p:spPr bwMode="auto">
          <a:xfrm>
            <a:off x="7391400" y="6553200"/>
            <a:ext cx="168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hlinkClick r:id="rId3"/>
              </a:rPr>
              <a:t>HZ Tutorial ‘99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Computing homography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135563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Assume we have matched points with outliers: How do we compute </a:t>
            </a:r>
            <a:r>
              <a:rPr lang="en-US" dirty="0" err="1" smtClean="0"/>
              <a:t>homography</a:t>
            </a:r>
            <a:r>
              <a:rPr lang="en-US" dirty="0" smtClean="0"/>
              <a:t> </a:t>
            </a:r>
            <a:r>
              <a:rPr lang="en-US" b="1" dirty="0" smtClean="0"/>
              <a:t>H</a:t>
            </a:r>
            <a:r>
              <a:rPr lang="en-US" dirty="0" smtClean="0"/>
              <a:t>?</a:t>
            </a:r>
          </a:p>
          <a:p>
            <a:pPr>
              <a:defRPr/>
            </a:pPr>
            <a:endParaRPr lang="en-US" sz="1200" dirty="0" smtClean="0"/>
          </a:p>
          <a:p>
            <a:pPr>
              <a:buFont typeface="Arial" charset="0"/>
              <a:buNone/>
              <a:defRPr/>
            </a:pPr>
            <a:r>
              <a:rPr lang="en-US" dirty="0" smtClean="0"/>
              <a:t>Automatic </a:t>
            </a:r>
            <a:r>
              <a:rPr lang="en-US" dirty="0" err="1" smtClean="0"/>
              <a:t>Homography</a:t>
            </a:r>
            <a:r>
              <a:rPr lang="en-US" dirty="0" smtClean="0"/>
              <a:t> Estimation with RANSAC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Choose number of samples </a:t>
            </a:r>
            <a:r>
              <a:rPr lang="en-US" i="1" dirty="0" smtClean="0"/>
              <a:t>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Choose 4 random potential matches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Compute </a:t>
            </a:r>
            <a:r>
              <a:rPr lang="en-US" b="1" dirty="0" smtClean="0"/>
              <a:t>H</a:t>
            </a:r>
            <a:r>
              <a:rPr lang="en-US" dirty="0" smtClean="0"/>
              <a:t> using normalized DLT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Project points from </a:t>
            </a:r>
            <a:r>
              <a:rPr lang="en-US" b="1" dirty="0" smtClean="0"/>
              <a:t>x</a:t>
            </a:r>
            <a:r>
              <a:rPr lang="en-US" dirty="0" smtClean="0"/>
              <a:t> to </a:t>
            </a:r>
            <a:r>
              <a:rPr lang="en-US" b="1" dirty="0" smtClean="0"/>
              <a:t>x</a:t>
            </a:r>
            <a:r>
              <a:rPr lang="en-US" dirty="0" smtClean="0"/>
              <a:t>’ for each potentially matching pair: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Count points with projected distance  &lt;  t</a:t>
            </a:r>
          </a:p>
          <a:p>
            <a:pPr marL="914400" lvl="1" indent="-514350">
              <a:defRPr/>
            </a:pPr>
            <a:r>
              <a:rPr lang="en-US" dirty="0" smtClean="0"/>
              <a:t>E.g., t = 3 pixels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Repeat steps 2-5 </a:t>
            </a:r>
            <a:r>
              <a:rPr lang="en-US" i="1" dirty="0" smtClean="0"/>
              <a:t>N</a:t>
            </a:r>
            <a:r>
              <a:rPr lang="en-US" dirty="0" smtClean="0"/>
              <a:t> times</a:t>
            </a:r>
          </a:p>
          <a:p>
            <a:pPr marL="914400" lvl="1" indent="-514350">
              <a:defRPr/>
            </a:pPr>
            <a:r>
              <a:rPr lang="en-US" dirty="0" smtClean="0"/>
              <a:t>Choose </a:t>
            </a:r>
            <a:r>
              <a:rPr lang="en-US" b="1" dirty="0" smtClean="0"/>
              <a:t>H</a:t>
            </a:r>
            <a:r>
              <a:rPr lang="en-US" dirty="0" smtClean="0"/>
              <a:t> with most inliers</a:t>
            </a:r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 marL="514350" indent="-514350">
              <a:buFont typeface="Arial" charset="0"/>
              <a:buNone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914400" lvl="1" indent="-514350">
              <a:buFont typeface="Calibri" pitchFamily="34" charset="0"/>
              <a:buChar char="–"/>
              <a:defRPr/>
            </a:pPr>
            <a:endParaRPr lang="en-US" dirty="0"/>
          </a:p>
        </p:txBody>
      </p:sp>
      <p:sp>
        <p:nvSpPr>
          <p:cNvPr id="4101" name="TextBox 11"/>
          <p:cNvSpPr txBox="1">
            <a:spLocks noChangeArrowheads="1"/>
          </p:cNvSpPr>
          <p:nvPr/>
        </p:nvSpPr>
        <p:spPr bwMode="auto">
          <a:xfrm>
            <a:off x="7391400" y="6553200"/>
            <a:ext cx="168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hlinkClick r:id="rId3"/>
              </a:rPr>
              <a:t>HZ Tutorial ‘99</a:t>
            </a:r>
            <a:endParaRPr lang="en-US"/>
          </a:p>
        </p:txBody>
      </p:sp>
      <p:sp>
        <p:nvSpPr>
          <p:cNvPr id="8" name="Curved Right Arrow 7"/>
          <p:cNvSpPr/>
          <p:nvPr/>
        </p:nvSpPr>
        <p:spPr>
          <a:xfrm flipV="1">
            <a:off x="112713" y="3048000"/>
            <a:ext cx="381000" cy="1981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3794" name="Object 3"/>
          <p:cNvGraphicFramePr>
            <a:graphicFrameLocks noChangeAspect="1"/>
          </p:cNvGraphicFramePr>
          <p:nvPr/>
        </p:nvGraphicFramePr>
        <p:xfrm>
          <a:off x="3276600" y="3886200"/>
          <a:ext cx="10763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4" imgW="571320" imgH="228600" progId="Equation.3">
                  <p:embed/>
                </p:oleObj>
              </mc:Choice>
              <mc:Fallback>
                <p:oleObj name="Equation" r:id="rId4" imgW="57132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886200"/>
                        <a:ext cx="1076325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Automatic Image Stitching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Compute interest points on each image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Find candidate matches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Estimate </a:t>
            </a:r>
            <a:r>
              <a:rPr lang="en-US" dirty="0" err="1" smtClean="0"/>
              <a:t>homography</a:t>
            </a:r>
            <a:r>
              <a:rPr lang="en-US" dirty="0" smtClean="0"/>
              <a:t> </a:t>
            </a:r>
            <a:r>
              <a:rPr lang="en-US" b="1" dirty="0" smtClean="0"/>
              <a:t>H </a:t>
            </a:r>
            <a:r>
              <a:rPr lang="en-US" dirty="0" smtClean="0"/>
              <a:t>using matched points and RANSAC with normalized DLT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Project each image onto the same surface and blend</a:t>
            </a:r>
          </a:p>
          <a:p>
            <a:pPr marL="914400" lvl="1" indent="-514350">
              <a:defRPr/>
            </a:pPr>
            <a:r>
              <a:rPr lang="en-US" dirty="0" err="1" smtClean="0"/>
              <a:t>Matlab</a:t>
            </a:r>
            <a:r>
              <a:rPr lang="en-US" dirty="0" smtClean="0"/>
              <a:t>: </a:t>
            </a:r>
            <a:r>
              <a:rPr lang="en-US" dirty="0" err="1" smtClean="0"/>
              <a:t>maketform</a:t>
            </a:r>
            <a:r>
              <a:rPr lang="en-US" dirty="0" smtClean="0"/>
              <a:t>, </a:t>
            </a:r>
            <a:r>
              <a:rPr lang="en-US" dirty="0" err="1" smtClean="0"/>
              <a:t>imtransform</a:t>
            </a: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WINDOWS\Desktop\iccv2003\images\SIFT2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24300"/>
            <a:ext cx="367506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C:\WINDOWS\Desktop\iccv2003\images\SIF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24300"/>
            <a:ext cx="367506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C:\WINDOWS\Desktop\is2003\images\imag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C:\WINDOWS\Desktop\is2003\images\imag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RANSAC for Homography</a:t>
            </a:r>
          </a:p>
        </p:txBody>
      </p:sp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2743200" y="4038600"/>
            <a:ext cx="3602038" cy="5238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Initial Matched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C:\WINDOWS\Desktop\is2003\images\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 descr="C:\WINDOWS\Desktop\is2003\images\imag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RANSAC for Homography</a:t>
            </a:r>
          </a:p>
        </p:txBody>
      </p:sp>
      <p:pic>
        <p:nvPicPr>
          <p:cNvPr id="27653" name="Picture 7" descr="C:\WINDOWS\Desktop\is2003\images\matches1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21125"/>
            <a:ext cx="367506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C:\WINDOWS\Desktop\is2003\images\matches2.jp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921125"/>
            <a:ext cx="3675062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2743200" y="4038600"/>
            <a:ext cx="3543300" cy="5238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Final Matched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026" descr="C:\WINDOWS\Desktop\is2003\images\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1027" descr="C:\WINDOWS\Desktop\is2003\images\imag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Verification</a:t>
            </a:r>
          </a:p>
        </p:txBody>
      </p:sp>
      <p:pic>
        <p:nvPicPr>
          <p:cNvPr id="28677" name="Picture 1032" descr="C:\WINDOWS\Desktop\iccv2003\images\inliers1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3921125"/>
            <a:ext cx="3675062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033" descr="C:\WINDOWS\Desktop\iccv2003\images\inliers2.jp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921125"/>
            <a:ext cx="3675062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WINDOWS\Desktop\is2003\images\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C:\WINDOWS\Desktop\is2003\images\imag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RANSAC for Homography</a:t>
            </a:r>
          </a:p>
        </p:txBody>
      </p:sp>
      <p:pic>
        <p:nvPicPr>
          <p:cNvPr id="29701" name="Picture 7" descr="C:\WINDOWS\Desktop\is2003\images\homograph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3922713"/>
            <a:ext cx="5691187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AutoShape 8"/>
          <p:cNvSpPr>
            <a:spLocks noChangeArrowheads="1"/>
          </p:cNvSpPr>
          <p:nvPr/>
        </p:nvSpPr>
        <p:spPr bwMode="auto">
          <a:xfrm>
            <a:off x="4191000" y="3200400"/>
            <a:ext cx="739775" cy="1090613"/>
          </a:xfrm>
          <a:prstGeom prst="downArrow">
            <a:avLst>
              <a:gd name="adj1" fmla="val 50000"/>
              <a:gd name="adj2" fmla="val 36856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Choosing a Projection Surface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	Many to choose: planar, cylindrical, spherical, cubic, etc.</a:t>
            </a:r>
          </a:p>
        </p:txBody>
      </p:sp>
      <p:pic>
        <p:nvPicPr>
          <p:cNvPr id="30724" name="Picture 2" descr="C:\Users\Hoiem\Documents\Classes\Computational Photography - Fall 2010\projects\stitching\display\initial_match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6389"/>
          <a:stretch>
            <a:fillRect/>
          </a:stretch>
        </p:blipFill>
        <p:spPr bwMode="auto">
          <a:xfrm>
            <a:off x="457200" y="2590800"/>
            <a:ext cx="83597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Adding a lens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4648200"/>
            <a:ext cx="7772400" cy="1981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 lens focuses light onto the film</a:t>
            </a:r>
          </a:p>
          <a:p>
            <a:pPr lvl="1"/>
            <a:r>
              <a:rPr lang="en-US" dirty="0" smtClean="0"/>
              <a:t>There is a specific distance at which objects are “in focus”</a:t>
            </a:r>
          </a:p>
          <a:p>
            <a:pPr lvl="2"/>
            <a:r>
              <a:rPr lang="en-US" dirty="0" smtClean="0"/>
              <a:t>other points project to a “circle of confusion” in the image</a:t>
            </a:r>
          </a:p>
          <a:p>
            <a:pPr lvl="1"/>
            <a:r>
              <a:rPr lang="en-US" dirty="0" smtClean="0"/>
              <a:t>Changing the shape of the lens changes this distance</a:t>
            </a:r>
          </a:p>
        </p:txBody>
      </p:sp>
      <p:pic>
        <p:nvPicPr>
          <p:cNvPr id="11268" name="Picture 4" descr="image-lens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754188" y="1752600"/>
            <a:ext cx="5484812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98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316163" y="2303463"/>
            <a:ext cx="4702175" cy="16430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0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71713" y="227171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89213" y="2879725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316163" y="2303463"/>
            <a:ext cx="4702175" cy="1643062"/>
            <a:chOff x="1459" y="1451"/>
            <a:chExt cx="2962" cy="1035"/>
          </a:xfrm>
        </p:grpSpPr>
        <p:sp>
          <p:nvSpPr>
            <p:cNvPr id="11293" name="Line 9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1459" y="1451"/>
              <a:ext cx="1465" cy="7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Line 10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2924" y="1528"/>
              <a:ext cx="1497" cy="95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2316163" y="2303463"/>
            <a:ext cx="4702175" cy="1643062"/>
            <a:chOff x="1459" y="1451"/>
            <a:chExt cx="2962" cy="1035"/>
          </a:xfrm>
        </p:grpSpPr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459" y="1451"/>
              <a:ext cx="2962" cy="1035"/>
              <a:chOff x="1459" y="1451"/>
              <a:chExt cx="2962" cy="1035"/>
            </a:xfrm>
          </p:grpSpPr>
          <p:sp>
            <p:nvSpPr>
              <p:cNvPr id="11291" name="Line 13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459" y="1451"/>
                <a:ext cx="1465" cy="2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2" name="Line 14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924" y="1686"/>
                <a:ext cx="1497" cy="80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1459" y="1451"/>
              <a:ext cx="2962" cy="1035"/>
              <a:chOff x="1459" y="1451"/>
              <a:chExt cx="2962" cy="1035"/>
            </a:xfrm>
          </p:grpSpPr>
          <p:sp>
            <p:nvSpPr>
              <p:cNvPr id="11289" name="Line 16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459" y="1451"/>
                <a:ext cx="1465" cy="36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0" name="Line 17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924" y="1814"/>
                <a:ext cx="1497" cy="67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31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2620963" y="2676525"/>
            <a:ext cx="4419600" cy="752475"/>
            <a:chOff x="1651" y="1686"/>
            <a:chExt cx="2784" cy="474"/>
          </a:xfrm>
        </p:grpSpPr>
        <p:sp>
          <p:nvSpPr>
            <p:cNvPr id="11279" name="Line 19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1651" y="1835"/>
              <a:ext cx="2784" cy="288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30"/>
            <p:cNvGrpSpPr>
              <a:grpSpLocks/>
            </p:cNvGrpSpPr>
            <p:nvPr/>
          </p:nvGrpSpPr>
          <p:grpSpPr bwMode="auto">
            <a:xfrm>
              <a:off x="1651" y="1686"/>
              <a:ext cx="2778" cy="474"/>
              <a:chOff x="1651" y="1686"/>
              <a:chExt cx="2778" cy="474"/>
            </a:xfrm>
          </p:grpSpPr>
          <p:sp>
            <p:nvSpPr>
              <p:cNvPr id="11281" name="Line 21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51" y="1835"/>
                <a:ext cx="1273" cy="288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2" name="Line 22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924" y="2123"/>
                <a:ext cx="1505" cy="37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3" name="Line 24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51" y="1835"/>
                <a:ext cx="1273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4" name="Line 25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924" y="1835"/>
                <a:ext cx="1497" cy="265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5" name="Line 27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 flipV="1">
                <a:off x="1651" y="1686"/>
                <a:ext cx="1273" cy="149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6" name="Line 28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924" y="1686"/>
                <a:ext cx="1497" cy="392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275" name="Oval 2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608513" y="3067050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34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7086600" y="3321050"/>
            <a:ext cx="1638300" cy="641350"/>
            <a:chOff x="4464" y="2092"/>
            <a:chExt cx="1032" cy="404"/>
          </a:xfrm>
        </p:grpSpPr>
        <p:sp>
          <p:nvSpPr>
            <p:cNvPr id="11277" name="Text Box 32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716" y="2092"/>
              <a:ext cx="78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Arial" charset="0"/>
                </a:rPr>
                <a:t>“circle of </a:t>
              </a:r>
            </a:p>
            <a:p>
              <a:pPr algn="ctr"/>
              <a:r>
                <a:rPr lang="en-US" sz="1800">
                  <a:latin typeface="Arial" charset="0"/>
                </a:rPr>
                <a:t>confusion”</a:t>
              </a:r>
            </a:p>
          </p:txBody>
        </p:sp>
        <p:sp>
          <p:nvSpPr>
            <p:cNvPr id="11278" name="Line 33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H="1" flipV="1">
              <a:off x="4464" y="2160"/>
              <a:ext cx="33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849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Mapping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804737" y="2409527"/>
            <a:ext cx="2590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87579" y="2213011"/>
            <a:ext cx="2438400" cy="88231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887579" y="4543127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039979" y="2409527"/>
            <a:ext cx="0" cy="228600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068053" y="2594011"/>
            <a:ext cx="886326" cy="2101516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35179" y="3400127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647101" y="3376299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</a:t>
            </a:r>
            <a:endParaRPr lang="en-US" sz="2000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039979" y="2384375"/>
            <a:ext cx="2133600" cy="2311153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44897" y="280219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045991" y="21291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x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80529" y="6065966"/>
            <a:ext cx="6135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For red image: pixels are already on the planar surface</a:t>
            </a:r>
          </a:p>
          <a:p>
            <a:pPr marL="342900" indent="-342900">
              <a:buAutoNum type="arabicParenR"/>
            </a:pPr>
            <a:r>
              <a:rPr lang="en-US" dirty="0" smtClean="0"/>
              <a:t>For green image: map to first image plane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804737" y="2384375"/>
            <a:ext cx="4588042" cy="16768"/>
          </a:xfrm>
          <a:prstGeom prst="line">
            <a:avLst/>
          </a:prstGeom>
          <a:ln w="38100">
            <a:solidFill>
              <a:srgbClr val="32000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039979" y="2409527"/>
            <a:ext cx="3352800" cy="2286000"/>
          </a:xfrm>
          <a:prstGeom prst="line">
            <a:avLst/>
          </a:prstGeom>
          <a:ln w="28575">
            <a:solidFill>
              <a:srgbClr val="32000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1804737" y="2457182"/>
            <a:ext cx="1235242" cy="2234768"/>
          </a:xfrm>
          <a:prstGeom prst="line">
            <a:avLst/>
          </a:prstGeom>
          <a:ln w="28575">
            <a:solidFill>
              <a:srgbClr val="32000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78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Projection</a:t>
            </a:r>
          </a:p>
        </p:txBody>
      </p:sp>
      <p:pic>
        <p:nvPicPr>
          <p:cNvPr id="31747" name="Picture 3" descr="C:\Users\Hoiem\Documents\Classes\Computational Photography - Fall 2010\projects\stitching\display\merged_f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591550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2057400" y="5638800"/>
            <a:ext cx="1076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Planar</a:t>
            </a:r>
          </a:p>
        </p:txBody>
      </p:sp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7096125" y="6550025"/>
            <a:ext cx="2047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Photos by Russ Hewett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Projection</a:t>
            </a:r>
          </a:p>
        </p:txBody>
      </p:sp>
      <p:pic>
        <p:nvPicPr>
          <p:cNvPr id="32771" name="Picture 3" descr="C:\Users\Hoiem\Documents\Classes\Computational Photography - Fall 2010\projects\stitching\display\merged_f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01" r="665" b="23344"/>
          <a:stretch>
            <a:fillRect/>
          </a:stretch>
        </p:blipFill>
        <p:spPr bwMode="auto">
          <a:xfrm>
            <a:off x="304800" y="2209800"/>
            <a:ext cx="8534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4038600" y="1676400"/>
            <a:ext cx="1076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Planar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Cylindrical Mapping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828800" y="1295400"/>
            <a:ext cx="4572000" cy="4572000"/>
          </a:xfrm>
          <a:prstGeom prst="ellipse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803358" y="1295400"/>
            <a:ext cx="2590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86200" y="1098884"/>
            <a:ext cx="2438400" cy="88231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886200" y="3429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038600" y="1295400"/>
            <a:ext cx="0" cy="228600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066674" y="1479884"/>
            <a:ext cx="886326" cy="2101516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33800" y="228600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509837" y="2574758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</a:t>
            </a:r>
            <a:endParaRPr lang="en-US" sz="2000" dirty="0"/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3048000" y="1343055"/>
            <a:ext cx="990600" cy="2238345"/>
          </a:xfrm>
          <a:prstGeom prst="line">
            <a:avLst/>
          </a:prstGeom>
          <a:ln w="38100">
            <a:solidFill>
              <a:srgbClr val="32000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14001" y="110289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951748" y="128701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x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80529" y="6065966"/>
            <a:ext cx="8058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For red image: compute h, theta on cylindrical surface from (u, v)</a:t>
            </a:r>
          </a:p>
          <a:p>
            <a:pPr marL="342900" indent="-342900">
              <a:buAutoNum type="arabicParenR"/>
            </a:pPr>
            <a:r>
              <a:rPr lang="en-US" dirty="0" smtClean="0"/>
              <a:t>For green image: map to first image plane, than map to cylindrical surface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2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Cylindrical Projection</a:t>
            </a:r>
          </a:p>
        </p:txBody>
      </p:sp>
      <p:pic>
        <p:nvPicPr>
          <p:cNvPr id="33795" name="Picture 2" descr="C:\Users\Hoiem\Documents\Classes\Computational Photography - Fall 2010\projects\stitching\display\merged_cylindric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919288"/>
            <a:ext cx="90868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5"/>
          <p:cNvSpPr txBox="1">
            <a:spLocks noChangeArrowheads="1"/>
          </p:cNvSpPr>
          <p:nvPr/>
        </p:nvSpPr>
        <p:spPr bwMode="auto">
          <a:xfrm>
            <a:off x="3429000" y="1371600"/>
            <a:ext cx="160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Cylindrical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Cylindrical Projection</a:t>
            </a:r>
          </a:p>
        </p:txBody>
      </p:sp>
      <p:pic>
        <p:nvPicPr>
          <p:cNvPr id="34819" name="Picture 2" descr="C:\Users\Hoiem\Documents\Classes\Computational Photography - Fall 2010\projects\stitching\display\merged_cylindric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5" b="4575"/>
          <a:stretch>
            <a:fillRect/>
          </a:stretch>
        </p:blipFill>
        <p:spPr bwMode="auto">
          <a:xfrm>
            <a:off x="28575" y="2057400"/>
            <a:ext cx="90868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3429000" y="1371600"/>
            <a:ext cx="160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Cylindrical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5844" name="Picture 3" descr="C:\Users\Hoiem\Documents\Classes\Computational Photography - Fall 2010\projects\stitching\display\merged_f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01" r="665" b="23344"/>
          <a:stretch>
            <a:fillRect/>
          </a:stretch>
        </p:blipFill>
        <p:spPr bwMode="auto">
          <a:xfrm>
            <a:off x="304800" y="838200"/>
            <a:ext cx="8534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2" descr="C:\Users\Hoiem\Documents\Classes\Computational Photography - Fall 2010\projects\stitching\display\merged_cylindric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9" t="4575" b="4575"/>
          <a:stretch>
            <a:fillRect/>
          </a:stretch>
        </p:blipFill>
        <p:spPr bwMode="auto">
          <a:xfrm>
            <a:off x="0" y="3962400"/>
            <a:ext cx="9144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Box 5"/>
          <p:cNvSpPr txBox="1">
            <a:spLocks noChangeArrowheads="1"/>
          </p:cNvSpPr>
          <p:nvPr/>
        </p:nvSpPr>
        <p:spPr bwMode="auto">
          <a:xfrm>
            <a:off x="7848600" y="3352800"/>
            <a:ext cx="890588" cy="369888"/>
          </a:xfrm>
          <a:prstGeom prst="rect">
            <a:avLst/>
          </a:prstGeom>
          <a:solidFill>
            <a:schemeClr val="bg1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Planar</a:t>
            </a:r>
          </a:p>
        </p:txBody>
      </p:sp>
      <p:sp>
        <p:nvSpPr>
          <p:cNvPr id="35847" name="TextBox 6"/>
          <p:cNvSpPr txBox="1">
            <a:spLocks noChangeArrowheads="1"/>
          </p:cNvSpPr>
          <p:nvPr/>
        </p:nvSpPr>
        <p:spPr bwMode="auto">
          <a:xfrm>
            <a:off x="7620000" y="6248400"/>
            <a:ext cx="1365250" cy="369888"/>
          </a:xfrm>
          <a:prstGeom prst="rect">
            <a:avLst/>
          </a:prstGeom>
          <a:solidFill>
            <a:schemeClr val="bg1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Cylindrical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Recognizing Panoramas</a:t>
            </a:r>
          </a:p>
        </p:txBody>
      </p:sp>
      <p:grpSp>
        <p:nvGrpSpPr>
          <p:cNvPr id="37891" name="Group 40"/>
          <p:cNvGrpSpPr>
            <a:grpSpLocks/>
          </p:cNvGrpSpPr>
          <p:nvPr/>
        </p:nvGrpSpPr>
        <p:grpSpPr bwMode="auto">
          <a:xfrm>
            <a:off x="990600" y="963613"/>
            <a:ext cx="7010400" cy="5360987"/>
            <a:chOff x="45" y="0"/>
            <a:chExt cx="8064" cy="6166"/>
          </a:xfrm>
        </p:grpSpPr>
        <p:grpSp>
          <p:nvGrpSpPr>
            <p:cNvPr id="37894" name="Group 7"/>
            <p:cNvGrpSpPr>
              <a:grpSpLocks noChangeAspect="1"/>
            </p:cNvGrpSpPr>
            <p:nvPr/>
          </p:nvGrpSpPr>
          <p:grpSpPr bwMode="auto">
            <a:xfrm>
              <a:off x="762" y="2689"/>
              <a:ext cx="6855" cy="3477"/>
              <a:chOff x="9504" y="5904"/>
              <a:chExt cx="8160" cy="4137"/>
            </a:xfrm>
          </p:grpSpPr>
          <p:pic>
            <p:nvPicPr>
              <p:cNvPr id="37921" name="Picture 8" descr="C:\WINDOWS\Desktop\is2003\images\rohr2Large.jpg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16" y="5904"/>
                <a:ext cx="3840" cy="2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22" name="Picture 9" descr="C:\WINDOWS\Desktop\is2003\images\rohr1Large.jpg"/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04" y="5904"/>
                <a:ext cx="3241" cy="4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23" name="Picture 10" descr="C:\WINDOWS\Desktop\is2003\images\rohr3Large.jpg"/>
              <p:cNvPicPr preferRelativeResize="0"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16" y="8256"/>
                <a:ext cx="2496" cy="1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24" name="Picture 11" descr="C:\WINDOWS\Desktop\is2003\images\rohr4Large.jpg"/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08" y="8256"/>
                <a:ext cx="2256" cy="1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7895" name="Group 12"/>
            <p:cNvGrpSpPr>
              <a:grpSpLocks noChangeAspect="1"/>
            </p:cNvGrpSpPr>
            <p:nvPr/>
          </p:nvGrpSpPr>
          <p:grpSpPr bwMode="auto">
            <a:xfrm>
              <a:off x="45" y="0"/>
              <a:ext cx="8064" cy="2268"/>
              <a:chOff x="9216" y="4176"/>
              <a:chExt cx="9216" cy="2592"/>
            </a:xfrm>
          </p:grpSpPr>
          <p:pic>
            <p:nvPicPr>
              <p:cNvPr id="37897" name="Picture 13" descr="C:\WINDOWS\Desktop\is2003\images\thumb\0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8" y="4176"/>
                <a:ext cx="1152" cy="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898" name="Picture 14" descr="C:\WINDOWS\Desktop\is2003\images\thumb\1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16" y="4176"/>
                <a:ext cx="1152" cy="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899" name="Picture 15" descr="C:\WINDOWS\Desktop\is2003\images\thumb\2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0" y="4176"/>
                <a:ext cx="1152" cy="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0" name="Picture 16" descr="C:\WINDOWS\Desktop\is2003\images\thumb\4.jp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24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1" name="Picture 17" descr="C:\WINDOWS\Desktop\is2003\images\thumb\5.jp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76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2" name="Picture 18" descr="C:\WINDOWS\Desktop\is2003\images\thumb\6.jp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8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3" name="Picture 19" descr="C:\WINDOWS\Desktop\is2003\images\thumb\7.jpg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0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4" name="Picture 20" descr="C:\WINDOWS\Desktop\is2003\images\thumb\8.jpg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16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5" name="Picture 21" descr="C:\WINDOWS\Desktop\is2003\images\thumb\9.jpg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8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6" name="Picture 22" descr="C:\WINDOWS\Desktop\is2003\images\thumb\10.jpg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0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7" name="Picture 23" descr="C:\WINDOWS\Desktop\is2003\images\thumb\11.jpg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72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8" name="Picture 24" descr="C:\WINDOWS\Desktop\is2003\images\thumb\12.jpg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24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9" name="Picture 25" descr="C:\WINDOWS\Desktop\is2003\images\thumb\13.jpg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76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0" name="Picture 26" descr="C:\WINDOWS\Desktop\is2003\images\thumb\14.jpg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8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1" name="Picture 27" descr="C:\WINDOWS\Desktop\is2003\images\thumb\15.jpg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0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2" name="Picture 28" descr="C:\WINDOWS\Desktop\is2003\images\thumb\19.jpg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72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3" name="Picture 29" descr="C:\WINDOWS\Desktop\is2003\images\thumb\20.jpg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24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4" name="Picture 30" descr="C:\WINDOWS\Desktop\is2003\images\thumb\21.jpg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76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5" name="Picture 31" descr="C:\WINDOWS\Desktop\is2003\images\thumb\22.jpg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8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6" name="Picture 32" descr="C:\WINDOWS\Desktop\is2003\images\thumb\23.jpg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0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7" name="Picture 33" descr="C:\WINDOWS\Desktop\is2003\images\thumb\3.jpg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72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8" name="Picture 34" descr="C:\WINDOWS\Desktop\is2003\images\thumb\16.jpg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16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9" name="Picture 35" descr="C:\WINDOWS\Desktop\is2003\images\thumb\17.jpg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8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20" name="Picture 36" descr="C:\WINDOWS\Desktop\is2003\images\thumb\18.jpg"/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0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7896" name="AutoShape 37"/>
            <p:cNvSpPr>
              <a:spLocks noChangeArrowheads="1"/>
            </p:cNvSpPr>
            <p:nvPr/>
          </p:nvSpPr>
          <p:spPr bwMode="auto">
            <a:xfrm>
              <a:off x="3639" y="2016"/>
              <a:ext cx="314" cy="482"/>
            </a:xfrm>
            <a:prstGeom prst="downArrow">
              <a:avLst>
                <a:gd name="adj1" fmla="val 50000"/>
                <a:gd name="adj2" fmla="val 36827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7892" name="TextBox 35"/>
          <p:cNvSpPr txBox="1">
            <a:spLocks noChangeArrowheads="1"/>
          </p:cNvSpPr>
          <p:nvPr/>
        </p:nvSpPr>
        <p:spPr bwMode="auto">
          <a:xfrm>
            <a:off x="6022975" y="6488113"/>
            <a:ext cx="312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Brown and Lowe 2003, 2007</a:t>
            </a:r>
          </a:p>
        </p:txBody>
      </p:sp>
      <p:sp>
        <p:nvSpPr>
          <p:cNvPr id="37893" name="TextBox 36"/>
          <p:cNvSpPr txBox="1">
            <a:spLocks noChangeArrowheads="1"/>
          </p:cNvSpPr>
          <p:nvPr/>
        </p:nvSpPr>
        <p:spPr bwMode="auto">
          <a:xfrm>
            <a:off x="0" y="6550025"/>
            <a:ext cx="548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Some of following material from Brown and Lowe 2003 talk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Recognizing Panoramas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Input: N images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Extract SIFT points, descriptors from all images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Find K-nearest neighbors for each point (K=4)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For each image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Select M candidate matching images by counting matched </a:t>
            </a:r>
            <a:r>
              <a:rPr lang="en-US" dirty="0" err="1" smtClean="0"/>
              <a:t>keypoints</a:t>
            </a:r>
            <a:r>
              <a:rPr lang="en-US" dirty="0" smtClean="0"/>
              <a:t> (m=6)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Solve </a:t>
            </a:r>
            <a:r>
              <a:rPr lang="en-US" dirty="0" err="1" smtClean="0"/>
              <a:t>homography</a:t>
            </a:r>
            <a:r>
              <a:rPr lang="en-US" dirty="0" smtClean="0"/>
              <a:t> </a:t>
            </a:r>
            <a:r>
              <a:rPr lang="en-US" b="1" dirty="0" err="1" smtClean="0"/>
              <a:t>H</a:t>
            </a:r>
            <a:r>
              <a:rPr lang="en-US" baseline="-25000" dirty="0" err="1" smtClean="0"/>
              <a:t>ij</a:t>
            </a:r>
            <a:r>
              <a:rPr lang="en-US" dirty="0" smtClean="0"/>
              <a:t> for each matched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Recognizing Panoramas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Input: N images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Extract SIFT points, descriptors from all images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Find K-nearest neighbors for each point (K=4)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For each image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Select M candidate matching images by counting matched </a:t>
            </a:r>
            <a:r>
              <a:rPr lang="en-US" dirty="0" err="1" smtClean="0"/>
              <a:t>keypoints</a:t>
            </a:r>
            <a:r>
              <a:rPr lang="en-US" dirty="0" smtClean="0"/>
              <a:t> (m=6)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Solve </a:t>
            </a:r>
            <a:r>
              <a:rPr lang="en-US" dirty="0" err="1" smtClean="0"/>
              <a:t>homography</a:t>
            </a:r>
            <a:r>
              <a:rPr lang="en-US" dirty="0" smtClean="0"/>
              <a:t> </a:t>
            </a:r>
            <a:r>
              <a:rPr lang="en-US" b="1" dirty="0" err="1" smtClean="0"/>
              <a:t>H</a:t>
            </a:r>
            <a:r>
              <a:rPr lang="en-US" baseline="-25000" dirty="0" err="1" smtClean="0"/>
              <a:t>ij</a:t>
            </a:r>
            <a:r>
              <a:rPr lang="en-US" dirty="0" smtClean="0"/>
              <a:t> for each matched image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Decide if match is valid (</a:t>
            </a:r>
            <a:r>
              <a:rPr lang="en-US" dirty="0" err="1" smtClean="0"/>
              <a:t>n</a:t>
            </a:r>
            <a:r>
              <a:rPr lang="en-US" baseline="-25000" dirty="0" err="1" smtClean="0"/>
              <a:t>i</a:t>
            </a:r>
            <a:r>
              <a:rPr lang="en-US" dirty="0" smtClean="0"/>
              <a:t>  &gt;  8  +   0.3 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f</a:t>
            </a:r>
            <a:r>
              <a:rPr lang="en-US" dirty="0" smtClean="0"/>
              <a:t> )</a:t>
            </a:r>
            <a:endParaRPr lang="en-US" baseline="-25000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4572000" y="58674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1" name="TextBox 5"/>
          <p:cNvSpPr txBox="1">
            <a:spLocks noChangeArrowheads="1"/>
          </p:cNvSpPr>
          <p:nvPr/>
        </p:nvSpPr>
        <p:spPr bwMode="auto">
          <a:xfrm>
            <a:off x="4114800" y="6324600"/>
            <a:ext cx="979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# inliers</a:t>
            </a:r>
          </a:p>
        </p:txBody>
      </p:sp>
      <p:sp>
        <p:nvSpPr>
          <p:cNvPr id="39942" name="TextBox 6"/>
          <p:cNvSpPr txBox="1">
            <a:spLocks noChangeArrowheads="1"/>
          </p:cNvSpPr>
          <p:nvPr/>
        </p:nvSpPr>
        <p:spPr bwMode="auto">
          <a:xfrm>
            <a:off x="6629400" y="6211888"/>
            <a:ext cx="190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# keypoints in overlapping area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6858000" y="58674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Focal length, aperture, depth of field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343400"/>
            <a:ext cx="8153400" cy="2133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A lens focuses parallel rays onto a single focal point</a:t>
            </a:r>
          </a:p>
          <a:p>
            <a:pPr lvl="1" eaLnBrk="1" hangingPunct="1"/>
            <a:r>
              <a:rPr lang="en-US" sz="2400" smtClean="0"/>
              <a:t>focal point at a distance </a:t>
            </a:r>
            <a:r>
              <a:rPr lang="en-US" sz="2400" i="1" smtClean="0"/>
              <a:t>f</a:t>
            </a:r>
            <a:r>
              <a:rPr lang="en-US" sz="2400" smtClean="0"/>
              <a:t> beyond the plane of the lens</a:t>
            </a:r>
          </a:p>
          <a:p>
            <a:pPr lvl="1" eaLnBrk="1" hangingPunct="1"/>
            <a:r>
              <a:rPr lang="en-US" sz="2400" smtClean="0"/>
              <a:t>Aperture of diameter D restricts the range of rays</a:t>
            </a:r>
          </a:p>
        </p:txBody>
      </p:sp>
      <p:pic>
        <p:nvPicPr>
          <p:cNvPr id="57348" name="Picture 5" descr="lens_term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3050" y="914400"/>
            <a:ext cx="53911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Text Box 7"/>
          <p:cNvSpPr txBox="1">
            <a:spLocks noChangeArrowheads="1"/>
          </p:cNvSpPr>
          <p:nvPr/>
        </p:nvSpPr>
        <p:spPr bwMode="auto">
          <a:xfrm>
            <a:off x="6534150" y="2486025"/>
            <a:ext cx="146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focal point</a:t>
            </a:r>
          </a:p>
        </p:txBody>
      </p:sp>
      <p:sp>
        <p:nvSpPr>
          <p:cNvPr id="57350" name="Line 8"/>
          <p:cNvSpPr>
            <a:spLocks noChangeShapeType="1"/>
          </p:cNvSpPr>
          <p:nvPr/>
        </p:nvSpPr>
        <p:spPr bwMode="auto">
          <a:xfrm flipH="1" flipV="1">
            <a:off x="6096000" y="2286000"/>
            <a:ext cx="43815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351" name="Text Box 9"/>
          <p:cNvSpPr txBox="1">
            <a:spLocks noChangeArrowheads="1"/>
          </p:cNvSpPr>
          <p:nvPr/>
        </p:nvSpPr>
        <p:spPr bwMode="auto">
          <a:xfrm>
            <a:off x="5867400" y="1812925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F</a:t>
            </a:r>
          </a:p>
        </p:txBody>
      </p:sp>
      <p:sp>
        <p:nvSpPr>
          <p:cNvPr id="57352" name="Text Box 10"/>
          <p:cNvSpPr txBox="1">
            <a:spLocks noChangeArrowheads="1"/>
          </p:cNvSpPr>
          <p:nvPr/>
        </p:nvSpPr>
        <p:spPr bwMode="auto">
          <a:xfrm>
            <a:off x="1517650" y="2803525"/>
            <a:ext cx="2819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/>
              <a:t>optical center</a:t>
            </a:r>
          </a:p>
          <a:p>
            <a:pPr algn="ctr"/>
            <a:r>
              <a:rPr lang="en-US" sz="2000" b="1"/>
              <a:t>(Center Of Projection)</a:t>
            </a:r>
          </a:p>
        </p:txBody>
      </p:sp>
      <p:sp>
        <p:nvSpPr>
          <p:cNvPr id="57353" name="Line 11"/>
          <p:cNvSpPr>
            <a:spLocks noChangeShapeType="1"/>
          </p:cNvSpPr>
          <p:nvPr/>
        </p:nvSpPr>
        <p:spPr bwMode="auto">
          <a:xfrm flipV="1">
            <a:off x="3581400" y="2209800"/>
            <a:ext cx="838200" cy="673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354" name="TextBox 9"/>
          <p:cNvSpPr txBox="1">
            <a:spLocks noChangeArrowheads="1"/>
          </p:cNvSpPr>
          <p:nvPr/>
        </p:nvSpPr>
        <p:spPr bwMode="auto">
          <a:xfrm>
            <a:off x="0" y="6550025"/>
            <a:ext cx="1492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Slide source: Seitz</a:t>
            </a:r>
          </a:p>
        </p:txBody>
      </p:sp>
    </p:spTree>
    <p:extLst>
      <p:ext uri="{BB962C8B-B14F-4D97-AF65-F5344CB8AC3E}">
        <p14:creationId xmlns:p14="http://schemas.microsoft.com/office/powerpoint/2010/main" val="104271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Recognizing Panoramas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(now we have matched pairs of images)</a:t>
            </a:r>
          </a:p>
          <a:p>
            <a:pPr marL="514350" indent="-514350">
              <a:buFont typeface="Arial" charset="0"/>
              <a:buAutoNum type="arabicPeriod" startAt="4"/>
              <a:defRPr/>
            </a:pPr>
            <a:r>
              <a:rPr lang="en-US" dirty="0" smtClean="0"/>
              <a:t>Find connected components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 the panoramas</a:t>
            </a:r>
          </a:p>
        </p:txBody>
      </p:sp>
      <p:grpSp>
        <p:nvGrpSpPr>
          <p:cNvPr id="41987" name="Group 1032"/>
          <p:cNvGrpSpPr>
            <a:grpSpLocks noChangeAspect="1"/>
          </p:cNvGrpSpPr>
          <p:nvPr/>
        </p:nvGrpSpPr>
        <p:grpSpPr bwMode="auto">
          <a:xfrm>
            <a:off x="990600" y="1371600"/>
            <a:ext cx="7010400" cy="1971675"/>
            <a:chOff x="9216" y="4176"/>
            <a:chExt cx="9216" cy="2592"/>
          </a:xfrm>
        </p:grpSpPr>
        <p:pic>
          <p:nvPicPr>
            <p:cNvPr id="42011" name="Picture 1033" descr="C:\WINDOWS\Desktop\is2003\images\thumb\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2" name="Picture 1034" descr="C:\WINDOWS\Desktop\is2003\images\thumb\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3" name="Picture 1035" descr="C:\WINDOWS\Desktop\is2003\images\thumb\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4" name="Picture 1036" descr="C:\WINDOWS\Desktop\is2003\images\thumb\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5" name="Picture 1037" descr="C:\WINDOWS\Desktop\is2003\images\thumb\5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6" name="Picture 1038" descr="C:\WINDOWS\Desktop\is2003\images\thumb\6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7" name="Picture 1039" descr="C:\WINDOWS\Desktop\is2003\images\thumb\7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8" name="Picture 1040" descr="C:\WINDOWS\Desktop\is2003\images\thumb\8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9" name="Picture 1041" descr="C:\WINDOWS\Desktop\is2003\images\thumb\9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0" name="Picture 1042" descr="C:\WINDOWS\Desktop\is2003\images\thumb\10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1" name="Picture 1043" descr="C:\WINDOWS\Desktop\is2003\images\thumb\11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2" name="Picture 1044" descr="C:\WINDOWS\Desktop\is2003\images\thumb\12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3" name="Picture 1045" descr="C:\WINDOWS\Desktop\is2003\images\thumb\13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4" name="Picture 1046" descr="C:\WINDOWS\Desktop\is2003\images\thumb\14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5" name="Picture 1047" descr="C:\WINDOWS\Desktop\is2003\images\thumb\15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6" name="Picture 1048" descr="C:\WINDOWS\Desktop\is2003\images\thumb\19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7" name="Picture 1049" descr="C:\WINDOWS\Desktop\is2003\images\thumb\20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8" name="Picture 1050" descr="C:\WINDOWS\Desktop\is2003\images\thumb\21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9" name="Picture 1051" descr="C:\WINDOWS\Desktop\is2003\images\thumb\22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0" name="Picture 1052" descr="C:\WINDOWS\Desktop\is2003\images\thumb\23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1" name="Picture 1053" descr="C:\WINDOWS\Desktop\is2003\images\thumb\3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2" name="Picture 1054" descr="C:\WINDOWS\Desktop\is2003\images\thumb\16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3" name="Picture 1055" descr="C:\WINDOWS\Desktop\is2003\images\thumb\17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4" name="Picture 1056" descr="C:\WINDOWS\Desktop\is2003\images\thumb\18.jp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988" name="Line 1085"/>
          <p:cNvSpPr>
            <a:spLocks noChangeShapeType="1"/>
          </p:cNvSpPr>
          <p:nvPr/>
        </p:nvSpPr>
        <p:spPr bwMode="auto">
          <a:xfrm>
            <a:off x="1524000" y="15240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9" name="Line 1086"/>
          <p:cNvSpPr>
            <a:spLocks noChangeShapeType="1"/>
          </p:cNvSpPr>
          <p:nvPr/>
        </p:nvSpPr>
        <p:spPr bwMode="auto">
          <a:xfrm flipV="1">
            <a:off x="5943600" y="1676400"/>
            <a:ext cx="758825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Line 1087"/>
          <p:cNvSpPr>
            <a:spLocks noChangeShapeType="1"/>
          </p:cNvSpPr>
          <p:nvPr/>
        </p:nvSpPr>
        <p:spPr bwMode="auto">
          <a:xfrm>
            <a:off x="6934200" y="16764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Line 1088"/>
          <p:cNvSpPr>
            <a:spLocks noChangeShapeType="1"/>
          </p:cNvSpPr>
          <p:nvPr/>
        </p:nvSpPr>
        <p:spPr bwMode="auto">
          <a:xfrm>
            <a:off x="2514600" y="15240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Line 1089"/>
          <p:cNvSpPr>
            <a:spLocks noChangeShapeType="1"/>
          </p:cNvSpPr>
          <p:nvPr/>
        </p:nvSpPr>
        <p:spPr bwMode="auto">
          <a:xfrm>
            <a:off x="14478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Line 1090"/>
          <p:cNvSpPr>
            <a:spLocks noChangeShapeType="1"/>
          </p:cNvSpPr>
          <p:nvPr/>
        </p:nvSpPr>
        <p:spPr bwMode="auto">
          <a:xfrm>
            <a:off x="25146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4" name="Line 1091"/>
          <p:cNvSpPr>
            <a:spLocks noChangeShapeType="1"/>
          </p:cNvSpPr>
          <p:nvPr/>
        </p:nvSpPr>
        <p:spPr bwMode="auto">
          <a:xfrm>
            <a:off x="34290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Line 1092"/>
          <p:cNvSpPr>
            <a:spLocks noChangeShapeType="1"/>
          </p:cNvSpPr>
          <p:nvPr/>
        </p:nvSpPr>
        <p:spPr bwMode="auto">
          <a:xfrm>
            <a:off x="43434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6" name="Line 1093"/>
          <p:cNvSpPr>
            <a:spLocks noChangeShapeType="1"/>
          </p:cNvSpPr>
          <p:nvPr/>
        </p:nvSpPr>
        <p:spPr bwMode="auto">
          <a:xfrm>
            <a:off x="52578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7" name="Line 1094"/>
          <p:cNvSpPr>
            <a:spLocks noChangeShapeType="1"/>
          </p:cNvSpPr>
          <p:nvPr/>
        </p:nvSpPr>
        <p:spPr bwMode="auto">
          <a:xfrm>
            <a:off x="5638800" y="1600200"/>
            <a:ext cx="1524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8" name="Line 1095"/>
          <p:cNvSpPr>
            <a:spLocks noChangeShapeType="1"/>
          </p:cNvSpPr>
          <p:nvPr/>
        </p:nvSpPr>
        <p:spPr bwMode="auto">
          <a:xfrm flipH="1">
            <a:off x="6096000" y="1905000"/>
            <a:ext cx="3048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9" name="Line 1096"/>
          <p:cNvSpPr>
            <a:spLocks noChangeShapeType="1"/>
          </p:cNvSpPr>
          <p:nvPr/>
        </p:nvSpPr>
        <p:spPr bwMode="auto">
          <a:xfrm flipH="1">
            <a:off x="1676400" y="17526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0" name="Line 1097"/>
          <p:cNvSpPr>
            <a:spLocks noChangeShapeType="1"/>
          </p:cNvSpPr>
          <p:nvPr/>
        </p:nvSpPr>
        <p:spPr bwMode="auto">
          <a:xfrm flipH="1">
            <a:off x="5715000" y="1447800"/>
            <a:ext cx="18288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1" name="Line 1098"/>
          <p:cNvSpPr>
            <a:spLocks noChangeShapeType="1"/>
          </p:cNvSpPr>
          <p:nvPr/>
        </p:nvSpPr>
        <p:spPr bwMode="auto">
          <a:xfrm flipV="1">
            <a:off x="1600200" y="25908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2" name="Line 1099"/>
          <p:cNvSpPr>
            <a:spLocks noChangeShapeType="1"/>
          </p:cNvSpPr>
          <p:nvPr/>
        </p:nvSpPr>
        <p:spPr bwMode="auto">
          <a:xfrm flipV="1">
            <a:off x="3048000" y="25908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3" name="Line 1100"/>
          <p:cNvSpPr>
            <a:spLocks noChangeShapeType="1"/>
          </p:cNvSpPr>
          <p:nvPr/>
        </p:nvSpPr>
        <p:spPr bwMode="auto">
          <a:xfrm flipV="1">
            <a:off x="4724400" y="25908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4" name="Line 1101"/>
          <p:cNvSpPr>
            <a:spLocks noChangeShapeType="1"/>
          </p:cNvSpPr>
          <p:nvPr/>
        </p:nvSpPr>
        <p:spPr bwMode="auto">
          <a:xfrm flipV="1">
            <a:off x="4038600" y="1905000"/>
            <a:ext cx="26670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5" name="Line 1102"/>
          <p:cNvSpPr>
            <a:spLocks noChangeShapeType="1"/>
          </p:cNvSpPr>
          <p:nvPr/>
        </p:nvSpPr>
        <p:spPr bwMode="auto">
          <a:xfrm flipV="1">
            <a:off x="5257800" y="1828800"/>
            <a:ext cx="6096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6" name="Line 1103"/>
          <p:cNvSpPr>
            <a:spLocks noChangeShapeType="1"/>
          </p:cNvSpPr>
          <p:nvPr/>
        </p:nvSpPr>
        <p:spPr bwMode="auto">
          <a:xfrm>
            <a:off x="1371600" y="2971800"/>
            <a:ext cx="9144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7" name="Line 1104"/>
          <p:cNvSpPr>
            <a:spLocks noChangeShapeType="1"/>
          </p:cNvSpPr>
          <p:nvPr/>
        </p:nvSpPr>
        <p:spPr bwMode="auto">
          <a:xfrm flipV="1">
            <a:off x="2286000" y="2895600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8" name="Line 1105"/>
          <p:cNvSpPr>
            <a:spLocks noChangeShapeType="1"/>
          </p:cNvSpPr>
          <p:nvPr/>
        </p:nvSpPr>
        <p:spPr bwMode="auto">
          <a:xfrm>
            <a:off x="4038600" y="3048000"/>
            <a:ext cx="11430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9" name="Line 1106"/>
          <p:cNvSpPr>
            <a:spLocks noChangeShapeType="1"/>
          </p:cNvSpPr>
          <p:nvPr/>
        </p:nvSpPr>
        <p:spPr bwMode="auto">
          <a:xfrm>
            <a:off x="4724400" y="2895600"/>
            <a:ext cx="11430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0" name="Line 1107"/>
          <p:cNvSpPr>
            <a:spLocks noChangeShapeType="1"/>
          </p:cNvSpPr>
          <p:nvPr/>
        </p:nvSpPr>
        <p:spPr bwMode="auto">
          <a:xfrm flipV="1">
            <a:off x="5638800" y="3124200"/>
            <a:ext cx="9144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 the panoramas</a:t>
            </a:r>
          </a:p>
        </p:txBody>
      </p:sp>
      <p:grpSp>
        <p:nvGrpSpPr>
          <p:cNvPr id="43011" name="Group 3"/>
          <p:cNvGrpSpPr>
            <a:grpSpLocks noChangeAspect="1"/>
          </p:cNvGrpSpPr>
          <p:nvPr/>
        </p:nvGrpSpPr>
        <p:grpSpPr bwMode="auto">
          <a:xfrm>
            <a:off x="990600" y="1371600"/>
            <a:ext cx="7010400" cy="1971675"/>
            <a:chOff x="9216" y="4176"/>
            <a:chExt cx="9216" cy="2592"/>
          </a:xfrm>
        </p:grpSpPr>
        <p:pic>
          <p:nvPicPr>
            <p:cNvPr id="43050" name="Picture 4" descr="C:\WINDOWS\Desktop\is2003\images\thumb\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1" name="Picture 5" descr="C:\WINDOWS\Desktop\is2003\images\thumb\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2" name="Picture 6" descr="C:\WINDOWS\Desktop\is2003\images\thumb\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3" name="Picture 7" descr="C:\WINDOWS\Desktop\is2003\images\thumb\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4" name="Picture 8" descr="C:\WINDOWS\Desktop\is2003\images\thumb\5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5" name="Picture 9" descr="C:\WINDOWS\Desktop\is2003\images\thumb\6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6" name="Picture 10" descr="C:\WINDOWS\Desktop\is2003\images\thumb\7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7" name="Picture 11" descr="C:\WINDOWS\Desktop\is2003\images\thumb\8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8" name="Picture 12" descr="C:\WINDOWS\Desktop\is2003\images\thumb\9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9" name="Picture 13" descr="C:\WINDOWS\Desktop\is2003\images\thumb\10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0" name="Picture 14" descr="C:\WINDOWS\Desktop\is2003\images\thumb\11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1" name="Picture 15" descr="C:\WINDOWS\Desktop\is2003\images\thumb\12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2" name="Picture 16" descr="C:\WINDOWS\Desktop\is2003\images\thumb\13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3" name="Picture 17" descr="C:\WINDOWS\Desktop\is2003\images\thumb\14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4" name="Picture 18" descr="C:\WINDOWS\Desktop\is2003\images\thumb\15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5" name="Picture 19" descr="C:\WINDOWS\Desktop\is2003\images\thumb\19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6" name="Picture 20" descr="C:\WINDOWS\Desktop\is2003\images\thumb\20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7" name="Picture 21" descr="C:\WINDOWS\Desktop\is2003\images\thumb\21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8" name="Picture 22" descr="C:\WINDOWS\Desktop\is2003\images\thumb\22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9" name="Picture 23" descr="C:\WINDOWS\Desktop\is2003\images\thumb\23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0" name="Picture 24" descr="C:\WINDOWS\Desktop\is2003\images\thumb\3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1" name="Picture 25" descr="C:\WINDOWS\Desktop\is2003\images\thumb\16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2" name="Picture 26" descr="C:\WINDOWS\Desktop\is2003\images\thumb\17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3" name="Picture 27" descr="C:\WINDOWS\Desktop\is2003\images\thumb\18.jp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012" name="AutoShape 28"/>
          <p:cNvSpPr>
            <a:spLocks noChangeArrowheads="1"/>
          </p:cNvSpPr>
          <p:nvPr/>
        </p:nvSpPr>
        <p:spPr bwMode="auto">
          <a:xfrm>
            <a:off x="4146550" y="3125788"/>
            <a:ext cx="739775" cy="1090612"/>
          </a:xfrm>
          <a:prstGeom prst="downArrow">
            <a:avLst>
              <a:gd name="adj1" fmla="val 50000"/>
              <a:gd name="adj2" fmla="val 36856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43013" name="Picture 29" descr="C:\WINDOWS\Desktop\is2003\images\thumb\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198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30" descr="C:\WINDOWS\Desktop\is2003\images\thumb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943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31" descr="C:\WINDOWS\Desktop\is2003\images\thumb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864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32" descr="C:\WINDOWS\Desktop\is2003\images\thumb\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715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33" descr="C:\WINDOWS\Desktop\is2003\images\thumb\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34" descr="C:\WINDOWS\Desktop\is2003\images\thumb\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35" descr="C:\WINDOWS\Desktop\is2003\images\thumb\1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482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Picture 36" descr="C:\WINDOWS\Desktop\is2003\images\thumb\1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1" name="Picture 37" descr="C:\WINDOWS\Desktop\is2003\images\thumb\1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2" name="Picture 38" descr="C:\WINDOWS\Desktop\is2003\images\thumb\13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562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3" name="Picture 39" descr="C:\WINDOWS\Desktop\is2003\images\thumb\19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198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4" name="Picture 40" descr="C:\WINDOWS\Desktop\is2003\images\thumb\20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562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5" name="Picture 41" descr="C:\WINDOWS\Desktop\is2003\images\thumb\2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62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6" name="Picture 42" descr="C:\WINDOWS\Desktop\is2003\images\thumb\22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0198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7" name="Picture 43" descr="C:\WINDOWS\Desktop\is2003\images\thumb\16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958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8" name="Picture 44" descr="C:\WINDOWS\Desktop\is2003\images\thumb\17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9" name="Picture 45" descr="C:\WINDOWS\Desktop\is2003\images\thumb\18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672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0" name="Picture 46" descr="C:\WINDOWS\Desktop\is2003\images\thumb\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292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1" name="Picture 47" descr="C:\WINDOWS\Desktop\is2003\images\thumb\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953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2" name="Line 48"/>
          <p:cNvSpPr>
            <a:spLocks noChangeShapeType="1"/>
          </p:cNvSpPr>
          <p:nvPr/>
        </p:nvSpPr>
        <p:spPr bwMode="auto">
          <a:xfrm flipH="1" flipV="1">
            <a:off x="2895600" y="5334000"/>
            <a:ext cx="152400" cy="6127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3" name="Line 49"/>
          <p:cNvSpPr>
            <a:spLocks noChangeShapeType="1"/>
          </p:cNvSpPr>
          <p:nvPr/>
        </p:nvSpPr>
        <p:spPr bwMode="auto">
          <a:xfrm flipH="1" flipV="1">
            <a:off x="3429000" y="4114800"/>
            <a:ext cx="0" cy="7651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4" name="Line 50"/>
          <p:cNvSpPr>
            <a:spLocks noChangeShapeType="1"/>
          </p:cNvSpPr>
          <p:nvPr/>
        </p:nvSpPr>
        <p:spPr bwMode="auto">
          <a:xfrm flipH="1" flipV="1">
            <a:off x="1981200" y="4038600"/>
            <a:ext cx="6096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5" name="Line 52"/>
          <p:cNvSpPr>
            <a:spLocks noChangeShapeType="1"/>
          </p:cNvSpPr>
          <p:nvPr/>
        </p:nvSpPr>
        <p:spPr bwMode="auto">
          <a:xfrm flipH="1" flipV="1">
            <a:off x="1828800" y="5486400"/>
            <a:ext cx="3810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6" name="Line 54"/>
          <p:cNvSpPr>
            <a:spLocks noChangeShapeType="1"/>
          </p:cNvSpPr>
          <p:nvPr/>
        </p:nvSpPr>
        <p:spPr bwMode="auto">
          <a:xfrm flipH="1" flipV="1">
            <a:off x="4724400" y="58674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7" name="Line 55"/>
          <p:cNvSpPr>
            <a:spLocks noChangeShapeType="1"/>
          </p:cNvSpPr>
          <p:nvPr/>
        </p:nvSpPr>
        <p:spPr bwMode="auto">
          <a:xfrm flipH="1" flipV="1">
            <a:off x="2514600" y="4800600"/>
            <a:ext cx="3810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8" name="Line 56"/>
          <p:cNvSpPr>
            <a:spLocks noChangeShapeType="1"/>
          </p:cNvSpPr>
          <p:nvPr/>
        </p:nvSpPr>
        <p:spPr bwMode="auto">
          <a:xfrm flipH="1" flipV="1">
            <a:off x="2057400" y="48006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9" name="Line 57"/>
          <p:cNvSpPr>
            <a:spLocks noChangeShapeType="1"/>
          </p:cNvSpPr>
          <p:nvPr/>
        </p:nvSpPr>
        <p:spPr bwMode="auto">
          <a:xfrm flipH="1">
            <a:off x="2743200" y="4191000"/>
            <a:ext cx="4572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0" name="Line 58"/>
          <p:cNvSpPr>
            <a:spLocks noChangeShapeType="1"/>
          </p:cNvSpPr>
          <p:nvPr/>
        </p:nvSpPr>
        <p:spPr bwMode="auto">
          <a:xfrm flipH="1" flipV="1">
            <a:off x="2514600" y="4953000"/>
            <a:ext cx="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1" name="Line 59"/>
          <p:cNvSpPr>
            <a:spLocks noChangeShapeType="1"/>
          </p:cNvSpPr>
          <p:nvPr/>
        </p:nvSpPr>
        <p:spPr bwMode="auto">
          <a:xfrm flipH="1" flipV="1">
            <a:off x="7391400" y="57912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2" name="Line 60"/>
          <p:cNvSpPr>
            <a:spLocks noChangeShapeType="1"/>
          </p:cNvSpPr>
          <p:nvPr/>
        </p:nvSpPr>
        <p:spPr bwMode="auto">
          <a:xfrm flipH="1" flipV="1">
            <a:off x="5105400" y="4800600"/>
            <a:ext cx="838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3" name="Line 61"/>
          <p:cNvSpPr>
            <a:spLocks noChangeShapeType="1"/>
          </p:cNvSpPr>
          <p:nvPr/>
        </p:nvSpPr>
        <p:spPr bwMode="auto">
          <a:xfrm flipV="1">
            <a:off x="5257800" y="4038600"/>
            <a:ext cx="3810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4" name="Line 62"/>
          <p:cNvSpPr>
            <a:spLocks noChangeShapeType="1"/>
          </p:cNvSpPr>
          <p:nvPr/>
        </p:nvSpPr>
        <p:spPr bwMode="auto">
          <a:xfrm flipH="1" flipV="1">
            <a:off x="5943600" y="41910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5" name="Line 63"/>
          <p:cNvSpPr>
            <a:spLocks noChangeShapeType="1"/>
          </p:cNvSpPr>
          <p:nvPr/>
        </p:nvSpPr>
        <p:spPr bwMode="auto">
          <a:xfrm flipH="1" flipV="1">
            <a:off x="4800600" y="6477000"/>
            <a:ext cx="45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6" name="Line 64"/>
          <p:cNvSpPr>
            <a:spLocks noChangeShapeType="1"/>
          </p:cNvSpPr>
          <p:nvPr/>
        </p:nvSpPr>
        <p:spPr bwMode="auto">
          <a:xfrm flipH="1" flipV="1">
            <a:off x="5257800" y="5867400"/>
            <a:ext cx="76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7" name="Line 65"/>
          <p:cNvSpPr>
            <a:spLocks noChangeShapeType="1"/>
          </p:cNvSpPr>
          <p:nvPr/>
        </p:nvSpPr>
        <p:spPr bwMode="auto">
          <a:xfrm flipV="1">
            <a:off x="6629400" y="5791200"/>
            <a:ext cx="533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8" name="Line 66"/>
          <p:cNvSpPr>
            <a:spLocks noChangeShapeType="1"/>
          </p:cNvSpPr>
          <p:nvPr/>
        </p:nvSpPr>
        <p:spPr bwMode="auto">
          <a:xfrm flipV="1">
            <a:off x="6858000" y="6477000"/>
            <a:ext cx="533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9" name="Line 67"/>
          <p:cNvSpPr>
            <a:spLocks noChangeShapeType="1"/>
          </p:cNvSpPr>
          <p:nvPr/>
        </p:nvSpPr>
        <p:spPr bwMode="auto">
          <a:xfrm flipH="1" flipV="1">
            <a:off x="6629400" y="59436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 the panoramas</a:t>
            </a:r>
          </a:p>
        </p:txBody>
      </p:sp>
      <p:grpSp>
        <p:nvGrpSpPr>
          <p:cNvPr id="44035" name="Group 1028"/>
          <p:cNvGrpSpPr>
            <a:grpSpLocks noChangeAspect="1"/>
          </p:cNvGrpSpPr>
          <p:nvPr/>
        </p:nvGrpSpPr>
        <p:grpSpPr bwMode="auto">
          <a:xfrm>
            <a:off x="1614488" y="3709988"/>
            <a:ext cx="5959475" cy="3022600"/>
            <a:chOff x="9504" y="5904"/>
            <a:chExt cx="8160" cy="4137"/>
          </a:xfrm>
        </p:grpSpPr>
        <p:pic>
          <p:nvPicPr>
            <p:cNvPr id="44062" name="Picture 1029" descr="C:\WINDOWS\Desktop\is2003\images\rohr2Large.jpg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6" y="5904"/>
              <a:ext cx="3840" cy="2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3" name="Picture 1030" descr="C:\WINDOWS\Desktop\is2003\images\rohr1Large.jpg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4" y="5904"/>
              <a:ext cx="3241" cy="4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4" name="Picture 1031" descr="C:\WINDOWS\Desktop\is2003\images\rohr3Large.jpg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6" y="8256"/>
              <a:ext cx="2496" cy="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5" name="Picture 1032" descr="C:\WINDOWS\Desktop\is2003\images\rohr4Large.jpg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08" y="8256"/>
              <a:ext cx="2256" cy="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36" name="Group 1033"/>
          <p:cNvGrpSpPr>
            <a:grpSpLocks noChangeAspect="1"/>
          </p:cNvGrpSpPr>
          <p:nvPr/>
        </p:nvGrpSpPr>
        <p:grpSpPr bwMode="auto">
          <a:xfrm>
            <a:off x="990600" y="1371600"/>
            <a:ext cx="7010400" cy="1971675"/>
            <a:chOff x="9216" y="4176"/>
            <a:chExt cx="9216" cy="2592"/>
          </a:xfrm>
        </p:grpSpPr>
        <p:pic>
          <p:nvPicPr>
            <p:cNvPr id="44038" name="Picture 1034" descr="C:\WINDOWS\Desktop\is2003\images\thumb\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39" name="Picture 1035" descr="C:\WINDOWS\Desktop\is2003\images\thumb\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0" name="Picture 1036" descr="C:\WINDOWS\Desktop\is2003\images\thumb\2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1" name="Picture 1037" descr="C:\WINDOWS\Desktop\is2003\images\thumb\4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2" name="Picture 1038" descr="C:\WINDOWS\Desktop\is2003\images\thumb\5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3" name="Picture 1039" descr="C:\WINDOWS\Desktop\is2003\images\thumb\6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4" name="Picture 1040" descr="C:\WINDOWS\Desktop\is2003\images\thumb\7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5" name="Picture 1041" descr="C:\WINDOWS\Desktop\is2003\images\thumb\8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6" name="Picture 1042" descr="C:\WINDOWS\Desktop\is2003\images\thumb\9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7" name="Picture 1043" descr="C:\WINDOWS\Desktop\is2003\images\thumb\10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8" name="Picture 1044" descr="C:\WINDOWS\Desktop\is2003\images\thumb\11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9" name="Picture 1045" descr="C:\WINDOWS\Desktop\is2003\images\thumb\12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0" name="Picture 1046" descr="C:\WINDOWS\Desktop\is2003\images\thumb\13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1" name="Picture 1047" descr="C:\WINDOWS\Desktop\is2003\images\thumb\14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2" name="Picture 1048" descr="C:\WINDOWS\Desktop\is2003\images\thumb\15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3" name="Picture 1049" descr="C:\WINDOWS\Desktop\is2003\images\thumb\19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4" name="Picture 1050" descr="C:\WINDOWS\Desktop\is2003\images\thumb\20.jpg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5" name="Picture 1051" descr="C:\WINDOWS\Desktop\is2003\images\thumb\21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6" name="Picture 1052" descr="C:\WINDOWS\Desktop\is2003\images\thumb\22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7" name="Picture 1053" descr="C:\WINDOWS\Desktop\is2003\images\thumb\23.jp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8" name="Picture 1054" descr="C:\WINDOWS\Desktop\is2003\images\thumb\3.jp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9" name="Picture 1055" descr="C:\WINDOWS\Desktop\is2003\images\thumb\16.jpg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0" name="Picture 1056" descr="C:\WINDOWS\Desktop\is2003\images\thumb\17.jpg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1" name="Picture 1057" descr="C:\WINDOWS\Desktop\is2003\images\thumb\18.jpg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037" name="AutoShape 1058"/>
          <p:cNvSpPr>
            <a:spLocks noChangeArrowheads="1"/>
          </p:cNvSpPr>
          <p:nvPr/>
        </p:nvSpPr>
        <p:spPr bwMode="auto">
          <a:xfrm>
            <a:off x="4146550" y="3125788"/>
            <a:ext cx="739775" cy="1090612"/>
          </a:xfrm>
          <a:prstGeom prst="downArrow">
            <a:avLst>
              <a:gd name="adj1" fmla="val 50000"/>
              <a:gd name="adj2" fmla="val 36856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Recognizing Panoramas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(now we have matched pairs of images)</a:t>
            </a:r>
          </a:p>
          <a:p>
            <a:pPr marL="514350" indent="-514350">
              <a:buFont typeface="Arial" charset="0"/>
              <a:buAutoNum type="arabicPeriod" startAt="4"/>
              <a:defRPr/>
            </a:pPr>
            <a:r>
              <a:rPr lang="en-US" dirty="0" smtClean="0"/>
              <a:t>Find connected components</a:t>
            </a:r>
          </a:p>
          <a:p>
            <a:pPr marL="514350" indent="-514350">
              <a:buFont typeface="Arial" charset="0"/>
              <a:buAutoNum type="arabicPeriod" startAt="4"/>
              <a:defRPr/>
            </a:pPr>
            <a:r>
              <a:rPr lang="en-US" dirty="0" smtClean="0"/>
              <a:t>For each connected component</a:t>
            </a:r>
          </a:p>
          <a:p>
            <a:pPr marL="914400" lvl="1" indent="-514350">
              <a:buFont typeface="Arial" charset="0"/>
              <a:buAutoNum type="alphaLcParenR"/>
              <a:defRPr/>
            </a:pPr>
            <a:r>
              <a:rPr lang="en-US" dirty="0" smtClean="0"/>
              <a:t>Perform bundle adjustment to solve for rotation (</a:t>
            </a:r>
            <a:r>
              <a:rPr lang="el-GR" dirty="0" smtClean="0">
                <a:latin typeface="Arial"/>
                <a:cs typeface="Arial"/>
              </a:rPr>
              <a:t>θ</a:t>
            </a:r>
            <a:r>
              <a:rPr lang="en-US" baseline="-25000" dirty="0" smtClean="0">
                <a:latin typeface="Arial"/>
                <a:cs typeface="Arial"/>
              </a:rPr>
              <a:t>1</a:t>
            </a:r>
            <a:r>
              <a:rPr lang="en-US" dirty="0" smtClean="0">
                <a:latin typeface="Arial"/>
                <a:cs typeface="Arial"/>
              </a:rPr>
              <a:t>,</a:t>
            </a:r>
            <a:r>
              <a:rPr lang="el-GR" dirty="0" smtClean="0">
                <a:latin typeface="Arial"/>
                <a:cs typeface="Arial"/>
              </a:rPr>
              <a:t> θ</a:t>
            </a:r>
            <a:r>
              <a:rPr lang="en-US" baseline="-250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,</a:t>
            </a:r>
            <a:r>
              <a:rPr lang="el-GR" dirty="0" smtClean="0">
                <a:latin typeface="Arial"/>
                <a:cs typeface="Arial"/>
              </a:rPr>
              <a:t> θ</a:t>
            </a:r>
            <a:r>
              <a:rPr lang="en-US" baseline="-25000" dirty="0" smtClean="0">
                <a:latin typeface="Arial"/>
                <a:cs typeface="Arial"/>
              </a:rPr>
              <a:t>3</a:t>
            </a:r>
            <a:r>
              <a:rPr lang="en-US" dirty="0" smtClean="0"/>
              <a:t>) and focal length </a:t>
            </a:r>
            <a:r>
              <a:rPr lang="en-US" i="1" dirty="0" smtClean="0"/>
              <a:t>f</a:t>
            </a:r>
            <a:r>
              <a:rPr lang="en-US" dirty="0" smtClean="0"/>
              <a:t>  of all cameras</a:t>
            </a:r>
          </a:p>
          <a:p>
            <a:pPr marL="914400" lvl="1" indent="-514350">
              <a:buFont typeface="Arial" charset="0"/>
              <a:buAutoNum type="alphaLcParenR"/>
              <a:defRPr/>
            </a:pPr>
            <a:r>
              <a:rPr lang="en-US" dirty="0" smtClean="0"/>
              <a:t>Project to a surface (plane, cylinder, or sphere)</a:t>
            </a:r>
          </a:p>
          <a:p>
            <a:pPr marL="914400" lvl="1" indent="-514350">
              <a:buFont typeface="Arial" charset="0"/>
              <a:buAutoNum type="alphaLcParenR"/>
              <a:defRPr/>
            </a:pPr>
            <a:r>
              <a:rPr lang="en-US" dirty="0" smtClean="0"/>
              <a:t>Render with multiband blending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2" descr="txp_fig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76400"/>
            <a:ext cx="30480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Bundle adjustment for stitching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Non-linear minimization of re-projection error</a:t>
            </a:r>
          </a:p>
          <a:p>
            <a:endParaRPr lang="en-US" smtClean="0"/>
          </a:p>
          <a:p>
            <a:r>
              <a:rPr lang="en-US" sz="2400" smtClean="0"/>
              <a:t> 		where</a:t>
            </a:r>
            <a:r>
              <a:rPr lang="en-US" smtClean="0"/>
              <a:t> 	  </a:t>
            </a:r>
            <a:r>
              <a:rPr lang="en-US" b="1" smtClean="0"/>
              <a:t>H</a:t>
            </a:r>
            <a:r>
              <a:rPr lang="en-US" smtClean="0"/>
              <a:t> = </a:t>
            </a:r>
            <a:r>
              <a:rPr lang="en-US" b="1" smtClean="0"/>
              <a:t>K</a:t>
            </a:r>
            <a:r>
              <a:rPr lang="en-US" smtClean="0"/>
              <a:t>’ </a:t>
            </a:r>
            <a:r>
              <a:rPr lang="en-US" b="1" smtClean="0"/>
              <a:t>R</a:t>
            </a:r>
            <a:r>
              <a:rPr lang="en-US" smtClean="0"/>
              <a:t>’ </a:t>
            </a:r>
            <a:r>
              <a:rPr lang="en-US" b="1" smtClean="0"/>
              <a:t>R</a:t>
            </a:r>
            <a:r>
              <a:rPr lang="en-US" baseline="30000" smtClean="0"/>
              <a:t>-1</a:t>
            </a:r>
            <a:r>
              <a:rPr lang="en-US" smtClean="0"/>
              <a:t> </a:t>
            </a:r>
            <a:r>
              <a:rPr lang="en-US" b="1" smtClean="0"/>
              <a:t>K</a:t>
            </a:r>
            <a:r>
              <a:rPr lang="en-US" baseline="30000" smtClean="0"/>
              <a:t>-1</a:t>
            </a:r>
          </a:p>
          <a:p>
            <a:endParaRPr lang="en-US" baseline="30000" smtClean="0"/>
          </a:p>
          <a:p>
            <a:endParaRPr lang="en-US" baseline="30000" smtClean="0"/>
          </a:p>
          <a:p>
            <a:endParaRPr lang="en-US" baseline="30000" smtClean="0"/>
          </a:p>
          <a:p>
            <a:r>
              <a:rPr lang="en-US" smtClean="0"/>
              <a:t>Solve non-linear least squares (Levenberg-Marquardt algorithm)</a:t>
            </a:r>
          </a:p>
          <a:p>
            <a:pPr lvl="1"/>
            <a:r>
              <a:rPr lang="en-US" baseline="30000" smtClean="0"/>
              <a:t> </a:t>
            </a:r>
            <a:r>
              <a:rPr lang="en-US" smtClean="0"/>
              <a:t>See paper for details</a:t>
            </a:r>
            <a:endParaRPr lang="en-US" baseline="30000" smtClean="0"/>
          </a:p>
        </p:txBody>
      </p:sp>
      <p:graphicFrame>
        <p:nvGraphicFramePr>
          <p:cNvPr id="16388" name="Object 3"/>
          <p:cNvGraphicFramePr>
            <a:graphicFrameLocks noChangeAspect="1"/>
          </p:cNvGraphicFramePr>
          <p:nvPr/>
        </p:nvGraphicFramePr>
        <p:xfrm>
          <a:off x="1295400" y="2971800"/>
          <a:ext cx="26987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Equation" r:id="rId6" imgW="1714320" imgH="457200" progId="Equation.3">
                  <p:embed/>
                </p:oleObj>
              </mc:Choice>
              <mc:Fallback>
                <p:oleObj name="Equation" r:id="rId6" imgW="171432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971800"/>
                        <a:ext cx="269875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914400" y="2209800"/>
          <a:ext cx="14478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Equation" r:id="rId8" imgW="520560" imgH="164880" progId="Equation.3">
                  <p:embed/>
                </p:oleObj>
              </mc:Choice>
              <mc:Fallback>
                <p:oleObj name="Equation" r:id="rId8" imgW="520560" imgH="1648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09800"/>
                        <a:ext cx="144780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7" name="Picture 15" descr="txp_fig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590800"/>
            <a:ext cx="12017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Bundle Adjustment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images initialised with rotation, focal length of best matching image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46084" name="Picture 5" descr="C:\WINDOWS\Desktop\iccv2003\greenAll\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6" descr="C:\WINDOWS\Desktop\iccv2003\greenAll\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1" name="Picture 7" descr="C:\WINDOWS\Desktop\iccv2003\greenAll\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2" name="Picture 8" descr="C:\WINDOWS\Desktop\iccv2003\greenAll\0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3" name="Picture 9" descr="C:\WINDOWS\Desktop\iccv2003\greenAll\00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4" name="Picture 10" descr="C:\WINDOWS\Desktop\iccv2003\greenAll\00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5" name="Picture 11" descr="C:\WINDOWS\Desktop\iccv2003\greenAll\00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6" name="Picture 12" descr="C:\WINDOWS\Desktop\iccv2003\greenAll\00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7" name="Picture 13" descr="C:\WINDOWS\Desktop\iccv2003\greenAll\00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8" name="Picture 14" descr="C:\WINDOWS\Desktop\iccv2003\greenAll\009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9" name="Picture 15" descr="C:\WINDOWS\Desktop\iccv2003\greenAll\010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0" name="Picture 16" descr="C:\WINDOWS\Desktop\iccv2003\greenAll\01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1" name="Picture 17" descr="C:\WINDOWS\Desktop\iccv2003\greenAll\012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2" name="Picture 18" descr="C:\WINDOWS\Desktop\iccv2003\greenAll\013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3" name="Picture 19" descr="C:\WINDOWS\Desktop\iccv2003\greenAll\014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4" name="Picture 20" descr="C:\WINDOWS\Desktop\iccv2003\greenAll\015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5" name="Picture 21" descr="C:\WINDOWS\Desktop\iccv2003\greenAll\016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6" name="Picture 22" descr="C:\WINDOWS\Desktop\iccv2003\greenAll\017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8" name="Picture 24" descr="C:\mbrown\iccv2003\images\all\018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9" name="Picture 25" descr="C:\mbrown\iccv2003\images\all\019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50" name="Picture 26" descr="C:\mbrown\iccv2003\images\all\020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51" name="Picture 27" descr="C:\mbrown\iccv2003\images\all\021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52" name="Picture 28" descr="C:\mbrown\iccv2003\images\all\022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53" name="Picture 29" descr="C:\mbrown\iccv2003\images\all\023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54" name="Picture 30" descr="C:\mbrown\iccv2003\images\all\024.jp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55" name="Picture 31" descr="C:\mbrown\iccv2003\images\all\025.jp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56" name="Picture 32" descr="C:\mbrown\iccv2003\images\all\026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57" name="Picture 33" descr="C:\mbrown\iccv2003\images\all\027.jp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58" name="Picture 34" descr="C:\mbrown\iccv2003\images\all\028.jp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59" name="Picture 35" descr="C:\mbrown\iccv2003\images\all\029.jp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60" name="Picture 36" descr="C:\mbrown\iccv2003\images\all\030.jp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61" name="Picture 37" descr="C:\mbrown\iccv2003\images\all\031.jp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62" name="Picture 38" descr="C:\mbrown\iccv2003\images\all\032.jp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63" name="Picture 39" descr="C:\mbrown\iccv2003\images\all\033.jp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64" name="Picture 40" descr="C:\mbrown\iccv2003\images\all\034.jpg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65" name="Picture 41" descr="C:\mbrown\iccv2003\images\all\035.jp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66" name="Picture 42" descr="C:\mbrown\iccv2003\images\all\036.jp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17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24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31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38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52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9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66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73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87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94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01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08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22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29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36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43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Bundle Adjustment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images initialised with rotation, focal length of best matching image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47108" name="Picture 22" descr="C:\WINDOWS\Desktop\iccv2003\greenAll\2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988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Straightening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Rectify images so that “up” is vertical</a:t>
            </a: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50292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601980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to make it look good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Choosing seams</a:t>
            </a:r>
          </a:p>
          <a:p>
            <a:r>
              <a:rPr lang="en-US" dirty="0" smtClean="0"/>
              <a:t>Blending</a:t>
            </a:r>
          </a:p>
          <a:p>
            <a:endParaRPr lang="en-US" dirty="0"/>
          </a:p>
        </p:txBody>
      </p:sp>
      <p:pic>
        <p:nvPicPr>
          <p:cNvPr id="4" name="Picture 22" descr="C:\WINDOWS\Desktop\iccv2003\greenAll\2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9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64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The eye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4648200"/>
            <a:ext cx="7772400" cy="152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human eye is a camera</a:t>
            </a:r>
          </a:p>
          <a:p>
            <a:pPr lvl="1"/>
            <a:r>
              <a:rPr lang="en-US" sz="2200" b="1" dirty="0" smtClean="0"/>
              <a:t>Iris</a:t>
            </a:r>
            <a:r>
              <a:rPr lang="en-US" sz="2200" dirty="0" smtClean="0"/>
              <a:t> - colored annulus with radial muscles</a:t>
            </a:r>
          </a:p>
          <a:p>
            <a:pPr lvl="1"/>
            <a:r>
              <a:rPr lang="en-US" sz="2200" b="1" dirty="0" smtClean="0"/>
              <a:t>Pupil</a:t>
            </a:r>
            <a:r>
              <a:rPr lang="en-US" sz="2200" dirty="0" smtClean="0"/>
              <a:t> (aperture) - the hole whose size is controlled by the iris</a:t>
            </a:r>
          </a:p>
          <a:p>
            <a:pPr lvl="1"/>
            <a:r>
              <a:rPr lang="en-US" sz="2200" b="1" dirty="0" smtClean="0"/>
              <a:t>Retina </a:t>
            </a:r>
            <a:r>
              <a:rPr lang="en-US" sz="2200" dirty="0" smtClean="0"/>
              <a:t>(film): photoreceptor cells (rods and cones)</a:t>
            </a:r>
          </a:p>
        </p:txBody>
      </p:sp>
      <p:pic>
        <p:nvPicPr>
          <p:cNvPr id="15364" name="Picture 4" descr="humaney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6588" y="1066800"/>
            <a:ext cx="5484812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0" y="6550025"/>
            <a:ext cx="1492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Slide source: Seitz</a:t>
            </a:r>
          </a:p>
        </p:txBody>
      </p:sp>
    </p:spTree>
    <p:extLst>
      <p:ext uri="{BB962C8B-B14F-4D97-AF65-F5344CB8AC3E}">
        <p14:creationId xmlns:p14="http://schemas.microsoft.com/office/powerpoint/2010/main" val="157364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seams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62200" y="3046739"/>
            <a:ext cx="3048000" cy="2209800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apezoid 5"/>
          <p:cNvSpPr/>
          <p:nvPr/>
        </p:nvSpPr>
        <p:spPr>
          <a:xfrm rot="16200000">
            <a:off x="3974527" y="2549112"/>
            <a:ext cx="3352931" cy="3352800"/>
          </a:xfrm>
          <a:prstGeom prst="trapezoid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62200" y="5485139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15200" y="4881635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2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457700" y="2138566"/>
            <a:ext cx="76200" cy="40261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56911" y="396697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16903" y="40408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x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656911" y="2549046"/>
            <a:ext cx="80078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56911" y="213856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715674" y="2543868"/>
            <a:ext cx="475906" cy="51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716793" y="212821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/>
              <a:t>Easy method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ssign each pixel to image with nearest center</a:t>
            </a:r>
          </a:p>
        </p:txBody>
      </p:sp>
    </p:spTree>
    <p:extLst>
      <p:ext uri="{BB962C8B-B14F-4D97-AF65-F5344CB8AC3E}">
        <p14:creationId xmlns:p14="http://schemas.microsoft.com/office/powerpoint/2010/main" val="379501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seams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method</a:t>
            </a:r>
          </a:p>
          <a:p>
            <a:pPr lvl="1"/>
            <a:r>
              <a:rPr lang="en-US" sz="2400" dirty="0"/>
              <a:t>Assign each pixel to image with nearest center</a:t>
            </a:r>
          </a:p>
          <a:p>
            <a:pPr lvl="1"/>
            <a:r>
              <a:rPr lang="en-US" sz="2400" dirty="0" smtClean="0"/>
              <a:t>Create a mask: </a:t>
            </a:r>
          </a:p>
          <a:p>
            <a:pPr lvl="2"/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mask(y, x) = 1 </a:t>
            </a:r>
            <a:r>
              <a:rPr lang="en-US" sz="2000" dirty="0" err="1" smtClean="0"/>
              <a:t>iff</a:t>
            </a:r>
            <a:r>
              <a:rPr lang="en-US" sz="2000" dirty="0" smtClean="0"/>
              <a:t> pixel should come from im1</a:t>
            </a:r>
          </a:p>
          <a:p>
            <a:pPr lvl="1"/>
            <a:r>
              <a:rPr lang="en-US" sz="2400" dirty="0" smtClean="0"/>
              <a:t>Smooth boundaries (called “feathering”): 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mask_sm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imfilter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(mask,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gausfil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);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US" dirty="0" smtClean="0"/>
          </a:p>
          <a:p>
            <a:pPr lvl="1"/>
            <a:r>
              <a:rPr lang="en-US" sz="2400" dirty="0" smtClean="0"/>
              <a:t>Composite</a:t>
            </a:r>
          </a:p>
          <a:p>
            <a:pPr lvl="2"/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mblend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= im1_c.*mask + im2_c.*(1-mask); </a:t>
            </a:r>
            <a:endParaRPr lang="en-US" sz="1800" dirty="0"/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5334000" y="4420992"/>
            <a:ext cx="3813534" cy="2430912"/>
            <a:chOff x="2362200" y="2128210"/>
            <a:chExt cx="6332330" cy="4036502"/>
          </a:xfrm>
        </p:grpSpPr>
        <p:sp>
          <p:nvSpPr>
            <p:cNvPr id="4" name="Rectangle 3"/>
            <p:cNvSpPr/>
            <p:nvPr/>
          </p:nvSpPr>
          <p:spPr>
            <a:xfrm>
              <a:off x="2362200" y="3046739"/>
              <a:ext cx="3048000" cy="2209800"/>
            </a:xfrm>
            <a:prstGeom prst="rect">
              <a:avLst/>
            </a:prstGeom>
            <a:noFill/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Trapezoid 5"/>
            <p:cNvSpPr/>
            <p:nvPr/>
          </p:nvSpPr>
          <p:spPr>
            <a:xfrm rot="16200000">
              <a:off x="3974527" y="2549112"/>
              <a:ext cx="3352931" cy="3352800"/>
            </a:xfrm>
            <a:prstGeom prst="trapezoid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62200" y="5485139"/>
              <a:ext cx="1379330" cy="511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Image 1</a:t>
              </a:r>
              <a:endParaRPr lang="en-US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15200" y="4881636"/>
              <a:ext cx="1379330" cy="511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Image 2</a:t>
              </a:r>
              <a:endParaRPr lang="en-US" sz="14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4457700" y="2138566"/>
              <a:ext cx="76200" cy="402614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656911" y="3966974"/>
              <a:ext cx="471665" cy="511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x</a:t>
              </a:r>
              <a:endParaRPr lang="en-US" sz="1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16903" y="4040846"/>
              <a:ext cx="471665" cy="511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x</a:t>
              </a:r>
              <a:endParaRPr lang="en-US" sz="1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3656911" y="2549046"/>
              <a:ext cx="800789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656911" y="2138566"/>
              <a:ext cx="785753" cy="511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im1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4715674" y="2543868"/>
              <a:ext cx="475906" cy="51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716793" y="2128210"/>
              <a:ext cx="785753" cy="511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im2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035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seams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Better method: dynamic program to find seam along well-matched regions</a:t>
            </a:r>
            <a:endParaRPr lang="en-US" dirty="0"/>
          </a:p>
        </p:txBody>
      </p:sp>
      <p:pic>
        <p:nvPicPr>
          <p:cNvPr id="7172" name="Picture 4" descr="File:Rochester 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76200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5000" y="6550223"/>
            <a:ext cx="5009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Illustration: </a:t>
            </a:r>
            <a:r>
              <a:rPr lang="en-US" sz="1400" dirty="0">
                <a:hlinkClick r:id="rId3"/>
              </a:rPr>
              <a:t>http://en.wikipedia.org/wiki/File:Rochester_NY.jpg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1455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 compensation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18081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Simple gain adjustment</a:t>
            </a:r>
          </a:p>
          <a:p>
            <a:pPr lvl="1"/>
            <a:r>
              <a:rPr lang="en-US" dirty="0" smtClean="0"/>
              <a:t>Compute average RGB intensity of each image in overlapping region</a:t>
            </a:r>
          </a:p>
          <a:p>
            <a:pPr lvl="1"/>
            <a:r>
              <a:rPr lang="en-US" dirty="0" smtClean="0"/>
              <a:t>Normalize intensities by ratio of averages</a:t>
            </a:r>
          </a:p>
          <a:p>
            <a:pPr lvl="1"/>
            <a:endParaRPr lang="en-US" dirty="0"/>
          </a:p>
        </p:txBody>
      </p:sp>
      <p:pic>
        <p:nvPicPr>
          <p:cNvPr id="36867" name="Picture 2" descr="C:\Users\Hoiem\Documents\Classes\Computational Photography - Fall 2010\projects\stitching\display\merged_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01" r="1878" b="23344"/>
          <a:stretch>
            <a:fillRect/>
          </a:stretch>
        </p:blipFill>
        <p:spPr bwMode="auto">
          <a:xfrm>
            <a:off x="228600" y="2798762"/>
            <a:ext cx="47244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3" descr="C:\Users\Hoiem\Documents\Classes\Computational Photography - Fall 2010\projects\stitching\display\merged_final_gainad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8" r="1552" b="23427"/>
          <a:stretch>
            <a:fillRect/>
          </a:stretch>
        </p:blipFill>
        <p:spPr bwMode="auto">
          <a:xfrm>
            <a:off x="228600" y="4972049"/>
            <a:ext cx="487680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2" descr="C:\Users\Hoiem\Documents\Classes\Computational Photography - Fall 2010\projects\stitching\display\merged_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7" t="22301" r="57269" b="23344"/>
          <a:stretch>
            <a:fillRect/>
          </a:stretch>
        </p:blipFill>
        <p:spPr bwMode="auto">
          <a:xfrm>
            <a:off x="5638800" y="2990849"/>
            <a:ext cx="1447800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3" descr="C:\Users\Hoiem\Documents\Classes\Computational Photography - Fall 2010\projects\stitching\display\merged_final_gainad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9" t="22028" r="58469" b="23427"/>
          <a:stretch>
            <a:fillRect/>
          </a:stretch>
        </p:blipFill>
        <p:spPr bwMode="auto">
          <a:xfrm>
            <a:off x="7512050" y="2990849"/>
            <a:ext cx="14033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7143750" y="4667249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2362200" y="4551362"/>
            <a:ext cx="3810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6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Multi-band Blending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Burt &amp; Adelson 1983</a:t>
            </a:r>
          </a:p>
          <a:p>
            <a:pPr lvl="1" eaLnBrk="1" hangingPunct="1"/>
            <a:r>
              <a:rPr lang="en-US" smtClean="0"/>
              <a:t>Blend frequency bands over range </a:t>
            </a:r>
            <a:r>
              <a:rPr lang="en-US" smtClean="0">
                <a:latin typeface="cmsy10" pitchFamily="34" charset="0"/>
                <a:sym typeface="Symbol" pitchFamily="18" charset="2"/>
              </a:rPr>
              <a:t></a:t>
            </a:r>
            <a:r>
              <a:rPr lang="en-US" smtClean="0"/>
              <a:t> </a:t>
            </a:r>
            <a:r>
              <a:rPr lang="en-US" smtClean="0">
                <a:latin typeface="Symbol" pitchFamily="18" charset="2"/>
              </a:rPr>
              <a:t>l</a:t>
            </a:r>
          </a:p>
        </p:txBody>
      </p:sp>
      <p:pic>
        <p:nvPicPr>
          <p:cNvPr id="50180" name="Picture 5" descr="C:\WINDOWS\Desktop\iccv2003\green\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 descr="C:\WINDOWS\Desktop\iccv2003\green\pa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Multiband Blending with </a:t>
            </a:r>
            <a:r>
              <a:rPr lang="en-US" dirty="0" err="1" smtClean="0"/>
              <a:t>Laplacian</a:t>
            </a:r>
            <a:r>
              <a:rPr lang="en-US" dirty="0" smtClean="0"/>
              <a:t> Pyramid</a:t>
            </a:r>
          </a:p>
        </p:txBody>
      </p:sp>
      <p:graphicFrame>
        <p:nvGraphicFramePr>
          <p:cNvPr id="2050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-76200" y="2438400"/>
          <a:ext cx="3733800" cy="350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Photo Editor Photo" r:id="rId3" imgW="4896533" imgH="3419952" progId="MSPhotoEd.3">
                  <p:embed/>
                </p:oleObj>
              </mc:Choice>
              <mc:Fallback>
                <p:oleObj name="Photo Editor Photo" r:id="rId3" imgW="4896533" imgH="3419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7688" r="32880" b="22145"/>
                      <a:stretch>
                        <a:fillRect/>
                      </a:stretch>
                    </p:blipFill>
                    <p:spPr bwMode="auto">
                      <a:xfrm>
                        <a:off x="-76200" y="2438400"/>
                        <a:ext cx="3733800" cy="350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5410200" y="2438400"/>
          <a:ext cx="3657600" cy="351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Photo Editor Photo" r:id="rId5" imgW="4896533" imgH="3419952" progId="MSPhotoEd.3">
                  <p:embed/>
                </p:oleObj>
              </mc:Choice>
              <mc:Fallback>
                <p:oleObj name="Photo Editor Photo" r:id="rId5" imgW="4896533" imgH="3419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7688" r="32880" b="22145"/>
                      <a:stretch>
                        <a:fillRect/>
                      </a:stretch>
                    </p:blipFill>
                    <p:spPr bwMode="auto">
                      <a:xfrm>
                        <a:off x="5410200" y="2438400"/>
                        <a:ext cx="3657600" cy="351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4038600" y="2209800"/>
            <a:ext cx="838200" cy="1128713"/>
            <a:chOff x="384" y="2793"/>
            <a:chExt cx="351" cy="711"/>
          </a:xfrm>
        </p:grpSpPr>
        <p:sp>
          <p:nvSpPr>
            <p:cNvPr id="2081" name="Line 42"/>
            <p:cNvSpPr>
              <a:spLocks noChangeShapeType="1"/>
            </p:cNvSpPr>
            <p:nvPr/>
          </p:nvSpPr>
          <p:spPr bwMode="auto">
            <a:xfrm flipV="1">
              <a:off x="576" y="283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672" y="2928"/>
              <a:ext cx="63" cy="528"/>
              <a:chOff x="672" y="2928"/>
              <a:chExt cx="2016" cy="528"/>
            </a:xfrm>
          </p:grpSpPr>
          <p:sp>
            <p:nvSpPr>
              <p:cNvPr id="2089" name="Line 44"/>
              <p:cNvSpPr>
                <a:spLocks noChangeShapeType="1"/>
              </p:cNvSpPr>
              <p:nvPr/>
            </p:nvSpPr>
            <p:spPr bwMode="auto">
              <a:xfrm flipV="1">
                <a:off x="672" y="2928"/>
                <a:ext cx="2016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" name="Line 45"/>
              <p:cNvSpPr>
                <a:spLocks noChangeShapeType="1"/>
              </p:cNvSpPr>
              <p:nvPr/>
            </p:nvSpPr>
            <p:spPr bwMode="auto">
              <a:xfrm flipH="1" flipV="1">
                <a:off x="672" y="2928"/>
                <a:ext cx="2016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" name="Line 46"/>
              <p:cNvSpPr>
                <a:spLocks noChangeShapeType="1"/>
              </p:cNvSpPr>
              <p:nvPr/>
            </p:nvSpPr>
            <p:spPr bwMode="auto">
              <a:xfrm>
                <a:off x="672" y="3456"/>
                <a:ext cx="20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47"/>
            <p:cNvGrpSpPr>
              <a:grpSpLocks/>
            </p:cNvGrpSpPr>
            <p:nvPr/>
          </p:nvGrpSpPr>
          <p:grpSpPr bwMode="auto">
            <a:xfrm>
              <a:off x="388" y="3273"/>
              <a:ext cx="236" cy="231"/>
              <a:chOff x="484" y="3273"/>
              <a:chExt cx="236" cy="231"/>
            </a:xfrm>
          </p:grpSpPr>
          <p:sp>
            <p:nvSpPr>
              <p:cNvPr id="2087" name="Line 48"/>
              <p:cNvSpPr>
                <a:spLocks noChangeShapeType="1"/>
              </p:cNvSpPr>
              <p:nvPr/>
            </p:nvSpPr>
            <p:spPr bwMode="auto">
              <a:xfrm>
                <a:off x="624" y="34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" name="Text Box 49"/>
              <p:cNvSpPr txBox="1">
                <a:spLocks noChangeArrowheads="1"/>
              </p:cNvSpPr>
              <p:nvPr/>
            </p:nvSpPr>
            <p:spPr bwMode="auto">
              <a:xfrm>
                <a:off x="484" y="3273"/>
                <a:ext cx="12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Times New Roman" pitchFamily="18" charset="0"/>
                  </a:rPr>
                  <a:t>0</a:t>
                </a:r>
              </a:p>
            </p:txBody>
          </p:sp>
        </p:grpSp>
        <p:grpSp>
          <p:nvGrpSpPr>
            <p:cNvPr id="5" name="Group 50"/>
            <p:cNvGrpSpPr>
              <a:grpSpLocks/>
            </p:cNvGrpSpPr>
            <p:nvPr/>
          </p:nvGrpSpPr>
          <p:grpSpPr bwMode="auto">
            <a:xfrm>
              <a:off x="384" y="2793"/>
              <a:ext cx="236" cy="231"/>
              <a:chOff x="484" y="3273"/>
              <a:chExt cx="236" cy="231"/>
            </a:xfrm>
          </p:grpSpPr>
          <p:sp>
            <p:nvSpPr>
              <p:cNvPr id="2085" name="Line 51"/>
              <p:cNvSpPr>
                <a:spLocks noChangeShapeType="1"/>
              </p:cNvSpPr>
              <p:nvPr/>
            </p:nvSpPr>
            <p:spPr bwMode="auto">
              <a:xfrm>
                <a:off x="624" y="34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" name="Text Box 52"/>
              <p:cNvSpPr txBox="1">
                <a:spLocks noChangeArrowheads="1"/>
              </p:cNvSpPr>
              <p:nvPr/>
            </p:nvSpPr>
            <p:spPr bwMode="auto">
              <a:xfrm>
                <a:off x="484" y="3273"/>
                <a:ext cx="12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Times New Roman" pitchFamily="18" charset="0"/>
                  </a:rPr>
                  <a:t>1</a:t>
                </a:r>
              </a:p>
            </p:txBody>
          </p:sp>
        </p:grp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4038600" y="3214688"/>
            <a:ext cx="838200" cy="1128712"/>
            <a:chOff x="384" y="2793"/>
            <a:chExt cx="351" cy="711"/>
          </a:xfrm>
        </p:grpSpPr>
        <p:sp>
          <p:nvSpPr>
            <p:cNvPr id="2070" name="Line 54"/>
            <p:cNvSpPr>
              <a:spLocks noChangeShapeType="1"/>
            </p:cNvSpPr>
            <p:nvPr/>
          </p:nvSpPr>
          <p:spPr bwMode="auto">
            <a:xfrm flipV="1">
              <a:off x="576" y="283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672" y="2928"/>
              <a:ext cx="63" cy="528"/>
              <a:chOff x="672" y="2928"/>
              <a:chExt cx="2016" cy="528"/>
            </a:xfrm>
          </p:grpSpPr>
          <p:sp>
            <p:nvSpPr>
              <p:cNvPr id="2078" name="Line 56"/>
              <p:cNvSpPr>
                <a:spLocks noChangeShapeType="1"/>
              </p:cNvSpPr>
              <p:nvPr/>
            </p:nvSpPr>
            <p:spPr bwMode="auto">
              <a:xfrm flipV="1">
                <a:off x="672" y="2928"/>
                <a:ext cx="2016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" name="Line 57"/>
              <p:cNvSpPr>
                <a:spLocks noChangeShapeType="1"/>
              </p:cNvSpPr>
              <p:nvPr/>
            </p:nvSpPr>
            <p:spPr bwMode="auto">
              <a:xfrm flipH="1" flipV="1">
                <a:off x="672" y="2928"/>
                <a:ext cx="2016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" name="Line 58"/>
              <p:cNvSpPr>
                <a:spLocks noChangeShapeType="1"/>
              </p:cNvSpPr>
              <p:nvPr/>
            </p:nvSpPr>
            <p:spPr bwMode="auto">
              <a:xfrm>
                <a:off x="672" y="3456"/>
                <a:ext cx="20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59"/>
            <p:cNvGrpSpPr>
              <a:grpSpLocks/>
            </p:cNvGrpSpPr>
            <p:nvPr/>
          </p:nvGrpSpPr>
          <p:grpSpPr bwMode="auto">
            <a:xfrm>
              <a:off x="388" y="3273"/>
              <a:ext cx="236" cy="231"/>
              <a:chOff x="484" y="3273"/>
              <a:chExt cx="236" cy="231"/>
            </a:xfrm>
          </p:grpSpPr>
          <p:sp>
            <p:nvSpPr>
              <p:cNvPr id="2076" name="Line 60"/>
              <p:cNvSpPr>
                <a:spLocks noChangeShapeType="1"/>
              </p:cNvSpPr>
              <p:nvPr/>
            </p:nvSpPr>
            <p:spPr bwMode="auto">
              <a:xfrm>
                <a:off x="624" y="34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" name="Text Box 61"/>
              <p:cNvSpPr txBox="1">
                <a:spLocks noChangeArrowheads="1"/>
              </p:cNvSpPr>
              <p:nvPr/>
            </p:nvSpPr>
            <p:spPr bwMode="auto">
              <a:xfrm>
                <a:off x="484" y="3273"/>
                <a:ext cx="12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Times New Roman" pitchFamily="18" charset="0"/>
                  </a:rPr>
                  <a:t>0</a:t>
                </a:r>
              </a:p>
            </p:txBody>
          </p:sp>
        </p:grpSp>
        <p:grpSp>
          <p:nvGrpSpPr>
            <p:cNvPr id="9" name="Group 62"/>
            <p:cNvGrpSpPr>
              <a:grpSpLocks/>
            </p:cNvGrpSpPr>
            <p:nvPr/>
          </p:nvGrpSpPr>
          <p:grpSpPr bwMode="auto">
            <a:xfrm>
              <a:off x="384" y="2793"/>
              <a:ext cx="236" cy="231"/>
              <a:chOff x="484" y="3273"/>
              <a:chExt cx="236" cy="231"/>
            </a:xfrm>
          </p:grpSpPr>
          <p:sp>
            <p:nvSpPr>
              <p:cNvPr id="2074" name="Line 63"/>
              <p:cNvSpPr>
                <a:spLocks noChangeShapeType="1"/>
              </p:cNvSpPr>
              <p:nvPr/>
            </p:nvSpPr>
            <p:spPr bwMode="auto">
              <a:xfrm>
                <a:off x="624" y="34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" name="Text Box 64"/>
              <p:cNvSpPr txBox="1">
                <a:spLocks noChangeArrowheads="1"/>
              </p:cNvSpPr>
              <p:nvPr/>
            </p:nvSpPr>
            <p:spPr bwMode="auto">
              <a:xfrm>
                <a:off x="484" y="3273"/>
                <a:ext cx="12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Times New Roman" pitchFamily="18" charset="0"/>
                  </a:rPr>
                  <a:t>1</a:t>
                </a:r>
              </a:p>
            </p:txBody>
          </p:sp>
        </p:grpSp>
      </p:grpSp>
      <p:grpSp>
        <p:nvGrpSpPr>
          <p:cNvPr id="10" name="Group 65"/>
          <p:cNvGrpSpPr>
            <a:grpSpLocks/>
          </p:cNvGrpSpPr>
          <p:nvPr/>
        </p:nvGrpSpPr>
        <p:grpSpPr bwMode="auto">
          <a:xfrm>
            <a:off x="4038600" y="4662488"/>
            <a:ext cx="838200" cy="1128712"/>
            <a:chOff x="384" y="2793"/>
            <a:chExt cx="351" cy="711"/>
          </a:xfrm>
        </p:grpSpPr>
        <p:sp>
          <p:nvSpPr>
            <p:cNvPr id="2059" name="Line 66"/>
            <p:cNvSpPr>
              <a:spLocks noChangeShapeType="1"/>
            </p:cNvSpPr>
            <p:nvPr/>
          </p:nvSpPr>
          <p:spPr bwMode="auto">
            <a:xfrm flipV="1">
              <a:off x="576" y="283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67"/>
            <p:cNvGrpSpPr>
              <a:grpSpLocks/>
            </p:cNvGrpSpPr>
            <p:nvPr/>
          </p:nvGrpSpPr>
          <p:grpSpPr bwMode="auto">
            <a:xfrm>
              <a:off x="672" y="2928"/>
              <a:ext cx="63" cy="528"/>
              <a:chOff x="672" y="2928"/>
              <a:chExt cx="2016" cy="528"/>
            </a:xfrm>
          </p:grpSpPr>
          <p:sp>
            <p:nvSpPr>
              <p:cNvPr id="2067" name="Line 68"/>
              <p:cNvSpPr>
                <a:spLocks noChangeShapeType="1"/>
              </p:cNvSpPr>
              <p:nvPr/>
            </p:nvSpPr>
            <p:spPr bwMode="auto">
              <a:xfrm flipV="1">
                <a:off x="672" y="2928"/>
                <a:ext cx="2016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" name="Line 69"/>
              <p:cNvSpPr>
                <a:spLocks noChangeShapeType="1"/>
              </p:cNvSpPr>
              <p:nvPr/>
            </p:nvSpPr>
            <p:spPr bwMode="auto">
              <a:xfrm flipH="1" flipV="1">
                <a:off x="672" y="2928"/>
                <a:ext cx="2016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Line 70"/>
              <p:cNvSpPr>
                <a:spLocks noChangeShapeType="1"/>
              </p:cNvSpPr>
              <p:nvPr/>
            </p:nvSpPr>
            <p:spPr bwMode="auto">
              <a:xfrm>
                <a:off x="672" y="3456"/>
                <a:ext cx="20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71"/>
            <p:cNvGrpSpPr>
              <a:grpSpLocks/>
            </p:cNvGrpSpPr>
            <p:nvPr/>
          </p:nvGrpSpPr>
          <p:grpSpPr bwMode="auto">
            <a:xfrm>
              <a:off x="388" y="3273"/>
              <a:ext cx="236" cy="231"/>
              <a:chOff x="484" y="3273"/>
              <a:chExt cx="236" cy="231"/>
            </a:xfrm>
          </p:grpSpPr>
          <p:sp>
            <p:nvSpPr>
              <p:cNvPr id="2065" name="Line 72"/>
              <p:cNvSpPr>
                <a:spLocks noChangeShapeType="1"/>
              </p:cNvSpPr>
              <p:nvPr/>
            </p:nvSpPr>
            <p:spPr bwMode="auto">
              <a:xfrm>
                <a:off x="624" y="34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" name="Text Box 73"/>
              <p:cNvSpPr txBox="1">
                <a:spLocks noChangeArrowheads="1"/>
              </p:cNvSpPr>
              <p:nvPr/>
            </p:nvSpPr>
            <p:spPr bwMode="auto">
              <a:xfrm>
                <a:off x="484" y="3273"/>
                <a:ext cx="12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Times New Roman" pitchFamily="18" charset="0"/>
                  </a:rPr>
                  <a:t>0</a:t>
                </a:r>
              </a:p>
            </p:txBody>
          </p:sp>
        </p:grpSp>
        <p:grpSp>
          <p:nvGrpSpPr>
            <p:cNvPr id="13" name="Group 74"/>
            <p:cNvGrpSpPr>
              <a:grpSpLocks/>
            </p:cNvGrpSpPr>
            <p:nvPr/>
          </p:nvGrpSpPr>
          <p:grpSpPr bwMode="auto">
            <a:xfrm>
              <a:off x="384" y="2793"/>
              <a:ext cx="236" cy="231"/>
              <a:chOff x="484" y="3273"/>
              <a:chExt cx="236" cy="231"/>
            </a:xfrm>
          </p:grpSpPr>
          <p:sp>
            <p:nvSpPr>
              <p:cNvPr id="2063" name="Line 75"/>
              <p:cNvSpPr>
                <a:spLocks noChangeShapeType="1"/>
              </p:cNvSpPr>
              <p:nvPr/>
            </p:nvSpPr>
            <p:spPr bwMode="auto">
              <a:xfrm>
                <a:off x="624" y="34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" name="Text Box 76"/>
              <p:cNvSpPr txBox="1">
                <a:spLocks noChangeArrowheads="1"/>
              </p:cNvSpPr>
              <p:nvPr/>
            </p:nvSpPr>
            <p:spPr bwMode="auto">
              <a:xfrm>
                <a:off x="484" y="3273"/>
                <a:ext cx="12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Times New Roman" pitchFamily="18" charset="0"/>
                  </a:rPr>
                  <a:t>1</a:t>
                </a:r>
              </a:p>
            </p:txBody>
          </p:sp>
        </p:grpSp>
      </p:grpSp>
      <p:sp>
        <p:nvSpPr>
          <p:cNvPr id="2056" name="Text Box 77"/>
          <p:cNvSpPr txBox="1">
            <a:spLocks noChangeArrowheads="1"/>
          </p:cNvSpPr>
          <p:nvPr/>
        </p:nvSpPr>
        <p:spPr bwMode="auto">
          <a:xfrm>
            <a:off x="898525" y="6400800"/>
            <a:ext cx="1862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Left pyramid</a:t>
            </a:r>
          </a:p>
        </p:txBody>
      </p:sp>
      <p:sp>
        <p:nvSpPr>
          <p:cNvPr id="2057" name="Text Box 78"/>
          <p:cNvSpPr txBox="1">
            <a:spLocks noChangeArrowheads="1"/>
          </p:cNvSpPr>
          <p:nvPr/>
        </p:nvSpPr>
        <p:spPr bwMode="auto">
          <a:xfrm>
            <a:off x="6172200" y="6400800"/>
            <a:ext cx="206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Right pyramid</a:t>
            </a:r>
          </a:p>
        </p:txBody>
      </p:sp>
      <p:sp>
        <p:nvSpPr>
          <p:cNvPr id="2058" name="Text Box 79"/>
          <p:cNvSpPr txBox="1">
            <a:spLocks noChangeArrowheads="1"/>
          </p:cNvSpPr>
          <p:nvPr/>
        </p:nvSpPr>
        <p:spPr bwMode="auto">
          <a:xfrm>
            <a:off x="4098925" y="6400800"/>
            <a:ext cx="931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blend</a:t>
            </a:r>
          </a:p>
        </p:txBody>
      </p:sp>
      <p:sp>
        <p:nvSpPr>
          <p:cNvPr id="44" name="Content Placeholder 3"/>
          <p:cNvSpPr txBox="1">
            <a:spLocks/>
          </p:cNvSpPr>
          <p:nvPr/>
        </p:nvSpPr>
        <p:spPr bwMode="auto">
          <a:xfrm>
            <a:off x="457200" y="990600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low frequencies, blend slowly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high frequencies, blend quickly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66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Multiband blending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38378"/>
            <a:ext cx="371475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7848" y="1600199"/>
            <a:ext cx="3886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Compute </a:t>
            </a:r>
            <a:r>
              <a:rPr lang="en-US" sz="2800" dirty="0" err="1" smtClean="0"/>
              <a:t>Laplacian</a:t>
            </a:r>
            <a:r>
              <a:rPr lang="en-US" sz="2800" dirty="0" smtClean="0"/>
              <a:t> pyramid of images and mask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Create blended image at each level of pyramid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Reconstruct complete image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390382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Laplacian</a:t>
            </a:r>
            <a:r>
              <a:rPr lang="en-US" dirty="0" smtClean="0"/>
              <a:t> pyramids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Blending comparison (IJCV 2007)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281113"/>
            <a:ext cx="787717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Blending Comparison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535305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Further reading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DLT algorithm: HZ p. 91 (</a:t>
            </a:r>
            <a:r>
              <a:rPr lang="en-US" dirty="0" err="1" smtClean="0"/>
              <a:t>alg</a:t>
            </a:r>
            <a:r>
              <a:rPr lang="en-US" dirty="0" smtClean="0"/>
              <a:t> 4.2), p. 585</a:t>
            </a:r>
          </a:p>
          <a:p>
            <a:r>
              <a:rPr lang="en-US" dirty="0" smtClean="0"/>
              <a:t>Normalization: HZ p. 107-109 (</a:t>
            </a:r>
            <a:r>
              <a:rPr lang="en-US" dirty="0" err="1" smtClean="0"/>
              <a:t>alg</a:t>
            </a:r>
            <a:r>
              <a:rPr lang="en-US" dirty="0" smtClean="0"/>
              <a:t> 4.2)</a:t>
            </a:r>
          </a:p>
          <a:p>
            <a:r>
              <a:rPr lang="en-US" dirty="0" smtClean="0"/>
              <a:t>RANSAC: HZ Sec 4.7, p. 123, </a:t>
            </a:r>
            <a:r>
              <a:rPr lang="en-US" dirty="0" err="1" smtClean="0"/>
              <a:t>alg</a:t>
            </a:r>
            <a:r>
              <a:rPr lang="en-US" dirty="0" smtClean="0"/>
              <a:t> 4.6</a:t>
            </a:r>
          </a:p>
          <a:p>
            <a:endParaRPr lang="en-US" dirty="0" smtClean="0"/>
          </a:p>
          <a:p>
            <a:r>
              <a:rPr lang="en-US" dirty="0">
                <a:hlinkClick r:id="rId2"/>
              </a:rPr>
              <a:t>Rick Szeliski’s </a:t>
            </a:r>
            <a:r>
              <a:rPr lang="en-US" dirty="0" smtClean="0">
                <a:hlinkClick r:id="rId2"/>
              </a:rPr>
              <a:t>alignment/stitching tutorial</a:t>
            </a:r>
            <a:endParaRPr lang="en-US" dirty="0" smtClean="0"/>
          </a:p>
          <a:p>
            <a:r>
              <a:rPr lang="en-US" dirty="0" err="1" smtClean="0">
                <a:hlinkClick r:id="rId3"/>
              </a:rPr>
              <a:t>Recognising</a:t>
            </a:r>
            <a:r>
              <a:rPr lang="en-US" dirty="0" smtClean="0">
                <a:hlinkClick r:id="rId3"/>
              </a:rPr>
              <a:t> Panoramas</a:t>
            </a:r>
            <a:r>
              <a:rPr lang="en-US" dirty="0" smtClean="0"/>
              <a:t>: Brown and Lowe, IJCV 2007 (also bundle adjustment)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Depth of field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953000"/>
            <a:ext cx="7772400" cy="121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	Changing the aperture size or focal length affects depth of field</a:t>
            </a:r>
          </a:p>
        </p:txBody>
      </p:sp>
      <p:pic>
        <p:nvPicPr>
          <p:cNvPr id="58372" name="Picture 4" descr="depth_of_fie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250" y="1447800"/>
            <a:ext cx="465455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5499100" y="1524000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4" name="Line 8"/>
          <p:cNvSpPr>
            <a:spLocks noChangeShapeType="1"/>
          </p:cNvSpPr>
          <p:nvPr/>
        </p:nvSpPr>
        <p:spPr bwMode="auto">
          <a:xfrm>
            <a:off x="5499100" y="3200400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8375" name="Picture 10" descr="At f/32, the background is distracting.">
            <a:hlinkClick r:id="rId3" tooltip="At f/32, the background is distracting.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124200"/>
            <a:ext cx="21907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Picture 12" descr="At f/5.6, the flowers are isolated from the background.">
            <a:hlinkClick r:id="rId5" tooltip="At f/5.6, the flowers are isolated from the background.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1219200"/>
            <a:ext cx="21907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7" name="Rectangle 10"/>
          <p:cNvSpPr>
            <a:spLocks noChangeArrowheads="1"/>
          </p:cNvSpPr>
          <p:nvPr/>
        </p:nvSpPr>
        <p:spPr bwMode="auto">
          <a:xfrm>
            <a:off x="6781800" y="2590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i="1"/>
              <a:t>f / </a:t>
            </a:r>
            <a:r>
              <a:rPr lang="en-US" sz="2000"/>
              <a:t>5.6</a:t>
            </a:r>
          </a:p>
        </p:txBody>
      </p:sp>
      <p:sp>
        <p:nvSpPr>
          <p:cNvPr id="58378" name="Rectangle 11"/>
          <p:cNvSpPr>
            <a:spLocks noChangeArrowheads="1"/>
          </p:cNvSpPr>
          <p:nvPr/>
        </p:nvSpPr>
        <p:spPr bwMode="auto">
          <a:xfrm>
            <a:off x="6781800" y="4495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i="1"/>
              <a:t>f / </a:t>
            </a:r>
            <a:r>
              <a:rPr lang="en-US" sz="2000"/>
              <a:t>32</a:t>
            </a:r>
          </a:p>
        </p:txBody>
      </p:sp>
      <p:sp>
        <p:nvSpPr>
          <p:cNvPr id="58379" name="Rectangle 12"/>
          <p:cNvSpPr>
            <a:spLocks noChangeArrowheads="1"/>
          </p:cNvSpPr>
          <p:nvPr/>
        </p:nvSpPr>
        <p:spPr bwMode="auto">
          <a:xfrm>
            <a:off x="2590800" y="6488113"/>
            <a:ext cx="6553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Flower images from Wikipedia   </a:t>
            </a:r>
            <a:r>
              <a:rPr lang="en-US" sz="1200">
                <a:latin typeface="Calibri" pitchFamily="34" charset="0"/>
                <a:hlinkClick r:id="rId7"/>
              </a:rPr>
              <a:t>http://en.wikipedia.org/wiki/Depth_of_field</a:t>
            </a:r>
            <a:r>
              <a:rPr lang="en-US" sz="1200">
                <a:latin typeface="Calibri" pitchFamily="34" charset="0"/>
              </a:rPr>
              <a:t> </a:t>
            </a:r>
          </a:p>
        </p:txBody>
      </p:sp>
      <p:sp>
        <p:nvSpPr>
          <p:cNvPr id="58380" name="TextBox 11"/>
          <p:cNvSpPr txBox="1">
            <a:spLocks noChangeArrowheads="1"/>
          </p:cNvSpPr>
          <p:nvPr/>
        </p:nvSpPr>
        <p:spPr bwMode="auto">
          <a:xfrm>
            <a:off x="7651750" y="0"/>
            <a:ext cx="1492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Slide source: Seitz</a:t>
            </a:r>
          </a:p>
        </p:txBody>
      </p:sp>
    </p:spTree>
    <p:extLst>
      <p:ext uri="{BB962C8B-B14F-4D97-AF65-F5344CB8AC3E}">
        <p14:creationId xmlns:p14="http://schemas.microsoft.com/office/powerpoint/2010/main" val="2094512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does </a:t>
            </a:r>
            <a:r>
              <a:rPr lang="en-US" sz="3200" dirty="0" err="1" smtClean="0"/>
              <a:t>iphone</a:t>
            </a:r>
            <a:r>
              <a:rPr lang="en-US" sz="3200" dirty="0" smtClean="0"/>
              <a:t> panoramic stitching work?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Capture images at 30 fps</a:t>
            </a:r>
          </a:p>
          <a:p>
            <a:endParaRPr lang="en-US" sz="600" dirty="0" smtClean="0"/>
          </a:p>
          <a:p>
            <a:r>
              <a:rPr lang="en-US" sz="2400" dirty="0" smtClean="0"/>
              <a:t>Stitch the central 1/8 of a selection of images</a:t>
            </a:r>
          </a:p>
          <a:p>
            <a:pPr lvl="1"/>
            <a:r>
              <a:rPr lang="en-US" sz="2000" dirty="0" smtClean="0"/>
              <a:t>Select which images to stitch using the accelerometer and frame-to-frame matching</a:t>
            </a:r>
          </a:p>
          <a:p>
            <a:pPr lvl="1"/>
            <a:r>
              <a:rPr lang="en-US" sz="2000" dirty="0" smtClean="0"/>
              <a:t>Faster and avoids radial distortion that often occurs towards corners of images</a:t>
            </a:r>
          </a:p>
          <a:p>
            <a:endParaRPr lang="en-US" sz="600" dirty="0" smtClean="0"/>
          </a:p>
          <a:p>
            <a:r>
              <a:rPr lang="en-US" sz="2400" dirty="0" smtClean="0"/>
              <a:t>Alignment </a:t>
            </a:r>
          </a:p>
          <a:p>
            <a:pPr lvl="1"/>
            <a:r>
              <a:rPr lang="en-US" sz="2000" dirty="0" smtClean="0"/>
              <a:t>Initially, perform cross-correlation of small patches aided by accelerometer to find good regions for matching</a:t>
            </a:r>
          </a:p>
          <a:p>
            <a:pPr lvl="1"/>
            <a:r>
              <a:rPr lang="en-US" sz="2000" dirty="0" smtClean="0"/>
              <a:t>Register by matching points (KLT tracking or RANSAC with FAST (similar to SIFT) points) or correlational matching</a:t>
            </a:r>
          </a:p>
          <a:p>
            <a:endParaRPr lang="en-US" sz="600" dirty="0" smtClean="0"/>
          </a:p>
          <a:p>
            <a:r>
              <a:rPr lang="en-US" sz="2400" dirty="0" smtClean="0"/>
              <a:t>Blending</a:t>
            </a:r>
          </a:p>
          <a:p>
            <a:pPr lvl="1"/>
            <a:r>
              <a:rPr lang="en-US" sz="2000" dirty="0" smtClean="0"/>
              <a:t>Linear (or similar) blending, using a face detector to avoid blurring face regions and choose good face shots (not blinking,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41960" y="6534834"/>
            <a:ext cx="815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www.patentlyapple.com/patently-apple/2012/11/apples-cool-iphone-5-panorama-app-revealed-in-5-patents.html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9181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Things to 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848600" cy="5135563"/>
          </a:xfrm>
        </p:spPr>
        <p:txBody>
          <a:bodyPr/>
          <a:lstStyle/>
          <a:p>
            <a:r>
              <a:rPr lang="en-US" smtClean="0"/>
              <a:t>Homography relates rotating cameras</a:t>
            </a:r>
          </a:p>
          <a:p>
            <a:endParaRPr lang="en-US" smtClean="0"/>
          </a:p>
          <a:p>
            <a:r>
              <a:rPr lang="en-US" smtClean="0"/>
              <a:t>Recover homography using RANSAC and normalized DLT</a:t>
            </a:r>
          </a:p>
          <a:p>
            <a:endParaRPr lang="en-US" smtClean="0"/>
          </a:p>
          <a:p>
            <a:r>
              <a:rPr lang="en-US" smtClean="0"/>
              <a:t>Bundle adjustment minimizes reprojection error for set of related images</a:t>
            </a:r>
          </a:p>
          <a:p>
            <a:endParaRPr lang="en-US" smtClean="0"/>
          </a:p>
          <a:p>
            <a:r>
              <a:rPr lang="en-US" smtClean="0"/>
              <a:t>Details to make it look nice (e.g., blending)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class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Stereo and </a:t>
            </a:r>
            <a:r>
              <a:rPr lang="en-US" dirty="0" err="1" smtClean="0"/>
              <a:t>epipolar</a:t>
            </a:r>
            <a:r>
              <a:rPr lang="en-US" dirty="0" smtClean="0"/>
              <a:t> geometry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Varying the aperture </a:t>
            </a:r>
          </a:p>
        </p:txBody>
      </p:sp>
      <p:pic>
        <p:nvPicPr>
          <p:cNvPr id="5939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914400"/>
            <a:ext cx="3519488" cy="52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914400"/>
            <a:ext cx="3519487" cy="52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Text Box 7"/>
          <p:cNvSpPr txBox="1">
            <a:spLocks noChangeArrowheads="1"/>
          </p:cNvSpPr>
          <p:nvPr/>
        </p:nvSpPr>
        <p:spPr bwMode="auto">
          <a:xfrm>
            <a:off x="932546" y="6172200"/>
            <a:ext cx="34371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2000" dirty="0"/>
          </a:p>
          <a:p>
            <a:pPr algn="ctr"/>
            <a:r>
              <a:rPr lang="en-US" sz="2000" dirty="0"/>
              <a:t>Large </a:t>
            </a:r>
            <a:r>
              <a:rPr lang="en-US" sz="2000" dirty="0" smtClean="0"/>
              <a:t>aperture  </a:t>
            </a:r>
            <a:r>
              <a:rPr lang="en-US" sz="2000" dirty="0"/>
              <a:t>= small DOF</a:t>
            </a:r>
          </a:p>
        </p:txBody>
      </p:sp>
      <p:sp>
        <p:nvSpPr>
          <p:cNvPr id="59398" name="Text Box 8"/>
          <p:cNvSpPr txBox="1">
            <a:spLocks noChangeArrowheads="1"/>
          </p:cNvSpPr>
          <p:nvPr/>
        </p:nvSpPr>
        <p:spPr bwMode="auto">
          <a:xfrm>
            <a:off x="4666888" y="6172200"/>
            <a:ext cx="33249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2000" dirty="0"/>
          </a:p>
          <a:p>
            <a:pPr algn="ctr"/>
            <a:r>
              <a:rPr lang="en-US" sz="2000" dirty="0"/>
              <a:t>Small </a:t>
            </a:r>
            <a:r>
              <a:rPr lang="en-US" sz="2000" dirty="0" smtClean="0"/>
              <a:t>aperture </a:t>
            </a:r>
            <a:r>
              <a:rPr lang="en-US" sz="2000" dirty="0"/>
              <a:t>= large DOF</a:t>
            </a:r>
          </a:p>
        </p:txBody>
      </p:sp>
      <p:sp>
        <p:nvSpPr>
          <p:cNvPr id="59399" name="TextBox 6"/>
          <p:cNvSpPr txBox="1">
            <a:spLocks noChangeArrowheads="1"/>
          </p:cNvSpPr>
          <p:nvPr/>
        </p:nvSpPr>
        <p:spPr bwMode="auto">
          <a:xfrm>
            <a:off x="7685088" y="0"/>
            <a:ext cx="14589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Slide from Efros</a:t>
            </a:r>
          </a:p>
        </p:txBody>
      </p:sp>
    </p:spTree>
    <p:extLst>
      <p:ext uri="{BB962C8B-B14F-4D97-AF65-F5344CB8AC3E}">
        <p14:creationId xmlns:p14="http://schemas.microsoft.com/office/powerpoint/2010/main" val="390390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Shrinking the aperture</a:t>
            </a:r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1463675" y="1066800"/>
            <a:ext cx="6003925" cy="5638800"/>
            <a:chOff x="922" y="806"/>
            <a:chExt cx="2551" cy="2905"/>
          </a:xfrm>
        </p:grpSpPr>
        <p:pic>
          <p:nvPicPr>
            <p:cNvPr id="60422" name="Picture 4" descr="pinhole_diff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2" y="806"/>
              <a:ext cx="2389" cy="2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23" name="Rectangle 5"/>
            <p:cNvSpPr>
              <a:spLocks noChangeAspect="1" noChangeArrowheads="1"/>
            </p:cNvSpPr>
            <p:nvPr/>
          </p:nvSpPr>
          <p:spPr bwMode="auto">
            <a:xfrm>
              <a:off x="922" y="2674"/>
              <a:ext cx="2551" cy="10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spcAft>
                  <a:spcPct val="50000"/>
                </a:spcAft>
              </a:pPr>
              <a:endParaRPr lang="ru-RU" i="1">
                <a:solidFill>
                  <a:schemeClr val="bg1"/>
                </a:solidFill>
                <a:latin typeface="Myriad Roman" pitchFamily="34" charset="0"/>
              </a:endParaRPr>
            </a:p>
          </p:txBody>
        </p:sp>
      </p:grpSp>
      <p:sp>
        <p:nvSpPr>
          <p:cNvPr id="1105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5105400"/>
            <a:ext cx="8229600" cy="1447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/>
              <a:t>Why not make the aperture as small as possible?</a:t>
            </a:r>
          </a:p>
          <a:p>
            <a:pPr lvl="1" eaLnBrk="1" hangingPunct="1">
              <a:defRPr/>
            </a:pPr>
            <a:r>
              <a:rPr lang="en-US" dirty="0"/>
              <a:t>Less light gets through</a:t>
            </a:r>
          </a:p>
          <a:p>
            <a:pPr lvl="1" eaLnBrk="1" hangingPunct="1">
              <a:defRPr/>
            </a:pPr>
            <a:r>
              <a:rPr lang="en-US" dirty="0"/>
              <a:t>Diffraction </a:t>
            </a:r>
            <a:r>
              <a:rPr lang="en-US" dirty="0" smtClean="0"/>
              <a:t>effects</a:t>
            </a:r>
            <a:endParaRPr lang="en-US" dirty="0"/>
          </a:p>
        </p:txBody>
      </p:sp>
      <p:sp>
        <p:nvSpPr>
          <p:cNvPr id="60421" name="Text Box 9"/>
          <p:cNvSpPr txBox="1">
            <a:spLocks noChangeArrowheads="1"/>
          </p:cNvSpPr>
          <p:nvPr/>
        </p:nvSpPr>
        <p:spPr bwMode="auto">
          <a:xfrm>
            <a:off x="7543800" y="6583363"/>
            <a:ext cx="1536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18606115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Shrinking the aperture</a:t>
            </a:r>
          </a:p>
        </p:txBody>
      </p:sp>
      <p:pic>
        <p:nvPicPr>
          <p:cNvPr id="61443" name="Picture 3" descr="pinhole_diff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066800"/>
            <a:ext cx="594360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Text Box 9"/>
          <p:cNvSpPr txBox="1">
            <a:spLocks noChangeArrowheads="1"/>
          </p:cNvSpPr>
          <p:nvPr/>
        </p:nvSpPr>
        <p:spPr bwMode="auto">
          <a:xfrm>
            <a:off x="7543800" y="6583363"/>
            <a:ext cx="1536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1098154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cros}&#10;\usepackage{amsmath}&#10;\usepackage{amssymb}&#10;&#10;\begin{document}&#10;&#10;\[&#10;\mat{R}_i = e^{[{\vectg{\theta}}_i]_{\times}}&#10;\texttt{, }&#10;[{\vectg{\theta}}_i]_{\times} =&#10;\bmat&#10;0 &amp; -{\theta_i}_3 &amp; {\theta_i}_2 \\&#10;{\theta_i}_3 &amp; 0 &amp; -{\theta_i}_1 \\&#10;-{\theta_i}_2 &amp; {\theta_i}_1 &amp; 0&#10;\emat&#10;\]&#10;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96"/>
  <p:tag name="BOXFONT" val="10"/>
  <p:tag name="BOXWRAP" val="False"/>
  <p:tag name="WORKAROUNDTRANSPARENCYBUG" val="False"/>
  <p:tag name="BITMAPFORMAT" val="pngmono"/>
  <p:tag name="DEBUGINTERACTIVE" val="True"/>
  <p:tag name="ORIGWIDTH" val="385"/>
  <p:tag name="PICTUREFILESIZE" val="284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macros}&#10;\usepackage{amsmath}&#10;\usepackage{amssymb}&#10;&#10;\begin{document}&#10;&#10;\[&#10;\mat{K}_i =&#10;\bmat&#10;f_i &amp; 0   &amp; 0 \\&#10;0   &amp; f_i &amp; 0 \\&#10;0   &amp; 0   &amp; 1&#10;\emat&#10;\]&#10;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86"/>
  <p:tag name="BOXFONT" val="10"/>
  <p:tag name="BOXWRAP" val="False"/>
  <p:tag name="WORKAROUNDTRANSPARENCYBUG" val="False"/>
  <p:tag name="BITMAPFORMAT" val="pngmono"/>
  <p:tag name="DEBUGINTERACTIVE" val="True"/>
  <p:tag name="ORIGWIDTH" val="151"/>
  <p:tag name="PICTUREFILESIZE" val="1144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51755</TotalTime>
  <Words>1484</Words>
  <Application>Microsoft Office PowerPoint</Application>
  <PresentationFormat>On-screen Show (4:3)</PresentationFormat>
  <Paragraphs>367</Paragraphs>
  <Slides>62</Slides>
  <Notes>10</Notes>
  <HiddenSlides>4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72" baseType="lpstr">
      <vt:lpstr>Arial</vt:lpstr>
      <vt:lpstr>Calibri</vt:lpstr>
      <vt:lpstr>cmsy10</vt:lpstr>
      <vt:lpstr>Courier New</vt:lpstr>
      <vt:lpstr>Myriad Roman</vt:lpstr>
      <vt:lpstr>Symbol</vt:lpstr>
      <vt:lpstr>Times New Roman</vt:lpstr>
      <vt:lpstr>Office Theme</vt:lpstr>
      <vt:lpstr>Photo Editor Photo</vt:lpstr>
      <vt:lpstr>Equation</vt:lpstr>
      <vt:lpstr>Photo Stitching Panoramas from Multiple Images</vt:lpstr>
      <vt:lpstr>What about focus, aperture, DOF, FOV, etc?</vt:lpstr>
      <vt:lpstr>Adding a lens</vt:lpstr>
      <vt:lpstr>Focal length, aperture, depth of field</vt:lpstr>
      <vt:lpstr>The eye</vt:lpstr>
      <vt:lpstr>Depth of field</vt:lpstr>
      <vt:lpstr>Varying the aperture </vt:lpstr>
      <vt:lpstr>Shrinking the aperture</vt:lpstr>
      <vt:lpstr>Shrinking the aperture</vt:lpstr>
      <vt:lpstr>Relation between field of view and focal length</vt:lpstr>
      <vt:lpstr>Today: Image Stitching</vt:lpstr>
      <vt:lpstr>Concepts introduced/reviewed in today’s lecture</vt:lpstr>
      <vt:lpstr>Photo stitching</vt:lpstr>
      <vt:lpstr>Illustration</vt:lpstr>
      <vt:lpstr>Problem set-up</vt:lpstr>
      <vt:lpstr>Homography</vt:lpstr>
      <vt:lpstr>Homography example: Image rectification</vt:lpstr>
      <vt:lpstr>Image Stitching Algorithm Overview</vt:lpstr>
      <vt:lpstr>Computing homography</vt:lpstr>
      <vt:lpstr>Computing homography</vt:lpstr>
      <vt:lpstr>Computing homography</vt:lpstr>
      <vt:lpstr>Computing homography</vt:lpstr>
      <vt:lpstr>Computing homography</vt:lpstr>
      <vt:lpstr>Automatic Image Stitching</vt:lpstr>
      <vt:lpstr>RANSAC for Homography</vt:lpstr>
      <vt:lpstr>RANSAC for Homography</vt:lpstr>
      <vt:lpstr>Verification</vt:lpstr>
      <vt:lpstr>RANSAC for Homography</vt:lpstr>
      <vt:lpstr>Choosing a Projection Surface</vt:lpstr>
      <vt:lpstr>Planar Mapping</vt:lpstr>
      <vt:lpstr>Planar Projection</vt:lpstr>
      <vt:lpstr>Planar Projection</vt:lpstr>
      <vt:lpstr>Cylindrical Mapping</vt:lpstr>
      <vt:lpstr>Cylindrical Projection</vt:lpstr>
      <vt:lpstr>Cylindrical Projection</vt:lpstr>
      <vt:lpstr>PowerPoint Presentation</vt:lpstr>
      <vt:lpstr>Recognizing Panoramas</vt:lpstr>
      <vt:lpstr>Recognizing Panoramas</vt:lpstr>
      <vt:lpstr>Recognizing Panoramas</vt:lpstr>
      <vt:lpstr>Recognizing Panoramas (cont.)</vt:lpstr>
      <vt:lpstr>Finding the panoramas</vt:lpstr>
      <vt:lpstr>Finding the panoramas</vt:lpstr>
      <vt:lpstr>Finding the panoramas</vt:lpstr>
      <vt:lpstr>Recognizing Panoramas (cont.)</vt:lpstr>
      <vt:lpstr>Bundle adjustment for stitching</vt:lpstr>
      <vt:lpstr>Bundle Adjustment</vt:lpstr>
      <vt:lpstr>Bundle Adjustment</vt:lpstr>
      <vt:lpstr>Straightening</vt:lpstr>
      <vt:lpstr>Details to make it look good</vt:lpstr>
      <vt:lpstr>Choosing seams</vt:lpstr>
      <vt:lpstr>Choosing seams</vt:lpstr>
      <vt:lpstr>Choosing seams</vt:lpstr>
      <vt:lpstr>Gain compensation</vt:lpstr>
      <vt:lpstr>Multi-band Blending</vt:lpstr>
      <vt:lpstr>Multiband Blending with Laplacian Pyramid</vt:lpstr>
      <vt:lpstr>Multiband blending</vt:lpstr>
      <vt:lpstr>Blending comparison (IJCV 2007)</vt:lpstr>
      <vt:lpstr>Blending Comparison</vt:lpstr>
      <vt:lpstr>Further reading</vt:lpstr>
      <vt:lpstr>How does iphone panoramic stitching work?</vt:lpstr>
      <vt:lpstr>Things to remember</vt:lpstr>
      <vt:lpstr>Next class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Derek</cp:lastModifiedBy>
  <cp:revision>184</cp:revision>
  <cp:lastPrinted>2012-02-28T18:57:47Z</cp:lastPrinted>
  <dcterms:created xsi:type="dcterms:W3CDTF">2009-12-16T02:55:56Z</dcterms:created>
  <dcterms:modified xsi:type="dcterms:W3CDTF">2015-03-03T15:54:42Z</dcterms:modified>
</cp:coreProperties>
</file>