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5"/>
  </p:notesMasterIdLst>
  <p:sldIdLst>
    <p:sldId id="256" r:id="rId5"/>
    <p:sldId id="523" r:id="rId6"/>
    <p:sldId id="544" r:id="rId7"/>
    <p:sldId id="522" r:id="rId8"/>
    <p:sldId id="527" r:id="rId9"/>
    <p:sldId id="525" r:id="rId10"/>
    <p:sldId id="542" r:id="rId11"/>
    <p:sldId id="538" r:id="rId12"/>
    <p:sldId id="539" r:id="rId13"/>
    <p:sldId id="540" r:id="rId14"/>
    <p:sldId id="541" r:id="rId15"/>
    <p:sldId id="545" r:id="rId16"/>
    <p:sldId id="546" r:id="rId17"/>
    <p:sldId id="549" r:id="rId18"/>
    <p:sldId id="550" r:id="rId19"/>
    <p:sldId id="579" r:id="rId20"/>
    <p:sldId id="582" r:id="rId21"/>
    <p:sldId id="547" r:id="rId22"/>
    <p:sldId id="583" r:id="rId23"/>
    <p:sldId id="551" r:id="rId24"/>
    <p:sldId id="552" r:id="rId25"/>
    <p:sldId id="553" r:id="rId26"/>
    <p:sldId id="554" r:id="rId27"/>
    <p:sldId id="555" r:id="rId28"/>
    <p:sldId id="556" r:id="rId29"/>
    <p:sldId id="584" r:id="rId30"/>
    <p:sldId id="585" r:id="rId31"/>
    <p:sldId id="586" r:id="rId32"/>
    <p:sldId id="587" r:id="rId33"/>
    <p:sldId id="589" r:id="rId34"/>
    <p:sldId id="588" r:id="rId35"/>
    <p:sldId id="558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9" r:id="rId44"/>
    <p:sldId id="580" r:id="rId45"/>
    <p:sldId id="570" r:id="rId46"/>
    <p:sldId id="567" r:id="rId47"/>
    <p:sldId id="590" r:id="rId48"/>
    <p:sldId id="573" r:id="rId49"/>
    <p:sldId id="571" r:id="rId50"/>
    <p:sldId id="576" r:id="rId51"/>
    <p:sldId id="574" r:id="rId52"/>
    <p:sldId id="577" r:id="rId53"/>
    <p:sldId id="57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84861" autoAdjust="0"/>
  </p:normalViewPr>
  <p:slideViewPr>
    <p:cSldViewPr>
      <p:cViewPr varScale="1">
        <p:scale>
          <a:sx n="84" d="100"/>
          <a:sy n="84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2406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4128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340056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5C5C-9858-4C76-AFDA-365E022EBB61}" type="slidenum">
              <a:rPr lang="en-US"/>
              <a:pPr/>
              <a:t>33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62989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36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37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38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2792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39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8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077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9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1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8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Fitting and </a:t>
            </a:r>
            <a:r>
              <a:rPr lang="en-US" dirty="0" smtClean="0"/>
              <a:t>Alignment</a:t>
            </a:r>
            <a:endParaRPr lang="en-US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02/17/15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2043682"/>
              </p:ext>
            </p:extLst>
          </p:nvPr>
        </p:nvGraphicFramePr>
        <p:xfrm>
          <a:off x="990600" y="3657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3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4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54148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5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46054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6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7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</a:rPr>
              <a:t>Solution is eigenvector corresponding to smallest </a:t>
            </a:r>
            <a:r>
              <a:rPr lang="en-US" sz="2400" b="0" dirty="0" err="1" smtClean="0">
                <a:latin typeface="+mn-lt"/>
              </a:rPr>
              <a:t>eigenvalue</a:t>
            </a:r>
            <a:r>
              <a:rPr lang="en-US" sz="2400" b="0" dirty="0" smtClean="0">
                <a:latin typeface="+mn-lt"/>
              </a:rPr>
              <a:t> of A</a:t>
            </a:r>
            <a:r>
              <a:rPr lang="en-US" sz="2400" b="0" baseline="30000" dirty="0" smtClean="0">
                <a:latin typeface="+mn-lt"/>
              </a:rPr>
              <a:t>T</a:t>
            </a:r>
            <a:r>
              <a:rPr lang="en-US" sz="2400" b="0" dirty="0" smtClean="0">
                <a:latin typeface="+mn-lt"/>
              </a:rPr>
              <a:t>A</a:t>
            </a:r>
            <a:endParaRPr lang="en-US" sz="24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details on Raleigh Quotient: </a:t>
            </a:r>
            <a:r>
              <a:rPr lang="en-US" dirty="0" smtClean="0">
                <a:hlinkClick r:id="rId15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8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8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9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5781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0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1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2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3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4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5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matlab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 (global)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easy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May not be what you want to optimize </a:t>
            </a:r>
          </a:p>
          <a:p>
            <a:r>
              <a:rPr lang="en-US" sz="2800" dirty="0" smtClean="0"/>
              <a:t>Sensitive 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3224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Choose </a:t>
                </a:r>
                <a:r>
                  <a:rPr lang="en-US" sz="2800" dirty="0" err="1" smtClean="0"/>
                  <a:t>params</a:t>
                </a:r>
                <a:r>
                  <a:rPr lang="en-US" sz="2800" dirty="0" smtClean="0"/>
                  <a:t> to minimize:</a:t>
                </a:r>
              </a:p>
              <a:p>
                <a:pPr marL="914400" lvl="1" indent="-514350"/>
                <a:r>
                  <a:rPr lang="en-US" sz="2400" dirty="0" smtClean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Repeat (2) and (3) until convergence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82937"/>
              </p:ext>
            </p:extLst>
          </p:nvPr>
        </p:nvGraphicFramePr>
        <p:xfrm>
          <a:off x="32004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8"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05059"/>
              </p:ext>
            </p:extLst>
          </p:nvPr>
        </p:nvGraphicFramePr>
        <p:xfrm>
          <a:off x="53340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9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98468"/>
              </p:ext>
            </p:extLst>
          </p:nvPr>
        </p:nvGraphicFramePr>
        <p:xfrm>
          <a:off x="931653" y="1976019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3" y="1976019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ways to search for parameters (for when no closed form solution exists)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(1) until no parameter changes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 smtClean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16340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9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5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8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9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Need to adjust grid size or smooth</a:t>
            </a:r>
            <a:endParaRPr lang="en-US" sz="2800" dirty="0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6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5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smtClean="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2931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1"/>
            <a:r>
              <a:rPr lang="en-US" dirty="0" smtClean="0"/>
              <a:t>How can we be sure that we have the best?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1"/>
            <a:r>
              <a:rPr lang="en-US" dirty="0" smtClean="0"/>
              <a:t>How can we find the parameters quickly?</a:t>
            </a:r>
          </a:p>
          <a:p>
            <a:pPr lvl="2"/>
            <a:r>
              <a:rPr lang="en-US" dirty="0" smtClean="0"/>
              <a:t>Find ways to avoid testing all parameters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m,b parameterization</a:t>
            </a:r>
          </a:p>
          <a:p>
            <a:r>
              <a:rPr lang="en-US" smtClean="0"/>
              <a:t>Using r, theta parameterization</a:t>
            </a:r>
          </a:p>
          <a:p>
            <a:pPr lvl="1"/>
            <a:r>
              <a:rPr lang="en-US" smtClean="0"/>
              <a:t>Using oriented gradients</a:t>
            </a:r>
          </a:p>
          <a:p>
            <a:r>
              <a:rPr lang="en-US" smtClean="0"/>
              <a:t>Practical considerations</a:t>
            </a:r>
          </a:p>
          <a:p>
            <a:pPr lvl="1"/>
            <a:r>
              <a:rPr lang="en-US" smtClean="0"/>
              <a:t>Bin size</a:t>
            </a:r>
          </a:p>
          <a:p>
            <a:pPr lvl="1"/>
            <a:r>
              <a:rPr lang="en-US" smtClean="0"/>
              <a:t>Smoothing</a:t>
            </a:r>
          </a:p>
          <a:p>
            <a:pPr lvl="1"/>
            <a:r>
              <a:rPr lang="en-US" smtClean="0"/>
              <a:t>Finding multiple lines</a:t>
            </a:r>
          </a:p>
          <a:p>
            <a:pPr lvl="1"/>
            <a:r>
              <a:rPr lang="en-US" smtClean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316080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circles (x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y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r) using 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</a:t>
            </a:r>
          </a:p>
          <a:p>
            <a:r>
              <a:rPr lang="en-US" dirty="0" smtClean="0"/>
              <a:t>Variable r</a:t>
            </a:r>
          </a:p>
        </p:txBody>
      </p:sp>
    </p:spTree>
    <p:extLst>
      <p:ext uri="{BB962C8B-B14F-4D97-AF65-F5344CB8AC3E}">
        <p14:creationId xmlns:p14="http://schemas.microsoft.com/office/powerpoint/2010/main" val="429353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outliers: each point votes separately</a:t>
            </a:r>
          </a:p>
          <a:p>
            <a:r>
              <a:rPr lang="en-US" sz="2800" dirty="0" smtClean="0"/>
              <a:t>Fairly efficient (much faster than trying all sets of parameters)</a:t>
            </a:r>
          </a:p>
          <a:p>
            <a:r>
              <a:rPr lang="en-US" sz="2800" dirty="0" smtClean="0"/>
              <a:t>Provides multiple good fits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dirty="0" smtClean="0"/>
              <a:t>Some sensitivity to noise</a:t>
            </a:r>
          </a:p>
          <a:p>
            <a:r>
              <a:rPr lang="en-US" dirty="0" smtClean="0"/>
              <a:t>Bin size trades off between noise tolerance, precision, and speed/memory</a:t>
            </a:r>
          </a:p>
          <a:p>
            <a:pPr lvl="1"/>
            <a:r>
              <a:rPr lang="en-US" dirty="0" smtClean="0"/>
              <a:t>Can be hard to find sweet spot</a:t>
            </a:r>
          </a:p>
          <a:p>
            <a:r>
              <a:rPr lang="en-US" dirty="0" smtClean="0"/>
              <a:t>Not suitable for more than a few parameters</a:t>
            </a:r>
          </a:p>
          <a:p>
            <a:pPr lvl="1"/>
            <a:r>
              <a:rPr lang="en-US" dirty="0" smtClean="0"/>
              <a:t>grid size grows exponentially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</a:p>
          <a:p>
            <a:r>
              <a:rPr lang="en-US" dirty="0" smtClean="0"/>
              <a:t>Line fitting (also circles, ellipses, etc.)</a:t>
            </a:r>
          </a:p>
          <a:p>
            <a:r>
              <a:rPr lang="en-US" dirty="0" smtClean="0"/>
              <a:t>Object instance recognition (parameters are </a:t>
            </a:r>
            <a:r>
              <a:rPr lang="en-US" dirty="0" smtClean="0"/>
              <a:t>position/scale/orientation)</a:t>
            </a:r>
            <a:endParaRPr lang="en-US" dirty="0" smtClean="0"/>
          </a:p>
          <a:p>
            <a:r>
              <a:rPr lang="en-US" dirty="0" smtClean="0"/>
              <a:t>Object category recognition  (parameters are position/scale)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8276" name="Object 36"/>
          <p:cNvGraphicFramePr>
            <a:graphicFrameLocks noChangeAspect="1"/>
          </p:cNvGraphicFramePr>
          <p:nvPr/>
        </p:nvGraphicFramePr>
        <p:xfrm>
          <a:off x="533400" y="5881688"/>
          <a:ext cx="1914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9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81688"/>
                        <a:ext cx="19145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7" name="Object 37"/>
          <p:cNvGraphicFramePr>
            <a:graphicFrameLocks noChangeAspect="1"/>
          </p:cNvGraphicFramePr>
          <p:nvPr/>
        </p:nvGraphicFramePr>
        <p:xfrm>
          <a:off x="3429000" y="4662488"/>
          <a:ext cx="10810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0" name="Equation" r:id="rId6" imgW="444240" imgH="291960" progId="Equation.3">
                  <p:embed/>
                </p:oleObj>
              </mc:Choice>
              <mc:Fallback>
                <p:oleObj name="Equation" r:id="rId6" imgW="4442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2488"/>
                        <a:ext cx="10810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8" name="Object 38"/>
          <p:cNvGraphicFramePr>
            <a:graphicFrameLocks noChangeAspect="1"/>
          </p:cNvGraphicFramePr>
          <p:nvPr/>
        </p:nvGraphicFramePr>
        <p:xfrm>
          <a:off x="533400" y="4738688"/>
          <a:ext cx="2225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1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38688"/>
                        <a:ext cx="22256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569913" y="5424488"/>
            <a:ext cx="120491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such that:</a:t>
            </a:r>
          </a:p>
        </p:txBody>
      </p:sp>
      <p:graphicFrame>
        <p:nvGraphicFramePr>
          <p:cNvPr id="138280" name="Object 40"/>
          <p:cNvGraphicFramePr>
            <a:graphicFrameLocks noChangeAspect="1"/>
          </p:cNvGraphicFramePr>
          <p:nvPr/>
        </p:nvGraphicFramePr>
        <p:xfrm>
          <a:off x="3352800" y="5729288"/>
          <a:ext cx="3581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2" name="Equation" r:id="rId10" imgW="1701720" imgH="355320" progId="Equation.3">
                  <p:embed/>
                </p:oleObj>
              </mc:Choice>
              <mc:Fallback>
                <p:oleObj name="Equation" r:id="rId10" imgW="170172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29288"/>
                        <a:ext cx="3581400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1" name="Line 41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8282" name="Object 42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3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3" name="Line 43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H="1">
            <a:off x="4267200" y="5500688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H="1">
            <a:off x="4572000" y="5348288"/>
            <a:ext cx="914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5495925" y="5043488"/>
            <a:ext cx="27336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Model parameters</a:t>
            </a:r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206375" y="17526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201613" y="762000"/>
            <a:ext cx="3095625" cy="97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</a:t>
            </a:r>
            <a:r>
              <a:rPr lang="en-US" sz="1600">
                <a:solidFill>
                  <a:srgbClr val="FF0000"/>
                </a:solidFill>
              </a:rPr>
              <a:t>RAN</a:t>
            </a:r>
            <a:r>
              <a:rPr lang="en-US" sz="1600"/>
              <a:t>dom </a:t>
            </a:r>
            <a:r>
              <a:rPr lang="en-US" sz="1600">
                <a:solidFill>
                  <a:srgbClr val="FF0000"/>
                </a:solidFill>
              </a:rPr>
              <a:t>SA</a:t>
            </a:r>
            <a:r>
              <a:rPr lang="en-US" sz="1600"/>
              <a:t>mple </a:t>
            </a: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/>
              <a:t>onsensus) :</a:t>
            </a:r>
          </a:p>
          <a:p>
            <a:r>
              <a:rPr lang="en-US" sz="1400"/>
              <a:t>Learning technique to estimate </a:t>
            </a:r>
          </a:p>
          <a:p>
            <a:r>
              <a:rPr lang="en-US" sz="1400"/>
              <a:t>parameters  of </a:t>
            </a:r>
            <a:r>
              <a:rPr lang="en-US" sz="1400">
                <a:sym typeface="Symbol" pitchFamily="18" charset="2"/>
              </a:rPr>
              <a:t>a model</a:t>
            </a:r>
            <a:r>
              <a:rPr lang="en-US" sz="1400"/>
              <a:t> by random </a:t>
            </a:r>
          </a:p>
          <a:p>
            <a:r>
              <a:rPr lang="en-US" sz="1400"/>
              <a:t>sampling of observed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35867" y="65502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  <p:bldP spid="138281" grpId="0" animBg="1"/>
      <p:bldP spid="1382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4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Minimum </a:t>
            </a:r>
            <a:r>
              <a:rPr lang="en-US" sz="2000" dirty="0"/>
              <a:t>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objective function parameters than Hough transform</a:t>
            </a:r>
          </a:p>
          <a:p>
            <a:r>
              <a:rPr lang="en-US" sz="2800" dirty="0" smtClean="0"/>
              <a:t>Optimization parameters 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</a:p>
          <a:p>
            <a:r>
              <a:rPr lang="en-US" sz="2800" dirty="0" smtClean="0"/>
              <a:t>Not </a:t>
            </a:r>
            <a:r>
              <a:rPr lang="en-US" sz="2800" dirty="0" smtClean="0"/>
              <a:t>as good </a:t>
            </a:r>
            <a:r>
              <a:rPr lang="en-US" sz="2800" dirty="0" smtClean="0"/>
              <a:t>for getting multiple </a:t>
            </a:r>
            <a:r>
              <a:rPr lang="en-US" sz="2800" dirty="0" smtClean="0"/>
              <a:t>fits (though one solution is to remove inliers after each fit and repeat)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Initialize</a:t>
            </a:r>
            <a:r>
              <a:rPr lang="en-US" sz="2600" dirty="0" smtClean="0"/>
              <a:t> transformation (e.g., compute difference in means and scale)</a:t>
            </a:r>
            <a:endParaRPr lang="en-US" sz="2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1-8)</a:t>
            </a:r>
          </a:p>
          <a:p>
            <a:r>
              <a:rPr lang="en-US" dirty="0" smtClean="0"/>
              <a:t>Iterative Closest Point (ICP)</a:t>
            </a:r>
          </a:p>
          <a:p>
            <a:pPr lvl="1"/>
            <a:r>
              <a:rPr lang="en-US" dirty="0" smtClean="0"/>
              <a:t>For local alignment only: does not require initial correspondences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7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6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7" name="Equation" r:id="rId6" imgW="1498320" imgH="1168200" progId="Equation.3">
                  <p:embed/>
                </p:oleObj>
              </mc:Choice>
              <mc:Fallback>
                <p:oleObj name="Equation" r:id="rId6" imgW="1498320" imgH="116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72947"/>
                        <a:ext cx="1905000" cy="1485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9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1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5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class: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Keypoint</a:t>
            </a:r>
            <a:r>
              <a:rPr lang="en-US" dirty="0" smtClean="0"/>
              <a:t>-based object instance recognition and search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381490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3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4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5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6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Matlab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and line </a:t>
            </a:r>
            <a:r>
              <a:rPr lang="en-US" sz="2000" i="1" dirty="0" err="1">
                <a:latin typeface="Times New Roman" pitchFamily="18" charset="0"/>
              </a:rPr>
              <a:t>ax+by+c</a:t>
            </a:r>
            <a:r>
              <a:rPr lang="en-US" sz="2000" i="1" dirty="0">
                <a:latin typeface="Times New Roman" pitchFamily="18" charset="0"/>
              </a:rPr>
              <a:t>=0  </a:t>
            </a:r>
            <a:r>
              <a:rPr lang="en-US" sz="2000" dirty="0">
                <a:latin typeface="Times New Roman" pitchFamily="18" charset="0"/>
              </a:rPr>
              <a:t>is </a:t>
            </a:r>
            <a:r>
              <a:rPr lang="en-US" sz="2000" dirty="0" smtClean="0">
                <a:latin typeface="Times New Roman" pitchFamily="18" charset="0"/>
              </a:rPr>
              <a:t> 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proof: </a:t>
            </a:r>
            <a:r>
              <a:rPr lang="en-US" sz="1400" dirty="0" smtClean="0">
                <a:hlinkClick r:id="rId7"/>
              </a:rPr>
              <a:t>http://mathworld.wolfram.com/Point-LineDistance2-Dimensional.html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52411</TotalTime>
  <Words>3036</Words>
  <Application>Microsoft Office PowerPoint</Application>
  <PresentationFormat>On-screen Show (4:3)</PresentationFormat>
  <Paragraphs>619</Paragraphs>
  <Slides>50</Slides>
  <Notes>20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Futura Bk BT</vt:lpstr>
      <vt:lpstr>Symbol</vt:lpstr>
      <vt:lpstr>Times New Roman</vt:lpstr>
      <vt:lpstr>Wingdings</vt:lpstr>
      <vt:lpstr>Office Theme</vt:lpstr>
      <vt:lpstr>Default Design</vt:lpstr>
      <vt:lpstr>1_Office Theme</vt:lpstr>
      <vt:lpstr>2_Office Theme</vt:lpstr>
      <vt:lpstr>Equation</vt:lpstr>
      <vt:lpstr>Fitting and Alignment</vt:lpstr>
      <vt:lpstr>PowerPoint Presentation</vt:lpstr>
      <vt:lpstr>Fitting and Alignment</vt:lpstr>
      <vt:lpstr>Fitting and Alignment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Robust least squares (to deal with outliers)</vt:lpstr>
      <vt:lpstr>Robust Estimator </vt:lpstr>
      <vt:lpstr>Demo – part 1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Finding lines using Hough transform</vt:lpstr>
      <vt:lpstr>Finding circles (x0, y0, r) using Hough transform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Demo – part 2</vt:lpstr>
      <vt:lpstr>What if you want to align but have no prior matched pairs?</vt:lpstr>
      <vt:lpstr>Iterative Closest Points (ICP) Algorithm</vt:lpstr>
      <vt:lpstr>Algorithm Summary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Next class: Object Recognition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147</cp:revision>
  <dcterms:created xsi:type="dcterms:W3CDTF">2009-12-16T02:55:56Z</dcterms:created>
  <dcterms:modified xsi:type="dcterms:W3CDTF">2015-02-17T16:41:49Z</dcterms:modified>
</cp:coreProperties>
</file>