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343" r:id="rId3"/>
    <p:sldId id="364" r:id="rId4"/>
    <p:sldId id="349" r:id="rId5"/>
    <p:sldId id="350" r:id="rId6"/>
    <p:sldId id="346" r:id="rId7"/>
    <p:sldId id="347" r:id="rId8"/>
    <p:sldId id="344" r:id="rId9"/>
    <p:sldId id="345" r:id="rId10"/>
    <p:sldId id="348" r:id="rId11"/>
    <p:sldId id="361" r:id="rId12"/>
    <p:sldId id="362" r:id="rId13"/>
    <p:sldId id="363" r:id="rId14"/>
    <p:sldId id="351" r:id="rId15"/>
    <p:sldId id="352" r:id="rId16"/>
    <p:sldId id="353" r:id="rId17"/>
    <p:sldId id="360" r:id="rId18"/>
    <p:sldId id="265" r:id="rId19"/>
    <p:sldId id="312" r:id="rId20"/>
    <p:sldId id="308" r:id="rId21"/>
    <p:sldId id="306" r:id="rId22"/>
    <p:sldId id="358" r:id="rId23"/>
    <p:sldId id="359" r:id="rId24"/>
    <p:sldId id="267" r:id="rId25"/>
    <p:sldId id="273" r:id="rId26"/>
    <p:sldId id="277" r:id="rId27"/>
    <p:sldId id="317" r:id="rId28"/>
    <p:sldId id="365" r:id="rId29"/>
    <p:sldId id="278" r:id="rId30"/>
    <p:sldId id="279" r:id="rId31"/>
    <p:sldId id="354" r:id="rId32"/>
    <p:sldId id="355" r:id="rId33"/>
    <p:sldId id="356" r:id="rId34"/>
    <p:sldId id="357" r:id="rId35"/>
    <p:sldId id="318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90" r:id="rId45"/>
    <p:sldId id="291" r:id="rId46"/>
    <p:sldId id="288" r:id="rId47"/>
    <p:sldId id="289" r:id="rId48"/>
    <p:sldId id="335" r:id="rId49"/>
    <p:sldId id="293" r:id="rId50"/>
    <p:sldId id="294" r:id="rId51"/>
    <p:sldId id="295" r:id="rId52"/>
    <p:sldId id="296" r:id="rId53"/>
    <p:sldId id="337" r:id="rId54"/>
    <p:sldId id="297" r:id="rId55"/>
    <p:sldId id="299" r:id="rId56"/>
    <p:sldId id="300" r:id="rId57"/>
    <p:sldId id="324" r:id="rId58"/>
    <p:sldId id="341" r:id="rId59"/>
    <p:sldId id="326" r:id="rId60"/>
    <p:sldId id="328" r:id="rId61"/>
    <p:sldId id="327" r:id="rId62"/>
    <p:sldId id="329" r:id="rId63"/>
    <p:sldId id="338" r:id="rId64"/>
    <p:sldId id="339" r:id="rId65"/>
    <p:sldId id="340" r:id="rId66"/>
    <p:sldId id="313" r:id="rId67"/>
    <p:sldId id="331" r:id="rId68"/>
    <p:sldId id="314" r:id="rId69"/>
    <p:sldId id="342" r:id="rId70"/>
    <p:sldId id="315" r:id="rId7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676"/>
    <a:srgbClr val="32000C"/>
    <a:srgbClr val="CB6B30"/>
    <a:srgbClr val="E36243"/>
    <a:srgbClr val="FF4A7E"/>
    <a:srgbClr val="0B0B0B"/>
    <a:srgbClr val="00FF00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3" autoAdjust="0"/>
    <p:restoredTop sz="80109" autoAdjust="0"/>
  </p:normalViewPr>
  <p:slideViewPr>
    <p:cSldViewPr>
      <p:cViewPr varScale="1">
        <p:scale>
          <a:sx n="48" d="100"/>
          <a:sy n="48" d="100"/>
        </p:scale>
        <p:origin x="1096" y="4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49.wmf"/><Relationship Id="rId4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450A14-1984-4078-9E10-83FDC85EC0C0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50F79F-EF92-4013-8754-5DC0A7245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B36E14-FA26-4874-9D32-5FFCA3E43F60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79503E-BF1B-43C0-B836-0C9F9F6E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3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9B765-9265-4293-8BCF-FC99C2E86391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As shown at the beginning, it interesting to visualize the geometrical relationship between canonical parts. </a:t>
            </a:r>
          </a:p>
          <a:p>
            <a:endParaRPr lang="en-US"/>
          </a:p>
          <a:p>
            <a:r>
              <a:rPr lang="en-US"/>
              <a:t>Notice that:</a:t>
            </a:r>
          </a:p>
          <a:p>
            <a:pPr>
              <a:buFontTx/>
              <a:buChar char="-"/>
            </a:pPr>
            <a:r>
              <a:rPr lang="en-US"/>
              <a:t>These 2 canonical parts share the same pose. All parts that share the same pose form a canonical pose.</a:t>
            </a:r>
          </a:p>
          <a:p>
            <a:pPr>
              <a:buFontTx/>
              <a:buChar char="-"/>
            </a:pPr>
            <a:r>
              <a:rPr lang="en-US"/>
              <a:t>These are other examples of canonical poses</a:t>
            </a:r>
          </a:p>
          <a:p>
            <a:pPr>
              <a:buFontTx/>
              <a:buChar char="-"/>
            </a:pPr>
            <a:r>
              <a:rPr lang="en-US"/>
              <a:t>Part belonging to different canonical poses are linked by a full homograhic transformation</a:t>
            </a:r>
          </a:p>
          <a:p>
            <a:r>
              <a:rPr lang="en-US"/>
              <a:t>Here we see examples of canonical poses mapped into object instances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r>
              <a:rPr lang="en-US"/>
              <a:t>%%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This plane collect canonical parts that share the same pose. All this canonical parts are related by a pure translation constraint.</a:t>
            </a:r>
          </a:p>
          <a:p>
            <a:r>
              <a:rPr lang="en-US"/>
              <a:t>- These canonical parts do not share the same pose and belong to different planes. This change of pose is described by the homographic transformation Aij.</a:t>
            </a:r>
          </a:p>
          <a:p>
            <a:r>
              <a:rPr lang="en-US"/>
              <a:t>- Canonical parts that are not visible at the same time are not linked.</a:t>
            </a:r>
          </a:p>
          <a:p>
            <a:endParaRPr lang="en-US"/>
          </a:p>
          <a:p>
            <a:r>
              <a:rPr lang="en-US"/>
              <a:t>Canonical parts that share the same pose forms a single-view submodel.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%Canonical parts that share the same pose form a single view sub-model of the object class. Canonical parts that do not belong to the same plane, correspond to different %poses of the 3d object. The linkage stucture quantifies this relative change of pose through the homographic transformations. Canonical parts that are not visible at the same %time are not linked.</a:t>
            </a:r>
          </a:p>
          <a:p>
            <a:endParaRPr lang="en-US"/>
          </a:p>
          <a:p>
            <a:r>
              <a:rPr lang="en-US" b="1"/>
              <a:t>Notice this representation is </a:t>
            </a:r>
            <a:r>
              <a:rPr lang="en-US"/>
              <a:t>more flexible than a  full 3d model</a:t>
            </a:r>
            <a:r>
              <a:rPr lang="en-US" b="1"/>
              <a:t> yet, much richer than those where </a:t>
            </a:r>
            <a:r>
              <a:rPr lang="en-US"/>
              <a:t>parts are linked by 'right to left', 'up to down‘ relationship, yet. . Also it is different from aspect graph:  in that: aspect graphs are able to segment the object in stable regions across views </a:t>
            </a:r>
            <a:endParaRPr lang="en-US">
              <a:solidFill>
                <a:srgbClr val="CC0066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8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62476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3099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64487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78910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81376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74586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72153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81803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36225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7110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F8B20-1B91-4C78-800C-71A1713D764A}" type="slidenum">
              <a:rPr lang="en-US"/>
              <a:pPr/>
              <a:t>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59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86588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2973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15581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47432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05132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01472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29158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91982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7AE7C-562B-4A6A-8F4A-8E41B6A8D52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95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4098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3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029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9346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</a:t>
            </a:r>
            <a:r>
              <a:rPr lang="en-US" baseline="0" dirty="0" smtClean="0"/>
              <a:t> eyes don’t see everything at once, but they jump around.  You see only about 2 degrees with high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7ACDB2-7C05-4893-A468-F328219D2C7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7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4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Blobs!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45118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6391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8B6F-2CB1-419C-8C75-776D0348483D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CF29-2143-4745-843A-3D13FFDFD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E866-C95C-48F6-BB52-09171EE7AB14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DE0C-2A37-4EE3-A849-55957763A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599F-D638-4F6C-B529-9E3D38E1AF6F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66AE-E9B7-485E-8B01-F7AB73862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90A0-808A-4903-89B9-DE5BE025A0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8905-532C-42AF-AF52-583E712B8722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F23-469E-4275-BA72-9C5EDBFB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1C9A-8D76-4AD7-97C9-0396069C5BA1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2B07-F070-4EDB-B20E-1EF088E23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D0C3-F8B4-429A-9062-CA5523AE0A26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BDA5-0928-4BA4-930C-DB84DFFC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2AF5-A0D0-4C2B-BF44-3021CE43B17E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C1D9-9A68-4F21-8029-F3C8C354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B9B8-60F1-4A13-8852-42BF3851DF0B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22A8-AD3D-4BCD-8DD0-1C9CE9AB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0B19-307F-401E-89FD-62B5F1C47FD0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40BB-538F-41CA-8B87-7DD12B8C2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4277-B787-4433-9EF7-87C48AB100AC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31F-FB01-4381-827A-51534D82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96B9-109A-49FE-AC5D-8D738401EA78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490E-0B19-41AA-88BD-F43A60A5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8B18C6-8508-4116-A4CD-698FFF3368C0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3187B-518C-4297-A486-8FFA291F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onslab.com/videos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9.wmf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6.wmf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wmf"/><Relationship Id="rId11" Type="http://schemas.openxmlformats.org/officeDocument/2006/relationships/hyperlink" Target="http://en.wikipedia.org/wiki/Corner_detection" TargetMode="External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~grauman/courses/fall2009/papers/local_features_synthesis_draft.pdf" TargetMode="External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3.png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9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68.png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73.png"/><Relationship Id="rId4" Type="http://schemas.openxmlformats.org/officeDocument/2006/relationships/image" Target="../media/image35.png"/><Relationship Id="rId9" Type="http://schemas.openxmlformats.org/officeDocument/2006/relationships/image" Target="../media/image70.wmf"/><Relationship Id="rId14" Type="http://schemas.openxmlformats.org/officeDocument/2006/relationships/image" Target="../media/image7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2.png"/><Relationship Id="rId11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2.png"/><Relationship Id="rId11" Type="http://schemas.openxmlformats.org/officeDocument/2006/relationships/image" Target="../media/image86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2.png"/><Relationship Id="rId11" Type="http://schemas.openxmlformats.org/officeDocument/2006/relationships/image" Target="../media/image88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2.png"/><Relationship Id="rId11" Type="http://schemas.openxmlformats.org/officeDocument/2006/relationships/image" Target="../media/image90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2.png"/><Relationship Id="rId11" Type="http://schemas.openxmlformats.org/officeDocument/2006/relationships/image" Target="../media/image93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2.png"/><Relationship Id="rId11" Type="http://schemas.openxmlformats.org/officeDocument/2006/relationships/image" Target="../media/image95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4.png"/><Relationship Id="rId5" Type="http://schemas.openxmlformats.org/officeDocument/2006/relationships/image" Target="../media/image103.jpeg"/><Relationship Id="rId4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96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09.png"/><Relationship Id="rId12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8.png"/><Relationship Id="rId11" Type="http://schemas.openxmlformats.org/officeDocument/2006/relationships/image" Target="../media/image105.wmf"/><Relationship Id="rId5" Type="http://schemas.openxmlformats.org/officeDocument/2006/relationships/image" Target="../media/image107.png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21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Locating and Describing Interest Points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02/10/15</a:t>
            </a:r>
            <a:endParaRPr lang="en-US" dirty="0"/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33400" y="6488113"/>
            <a:ext cx="839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Acknowledgment: Many keypoint slides from Grauman&amp;Leibe 2008 AAAI Tutorial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C:\Users\Hoiem\AppData\Local\Temp\wz5c22\hw2_supp\tracking\images\hotel.seq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36" y="1902238"/>
            <a:ext cx="273100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tracking points</a:t>
            </a:r>
            <a:endParaRPr lang="en-US" dirty="0"/>
          </a:p>
        </p:txBody>
      </p:sp>
      <p:pic>
        <p:nvPicPr>
          <p:cNvPr id="52227" name="Picture 3" descr="C:\Users\Hoiem\AppData\Local\Temp\wz0971\hw2_supp\tracking\images\hotel.seq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5" y="1896904"/>
            <a:ext cx="273100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C:\Users\Hoiem\AppData\Local\Temp\wz4d53\hw2_supp\tracking\images\hotel.seq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77" y="1884712"/>
            <a:ext cx="273100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492" y="455907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0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41020" y="453647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22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11696" y="455907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49 </a:t>
            </a:r>
            <a:endParaRPr lang="en-US" dirty="0"/>
          </a:p>
        </p:txBody>
      </p:sp>
      <p:cxnSp>
        <p:nvCxnSpPr>
          <p:cNvPr id="10" name="Straight Connector 9"/>
          <p:cNvCxnSpPr>
            <a:stCxn id="52227" idx="0"/>
            <a:endCxn id="52227" idx="2"/>
          </p:cNvCxnSpPr>
          <p:nvPr/>
        </p:nvCxnSpPr>
        <p:spPr>
          <a:xfrm>
            <a:off x="1605069" y="1896904"/>
            <a:ext cx="0" cy="256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2227" idx="1"/>
            <a:endCxn id="52227" idx="3"/>
          </p:cNvCxnSpPr>
          <p:nvPr/>
        </p:nvCxnSpPr>
        <p:spPr>
          <a:xfrm>
            <a:off x="239565" y="3177064"/>
            <a:ext cx="2731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82381" y="1884712"/>
            <a:ext cx="0" cy="256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16877" y="3164872"/>
            <a:ext cx="2731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39584" y="1884712"/>
            <a:ext cx="0" cy="256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74080" y="3164872"/>
            <a:ext cx="2731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29840" y="28213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2852" y="28642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9786" y="31009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42746" y="2724174"/>
            <a:ext cx="2523744" cy="292608"/>
          </a:xfrm>
          <a:custGeom>
            <a:avLst/>
            <a:gdLst>
              <a:gd name="connsiteX0" fmla="*/ 0 w 2523744"/>
              <a:gd name="connsiteY0" fmla="*/ 219456 h 292608"/>
              <a:gd name="connsiteX1" fmla="*/ 91440 w 2523744"/>
              <a:gd name="connsiteY1" fmla="*/ 201168 h 292608"/>
              <a:gd name="connsiteX2" fmla="*/ 237744 w 2523744"/>
              <a:gd name="connsiteY2" fmla="*/ 146304 h 292608"/>
              <a:gd name="connsiteX3" fmla="*/ 420624 w 2523744"/>
              <a:gd name="connsiteY3" fmla="*/ 109728 h 292608"/>
              <a:gd name="connsiteX4" fmla="*/ 475488 w 2523744"/>
              <a:gd name="connsiteY4" fmla="*/ 91440 h 292608"/>
              <a:gd name="connsiteX5" fmla="*/ 548640 w 2523744"/>
              <a:gd name="connsiteY5" fmla="*/ 54864 h 292608"/>
              <a:gd name="connsiteX6" fmla="*/ 676656 w 2523744"/>
              <a:gd name="connsiteY6" fmla="*/ 36576 h 292608"/>
              <a:gd name="connsiteX7" fmla="*/ 841248 w 2523744"/>
              <a:gd name="connsiteY7" fmla="*/ 18288 h 292608"/>
              <a:gd name="connsiteX8" fmla="*/ 987552 w 2523744"/>
              <a:gd name="connsiteY8" fmla="*/ 0 h 292608"/>
              <a:gd name="connsiteX9" fmla="*/ 1810512 w 2523744"/>
              <a:gd name="connsiteY9" fmla="*/ 36576 h 292608"/>
              <a:gd name="connsiteX10" fmla="*/ 1883664 w 2523744"/>
              <a:gd name="connsiteY10" fmla="*/ 54864 h 292608"/>
              <a:gd name="connsiteX11" fmla="*/ 1975104 w 2523744"/>
              <a:gd name="connsiteY11" fmla="*/ 73152 h 292608"/>
              <a:gd name="connsiteX12" fmla="*/ 2084832 w 2523744"/>
              <a:gd name="connsiteY12" fmla="*/ 109728 h 292608"/>
              <a:gd name="connsiteX13" fmla="*/ 2139696 w 2523744"/>
              <a:gd name="connsiteY13" fmla="*/ 128016 h 292608"/>
              <a:gd name="connsiteX14" fmla="*/ 2304288 w 2523744"/>
              <a:gd name="connsiteY14" fmla="*/ 164592 h 292608"/>
              <a:gd name="connsiteX15" fmla="*/ 2359152 w 2523744"/>
              <a:gd name="connsiteY15" fmla="*/ 201168 h 292608"/>
              <a:gd name="connsiteX16" fmla="*/ 2414016 w 2523744"/>
              <a:gd name="connsiteY16" fmla="*/ 219456 h 292608"/>
              <a:gd name="connsiteX17" fmla="*/ 2523744 w 2523744"/>
              <a:gd name="connsiteY17" fmla="*/ 29260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3744" h="292608">
                <a:moveTo>
                  <a:pt x="0" y="219456"/>
                </a:moveTo>
                <a:cubicBezTo>
                  <a:pt x="30480" y="213360"/>
                  <a:pt x="61667" y="210100"/>
                  <a:pt x="91440" y="201168"/>
                </a:cubicBezTo>
                <a:cubicBezTo>
                  <a:pt x="132120" y="188964"/>
                  <a:pt x="192054" y="156457"/>
                  <a:pt x="237744" y="146304"/>
                </a:cubicBezTo>
                <a:cubicBezTo>
                  <a:pt x="399412" y="110378"/>
                  <a:pt x="293097" y="146164"/>
                  <a:pt x="420624" y="109728"/>
                </a:cubicBezTo>
                <a:cubicBezTo>
                  <a:pt x="439160" y="104432"/>
                  <a:pt x="457769" y="99034"/>
                  <a:pt x="475488" y="91440"/>
                </a:cubicBezTo>
                <a:cubicBezTo>
                  <a:pt x="500546" y="80701"/>
                  <a:pt x="522338" y="62037"/>
                  <a:pt x="548640" y="54864"/>
                </a:cubicBezTo>
                <a:cubicBezTo>
                  <a:pt x="590226" y="43522"/>
                  <a:pt x="633884" y="41923"/>
                  <a:pt x="676656" y="36576"/>
                </a:cubicBezTo>
                <a:cubicBezTo>
                  <a:pt x="731431" y="29729"/>
                  <a:pt x="786424" y="24738"/>
                  <a:pt x="841248" y="18288"/>
                </a:cubicBezTo>
                <a:lnTo>
                  <a:pt x="987552" y="0"/>
                </a:lnTo>
                <a:cubicBezTo>
                  <a:pt x="1185039" y="5486"/>
                  <a:pt x="1557481" y="-2352"/>
                  <a:pt x="1810512" y="36576"/>
                </a:cubicBezTo>
                <a:cubicBezTo>
                  <a:pt x="1835354" y="40398"/>
                  <a:pt x="1859128" y="49412"/>
                  <a:pt x="1883664" y="54864"/>
                </a:cubicBezTo>
                <a:cubicBezTo>
                  <a:pt x="1914007" y="61607"/>
                  <a:pt x="1945116" y="64973"/>
                  <a:pt x="1975104" y="73152"/>
                </a:cubicBezTo>
                <a:cubicBezTo>
                  <a:pt x="2012300" y="83296"/>
                  <a:pt x="2048256" y="97536"/>
                  <a:pt x="2084832" y="109728"/>
                </a:cubicBezTo>
                <a:cubicBezTo>
                  <a:pt x="2103120" y="115824"/>
                  <a:pt x="2120793" y="124235"/>
                  <a:pt x="2139696" y="128016"/>
                </a:cubicBezTo>
                <a:cubicBezTo>
                  <a:pt x="2255782" y="151233"/>
                  <a:pt x="2200980" y="138765"/>
                  <a:pt x="2304288" y="164592"/>
                </a:cubicBezTo>
                <a:cubicBezTo>
                  <a:pt x="2322576" y="176784"/>
                  <a:pt x="2339493" y="191338"/>
                  <a:pt x="2359152" y="201168"/>
                </a:cubicBezTo>
                <a:cubicBezTo>
                  <a:pt x="2376394" y="209789"/>
                  <a:pt x="2397165" y="210094"/>
                  <a:pt x="2414016" y="219456"/>
                </a:cubicBezTo>
                <a:cubicBezTo>
                  <a:pt x="2452443" y="240804"/>
                  <a:pt x="2523744" y="292608"/>
                  <a:pt x="2523744" y="292608"/>
                </a:cubicBezTo>
              </a:path>
            </a:pathLst>
          </a:custGeom>
          <a:noFill/>
          <a:ln w="47625">
            <a:solidFill>
              <a:srgbClr val="FF0000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252698">
            <a:off x="5782056" y="2894124"/>
            <a:ext cx="2523744" cy="292608"/>
          </a:xfrm>
          <a:custGeom>
            <a:avLst/>
            <a:gdLst>
              <a:gd name="connsiteX0" fmla="*/ 0 w 2523744"/>
              <a:gd name="connsiteY0" fmla="*/ 219456 h 292608"/>
              <a:gd name="connsiteX1" fmla="*/ 91440 w 2523744"/>
              <a:gd name="connsiteY1" fmla="*/ 201168 h 292608"/>
              <a:gd name="connsiteX2" fmla="*/ 237744 w 2523744"/>
              <a:gd name="connsiteY2" fmla="*/ 146304 h 292608"/>
              <a:gd name="connsiteX3" fmla="*/ 420624 w 2523744"/>
              <a:gd name="connsiteY3" fmla="*/ 109728 h 292608"/>
              <a:gd name="connsiteX4" fmla="*/ 475488 w 2523744"/>
              <a:gd name="connsiteY4" fmla="*/ 91440 h 292608"/>
              <a:gd name="connsiteX5" fmla="*/ 548640 w 2523744"/>
              <a:gd name="connsiteY5" fmla="*/ 54864 h 292608"/>
              <a:gd name="connsiteX6" fmla="*/ 676656 w 2523744"/>
              <a:gd name="connsiteY6" fmla="*/ 36576 h 292608"/>
              <a:gd name="connsiteX7" fmla="*/ 841248 w 2523744"/>
              <a:gd name="connsiteY7" fmla="*/ 18288 h 292608"/>
              <a:gd name="connsiteX8" fmla="*/ 987552 w 2523744"/>
              <a:gd name="connsiteY8" fmla="*/ 0 h 292608"/>
              <a:gd name="connsiteX9" fmla="*/ 1810512 w 2523744"/>
              <a:gd name="connsiteY9" fmla="*/ 36576 h 292608"/>
              <a:gd name="connsiteX10" fmla="*/ 1883664 w 2523744"/>
              <a:gd name="connsiteY10" fmla="*/ 54864 h 292608"/>
              <a:gd name="connsiteX11" fmla="*/ 1975104 w 2523744"/>
              <a:gd name="connsiteY11" fmla="*/ 73152 h 292608"/>
              <a:gd name="connsiteX12" fmla="*/ 2084832 w 2523744"/>
              <a:gd name="connsiteY12" fmla="*/ 109728 h 292608"/>
              <a:gd name="connsiteX13" fmla="*/ 2139696 w 2523744"/>
              <a:gd name="connsiteY13" fmla="*/ 128016 h 292608"/>
              <a:gd name="connsiteX14" fmla="*/ 2304288 w 2523744"/>
              <a:gd name="connsiteY14" fmla="*/ 164592 h 292608"/>
              <a:gd name="connsiteX15" fmla="*/ 2359152 w 2523744"/>
              <a:gd name="connsiteY15" fmla="*/ 201168 h 292608"/>
              <a:gd name="connsiteX16" fmla="*/ 2414016 w 2523744"/>
              <a:gd name="connsiteY16" fmla="*/ 219456 h 292608"/>
              <a:gd name="connsiteX17" fmla="*/ 2523744 w 2523744"/>
              <a:gd name="connsiteY17" fmla="*/ 29260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3744" h="292608">
                <a:moveTo>
                  <a:pt x="0" y="219456"/>
                </a:moveTo>
                <a:cubicBezTo>
                  <a:pt x="30480" y="213360"/>
                  <a:pt x="61667" y="210100"/>
                  <a:pt x="91440" y="201168"/>
                </a:cubicBezTo>
                <a:cubicBezTo>
                  <a:pt x="132120" y="188964"/>
                  <a:pt x="192054" y="156457"/>
                  <a:pt x="237744" y="146304"/>
                </a:cubicBezTo>
                <a:cubicBezTo>
                  <a:pt x="399412" y="110378"/>
                  <a:pt x="293097" y="146164"/>
                  <a:pt x="420624" y="109728"/>
                </a:cubicBezTo>
                <a:cubicBezTo>
                  <a:pt x="439160" y="104432"/>
                  <a:pt x="457769" y="99034"/>
                  <a:pt x="475488" y="91440"/>
                </a:cubicBezTo>
                <a:cubicBezTo>
                  <a:pt x="500546" y="80701"/>
                  <a:pt x="522338" y="62037"/>
                  <a:pt x="548640" y="54864"/>
                </a:cubicBezTo>
                <a:cubicBezTo>
                  <a:pt x="590226" y="43522"/>
                  <a:pt x="633884" y="41923"/>
                  <a:pt x="676656" y="36576"/>
                </a:cubicBezTo>
                <a:cubicBezTo>
                  <a:pt x="731431" y="29729"/>
                  <a:pt x="786424" y="24738"/>
                  <a:pt x="841248" y="18288"/>
                </a:cubicBezTo>
                <a:lnTo>
                  <a:pt x="987552" y="0"/>
                </a:lnTo>
                <a:cubicBezTo>
                  <a:pt x="1185039" y="5486"/>
                  <a:pt x="1557481" y="-2352"/>
                  <a:pt x="1810512" y="36576"/>
                </a:cubicBezTo>
                <a:cubicBezTo>
                  <a:pt x="1835354" y="40398"/>
                  <a:pt x="1859128" y="49412"/>
                  <a:pt x="1883664" y="54864"/>
                </a:cubicBezTo>
                <a:cubicBezTo>
                  <a:pt x="1914007" y="61607"/>
                  <a:pt x="1945116" y="64973"/>
                  <a:pt x="1975104" y="73152"/>
                </a:cubicBezTo>
                <a:cubicBezTo>
                  <a:pt x="2012300" y="83296"/>
                  <a:pt x="2048256" y="97536"/>
                  <a:pt x="2084832" y="109728"/>
                </a:cubicBezTo>
                <a:cubicBezTo>
                  <a:pt x="2103120" y="115824"/>
                  <a:pt x="2120793" y="124235"/>
                  <a:pt x="2139696" y="128016"/>
                </a:cubicBezTo>
                <a:cubicBezTo>
                  <a:pt x="2255782" y="151233"/>
                  <a:pt x="2200980" y="138765"/>
                  <a:pt x="2304288" y="164592"/>
                </a:cubicBezTo>
                <a:cubicBezTo>
                  <a:pt x="2322576" y="176784"/>
                  <a:pt x="2339493" y="191338"/>
                  <a:pt x="2359152" y="201168"/>
                </a:cubicBezTo>
                <a:cubicBezTo>
                  <a:pt x="2376394" y="209789"/>
                  <a:pt x="2397165" y="210094"/>
                  <a:pt x="2414016" y="219456"/>
                </a:cubicBezTo>
                <a:cubicBezTo>
                  <a:pt x="2452443" y="240804"/>
                  <a:pt x="2523744" y="292608"/>
                  <a:pt x="2523744" y="292608"/>
                </a:cubicBezTo>
              </a:path>
            </a:pathLst>
          </a:custGeom>
          <a:noFill/>
          <a:ln w="47625">
            <a:solidFill>
              <a:srgbClr val="FF0000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95225" y="5595311"/>
            <a:ext cx="386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Your problem 1 for HW 2!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13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 point detection and tracking</a:t>
            </a:r>
          </a:p>
          <a:p>
            <a:pPr lvl="1"/>
            <a:r>
              <a:rPr lang="en-US" dirty="0" smtClean="0"/>
              <a:t>Detect </a:t>
            </a:r>
            <a:r>
              <a:rPr lang="en-US" dirty="0" err="1" smtClean="0"/>
              <a:t>trackable</a:t>
            </a:r>
            <a:r>
              <a:rPr lang="en-US" dirty="0" smtClean="0"/>
              <a:t> points</a:t>
            </a:r>
          </a:p>
          <a:p>
            <a:pPr lvl="1"/>
            <a:r>
              <a:rPr lang="en-US" dirty="0" smtClean="0"/>
              <a:t>Track them across 50 frames</a:t>
            </a:r>
          </a:p>
          <a:p>
            <a:pPr lvl="1"/>
            <a:r>
              <a:rPr lang="en-US" dirty="0" smtClean="0"/>
              <a:t>In HW 3, you will use these tracked points for structure from motion</a:t>
            </a:r>
          </a:p>
          <a:p>
            <a:endParaRPr lang="en-US" dirty="0"/>
          </a:p>
        </p:txBody>
      </p:sp>
      <p:pic>
        <p:nvPicPr>
          <p:cNvPr id="5" name="Picture 6" descr="C:\Users\Hoiem\AppData\Local\Temp\wz5c22\hw2_supp\tracking\images\hotel.seq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76" y="3596144"/>
            <a:ext cx="1817835" cy="17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oiem\AppData\Local\Temp\wz0971\hw2_supp\tracking\images\hotel.seq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96143"/>
            <a:ext cx="1817835" cy="17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oiem\AppData\Local\Temp\wz4d53\hw2_supp\tracking\images\hotel.seq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74" y="3585257"/>
            <a:ext cx="1836123" cy="17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3591" y="531267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0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8489" y="531267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22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2447" y="526672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49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5791200" cy="5135563"/>
          </a:xfrm>
        </p:spPr>
        <p:txBody>
          <a:bodyPr/>
          <a:lstStyle/>
          <a:p>
            <a:r>
              <a:rPr lang="en-US" dirty="0" smtClean="0"/>
              <a:t>Alignment of object edge images</a:t>
            </a:r>
          </a:p>
          <a:p>
            <a:pPr lvl="1"/>
            <a:r>
              <a:rPr lang="en-US" dirty="0" smtClean="0"/>
              <a:t>Compute a transformation that aligns two edge maps</a:t>
            </a:r>
          </a:p>
        </p:txBody>
      </p:sp>
      <p:pic>
        <p:nvPicPr>
          <p:cNvPr id="62466" name="Picture 2" descr="C:\Users\Hoiem\AppData\Local\Temp\wz9402\hw2_supp\shape_align\objec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03" y="954493"/>
            <a:ext cx="2636193" cy="18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C:\Users\Hoiem\AppData\Local\Temp\wz9402\hw2_supp\shape_align\objec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436550"/>
            <a:ext cx="4419259" cy="30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C:\Users\Hoiem\AppData\Local\Temp\wz9402\hw2_supp\shape_align\object2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05" y="4822778"/>
            <a:ext cx="2636192" cy="18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C:\Users\Hoiem\AppData\Local\Temp\wz9402\hw2_supp\shape_align\object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04" y="2910701"/>
            <a:ext cx="2636192" cy="18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5257800" y="3817551"/>
            <a:ext cx="990600" cy="5258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Initial steps of object alignment</a:t>
            </a:r>
          </a:p>
          <a:p>
            <a:pPr lvl="1"/>
            <a:r>
              <a:rPr lang="en-US" dirty="0" smtClean="0"/>
              <a:t>Derive basic equations for interest-point based alignment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48196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543800" cy="5573078"/>
          </a:xfrm>
        </p:spPr>
        <p:txBody>
          <a:bodyPr>
            <a:normAutofit/>
          </a:bodyPr>
          <a:lstStyle/>
          <a:p>
            <a:r>
              <a:rPr lang="en-US" dirty="0" smtClean="0"/>
              <a:t>Note: “interest points” = “</a:t>
            </a:r>
            <a:r>
              <a:rPr lang="en-US" dirty="0" err="1" smtClean="0"/>
              <a:t>keypoints</a:t>
            </a:r>
            <a:r>
              <a:rPr lang="en-US" dirty="0" smtClean="0"/>
              <a:t>”, also sometimes called “features”</a:t>
            </a:r>
          </a:p>
          <a:p>
            <a:endParaRPr lang="en-US" dirty="0" smtClean="0"/>
          </a:p>
          <a:p>
            <a:r>
              <a:rPr lang="en-US" dirty="0" smtClean="0"/>
              <a:t>Many applications</a:t>
            </a:r>
            <a:endParaRPr lang="en-US" dirty="0"/>
          </a:p>
          <a:p>
            <a:pPr lvl="1"/>
            <a:r>
              <a:rPr lang="en-US" dirty="0" smtClean="0"/>
              <a:t>tracking: which points are good to track?</a:t>
            </a:r>
            <a:endParaRPr lang="en-US" dirty="0"/>
          </a:p>
          <a:p>
            <a:pPr lvl="1"/>
            <a:r>
              <a:rPr lang="en-US" dirty="0" smtClean="0"/>
              <a:t>recognition: find patches likely to tell us something about object category</a:t>
            </a:r>
          </a:p>
          <a:p>
            <a:pPr lvl="1"/>
            <a:r>
              <a:rPr lang="en-US" dirty="0" smtClean="0"/>
              <a:t>3D reconstruction: find correspondences across different views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 movements</a:t>
            </a:r>
            <a:endParaRPr lang="en-US" dirty="0"/>
          </a:p>
        </p:txBody>
      </p:sp>
      <p:pic>
        <p:nvPicPr>
          <p:cNvPr id="55298" name="Picture 2" descr="http://www.psych.ndsu.nodak.edu/mccourt/Psy460/Eye%20movements/Yar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4440"/>
            <a:ext cx="622954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882640"/>
            <a:ext cx="22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Yarbus</a:t>
            </a:r>
            <a:r>
              <a:rPr lang="en-US" dirty="0" smtClean="0"/>
              <a:t> eye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 movements</a:t>
            </a:r>
            <a:endParaRPr lang="en-US" dirty="0"/>
          </a:p>
        </p:txBody>
      </p:sp>
      <p:pic>
        <p:nvPicPr>
          <p:cNvPr id="57346" name="Picture 2" descr="http://meiradarocha.jor.br/news/wp-content/uploads/2007/06/Yarbus_The_Vis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800034"/>
            <a:ext cx="6629400" cy="56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5747266"/>
            <a:ext cx="18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by </a:t>
            </a:r>
            <a:r>
              <a:rPr lang="en-US" dirty="0" err="1" smtClean="0"/>
              <a:t>Yarbus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0886" y="6461280"/>
            <a:ext cx="605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Change blindness: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://www.simonslab.com/videos.html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4343401" cy="5573078"/>
          </a:xfrm>
        </p:spPr>
        <p:txBody>
          <a:bodyPr>
            <a:normAutofit/>
          </a:bodyPr>
          <a:lstStyle/>
          <a:p>
            <a:r>
              <a:rPr lang="en-US" dirty="0" smtClean="0"/>
              <a:t>Suppose </a:t>
            </a:r>
            <a:r>
              <a:rPr lang="en-US" dirty="0"/>
              <a:t>you have to click on some </a:t>
            </a:r>
            <a:r>
              <a:rPr lang="en-US" dirty="0" smtClean="0"/>
              <a:t>point,  </a:t>
            </a:r>
            <a:r>
              <a:rPr lang="en-US" dirty="0"/>
              <a:t>go away and come back </a:t>
            </a:r>
            <a:r>
              <a:rPr lang="en-US" dirty="0" smtClean="0"/>
              <a:t>after I deform the image, and </a:t>
            </a:r>
            <a:r>
              <a:rPr lang="en-US" dirty="0"/>
              <a:t>click on the same points </a:t>
            </a:r>
            <a:r>
              <a:rPr lang="en-US" dirty="0" smtClean="0"/>
              <a:t>again.  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points would you choose?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063" y="1223446"/>
            <a:ext cx="3191578" cy="2485309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25777">
            <a:off x="5189274" y="3888101"/>
            <a:ext cx="3546167" cy="2463560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477000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7089" y="619434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of Keypoint Matching</a:t>
            </a:r>
            <a:endParaRPr lang="de-CH" smtClean="0"/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45735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663" y="4573588"/>
            <a:ext cx="9334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AutoShape 83"/>
          <p:cNvSpPr>
            <a:spLocks noChangeArrowheads="1"/>
          </p:cNvSpPr>
          <p:nvPr/>
        </p:nvSpPr>
        <p:spPr bwMode="auto">
          <a:xfrm>
            <a:off x="3121025" y="4860925"/>
            <a:ext cx="612775" cy="252413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968500" y="4213225"/>
            <a:ext cx="828675" cy="1020763"/>
            <a:chOff x="2771775" y="4797425"/>
            <a:chExt cx="828675" cy="1020657"/>
          </a:xfrm>
        </p:grpSpPr>
        <p:grpSp>
          <p:nvGrpSpPr>
            <p:cNvPr id="16467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16469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2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3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4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5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6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7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8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9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80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81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82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</p:grpSp>
        <p:graphicFrame>
          <p:nvGraphicFramePr>
            <p:cNvPr id="16468" name="Object 2"/>
            <p:cNvGraphicFramePr>
              <a:graphicFrameLocks noChangeAspect="1"/>
            </p:cNvGraphicFramePr>
            <p:nvPr/>
          </p:nvGraphicFramePr>
          <p:xfrm>
            <a:off x="2951163" y="4797425"/>
            <a:ext cx="349250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0" name="Equation" r:id="rId5" imgW="190335" imgH="215713" progId="Equation.3">
                    <p:embed/>
                  </p:oleObj>
                </mc:Choice>
                <mc:Fallback>
                  <p:oleObj name="Equation" r:id="rId5" imgW="190335" imgH="215713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163" y="4797425"/>
                          <a:ext cx="349250" cy="395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4157663" y="4249738"/>
            <a:ext cx="757237" cy="982662"/>
            <a:chOff x="4967288" y="4833938"/>
            <a:chExt cx="757237" cy="982688"/>
          </a:xfrm>
        </p:grpSpPr>
        <p:grpSp>
          <p:nvGrpSpPr>
            <p:cNvPr id="16451" name="Group 67"/>
            <p:cNvGrpSpPr>
              <a:grpSpLocks/>
            </p:cNvGrpSpPr>
            <p:nvPr/>
          </p:nvGrpSpPr>
          <p:grpSpPr bwMode="auto">
            <a:xfrm>
              <a:off x="4967288" y="5300665"/>
              <a:ext cx="757237" cy="515961"/>
              <a:chOff x="3515" y="3498"/>
              <a:chExt cx="363" cy="278"/>
            </a:xfrm>
          </p:grpSpPr>
          <p:sp>
            <p:nvSpPr>
              <p:cNvPr id="16453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Line 69"/>
              <p:cNvSpPr>
                <a:spLocks noChangeShapeType="1"/>
              </p:cNvSpPr>
              <p:nvPr/>
            </p:nvSpPr>
            <p:spPr bwMode="auto">
              <a:xfrm>
                <a:off x="3515" y="3776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6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7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8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9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0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1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2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3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4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5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6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</p:grpSp>
        <p:graphicFrame>
          <p:nvGraphicFramePr>
            <p:cNvPr id="16452" name="Object 3"/>
            <p:cNvGraphicFramePr>
              <a:graphicFrameLocks noChangeAspect="1"/>
            </p:cNvGraphicFramePr>
            <p:nvPr/>
          </p:nvGraphicFramePr>
          <p:xfrm>
            <a:off x="5111750" y="4833938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1" name="Equation" r:id="rId7" imgW="190335" imgH="215713" progId="Equation.3">
                    <p:embed/>
                  </p:oleObj>
                </mc:Choice>
                <mc:Fallback>
                  <p:oleObj name="Equation" r:id="rId7" imgW="190335" imgH="21571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4833938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393" name="Picture 25" descr="obj14__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019039">
            <a:off x="3644900" y="1530350"/>
            <a:ext cx="23764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2"/>
          <p:cNvSpPr>
            <a:spLocks noChangeArrowheads="1"/>
          </p:cNvSpPr>
          <p:nvPr/>
        </p:nvSpPr>
        <p:spPr bwMode="auto">
          <a:xfrm rot="-6419039">
            <a:off x="4877594" y="3150394"/>
            <a:ext cx="519113" cy="4921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6" name="Group 107"/>
          <p:cNvGrpSpPr>
            <a:grpSpLocks/>
          </p:cNvGrpSpPr>
          <p:nvPr/>
        </p:nvGrpSpPr>
        <p:grpSpPr bwMode="auto">
          <a:xfrm rot="-1019039">
            <a:off x="4005263" y="2078038"/>
            <a:ext cx="1560512" cy="1771650"/>
            <a:chOff x="5087938" y="2849563"/>
            <a:chExt cx="1333500" cy="1511678"/>
          </a:xfrm>
        </p:grpSpPr>
        <p:grpSp>
          <p:nvGrpSpPr>
            <p:cNvPr id="16429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16449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30" name="Group 101"/>
            <p:cNvGrpSpPr>
              <a:grpSpLocks/>
            </p:cNvGrpSpPr>
            <p:nvPr/>
          </p:nvGrpSpPr>
          <p:grpSpPr bwMode="auto">
            <a:xfrm>
              <a:off x="5087938" y="2849563"/>
              <a:ext cx="1320665" cy="1511678"/>
              <a:chOff x="5087938" y="2849563"/>
              <a:chExt cx="1320665" cy="1511678"/>
            </a:xfrm>
          </p:grpSpPr>
          <p:grpSp>
            <p:nvGrpSpPr>
              <p:cNvPr id="16431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16447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2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16445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6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3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16443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4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16441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5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16439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36" name="Rectangle 88"/>
              <p:cNvSpPr>
                <a:spLocks noChangeArrowheads="1"/>
              </p:cNvSpPr>
              <p:nvPr/>
            </p:nvSpPr>
            <p:spPr bwMode="auto">
              <a:xfrm>
                <a:off x="5219834" y="4046158"/>
                <a:ext cx="361681" cy="3150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1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37" name="Rectangle 89"/>
              <p:cNvSpPr>
                <a:spLocks noChangeArrowheads="1"/>
              </p:cNvSpPr>
              <p:nvPr/>
            </p:nvSpPr>
            <p:spPr bwMode="auto">
              <a:xfrm>
                <a:off x="6011997" y="4009647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2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38" name="Rectangle 90"/>
              <p:cNvSpPr>
                <a:spLocks noChangeArrowheads="1"/>
              </p:cNvSpPr>
              <p:nvPr/>
            </p:nvSpPr>
            <p:spPr bwMode="auto">
              <a:xfrm>
                <a:off x="6046922" y="2857122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3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16396" name="Picture 5" descr="obj14__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69975" y="2722563"/>
            <a:ext cx="442913" cy="4206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1247775" y="2016125"/>
            <a:ext cx="1612900" cy="1406525"/>
            <a:chOff x="2051050" y="2600325"/>
            <a:chExt cx="1612552" cy="1406525"/>
          </a:xfrm>
        </p:grpSpPr>
        <p:grpSp>
          <p:nvGrpSpPr>
            <p:cNvPr id="16408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642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9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642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0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642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1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642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2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641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3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641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1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41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41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99" name="Object 5"/>
          <p:cNvGraphicFramePr>
            <a:graphicFrameLocks noChangeAspect="1"/>
          </p:cNvGraphicFramePr>
          <p:nvPr/>
        </p:nvGraphicFramePr>
        <p:xfrm>
          <a:off x="2738438" y="5508625"/>
          <a:ext cx="1449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Equation" r:id="rId11" imgW="863225" imgH="215806" progId="Equation.3">
                  <p:embed/>
                </p:oleObj>
              </mc:Choice>
              <mc:Fallback>
                <p:oleObj name="Equation" r:id="rId11" imgW="863225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508625"/>
                        <a:ext cx="14493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Line 96"/>
          <p:cNvSpPr>
            <a:spLocks noChangeShapeType="1"/>
          </p:cNvSpPr>
          <p:nvPr/>
        </p:nvSpPr>
        <p:spPr bwMode="auto">
          <a:xfrm>
            <a:off x="1504950" y="2954338"/>
            <a:ext cx="3395663" cy="511175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1284288" y="3205163"/>
            <a:ext cx="36512" cy="1260475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5265738" y="3684588"/>
            <a:ext cx="182562" cy="8953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6288088" y="1019175"/>
            <a:ext cx="35052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1. Find a set of   </a:t>
            </a:r>
            <a:br>
              <a:rPr lang="en-US" sz="2100" b="1"/>
            </a:br>
            <a:r>
              <a:rPr lang="en-US" sz="2100" b="1"/>
              <a:t>    distinctive key-</a:t>
            </a:r>
            <a:br>
              <a:rPr lang="en-US" sz="2100" b="1"/>
            </a:br>
            <a:r>
              <a:rPr lang="en-US" sz="2100" b="1"/>
              <a:t>    points </a:t>
            </a:r>
            <a:endParaRPr lang="en-US" b="1"/>
          </a:p>
        </p:txBody>
      </p:sp>
      <p:sp>
        <p:nvSpPr>
          <p:cNvPr id="118" name="Text Box 26"/>
          <p:cNvSpPr txBox="1">
            <a:spLocks noChangeArrowheads="1"/>
          </p:cNvSpPr>
          <p:nvPr/>
        </p:nvSpPr>
        <p:spPr bwMode="auto">
          <a:xfrm>
            <a:off x="6288088" y="3387725"/>
            <a:ext cx="2782887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3. Extract and </a:t>
            </a:r>
            <a:br>
              <a:rPr lang="en-US" sz="2100" b="1"/>
            </a:br>
            <a:r>
              <a:rPr lang="en-US" sz="2100" b="1"/>
              <a:t>    normalize the    </a:t>
            </a:r>
            <a:br>
              <a:rPr lang="en-US" sz="2100" b="1"/>
            </a:br>
            <a:r>
              <a:rPr lang="en-US" sz="2100" b="1"/>
              <a:t>    region content  </a:t>
            </a:r>
            <a:endParaRPr lang="en-US" b="1"/>
          </a:p>
        </p:txBody>
      </p:sp>
      <p:sp>
        <p:nvSpPr>
          <p:cNvPr id="119" name="Text Box 26"/>
          <p:cNvSpPr txBox="1">
            <a:spLocks noChangeArrowheads="1"/>
          </p:cNvSpPr>
          <p:nvPr/>
        </p:nvSpPr>
        <p:spPr bwMode="auto">
          <a:xfrm>
            <a:off x="6288088" y="2182813"/>
            <a:ext cx="31115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2. Define a region </a:t>
            </a:r>
            <a:br>
              <a:rPr lang="en-US" sz="2100" b="1"/>
            </a:br>
            <a:r>
              <a:rPr lang="en-US" sz="2100" b="1"/>
              <a:t>    around each </a:t>
            </a:r>
            <a:br>
              <a:rPr lang="en-US" sz="2100" b="1"/>
            </a:br>
            <a:r>
              <a:rPr lang="en-US" sz="2100" b="1"/>
              <a:t>    keypoint   </a:t>
            </a:r>
            <a:endParaRPr lang="en-US" b="1"/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6288088" y="4560888"/>
            <a:ext cx="3001962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4. Compute a local </a:t>
            </a:r>
            <a:br>
              <a:rPr lang="en-US" sz="2100" b="1"/>
            </a:br>
            <a:r>
              <a:rPr lang="en-US" sz="2100" b="1"/>
              <a:t>    descriptor from the </a:t>
            </a:r>
            <a:br>
              <a:rPr lang="en-US" sz="2100" b="1"/>
            </a:br>
            <a:r>
              <a:rPr lang="en-US" sz="2100" b="1"/>
              <a:t>    normalized region</a:t>
            </a:r>
            <a:endParaRPr lang="en-US" b="1"/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>
            <a:off x="6288088" y="5791200"/>
            <a:ext cx="3001962" cy="741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5. Match local </a:t>
            </a:r>
            <a:br>
              <a:rPr lang="en-US" sz="2100" b="1"/>
            </a:br>
            <a:r>
              <a:rPr lang="en-US" sz="2100" b="1"/>
              <a:t>    descriptors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46" grpId="0" animBg="1"/>
      <p:bldP spid="10" grpId="0" animBg="1"/>
      <p:bldP spid="100" grpId="0" animBg="1"/>
      <p:bldP spid="50" grpId="0" animBg="1"/>
      <p:bldP spid="1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for Keypoints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Detect points that are </a:t>
            </a:r>
            <a:r>
              <a:rPr lang="en-US" i="1" smtClean="0"/>
              <a:t>repeatable</a:t>
            </a:r>
            <a:r>
              <a:rPr lang="en-US" smtClean="0"/>
              <a:t> and </a:t>
            </a:r>
            <a:r>
              <a:rPr lang="en-US" i="1" smtClean="0"/>
              <a:t>distinctive</a:t>
            </a:r>
          </a:p>
        </p:txBody>
      </p:sp>
      <p:pic>
        <p:nvPicPr>
          <p:cNvPr id="18436" name="Picture 25" descr="obj14_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19039">
            <a:off x="4352925" y="1687513"/>
            <a:ext cx="23764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 of correspondence and alignment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Basic approach: find corresponding points, estimate alignment</a:t>
            </a:r>
          </a:p>
          <a:p>
            <a:r>
              <a:rPr lang="en-US" dirty="0" smtClean="0"/>
              <a:t>Interest points: one very useful way to find corresponding points</a:t>
            </a:r>
          </a:p>
          <a:p>
            <a:pPr lvl="1"/>
            <a:r>
              <a:rPr lang="en-US" dirty="0" smtClean="0"/>
              <a:t>ESP: two people separately look at a picture and select the same points</a:t>
            </a:r>
          </a:p>
          <a:p>
            <a:pPr lvl="1"/>
            <a:r>
              <a:rPr lang="en-US" dirty="0" smtClean="0"/>
              <a:t>Or look at a local region and select the same single point</a:t>
            </a:r>
          </a:p>
          <a:p>
            <a:pPr lvl="1"/>
            <a:r>
              <a:rPr lang="en-US" dirty="0" smtClean="0"/>
              <a:t>Eye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trade-offs</a:t>
            </a:r>
          </a:p>
        </p:txBody>
      </p:sp>
      <p:sp>
        <p:nvSpPr>
          <p:cNvPr id="4" name="Left-Right Arrow 3"/>
          <p:cNvSpPr/>
          <p:nvPr/>
        </p:nvSpPr>
        <p:spPr>
          <a:xfrm rot="10800000">
            <a:off x="609600" y="2895600"/>
            <a:ext cx="7848600" cy="609600"/>
          </a:xfrm>
          <a:prstGeom prst="left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7200" y="353695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More Repeatable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913438" y="3535363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More Points</a:t>
            </a:r>
          </a:p>
        </p:txBody>
      </p:sp>
      <p:pic>
        <p:nvPicPr>
          <p:cNvPr id="19462" name="Picture 2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9039">
            <a:off x="6988175" y="457200"/>
            <a:ext cx="17748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42"/>
          <p:cNvSpPr>
            <a:spLocks noChangeArrowheads="1"/>
          </p:cNvSpPr>
          <p:nvPr/>
        </p:nvSpPr>
        <p:spPr bwMode="auto">
          <a:xfrm rot="-6419039">
            <a:off x="7908925" y="1666875"/>
            <a:ext cx="387350" cy="3683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sp>
        <p:nvSpPr>
          <p:cNvPr id="19464" name="Line 36"/>
          <p:cNvSpPr>
            <a:spLocks noChangeShapeType="1"/>
          </p:cNvSpPr>
          <p:nvPr/>
        </p:nvSpPr>
        <p:spPr bwMode="auto">
          <a:xfrm rot="-6419039">
            <a:off x="8216107" y="943769"/>
            <a:ext cx="63500" cy="65087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37"/>
          <p:cNvSpPr>
            <a:spLocks noChangeShapeType="1"/>
          </p:cNvSpPr>
          <p:nvPr/>
        </p:nvSpPr>
        <p:spPr bwMode="auto">
          <a:xfrm rot="15180961" flipH="1">
            <a:off x="8216107" y="943769"/>
            <a:ext cx="61912" cy="6350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466" name="Group 26"/>
          <p:cNvGrpSpPr>
            <a:grpSpLocks/>
          </p:cNvGrpSpPr>
          <p:nvPr/>
        </p:nvGrpSpPr>
        <p:grpSpPr bwMode="auto">
          <a:xfrm rot="-6419039">
            <a:off x="7422357" y="2007394"/>
            <a:ext cx="63500" cy="65087"/>
            <a:chOff x="1292" y="2205"/>
            <a:chExt cx="46" cy="46"/>
          </a:xfrm>
        </p:grpSpPr>
        <p:sp>
          <p:nvSpPr>
            <p:cNvPr id="19517" name="Line 27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28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7" name="Group 29"/>
          <p:cNvGrpSpPr>
            <a:grpSpLocks/>
          </p:cNvGrpSpPr>
          <p:nvPr/>
        </p:nvGrpSpPr>
        <p:grpSpPr bwMode="auto">
          <a:xfrm rot="-6419039">
            <a:off x="7589044" y="1694656"/>
            <a:ext cx="63500" cy="65088"/>
            <a:chOff x="1292" y="2205"/>
            <a:chExt cx="46" cy="46"/>
          </a:xfrm>
        </p:grpSpPr>
        <p:sp>
          <p:nvSpPr>
            <p:cNvPr id="19515" name="Line 3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3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8" name="Group 32"/>
          <p:cNvGrpSpPr>
            <a:grpSpLocks/>
          </p:cNvGrpSpPr>
          <p:nvPr/>
        </p:nvGrpSpPr>
        <p:grpSpPr bwMode="auto">
          <a:xfrm rot="-6419039">
            <a:off x="7848600" y="825500"/>
            <a:ext cx="63500" cy="63500"/>
            <a:chOff x="1292" y="2205"/>
            <a:chExt cx="46" cy="46"/>
          </a:xfrm>
        </p:grpSpPr>
        <p:sp>
          <p:nvSpPr>
            <p:cNvPr id="19513" name="Line 3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3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9" name="Group 38"/>
          <p:cNvGrpSpPr>
            <a:grpSpLocks/>
          </p:cNvGrpSpPr>
          <p:nvPr/>
        </p:nvGrpSpPr>
        <p:grpSpPr bwMode="auto">
          <a:xfrm rot="-6419039">
            <a:off x="7123906" y="1145382"/>
            <a:ext cx="65087" cy="63500"/>
            <a:chOff x="1292" y="2205"/>
            <a:chExt cx="46" cy="46"/>
          </a:xfrm>
        </p:grpSpPr>
        <p:sp>
          <p:nvSpPr>
            <p:cNvPr id="19511" name="Line 3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4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0" name="Group 43"/>
          <p:cNvGrpSpPr>
            <a:grpSpLocks/>
          </p:cNvGrpSpPr>
          <p:nvPr/>
        </p:nvGrpSpPr>
        <p:grpSpPr bwMode="auto">
          <a:xfrm rot="-6419039">
            <a:off x="8085138" y="1809750"/>
            <a:ext cx="65088" cy="65087"/>
            <a:chOff x="1292" y="2205"/>
            <a:chExt cx="46" cy="46"/>
          </a:xfrm>
        </p:grpSpPr>
        <p:sp>
          <p:nvSpPr>
            <p:cNvPr id="19509" name="Line 44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45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1" name="Rectangle 88"/>
          <p:cNvSpPr>
            <a:spLocks noChangeArrowheads="1"/>
          </p:cNvSpPr>
          <p:nvPr/>
        </p:nvSpPr>
        <p:spPr bwMode="auto">
          <a:xfrm rot="-1019039">
            <a:off x="7539038" y="1981200"/>
            <a:ext cx="315912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B</a:t>
            </a:r>
            <a:r>
              <a:rPr lang="pl-PL" baseline="-2500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72" name="Rectangle 89"/>
          <p:cNvSpPr>
            <a:spLocks noChangeArrowheads="1"/>
          </p:cNvSpPr>
          <p:nvPr/>
        </p:nvSpPr>
        <p:spPr bwMode="auto">
          <a:xfrm rot="-1019039">
            <a:off x="8191500" y="1747838"/>
            <a:ext cx="315913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B</a:t>
            </a:r>
            <a:r>
              <a:rPr lang="pl-PL" baseline="-2500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73" name="Rectangle 90"/>
          <p:cNvSpPr>
            <a:spLocks noChangeArrowheads="1"/>
          </p:cNvSpPr>
          <p:nvPr/>
        </p:nvSpPr>
        <p:spPr bwMode="auto">
          <a:xfrm rot="-1019039">
            <a:off x="7926388" y="774700"/>
            <a:ext cx="315912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B</a:t>
            </a:r>
            <a:r>
              <a:rPr lang="pl-PL" baseline="-25000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19474" name="Picture 5" descr="obj14_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76275"/>
            <a:ext cx="1598613" cy="15144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475" name="Rectangle 6"/>
          <p:cNvSpPr>
            <a:spLocks noChangeArrowheads="1"/>
          </p:cNvSpPr>
          <p:nvPr/>
        </p:nvSpPr>
        <p:spPr bwMode="auto">
          <a:xfrm>
            <a:off x="5065713" y="1347788"/>
            <a:ext cx="331787" cy="3143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19476" name="Group 7"/>
          <p:cNvGrpSpPr>
            <a:grpSpLocks/>
          </p:cNvGrpSpPr>
          <p:nvPr/>
        </p:nvGrpSpPr>
        <p:grpSpPr bwMode="auto">
          <a:xfrm>
            <a:off x="5199063" y="1492250"/>
            <a:ext cx="53975" cy="53975"/>
            <a:chOff x="1292" y="2205"/>
            <a:chExt cx="46" cy="46"/>
          </a:xfrm>
        </p:grpSpPr>
        <p:sp>
          <p:nvSpPr>
            <p:cNvPr id="19507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7" name="Group 10"/>
          <p:cNvGrpSpPr>
            <a:grpSpLocks/>
          </p:cNvGrpSpPr>
          <p:nvPr/>
        </p:nvGrpSpPr>
        <p:grpSpPr bwMode="auto">
          <a:xfrm>
            <a:off x="5226050" y="900113"/>
            <a:ext cx="55563" cy="55562"/>
            <a:chOff x="1292" y="2205"/>
            <a:chExt cx="46" cy="46"/>
          </a:xfrm>
        </p:grpSpPr>
        <p:sp>
          <p:nvSpPr>
            <p:cNvPr id="19505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8" name="Group 13"/>
          <p:cNvGrpSpPr>
            <a:grpSpLocks/>
          </p:cNvGrpSpPr>
          <p:nvPr/>
        </p:nvGrpSpPr>
        <p:grpSpPr bwMode="auto">
          <a:xfrm>
            <a:off x="5440363" y="1114425"/>
            <a:ext cx="55562" cy="55563"/>
            <a:chOff x="1292" y="2205"/>
            <a:chExt cx="46" cy="46"/>
          </a:xfrm>
        </p:grpSpPr>
        <p:sp>
          <p:nvSpPr>
            <p:cNvPr id="19503" name="Line 14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15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9" name="Group 16"/>
          <p:cNvGrpSpPr>
            <a:grpSpLocks/>
          </p:cNvGrpSpPr>
          <p:nvPr/>
        </p:nvGrpSpPr>
        <p:grpSpPr bwMode="auto">
          <a:xfrm>
            <a:off x="6084888" y="1544638"/>
            <a:ext cx="55562" cy="55562"/>
            <a:chOff x="1292" y="2205"/>
            <a:chExt cx="46" cy="46"/>
          </a:xfrm>
        </p:grpSpPr>
        <p:sp>
          <p:nvSpPr>
            <p:cNvPr id="19501" name="Line 17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18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80" name="Group 19"/>
          <p:cNvGrpSpPr>
            <a:grpSpLocks/>
          </p:cNvGrpSpPr>
          <p:nvPr/>
        </p:nvGrpSpPr>
        <p:grpSpPr bwMode="auto">
          <a:xfrm>
            <a:off x="5897563" y="1816100"/>
            <a:ext cx="53975" cy="53975"/>
            <a:chOff x="1292" y="2205"/>
            <a:chExt cx="46" cy="46"/>
          </a:xfrm>
        </p:grpSpPr>
        <p:sp>
          <p:nvSpPr>
            <p:cNvPr id="19499" name="Line 2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2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81" name="Group 22"/>
          <p:cNvGrpSpPr>
            <a:grpSpLocks/>
          </p:cNvGrpSpPr>
          <p:nvPr/>
        </p:nvGrpSpPr>
        <p:grpSpPr bwMode="auto">
          <a:xfrm>
            <a:off x="6005513" y="874713"/>
            <a:ext cx="53975" cy="53975"/>
            <a:chOff x="1292" y="2205"/>
            <a:chExt cx="46" cy="46"/>
          </a:xfrm>
        </p:grpSpPr>
        <p:sp>
          <p:nvSpPr>
            <p:cNvPr id="19497" name="Line 2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2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2" name="Rectangle 91"/>
          <p:cNvSpPr>
            <a:spLocks noChangeArrowheads="1"/>
          </p:cNvSpPr>
          <p:nvPr/>
        </p:nvSpPr>
        <p:spPr bwMode="auto">
          <a:xfrm>
            <a:off x="5253038" y="819150"/>
            <a:ext cx="317500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83" name="Rectangle 92"/>
          <p:cNvSpPr>
            <a:spLocks noChangeArrowheads="1"/>
          </p:cNvSpPr>
          <p:nvPr/>
        </p:nvSpPr>
        <p:spPr bwMode="auto">
          <a:xfrm>
            <a:off x="5199063" y="1438275"/>
            <a:ext cx="315912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84" name="Rectangle 93"/>
          <p:cNvSpPr>
            <a:spLocks noChangeArrowheads="1"/>
          </p:cNvSpPr>
          <p:nvPr/>
        </p:nvSpPr>
        <p:spPr bwMode="auto">
          <a:xfrm>
            <a:off x="6086475" y="1492250"/>
            <a:ext cx="315913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85" name="Line 96"/>
          <p:cNvSpPr>
            <a:spLocks noChangeShapeType="1"/>
          </p:cNvSpPr>
          <p:nvPr/>
        </p:nvSpPr>
        <p:spPr bwMode="auto">
          <a:xfrm>
            <a:off x="5391150" y="1520825"/>
            <a:ext cx="2535238" cy="38100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TextBox 107"/>
          <p:cNvSpPr txBox="1">
            <a:spLocks noChangeArrowheads="1"/>
          </p:cNvSpPr>
          <p:nvPr/>
        </p:nvSpPr>
        <p:spPr bwMode="auto">
          <a:xfrm>
            <a:off x="533400" y="2286000"/>
            <a:ext cx="191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Detection</a:t>
            </a:r>
          </a:p>
        </p:txBody>
      </p: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533400" y="4648200"/>
            <a:ext cx="8154988" cy="1649413"/>
            <a:chOff x="533400" y="4648199"/>
            <a:chExt cx="8154650" cy="1649179"/>
          </a:xfrm>
        </p:grpSpPr>
        <p:sp>
          <p:nvSpPr>
            <p:cNvPr id="109" name="Left-Right Arrow 108"/>
            <p:cNvSpPr/>
            <p:nvPr/>
          </p:nvSpPr>
          <p:spPr>
            <a:xfrm rot="10800000">
              <a:off x="609597" y="5265649"/>
              <a:ext cx="7848275" cy="609514"/>
            </a:xfrm>
            <a:prstGeom prst="leftRightArrow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494" name="TextBox 109"/>
            <p:cNvSpPr txBox="1">
              <a:spLocks noChangeArrowheads="1"/>
            </p:cNvSpPr>
            <p:nvPr/>
          </p:nvSpPr>
          <p:spPr bwMode="auto">
            <a:xfrm>
              <a:off x="685111" y="5897380"/>
              <a:ext cx="2133600" cy="399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More Distinctive</a:t>
              </a:r>
            </a:p>
          </p:txBody>
        </p:sp>
        <p:sp>
          <p:nvSpPr>
            <p:cNvPr id="19495" name="TextBox 110"/>
            <p:cNvSpPr txBox="1">
              <a:spLocks noChangeArrowheads="1"/>
            </p:cNvSpPr>
            <p:nvPr/>
          </p:nvSpPr>
          <p:spPr bwMode="auto">
            <a:xfrm>
              <a:off x="6249650" y="5892092"/>
              <a:ext cx="2438400" cy="399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More Flexible</a:t>
              </a:r>
            </a:p>
          </p:txBody>
        </p:sp>
        <p:sp>
          <p:nvSpPr>
            <p:cNvPr id="19496" name="TextBox 111"/>
            <p:cNvSpPr txBox="1">
              <a:spLocks noChangeArrowheads="1"/>
            </p:cNvSpPr>
            <p:nvPr/>
          </p:nvSpPr>
          <p:spPr bwMode="auto">
            <a:xfrm>
              <a:off x="533400" y="4648199"/>
              <a:ext cx="2235005" cy="58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Description</a:t>
              </a:r>
            </a:p>
          </p:txBody>
        </p:sp>
      </p:grpSp>
      <p:sp>
        <p:nvSpPr>
          <p:cNvPr id="19488" name="TextBox 113"/>
          <p:cNvSpPr txBox="1">
            <a:spLocks noChangeArrowheads="1"/>
          </p:cNvSpPr>
          <p:nvPr/>
        </p:nvSpPr>
        <p:spPr bwMode="auto">
          <a:xfrm>
            <a:off x="685800" y="38862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9489" name="TextBox 114"/>
          <p:cNvSpPr txBox="1">
            <a:spLocks noChangeArrowheads="1"/>
          </p:cNvSpPr>
          <p:nvPr/>
        </p:nvSpPr>
        <p:spPr bwMode="auto">
          <a:xfrm>
            <a:off x="6248400" y="38862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Robust to occlusion</a:t>
            </a:r>
          </a:p>
          <a:p>
            <a:r>
              <a:rPr lang="en-US" sz="1600"/>
              <a:t>Works with less texture</a:t>
            </a:r>
          </a:p>
        </p:txBody>
      </p:sp>
      <p:sp>
        <p:nvSpPr>
          <p:cNvPr id="33826" name="TextBox 115"/>
          <p:cNvSpPr txBox="1">
            <a:spLocks noChangeArrowheads="1"/>
          </p:cNvSpPr>
          <p:nvPr/>
        </p:nvSpPr>
        <p:spPr bwMode="auto">
          <a:xfrm>
            <a:off x="533400" y="6259513"/>
            <a:ext cx="2441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Minimize wrong matches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6096000" y="6248400"/>
            <a:ext cx="2900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Robust to expected variations</a:t>
            </a:r>
          </a:p>
          <a:p>
            <a:r>
              <a:rPr lang="en-US" sz="1600"/>
              <a:t>Maximize correct matches</a:t>
            </a:r>
          </a:p>
          <a:p>
            <a:endParaRPr lang="en-US" sz="1600"/>
          </a:p>
        </p:txBody>
      </p:sp>
      <p:sp>
        <p:nvSpPr>
          <p:cNvPr id="19492" name="TextBox 114"/>
          <p:cNvSpPr txBox="1">
            <a:spLocks noChangeArrowheads="1"/>
          </p:cNvSpPr>
          <p:nvPr/>
        </p:nvSpPr>
        <p:spPr bwMode="auto">
          <a:xfrm>
            <a:off x="763588" y="3886200"/>
            <a:ext cx="2132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Robust detection</a:t>
            </a:r>
          </a:p>
          <a:p>
            <a:r>
              <a:rPr lang="en-US" sz="1600"/>
              <a:t>Precise localization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6" grpId="0"/>
      <p:bldP spid="1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distinctive interest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If you wanted to meet a friend would you say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“Let’s meet on campus.”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“Let’s meet on Green street.”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“Let’s meet at Green and Wright.”</a:t>
            </a:r>
          </a:p>
          <a:p>
            <a:pPr marL="971550" lvl="1" indent="-514350">
              <a:buFont typeface="Arial" pitchFamily="34" charset="0"/>
              <a:buChar char="–"/>
              <a:defRPr/>
            </a:pPr>
            <a:r>
              <a:rPr lang="en-US" dirty="0" smtClean="0"/>
              <a:t>Corner detection</a:t>
            </a:r>
          </a:p>
          <a:p>
            <a:pPr marL="971550" lvl="1" indent="-514350">
              <a:buFont typeface="+mj-lt"/>
              <a:buAutoNum type="alphaLcParenR"/>
              <a:defRPr/>
            </a:pPr>
            <a:endParaRPr lang="en-US" smtClean="0"/>
          </a:p>
          <a:p>
            <a:pPr marL="571500" indent="-514350">
              <a:buFont typeface="Arial" pitchFamily="34" charset="0"/>
              <a:buChar char="•"/>
              <a:defRPr/>
            </a:pPr>
            <a:r>
              <a:rPr lang="en-US" smtClean="0"/>
              <a:t>Or if you were in a secluded area: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smtClean="0"/>
              <a:t>“Let’s meet in the Plains of Akbar.”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smtClean="0"/>
              <a:t>“Let’s meet on the side of Mt. Doom.”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smtClean="0"/>
              <a:t>“Let’s meet on top of Mt. Doom.”</a:t>
            </a:r>
          </a:p>
          <a:p>
            <a:pPr marL="971550" lvl="1" indent="-514350">
              <a:buFont typeface="Arial" pitchFamily="34" charset="0"/>
              <a:buChar char="–"/>
              <a:defRPr/>
            </a:pPr>
            <a:r>
              <a:rPr lang="en-US" smtClean="0"/>
              <a:t>Blob (valley/peak) detection</a:t>
            </a:r>
          </a:p>
          <a:p>
            <a:pPr marL="971550" lvl="1" indent="-514350">
              <a:buFont typeface="+mj-lt"/>
              <a:buAutoNum type="alphaLcParenR"/>
              <a:defRPr/>
            </a:pPr>
            <a:endParaRPr lang="en-US" smtClean="0"/>
          </a:p>
          <a:p>
            <a:pPr marL="571500" indent="-514350"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657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would you tell your friend to meet you?</a:t>
            </a:r>
            <a:endParaRPr lang="en-US" dirty="0"/>
          </a:p>
        </p:txBody>
      </p:sp>
      <p:pic>
        <p:nvPicPr>
          <p:cNvPr id="58370" name="Picture 2" descr="http://www.loopnet.com/Attachments/9/8/5/xy_985537A9-99F3-4BBC-AFD7-5C4610F13CE4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34412"/>
            <a:ext cx="5053582" cy="37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657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would you tell your friend to meet you?</a:t>
            </a:r>
            <a:endParaRPr lang="en-US" dirty="0"/>
          </a:p>
        </p:txBody>
      </p:sp>
      <p:pic>
        <p:nvPicPr>
          <p:cNvPr id="61442" name="Picture 2" descr="http://www.pegasusarchive.org/ancientbritain/SilburyHill/SilburyHillAerial1_h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2057400"/>
            <a:ext cx="48707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Existing Detectors Available</a:t>
            </a:r>
            <a:endParaRPr lang="de-CH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49580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kern="0" dirty="0" smtClean="0">
              <a:solidFill>
                <a:srgbClr val="000099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rgbClr val="000099"/>
                </a:solidFill>
              </a:rPr>
              <a:t>Hessian &amp; Harris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Beaudet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‘78], [Harris ‘88]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err="1" smtClean="0">
                <a:solidFill>
                  <a:srgbClr val="000099"/>
                </a:solidFill>
              </a:rPr>
              <a:t>Laplacian</a:t>
            </a:r>
            <a:r>
              <a:rPr lang="en-US" sz="2400" kern="0" dirty="0" smtClean="0">
                <a:solidFill>
                  <a:srgbClr val="000099"/>
                </a:solidFill>
              </a:rPr>
              <a:t>, </a:t>
            </a:r>
            <a:r>
              <a:rPr lang="en-US" sz="2400" kern="0" dirty="0" err="1" smtClean="0">
                <a:solidFill>
                  <a:srgbClr val="000099"/>
                </a:solidFill>
              </a:rPr>
              <a:t>DoG</a:t>
            </a:r>
            <a:r>
              <a:rPr lang="en-US" sz="2400" kern="0" dirty="0" smtClean="0">
                <a:solidFill>
                  <a:srgbClr val="000099"/>
                </a:solidFill>
              </a:rPr>
              <a:t> 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Lindeberg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‘98], [Lowe 1999]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rgbClr val="000099"/>
                </a:solidFill>
              </a:rPr>
              <a:t>Harris-/Hessian-Laplace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       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‘01]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Harris-/Hessian-Affine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‘04]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EBR and IBR	 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[Tuytelaars &amp; Van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Gool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‘04]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rgbClr val="000099"/>
                </a:solidFill>
              </a:rPr>
              <a:t>MSER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		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Matas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‘02]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Salient Regions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Kadir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Brady ‘01] 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Others…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CH" sz="2400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Harris Detector </a:t>
            </a:r>
            <a:r>
              <a:rPr lang="pl-PL" sz="2000" smtClean="0">
                <a:latin typeface="Arial" charset="0"/>
              </a:rPr>
              <a:t>[</a:t>
            </a:r>
            <a:r>
              <a:rPr lang="pl-PL" sz="2000" smtClean="0"/>
              <a:t>Harris88</a:t>
            </a:r>
            <a:r>
              <a:rPr lang="pl-PL" sz="2000" smtClean="0">
                <a:latin typeface="Arial" charset="0"/>
              </a:rPr>
              <a:t>]</a:t>
            </a:r>
            <a:endParaRPr lang="de-CH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Second moment matrix</a:t>
            </a:r>
            <a:br>
              <a:rPr lang="pl-PL" dirty="0" smtClean="0"/>
            </a:br>
            <a:endParaRPr lang="de-CH" dirty="0" smtClean="0"/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1250" y="6553200"/>
            <a:ext cx="4572000" cy="304800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520825"/>
            <a:ext cx="1981200" cy="15430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30726" name="Object 2"/>
          <p:cNvGraphicFramePr>
            <a:graphicFrameLocks noChangeAspect="1"/>
          </p:cNvGraphicFramePr>
          <p:nvPr/>
        </p:nvGraphicFramePr>
        <p:xfrm>
          <a:off x="665163" y="2114550"/>
          <a:ext cx="42830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Equation" r:id="rId5" imgW="2654300" imgH="508000" progId="Equation.3">
                  <p:embed/>
                </p:oleObj>
              </mc:Choice>
              <mc:Fallback>
                <p:oleObj name="Equation" r:id="rId5" imgW="26543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2114550"/>
                        <a:ext cx="428307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26"/>
          <p:cNvSpPr txBox="1">
            <a:spLocks noChangeArrowheads="1"/>
          </p:cNvSpPr>
          <p:nvPr/>
        </p:nvSpPr>
        <p:spPr bwMode="auto">
          <a:xfrm>
            <a:off x="611188" y="4646613"/>
            <a:ext cx="3744912" cy="1709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i="1"/>
              <a:t>Intuition:</a:t>
            </a:r>
            <a:r>
              <a:rPr lang="en-US" sz="2100" b="1"/>
              <a:t> Search for local neighborhoods where the image content has two main directions (eigenvectors).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Harris Detector </a:t>
            </a:r>
            <a:r>
              <a:rPr lang="pl-PL" sz="2000" smtClean="0">
                <a:latin typeface="Arial" charset="0"/>
              </a:rPr>
              <a:t>[</a:t>
            </a:r>
            <a:r>
              <a:rPr lang="pl-PL" sz="2000" smtClean="0"/>
              <a:t>Harris88</a:t>
            </a:r>
            <a:r>
              <a:rPr lang="pl-PL" sz="2000" smtClean="0">
                <a:latin typeface="Arial" charset="0"/>
              </a:rPr>
              <a:t>]</a:t>
            </a:r>
            <a:endParaRPr lang="en-US" sz="2000" smtClean="0"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l-PL" dirty="0" smtClean="0"/>
              <a:t>Second moment matrix</a:t>
            </a:r>
            <a:endParaRPr lang="en-US" dirty="0" smtClean="0"/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811213" y="2005013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4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005013"/>
                        <a:ext cx="3760787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F674B-0DFB-4824-88D8-0975E4120CC4}" type="slidenum">
              <a:rPr lang="de-DE" smtClean="0"/>
              <a:pPr>
                <a:defRPr/>
              </a:pPr>
              <a:t>26</a:t>
            </a:fld>
            <a:endParaRPr lang="de-DE" smtClean="0"/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1233488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965946" y="2131397"/>
            <a:ext cx="18002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/>
              <a:t>1. Image derivatives</a:t>
            </a:r>
            <a:endParaRPr lang="en-US" sz="1600" dirty="0"/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673475" y="3106738"/>
            <a:ext cx="19431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2. Square of derivatives</a:t>
            </a:r>
            <a:endParaRPr lang="en-US" sz="1600"/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636963" y="3970338"/>
            <a:ext cx="194468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3. Gaussian </a:t>
            </a:r>
            <a:br>
              <a:rPr lang="pl-PL" sz="1600"/>
            </a:br>
            <a:r>
              <a:rPr lang="pl-PL" sz="1600"/>
              <a:t>    filter </a:t>
            </a:r>
            <a:r>
              <a:rPr lang="pl-PL" sz="1600" i="1"/>
              <a:t>g(</a:t>
            </a:r>
            <a:r>
              <a:rPr lang="pl-PL" sz="1600" i="1">
                <a:latin typeface="Symbol" pitchFamily="18" charset="2"/>
              </a:rPr>
              <a:t>s</a:t>
            </a:r>
            <a:r>
              <a:rPr lang="pl-PL" sz="1600" i="1" baseline="-25000"/>
              <a:t>I</a:t>
            </a:r>
            <a:r>
              <a:rPr lang="pl-PL" sz="1600" i="1"/>
              <a:t>)</a:t>
            </a:r>
            <a:endParaRPr lang="en-US" sz="1600" i="1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45250" y="2133600"/>
            <a:ext cx="2519363" cy="865188"/>
            <a:chOff x="3356" y="1638"/>
            <a:chExt cx="2041" cy="756"/>
          </a:xfrm>
        </p:grpSpPr>
        <p:pic>
          <p:nvPicPr>
            <p:cNvPr id="34846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34847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4848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x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  <p:sp>
          <p:nvSpPr>
            <p:cNvPr id="34849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y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7588250" y="3025775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33975" y="3033713"/>
            <a:ext cx="1196975" cy="83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65875" y="3033713"/>
            <a:ext cx="1195388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942013" y="2987675"/>
            <a:ext cx="46672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165975" y="2962275"/>
            <a:ext cx="46672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8318500" y="2962275"/>
            <a:ext cx="53816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endParaRPr lang="en-US" i="1" baseline="-25000">
              <a:solidFill>
                <a:schemeClr val="bg1"/>
              </a:solidFill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263" y="3933825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1588" y="3933825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7775" y="3933825"/>
            <a:ext cx="1182688" cy="814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638800" y="3962400"/>
            <a:ext cx="922338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6858000" y="3962400"/>
            <a:ext cx="92551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8035925" y="3886200"/>
            <a:ext cx="92551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37300" y="4868863"/>
            <a:ext cx="2447925" cy="189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61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5" name="Equation" r:id="rId16" imgW="2679700" imgH="254000" progId="Equation.3">
                  <p:embed/>
                </p:oleObj>
              </mc:Choice>
              <mc:Fallback>
                <p:oleObj name="Equation" r:id="rId16" imgW="26797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906480"/>
              </p:ext>
            </p:extLst>
          </p:nvPr>
        </p:nvGraphicFramePr>
        <p:xfrm>
          <a:off x="687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6" name="Equation" r:id="rId18" imgW="2806560" imgH="228600" progId="Equation.3">
                  <p:embed/>
                </p:oleObj>
              </mc:Choice>
              <mc:Fallback>
                <p:oleObj name="Equation" r:id="rId18" imgW="28065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539750" y="4800600"/>
            <a:ext cx="56388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/>
              <a:t>4. Cornerness function </a:t>
            </a:r>
            <a:r>
              <a:rPr lang="en-US"/>
              <a:t>– </a:t>
            </a:r>
            <a:r>
              <a:rPr lang="pl-PL"/>
              <a:t>both eigenvalues are strong</a:t>
            </a:r>
            <a:endParaRPr lang="en-US" i="1"/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8218488" y="6400800"/>
            <a:ext cx="925512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har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539750" y="6342063"/>
            <a:ext cx="46799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dirty="0"/>
              <a:t>5. Non-maxima suppression</a:t>
            </a:r>
            <a:endParaRPr lang="en-US" i="1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57225" y="3505200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7" name="Equation" r:id="rId20" imgW="1066800" imgH="457200" progId="Equation.DSMT4">
                  <p:embed/>
                </p:oleObj>
              </mc:Choice>
              <mc:Fallback>
                <p:oleObj name="Equation" r:id="rId20" imgW="1066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505200"/>
                        <a:ext cx="14763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85812" y="2591944"/>
            <a:ext cx="2017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(optionally, blur first)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Harris Detector: Mathematics</a:t>
            </a:r>
            <a:endParaRPr lang="ru-RU" smtClean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7086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Want large eigenvalues, and small ratio</a:t>
            </a: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 know</a:t>
            </a: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Leads to </a:t>
            </a: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/>
        </p:nvGraphicFramePr>
        <p:xfrm>
          <a:off x="3048000" y="3962400"/>
          <a:ext cx="2671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7" name="Equation" r:id="rId3" imgW="1066800" imgH="457200" progId="Equation.DSMT4">
                  <p:embed/>
                </p:oleObj>
              </mc:Choice>
              <mc:Fallback>
                <p:oleObj name="Equation" r:id="rId3" imgW="1066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62400"/>
                        <a:ext cx="26717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3429000" y="6118226"/>
            <a:ext cx="366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:empirical constant,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0.04-0.06)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6" name="Object 2"/>
          <p:cNvGraphicFramePr>
            <a:graphicFrameLocks noChangeAspect="1"/>
          </p:cNvGraphicFramePr>
          <p:nvPr/>
        </p:nvGraphicFramePr>
        <p:xfrm>
          <a:off x="2438400" y="1219200"/>
          <a:ext cx="31130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8" name="Equation" r:id="rId5" imgW="2197100" imgH="508000" progId="Equation.3">
                  <p:embed/>
                </p:oleObj>
              </mc:Choice>
              <mc:Fallback>
                <p:oleObj name="Equation" r:id="rId5" imgW="21971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19200"/>
                        <a:ext cx="3113088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2"/>
          <p:cNvGraphicFramePr>
            <a:graphicFrameLocks noChangeAspect="1"/>
          </p:cNvGraphicFramePr>
          <p:nvPr/>
        </p:nvGraphicFramePr>
        <p:xfrm>
          <a:off x="6858000" y="2209800"/>
          <a:ext cx="8461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9" name="Equation" r:id="rId7" imgW="418918" imgH="431613" progId="Equation.3">
                  <p:embed/>
                </p:oleObj>
              </mc:Choice>
              <mc:Fallback>
                <p:oleObj name="Equation" r:id="rId7" imgW="418918" imgH="431613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9800"/>
                        <a:ext cx="846138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2"/>
          <p:cNvGraphicFramePr>
            <a:graphicFrameLocks noChangeAspect="1"/>
          </p:cNvGraphicFramePr>
          <p:nvPr/>
        </p:nvGraphicFramePr>
        <p:xfrm>
          <a:off x="2286000" y="5562600"/>
          <a:ext cx="41560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0" name="Equation" r:id="rId9" imgW="1524000" imgH="228600" progId="Equation.3">
                  <p:embed/>
                </p:oleObj>
              </mc:Choice>
              <mc:Fallback>
                <p:oleObj name="Equation" r:id="rId9" imgW="15240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562600"/>
                        <a:ext cx="41560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48811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1"/>
              </a:rPr>
              <a:t>Nice brief derivation on </a:t>
            </a:r>
            <a:r>
              <a:rPr lang="en-US" dirty="0" err="1" smtClean="0">
                <a:hlinkClick r:id="rId11"/>
              </a:rPr>
              <a:t>wikipedia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of Harris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46" y="1143000"/>
            <a:ext cx="9001163" cy="538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9108" y="6550223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smtClean="0">
                <a:hlinkClick r:id="rId3"/>
              </a:rPr>
              <a:t>Grauman and </a:t>
            </a:r>
            <a:r>
              <a:rPr lang="en-US" sz="1400" dirty="0" err="1" smtClean="0">
                <a:hlinkClick r:id="rId3"/>
              </a:rPr>
              <a:t>Leibe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23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Harris Detector – Responses </a:t>
            </a:r>
            <a:r>
              <a:rPr lang="pl-PL" sz="2000" smtClean="0">
                <a:latin typeface="Arial" charset="0"/>
              </a:rPr>
              <a:t>[</a:t>
            </a:r>
            <a:r>
              <a:rPr lang="pl-PL" sz="2000" smtClean="0"/>
              <a:t>Harris88</a:t>
            </a:r>
            <a:r>
              <a:rPr lang="pl-PL" sz="2000" smtClean="0">
                <a:latin typeface="Arial" charset="0"/>
              </a:rPr>
              <a:t>]</a:t>
            </a:r>
            <a:endParaRPr lang="en-US" sz="2000" smtClean="0">
              <a:latin typeface="Arial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 cstate="print"/>
          <a:srcRect l="12729" t="7024" r="9061" b="10834"/>
          <a:stretch>
            <a:fillRect/>
          </a:stretch>
        </p:blipFill>
        <p:spPr bwMode="auto">
          <a:xfrm>
            <a:off x="519113" y="1019175"/>
            <a:ext cx="427355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/>
          <p:cNvPicPr>
            <a:picLocks noChangeArrowheads="1"/>
          </p:cNvPicPr>
          <p:nvPr/>
        </p:nvPicPr>
        <p:blipFill>
          <a:blip r:embed="rId4" cstate="print"/>
          <a:srcRect l="13136" t="6996" r="9131" b="10835"/>
          <a:stretch>
            <a:fillRect/>
          </a:stretch>
        </p:blipFill>
        <p:spPr bwMode="auto">
          <a:xfrm>
            <a:off x="4060825" y="3484563"/>
            <a:ext cx="5083175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26"/>
          <p:cNvSpPr txBox="1">
            <a:spLocks noChangeArrowheads="1"/>
          </p:cNvSpPr>
          <p:nvPr/>
        </p:nvSpPr>
        <p:spPr bwMode="auto">
          <a:xfrm>
            <a:off x="498475" y="4633913"/>
            <a:ext cx="3744913" cy="741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i="1"/>
              <a:t>Effect:</a:t>
            </a:r>
            <a:r>
              <a:rPr lang="en-US" sz="2100" b="1"/>
              <a:t> A very precise corner detector.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 clarification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6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Harris Detector - Responses </a:t>
            </a:r>
            <a:r>
              <a:rPr lang="pl-PL" sz="2000" smtClean="0">
                <a:latin typeface="Arial" charset="0"/>
              </a:rPr>
              <a:t>[</a:t>
            </a:r>
            <a:r>
              <a:rPr lang="pl-PL" sz="2000" smtClean="0"/>
              <a:t>Harris88</a:t>
            </a:r>
            <a:r>
              <a:rPr lang="pl-PL" sz="2000" smtClean="0">
                <a:latin typeface="Arial" charset="0"/>
              </a:rPr>
              <a:t>]</a:t>
            </a:r>
            <a:endParaRPr lang="en-US" sz="2000" smtClean="0">
              <a:latin typeface="Arial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l="13028" t="6926" r="9505" b="10374"/>
          <a:stretch>
            <a:fillRect/>
          </a:stretch>
        </p:blipFill>
        <p:spPr bwMode="auto">
          <a:xfrm>
            <a:off x="1219200" y="1219200"/>
            <a:ext cx="65532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Hessian Detector </a:t>
            </a:r>
            <a:r>
              <a:rPr lang="pl-PL" sz="1800" smtClean="0">
                <a:latin typeface="Arial" pitchFamily="34" charset="0"/>
              </a:rPr>
              <a:t>[</a:t>
            </a:r>
            <a:r>
              <a:rPr lang="pl-PL" sz="1800" smtClean="0"/>
              <a:t>Beaudet78]</a:t>
            </a:r>
            <a:endParaRPr lang="de-CH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Hessian determinant</a:t>
            </a:r>
            <a:endParaRPr lang="en-US" smtClean="0"/>
          </a:p>
          <a:p>
            <a:endParaRPr lang="de-CH" smtClean="0"/>
          </a:p>
        </p:txBody>
      </p:sp>
      <p:sp>
        <p:nvSpPr>
          <p:cNvPr id="20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26629" name="Object 2"/>
          <p:cNvGraphicFramePr>
            <a:graphicFrameLocks noChangeAspect="1"/>
          </p:cNvGraphicFramePr>
          <p:nvPr/>
        </p:nvGraphicFramePr>
        <p:xfrm>
          <a:off x="622300" y="2503488"/>
          <a:ext cx="30384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Equation" r:id="rId4" imgW="1524000" imgH="482600" progId="Equation.3">
                  <p:embed/>
                </p:oleObj>
              </mc:Choice>
              <mc:Fallback>
                <p:oleObj name="Equation" r:id="rId4" imgW="152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503488"/>
                        <a:ext cx="303847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3850" y="1449388"/>
            <a:ext cx="1893888" cy="1474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2312988"/>
            <a:ext cx="1763712" cy="1365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6538" y="3714750"/>
            <a:ext cx="1765300" cy="1366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3" y="3714750"/>
            <a:ext cx="1765300" cy="1366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4787900" y="191611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xx</a:t>
            </a:r>
            <a:endParaRPr lang="en-US" i="1" baseline="-25000"/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7667625" y="331946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yy</a:t>
            </a:r>
            <a:endParaRPr lang="en-US" i="1" baseline="-25000"/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4392613" y="368141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xy</a:t>
            </a:r>
            <a:endParaRPr lang="en-US" i="1" baseline="-25000"/>
          </a:p>
        </p:txBody>
      </p:sp>
      <p:sp>
        <p:nvSpPr>
          <p:cNvPr id="26637" name="Text Box 26"/>
          <p:cNvSpPr txBox="1">
            <a:spLocks noChangeArrowheads="1"/>
          </p:cNvSpPr>
          <p:nvPr/>
        </p:nvSpPr>
        <p:spPr bwMode="auto">
          <a:xfrm>
            <a:off x="611188" y="5327650"/>
            <a:ext cx="3744912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i="1"/>
              <a:t>Intuition:</a:t>
            </a:r>
            <a:r>
              <a:rPr lang="en-US" sz="2100" b="1"/>
              <a:t> Search for strong</a:t>
            </a:r>
            <a:br>
              <a:rPr lang="en-US" sz="2100" b="1"/>
            </a:br>
            <a:r>
              <a:rPr lang="en-US" sz="2100" b="1"/>
              <a:t>curvature in two orthogonal directions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982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Hessian Detector </a:t>
            </a:r>
            <a:r>
              <a:rPr lang="pl-PL" sz="1800" smtClean="0">
                <a:latin typeface="Arial" pitchFamily="34" charset="0"/>
              </a:rPr>
              <a:t>[</a:t>
            </a:r>
            <a:r>
              <a:rPr lang="pl-PL" sz="1800" smtClean="0"/>
              <a:t>Beaudet78]</a:t>
            </a:r>
            <a:endParaRPr lang="de-CH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Hessian determinant</a:t>
            </a:r>
            <a:endParaRPr lang="en-US" smtClean="0"/>
          </a:p>
          <a:p>
            <a:endParaRPr lang="de-CH" smtClean="0"/>
          </a:p>
        </p:txBody>
      </p:sp>
      <p:sp>
        <p:nvSpPr>
          <p:cNvPr id="308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3850" y="1449388"/>
            <a:ext cx="1893888" cy="1474787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2312988"/>
            <a:ext cx="1763712" cy="1365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6538" y="3714750"/>
            <a:ext cx="1765300" cy="1366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3714750"/>
            <a:ext cx="1765300" cy="1366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4787900" y="191611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xx</a:t>
            </a:r>
            <a:endParaRPr lang="en-US" i="1" baseline="-25000"/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7667625" y="331946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yy</a:t>
            </a:r>
            <a:endParaRPr lang="en-US" i="1" baseline="-25000"/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4392613" y="368141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xy</a:t>
            </a:r>
            <a:endParaRPr lang="en-US" i="1" baseline="-25000"/>
          </a:p>
        </p:txBody>
      </p:sp>
      <p:graphicFrame>
        <p:nvGraphicFramePr>
          <p:cNvPr id="276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021144"/>
              </p:ext>
            </p:extLst>
          </p:nvPr>
        </p:nvGraphicFramePr>
        <p:xfrm>
          <a:off x="199277" y="5263119"/>
          <a:ext cx="415792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3" name="Equation" r:id="rId8" imgW="2374560" imgH="253800" progId="Equation.3">
                  <p:embed/>
                </p:oleObj>
              </mc:Choice>
              <mc:Fallback>
                <p:oleObj name="Equation" r:id="rId8" imgW="237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77" y="5263119"/>
                        <a:ext cx="4157927" cy="444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61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7900" y="5192713"/>
            <a:ext cx="1763713" cy="1352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7662" name="Group 16"/>
          <p:cNvGrpSpPr>
            <a:grpSpLocks/>
          </p:cNvGrpSpPr>
          <p:nvPr/>
        </p:nvGrpSpPr>
        <p:grpSpPr bwMode="auto">
          <a:xfrm>
            <a:off x="611188" y="5749925"/>
            <a:ext cx="3071812" cy="855663"/>
            <a:chOff x="611188" y="5876925"/>
            <a:chExt cx="2559050" cy="712788"/>
          </a:xfrm>
        </p:grpSpPr>
        <p:graphicFrame>
          <p:nvGraphicFramePr>
            <p:cNvPr id="27665" name="Object 4"/>
            <p:cNvGraphicFramePr>
              <a:graphicFrameLocks noChangeAspect="1"/>
            </p:cNvGraphicFramePr>
            <p:nvPr/>
          </p:nvGraphicFramePr>
          <p:xfrm>
            <a:off x="1368425" y="6165850"/>
            <a:ext cx="1801813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34" name="Equation" r:id="rId11" imgW="1079032" imgH="253890" progId="Equation.3">
                    <p:embed/>
                  </p:oleObj>
                </mc:Choice>
                <mc:Fallback>
                  <p:oleObj name="Equation" r:id="rId11" imgW="107903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8425" y="6165850"/>
                          <a:ext cx="1801813" cy="423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6" name="Text Box 16"/>
            <p:cNvSpPr txBox="1">
              <a:spLocks noChangeArrowheads="1"/>
            </p:cNvSpPr>
            <p:nvPr/>
          </p:nvSpPr>
          <p:spPr bwMode="auto">
            <a:xfrm>
              <a:off x="611188" y="5876925"/>
              <a:ext cx="1763712" cy="3076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/>
                <a:t>In Matlab:</a:t>
              </a:r>
              <a:endParaRPr lang="en-US"/>
            </a:p>
          </p:txBody>
        </p:sp>
      </p:grpSp>
      <p:graphicFrame>
        <p:nvGraphicFramePr>
          <p:cNvPr id="276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362672"/>
              </p:ext>
            </p:extLst>
          </p:nvPr>
        </p:nvGraphicFramePr>
        <p:xfrm>
          <a:off x="393631" y="2498213"/>
          <a:ext cx="4035425" cy="81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5" name="Equation" r:id="rId13" imgW="2374560" imgH="482400" progId="Equation.3">
                  <p:embed/>
                </p:oleObj>
              </mc:Choice>
              <mc:Fallback>
                <p:oleObj name="Equation" r:id="rId13" imgW="2374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31" y="2498213"/>
                        <a:ext cx="4035425" cy="8198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62000" y="3865563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6" name="Equation" r:id="rId15" imgW="1066800" imgH="457200" progId="Equation.DSMT4">
                  <p:embed/>
                </p:oleObj>
              </mc:Choice>
              <mc:Fallback>
                <p:oleObj name="Equation" r:id="rId15" imgW="1066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65563"/>
                        <a:ext cx="14763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4352" y="490116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maxima of determinant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Hessian Detector – Responses </a:t>
            </a:r>
            <a:r>
              <a:rPr lang="pl-PL" sz="1800" smtClean="0">
                <a:latin typeface="Arial" charset="0"/>
              </a:rPr>
              <a:t>[</a:t>
            </a:r>
            <a:r>
              <a:rPr lang="pl-PL" sz="1800" smtClean="0"/>
              <a:t>Beaudet78]</a:t>
            </a:r>
            <a:endParaRPr lang="en-US" sz="1800" smtClean="0"/>
          </a:p>
        </p:txBody>
      </p:sp>
      <p:pic>
        <p:nvPicPr>
          <p:cNvPr id="2867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294" t="7497" r="8818" b="11406"/>
          <a:stretch>
            <a:fillRect/>
          </a:stretch>
        </p:blipFill>
        <p:spPr>
          <a:xfrm>
            <a:off x="519113" y="1019175"/>
            <a:ext cx="4271962" cy="3300413"/>
          </a:xfrm>
        </p:spPr>
      </p:pic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2700" t="13850" r="9042" b="16776"/>
          <a:stretch>
            <a:fillRect/>
          </a:stretch>
        </p:blipFill>
        <p:spPr>
          <a:xfrm>
            <a:off x="4060825" y="3484563"/>
            <a:ext cx="5083175" cy="3373437"/>
          </a:xfrm>
        </p:spPr>
      </p:pic>
      <p:sp>
        <p:nvSpPr>
          <p:cNvPr id="28677" name="Text Box 26"/>
          <p:cNvSpPr txBox="1">
            <a:spLocks noChangeArrowheads="1"/>
          </p:cNvSpPr>
          <p:nvPr/>
        </p:nvSpPr>
        <p:spPr bwMode="auto">
          <a:xfrm>
            <a:off x="498475" y="4633913"/>
            <a:ext cx="356235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i="1"/>
              <a:t>Effect:</a:t>
            </a:r>
            <a:r>
              <a:rPr lang="en-US" sz="2100" b="1"/>
              <a:t> Responses mainly on corners and strongly textured areas.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581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3226" t="6660" r="9402" b="10744"/>
          <a:stretch>
            <a:fillRect/>
          </a:stretch>
        </p:blipFill>
        <p:spPr>
          <a:xfrm>
            <a:off x="1408113" y="1201738"/>
            <a:ext cx="6562725" cy="5054600"/>
          </a:xfrm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Hessian Detector – Responses </a:t>
            </a:r>
            <a:r>
              <a:rPr lang="pl-PL" sz="1800" smtClean="0">
                <a:latin typeface="Arial" charset="0"/>
              </a:rPr>
              <a:t>[</a:t>
            </a:r>
            <a:r>
              <a:rPr lang="pl-PL" sz="1800" smtClean="0"/>
              <a:t>Beaudet78]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161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</a:rPr>
              <a:t>So far: can localize in x-y, but not scale</a:t>
            </a:r>
            <a:endParaRPr lang="en-US" sz="2000" dirty="0" smtClean="0">
              <a:latin typeface="Arial" pitchFamily="34" charset="0"/>
            </a:endParaRP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028" t="6926" r="9505" b="10374"/>
          <a:stretch>
            <a:fillRect/>
          </a:stretch>
        </p:blipFill>
        <p:spPr>
          <a:xfrm>
            <a:off x="1219200" y="1295400"/>
            <a:ext cx="6553200" cy="5259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439863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5738" y="1476375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1871663" y="2052638"/>
            <a:ext cx="215900" cy="2159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5651500" y="1728788"/>
            <a:ext cx="396875" cy="3952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39944" name="Group 7"/>
          <p:cNvGrpSpPr>
            <a:grpSpLocks/>
          </p:cNvGrpSpPr>
          <p:nvPr/>
        </p:nvGrpSpPr>
        <p:grpSpPr bwMode="auto">
          <a:xfrm>
            <a:off x="5821363" y="1881188"/>
            <a:ext cx="73025" cy="73025"/>
            <a:chOff x="1292" y="2205"/>
            <a:chExt cx="46" cy="46"/>
          </a:xfrm>
        </p:grpSpPr>
        <p:sp>
          <p:nvSpPr>
            <p:cNvPr id="39952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45" name="Group 10"/>
          <p:cNvGrpSpPr>
            <a:grpSpLocks/>
          </p:cNvGrpSpPr>
          <p:nvPr/>
        </p:nvGrpSpPr>
        <p:grpSpPr bwMode="auto">
          <a:xfrm>
            <a:off x="1943100" y="2124075"/>
            <a:ext cx="73025" cy="73025"/>
            <a:chOff x="1292" y="2205"/>
            <a:chExt cx="46" cy="46"/>
          </a:xfrm>
        </p:grpSpPr>
        <p:sp>
          <p:nvSpPr>
            <p:cNvPr id="39950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6" name="Line 13"/>
          <p:cNvSpPr>
            <a:spLocks noChangeShapeType="1"/>
          </p:cNvSpPr>
          <p:nvPr/>
        </p:nvSpPr>
        <p:spPr bwMode="auto">
          <a:xfrm>
            <a:off x="1979613" y="2303463"/>
            <a:ext cx="1116012" cy="20891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4"/>
          <p:cNvSpPr>
            <a:spLocks noChangeShapeType="1"/>
          </p:cNvSpPr>
          <p:nvPr/>
        </p:nvSpPr>
        <p:spPr bwMode="auto">
          <a:xfrm flipH="1">
            <a:off x="5616575" y="2160588"/>
            <a:ext cx="250825" cy="22685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8" name="Object 2"/>
          <p:cNvGraphicFramePr>
            <a:graphicFrameLocks noChangeAspect="1"/>
          </p:cNvGraphicFramePr>
          <p:nvPr/>
        </p:nvGraphicFramePr>
        <p:xfrm>
          <a:off x="3008313" y="4433888"/>
          <a:ext cx="3498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Equation" r:id="rId6" imgW="2120900" imgH="241300" progId="Equation.3">
                  <p:embed/>
                </p:oleObj>
              </mc:Choice>
              <mc:Fallback>
                <p:oleObj name="Equation" r:id="rId6" imgW="21209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4433888"/>
                        <a:ext cx="349885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9" name="Text Box 16"/>
          <p:cNvSpPr txBox="1">
            <a:spLocks noChangeArrowheads="1"/>
          </p:cNvSpPr>
          <p:nvPr/>
        </p:nvSpPr>
        <p:spPr bwMode="auto">
          <a:xfrm>
            <a:off x="539750" y="5124450"/>
            <a:ext cx="8137525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400"/>
              <a:t/>
            </a:r>
            <a:br>
              <a:rPr lang="pl-PL" sz="2400"/>
            </a:br>
            <a:r>
              <a:rPr lang="pl-PL" sz="2400"/>
              <a:t>How to find corresponding patch sizes?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0965" name="Object 2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1700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8475"/>
            <a:ext cx="3313112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4988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1906588" y="2417763"/>
            <a:ext cx="144462" cy="142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0970" name="Group 9"/>
          <p:cNvGrpSpPr>
            <a:grpSpLocks/>
          </p:cNvGrpSpPr>
          <p:nvPr/>
        </p:nvGrpSpPr>
        <p:grpSpPr bwMode="auto">
          <a:xfrm>
            <a:off x="5821363" y="2209800"/>
            <a:ext cx="73025" cy="73025"/>
            <a:chOff x="1292" y="2205"/>
            <a:chExt cx="46" cy="46"/>
          </a:xfrm>
        </p:grpSpPr>
        <p:sp>
          <p:nvSpPr>
            <p:cNvPr id="40983" name="Line 1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1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1" name="Group 12"/>
          <p:cNvGrpSpPr>
            <a:grpSpLocks/>
          </p:cNvGrpSpPr>
          <p:nvPr/>
        </p:nvGrpSpPr>
        <p:grpSpPr bwMode="auto">
          <a:xfrm>
            <a:off x="1943100" y="2452688"/>
            <a:ext cx="73025" cy="73025"/>
            <a:chOff x="1292" y="2205"/>
            <a:chExt cx="46" cy="46"/>
          </a:xfrm>
        </p:grpSpPr>
        <p:sp>
          <p:nvSpPr>
            <p:cNvPr id="40981" name="Line 1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1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72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4713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0973" name="Rectangle 20"/>
          <p:cNvSpPr>
            <a:spLocks noChangeArrowheads="1"/>
          </p:cNvSpPr>
          <p:nvPr/>
        </p:nvSpPr>
        <p:spPr bwMode="auto">
          <a:xfrm>
            <a:off x="5472113" y="4757738"/>
            <a:ext cx="2303462" cy="1116012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0974" name="Object 3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Rectangle 22"/>
          <p:cNvSpPr>
            <a:spLocks noChangeArrowheads="1"/>
          </p:cNvSpPr>
          <p:nvPr/>
        </p:nvSpPr>
        <p:spPr bwMode="auto">
          <a:xfrm>
            <a:off x="1511300" y="4767263"/>
            <a:ext cx="2305050" cy="1150937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1584325" y="2632075"/>
            <a:ext cx="395288" cy="23050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Rectangle 24"/>
          <p:cNvSpPr>
            <a:spLocks noChangeArrowheads="1"/>
          </p:cNvSpPr>
          <p:nvPr/>
        </p:nvSpPr>
        <p:spPr bwMode="auto">
          <a:xfrm>
            <a:off x="5786438" y="2174875"/>
            <a:ext cx="144462" cy="142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0978" name="Line 25"/>
          <p:cNvSpPr>
            <a:spLocks noChangeShapeType="1"/>
          </p:cNvSpPr>
          <p:nvPr/>
        </p:nvSpPr>
        <p:spPr bwMode="auto">
          <a:xfrm flipH="1">
            <a:off x="5543550" y="2344738"/>
            <a:ext cx="360363" cy="32400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Oval 26"/>
          <p:cNvSpPr>
            <a:spLocks noChangeArrowheads="1"/>
          </p:cNvSpPr>
          <p:nvPr/>
        </p:nvSpPr>
        <p:spPr bwMode="auto">
          <a:xfrm>
            <a:off x="1511300" y="5116513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0980" name="Oval 27"/>
          <p:cNvSpPr>
            <a:spLocks noChangeArrowheads="1"/>
          </p:cNvSpPr>
          <p:nvPr/>
        </p:nvSpPr>
        <p:spPr bwMode="auto">
          <a:xfrm>
            <a:off x="5543550" y="56578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12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1989" name="Object 2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Rectangle 7"/>
          <p:cNvSpPr>
            <a:spLocks noChangeArrowheads="1"/>
          </p:cNvSpPr>
          <p:nvPr/>
        </p:nvSpPr>
        <p:spPr bwMode="auto">
          <a:xfrm>
            <a:off x="1871663" y="2387600"/>
            <a:ext cx="190500" cy="2063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1994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2009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2007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99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1997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1998" name="Object 3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1619250" y="2630488"/>
            <a:ext cx="360363" cy="21605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Rectangle 20"/>
          <p:cNvSpPr>
            <a:spLocks noChangeArrowheads="1"/>
          </p:cNvSpPr>
          <p:nvPr/>
        </p:nvSpPr>
        <p:spPr bwMode="auto">
          <a:xfrm>
            <a:off x="5751513" y="2144713"/>
            <a:ext cx="190500" cy="2063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 flipH="1">
            <a:off x="5688013" y="2343150"/>
            <a:ext cx="215900" cy="2916238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4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5" name="Oval 24"/>
          <p:cNvSpPr>
            <a:spLocks noChangeArrowheads="1"/>
          </p:cNvSpPr>
          <p:nvPr/>
        </p:nvSpPr>
        <p:spPr bwMode="auto">
          <a:xfrm>
            <a:off x="1619250" y="48275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6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22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3013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7"/>
          <p:cNvSpPr>
            <a:spLocks noChangeArrowheads="1"/>
          </p:cNvSpPr>
          <p:nvPr/>
        </p:nvSpPr>
        <p:spPr bwMode="auto">
          <a:xfrm>
            <a:off x="1843088" y="2349500"/>
            <a:ext cx="260350" cy="269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3018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3035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3033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3020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3021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3022" name="Object 5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3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24" name="Line 19"/>
          <p:cNvSpPr>
            <a:spLocks noChangeShapeType="1"/>
          </p:cNvSpPr>
          <p:nvPr/>
        </p:nvSpPr>
        <p:spPr bwMode="auto">
          <a:xfrm flipH="1">
            <a:off x="1763713" y="2630488"/>
            <a:ext cx="215900" cy="20526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Rectangle 20"/>
          <p:cNvSpPr>
            <a:spLocks noChangeArrowheads="1"/>
          </p:cNvSpPr>
          <p:nvPr/>
        </p:nvSpPr>
        <p:spPr bwMode="auto">
          <a:xfrm>
            <a:off x="5722938" y="2106613"/>
            <a:ext cx="260350" cy="269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26" name="Line 21"/>
          <p:cNvSpPr>
            <a:spLocks noChangeShapeType="1"/>
          </p:cNvSpPr>
          <p:nvPr/>
        </p:nvSpPr>
        <p:spPr bwMode="auto">
          <a:xfrm flipH="1">
            <a:off x="5795963" y="2343150"/>
            <a:ext cx="107950" cy="26638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28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29" name="Oval 24"/>
          <p:cNvSpPr>
            <a:spLocks noChangeArrowheads="1"/>
          </p:cNvSpPr>
          <p:nvPr/>
        </p:nvSpPr>
        <p:spPr bwMode="auto">
          <a:xfrm>
            <a:off x="1619250" y="48275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30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31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32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section: correspondence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Correspondence: matching points, patches, edges, or regions across images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3250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19" b="6260"/>
          <a:stretch/>
        </p:blipFill>
        <p:spPr bwMode="auto">
          <a:xfrm>
            <a:off x="1193292" y="2927445"/>
            <a:ext cx="1987600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92" y="3168874"/>
            <a:ext cx="1600200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/>
        </p:blipFill>
        <p:spPr bwMode="auto">
          <a:xfrm>
            <a:off x="3555492" y="3845530"/>
            <a:ext cx="502768" cy="5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freefoto.com/images/41/15/41_15_85---Stop-Sign_we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32785" r="29762" b="42061"/>
          <a:stretch/>
        </p:blipFill>
        <p:spPr bwMode="auto">
          <a:xfrm>
            <a:off x="4356354" y="3803903"/>
            <a:ext cx="476250" cy="6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933956" y="3475516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71388" y="3803903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12692" y="385162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≈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19756" y="3919284"/>
            <a:ext cx="783336" cy="18500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32604" y="4190857"/>
            <a:ext cx="93878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1804988" y="2311400"/>
            <a:ext cx="325437" cy="344488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4042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4061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4059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4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4045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4046" name="Object 5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7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48" name="Line 19"/>
          <p:cNvSpPr>
            <a:spLocks noChangeShapeType="1"/>
          </p:cNvSpPr>
          <p:nvPr/>
        </p:nvSpPr>
        <p:spPr bwMode="auto">
          <a:xfrm flipH="1">
            <a:off x="1908175" y="2630488"/>
            <a:ext cx="71438" cy="21605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Rectangle 20"/>
          <p:cNvSpPr>
            <a:spLocks noChangeArrowheads="1"/>
          </p:cNvSpPr>
          <p:nvPr/>
        </p:nvSpPr>
        <p:spPr bwMode="auto">
          <a:xfrm>
            <a:off x="5684838" y="2068513"/>
            <a:ext cx="325437" cy="3444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0" name="Line 21"/>
          <p:cNvSpPr>
            <a:spLocks noChangeShapeType="1"/>
          </p:cNvSpPr>
          <p:nvPr/>
        </p:nvSpPr>
        <p:spPr bwMode="auto">
          <a:xfrm>
            <a:off x="5903913" y="2343150"/>
            <a:ext cx="73025" cy="25209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1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2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3" name="Oval 24"/>
          <p:cNvSpPr>
            <a:spLocks noChangeArrowheads="1"/>
          </p:cNvSpPr>
          <p:nvPr/>
        </p:nvSpPr>
        <p:spPr bwMode="auto">
          <a:xfrm>
            <a:off x="1584325" y="4899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4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5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6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7" name="Oval 28"/>
          <p:cNvSpPr>
            <a:spLocks noChangeArrowheads="1"/>
          </p:cNvSpPr>
          <p:nvPr/>
        </p:nvSpPr>
        <p:spPr bwMode="auto">
          <a:xfrm>
            <a:off x="5975350" y="49355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8" name="Oval 29"/>
          <p:cNvSpPr>
            <a:spLocks noChangeArrowheads="1"/>
          </p:cNvSpPr>
          <p:nvPr/>
        </p:nvSpPr>
        <p:spPr bwMode="auto">
          <a:xfrm>
            <a:off x="1906588" y="4846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5061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1481138" y="2032000"/>
            <a:ext cx="939800" cy="9588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5066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5104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5102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06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5070" name="Object 5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1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2" name="Line 19"/>
          <p:cNvSpPr>
            <a:spLocks noChangeShapeType="1"/>
          </p:cNvSpPr>
          <p:nvPr/>
        </p:nvSpPr>
        <p:spPr bwMode="auto">
          <a:xfrm>
            <a:off x="1979613" y="2630488"/>
            <a:ext cx="1692275" cy="31337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3" name="Rectangle 20"/>
          <p:cNvSpPr>
            <a:spLocks noChangeArrowheads="1"/>
          </p:cNvSpPr>
          <p:nvPr/>
        </p:nvSpPr>
        <p:spPr bwMode="auto">
          <a:xfrm>
            <a:off x="5360988" y="1789113"/>
            <a:ext cx="939800" cy="9588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4" name="Line 21"/>
          <p:cNvSpPr>
            <a:spLocks noChangeShapeType="1"/>
          </p:cNvSpPr>
          <p:nvPr/>
        </p:nvSpPr>
        <p:spPr bwMode="auto">
          <a:xfrm>
            <a:off x="5903913" y="2343150"/>
            <a:ext cx="1692275" cy="26289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6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7" name="Oval 24"/>
          <p:cNvSpPr>
            <a:spLocks noChangeArrowheads="1"/>
          </p:cNvSpPr>
          <p:nvPr/>
        </p:nvSpPr>
        <p:spPr bwMode="auto">
          <a:xfrm>
            <a:off x="1584325" y="4899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8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9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0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1" name="Oval 28"/>
          <p:cNvSpPr>
            <a:spLocks noChangeArrowheads="1"/>
          </p:cNvSpPr>
          <p:nvPr/>
        </p:nvSpPr>
        <p:spPr bwMode="auto">
          <a:xfrm>
            <a:off x="5975350" y="49355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2" name="Oval 29"/>
          <p:cNvSpPr>
            <a:spLocks noChangeArrowheads="1"/>
          </p:cNvSpPr>
          <p:nvPr/>
        </p:nvSpPr>
        <p:spPr bwMode="auto">
          <a:xfrm>
            <a:off x="1906588" y="4846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3" name="Oval 30"/>
          <p:cNvSpPr>
            <a:spLocks noChangeArrowheads="1"/>
          </p:cNvSpPr>
          <p:nvPr/>
        </p:nvSpPr>
        <p:spPr bwMode="auto">
          <a:xfrm>
            <a:off x="2051050" y="5026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4" name="Oval 31"/>
          <p:cNvSpPr>
            <a:spLocks noChangeArrowheads="1"/>
          </p:cNvSpPr>
          <p:nvPr/>
        </p:nvSpPr>
        <p:spPr bwMode="auto">
          <a:xfrm>
            <a:off x="2230438" y="522287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5" name="Oval 32"/>
          <p:cNvSpPr>
            <a:spLocks noChangeArrowheads="1"/>
          </p:cNvSpPr>
          <p:nvPr/>
        </p:nvSpPr>
        <p:spPr bwMode="auto">
          <a:xfrm>
            <a:off x="2409825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6" name="Oval 33"/>
          <p:cNvSpPr>
            <a:spLocks noChangeArrowheads="1"/>
          </p:cNvSpPr>
          <p:nvPr/>
        </p:nvSpPr>
        <p:spPr bwMode="auto">
          <a:xfrm>
            <a:off x="2590800" y="54752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7" name="Oval 34"/>
          <p:cNvSpPr>
            <a:spLocks noChangeArrowheads="1"/>
          </p:cNvSpPr>
          <p:nvPr/>
        </p:nvSpPr>
        <p:spPr bwMode="auto">
          <a:xfrm>
            <a:off x="2770188" y="55483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8" name="Oval 35"/>
          <p:cNvSpPr>
            <a:spLocks noChangeArrowheads="1"/>
          </p:cNvSpPr>
          <p:nvPr/>
        </p:nvSpPr>
        <p:spPr bwMode="auto">
          <a:xfrm>
            <a:off x="2949575" y="56007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9" name="Oval 36"/>
          <p:cNvSpPr>
            <a:spLocks noChangeArrowheads="1"/>
          </p:cNvSpPr>
          <p:nvPr/>
        </p:nvSpPr>
        <p:spPr bwMode="auto">
          <a:xfrm>
            <a:off x="3128963" y="565626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0" name="Oval 37"/>
          <p:cNvSpPr>
            <a:spLocks noChangeArrowheads="1"/>
          </p:cNvSpPr>
          <p:nvPr/>
        </p:nvSpPr>
        <p:spPr bwMode="auto">
          <a:xfrm>
            <a:off x="3308350" y="5708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1" name="Oval 38"/>
          <p:cNvSpPr>
            <a:spLocks noChangeArrowheads="1"/>
          </p:cNvSpPr>
          <p:nvPr/>
        </p:nvSpPr>
        <p:spPr bwMode="auto">
          <a:xfrm>
            <a:off x="3487738" y="57642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2" name="Oval 39"/>
          <p:cNvSpPr>
            <a:spLocks noChangeArrowheads="1"/>
          </p:cNvSpPr>
          <p:nvPr/>
        </p:nvSpPr>
        <p:spPr bwMode="auto">
          <a:xfrm>
            <a:off x="3667125" y="5835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3" name="Oval 40"/>
          <p:cNvSpPr>
            <a:spLocks noChangeArrowheads="1"/>
          </p:cNvSpPr>
          <p:nvPr/>
        </p:nvSpPr>
        <p:spPr bwMode="auto">
          <a:xfrm>
            <a:off x="615473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4" name="Oval 41"/>
          <p:cNvSpPr>
            <a:spLocks noChangeArrowheads="1"/>
          </p:cNvSpPr>
          <p:nvPr/>
        </p:nvSpPr>
        <p:spPr bwMode="auto">
          <a:xfrm>
            <a:off x="6334125" y="4737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5" name="Oval 42"/>
          <p:cNvSpPr>
            <a:spLocks noChangeArrowheads="1"/>
          </p:cNvSpPr>
          <p:nvPr/>
        </p:nvSpPr>
        <p:spPr bwMode="auto">
          <a:xfrm>
            <a:off x="6513513" y="4719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6" name="Oval 43"/>
          <p:cNvSpPr>
            <a:spLocks noChangeArrowheads="1"/>
          </p:cNvSpPr>
          <p:nvPr/>
        </p:nvSpPr>
        <p:spPr bwMode="auto">
          <a:xfrm>
            <a:off x="6692900" y="47561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7" name="Oval 44"/>
          <p:cNvSpPr>
            <a:spLocks noChangeArrowheads="1"/>
          </p:cNvSpPr>
          <p:nvPr/>
        </p:nvSpPr>
        <p:spPr bwMode="auto">
          <a:xfrm>
            <a:off x="687228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8" name="Oval 45"/>
          <p:cNvSpPr>
            <a:spLocks noChangeArrowheads="1"/>
          </p:cNvSpPr>
          <p:nvPr/>
        </p:nvSpPr>
        <p:spPr bwMode="auto">
          <a:xfrm>
            <a:off x="7051675" y="4864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9" name="Oval 46"/>
          <p:cNvSpPr>
            <a:spLocks noChangeArrowheads="1"/>
          </p:cNvSpPr>
          <p:nvPr/>
        </p:nvSpPr>
        <p:spPr bwMode="auto">
          <a:xfrm>
            <a:off x="7231063" y="49355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100" name="Oval 47"/>
          <p:cNvSpPr>
            <a:spLocks noChangeArrowheads="1"/>
          </p:cNvSpPr>
          <p:nvPr/>
        </p:nvSpPr>
        <p:spPr bwMode="auto">
          <a:xfrm>
            <a:off x="7410450" y="49974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101" name="Oval 48"/>
          <p:cNvSpPr>
            <a:spLocks noChangeArrowheads="1"/>
          </p:cNvSpPr>
          <p:nvPr/>
        </p:nvSpPr>
        <p:spPr bwMode="auto">
          <a:xfrm>
            <a:off x="7589838" y="50530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53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6085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Rectangle 7"/>
          <p:cNvSpPr>
            <a:spLocks noChangeArrowheads="1"/>
          </p:cNvSpPr>
          <p:nvPr/>
        </p:nvSpPr>
        <p:spPr bwMode="auto">
          <a:xfrm>
            <a:off x="1833563" y="2360613"/>
            <a:ext cx="261937" cy="2603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6090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6126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6124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9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46093" name="Object 5"/>
          <p:cNvGraphicFramePr>
            <a:graphicFrameLocks noChangeAspect="1"/>
          </p:cNvGraphicFramePr>
          <p:nvPr/>
        </p:nvGraphicFramePr>
        <p:xfrm>
          <a:off x="5935663" y="6153150"/>
          <a:ext cx="13366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9" name="Equation" r:id="rId10" imgW="965200" imgH="241300" progId="Equation.3">
                  <p:embed/>
                </p:oleObj>
              </mc:Choice>
              <mc:Fallback>
                <p:oleObj name="Equation" r:id="rId10" imgW="965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6153150"/>
                        <a:ext cx="1336675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4" name="Line 19"/>
          <p:cNvSpPr>
            <a:spLocks noChangeShapeType="1"/>
          </p:cNvSpPr>
          <p:nvPr/>
        </p:nvSpPr>
        <p:spPr bwMode="auto">
          <a:xfrm flipH="1">
            <a:off x="1727200" y="2630488"/>
            <a:ext cx="252413" cy="2017712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Rectangle 20"/>
          <p:cNvSpPr>
            <a:spLocks noChangeArrowheads="1"/>
          </p:cNvSpPr>
          <p:nvPr/>
        </p:nvSpPr>
        <p:spPr bwMode="auto">
          <a:xfrm>
            <a:off x="5632450" y="2046288"/>
            <a:ext cx="433388" cy="4318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096" name="Line 21"/>
          <p:cNvSpPr>
            <a:spLocks noChangeShapeType="1"/>
          </p:cNvSpPr>
          <p:nvPr/>
        </p:nvSpPr>
        <p:spPr bwMode="auto">
          <a:xfrm>
            <a:off x="5903913" y="2343150"/>
            <a:ext cx="612775" cy="23050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7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098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099" name="Oval 24"/>
          <p:cNvSpPr>
            <a:spLocks noChangeArrowheads="1"/>
          </p:cNvSpPr>
          <p:nvPr/>
        </p:nvSpPr>
        <p:spPr bwMode="auto">
          <a:xfrm>
            <a:off x="1584325" y="4899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0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1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2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3" name="Oval 28"/>
          <p:cNvSpPr>
            <a:spLocks noChangeArrowheads="1"/>
          </p:cNvSpPr>
          <p:nvPr/>
        </p:nvSpPr>
        <p:spPr bwMode="auto">
          <a:xfrm>
            <a:off x="5975350" y="49355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4" name="Oval 29"/>
          <p:cNvSpPr>
            <a:spLocks noChangeArrowheads="1"/>
          </p:cNvSpPr>
          <p:nvPr/>
        </p:nvSpPr>
        <p:spPr bwMode="auto">
          <a:xfrm>
            <a:off x="1906588" y="4846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5" name="Oval 30"/>
          <p:cNvSpPr>
            <a:spLocks noChangeArrowheads="1"/>
          </p:cNvSpPr>
          <p:nvPr/>
        </p:nvSpPr>
        <p:spPr bwMode="auto">
          <a:xfrm>
            <a:off x="2051050" y="5026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6" name="Oval 31"/>
          <p:cNvSpPr>
            <a:spLocks noChangeArrowheads="1"/>
          </p:cNvSpPr>
          <p:nvPr/>
        </p:nvSpPr>
        <p:spPr bwMode="auto">
          <a:xfrm>
            <a:off x="2230438" y="522287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7" name="Oval 32"/>
          <p:cNvSpPr>
            <a:spLocks noChangeArrowheads="1"/>
          </p:cNvSpPr>
          <p:nvPr/>
        </p:nvSpPr>
        <p:spPr bwMode="auto">
          <a:xfrm>
            <a:off x="2409825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8" name="Oval 33"/>
          <p:cNvSpPr>
            <a:spLocks noChangeArrowheads="1"/>
          </p:cNvSpPr>
          <p:nvPr/>
        </p:nvSpPr>
        <p:spPr bwMode="auto">
          <a:xfrm>
            <a:off x="2590800" y="54752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9" name="Oval 34"/>
          <p:cNvSpPr>
            <a:spLocks noChangeArrowheads="1"/>
          </p:cNvSpPr>
          <p:nvPr/>
        </p:nvSpPr>
        <p:spPr bwMode="auto">
          <a:xfrm>
            <a:off x="2770188" y="55483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0" name="Oval 35"/>
          <p:cNvSpPr>
            <a:spLocks noChangeArrowheads="1"/>
          </p:cNvSpPr>
          <p:nvPr/>
        </p:nvSpPr>
        <p:spPr bwMode="auto">
          <a:xfrm>
            <a:off x="2949575" y="56007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1" name="Oval 36"/>
          <p:cNvSpPr>
            <a:spLocks noChangeArrowheads="1"/>
          </p:cNvSpPr>
          <p:nvPr/>
        </p:nvSpPr>
        <p:spPr bwMode="auto">
          <a:xfrm>
            <a:off x="3128963" y="565626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2" name="Oval 37"/>
          <p:cNvSpPr>
            <a:spLocks noChangeArrowheads="1"/>
          </p:cNvSpPr>
          <p:nvPr/>
        </p:nvSpPr>
        <p:spPr bwMode="auto">
          <a:xfrm>
            <a:off x="3308350" y="5708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3" name="Oval 38"/>
          <p:cNvSpPr>
            <a:spLocks noChangeArrowheads="1"/>
          </p:cNvSpPr>
          <p:nvPr/>
        </p:nvSpPr>
        <p:spPr bwMode="auto">
          <a:xfrm>
            <a:off x="3487738" y="57642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4" name="Oval 39"/>
          <p:cNvSpPr>
            <a:spLocks noChangeArrowheads="1"/>
          </p:cNvSpPr>
          <p:nvPr/>
        </p:nvSpPr>
        <p:spPr bwMode="auto">
          <a:xfrm>
            <a:off x="3667125" y="5835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5" name="Oval 40"/>
          <p:cNvSpPr>
            <a:spLocks noChangeArrowheads="1"/>
          </p:cNvSpPr>
          <p:nvPr/>
        </p:nvSpPr>
        <p:spPr bwMode="auto">
          <a:xfrm>
            <a:off x="615473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6" name="Oval 41"/>
          <p:cNvSpPr>
            <a:spLocks noChangeArrowheads="1"/>
          </p:cNvSpPr>
          <p:nvPr/>
        </p:nvSpPr>
        <p:spPr bwMode="auto">
          <a:xfrm>
            <a:off x="6334125" y="4737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7" name="Oval 42"/>
          <p:cNvSpPr>
            <a:spLocks noChangeArrowheads="1"/>
          </p:cNvSpPr>
          <p:nvPr/>
        </p:nvSpPr>
        <p:spPr bwMode="auto">
          <a:xfrm>
            <a:off x="6513513" y="4719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8" name="Oval 43"/>
          <p:cNvSpPr>
            <a:spLocks noChangeArrowheads="1"/>
          </p:cNvSpPr>
          <p:nvPr/>
        </p:nvSpPr>
        <p:spPr bwMode="auto">
          <a:xfrm>
            <a:off x="6692900" y="47561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9" name="Oval 44"/>
          <p:cNvSpPr>
            <a:spLocks noChangeArrowheads="1"/>
          </p:cNvSpPr>
          <p:nvPr/>
        </p:nvSpPr>
        <p:spPr bwMode="auto">
          <a:xfrm>
            <a:off x="687228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20" name="Oval 45"/>
          <p:cNvSpPr>
            <a:spLocks noChangeArrowheads="1"/>
          </p:cNvSpPr>
          <p:nvPr/>
        </p:nvSpPr>
        <p:spPr bwMode="auto">
          <a:xfrm>
            <a:off x="7051675" y="4864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21" name="Oval 46"/>
          <p:cNvSpPr>
            <a:spLocks noChangeArrowheads="1"/>
          </p:cNvSpPr>
          <p:nvPr/>
        </p:nvSpPr>
        <p:spPr bwMode="auto">
          <a:xfrm>
            <a:off x="7231063" y="49355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22" name="Oval 47"/>
          <p:cNvSpPr>
            <a:spLocks noChangeArrowheads="1"/>
          </p:cNvSpPr>
          <p:nvPr/>
        </p:nvSpPr>
        <p:spPr bwMode="auto">
          <a:xfrm>
            <a:off x="7410450" y="49974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23" name="Oval 48"/>
          <p:cNvSpPr>
            <a:spLocks noChangeArrowheads="1"/>
          </p:cNvSpPr>
          <p:nvPr/>
        </p:nvSpPr>
        <p:spPr bwMode="auto">
          <a:xfrm>
            <a:off x="7589838" y="50530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What Is A Useful Signature Function?</a:t>
            </a:r>
            <a:endParaRPr lang="de-CH" smtClean="0"/>
          </a:p>
        </p:txBody>
      </p:sp>
      <p:sp>
        <p:nvSpPr>
          <p:cNvPr id="4710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Difference-of-Gaussian = “blob” detector</a:t>
            </a:r>
            <a:endParaRPr lang="de-CH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7109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1103313" y="1822450"/>
            <a:ext cx="17272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1581150" y="4232275"/>
            <a:ext cx="7715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27" descr="c-enhedg-laplap"/>
          <p:cNvPicPr>
            <a:picLocks noChangeAspect="1" noChangeArrowheads="1"/>
          </p:cNvPicPr>
          <p:nvPr/>
        </p:nvPicPr>
        <p:blipFill>
          <a:blip r:embed="rId3" cstate="print"/>
          <a:srcRect t="21783"/>
          <a:stretch>
            <a:fillRect/>
          </a:stretch>
        </p:blipFill>
        <p:spPr bwMode="auto">
          <a:xfrm>
            <a:off x="1736725" y="5035550"/>
            <a:ext cx="460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1290638" y="3063875"/>
            <a:ext cx="13525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1285876" y="3684587"/>
            <a:ext cx="3687762" cy="365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111500" y="5546725"/>
            <a:ext cx="383381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622675" y="5948363"/>
            <a:ext cx="146050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6" name="Oval 25"/>
          <p:cNvSpPr/>
          <p:nvPr/>
        </p:nvSpPr>
        <p:spPr>
          <a:xfrm>
            <a:off x="4648200" y="5802313"/>
            <a:ext cx="508000" cy="5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7" name="Oval 26"/>
          <p:cNvSpPr/>
          <p:nvPr/>
        </p:nvSpPr>
        <p:spPr>
          <a:xfrm>
            <a:off x="5922963" y="5619750"/>
            <a:ext cx="803275" cy="8032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9" name="Freeform 28"/>
          <p:cNvSpPr/>
          <p:nvPr/>
        </p:nvSpPr>
        <p:spPr>
          <a:xfrm>
            <a:off x="2308194" y="3429000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2139370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974502 w 2957689"/>
              <a:gd name="connsiteY1" fmla="*/ 542575 h 582982"/>
              <a:gd name="connsiteX2" fmla="*/ 2139370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974502 w 2957689"/>
              <a:gd name="connsiteY1" fmla="*/ 542575 h 582982"/>
              <a:gd name="connsiteX2" fmla="*/ 2276388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1974502" y="542575"/>
                </a:lnTo>
                <a:cubicBezTo>
                  <a:pt x="2156302" y="582982"/>
                  <a:pt x="2184665" y="1416"/>
                  <a:pt x="2276388" y="708"/>
                </a:cubicBezTo>
                <a:cubicBezTo>
                  <a:pt x="2368111" y="0"/>
                  <a:pt x="2433011" y="457425"/>
                  <a:pt x="2524841" y="538329"/>
                </a:cubicBezTo>
                <a:lnTo>
                  <a:pt x="2957689" y="531758"/>
                </a:ln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34" name="Freeform 33"/>
          <p:cNvSpPr/>
          <p:nvPr/>
        </p:nvSpPr>
        <p:spPr>
          <a:xfrm>
            <a:off x="3506775" y="3429000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387268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463836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463836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03348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42860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42860 w 2957689"/>
              <a:gd name="connsiteY2" fmla="*/ 708 h 582982"/>
              <a:gd name="connsiteX3" fmla="*/ 1823815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1168961" y="542575"/>
                </a:lnTo>
                <a:cubicBezTo>
                  <a:pt x="1350761" y="582982"/>
                  <a:pt x="1433718" y="1416"/>
                  <a:pt x="1542860" y="708"/>
                </a:cubicBezTo>
                <a:cubicBezTo>
                  <a:pt x="1652002" y="0"/>
                  <a:pt x="1731985" y="457425"/>
                  <a:pt x="1823815" y="538329"/>
                </a:cubicBezTo>
                <a:lnTo>
                  <a:pt x="2957689" y="531758"/>
                </a:ln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35" name="Freeform 34"/>
          <p:cNvSpPr/>
          <p:nvPr/>
        </p:nvSpPr>
        <p:spPr>
          <a:xfrm>
            <a:off x="4900617" y="3429000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867235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219390" y="542575"/>
                </a:lnTo>
                <a:cubicBezTo>
                  <a:pt x="401190" y="582982"/>
                  <a:pt x="497213" y="1416"/>
                  <a:pt x="611772" y="708"/>
                </a:cubicBezTo>
                <a:cubicBezTo>
                  <a:pt x="726331" y="0"/>
                  <a:pt x="814917" y="457425"/>
                  <a:pt x="906747" y="538329"/>
                </a:cubicBezTo>
                <a:cubicBezTo>
                  <a:pt x="1008147" y="544063"/>
                  <a:pt x="2274042" y="533948"/>
                  <a:pt x="2957689" y="531758"/>
                </a:cubicBez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Difference-of-Gaussian (DoG)</a:t>
            </a:r>
            <a:endParaRPr lang="de-CH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769936" y="2138362"/>
            <a:ext cx="7715251" cy="4176713"/>
            <a:chOff x="565150" y="2420938"/>
            <a:chExt cx="7715250" cy="4176712"/>
          </a:xfrm>
        </p:grpSpPr>
        <p:pic>
          <p:nvPicPr>
            <p:cNvPr id="50182" name="Picture 4" descr="c-enhedg-lapl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325" y="2420938"/>
              <a:ext cx="2016125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183" name="Group 11"/>
            <p:cNvGrpSpPr>
              <a:grpSpLocks/>
            </p:cNvGrpSpPr>
            <p:nvPr/>
          </p:nvGrpSpPr>
          <p:grpSpPr bwMode="auto">
            <a:xfrm>
              <a:off x="565150" y="4897438"/>
              <a:ext cx="7715250" cy="1700212"/>
              <a:chOff x="565150" y="4897438"/>
              <a:chExt cx="7715250" cy="1700212"/>
            </a:xfrm>
          </p:grpSpPr>
          <p:pic>
            <p:nvPicPr>
              <p:cNvPr id="5018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6177" y="4899025"/>
                <a:ext cx="2170112" cy="169862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0185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5150" y="4899025"/>
                <a:ext cx="2170113" cy="169862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0186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19813" y="4897438"/>
                <a:ext cx="2160587" cy="1700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50187" name="Text Box 8"/>
              <p:cNvSpPr txBox="1">
                <a:spLocks noChangeArrowheads="1"/>
              </p:cNvSpPr>
              <p:nvPr/>
            </p:nvSpPr>
            <p:spPr bwMode="auto">
              <a:xfrm>
                <a:off x="2735263" y="5461000"/>
                <a:ext cx="431800" cy="5191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l-PL" sz="2800" b="1"/>
                  <a:t>-</a:t>
                </a:r>
                <a:endParaRPr lang="en-US" sz="2800" b="1"/>
              </a:p>
            </p:txBody>
          </p:sp>
          <p:sp>
            <p:nvSpPr>
              <p:cNvPr id="50188" name="Text Box 9"/>
              <p:cNvSpPr txBox="1">
                <a:spLocks noChangeArrowheads="1"/>
              </p:cNvSpPr>
              <p:nvPr/>
            </p:nvSpPr>
            <p:spPr bwMode="auto">
              <a:xfrm>
                <a:off x="5507038" y="5403850"/>
                <a:ext cx="431800" cy="5191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l-PL" sz="2800" b="1"/>
                  <a:t>=</a:t>
                </a:r>
                <a:endParaRPr lang="en-US" sz="2800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DoG</a:t>
            </a:r>
            <a:r>
              <a:rPr lang="en-US" dirty="0" smtClean="0"/>
              <a:t> – Efficient Computation</a:t>
            </a:r>
            <a:endParaRPr lang="de-CH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Computation in Gaussian scale pyramid</a:t>
            </a:r>
            <a:endParaRPr lang="de-CH" smtClean="0"/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K. Grauman, B. Leibe</a:t>
            </a:r>
          </a:p>
        </p:txBody>
      </p:sp>
      <p:grpSp>
        <p:nvGrpSpPr>
          <p:cNvPr id="51205" name="Group 39"/>
          <p:cNvGrpSpPr>
            <a:grpSpLocks/>
          </p:cNvGrpSpPr>
          <p:nvPr/>
        </p:nvGrpSpPr>
        <p:grpSpPr bwMode="auto">
          <a:xfrm>
            <a:off x="409575" y="1676400"/>
            <a:ext cx="8397875" cy="4483100"/>
            <a:chOff x="299979" y="1611314"/>
            <a:chExt cx="8397990" cy="4483136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1796" y="1611314"/>
              <a:ext cx="6116173" cy="448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8313" y="3879833"/>
              <a:ext cx="1692275" cy="135572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51208" name="Freeform 10"/>
            <p:cNvSpPr>
              <a:spLocks/>
            </p:cNvSpPr>
            <p:nvPr/>
          </p:nvSpPr>
          <p:spPr bwMode="auto">
            <a:xfrm>
              <a:off x="3544888" y="3171808"/>
              <a:ext cx="560387" cy="850900"/>
            </a:xfrm>
            <a:custGeom>
              <a:avLst/>
              <a:gdLst>
                <a:gd name="T0" fmla="*/ 2147483647 w 353"/>
                <a:gd name="T1" fmla="*/ 2147483647 h 536"/>
                <a:gd name="T2" fmla="*/ 2147483647 w 353"/>
                <a:gd name="T3" fmla="*/ 2147483647 h 536"/>
                <a:gd name="T4" fmla="*/ 2147483647 w 353"/>
                <a:gd name="T5" fmla="*/ 2147483647 h 536"/>
                <a:gd name="T6" fmla="*/ 2147483647 w 353"/>
                <a:gd name="T7" fmla="*/ 0 h 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536"/>
                <a:gd name="T14" fmla="*/ 353 w 353"/>
                <a:gd name="T15" fmla="*/ 536 h 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536">
                  <a:moveTo>
                    <a:pt x="194" y="536"/>
                  </a:moveTo>
                  <a:cubicBezTo>
                    <a:pt x="165" y="492"/>
                    <a:pt x="26" y="341"/>
                    <a:pt x="13" y="264"/>
                  </a:cubicBezTo>
                  <a:cubicBezTo>
                    <a:pt x="0" y="187"/>
                    <a:pt x="56" y="116"/>
                    <a:pt x="113" y="72"/>
                  </a:cubicBezTo>
                  <a:cubicBezTo>
                    <a:pt x="170" y="28"/>
                    <a:pt x="303" y="15"/>
                    <a:pt x="353" y="0"/>
                  </a:cubicBez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20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3238" y="2224071"/>
              <a:ext cx="1116012" cy="8937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1210" name="Group 27"/>
            <p:cNvGrpSpPr>
              <a:grpSpLocks/>
            </p:cNvGrpSpPr>
            <p:nvPr/>
          </p:nvGrpSpPr>
          <p:grpSpPr bwMode="auto">
            <a:xfrm>
              <a:off x="3262300" y="4387339"/>
              <a:ext cx="433388" cy="358775"/>
              <a:chOff x="3311525" y="4457683"/>
              <a:chExt cx="433388" cy="358775"/>
            </a:xfrm>
          </p:grpSpPr>
          <p:sp>
            <p:nvSpPr>
              <p:cNvPr id="51226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7 h 204"/>
                  <a:gd name="T2" fmla="*/ 2147483647 w 19"/>
                  <a:gd name="T3" fmla="*/ 2147483647 h 204"/>
                  <a:gd name="T4" fmla="*/ 2147483647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7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l-PL" sz="1600" b="1" i="1">
                    <a:latin typeface="Symbol" pitchFamily="18" charset="2"/>
                  </a:rPr>
                  <a:t>s</a:t>
                </a:r>
                <a:endParaRPr lang="en-US" sz="1600" b="1" i="1">
                  <a:latin typeface="Symbol" pitchFamily="18" charset="2"/>
                </a:endParaRPr>
              </a:p>
            </p:txBody>
          </p:sp>
        </p:grpSp>
        <p:sp>
          <p:nvSpPr>
            <p:cNvPr id="51211" name="Text Box 15"/>
            <p:cNvSpPr txBox="1">
              <a:spLocks noChangeArrowheads="1"/>
            </p:cNvSpPr>
            <p:nvPr/>
          </p:nvSpPr>
          <p:spPr bwMode="auto">
            <a:xfrm>
              <a:off x="299979" y="5218137"/>
              <a:ext cx="1952597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l-PL" sz="1600" b="1" i="1"/>
                <a:t>Original image</a:t>
              </a:r>
              <a:r>
                <a:rPr lang="pl-PL" sz="1600" b="1" i="1">
                  <a:latin typeface="Symbol" pitchFamily="18" charset="2"/>
                </a:rPr>
                <a:t> </a:t>
              </a:r>
              <a:endParaRPr lang="en-US" sz="1600" b="1" i="1">
                <a:latin typeface="Symbol" pitchFamily="18" charset="2"/>
              </a:endParaRPr>
            </a:p>
          </p:txBody>
        </p:sp>
        <p:grpSp>
          <p:nvGrpSpPr>
            <p:cNvPr id="51212" name="Group 37"/>
            <p:cNvGrpSpPr>
              <a:grpSpLocks/>
            </p:cNvGrpSpPr>
            <p:nvPr/>
          </p:nvGrpSpPr>
          <p:grpSpPr bwMode="auto">
            <a:xfrm>
              <a:off x="2162142" y="4967315"/>
              <a:ext cx="1095390" cy="469900"/>
              <a:chOff x="2232026" y="4743433"/>
              <a:chExt cx="1095390" cy="469900"/>
            </a:xfrm>
          </p:grpSpPr>
          <p:sp>
            <p:nvSpPr>
              <p:cNvPr id="51224" name="Line 6"/>
              <p:cNvSpPr>
                <a:spLocks noChangeShapeType="1"/>
              </p:cNvSpPr>
              <p:nvPr/>
            </p:nvSpPr>
            <p:spPr bwMode="auto">
              <a:xfrm>
                <a:off x="2232026" y="5175232"/>
                <a:ext cx="1095390" cy="1587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225" name="Object 3"/>
              <p:cNvGraphicFramePr>
                <a:graphicFrameLocks noChangeAspect="1"/>
              </p:cNvGraphicFramePr>
              <p:nvPr/>
            </p:nvGraphicFramePr>
            <p:xfrm>
              <a:off x="2373313" y="4743433"/>
              <a:ext cx="685800" cy="469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43" name="Microsoft Equation 3.0" r:id="rId7" imgW="444114" imgH="304536" progId="Equation.3">
                      <p:embed/>
                    </p:oleObj>
                  </mc:Choice>
                  <mc:Fallback>
                    <p:oleObj name="Microsoft Equation 3.0" r:id="rId7" imgW="444114" imgH="304536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3313" y="4743433"/>
                            <a:ext cx="685800" cy="469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213" name="Text Box 17"/>
            <p:cNvSpPr txBox="1">
              <a:spLocks noChangeArrowheads="1"/>
            </p:cNvSpPr>
            <p:nvPr/>
          </p:nvSpPr>
          <p:spPr bwMode="auto">
            <a:xfrm>
              <a:off x="482544" y="3100383"/>
              <a:ext cx="1606572" cy="5847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i="1"/>
                <a:t>S</a:t>
              </a:r>
              <a:r>
                <a:rPr lang="pl-PL" sz="1600" b="1" i="1"/>
                <a:t>ampling with</a:t>
              </a:r>
              <a:r>
                <a:rPr lang="en-US" sz="1600" b="1" i="1"/>
                <a:t/>
              </a:r>
              <a:br>
                <a:rPr lang="en-US" sz="1600" b="1" i="1"/>
              </a:br>
              <a:r>
                <a:rPr lang="pl-PL" sz="1600" b="1" i="1"/>
                <a:t>step </a:t>
              </a:r>
              <a:r>
                <a:rPr lang="pl-PL" sz="1600" b="1" i="1">
                  <a:latin typeface="Symbol" pitchFamily="18" charset="2"/>
                </a:rPr>
                <a:t>s</a:t>
              </a:r>
              <a:r>
                <a:rPr lang="pl-PL" sz="1600" b="1" i="1" baseline="30000">
                  <a:latin typeface="Symbol" pitchFamily="18" charset="2"/>
                </a:rPr>
                <a:t>4</a:t>
              </a:r>
              <a:r>
                <a:rPr lang="pl-PL" sz="1600" b="1" i="1">
                  <a:latin typeface="Symbol" pitchFamily="18" charset="2"/>
                </a:rPr>
                <a:t> </a:t>
              </a:r>
              <a:r>
                <a:rPr lang="pl-PL" sz="1600" b="1" i="1"/>
                <a:t>=2</a:t>
              </a:r>
              <a:endParaRPr lang="en-US" sz="1600" b="1" i="1"/>
            </a:p>
          </p:txBody>
        </p:sp>
        <p:grpSp>
          <p:nvGrpSpPr>
            <p:cNvPr id="51214" name="Group 28"/>
            <p:cNvGrpSpPr>
              <a:grpSpLocks/>
            </p:cNvGrpSpPr>
            <p:nvPr/>
          </p:nvGrpSpPr>
          <p:grpSpPr bwMode="auto">
            <a:xfrm>
              <a:off x="3262300" y="3931539"/>
              <a:ext cx="433388" cy="358775"/>
              <a:chOff x="3311525" y="4457683"/>
              <a:chExt cx="433388" cy="358775"/>
            </a:xfrm>
          </p:grpSpPr>
          <p:sp>
            <p:nvSpPr>
              <p:cNvPr id="51222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7 h 204"/>
                  <a:gd name="T2" fmla="*/ 2147483647 w 19"/>
                  <a:gd name="T3" fmla="*/ 2147483647 h 204"/>
                  <a:gd name="T4" fmla="*/ 2147483647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3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l-PL" sz="1600" b="1" i="1">
                    <a:latin typeface="Symbol" pitchFamily="18" charset="2"/>
                  </a:rPr>
                  <a:t>s</a:t>
                </a:r>
                <a:endParaRPr lang="en-US" sz="1600" b="1" i="1">
                  <a:latin typeface="Symbol" pitchFamily="18" charset="2"/>
                </a:endParaRPr>
              </a:p>
            </p:txBody>
          </p:sp>
        </p:grpSp>
        <p:grpSp>
          <p:nvGrpSpPr>
            <p:cNvPr id="51215" name="Group 31"/>
            <p:cNvGrpSpPr>
              <a:grpSpLocks/>
            </p:cNvGrpSpPr>
            <p:nvPr/>
          </p:nvGrpSpPr>
          <p:grpSpPr bwMode="auto">
            <a:xfrm>
              <a:off x="3262300" y="5296455"/>
              <a:ext cx="433388" cy="358775"/>
              <a:chOff x="3311525" y="4457683"/>
              <a:chExt cx="433388" cy="358775"/>
            </a:xfrm>
          </p:grpSpPr>
          <p:sp>
            <p:nvSpPr>
              <p:cNvPr id="51220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7 h 204"/>
                  <a:gd name="T2" fmla="*/ 2147483647 w 19"/>
                  <a:gd name="T3" fmla="*/ 2147483647 h 204"/>
                  <a:gd name="T4" fmla="*/ 2147483647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1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l-PL" sz="1600" b="1" i="1">
                    <a:latin typeface="Symbol" pitchFamily="18" charset="2"/>
                  </a:rPr>
                  <a:t>s</a:t>
                </a:r>
                <a:endParaRPr lang="en-US" sz="1600" b="1" i="1">
                  <a:latin typeface="Symbol" pitchFamily="18" charset="2"/>
                </a:endParaRPr>
              </a:p>
            </p:txBody>
          </p:sp>
        </p:grpSp>
        <p:grpSp>
          <p:nvGrpSpPr>
            <p:cNvPr id="51216" name="Group 34"/>
            <p:cNvGrpSpPr>
              <a:grpSpLocks/>
            </p:cNvGrpSpPr>
            <p:nvPr/>
          </p:nvGrpSpPr>
          <p:grpSpPr bwMode="auto">
            <a:xfrm>
              <a:off x="3262300" y="4830429"/>
              <a:ext cx="433388" cy="358775"/>
              <a:chOff x="3311525" y="4457683"/>
              <a:chExt cx="433388" cy="358775"/>
            </a:xfrm>
          </p:grpSpPr>
          <p:sp>
            <p:nvSpPr>
              <p:cNvPr id="51218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7 h 204"/>
                  <a:gd name="T2" fmla="*/ 2147483647 w 19"/>
                  <a:gd name="T3" fmla="*/ 2147483647 h 204"/>
                  <a:gd name="T4" fmla="*/ 2147483647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9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l-PL" sz="1600" b="1" i="1">
                    <a:latin typeface="Symbol" pitchFamily="18" charset="2"/>
                  </a:rPr>
                  <a:t>s</a:t>
                </a:r>
                <a:endParaRPr lang="en-US" sz="1600" b="1" i="1">
                  <a:latin typeface="Symbol" pitchFamily="18" charset="2"/>
                </a:endParaRPr>
              </a:p>
            </p:txBody>
          </p:sp>
        </p:grpSp>
        <p:sp>
          <p:nvSpPr>
            <p:cNvPr id="51217" name="Line 6"/>
            <p:cNvSpPr>
              <a:spLocks noChangeShapeType="1"/>
            </p:cNvSpPr>
            <p:nvPr/>
          </p:nvSpPr>
          <p:spPr bwMode="auto">
            <a:xfrm flipH="1">
              <a:off x="2162142" y="3209922"/>
              <a:ext cx="1095390" cy="15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local </a:t>
            </a:r>
            <a:r>
              <a:rPr lang="en-US" dirty="0"/>
              <a:t>maxima in </a:t>
            </a:r>
            <a:r>
              <a:rPr lang="en-US" dirty="0" smtClean="0"/>
              <a:t>position-scale space </a:t>
            </a:r>
            <a:r>
              <a:rPr lang="en-US" dirty="0"/>
              <a:t>of Difference-of-Gaussian</a:t>
            </a:r>
            <a:endParaRPr lang="de-CH" dirty="0"/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" y="2930525"/>
            <a:ext cx="168116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2484438" y="1163638"/>
            <a:ext cx="3584575" cy="4924425"/>
            <a:chOff x="2211388" y="1700213"/>
            <a:chExt cx="3584575" cy="4924425"/>
          </a:xfrm>
        </p:grpSpPr>
        <p:pic>
          <p:nvPicPr>
            <p:cNvPr id="4814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0413" y="5665788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4814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0413" y="4664075"/>
              <a:ext cx="1225550" cy="9604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4814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0413" y="3681413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4814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0413" y="268446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48146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0413" y="170021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graphicFrame>
          <p:nvGraphicFramePr>
            <p:cNvPr id="48147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5" name="Equation" r:id="rId10" imgW="990170" imgH="241195" progId="Equation.3">
                    <p:embed/>
                  </p:oleObj>
                </mc:Choice>
                <mc:Fallback>
                  <p:oleObj name="Equation" r:id="rId10" imgW="990170" imgH="241195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8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43338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endParaRPr lang="en-US" b="1" i="1">
                <a:latin typeface="Symbol" pitchFamily="18" charset="2"/>
              </a:endParaRPr>
            </a:p>
          </p:txBody>
        </p:sp>
        <p:sp>
          <p:nvSpPr>
            <p:cNvPr id="48149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43338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r>
                <a:rPr lang="pl-PL" b="1" i="1" baseline="30000">
                  <a:latin typeface="Symbol" pitchFamily="18" charset="2"/>
                </a:rPr>
                <a:t>2</a:t>
              </a:r>
              <a:endParaRPr lang="en-US" b="1" i="1" baseline="30000">
                <a:latin typeface="Symbol" pitchFamily="18" charset="2"/>
              </a:endParaRPr>
            </a:p>
          </p:txBody>
        </p:sp>
        <p:sp>
          <p:nvSpPr>
            <p:cNvPr id="48150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433387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r>
                <a:rPr lang="pl-PL" b="1" i="1" baseline="30000">
                  <a:latin typeface="Symbol" pitchFamily="18" charset="2"/>
                </a:rPr>
                <a:t>3</a:t>
              </a:r>
              <a:endParaRPr lang="en-US" b="1" i="1" baseline="30000">
                <a:latin typeface="Symbol" pitchFamily="18" charset="2"/>
              </a:endParaRPr>
            </a:p>
          </p:txBody>
        </p:sp>
        <p:sp>
          <p:nvSpPr>
            <p:cNvPr id="48151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433387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r>
                <a:rPr lang="pl-PL" b="1" i="1" baseline="30000">
                  <a:latin typeface="Symbol" pitchFamily="18" charset="2"/>
                </a:rPr>
                <a:t>4</a:t>
              </a:r>
              <a:endParaRPr lang="en-US" b="1" i="1" baseline="30000">
                <a:latin typeface="Symbol" pitchFamily="18" charset="2"/>
              </a:endParaRPr>
            </a:p>
          </p:txBody>
        </p:sp>
        <p:sp>
          <p:nvSpPr>
            <p:cNvPr id="48152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r>
                <a:rPr lang="pl-PL" b="1" i="1" baseline="30000">
                  <a:latin typeface="Symbol" pitchFamily="18" charset="2"/>
                </a:rPr>
                <a:t>5</a:t>
              </a:r>
              <a:endParaRPr lang="en-US" b="1" i="1" baseline="30000">
                <a:latin typeface="Symbol" pitchFamily="18" charset="2"/>
              </a:endParaRPr>
            </a:p>
          </p:txBody>
        </p:sp>
        <p:sp>
          <p:nvSpPr>
            <p:cNvPr id="48153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Line 19"/>
            <p:cNvSpPr>
              <a:spLocks noChangeShapeType="1"/>
            </p:cNvSpPr>
            <p:nvPr/>
          </p:nvSpPr>
          <p:spPr bwMode="auto">
            <a:xfrm>
              <a:off x="3779838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5" name="Group 23"/>
          <p:cNvGrpSpPr>
            <a:grpSpLocks/>
          </p:cNvGrpSpPr>
          <p:nvPr/>
        </p:nvGrpSpPr>
        <p:grpSpPr bwMode="auto">
          <a:xfrm>
            <a:off x="6140450" y="1560513"/>
            <a:ext cx="3013075" cy="2670175"/>
            <a:chOff x="5867400" y="2168526"/>
            <a:chExt cx="3013134" cy="2670173"/>
          </a:xfrm>
        </p:grpSpPr>
        <p:pic>
          <p:nvPicPr>
            <p:cNvPr id="48138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26284" y="2665412"/>
              <a:ext cx="2254250" cy="217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Line 22"/>
            <p:cNvSpPr>
              <a:spLocks noChangeShapeType="1"/>
            </p:cNvSpPr>
            <p:nvPr/>
          </p:nvSpPr>
          <p:spPr bwMode="auto">
            <a:xfrm>
              <a:off x="5867400" y="4113213"/>
              <a:ext cx="1174750" cy="29313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Line 23"/>
            <p:cNvSpPr>
              <a:spLocks noChangeShapeType="1"/>
            </p:cNvSpPr>
            <p:nvPr/>
          </p:nvSpPr>
          <p:spPr bwMode="auto">
            <a:xfrm>
              <a:off x="5867400" y="3175795"/>
              <a:ext cx="1174750" cy="41116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24"/>
            <p:cNvSpPr>
              <a:spLocks noChangeShapeType="1"/>
            </p:cNvSpPr>
            <p:nvPr/>
          </p:nvSpPr>
          <p:spPr bwMode="auto">
            <a:xfrm>
              <a:off x="5867400" y="2168526"/>
              <a:ext cx="1174750" cy="5476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072313" y="5010150"/>
            <a:ext cx="1500187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l-PL" b="1" dirty="0">
                <a:latin typeface="+mj-lt"/>
                <a:sym typeface="Symbol"/>
              </a:rPr>
              <a:t></a:t>
            </a:r>
            <a:r>
              <a:rPr lang="en-US" b="1" dirty="0">
                <a:latin typeface="+mj-lt"/>
                <a:sym typeface="Symbol"/>
              </a:rPr>
              <a:t> L</a:t>
            </a:r>
            <a:r>
              <a:rPr lang="pl-PL" b="1" dirty="0">
                <a:latin typeface="+mj-lt"/>
              </a:rPr>
              <a:t>ist of</a:t>
            </a:r>
            <a:r>
              <a:rPr lang="en-US" b="1" dirty="0">
                <a:latin typeface="+mj-lt"/>
              </a:rPr>
              <a:t>       </a:t>
            </a:r>
            <a:br>
              <a:rPr lang="en-US" b="1" dirty="0">
                <a:latin typeface="+mj-lt"/>
              </a:rPr>
            </a:br>
            <a:r>
              <a:rPr lang="en-US" b="1" i="1" dirty="0">
                <a:latin typeface="+mj-lt"/>
              </a:rPr>
              <a:t>    </a:t>
            </a:r>
            <a:r>
              <a:rPr lang="pl-PL" b="1" i="1" dirty="0">
                <a:latin typeface="+mj-lt"/>
              </a:rPr>
              <a:t>(x, y, s)</a:t>
            </a:r>
            <a:endParaRPr lang="en-US" b="1" i="1" dirty="0">
              <a:latin typeface="+mj-lt"/>
            </a:endParaRPr>
          </a:p>
        </p:txBody>
      </p:sp>
      <p:pic>
        <p:nvPicPr>
          <p:cNvPr id="48137" name="Picture 27" descr="c-enhedg-lapla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8338" y="4476750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Difference-of-Gaussian</a:t>
            </a:r>
            <a:endParaRPr lang="de-CH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75" y="1238250"/>
            <a:ext cx="53165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Tuytelaars, B. Leibe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54313" y="4054475"/>
            <a:ext cx="2306637" cy="2327275"/>
            <a:chOff x="1735" y="2568"/>
            <a:chExt cx="1453" cy="1466"/>
          </a:xfrm>
        </p:grpSpPr>
        <p:sp>
          <p:nvSpPr>
            <p:cNvPr id="53319" name="Freeform 3"/>
            <p:cNvSpPr>
              <a:spLocks/>
            </p:cNvSpPr>
            <p:nvPr/>
          </p:nvSpPr>
          <p:spPr bwMode="auto">
            <a:xfrm>
              <a:off x="1742" y="2575"/>
              <a:ext cx="1438" cy="1451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1 h 9641"/>
                <a:gd name="T28" fmla="*/ 1 w 8629"/>
                <a:gd name="T29" fmla="*/ 1 h 9641"/>
                <a:gd name="T30" fmla="*/ 1 w 8629"/>
                <a:gd name="T31" fmla="*/ 1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1 h 9641"/>
                <a:gd name="T54" fmla="*/ 0 w 8629"/>
                <a:gd name="T55" fmla="*/ 1 h 9641"/>
                <a:gd name="T56" fmla="*/ 0 w 8629"/>
                <a:gd name="T57" fmla="*/ 1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Freeform 4"/>
            <p:cNvSpPr>
              <a:spLocks/>
            </p:cNvSpPr>
            <p:nvPr/>
          </p:nvSpPr>
          <p:spPr bwMode="auto">
            <a:xfrm>
              <a:off x="2461" y="2568"/>
              <a:ext cx="727" cy="733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5"/>
            <p:cNvSpPr>
              <a:spLocks/>
            </p:cNvSpPr>
            <p:nvPr/>
          </p:nvSpPr>
          <p:spPr bwMode="auto">
            <a:xfrm>
              <a:off x="2461" y="3301"/>
              <a:ext cx="727" cy="733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6"/>
            <p:cNvSpPr>
              <a:spLocks/>
            </p:cNvSpPr>
            <p:nvPr/>
          </p:nvSpPr>
          <p:spPr bwMode="auto">
            <a:xfrm>
              <a:off x="1735" y="3301"/>
              <a:ext cx="726" cy="733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"/>
            <p:cNvSpPr>
              <a:spLocks/>
            </p:cNvSpPr>
            <p:nvPr/>
          </p:nvSpPr>
          <p:spPr bwMode="auto">
            <a:xfrm>
              <a:off x="1735" y="2568"/>
              <a:ext cx="726" cy="733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8"/>
            <p:cNvSpPr>
              <a:spLocks/>
            </p:cNvSpPr>
            <p:nvPr/>
          </p:nvSpPr>
          <p:spPr bwMode="auto">
            <a:xfrm>
              <a:off x="1971" y="2827"/>
              <a:ext cx="485" cy="513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9"/>
            <p:cNvSpPr>
              <a:spLocks/>
            </p:cNvSpPr>
            <p:nvPr/>
          </p:nvSpPr>
          <p:spPr bwMode="auto">
            <a:xfrm>
              <a:off x="1973" y="3332"/>
              <a:ext cx="133" cy="351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10"/>
            <p:cNvSpPr>
              <a:spLocks/>
            </p:cNvSpPr>
            <p:nvPr/>
          </p:nvSpPr>
          <p:spPr bwMode="auto">
            <a:xfrm>
              <a:off x="2096" y="3323"/>
              <a:ext cx="663" cy="356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1"/>
            <p:cNvSpPr>
              <a:spLocks/>
            </p:cNvSpPr>
            <p:nvPr/>
          </p:nvSpPr>
          <p:spPr bwMode="auto">
            <a:xfrm>
              <a:off x="2401" y="3425"/>
              <a:ext cx="528" cy="322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2"/>
            <p:cNvSpPr>
              <a:spLocks/>
            </p:cNvSpPr>
            <p:nvPr/>
          </p:nvSpPr>
          <p:spPr bwMode="auto">
            <a:xfrm>
              <a:off x="2677" y="2901"/>
              <a:ext cx="356" cy="227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3"/>
            <p:cNvSpPr>
              <a:spLocks/>
            </p:cNvSpPr>
            <p:nvPr/>
          </p:nvSpPr>
          <p:spPr bwMode="auto">
            <a:xfrm>
              <a:off x="2679" y="2913"/>
              <a:ext cx="75" cy="410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6126" name="Freeform 14"/>
          <p:cNvSpPr>
            <a:spLocks/>
          </p:cNvSpPr>
          <p:nvPr/>
        </p:nvSpPr>
        <p:spPr bwMode="auto">
          <a:xfrm>
            <a:off x="4932363" y="4292600"/>
            <a:ext cx="360362" cy="298450"/>
          </a:xfrm>
          <a:custGeom>
            <a:avLst/>
            <a:gdLst>
              <a:gd name="T0" fmla="*/ 2147483647 w 1361"/>
              <a:gd name="T1" fmla="*/ 2147483647 h 1317"/>
              <a:gd name="T2" fmla="*/ 2147483647 w 1361"/>
              <a:gd name="T3" fmla="*/ 2147483647 h 1317"/>
              <a:gd name="T4" fmla="*/ 2147483647 w 1361"/>
              <a:gd name="T5" fmla="*/ 2147483647 h 1317"/>
              <a:gd name="T6" fmla="*/ 2147483647 w 1361"/>
              <a:gd name="T7" fmla="*/ 2147483647 h 1317"/>
              <a:gd name="T8" fmla="*/ 2147483647 w 1361"/>
              <a:gd name="T9" fmla="*/ 2147483647 h 1317"/>
              <a:gd name="T10" fmla="*/ 2147483647 w 1361"/>
              <a:gd name="T11" fmla="*/ 2147483647 h 1317"/>
              <a:gd name="T12" fmla="*/ 2147483647 w 1361"/>
              <a:gd name="T13" fmla="*/ 2147483647 h 1317"/>
              <a:gd name="T14" fmla="*/ 2147483647 w 1361"/>
              <a:gd name="T15" fmla="*/ 2147483647 h 1317"/>
              <a:gd name="T16" fmla="*/ 2147483647 w 1361"/>
              <a:gd name="T17" fmla="*/ 2147483647 h 1317"/>
              <a:gd name="T18" fmla="*/ 2147483647 w 1361"/>
              <a:gd name="T19" fmla="*/ 2147483647 h 1317"/>
              <a:gd name="T20" fmla="*/ 2147483647 w 1361"/>
              <a:gd name="T21" fmla="*/ 2147483647 h 1317"/>
              <a:gd name="T22" fmla="*/ 2147483647 w 1361"/>
              <a:gd name="T23" fmla="*/ 2147483647 h 1317"/>
              <a:gd name="T24" fmla="*/ 2147483647 w 1361"/>
              <a:gd name="T25" fmla="*/ 2147483647 h 1317"/>
              <a:gd name="T26" fmla="*/ 2147483647 w 1361"/>
              <a:gd name="T27" fmla="*/ 2147483647 h 1317"/>
              <a:gd name="T28" fmla="*/ 2147483647 w 1361"/>
              <a:gd name="T29" fmla="*/ 2147483647 h 1317"/>
              <a:gd name="T30" fmla="*/ 2147483647 w 1361"/>
              <a:gd name="T31" fmla="*/ 2147483647 h 1317"/>
              <a:gd name="T32" fmla="*/ 2147483647 w 1361"/>
              <a:gd name="T33" fmla="*/ 2147483647 h 1317"/>
              <a:gd name="T34" fmla="*/ 2147483647 w 1361"/>
              <a:gd name="T35" fmla="*/ 2147483647 h 1317"/>
              <a:gd name="T36" fmla="*/ 2147483647 w 1361"/>
              <a:gd name="T37" fmla="*/ 2147483647 h 1317"/>
              <a:gd name="T38" fmla="*/ 2147483647 w 1361"/>
              <a:gd name="T39" fmla="*/ 2147483647 h 1317"/>
              <a:gd name="T40" fmla="*/ 2147483647 w 1361"/>
              <a:gd name="T41" fmla="*/ 2147483647 h 1317"/>
              <a:gd name="T42" fmla="*/ 2147483647 w 1361"/>
              <a:gd name="T43" fmla="*/ 2147483647 h 1317"/>
              <a:gd name="T44" fmla="*/ 2147483647 w 1361"/>
              <a:gd name="T45" fmla="*/ 2147483647 h 1317"/>
              <a:gd name="T46" fmla="*/ 2147483647 w 1361"/>
              <a:gd name="T47" fmla="*/ 2147483647 h 1317"/>
              <a:gd name="T48" fmla="*/ 2147483647 w 1361"/>
              <a:gd name="T49" fmla="*/ 2147483647 h 1317"/>
              <a:gd name="T50" fmla="*/ 2147483647 w 1361"/>
              <a:gd name="T51" fmla="*/ 2147483647 h 1317"/>
              <a:gd name="T52" fmla="*/ 2147483647 w 1361"/>
              <a:gd name="T53" fmla="*/ 2147483647 h 1317"/>
              <a:gd name="T54" fmla="*/ 2147483647 w 1361"/>
              <a:gd name="T55" fmla="*/ 2147483647 h 1317"/>
              <a:gd name="T56" fmla="*/ 2147483647 w 1361"/>
              <a:gd name="T57" fmla="*/ 2147483647 h 1317"/>
              <a:gd name="T58" fmla="*/ 2147483647 w 1361"/>
              <a:gd name="T59" fmla="*/ 2147483647 h 1317"/>
              <a:gd name="T60" fmla="*/ 2147483647 w 1361"/>
              <a:gd name="T61" fmla="*/ 2147483647 h 1317"/>
              <a:gd name="T62" fmla="*/ 2147483647 w 1361"/>
              <a:gd name="T63" fmla="*/ 2147483647 h 1317"/>
              <a:gd name="T64" fmla="*/ 2147483647 w 1361"/>
              <a:gd name="T65" fmla="*/ 2147483647 h 1317"/>
              <a:gd name="T66" fmla="*/ 2147483647 w 1361"/>
              <a:gd name="T67" fmla="*/ 2147483647 h 1317"/>
              <a:gd name="T68" fmla="*/ 2147483647 w 1361"/>
              <a:gd name="T69" fmla="*/ 2147483647 h 1317"/>
              <a:gd name="T70" fmla="*/ 2147483647 w 1361"/>
              <a:gd name="T71" fmla="*/ 2147483647 h 1317"/>
              <a:gd name="T72" fmla="*/ 2147483647 w 1361"/>
              <a:gd name="T73" fmla="*/ 2147483647 h 1317"/>
              <a:gd name="T74" fmla="*/ 2147483647 w 1361"/>
              <a:gd name="T75" fmla="*/ 2147483647 h 1317"/>
              <a:gd name="T76" fmla="*/ 2147483647 w 1361"/>
              <a:gd name="T77" fmla="*/ 2147483647 h 1317"/>
              <a:gd name="T78" fmla="*/ 2147483647 w 1361"/>
              <a:gd name="T79" fmla="*/ 2147483647 h 1317"/>
              <a:gd name="T80" fmla="*/ 2147483647 w 1361"/>
              <a:gd name="T81" fmla="*/ 2147483647 h 1317"/>
              <a:gd name="T82" fmla="*/ 2147483647 w 1361"/>
              <a:gd name="T83" fmla="*/ 2147483647 h 1317"/>
              <a:gd name="T84" fmla="*/ 2147483647 w 1361"/>
              <a:gd name="T85" fmla="*/ 2147483647 h 1317"/>
              <a:gd name="T86" fmla="*/ 2147483647 w 1361"/>
              <a:gd name="T87" fmla="*/ 0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"/>
              <a:gd name="T133" fmla="*/ 0 h 1317"/>
              <a:gd name="T134" fmla="*/ 1361 w 1361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" h="1317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27" name="Freeform 15"/>
          <p:cNvSpPr>
            <a:spLocks/>
          </p:cNvSpPr>
          <p:nvPr/>
        </p:nvSpPr>
        <p:spPr bwMode="auto">
          <a:xfrm>
            <a:off x="3870325" y="4384675"/>
            <a:ext cx="1257300" cy="901700"/>
          </a:xfrm>
          <a:custGeom>
            <a:avLst/>
            <a:gdLst>
              <a:gd name="T0" fmla="*/ 2147483647 w 4749"/>
              <a:gd name="T1" fmla="*/ 2147483647 h 3780"/>
              <a:gd name="T2" fmla="*/ 2147483647 w 4749"/>
              <a:gd name="T3" fmla="*/ 2147483647 h 3780"/>
              <a:gd name="T4" fmla="*/ 2147483647 w 4749"/>
              <a:gd name="T5" fmla="*/ 2147483647 h 3780"/>
              <a:gd name="T6" fmla="*/ 2147483647 w 4749"/>
              <a:gd name="T7" fmla="*/ 0 h 3780"/>
              <a:gd name="T8" fmla="*/ 0 w 4749"/>
              <a:gd name="T9" fmla="*/ 2147483647 h 3780"/>
              <a:gd name="T10" fmla="*/ 2147483647 w 4749"/>
              <a:gd name="T11" fmla="*/ 2147483647 h 37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49"/>
              <a:gd name="T19" fmla="*/ 0 h 3780"/>
              <a:gd name="T20" fmla="*/ 4749 w 4749"/>
              <a:gd name="T21" fmla="*/ 3780 h 37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49" h="3780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546128" name="Rectangle 16"/>
          <p:cNvSpPr>
            <a:spLocks noChangeArrowheads="1"/>
          </p:cNvSpPr>
          <p:nvPr/>
        </p:nvSpPr>
        <p:spPr bwMode="auto">
          <a:xfrm>
            <a:off x="1763713" y="3429000"/>
            <a:ext cx="3816350" cy="3313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53255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Orientation Normalization</a:t>
            </a:r>
          </a:p>
        </p:txBody>
      </p:sp>
      <p:sp>
        <p:nvSpPr>
          <p:cNvPr id="3546130" name="Rectangle 1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 orientation histogram</a:t>
            </a:r>
          </a:p>
          <a:p>
            <a:pPr eaLnBrk="1" hangingPunct="1"/>
            <a:r>
              <a:rPr lang="en-US" smtClean="0"/>
              <a:t>Select dominant orientation</a:t>
            </a:r>
          </a:p>
          <a:p>
            <a:pPr eaLnBrk="1" hangingPunct="1"/>
            <a:r>
              <a:rPr lang="en-US" smtClean="0"/>
              <a:t>Normalize: rotate to fixed orientation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84888" y="4652963"/>
            <a:ext cx="2608262" cy="1690687"/>
            <a:chOff x="3787" y="2931"/>
            <a:chExt cx="1643" cy="1065"/>
          </a:xfrm>
        </p:grpSpPr>
        <p:sp>
          <p:nvSpPr>
            <p:cNvPr id="53277" name="Freeform 20"/>
            <p:cNvSpPr>
              <a:spLocks/>
            </p:cNvSpPr>
            <p:nvPr/>
          </p:nvSpPr>
          <p:spPr bwMode="auto">
            <a:xfrm>
              <a:off x="3860" y="2931"/>
              <a:ext cx="1446" cy="15"/>
            </a:xfrm>
            <a:custGeom>
              <a:avLst/>
              <a:gdLst>
                <a:gd name="T0" fmla="*/ 1 w 8674"/>
                <a:gd name="T1" fmla="*/ 0 h 103"/>
                <a:gd name="T2" fmla="*/ 1 w 8674"/>
                <a:gd name="T3" fmla="*/ 0 h 103"/>
                <a:gd name="T4" fmla="*/ 0 w 8674"/>
                <a:gd name="T5" fmla="*/ 0 h 103"/>
                <a:gd name="T6" fmla="*/ 0 w 8674"/>
                <a:gd name="T7" fmla="*/ 0 h 103"/>
                <a:gd name="T8" fmla="*/ 1 w 8674"/>
                <a:gd name="T9" fmla="*/ 0 h 103"/>
                <a:gd name="T10" fmla="*/ 1 w 8674"/>
                <a:gd name="T11" fmla="*/ 0 h 103"/>
                <a:gd name="T12" fmla="*/ 1 w 8674"/>
                <a:gd name="T13" fmla="*/ 0 h 103"/>
                <a:gd name="T14" fmla="*/ 1 w 8674"/>
                <a:gd name="T15" fmla="*/ 0 h 103"/>
                <a:gd name="T16" fmla="*/ 1 w 8674"/>
                <a:gd name="T17" fmla="*/ 0 h 103"/>
                <a:gd name="T18" fmla="*/ 1 w 8674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3"/>
                <a:gd name="T32" fmla="*/ 8674 w 867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3">
                  <a:moveTo>
                    <a:pt x="8674" y="52"/>
                  </a:moveTo>
                  <a:lnTo>
                    <a:pt x="8629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8629" y="103"/>
                  </a:lnTo>
                  <a:lnTo>
                    <a:pt x="8582" y="52"/>
                  </a:lnTo>
                  <a:lnTo>
                    <a:pt x="8674" y="52"/>
                  </a:lnTo>
                  <a:lnTo>
                    <a:pt x="8674" y="0"/>
                  </a:lnTo>
                  <a:lnTo>
                    <a:pt x="8629" y="0"/>
                  </a:lnTo>
                  <a:lnTo>
                    <a:pt x="8674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21"/>
            <p:cNvSpPr>
              <a:spLocks/>
            </p:cNvSpPr>
            <p:nvPr/>
          </p:nvSpPr>
          <p:spPr bwMode="auto">
            <a:xfrm>
              <a:off x="5291" y="2939"/>
              <a:ext cx="15" cy="794"/>
            </a:xfrm>
            <a:custGeom>
              <a:avLst/>
              <a:gdLst>
                <a:gd name="T0" fmla="*/ 0 w 92"/>
                <a:gd name="T1" fmla="*/ 0 h 5560"/>
                <a:gd name="T2" fmla="*/ 0 w 92"/>
                <a:gd name="T3" fmla="*/ 0 h 5560"/>
                <a:gd name="T4" fmla="*/ 0 w 92"/>
                <a:gd name="T5" fmla="*/ 0 h 5560"/>
                <a:gd name="T6" fmla="*/ 0 w 92"/>
                <a:gd name="T7" fmla="*/ 0 h 5560"/>
                <a:gd name="T8" fmla="*/ 0 w 92"/>
                <a:gd name="T9" fmla="*/ 0 h 5560"/>
                <a:gd name="T10" fmla="*/ 0 w 92"/>
                <a:gd name="T11" fmla="*/ 0 h 5560"/>
                <a:gd name="T12" fmla="*/ 0 w 92"/>
                <a:gd name="T13" fmla="*/ 0 h 5560"/>
                <a:gd name="T14" fmla="*/ 0 w 92"/>
                <a:gd name="T15" fmla="*/ 0 h 5560"/>
                <a:gd name="T16" fmla="*/ 0 w 92"/>
                <a:gd name="T17" fmla="*/ 0 h 5560"/>
                <a:gd name="T18" fmla="*/ 0 w 92"/>
                <a:gd name="T19" fmla="*/ 0 h 5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60"/>
                <a:gd name="T32" fmla="*/ 92 w 92"/>
                <a:gd name="T33" fmla="*/ 5560 h 5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60">
                  <a:moveTo>
                    <a:pt x="47" y="5560"/>
                  </a:moveTo>
                  <a:lnTo>
                    <a:pt x="92" y="5509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509"/>
                  </a:lnTo>
                  <a:lnTo>
                    <a:pt x="47" y="5458"/>
                  </a:lnTo>
                  <a:lnTo>
                    <a:pt x="47" y="5560"/>
                  </a:lnTo>
                  <a:lnTo>
                    <a:pt x="92" y="5560"/>
                  </a:lnTo>
                  <a:lnTo>
                    <a:pt x="92" y="5509"/>
                  </a:lnTo>
                  <a:lnTo>
                    <a:pt x="47" y="55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22"/>
            <p:cNvSpPr>
              <a:spLocks/>
            </p:cNvSpPr>
            <p:nvPr/>
          </p:nvSpPr>
          <p:spPr bwMode="auto">
            <a:xfrm>
              <a:off x="3853" y="3718"/>
              <a:ext cx="1445" cy="15"/>
            </a:xfrm>
            <a:custGeom>
              <a:avLst/>
              <a:gdLst>
                <a:gd name="T0" fmla="*/ 0 w 8674"/>
                <a:gd name="T1" fmla="*/ 0 h 102"/>
                <a:gd name="T2" fmla="*/ 0 w 8674"/>
                <a:gd name="T3" fmla="*/ 0 h 102"/>
                <a:gd name="T4" fmla="*/ 1 w 8674"/>
                <a:gd name="T5" fmla="*/ 0 h 102"/>
                <a:gd name="T6" fmla="*/ 1 w 8674"/>
                <a:gd name="T7" fmla="*/ 0 h 102"/>
                <a:gd name="T8" fmla="*/ 0 w 8674"/>
                <a:gd name="T9" fmla="*/ 0 h 102"/>
                <a:gd name="T10" fmla="*/ 0 w 8674"/>
                <a:gd name="T11" fmla="*/ 0 h 102"/>
                <a:gd name="T12" fmla="*/ 0 w 8674"/>
                <a:gd name="T13" fmla="*/ 0 h 102"/>
                <a:gd name="T14" fmla="*/ 0 w 8674"/>
                <a:gd name="T15" fmla="*/ 0 h 102"/>
                <a:gd name="T16" fmla="*/ 0 w 8674"/>
                <a:gd name="T17" fmla="*/ 0 h 102"/>
                <a:gd name="T18" fmla="*/ 0 w 8674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2"/>
                <a:gd name="T32" fmla="*/ 8674 w 8674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2">
                  <a:moveTo>
                    <a:pt x="0" y="51"/>
                  </a:moveTo>
                  <a:lnTo>
                    <a:pt x="45" y="102"/>
                  </a:lnTo>
                  <a:lnTo>
                    <a:pt x="8674" y="102"/>
                  </a:lnTo>
                  <a:lnTo>
                    <a:pt x="8674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23"/>
            <p:cNvSpPr>
              <a:spLocks/>
            </p:cNvSpPr>
            <p:nvPr/>
          </p:nvSpPr>
          <p:spPr bwMode="auto">
            <a:xfrm>
              <a:off x="3853" y="2931"/>
              <a:ext cx="15" cy="795"/>
            </a:xfrm>
            <a:custGeom>
              <a:avLst/>
              <a:gdLst>
                <a:gd name="T0" fmla="*/ 0 w 91"/>
                <a:gd name="T1" fmla="*/ 0 h 5561"/>
                <a:gd name="T2" fmla="*/ 0 w 91"/>
                <a:gd name="T3" fmla="*/ 0 h 5561"/>
                <a:gd name="T4" fmla="*/ 0 w 91"/>
                <a:gd name="T5" fmla="*/ 0 h 5561"/>
                <a:gd name="T6" fmla="*/ 0 w 91"/>
                <a:gd name="T7" fmla="*/ 0 h 5561"/>
                <a:gd name="T8" fmla="*/ 0 w 91"/>
                <a:gd name="T9" fmla="*/ 0 h 5561"/>
                <a:gd name="T10" fmla="*/ 0 w 91"/>
                <a:gd name="T11" fmla="*/ 0 h 5561"/>
                <a:gd name="T12" fmla="*/ 0 w 91"/>
                <a:gd name="T13" fmla="*/ 0 h 5561"/>
                <a:gd name="T14" fmla="*/ 0 w 91"/>
                <a:gd name="T15" fmla="*/ 0 h 5561"/>
                <a:gd name="T16" fmla="*/ 0 w 91"/>
                <a:gd name="T17" fmla="*/ 0 h 5561"/>
                <a:gd name="T18" fmla="*/ 0 w 91"/>
                <a:gd name="T19" fmla="*/ 0 h 5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561"/>
                <a:gd name="T32" fmla="*/ 91 w 91"/>
                <a:gd name="T33" fmla="*/ 5561 h 5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561">
                  <a:moveTo>
                    <a:pt x="45" y="0"/>
                  </a:moveTo>
                  <a:lnTo>
                    <a:pt x="0" y="52"/>
                  </a:lnTo>
                  <a:lnTo>
                    <a:pt x="0" y="5561"/>
                  </a:lnTo>
                  <a:lnTo>
                    <a:pt x="91" y="5561"/>
                  </a:lnTo>
                  <a:lnTo>
                    <a:pt x="91" y="52"/>
                  </a:lnTo>
                  <a:lnTo>
                    <a:pt x="45" y="10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Rectangle 24"/>
            <p:cNvSpPr>
              <a:spLocks noChangeArrowheads="1"/>
            </p:cNvSpPr>
            <p:nvPr/>
          </p:nvSpPr>
          <p:spPr bwMode="auto">
            <a:xfrm>
              <a:off x="3860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2" name="Freeform 25"/>
            <p:cNvSpPr>
              <a:spLocks/>
            </p:cNvSpPr>
            <p:nvPr/>
          </p:nvSpPr>
          <p:spPr bwMode="auto">
            <a:xfrm>
              <a:off x="3860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26"/>
            <p:cNvSpPr>
              <a:spLocks/>
            </p:cNvSpPr>
            <p:nvPr/>
          </p:nvSpPr>
          <p:spPr bwMode="auto">
            <a:xfrm>
              <a:off x="4058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27"/>
            <p:cNvSpPr>
              <a:spLocks/>
            </p:cNvSpPr>
            <p:nvPr/>
          </p:nvSpPr>
          <p:spPr bwMode="auto">
            <a:xfrm>
              <a:off x="3853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28"/>
            <p:cNvSpPr>
              <a:spLocks/>
            </p:cNvSpPr>
            <p:nvPr/>
          </p:nvSpPr>
          <p:spPr bwMode="auto">
            <a:xfrm>
              <a:off x="3853" y="3522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Rectangle 29"/>
            <p:cNvSpPr>
              <a:spLocks noChangeArrowheads="1"/>
            </p:cNvSpPr>
            <p:nvPr/>
          </p:nvSpPr>
          <p:spPr bwMode="auto">
            <a:xfrm>
              <a:off x="4066" y="3135"/>
              <a:ext cx="205" cy="59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7" name="Freeform 30"/>
            <p:cNvSpPr>
              <a:spLocks/>
            </p:cNvSpPr>
            <p:nvPr/>
          </p:nvSpPr>
          <p:spPr bwMode="auto">
            <a:xfrm>
              <a:off x="4066" y="312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31"/>
            <p:cNvSpPr>
              <a:spLocks/>
            </p:cNvSpPr>
            <p:nvPr/>
          </p:nvSpPr>
          <p:spPr bwMode="auto">
            <a:xfrm>
              <a:off x="4264" y="3135"/>
              <a:ext cx="15" cy="598"/>
            </a:xfrm>
            <a:custGeom>
              <a:avLst/>
              <a:gdLst>
                <a:gd name="T0" fmla="*/ 0 w 92"/>
                <a:gd name="T1" fmla="*/ 0 h 4184"/>
                <a:gd name="T2" fmla="*/ 0 w 92"/>
                <a:gd name="T3" fmla="*/ 0 h 4184"/>
                <a:gd name="T4" fmla="*/ 0 w 92"/>
                <a:gd name="T5" fmla="*/ 0 h 4184"/>
                <a:gd name="T6" fmla="*/ 0 w 92"/>
                <a:gd name="T7" fmla="*/ 0 h 4184"/>
                <a:gd name="T8" fmla="*/ 0 w 92"/>
                <a:gd name="T9" fmla="*/ 0 h 4184"/>
                <a:gd name="T10" fmla="*/ 0 w 92"/>
                <a:gd name="T11" fmla="*/ 0 h 4184"/>
                <a:gd name="T12" fmla="*/ 0 w 92"/>
                <a:gd name="T13" fmla="*/ 0 h 4184"/>
                <a:gd name="T14" fmla="*/ 0 w 92"/>
                <a:gd name="T15" fmla="*/ 0 h 4184"/>
                <a:gd name="T16" fmla="*/ 0 w 92"/>
                <a:gd name="T17" fmla="*/ 0 h 4184"/>
                <a:gd name="T18" fmla="*/ 0 w 92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4184"/>
                <a:gd name="T32" fmla="*/ 92 w 92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4184">
                  <a:moveTo>
                    <a:pt x="47" y="4184"/>
                  </a:moveTo>
                  <a:lnTo>
                    <a:pt x="92" y="413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133"/>
                  </a:lnTo>
                  <a:lnTo>
                    <a:pt x="47" y="4082"/>
                  </a:lnTo>
                  <a:lnTo>
                    <a:pt x="47" y="4184"/>
                  </a:lnTo>
                  <a:lnTo>
                    <a:pt x="92" y="4184"/>
                  </a:lnTo>
                  <a:lnTo>
                    <a:pt x="92" y="4133"/>
                  </a:lnTo>
                  <a:lnTo>
                    <a:pt x="47" y="41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32"/>
            <p:cNvSpPr>
              <a:spLocks/>
            </p:cNvSpPr>
            <p:nvPr/>
          </p:nvSpPr>
          <p:spPr bwMode="auto">
            <a:xfrm>
              <a:off x="4058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33"/>
            <p:cNvSpPr>
              <a:spLocks/>
            </p:cNvSpPr>
            <p:nvPr/>
          </p:nvSpPr>
          <p:spPr bwMode="auto">
            <a:xfrm>
              <a:off x="4058" y="3128"/>
              <a:ext cx="15" cy="598"/>
            </a:xfrm>
            <a:custGeom>
              <a:avLst/>
              <a:gdLst>
                <a:gd name="T0" fmla="*/ 0 w 91"/>
                <a:gd name="T1" fmla="*/ 0 h 4184"/>
                <a:gd name="T2" fmla="*/ 0 w 91"/>
                <a:gd name="T3" fmla="*/ 0 h 4184"/>
                <a:gd name="T4" fmla="*/ 0 w 91"/>
                <a:gd name="T5" fmla="*/ 0 h 4184"/>
                <a:gd name="T6" fmla="*/ 0 w 91"/>
                <a:gd name="T7" fmla="*/ 0 h 4184"/>
                <a:gd name="T8" fmla="*/ 0 w 91"/>
                <a:gd name="T9" fmla="*/ 0 h 4184"/>
                <a:gd name="T10" fmla="*/ 0 w 91"/>
                <a:gd name="T11" fmla="*/ 0 h 4184"/>
                <a:gd name="T12" fmla="*/ 0 w 91"/>
                <a:gd name="T13" fmla="*/ 0 h 4184"/>
                <a:gd name="T14" fmla="*/ 0 w 91"/>
                <a:gd name="T15" fmla="*/ 0 h 4184"/>
                <a:gd name="T16" fmla="*/ 0 w 91"/>
                <a:gd name="T17" fmla="*/ 0 h 4184"/>
                <a:gd name="T18" fmla="*/ 0 w 91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184"/>
                <a:gd name="T32" fmla="*/ 91 w 91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184">
                  <a:moveTo>
                    <a:pt x="45" y="0"/>
                  </a:moveTo>
                  <a:lnTo>
                    <a:pt x="0" y="51"/>
                  </a:lnTo>
                  <a:lnTo>
                    <a:pt x="0" y="4184"/>
                  </a:lnTo>
                  <a:lnTo>
                    <a:pt x="91" y="4184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Rectangle 34"/>
            <p:cNvSpPr>
              <a:spLocks noChangeArrowheads="1"/>
            </p:cNvSpPr>
            <p:nvPr/>
          </p:nvSpPr>
          <p:spPr bwMode="auto">
            <a:xfrm>
              <a:off x="4271" y="3332"/>
              <a:ext cx="206" cy="39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2" name="Freeform 35"/>
            <p:cNvSpPr>
              <a:spLocks/>
            </p:cNvSpPr>
            <p:nvPr/>
          </p:nvSpPr>
          <p:spPr bwMode="auto">
            <a:xfrm>
              <a:off x="4264" y="3325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92" y="51"/>
                  </a:moveTo>
                  <a:lnTo>
                    <a:pt x="47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7" y="0"/>
                  </a:lnTo>
                  <a:lnTo>
                    <a:pt x="0" y="5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2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36"/>
            <p:cNvSpPr>
              <a:spLocks/>
            </p:cNvSpPr>
            <p:nvPr/>
          </p:nvSpPr>
          <p:spPr bwMode="auto">
            <a:xfrm>
              <a:off x="4264" y="3332"/>
              <a:ext cx="15" cy="401"/>
            </a:xfrm>
            <a:custGeom>
              <a:avLst/>
              <a:gdLst>
                <a:gd name="T0" fmla="*/ 0 w 92"/>
                <a:gd name="T1" fmla="*/ 0 h 2806"/>
                <a:gd name="T2" fmla="*/ 0 w 92"/>
                <a:gd name="T3" fmla="*/ 0 h 2806"/>
                <a:gd name="T4" fmla="*/ 0 w 92"/>
                <a:gd name="T5" fmla="*/ 0 h 2806"/>
                <a:gd name="T6" fmla="*/ 0 w 92"/>
                <a:gd name="T7" fmla="*/ 0 h 2806"/>
                <a:gd name="T8" fmla="*/ 0 w 92"/>
                <a:gd name="T9" fmla="*/ 0 h 2806"/>
                <a:gd name="T10" fmla="*/ 0 w 92"/>
                <a:gd name="T11" fmla="*/ 0 h 2806"/>
                <a:gd name="T12" fmla="*/ 0 w 92"/>
                <a:gd name="T13" fmla="*/ 0 h 2806"/>
                <a:gd name="T14" fmla="*/ 0 w 92"/>
                <a:gd name="T15" fmla="*/ 0 h 2806"/>
                <a:gd name="T16" fmla="*/ 0 w 92"/>
                <a:gd name="T17" fmla="*/ 0 h 2806"/>
                <a:gd name="T18" fmla="*/ 0 w 92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806"/>
                <a:gd name="T32" fmla="*/ 92 w 92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806">
                  <a:moveTo>
                    <a:pt x="47" y="2704"/>
                  </a:moveTo>
                  <a:lnTo>
                    <a:pt x="92" y="275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755"/>
                  </a:lnTo>
                  <a:lnTo>
                    <a:pt x="47" y="2806"/>
                  </a:lnTo>
                  <a:lnTo>
                    <a:pt x="0" y="2755"/>
                  </a:lnTo>
                  <a:lnTo>
                    <a:pt x="0" y="2806"/>
                  </a:lnTo>
                  <a:lnTo>
                    <a:pt x="47" y="2806"/>
                  </a:lnTo>
                  <a:lnTo>
                    <a:pt x="47" y="27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37"/>
            <p:cNvSpPr>
              <a:spLocks/>
            </p:cNvSpPr>
            <p:nvPr/>
          </p:nvSpPr>
          <p:spPr bwMode="auto">
            <a:xfrm>
              <a:off x="4271" y="3718"/>
              <a:ext cx="213" cy="15"/>
            </a:xfrm>
            <a:custGeom>
              <a:avLst/>
              <a:gdLst>
                <a:gd name="T0" fmla="*/ 0 w 1277"/>
                <a:gd name="T1" fmla="*/ 0 h 102"/>
                <a:gd name="T2" fmla="*/ 0 w 1277"/>
                <a:gd name="T3" fmla="*/ 0 h 102"/>
                <a:gd name="T4" fmla="*/ 0 w 1277"/>
                <a:gd name="T5" fmla="*/ 0 h 102"/>
                <a:gd name="T6" fmla="*/ 0 w 1277"/>
                <a:gd name="T7" fmla="*/ 0 h 102"/>
                <a:gd name="T8" fmla="*/ 0 w 1277"/>
                <a:gd name="T9" fmla="*/ 0 h 102"/>
                <a:gd name="T10" fmla="*/ 0 w 1277"/>
                <a:gd name="T11" fmla="*/ 0 h 102"/>
                <a:gd name="T12" fmla="*/ 0 w 1277"/>
                <a:gd name="T13" fmla="*/ 0 h 102"/>
                <a:gd name="T14" fmla="*/ 0 w 1277"/>
                <a:gd name="T15" fmla="*/ 0 h 102"/>
                <a:gd name="T16" fmla="*/ 0 w 1277"/>
                <a:gd name="T17" fmla="*/ 0 h 102"/>
                <a:gd name="T18" fmla="*/ 0 w 127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7"/>
                <a:gd name="T31" fmla="*/ 0 h 102"/>
                <a:gd name="T32" fmla="*/ 1277 w 127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7" h="102">
                  <a:moveTo>
                    <a:pt x="1186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2" y="102"/>
                  </a:lnTo>
                  <a:lnTo>
                    <a:pt x="1277" y="51"/>
                  </a:lnTo>
                  <a:lnTo>
                    <a:pt x="1232" y="102"/>
                  </a:lnTo>
                  <a:lnTo>
                    <a:pt x="1277" y="102"/>
                  </a:lnTo>
                  <a:lnTo>
                    <a:pt x="1277" y="51"/>
                  </a:lnTo>
                  <a:lnTo>
                    <a:pt x="1186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38"/>
            <p:cNvSpPr>
              <a:spLocks/>
            </p:cNvSpPr>
            <p:nvPr/>
          </p:nvSpPr>
          <p:spPr bwMode="auto">
            <a:xfrm>
              <a:off x="4469" y="3325"/>
              <a:ext cx="15" cy="401"/>
            </a:xfrm>
            <a:custGeom>
              <a:avLst/>
              <a:gdLst>
                <a:gd name="T0" fmla="*/ 0 w 91"/>
                <a:gd name="T1" fmla="*/ 0 h 2806"/>
                <a:gd name="T2" fmla="*/ 0 w 91"/>
                <a:gd name="T3" fmla="*/ 0 h 2806"/>
                <a:gd name="T4" fmla="*/ 0 w 91"/>
                <a:gd name="T5" fmla="*/ 0 h 2806"/>
                <a:gd name="T6" fmla="*/ 0 w 91"/>
                <a:gd name="T7" fmla="*/ 0 h 2806"/>
                <a:gd name="T8" fmla="*/ 0 w 91"/>
                <a:gd name="T9" fmla="*/ 0 h 2806"/>
                <a:gd name="T10" fmla="*/ 0 w 91"/>
                <a:gd name="T11" fmla="*/ 0 h 2806"/>
                <a:gd name="T12" fmla="*/ 0 w 91"/>
                <a:gd name="T13" fmla="*/ 0 h 2806"/>
                <a:gd name="T14" fmla="*/ 0 w 91"/>
                <a:gd name="T15" fmla="*/ 0 h 2806"/>
                <a:gd name="T16" fmla="*/ 0 w 91"/>
                <a:gd name="T17" fmla="*/ 0 h 2806"/>
                <a:gd name="T18" fmla="*/ 0 w 91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2806"/>
                <a:gd name="T32" fmla="*/ 91 w 91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2806">
                  <a:moveTo>
                    <a:pt x="46" y="102"/>
                  </a:moveTo>
                  <a:lnTo>
                    <a:pt x="0" y="51"/>
                  </a:lnTo>
                  <a:lnTo>
                    <a:pt x="0" y="2806"/>
                  </a:lnTo>
                  <a:lnTo>
                    <a:pt x="91" y="2806"/>
                  </a:lnTo>
                  <a:lnTo>
                    <a:pt x="91" y="51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Rectangle 39"/>
            <p:cNvSpPr>
              <a:spLocks noChangeArrowheads="1"/>
            </p:cNvSpPr>
            <p:nvPr/>
          </p:nvSpPr>
          <p:spPr bwMode="auto"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7" name="Freeform 40"/>
            <p:cNvSpPr>
              <a:spLocks/>
            </p:cNvSpPr>
            <p:nvPr/>
          </p:nvSpPr>
          <p:spPr bwMode="auto">
            <a:xfrm>
              <a:off x="4477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2" y="101"/>
                  </a:lnTo>
                  <a:lnTo>
                    <a:pt x="1187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2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41"/>
            <p:cNvSpPr>
              <a:spLocks/>
            </p:cNvSpPr>
            <p:nvPr/>
          </p:nvSpPr>
          <p:spPr bwMode="auto">
            <a:xfrm>
              <a:off x="4674" y="3595"/>
              <a:ext cx="16" cy="138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5" y="969"/>
                  </a:moveTo>
                  <a:lnTo>
                    <a:pt x="91" y="91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5" y="867"/>
                  </a:lnTo>
                  <a:lnTo>
                    <a:pt x="45" y="969"/>
                  </a:lnTo>
                  <a:lnTo>
                    <a:pt x="91" y="969"/>
                  </a:lnTo>
                  <a:lnTo>
                    <a:pt x="91" y="918"/>
                  </a:lnTo>
                  <a:lnTo>
                    <a:pt x="45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42"/>
            <p:cNvSpPr>
              <a:spLocks/>
            </p:cNvSpPr>
            <p:nvPr/>
          </p:nvSpPr>
          <p:spPr bwMode="auto">
            <a:xfrm>
              <a:off x="4469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6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43"/>
            <p:cNvSpPr>
              <a:spLocks/>
            </p:cNvSpPr>
            <p:nvPr/>
          </p:nvSpPr>
          <p:spPr bwMode="auto">
            <a:xfrm>
              <a:off x="4469" y="3587"/>
              <a:ext cx="15" cy="139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1" y="969"/>
                  </a:lnTo>
                  <a:lnTo>
                    <a:pt x="91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Rectangle 44"/>
            <p:cNvSpPr>
              <a:spLocks noChangeArrowheads="1"/>
            </p:cNvSpPr>
            <p:nvPr/>
          </p:nvSpPr>
          <p:spPr bwMode="auto">
            <a:xfrm>
              <a:off x="4682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2" name="Freeform 45"/>
            <p:cNvSpPr>
              <a:spLocks/>
            </p:cNvSpPr>
            <p:nvPr/>
          </p:nvSpPr>
          <p:spPr bwMode="auto">
            <a:xfrm>
              <a:off x="4682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46"/>
            <p:cNvSpPr>
              <a:spLocks/>
            </p:cNvSpPr>
            <p:nvPr/>
          </p:nvSpPr>
          <p:spPr bwMode="auto">
            <a:xfrm>
              <a:off x="4880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47"/>
            <p:cNvSpPr>
              <a:spLocks/>
            </p:cNvSpPr>
            <p:nvPr/>
          </p:nvSpPr>
          <p:spPr bwMode="auto">
            <a:xfrm>
              <a:off x="4674" y="3718"/>
              <a:ext cx="214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48"/>
            <p:cNvSpPr>
              <a:spLocks/>
            </p:cNvSpPr>
            <p:nvPr/>
          </p:nvSpPr>
          <p:spPr bwMode="auto">
            <a:xfrm>
              <a:off x="4674" y="3522"/>
              <a:ext cx="16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Rectangle 49"/>
            <p:cNvSpPr>
              <a:spLocks noChangeArrowheads="1"/>
            </p:cNvSpPr>
            <p:nvPr/>
          </p:nvSpPr>
          <p:spPr bwMode="auto">
            <a:xfrm>
              <a:off x="4888" y="3660"/>
              <a:ext cx="205" cy="6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7" name="Freeform 50"/>
            <p:cNvSpPr>
              <a:spLocks/>
            </p:cNvSpPr>
            <p:nvPr/>
          </p:nvSpPr>
          <p:spPr bwMode="auto">
            <a:xfrm>
              <a:off x="4880" y="3653"/>
              <a:ext cx="213" cy="14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91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51"/>
            <p:cNvSpPr>
              <a:spLocks/>
            </p:cNvSpPr>
            <p:nvPr/>
          </p:nvSpPr>
          <p:spPr bwMode="auto">
            <a:xfrm>
              <a:off x="4880" y="3660"/>
              <a:ext cx="15" cy="73"/>
            </a:xfrm>
            <a:custGeom>
              <a:avLst/>
              <a:gdLst>
                <a:gd name="T0" fmla="*/ 0 w 91"/>
                <a:gd name="T1" fmla="*/ 0 h 510"/>
                <a:gd name="T2" fmla="*/ 0 w 91"/>
                <a:gd name="T3" fmla="*/ 0 h 510"/>
                <a:gd name="T4" fmla="*/ 0 w 91"/>
                <a:gd name="T5" fmla="*/ 0 h 510"/>
                <a:gd name="T6" fmla="*/ 0 w 91"/>
                <a:gd name="T7" fmla="*/ 0 h 510"/>
                <a:gd name="T8" fmla="*/ 0 w 91"/>
                <a:gd name="T9" fmla="*/ 0 h 510"/>
                <a:gd name="T10" fmla="*/ 0 w 91"/>
                <a:gd name="T11" fmla="*/ 0 h 510"/>
                <a:gd name="T12" fmla="*/ 0 w 91"/>
                <a:gd name="T13" fmla="*/ 0 h 510"/>
                <a:gd name="T14" fmla="*/ 0 w 91"/>
                <a:gd name="T15" fmla="*/ 0 h 510"/>
                <a:gd name="T16" fmla="*/ 0 w 91"/>
                <a:gd name="T17" fmla="*/ 0 h 510"/>
                <a:gd name="T18" fmla="*/ 0 w 91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10"/>
                <a:gd name="T32" fmla="*/ 91 w 91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10">
                  <a:moveTo>
                    <a:pt x="45" y="408"/>
                  </a:moveTo>
                  <a:lnTo>
                    <a:pt x="91" y="45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45" y="510"/>
                  </a:lnTo>
                  <a:lnTo>
                    <a:pt x="0" y="459"/>
                  </a:lnTo>
                  <a:lnTo>
                    <a:pt x="0" y="510"/>
                  </a:lnTo>
                  <a:lnTo>
                    <a:pt x="45" y="510"/>
                  </a:lnTo>
                  <a:lnTo>
                    <a:pt x="45" y="4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52"/>
            <p:cNvSpPr>
              <a:spLocks/>
            </p:cNvSpPr>
            <p:nvPr/>
          </p:nvSpPr>
          <p:spPr bwMode="auto">
            <a:xfrm>
              <a:off x="4888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187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279" y="51"/>
                  </a:lnTo>
                  <a:lnTo>
                    <a:pt x="1233" y="102"/>
                  </a:lnTo>
                  <a:lnTo>
                    <a:pt x="1279" y="102"/>
                  </a:lnTo>
                  <a:lnTo>
                    <a:pt x="1279" y="51"/>
                  </a:lnTo>
                  <a:lnTo>
                    <a:pt x="1187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53"/>
            <p:cNvSpPr>
              <a:spLocks/>
            </p:cNvSpPr>
            <p:nvPr/>
          </p:nvSpPr>
          <p:spPr bwMode="auto">
            <a:xfrm>
              <a:off x="5085" y="3653"/>
              <a:ext cx="16" cy="73"/>
            </a:xfrm>
            <a:custGeom>
              <a:avLst/>
              <a:gdLst>
                <a:gd name="T0" fmla="*/ 0 w 92"/>
                <a:gd name="T1" fmla="*/ 0 h 510"/>
                <a:gd name="T2" fmla="*/ 0 w 92"/>
                <a:gd name="T3" fmla="*/ 0 h 510"/>
                <a:gd name="T4" fmla="*/ 0 w 92"/>
                <a:gd name="T5" fmla="*/ 0 h 510"/>
                <a:gd name="T6" fmla="*/ 0 w 92"/>
                <a:gd name="T7" fmla="*/ 0 h 510"/>
                <a:gd name="T8" fmla="*/ 0 w 92"/>
                <a:gd name="T9" fmla="*/ 0 h 510"/>
                <a:gd name="T10" fmla="*/ 0 w 92"/>
                <a:gd name="T11" fmla="*/ 0 h 510"/>
                <a:gd name="T12" fmla="*/ 0 w 92"/>
                <a:gd name="T13" fmla="*/ 0 h 510"/>
                <a:gd name="T14" fmla="*/ 0 w 92"/>
                <a:gd name="T15" fmla="*/ 0 h 510"/>
                <a:gd name="T16" fmla="*/ 0 w 92"/>
                <a:gd name="T17" fmla="*/ 0 h 510"/>
                <a:gd name="T18" fmla="*/ 0 w 92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10"/>
                <a:gd name="T32" fmla="*/ 92 w 92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10">
                  <a:moveTo>
                    <a:pt x="46" y="102"/>
                  </a:moveTo>
                  <a:lnTo>
                    <a:pt x="0" y="51"/>
                  </a:lnTo>
                  <a:lnTo>
                    <a:pt x="0" y="510"/>
                  </a:lnTo>
                  <a:lnTo>
                    <a:pt x="92" y="510"/>
                  </a:lnTo>
                  <a:lnTo>
                    <a:pt x="92" y="51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Rectangle 54"/>
            <p:cNvSpPr>
              <a:spLocks noChangeArrowheads="1"/>
            </p:cNvSpPr>
            <p:nvPr/>
          </p:nvSpPr>
          <p:spPr bwMode="auto"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12" name="Freeform 55"/>
            <p:cNvSpPr>
              <a:spLocks/>
            </p:cNvSpPr>
            <p:nvPr/>
          </p:nvSpPr>
          <p:spPr bwMode="auto">
            <a:xfrm>
              <a:off x="5093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3" y="101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56"/>
            <p:cNvSpPr>
              <a:spLocks/>
            </p:cNvSpPr>
            <p:nvPr/>
          </p:nvSpPr>
          <p:spPr bwMode="auto">
            <a:xfrm>
              <a:off x="5291" y="3595"/>
              <a:ext cx="15" cy="138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7" y="969"/>
                  </a:moveTo>
                  <a:lnTo>
                    <a:pt x="92" y="918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7" y="867"/>
                  </a:lnTo>
                  <a:lnTo>
                    <a:pt x="47" y="969"/>
                  </a:lnTo>
                  <a:lnTo>
                    <a:pt x="92" y="969"/>
                  </a:lnTo>
                  <a:lnTo>
                    <a:pt x="92" y="918"/>
                  </a:lnTo>
                  <a:lnTo>
                    <a:pt x="47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57"/>
            <p:cNvSpPr>
              <a:spLocks/>
            </p:cNvSpPr>
            <p:nvPr/>
          </p:nvSpPr>
          <p:spPr bwMode="auto">
            <a:xfrm>
              <a:off x="5085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0" y="51"/>
                  </a:moveTo>
                  <a:lnTo>
                    <a:pt x="46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Freeform 58"/>
            <p:cNvSpPr>
              <a:spLocks/>
            </p:cNvSpPr>
            <p:nvPr/>
          </p:nvSpPr>
          <p:spPr bwMode="auto">
            <a:xfrm>
              <a:off x="5085" y="3587"/>
              <a:ext cx="16" cy="139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2" y="969"/>
                  </a:lnTo>
                  <a:lnTo>
                    <a:pt x="92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Rectangle 59"/>
            <p:cNvSpPr>
              <a:spLocks noChangeArrowheads="1"/>
            </p:cNvSpPr>
            <p:nvPr/>
          </p:nvSpPr>
          <p:spPr bwMode="auto">
            <a:xfrm>
              <a:off x="3787" y="3785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0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7" name="Rectangle 60"/>
            <p:cNvSpPr>
              <a:spLocks noChangeArrowheads="1"/>
            </p:cNvSpPr>
            <p:nvPr/>
          </p:nvSpPr>
          <p:spPr bwMode="auto">
            <a:xfrm>
              <a:off x="5230" y="376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2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8" name="Rectangle 61"/>
            <p:cNvSpPr>
              <a:spLocks noChangeArrowheads="1"/>
            </p:cNvSpPr>
            <p:nvPr/>
          </p:nvSpPr>
          <p:spPr bwMode="auto">
            <a:xfrm>
              <a:off x="5333" y="3746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>
                <a:latin typeface="Tahoma" pitchFamily="34" charset="0"/>
              </a:endParaRPr>
            </a:p>
          </p:txBody>
        </p:sp>
      </p:grpSp>
      <p:sp>
        <p:nvSpPr>
          <p:cNvPr id="3546174" name="Freeform 62"/>
          <p:cNvSpPr>
            <a:spLocks/>
          </p:cNvSpPr>
          <p:nvPr/>
        </p:nvSpPr>
        <p:spPr bwMode="auto">
          <a:xfrm>
            <a:off x="6608763" y="5991225"/>
            <a:ext cx="125412" cy="109538"/>
          </a:xfrm>
          <a:custGeom>
            <a:avLst/>
            <a:gdLst>
              <a:gd name="T0" fmla="*/ 2147483647 w 477"/>
              <a:gd name="T1" fmla="*/ 2147483647 h 485"/>
              <a:gd name="T2" fmla="*/ 2147483647 w 477"/>
              <a:gd name="T3" fmla="*/ 0 h 485"/>
              <a:gd name="T4" fmla="*/ 0 w 477"/>
              <a:gd name="T5" fmla="*/ 2147483647 h 485"/>
              <a:gd name="T6" fmla="*/ 2147483647 w 477"/>
              <a:gd name="T7" fmla="*/ 2147483647 h 485"/>
              <a:gd name="T8" fmla="*/ 2147483647 w 477"/>
              <a:gd name="T9" fmla="*/ 0 h 485"/>
              <a:gd name="T10" fmla="*/ 2147483647 w 477"/>
              <a:gd name="T11" fmla="*/ 2147483647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7"/>
              <a:gd name="T19" fmla="*/ 0 h 485"/>
              <a:gd name="T20" fmla="*/ 477 w 477"/>
              <a:gd name="T21" fmla="*/ 485 h 4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7" h="485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75" name="Freeform 63"/>
          <p:cNvSpPr>
            <a:spLocks/>
          </p:cNvSpPr>
          <p:nvPr/>
        </p:nvSpPr>
        <p:spPr bwMode="auto">
          <a:xfrm>
            <a:off x="6659563" y="6091238"/>
            <a:ext cx="23812" cy="176212"/>
          </a:xfrm>
          <a:custGeom>
            <a:avLst/>
            <a:gdLst>
              <a:gd name="T0" fmla="*/ 2147483647 w 92"/>
              <a:gd name="T1" fmla="*/ 2147483647 h 775"/>
              <a:gd name="T2" fmla="*/ 2147483647 w 92"/>
              <a:gd name="T3" fmla="*/ 2147483647 h 775"/>
              <a:gd name="T4" fmla="*/ 2147483647 w 92"/>
              <a:gd name="T5" fmla="*/ 0 h 775"/>
              <a:gd name="T6" fmla="*/ 0 w 92"/>
              <a:gd name="T7" fmla="*/ 0 h 775"/>
              <a:gd name="T8" fmla="*/ 0 w 92"/>
              <a:gd name="T9" fmla="*/ 2147483647 h 775"/>
              <a:gd name="T10" fmla="*/ 2147483647 w 9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775"/>
              <a:gd name="T20" fmla="*/ 92 w 92"/>
              <a:gd name="T21" fmla="*/ 775 h 7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775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 rot="-3389670">
            <a:off x="3437731" y="3626645"/>
            <a:ext cx="2625725" cy="4246562"/>
            <a:chOff x="3948" y="1525"/>
            <a:chExt cx="1654" cy="2585"/>
          </a:xfrm>
        </p:grpSpPr>
        <p:sp>
          <p:nvSpPr>
            <p:cNvPr id="53263" name="AutoShape 65"/>
            <p:cNvSpPr>
              <a:spLocks noChangeAspect="1" noChangeArrowheads="1" noTextEdit="1"/>
            </p:cNvSpPr>
            <p:nvPr/>
          </p:nvSpPr>
          <p:spPr bwMode="auto">
            <a:xfrm>
              <a:off x="3948" y="1525"/>
              <a:ext cx="1654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66"/>
            <p:cNvSpPr>
              <a:spLocks/>
            </p:cNvSpPr>
            <p:nvPr/>
          </p:nvSpPr>
          <p:spPr bwMode="auto">
            <a:xfrm>
              <a:off x="4035" y="1532"/>
              <a:ext cx="1438" cy="1378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0 h 9641"/>
                <a:gd name="T28" fmla="*/ 1 w 8629"/>
                <a:gd name="T29" fmla="*/ 0 h 9641"/>
                <a:gd name="T30" fmla="*/ 1 w 8629"/>
                <a:gd name="T31" fmla="*/ 0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0 h 9641"/>
                <a:gd name="T54" fmla="*/ 0 w 8629"/>
                <a:gd name="T55" fmla="*/ 0 h 9641"/>
                <a:gd name="T56" fmla="*/ 0 w 8629"/>
                <a:gd name="T57" fmla="*/ 0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67"/>
            <p:cNvSpPr>
              <a:spLocks/>
            </p:cNvSpPr>
            <p:nvPr/>
          </p:nvSpPr>
          <p:spPr bwMode="auto">
            <a:xfrm>
              <a:off x="4754" y="1525"/>
              <a:ext cx="727" cy="696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68"/>
            <p:cNvSpPr>
              <a:spLocks/>
            </p:cNvSpPr>
            <p:nvPr/>
          </p:nvSpPr>
          <p:spPr bwMode="auto">
            <a:xfrm>
              <a:off x="4754" y="2221"/>
              <a:ext cx="727" cy="696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69"/>
            <p:cNvSpPr>
              <a:spLocks/>
            </p:cNvSpPr>
            <p:nvPr/>
          </p:nvSpPr>
          <p:spPr bwMode="auto">
            <a:xfrm>
              <a:off x="4028" y="2221"/>
              <a:ext cx="726" cy="696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70"/>
            <p:cNvSpPr>
              <a:spLocks/>
            </p:cNvSpPr>
            <p:nvPr/>
          </p:nvSpPr>
          <p:spPr bwMode="auto">
            <a:xfrm>
              <a:off x="4028" y="1525"/>
              <a:ext cx="726" cy="696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71"/>
            <p:cNvSpPr>
              <a:spLocks/>
            </p:cNvSpPr>
            <p:nvPr/>
          </p:nvSpPr>
          <p:spPr bwMode="auto">
            <a:xfrm>
              <a:off x="4264" y="1771"/>
              <a:ext cx="485" cy="487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72"/>
            <p:cNvSpPr>
              <a:spLocks/>
            </p:cNvSpPr>
            <p:nvPr/>
          </p:nvSpPr>
          <p:spPr bwMode="auto">
            <a:xfrm>
              <a:off x="4266" y="2251"/>
              <a:ext cx="133" cy="333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73"/>
            <p:cNvSpPr>
              <a:spLocks/>
            </p:cNvSpPr>
            <p:nvPr/>
          </p:nvSpPr>
          <p:spPr bwMode="auto">
            <a:xfrm>
              <a:off x="4389" y="2242"/>
              <a:ext cx="663" cy="338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74"/>
            <p:cNvSpPr>
              <a:spLocks/>
            </p:cNvSpPr>
            <p:nvPr/>
          </p:nvSpPr>
          <p:spPr bwMode="auto">
            <a:xfrm>
              <a:off x="4694" y="2339"/>
              <a:ext cx="528" cy="306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75"/>
            <p:cNvSpPr>
              <a:spLocks/>
            </p:cNvSpPr>
            <p:nvPr/>
          </p:nvSpPr>
          <p:spPr bwMode="auto">
            <a:xfrm>
              <a:off x="4970" y="1841"/>
              <a:ext cx="356" cy="216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76"/>
            <p:cNvSpPr>
              <a:spLocks/>
            </p:cNvSpPr>
            <p:nvPr/>
          </p:nvSpPr>
          <p:spPr bwMode="auto">
            <a:xfrm>
              <a:off x="4972" y="1853"/>
              <a:ext cx="75" cy="389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77"/>
            <p:cNvSpPr>
              <a:spLocks/>
            </p:cNvSpPr>
            <p:nvPr/>
          </p:nvSpPr>
          <p:spPr bwMode="auto">
            <a:xfrm>
              <a:off x="5375" y="1663"/>
              <a:ext cx="227" cy="188"/>
            </a:xfrm>
            <a:custGeom>
              <a:avLst/>
              <a:gdLst>
                <a:gd name="T0" fmla="*/ 0 w 1361"/>
                <a:gd name="T1" fmla="*/ 0 h 1317"/>
                <a:gd name="T2" fmla="*/ 0 w 1361"/>
                <a:gd name="T3" fmla="*/ 0 h 1317"/>
                <a:gd name="T4" fmla="*/ 0 w 1361"/>
                <a:gd name="T5" fmla="*/ 0 h 1317"/>
                <a:gd name="T6" fmla="*/ 0 w 1361"/>
                <a:gd name="T7" fmla="*/ 0 h 1317"/>
                <a:gd name="T8" fmla="*/ 0 w 1361"/>
                <a:gd name="T9" fmla="*/ 0 h 1317"/>
                <a:gd name="T10" fmla="*/ 0 w 1361"/>
                <a:gd name="T11" fmla="*/ 0 h 1317"/>
                <a:gd name="T12" fmla="*/ 0 w 1361"/>
                <a:gd name="T13" fmla="*/ 0 h 1317"/>
                <a:gd name="T14" fmla="*/ 0 w 1361"/>
                <a:gd name="T15" fmla="*/ 0 h 1317"/>
                <a:gd name="T16" fmla="*/ 0 w 1361"/>
                <a:gd name="T17" fmla="*/ 0 h 1317"/>
                <a:gd name="T18" fmla="*/ 0 w 1361"/>
                <a:gd name="T19" fmla="*/ 0 h 1317"/>
                <a:gd name="T20" fmla="*/ 0 w 1361"/>
                <a:gd name="T21" fmla="*/ 0 h 1317"/>
                <a:gd name="T22" fmla="*/ 0 w 1361"/>
                <a:gd name="T23" fmla="*/ 0 h 1317"/>
                <a:gd name="T24" fmla="*/ 0 w 1361"/>
                <a:gd name="T25" fmla="*/ 0 h 1317"/>
                <a:gd name="T26" fmla="*/ 0 w 1361"/>
                <a:gd name="T27" fmla="*/ 0 h 1317"/>
                <a:gd name="T28" fmla="*/ 0 w 1361"/>
                <a:gd name="T29" fmla="*/ 0 h 1317"/>
                <a:gd name="T30" fmla="*/ 0 w 1361"/>
                <a:gd name="T31" fmla="*/ 0 h 1317"/>
                <a:gd name="T32" fmla="*/ 0 w 1361"/>
                <a:gd name="T33" fmla="*/ 0 h 1317"/>
                <a:gd name="T34" fmla="*/ 0 w 1361"/>
                <a:gd name="T35" fmla="*/ 0 h 1317"/>
                <a:gd name="T36" fmla="*/ 0 w 1361"/>
                <a:gd name="T37" fmla="*/ 0 h 1317"/>
                <a:gd name="T38" fmla="*/ 0 w 1361"/>
                <a:gd name="T39" fmla="*/ 0 h 1317"/>
                <a:gd name="T40" fmla="*/ 0 w 1361"/>
                <a:gd name="T41" fmla="*/ 0 h 1317"/>
                <a:gd name="T42" fmla="*/ 0 w 1361"/>
                <a:gd name="T43" fmla="*/ 0 h 1317"/>
                <a:gd name="T44" fmla="*/ 0 w 1361"/>
                <a:gd name="T45" fmla="*/ 0 h 1317"/>
                <a:gd name="T46" fmla="*/ 0 w 1361"/>
                <a:gd name="T47" fmla="*/ 0 h 1317"/>
                <a:gd name="T48" fmla="*/ 0 w 1361"/>
                <a:gd name="T49" fmla="*/ 0 h 1317"/>
                <a:gd name="T50" fmla="*/ 0 w 1361"/>
                <a:gd name="T51" fmla="*/ 0 h 1317"/>
                <a:gd name="T52" fmla="*/ 0 w 1361"/>
                <a:gd name="T53" fmla="*/ 0 h 1317"/>
                <a:gd name="T54" fmla="*/ 0 w 1361"/>
                <a:gd name="T55" fmla="*/ 0 h 1317"/>
                <a:gd name="T56" fmla="*/ 0 w 1361"/>
                <a:gd name="T57" fmla="*/ 0 h 1317"/>
                <a:gd name="T58" fmla="*/ 0 w 1361"/>
                <a:gd name="T59" fmla="*/ 0 h 1317"/>
                <a:gd name="T60" fmla="*/ 0 w 1361"/>
                <a:gd name="T61" fmla="*/ 0 h 1317"/>
                <a:gd name="T62" fmla="*/ 0 w 1361"/>
                <a:gd name="T63" fmla="*/ 0 h 1317"/>
                <a:gd name="T64" fmla="*/ 0 w 1361"/>
                <a:gd name="T65" fmla="*/ 0 h 1317"/>
                <a:gd name="T66" fmla="*/ 0 w 1361"/>
                <a:gd name="T67" fmla="*/ 0 h 1317"/>
                <a:gd name="T68" fmla="*/ 0 w 1361"/>
                <a:gd name="T69" fmla="*/ 0 h 1317"/>
                <a:gd name="T70" fmla="*/ 0 w 1361"/>
                <a:gd name="T71" fmla="*/ 0 h 1317"/>
                <a:gd name="T72" fmla="*/ 0 w 1361"/>
                <a:gd name="T73" fmla="*/ 0 h 1317"/>
                <a:gd name="T74" fmla="*/ 0 w 1361"/>
                <a:gd name="T75" fmla="*/ 0 h 1317"/>
                <a:gd name="T76" fmla="*/ 0 w 1361"/>
                <a:gd name="T77" fmla="*/ 0 h 1317"/>
                <a:gd name="T78" fmla="*/ 0 w 1361"/>
                <a:gd name="T79" fmla="*/ 0 h 1317"/>
                <a:gd name="T80" fmla="*/ 0 w 1361"/>
                <a:gd name="T81" fmla="*/ 0 h 1317"/>
                <a:gd name="T82" fmla="*/ 0 w 1361"/>
                <a:gd name="T83" fmla="*/ 0 h 1317"/>
                <a:gd name="T84" fmla="*/ 0 w 1361"/>
                <a:gd name="T85" fmla="*/ 0 h 1317"/>
                <a:gd name="T86" fmla="*/ 0 w 1361"/>
                <a:gd name="T87" fmla="*/ 0 h 13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"/>
                <a:gd name="T133" fmla="*/ 0 h 1317"/>
                <a:gd name="T134" fmla="*/ 1361 w 1361"/>
                <a:gd name="T135" fmla="*/ 1317 h 13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" h="1317">
                  <a:moveTo>
                    <a:pt x="1361" y="0"/>
                  </a:moveTo>
                  <a:lnTo>
                    <a:pt x="625" y="1317"/>
                  </a:lnTo>
                  <a:lnTo>
                    <a:pt x="624" y="1307"/>
                  </a:lnTo>
                  <a:lnTo>
                    <a:pt x="622" y="1296"/>
                  </a:lnTo>
                  <a:lnTo>
                    <a:pt x="621" y="1285"/>
                  </a:lnTo>
                  <a:lnTo>
                    <a:pt x="619" y="1275"/>
                  </a:lnTo>
                  <a:lnTo>
                    <a:pt x="618" y="1265"/>
                  </a:lnTo>
                  <a:lnTo>
                    <a:pt x="616" y="1254"/>
                  </a:lnTo>
                  <a:lnTo>
                    <a:pt x="614" y="1244"/>
                  </a:lnTo>
                  <a:lnTo>
                    <a:pt x="613" y="1233"/>
                  </a:lnTo>
                  <a:lnTo>
                    <a:pt x="611" y="1223"/>
                  </a:lnTo>
                  <a:lnTo>
                    <a:pt x="609" y="1213"/>
                  </a:lnTo>
                  <a:lnTo>
                    <a:pt x="607" y="1203"/>
                  </a:lnTo>
                  <a:lnTo>
                    <a:pt x="605" y="1193"/>
                  </a:lnTo>
                  <a:lnTo>
                    <a:pt x="603" y="1184"/>
                  </a:lnTo>
                  <a:lnTo>
                    <a:pt x="601" y="1173"/>
                  </a:lnTo>
                  <a:lnTo>
                    <a:pt x="599" y="1163"/>
                  </a:lnTo>
                  <a:lnTo>
                    <a:pt x="597" y="1153"/>
                  </a:lnTo>
                  <a:lnTo>
                    <a:pt x="594" y="1143"/>
                  </a:lnTo>
                  <a:lnTo>
                    <a:pt x="592" y="1134"/>
                  </a:lnTo>
                  <a:lnTo>
                    <a:pt x="590" y="1124"/>
                  </a:lnTo>
                  <a:lnTo>
                    <a:pt x="587" y="1114"/>
                  </a:lnTo>
                  <a:lnTo>
                    <a:pt x="585" y="1104"/>
                  </a:lnTo>
                  <a:lnTo>
                    <a:pt x="582" y="1094"/>
                  </a:lnTo>
                  <a:lnTo>
                    <a:pt x="580" y="1085"/>
                  </a:lnTo>
                  <a:lnTo>
                    <a:pt x="577" y="1075"/>
                  </a:lnTo>
                  <a:lnTo>
                    <a:pt x="574" y="1066"/>
                  </a:lnTo>
                  <a:lnTo>
                    <a:pt x="572" y="1057"/>
                  </a:lnTo>
                  <a:lnTo>
                    <a:pt x="568" y="1047"/>
                  </a:lnTo>
                  <a:lnTo>
                    <a:pt x="565" y="1038"/>
                  </a:lnTo>
                  <a:lnTo>
                    <a:pt x="562" y="1029"/>
                  </a:lnTo>
                  <a:lnTo>
                    <a:pt x="559" y="1019"/>
                  </a:lnTo>
                  <a:lnTo>
                    <a:pt x="556" y="1009"/>
                  </a:lnTo>
                  <a:lnTo>
                    <a:pt x="553" y="1000"/>
                  </a:lnTo>
                  <a:lnTo>
                    <a:pt x="550" y="991"/>
                  </a:lnTo>
                  <a:lnTo>
                    <a:pt x="547" y="982"/>
                  </a:lnTo>
                  <a:lnTo>
                    <a:pt x="543" y="973"/>
                  </a:lnTo>
                  <a:lnTo>
                    <a:pt x="540" y="964"/>
                  </a:lnTo>
                  <a:lnTo>
                    <a:pt x="537" y="955"/>
                  </a:lnTo>
                  <a:lnTo>
                    <a:pt x="533" y="946"/>
                  </a:lnTo>
                  <a:lnTo>
                    <a:pt x="530" y="937"/>
                  </a:lnTo>
                  <a:lnTo>
                    <a:pt x="527" y="928"/>
                  </a:lnTo>
                  <a:lnTo>
                    <a:pt x="523" y="919"/>
                  </a:lnTo>
                  <a:lnTo>
                    <a:pt x="519" y="910"/>
                  </a:lnTo>
                  <a:lnTo>
                    <a:pt x="516" y="902"/>
                  </a:lnTo>
                  <a:lnTo>
                    <a:pt x="512" y="893"/>
                  </a:lnTo>
                  <a:lnTo>
                    <a:pt x="508" y="884"/>
                  </a:lnTo>
                  <a:lnTo>
                    <a:pt x="504" y="876"/>
                  </a:lnTo>
                  <a:lnTo>
                    <a:pt x="501" y="867"/>
                  </a:lnTo>
                  <a:lnTo>
                    <a:pt x="497" y="859"/>
                  </a:lnTo>
                  <a:lnTo>
                    <a:pt x="493" y="850"/>
                  </a:lnTo>
                  <a:lnTo>
                    <a:pt x="489" y="842"/>
                  </a:lnTo>
                  <a:lnTo>
                    <a:pt x="483" y="833"/>
                  </a:lnTo>
                  <a:lnTo>
                    <a:pt x="479" y="825"/>
                  </a:lnTo>
                  <a:lnTo>
                    <a:pt x="475" y="816"/>
                  </a:lnTo>
                  <a:lnTo>
                    <a:pt x="471" y="808"/>
                  </a:lnTo>
                  <a:lnTo>
                    <a:pt x="467" y="800"/>
                  </a:lnTo>
                  <a:lnTo>
                    <a:pt x="462" y="791"/>
                  </a:lnTo>
                  <a:lnTo>
                    <a:pt x="458" y="783"/>
                  </a:lnTo>
                  <a:lnTo>
                    <a:pt x="453" y="775"/>
                  </a:lnTo>
                  <a:lnTo>
                    <a:pt x="449" y="767"/>
                  </a:lnTo>
                  <a:lnTo>
                    <a:pt x="444" y="760"/>
                  </a:lnTo>
                  <a:lnTo>
                    <a:pt x="440" y="752"/>
                  </a:lnTo>
                  <a:lnTo>
                    <a:pt x="435" y="744"/>
                  </a:lnTo>
                  <a:lnTo>
                    <a:pt x="430" y="736"/>
                  </a:lnTo>
                  <a:lnTo>
                    <a:pt x="425" y="728"/>
                  </a:lnTo>
                  <a:lnTo>
                    <a:pt x="420" y="720"/>
                  </a:lnTo>
                  <a:lnTo>
                    <a:pt x="416" y="712"/>
                  </a:lnTo>
                  <a:lnTo>
                    <a:pt x="411" y="704"/>
                  </a:lnTo>
                  <a:lnTo>
                    <a:pt x="406" y="696"/>
                  </a:lnTo>
                  <a:lnTo>
                    <a:pt x="399" y="689"/>
                  </a:lnTo>
                  <a:lnTo>
                    <a:pt x="394" y="682"/>
                  </a:lnTo>
                  <a:lnTo>
                    <a:pt x="389" y="674"/>
                  </a:lnTo>
                  <a:lnTo>
                    <a:pt x="384" y="667"/>
                  </a:lnTo>
                  <a:lnTo>
                    <a:pt x="379" y="659"/>
                  </a:lnTo>
                  <a:lnTo>
                    <a:pt x="373" y="651"/>
                  </a:lnTo>
                  <a:lnTo>
                    <a:pt x="368" y="644"/>
                  </a:lnTo>
                  <a:lnTo>
                    <a:pt x="362" y="636"/>
                  </a:lnTo>
                  <a:lnTo>
                    <a:pt x="357" y="629"/>
                  </a:lnTo>
                  <a:lnTo>
                    <a:pt x="351" y="622"/>
                  </a:lnTo>
                  <a:lnTo>
                    <a:pt x="346" y="615"/>
                  </a:lnTo>
                  <a:lnTo>
                    <a:pt x="340" y="608"/>
                  </a:lnTo>
                  <a:lnTo>
                    <a:pt x="334" y="600"/>
                  </a:lnTo>
                  <a:lnTo>
                    <a:pt x="329" y="593"/>
                  </a:lnTo>
                  <a:lnTo>
                    <a:pt x="323" y="587"/>
                  </a:lnTo>
                  <a:lnTo>
                    <a:pt x="316" y="580"/>
                  </a:lnTo>
                  <a:lnTo>
                    <a:pt x="310" y="572"/>
                  </a:lnTo>
                  <a:lnTo>
                    <a:pt x="304" y="565"/>
                  </a:lnTo>
                  <a:lnTo>
                    <a:pt x="298" y="558"/>
                  </a:lnTo>
                  <a:lnTo>
                    <a:pt x="292" y="551"/>
                  </a:lnTo>
                  <a:lnTo>
                    <a:pt x="286" y="545"/>
                  </a:lnTo>
                  <a:lnTo>
                    <a:pt x="279" y="538"/>
                  </a:lnTo>
                  <a:lnTo>
                    <a:pt x="273" y="531"/>
                  </a:lnTo>
                  <a:lnTo>
                    <a:pt x="267" y="524"/>
                  </a:lnTo>
                  <a:lnTo>
                    <a:pt x="261" y="519"/>
                  </a:lnTo>
                  <a:lnTo>
                    <a:pt x="254" y="512"/>
                  </a:lnTo>
                  <a:lnTo>
                    <a:pt x="248" y="505"/>
                  </a:lnTo>
                  <a:lnTo>
                    <a:pt x="241" y="498"/>
                  </a:lnTo>
                  <a:lnTo>
                    <a:pt x="233" y="492"/>
                  </a:lnTo>
                  <a:lnTo>
                    <a:pt x="227" y="486"/>
                  </a:lnTo>
                  <a:lnTo>
                    <a:pt x="220" y="479"/>
                  </a:lnTo>
                  <a:lnTo>
                    <a:pt x="213" y="473"/>
                  </a:lnTo>
                  <a:lnTo>
                    <a:pt x="207" y="467"/>
                  </a:lnTo>
                  <a:lnTo>
                    <a:pt x="200" y="460"/>
                  </a:lnTo>
                  <a:lnTo>
                    <a:pt x="193" y="454"/>
                  </a:lnTo>
                  <a:lnTo>
                    <a:pt x="186" y="449"/>
                  </a:lnTo>
                  <a:lnTo>
                    <a:pt x="179" y="442"/>
                  </a:lnTo>
                  <a:lnTo>
                    <a:pt x="172" y="436"/>
                  </a:lnTo>
                  <a:lnTo>
                    <a:pt x="165" y="429"/>
                  </a:lnTo>
                  <a:lnTo>
                    <a:pt x="157" y="424"/>
                  </a:lnTo>
                  <a:lnTo>
                    <a:pt x="149" y="418"/>
                  </a:lnTo>
                  <a:lnTo>
                    <a:pt x="142" y="412"/>
                  </a:lnTo>
                  <a:lnTo>
                    <a:pt x="135" y="406"/>
                  </a:lnTo>
                  <a:lnTo>
                    <a:pt x="127" y="400"/>
                  </a:lnTo>
                  <a:lnTo>
                    <a:pt x="120" y="394"/>
                  </a:lnTo>
                  <a:lnTo>
                    <a:pt x="112" y="389"/>
                  </a:lnTo>
                  <a:lnTo>
                    <a:pt x="105" y="383"/>
                  </a:lnTo>
                  <a:lnTo>
                    <a:pt x="97" y="377"/>
                  </a:lnTo>
                  <a:lnTo>
                    <a:pt x="89" y="372"/>
                  </a:lnTo>
                  <a:lnTo>
                    <a:pt x="82" y="366"/>
                  </a:lnTo>
                  <a:lnTo>
                    <a:pt x="74" y="360"/>
                  </a:lnTo>
                  <a:lnTo>
                    <a:pt x="65" y="356"/>
                  </a:lnTo>
                  <a:lnTo>
                    <a:pt x="57" y="350"/>
                  </a:lnTo>
                  <a:lnTo>
                    <a:pt x="49" y="344"/>
                  </a:lnTo>
                  <a:lnTo>
                    <a:pt x="41" y="339"/>
                  </a:lnTo>
                  <a:lnTo>
                    <a:pt x="33" y="334"/>
                  </a:lnTo>
                  <a:lnTo>
                    <a:pt x="25" y="329"/>
                  </a:lnTo>
                  <a:lnTo>
                    <a:pt x="17" y="323"/>
                  </a:lnTo>
                  <a:lnTo>
                    <a:pt x="9" y="318"/>
                  </a:lnTo>
                  <a:lnTo>
                    <a:pt x="0" y="313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78"/>
            <p:cNvSpPr>
              <a:spLocks/>
            </p:cNvSpPr>
            <p:nvPr/>
          </p:nvSpPr>
          <p:spPr bwMode="auto">
            <a:xfrm>
              <a:off x="4731" y="1709"/>
              <a:ext cx="792" cy="540"/>
            </a:xfrm>
            <a:custGeom>
              <a:avLst/>
              <a:gdLst>
                <a:gd name="T0" fmla="*/ 0 w 4749"/>
                <a:gd name="T1" fmla="*/ 0 h 3780"/>
                <a:gd name="T2" fmla="*/ 0 w 4749"/>
                <a:gd name="T3" fmla="*/ 0 h 3780"/>
                <a:gd name="T4" fmla="*/ 1 w 4749"/>
                <a:gd name="T5" fmla="*/ 0 h 3780"/>
                <a:gd name="T6" fmla="*/ 1 w 4749"/>
                <a:gd name="T7" fmla="*/ 0 h 3780"/>
                <a:gd name="T8" fmla="*/ 0 w 4749"/>
                <a:gd name="T9" fmla="*/ 0 h 3780"/>
                <a:gd name="T10" fmla="*/ 0 w 4749"/>
                <a:gd name="T11" fmla="*/ 0 h 3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9"/>
                <a:gd name="T19" fmla="*/ 0 h 3780"/>
                <a:gd name="T20" fmla="*/ 4749 w 4749"/>
                <a:gd name="T21" fmla="*/ 3780 h 3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9" h="3780">
                  <a:moveTo>
                    <a:pt x="53" y="3696"/>
                  </a:moveTo>
                  <a:lnTo>
                    <a:pt x="105" y="3780"/>
                  </a:lnTo>
                  <a:lnTo>
                    <a:pt x="4749" y="168"/>
                  </a:lnTo>
                  <a:lnTo>
                    <a:pt x="4645" y="0"/>
                  </a:lnTo>
                  <a:lnTo>
                    <a:pt x="0" y="3612"/>
                  </a:lnTo>
                  <a:lnTo>
                    <a:pt x="53" y="36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AutoShape 79"/>
          <p:cNvSpPr>
            <a:spLocks noChangeAspect="1" noChangeArrowheads="1" noTextEdit="1"/>
          </p:cNvSpPr>
          <p:nvPr/>
        </p:nvSpPr>
        <p:spPr bwMode="auto">
          <a:xfrm>
            <a:off x="2593975" y="4076700"/>
            <a:ext cx="2625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92" name="Text Box 80"/>
          <p:cNvSpPr txBox="1">
            <a:spLocks noChangeArrowheads="1"/>
          </p:cNvSpPr>
          <p:nvPr/>
        </p:nvSpPr>
        <p:spPr bwMode="auto">
          <a:xfrm>
            <a:off x="6954838" y="1233488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[Lowe, SIFT, 1999]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126" grpId="0" animBg="1"/>
      <p:bldP spid="3546127" grpId="0" animBg="1"/>
      <p:bldP spid="3546128" grpId="0" animBg="1"/>
      <p:bldP spid="3546130" grpId="0" build="p"/>
      <p:bldP spid="3546174" grpId="0" animBg="1"/>
      <p:bldP spid="354617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Harris-Laplace </a:t>
            </a:r>
            <a:r>
              <a:rPr lang="en-US" sz="1800" smtClean="0"/>
              <a:t>[Mikolajczyk ‘01]</a:t>
            </a:r>
            <a:endParaRPr lang="de-CH" smtClean="0"/>
          </a:p>
        </p:txBody>
      </p:sp>
      <p:sp>
        <p:nvSpPr>
          <p:cNvPr id="5427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en-US" sz="2800" smtClean="0"/>
              <a:t>Initialization: Multiscale Harris corner detection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3465513"/>
            <a:ext cx="1584325" cy="1270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838" y="5283200"/>
            <a:ext cx="1449387" cy="1135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132263"/>
            <a:ext cx="1439862" cy="1127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979738"/>
            <a:ext cx="1439862" cy="1127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1827213"/>
            <a:ext cx="1439862" cy="1127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4391025" y="5794375"/>
            <a:ext cx="4333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 i="1">
                <a:latin typeface="Symbol" pitchFamily="18" charset="2"/>
              </a:rPr>
              <a:t>s</a:t>
            </a:r>
            <a:endParaRPr lang="en-US" sz="1600" b="1" i="1">
              <a:latin typeface="Symbol" pitchFamily="18" charset="2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391025" y="4786313"/>
            <a:ext cx="4333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 i="1">
                <a:latin typeface="Symbol" pitchFamily="18" charset="2"/>
              </a:rPr>
              <a:t>s</a:t>
            </a:r>
            <a:r>
              <a:rPr lang="pl-PL" sz="1600" b="1" i="1" baseline="30000">
                <a:latin typeface="Symbol" pitchFamily="18" charset="2"/>
              </a:rPr>
              <a:t>2</a:t>
            </a:r>
            <a:endParaRPr lang="en-US" sz="1600" b="1" i="1" baseline="30000">
              <a:latin typeface="Symbol" pitchFamily="18" charset="2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516688" y="5554663"/>
            <a:ext cx="2268537" cy="787400"/>
            <a:chOff x="6516688" y="5554663"/>
            <a:chExt cx="2268537" cy="787400"/>
          </a:xfrm>
        </p:grpSpPr>
        <p:pic>
          <p:nvPicPr>
            <p:cNvPr id="54303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16688" y="5554663"/>
              <a:ext cx="2268537" cy="7874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4304" name="Group 34"/>
            <p:cNvGrpSpPr>
              <a:grpSpLocks/>
            </p:cNvGrpSpPr>
            <p:nvPr/>
          </p:nvGrpSpPr>
          <p:grpSpPr bwMode="auto">
            <a:xfrm>
              <a:off x="7602538" y="5949950"/>
              <a:ext cx="180975" cy="88900"/>
              <a:chOff x="7602538" y="5949950"/>
              <a:chExt cx="180975" cy="88900"/>
            </a:xfrm>
          </p:grpSpPr>
          <p:sp>
            <p:nvSpPr>
              <p:cNvPr id="54305" name="Line 11"/>
              <p:cNvSpPr>
                <a:spLocks noChangeShapeType="1"/>
              </p:cNvSpPr>
              <p:nvPr/>
            </p:nvSpPr>
            <p:spPr bwMode="auto">
              <a:xfrm>
                <a:off x="7669213" y="5949950"/>
                <a:ext cx="71437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" name="Line 12"/>
              <p:cNvSpPr>
                <a:spLocks noChangeShapeType="1"/>
              </p:cNvSpPr>
              <p:nvPr/>
            </p:nvSpPr>
            <p:spPr bwMode="auto">
              <a:xfrm flipV="1">
                <a:off x="7602538" y="5965825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588125" y="4370388"/>
            <a:ext cx="2268538" cy="787400"/>
            <a:chOff x="6588125" y="4370388"/>
            <a:chExt cx="2268538" cy="787400"/>
          </a:xfrm>
        </p:grpSpPr>
        <p:pic>
          <p:nvPicPr>
            <p:cNvPr id="54299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8125" y="4370388"/>
              <a:ext cx="2268538" cy="7874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4300" name="Group 35"/>
            <p:cNvGrpSpPr>
              <a:grpSpLocks/>
            </p:cNvGrpSpPr>
            <p:nvPr/>
          </p:nvGrpSpPr>
          <p:grpSpPr bwMode="auto">
            <a:xfrm>
              <a:off x="7673975" y="4765675"/>
              <a:ext cx="180975" cy="88900"/>
              <a:chOff x="7673975" y="4765675"/>
              <a:chExt cx="180975" cy="88900"/>
            </a:xfrm>
          </p:grpSpPr>
          <p:sp>
            <p:nvSpPr>
              <p:cNvPr id="54301" name="Line 14"/>
              <p:cNvSpPr>
                <a:spLocks noChangeShapeType="1"/>
              </p:cNvSpPr>
              <p:nvPr/>
            </p:nvSpPr>
            <p:spPr bwMode="auto">
              <a:xfrm>
                <a:off x="7740650" y="4765675"/>
                <a:ext cx="71438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" name="Line 15"/>
              <p:cNvSpPr>
                <a:spLocks noChangeShapeType="1"/>
              </p:cNvSpPr>
              <p:nvPr/>
            </p:nvSpPr>
            <p:spPr bwMode="auto">
              <a:xfrm flipV="1">
                <a:off x="7673975" y="4781550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588125" y="3178175"/>
            <a:ext cx="2268538" cy="787400"/>
            <a:chOff x="6588125" y="3178175"/>
            <a:chExt cx="2268538" cy="787400"/>
          </a:xfrm>
        </p:grpSpPr>
        <p:pic>
          <p:nvPicPr>
            <p:cNvPr id="54295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8125" y="3178175"/>
              <a:ext cx="2268538" cy="7874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4296" name="Group 36"/>
            <p:cNvGrpSpPr>
              <a:grpSpLocks/>
            </p:cNvGrpSpPr>
            <p:nvPr/>
          </p:nvGrpSpPr>
          <p:grpSpPr bwMode="auto">
            <a:xfrm>
              <a:off x="7673975" y="3573463"/>
              <a:ext cx="180975" cy="88900"/>
              <a:chOff x="7673975" y="3573463"/>
              <a:chExt cx="180975" cy="88900"/>
            </a:xfrm>
          </p:grpSpPr>
          <p:sp>
            <p:nvSpPr>
              <p:cNvPr id="54297" name="Line 17"/>
              <p:cNvSpPr>
                <a:spLocks noChangeShapeType="1"/>
              </p:cNvSpPr>
              <p:nvPr/>
            </p:nvSpPr>
            <p:spPr bwMode="auto">
              <a:xfrm>
                <a:off x="7740650" y="3573463"/>
                <a:ext cx="71438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" name="Line 18"/>
              <p:cNvSpPr>
                <a:spLocks noChangeShapeType="1"/>
              </p:cNvSpPr>
              <p:nvPr/>
            </p:nvSpPr>
            <p:spPr bwMode="auto">
              <a:xfrm flipV="1">
                <a:off x="7673975" y="3589338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588125" y="2030413"/>
            <a:ext cx="2268538" cy="787400"/>
            <a:chOff x="6588125" y="2030413"/>
            <a:chExt cx="2268538" cy="787400"/>
          </a:xfrm>
        </p:grpSpPr>
        <p:pic>
          <p:nvPicPr>
            <p:cNvPr id="54291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8125" y="2030413"/>
              <a:ext cx="2268538" cy="7874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4292" name="Group 37"/>
            <p:cNvGrpSpPr>
              <a:grpSpLocks/>
            </p:cNvGrpSpPr>
            <p:nvPr/>
          </p:nvGrpSpPr>
          <p:grpSpPr bwMode="auto">
            <a:xfrm>
              <a:off x="7673975" y="2425700"/>
              <a:ext cx="180975" cy="88900"/>
              <a:chOff x="7673975" y="2425700"/>
              <a:chExt cx="180975" cy="88900"/>
            </a:xfrm>
          </p:grpSpPr>
          <p:sp>
            <p:nvSpPr>
              <p:cNvPr id="54293" name="Line 20"/>
              <p:cNvSpPr>
                <a:spLocks noChangeShapeType="1"/>
              </p:cNvSpPr>
              <p:nvPr/>
            </p:nvSpPr>
            <p:spPr bwMode="auto">
              <a:xfrm>
                <a:off x="7740650" y="2425700"/>
                <a:ext cx="71438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" name="Line 21"/>
              <p:cNvSpPr>
                <a:spLocks noChangeShapeType="1"/>
              </p:cNvSpPr>
              <p:nvPr/>
            </p:nvSpPr>
            <p:spPr bwMode="auto">
              <a:xfrm flipV="1">
                <a:off x="7673975" y="2441575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4427538" y="3573463"/>
            <a:ext cx="4333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 i="1">
                <a:latin typeface="Symbol" pitchFamily="18" charset="2"/>
              </a:rPr>
              <a:t>s</a:t>
            </a:r>
            <a:r>
              <a:rPr lang="pl-PL" sz="1600" b="1" i="1" baseline="30000">
                <a:latin typeface="Symbol" pitchFamily="18" charset="2"/>
              </a:rPr>
              <a:t>3</a:t>
            </a:r>
            <a:endParaRPr lang="en-US" sz="1600" b="1" i="1" baseline="30000">
              <a:latin typeface="Symbol" pitchFamily="18" charset="2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462463" y="2565400"/>
            <a:ext cx="4333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 i="1">
                <a:latin typeface="Symbol" pitchFamily="18" charset="2"/>
              </a:rPr>
              <a:t>s</a:t>
            </a:r>
            <a:r>
              <a:rPr lang="pl-PL" sz="1600" b="1" i="1" baseline="30000">
                <a:latin typeface="Symbol" pitchFamily="18" charset="2"/>
              </a:rPr>
              <a:t>4</a:t>
            </a:r>
            <a:endParaRPr lang="en-US" sz="1600" b="1" i="1" baseline="30000">
              <a:latin typeface="Symbol" pitchFamily="18" charset="2"/>
            </a:endParaRPr>
          </a:p>
        </p:txBody>
      </p:sp>
      <p:sp>
        <p:nvSpPr>
          <p:cNvPr id="54289" name="Text Box 24"/>
          <p:cNvSpPr txBox="1">
            <a:spLocks noChangeArrowheads="1"/>
          </p:cNvSpPr>
          <p:nvPr/>
        </p:nvSpPr>
        <p:spPr bwMode="auto">
          <a:xfrm>
            <a:off x="3768725" y="6450013"/>
            <a:ext cx="3095625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/>
              <a:t>Computing Harris function</a:t>
            </a:r>
            <a:endParaRPr lang="en-US" sz="1600" b="1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6470650" y="6450013"/>
            <a:ext cx="2447925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/>
              <a:t>Detecting local maxima</a:t>
            </a:r>
            <a:endParaRPr lang="en-US" sz="16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section: correspondence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Alignment: solving the transformation that makes two things match better</a:t>
            </a:r>
            <a:endParaRPr lang="en-US" dirty="0"/>
          </a:p>
        </p:txBody>
      </p:sp>
      <p:pic>
        <p:nvPicPr>
          <p:cNvPr id="8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19" b="6260"/>
          <a:stretch/>
        </p:blipFill>
        <p:spPr bwMode="auto">
          <a:xfrm>
            <a:off x="199492" y="3361784"/>
            <a:ext cx="1987600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69685"/>
            <a:ext cx="1600200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reefoto.com/images/41/15/41_15_85---Stop-Sign_we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8" b="15412"/>
          <a:stretch/>
        </p:blipFill>
        <p:spPr bwMode="auto">
          <a:xfrm>
            <a:off x="4114800" y="3843369"/>
            <a:ext cx="1645464" cy="1591056"/>
          </a:xfrm>
          <a:prstGeom prst="rect">
            <a:avLst/>
          </a:prstGeom>
          <a:noFill/>
          <a:scene3d>
            <a:camera prst="orthographicFront">
              <a:rot lat="20985067" lon="275781" rev="269118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15020" r="30485" b="37255"/>
          <a:stretch/>
        </p:blipFill>
        <p:spPr bwMode="auto">
          <a:xfrm>
            <a:off x="2438400" y="3843368"/>
            <a:ext cx="1499616" cy="15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Down Arrow 6"/>
          <p:cNvSpPr/>
          <p:nvPr/>
        </p:nvSpPr>
        <p:spPr>
          <a:xfrm rot="21376945" flipH="1">
            <a:off x="5440977" y="3306110"/>
            <a:ext cx="1957799" cy="3376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9616" y="3351330"/>
            <a:ext cx="303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25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Harris-Laplace </a:t>
            </a:r>
            <a:r>
              <a:rPr lang="en-US" sz="1800" smtClean="0"/>
              <a:t>[Mikolajczyk ‘01]</a:t>
            </a:r>
            <a:endParaRPr lang="de-CH" smtClean="0"/>
          </a:p>
        </p:txBody>
      </p:sp>
      <p:sp>
        <p:nvSpPr>
          <p:cNvPr id="5529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en-US" sz="2800" smtClean="0"/>
              <a:t>Initialization: Multiscale Harris corner detection</a:t>
            </a:r>
          </a:p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en-US" sz="2800" smtClean="0"/>
              <a:t>Scale selection based on Laplacian</a:t>
            </a:r>
            <a:br>
              <a:rPr lang="en-US" sz="2800" smtClean="0"/>
            </a:br>
            <a:r>
              <a:rPr lang="en-US" sz="2800" smtClean="0"/>
              <a:t>(same procedure with Hessian </a:t>
            </a:r>
            <a:r>
              <a:rPr lang="en-US" sz="2800" smtClean="0">
                <a:sym typeface="Symbol" pitchFamily="18" charset="2"/>
              </a:rPr>
              <a:t> </a:t>
            </a:r>
            <a:r>
              <a:rPr lang="en-US" sz="2800" smtClean="0"/>
              <a:t>Hessian-Laplace)</a:t>
            </a:r>
            <a:endParaRPr lang="de-CH" sz="2800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tx1"/>
                </a:solidFill>
              </a:rPr>
              <a:t>K. Grauman, B. Leibe</a:t>
            </a: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3349625"/>
            <a:ext cx="82946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3387725" y="2917825"/>
            <a:ext cx="26289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l-PL" b="1"/>
              <a:t>Harris points</a:t>
            </a:r>
            <a:endParaRPr lang="en-US" b="1"/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3171825" y="6049963"/>
            <a:ext cx="306070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l-PL" b="1"/>
              <a:t>Harris-Laplace points</a:t>
            </a:r>
            <a:endParaRPr lang="en-US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897938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Maximally Stable Extremal Regions </a:t>
            </a:r>
            <a:r>
              <a:rPr lang="en-US" sz="1800" smtClean="0"/>
              <a:t>[Matas ‘02]</a:t>
            </a:r>
            <a:endParaRPr lang="de-CH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Based on Watershed segmentation algorithm</a:t>
            </a:r>
          </a:p>
          <a:p>
            <a:pPr eaLnBrk="1" hangingPunct="1"/>
            <a:r>
              <a:rPr lang="en-US" smtClean="0"/>
              <a:t>Select regions that stay stable over a large parameter range</a:t>
            </a:r>
            <a:endParaRPr lang="de-CH" smtClean="0"/>
          </a:p>
          <a:p>
            <a:pPr eaLnBrk="1" hangingPunct="1"/>
            <a:endParaRPr lang="de-CH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56325" name="Picture 4" descr="g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781300"/>
            <a:ext cx="25193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5" descr="g1a_35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781300"/>
            <a:ext cx="25193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70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71" name="Picture 5" descr="g1a_34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68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9" name="Picture 5" descr="g1a_330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66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7" name="Picture 5" descr="g1a_320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64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5" name="Picture 5" descr="g1a_310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692275" y="2781300"/>
            <a:ext cx="5327650" cy="2527300"/>
            <a:chOff x="1692275" y="2781300"/>
            <a:chExt cx="5327650" cy="2527300"/>
          </a:xfrm>
        </p:grpSpPr>
        <p:pic>
          <p:nvPicPr>
            <p:cNvPr id="56362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3" name="Picture 5" descr="g1a_300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8975" y="2787650"/>
              <a:ext cx="252095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60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1" name="Picture 5" descr="g1a_2900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58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9" name="Picture 5" descr="g1a_2800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56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7" name="Picture 5" descr="g1a_2700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54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5" name="Picture 5" descr="g1a_2600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692275" y="2781300"/>
            <a:ext cx="5327650" cy="2520950"/>
            <a:chOff x="1692275" y="2781300"/>
            <a:chExt cx="5327650" cy="2520950"/>
          </a:xfrm>
        </p:grpSpPr>
        <p:pic>
          <p:nvPicPr>
            <p:cNvPr id="56352" name="Picture 4" descr="g1a_2500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98975" y="2781300"/>
              <a:ext cx="252095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3" name="Picture 5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50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1" name="Picture 5" descr="g1a_2400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48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9" name="Picture 5" descr="g1a_2300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46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7" name="Picture 5" descr="g1a_2200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44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5" name="Picture 5" descr="g1a_2100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42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3" name="Picture 5" descr="g1a_2000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Example Results: MSER</a:t>
            </a:r>
            <a:endParaRPr lang="de-CH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9B34A58F-610F-430F-A04D-DB1053A60612}" type="slidenum">
              <a:rPr lang="de-DE" smtClean="0"/>
              <a:pPr algn="l">
                <a:defRPr/>
              </a:pPr>
              <a:t>52</a:t>
            </a:fld>
            <a:endParaRPr lang="de-DE" smtClean="0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2" cstate="print"/>
          <a:srcRect r="56670" b="7520"/>
          <a:stretch>
            <a:fillRect/>
          </a:stretch>
        </p:blipFill>
        <p:spPr bwMode="auto">
          <a:xfrm>
            <a:off x="1004888" y="1238250"/>
            <a:ext cx="3713162" cy="314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7350" name="Picture 3" descr="matas_nesquik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7463" y="4414838"/>
            <a:ext cx="2160587" cy="2160587"/>
          </a:xfrm>
        </p:spPr>
      </p:pic>
      <p:pic>
        <p:nvPicPr>
          <p:cNvPr id="57351" name="Picture 4" descr="matas_nesqui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750" y="4414838"/>
            <a:ext cx="22320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4"/>
          <p:cNvPicPr>
            <a:picLocks noChangeAspect="1" noChangeArrowheads="1"/>
          </p:cNvPicPr>
          <p:nvPr/>
        </p:nvPicPr>
        <p:blipFill>
          <a:blip r:embed="rId2" cstate="print"/>
          <a:srcRect l="56670" b="7520"/>
          <a:stretch>
            <a:fillRect/>
          </a:stretch>
        </p:blipFill>
        <p:spPr bwMode="auto">
          <a:xfrm>
            <a:off x="4984750" y="1238250"/>
            <a:ext cx="3713163" cy="314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 l="56670" b="7520"/>
          <a:stretch>
            <a:fillRect/>
          </a:stretch>
        </p:blipFill>
        <p:spPr bwMode="auto">
          <a:xfrm>
            <a:off x="5029200" y="3759200"/>
            <a:ext cx="3713163" cy="314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 cstate="print"/>
          <a:srcRect r="53581" b="33736"/>
          <a:stretch>
            <a:fillRect/>
          </a:stretch>
        </p:blipFill>
        <p:spPr bwMode="auto">
          <a:xfrm>
            <a:off x="838200" y="3733800"/>
            <a:ext cx="2590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5"/>
          <p:cNvSpPr txBox="1">
            <a:spLocks noChangeArrowheads="1"/>
          </p:cNvSpPr>
          <p:nvPr/>
        </p:nvSpPr>
        <p:spPr bwMode="auto">
          <a:xfrm>
            <a:off x="3429000" y="4572000"/>
            <a:ext cx="62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LoG</a:t>
            </a:r>
          </a:p>
        </p:txBody>
      </p:sp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4" cstate="print"/>
          <a:srcRect l="13226" t="6660" r="47676" b="44778"/>
          <a:stretch>
            <a:fillRect/>
          </a:stretch>
        </p:blipFill>
        <p:spPr bwMode="auto">
          <a:xfrm>
            <a:off x="5410200" y="533400"/>
            <a:ext cx="33162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Box 7"/>
          <p:cNvSpPr txBox="1">
            <a:spLocks noChangeArrowheads="1"/>
          </p:cNvSpPr>
          <p:nvPr/>
        </p:nvSpPr>
        <p:spPr bwMode="auto">
          <a:xfrm>
            <a:off x="6400800" y="22860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Hessian</a:t>
            </a:r>
          </a:p>
        </p:txBody>
      </p:sp>
      <p:sp>
        <p:nvSpPr>
          <p:cNvPr id="58377" name="TextBox 8"/>
          <p:cNvSpPr txBox="1">
            <a:spLocks noChangeArrowheads="1"/>
          </p:cNvSpPr>
          <p:nvPr/>
        </p:nvSpPr>
        <p:spPr bwMode="auto">
          <a:xfrm>
            <a:off x="6400800" y="3516313"/>
            <a:ext cx="85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MSER</a:t>
            </a:r>
          </a:p>
        </p:txBody>
      </p:sp>
      <p:pic>
        <p:nvPicPr>
          <p:cNvPr id="58378" name="Picture 4"/>
          <p:cNvPicPr>
            <a:picLocks noChangeAspect="1" noChangeArrowheads="1"/>
          </p:cNvPicPr>
          <p:nvPr/>
        </p:nvPicPr>
        <p:blipFill>
          <a:blip r:embed="rId5" cstate="print"/>
          <a:srcRect l="13028" t="6926" r="48698" b="49718"/>
          <a:stretch>
            <a:fillRect/>
          </a:stretch>
        </p:blipFill>
        <p:spPr bwMode="auto">
          <a:xfrm>
            <a:off x="533400" y="914400"/>
            <a:ext cx="324167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TextBox 10"/>
          <p:cNvSpPr txBox="1">
            <a:spLocks noChangeArrowheads="1"/>
          </p:cNvSpPr>
          <p:nvPr/>
        </p:nvSpPr>
        <p:spPr bwMode="auto">
          <a:xfrm>
            <a:off x="3733800" y="990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Harris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Available at a web site near you…</a:t>
            </a:r>
            <a:endParaRPr lang="de-CH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For most local feature detectors, executables are available online: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http://www.robots.ox.ac.uk/~vgg/research/affine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http://www.cs.ubc.ca/~lowe/keypoints/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http://www.vision.ee.ethz.ch/~surf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de-CH" dirty="0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Descriptors</a:t>
            </a:r>
            <a:endParaRPr lang="de-CH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The ideal descriptor should be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Robust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Distinctive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Compact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Efficient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Most available descriptors focus on edge/gradient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Capture texture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Color rarely used</a:t>
            </a:r>
            <a:endParaRPr lang="de-CH" dirty="0" smtClean="0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tx1"/>
                </a:solidFill>
              </a:rPr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mtClean="0"/>
              <a:t>Local Descriptors: SIFT Descriptor</a:t>
            </a:r>
            <a:endParaRPr lang="en-US" smtClean="0"/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 cstate="print"/>
          <a:srcRect l="55711" t="31006" r="13577" b="31004"/>
          <a:stretch>
            <a:fillRect/>
          </a:stretch>
        </p:blipFill>
        <p:spPr bwMode="auto">
          <a:xfrm>
            <a:off x="684213" y="1700213"/>
            <a:ext cx="3744912" cy="2832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312988"/>
            <a:ext cx="40386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611188" y="634523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[Lowe, ICCV 1999]</a:t>
            </a: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 rot="-730108">
            <a:off x="2987675" y="3284538"/>
            <a:ext cx="182563" cy="182562"/>
          </a:xfrm>
          <a:prstGeom prst="rect">
            <a:avLst/>
          </a:prstGeom>
          <a:noFill/>
          <a:ln w="28575" cap="sq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endParaRPr lang="de-DE" sz="2100" b="1">
              <a:solidFill>
                <a:schemeClr val="bg2"/>
              </a:solidFill>
            </a:endParaRPr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>
            <a:off x="3024188" y="3500438"/>
            <a:ext cx="1835150" cy="288925"/>
          </a:xfrm>
          <a:prstGeom prst="line">
            <a:avLst/>
          </a:prstGeom>
          <a:noFill/>
          <a:ln w="381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48" name="Line 10"/>
          <p:cNvSpPr>
            <a:spLocks noChangeShapeType="1"/>
          </p:cNvSpPr>
          <p:nvPr/>
        </p:nvSpPr>
        <p:spPr bwMode="auto">
          <a:xfrm flipV="1">
            <a:off x="2951163" y="2457450"/>
            <a:ext cx="1944687" cy="827088"/>
          </a:xfrm>
          <a:prstGeom prst="line">
            <a:avLst/>
          </a:prstGeom>
          <a:noFill/>
          <a:ln w="381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6425" name="Text Box 11"/>
          <p:cNvSpPr txBox="1">
            <a:spLocks noChangeArrowheads="1"/>
          </p:cNvSpPr>
          <p:nvPr/>
        </p:nvSpPr>
        <p:spPr bwMode="auto">
          <a:xfrm>
            <a:off x="4645025" y="4414838"/>
            <a:ext cx="4198938" cy="2187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100" b="1" kern="0" dirty="0">
                <a:latin typeface="Arial" pitchFamily="34" charset="0"/>
              </a:rPr>
              <a:t>Histogram of oriented gradients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100" b="1" dirty="0">
                <a:latin typeface="Arial" pitchFamily="34" charset="0"/>
              </a:rPr>
              <a:t>  Captures important texture </a:t>
            </a:r>
            <a:br>
              <a:rPr lang="en-US" sz="2100" b="1" dirty="0">
                <a:latin typeface="Arial" pitchFamily="34" charset="0"/>
              </a:rPr>
            </a:br>
            <a:r>
              <a:rPr lang="en-US" sz="2100" b="1" dirty="0">
                <a:latin typeface="Arial" pitchFamily="34" charset="0"/>
              </a:rPr>
              <a:t>   information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100" b="1" kern="0" dirty="0">
                <a:latin typeface="Arial" pitchFamily="34" charset="0"/>
              </a:rPr>
              <a:t>  Robust to small translations /</a:t>
            </a:r>
            <a:br>
              <a:rPr lang="en-US" sz="2100" b="1" kern="0" dirty="0">
                <a:latin typeface="Arial" pitchFamily="34" charset="0"/>
              </a:rPr>
            </a:br>
            <a:r>
              <a:rPr lang="en-US" sz="2100" b="1" kern="0" dirty="0">
                <a:latin typeface="Arial" pitchFamily="34" charset="0"/>
              </a:rPr>
              <a:t>   affine deformations</a:t>
            </a:r>
          </a:p>
        </p:txBody>
      </p:sp>
      <p:sp>
        <p:nvSpPr>
          <p:cNvPr id="61450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1200">
                <a:solidFill>
                  <a:schemeClr val="bg2"/>
                </a:solidFill>
              </a:rPr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 of Lowe’s SIFT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Run </a:t>
            </a:r>
            <a:r>
              <a:rPr lang="en-US" dirty="0" err="1" smtClean="0"/>
              <a:t>DoG</a:t>
            </a:r>
            <a:r>
              <a:rPr lang="en-US" dirty="0" smtClean="0"/>
              <a:t> detector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Find maxima in location/scale space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Remove edge points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Find all major orientations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Bin orientations into 36 bin histogram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Weight by gradient magnitude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Weight by distance to center (Gaussian-weighted mean)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Return orientations within 0.8 of peak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Use parabola for better orientation fit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For each (</a:t>
            </a:r>
            <a:r>
              <a:rPr lang="en-US" dirty="0" err="1" smtClean="0"/>
              <a:t>x,y,scale,orientation</a:t>
            </a:r>
            <a:r>
              <a:rPr lang="en-US" dirty="0" smtClean="0"/>
              <a:t>), create descriptor: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Sample 16x16 gradient mag. and rel. orientation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Bin 4x4 samples into 4x4 histograms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Threshold values to max of 0.2, divide by L2 norm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Final descriptor: 4x4x8 normalized histograms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295400"/>
            <a:ext cx="1819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981200"/>
            <a:ext cx="1590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 SIFT Descriptors</a:t>
            </a:r>
          </a:p>
        </p:txBody>
      </p:sp>
      <p:sp>
        <p:nvSpPr>
          <p:cNvPr id="634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Nearest neighbor (Euclidean distance)</a:t>
            </a:r>
          </a:p>
          <a:p>
            <a:r>
              <a:rPr lang="en-US" sz="2800" smtClean="0"/>
              <a:t>Threshold ratio of nearest to 2</a:t>
            </a:r>
            <a:r>
              <a:rPr lang="en-US" sz="2800" baseline="30000" smtClean="0"/>
              <a:t>nd</a:t>
            </a:r>
            <a:r>
              <a:rPr lang="en-US" sz="2800" smtClean="0"/>
              <a:t> nearest descriptor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6353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162050"/>
            <a:ext cx="6781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 r="48769" b="48361"/>
          <a:stretch>
            <a:fillRect/>
          </a:stretch>
        </p:blipFill>
        <p:spPr bwMode="auto">
          <a:xfrm>
            <a:off x="685800" y="2209800"/>
            <a:ext cx="4648200" cy="3517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03925" y="1736725"/>
            <a:ext cx="1423988" cy="2057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>
                <a:latin typeface="Algerian" pitchFamily="82" charset="0"/>
              </a:rPr>
              <a:t>A</a:t>
            </a: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3124200" y="3429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3810000" y="42672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3352800" y="4191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5943600" y="3276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6477000" y="2133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6705600" y="2895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7162800" y="32004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V="1">
            <a:off x="3427413" y="2357438"/>
            <a:ext cx="2897187" cy="1069975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V="1">
            <a:off x="3505200" y="3048000"/>
            <a:ext cx="3048000" cy="11430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V="1">
            <a:off x="4114800" y="3352800"/>
            <a:ext cx="2971800" cy="9144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V="1">
            <a:off x="3124200" y="3429000"/>
            <a:ext cx="2743200" cy="9906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Symbol" pitchFamily="18" charset="2"/>
              </a:rPr>
              <a:t>Example: fitting an 2D shape template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pic>
        <p:nvPicPr>
          <p:cNvPr id="65539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76400"/>
            <a:ext cx="7345363" cy="4881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7340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5676900" y="29337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5" name="TextBox 9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4755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Descriptors: SURF</a:t>
            </a:r>
            <a:endParaRPr lang="de-CH" smtClean="0"/>
          </a:p>
        </p:txBody>
      </p:sp>
      <p:sp>
        <p:nvSpPr>
          <p:cNvPr id="471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tx1"/>
                </a:solidFill>
              </a:rPr>
              <a:t>K. Grauman, B. Leibe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311275"/>
            <a:ext cx="35258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3286125"/>
            <a:ext cx="35480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3878263" y="1201738"/>
            <a:ext cx="5257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115000"/>
              <a:buFontTx/>
              <a:buChar char="•"/>
              <a:defRPr/>
            </a:pPr>
            <a:r>
              <a:rPr kumimoji="1" lang="en-US" sz="2400" b="1" kern="0" dirty="0">
                <a:latin typeface="+mn-lt"/>
              </a:rPr>
              <a:t>Fast approximation of SIFT idea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r>
              <a:rPr kumimoji="1" lang="en-US" b="1" kern="0" dirty="0">
                <a:latin typeface="+mn-lt"/>
              </a:rPr>
              <a:t>Efficient computation by 2D box filters &amp; integral images</a:t>
            </a:r>
            <a:br>
              <a:rPr kumimoji="1" lang="en-US" b="1" kern="0" dirty="0">
                <a:latin typeface="+mn-lt"/>
              </a:rPr>
            </a:br>
            <a:r>
              <a:rPr kumimoji="1" lang="en-US" b="1" kern="0" dirty="0">
                <a:latin typeface="+mn-lt"/>
                <a:sym typeface="Symbol" pitchFamily="18" charset="2"/>
              </a:rPr>
              <a:t> </a:t>
            </a:r>
            <a:r>
              <a:rPr kumimoji="1" lang="en-US" b="1" kern="0" dirty="0">
                <a:latin typeface="+mn-lt"/>
              </a:rPr>
              <a:t>6 times faster than SIFT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r>
              <a:rPr kumimoji="1" lang="en-US" b="1" kern="0" dirty="0">
                <a:latin typeface="+mn-lt"/>
              </a:rPr>
              <a:t>Equivalent quality for object identification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73063" y="6276975"/>
            <a:ext cx="443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[Bay, ECCV’06], [Cornelis, CVGPU’08]</a:t>
            </a:r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3878263" y="4451350"/>
            <a:ext cx="5435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115000"/>
              <a:buFontTx/>
              <a:buChar char="•"/>
              <a:defRPr/>
            </a:pPr>
            <a:r>
              <a:rPr kumimoji="1" lang="en-US" sz="2400" b="1" kern="0" dirty="0">
                <a:latin typeface="+mn-lt"/>
              </a:rPr>
              <a:t>GPU implementation available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r>
              <a:rPr kumimoji="1" lang="en-US" b="1" kern="0" dirty="0">
                <a:latin typeface="+mn-lt"/>
              </a:rPr>
              <a:t>Feature extraction @ 200Hz</a:t>
            </a:r>
            <a:br>
              <a:rPr kumimoji="1" lang="en-US" b="1" kern="0" dirty="0">
                <a:latin typeface="+mn-lt"/>
              </a:rPr>
            </a:br>
            <a:r>
              <a:rPr kumimoji="1" lang="en-US" b="1" kern="0" dirty="0">
                <a:latin typeface="+mn-lt"/>
              </a:rPr>
              <a:t>(detector + descriptor, 640×480 </a:t>
            </a:r>
            <a:r>
              <a:rPr kumimoji="1" lang="en-US" b="1" kern="0" dirty="0" err="1">
                <a:latin typeface="+mn-lt"/>
              </a:rPr>
              <a:t>img</a:t>
            </a:r>
            <a:r>
              <a:rPr kumimoji="1" lang="en-US" b="1" kern="0" dirty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r>
              <a:rPr lang="en-US" u="sng" dirty="0">
                <a:latin typeface="Arial" pitchFamily="34" charset="0"/>
              </a:rPr>
              <a:t>http://www.vision.ee.ethz.ch/~surf</a:t>
            </a:r>
            <a:endParaRPr kumimoji="1" lang="en-US" b="1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endParaRPr kumimoji="1" lang="en-US" b="1" kern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326" y="4878169"/>
            <a:ext cx="3436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other efficient descriptors are also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57200" y="442913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kumimoji="1" lang="en-US" sz="2800" b="1"/>
              <a:t>Local Descriptors: Shape Context</a:t>
            </a:r>
          </a:p>
        </p:txBody>
      </p:sp>
      <p:sp>
        <p:nvSpPr>
          <p:cNvPr id="69636" name="Rectangle 26"/>
          <p:cNvSpPr>
            <a:spLocks noChangeArrowheads="1"/>
          </p:cNvSpPr>
          <p:nvPr/>
        </p:nvSpPr>
        <p:spPr bwMode="auto">
          <a:xfrm>
            <a:off x="381000" y="1066800"/>
            <a:ext cx="4191000" cy="47244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 sz="2100" b="1">
              <a:solidFill>
                <a:schemeClr val="bg2"/>
              </a:solidFill>
            </a:endParaRPr>
          </a:p>
        </p:txBody>
      </p:sp>
      <p:pic>
        <p:nvPicPr>
          <p:cNvPr id="69637" name="Picture 27" descr="sample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3136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8" name="Group 28"/>
          <p:cNvGrpSpPr>
            <a:grpSpLocks/>
          </p:cNvGrpSpPr>
          <p:nvPr/>
        </p:nvGrpSpPr>
        <p:grpSpPr bwMode="auto">
          <a:xfrm>
            <a:off x="609600" y="1219200"/>
            <a:ext cx="3810000" cy="3733800"/>
            <a:chOff x="1200" y="1152"/>
            <a:chExt cx="2400" cy="2352"/>
          </a:xfrm>
        </p:grpSpPr>
        <p:sp>
          <p:nvSpPr>
            <p:cNvPr id="69648" name="Oval 29"/>
            <p:cNvSpPr>
              <a:spLocks noChangeArrowheads="1"/>
            </p:cNvSpPr>
            <p:nvPr/>
          </p:nvSpPr>
          <p:spPr bwMode="auto">
            <a:xfrm>
              <a:off x="1200" y="1152"/>
              <a:ext cx="2400" cy="23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49" name="Oval 30"/>
            <p:cNvSpPr>
              <a:spLocks noChangeArrowheads="1"/>
            </p:cNvSpPr>
            <p:nvPr/>
          </p:nvSpPr>
          <p:spPr bwMode="auto">
            <a:xfrm>
              <a:off x="1824" y="1776"/>
              <a:ext cx="1152" cy="11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50" name="Oval 31"/>
            <p:cNvSpPr>
              <a:spLocks noChangeArrowheads="1"/>
            </p:cNvSpPr>
            <p:nvPr/>
          </p:nvSpPr>
          <p:spPr bwMode="auto">
            <a:xfrm>
              <a:off x="2112" y="2064"/>
              <a:ext cx="576" cy="57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51" name="Oval 32"/>
            <p:cNvSpPr>
              <a:spLocks noChangeArrowheads="1"/>
            </p:cNvSpPr>
            <p:nvPr/>
          </p:nvSpPr>
          <p:spPr bwMode="auto">
            <a:xfrm>
              <a:off x="2256" y="2208"/>
              <a:ext cx="288" cy="28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52" name="Oval 33"/>
            <p:cNvSpPr>
              <a:spLocks noChangeArrowheads="1"/>
            </p:cNvSpPr>
            <p:nvPr/>
          </p:nvSpPr>
          <p:spPr bwMode="auto">
            <a:xfrm>
              <a:off x="2352" y="2304"/>
              <a:ext cx="96" cy="9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53" name="Line 34"/>
            <p:cNvSpPr>
              <a:spLocks noChangeShapeType="1"/>
            </p:cNvSpPr>
            <p:nvPr/>
          </p:nvSpPr>
          <p:spPr bwMode="auto">
            <a:xfrm>
              <a:off x="1200" y="2352"/>
              <a:ext cx="24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4" name="Line 35"/>
            <p:cNvSpPr>
              <a:spLocks noChangeShapeType="1"/>
            </p:cNvSpPr>
            <p:nvPr/>
          </p:nvSpPr>
          <p:spPr bwMode="auto">
            <a:xfrm flipV="1">
              <a:off x="1392" y="1728"/>
              <a:ext cx="2064" cy="1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5" name="Line 36"/>
            <p:cNvSpPr>
              <a:spLocks noChangeShapeType="1"/>
            </p:cNvSpPr>
            <p:nvPr/>
          </p:nvSpPr>
          <p:spPr bwMode="auto">
            <a:xfrm flipV="1">
              <a:off x="1824" y="1344"/>
              <a:ext cx="1152" cy="20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6" name="Line 37"/>
            <p:cNvSpPr>
              <a:spLocks noChangeShapeType="1"/>
            </p:cNvSpPr>
            <p:nvPr/>
          </p:nvSpPr>
          <p:spPr bwMode="auto">
            <a:xfrm flipV="1">
              <a:off x="2400" y="1200"/>
              <a:ext cx="0" cy="23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7" name="Line 38"/>
            <p:cNvSpPr>
              <a:spLocks noChangeShapeType="1"/>
            </p:cNvSpPr>
            <p:nvPr/>
          </p:nvSpPr>
          <p:spPr bwMode="auto">
            <a:xfrm flipH="1" flipV="1">
              <a:off x="1824" y="1344"/>
              <a:ext cx="1152" cy="20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8" name="Line 39"/>
            <p:cNvSpPr>
              <a:spLocks noChangeShapeType="1"/>
            </p:cNvSpPr>
            <p:nvPr/>
          </p:nvSpPr>
          <p:spPr bwMode="auto">
            <a:xfrm flipH="1" flipV="1">
              <a:off x="1392" y="1776"/>
              <a:ext cx="2016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9" name="Text Box 40"/>
          <p:cNvSpPr txBox="1">
            <a:spLocks noChangeArrowheads="1"/>
          </p:cNvSpPr>
          <p:nvPr/>
        </p:nvSpPr>
        <p:spPr bwMode="auto">
          <a:xfrm>
            <a:off x="4837113" y="1543050"/>
            <a:ext cx="4164012" cy="733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Count the number of points inside each bin, e.g.:</a:t>
            </a:r>
          </a:p>
        </p:txBody>
      </p:sp>
      <p:sp>
        <p:nvSpPr>
          <p:cNvPr id="69640" name="Text Box 41"/>
          <p:cNvSpPr txBox="1">
            <a:spLocks noChangeArrowheads="1"/>
          </p:cNvSpPr>
          <p:nvPr/>
        </p:nvSpPr>
        <p:spPr bwMode="auto">
          <a:xfrm>
            <a:off x="5029200" y="2667000"/>
            <a:ext cx="2438400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Count = 4</a:t>
            </a:r>
          </a:p>
        </p:txBody>
      </p:sp>
      <p:sp>
        <p:nvSpPr>
          <p:cNvPr id="69641" name="Text Box 42"/>
          <p:cNvSpPr txBox="1">
            <a:spLocks noChangeArrowheads="1"/>
          </p:cNvSpPr>
          <p:nvPr/>
        </p:nvSpPr>
        <p:spPr bwMode="auto">
          <a:xfrm>
            <a:off x="5029200" y="3357563"/>
            <a:ext cx="2438400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Count = 10</a:t>
            </a:r>
          </a:p>
        </p:txBody>
      </p:sp>
      <p:sp>
        <p:nvSpPr>
          <p:cNvPr id="69642" name="Line 43"/>
          <p:cNvSpPr>
            <a:spLocks noChangeShapeType="1"/>
          </p:cNvSpPr>
          <p:nvPr/>
        </p:nvSpPr>
        <p:spPr bwMode="auto">
          <a:xfrm flipH="1" flipV="1">
            <a:off x="3962400" y="2743200"/>
            <a:ext cx="1066800" cy="1524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none" w="sm" len="sm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44"/>
          <p:cNvSpPr>
            <a:spLocks noChangeShapeType="1"/>
          </p:cNvSpPr>
          <p:nvPr/>
        </p:nvSpPr>
        <p:spPr bwMode="auto">
          <a:xfrm flipH="1">
            <a:off x="3733800" y="3644900"/>
            <a:ext cx="1343025" cy="6223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none" w="sm" len="sm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Text Box 45"/>
          <p:cNvSpPr txBox="1">
            <a:spLocks noChangeArrowheads="1"/>
          </p:cNvSpPr>
          <p:nvPr/>
        </p:nvSpPr>
        <p:spPr bwMode="auto">
          <a:xfrm rot="5400000">
            <a:off x="5356225" y="3055938"/>
            <a:ext cx="457200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>
                <a:latin typeface="Times New Roman" pitchFamily="18" charset="0"/>
              </a:rPr>
              <a:t>...</a:t>
            </a:r>
          </a:p>
        </p:txBody>
      </p:sp>
      <p:sp>
        <p:nvSpPr>
          <p:cNvPr id="69645" name="Text Box 46"/>
          <p:cNvSpPr txBox="1">
            <a:spLocks noChangeArrowheads="1"/>
          </p:cNvSpPr>
          <p:nvPr/>
        </p:nvSpPr>
        <p:spPr bwMode="auto">
          <a:xfrm>
            <a:off x="4932363" y="4210050"/>
            <a:ext cx="3708400" cy="137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 typeface="ZapfDingbats" pitchFamily="82" charset="2"/>
              <a:buNone/>
            </a:pPr>
            <a:r>
              <a:rPr lang="en-US" sz="2100" b="1"/>
              <a:t>Log-polar binning: more precision for nearby points, more flexibility for farther points.</a:t>
            </a:r>
          </a:p>
        </p:txBody>
      </p:sp>
      <p:sp>
        <p:nvSpPr>
          <p:cNvPr id="69646" name="Text Box 47"/>
          <p:cNvSpPr txBox="1">
            <a:spLocks noChangeArrowheads="1"/>
          </p:cNvSpPr>
          <p:nvPr/>
        </p:nvSpPr>
        <p:spPr bwMode="auto">
          <a:xfrm>
            <a:off x="611188" y="634523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Belongie &amp; Malik, ICCV 2001</a:t>
            </a:r>
          </a:p>
        </p:txBody>
      </p:sp>
      <p:sp>
        <p:nvSpPr>
          <p:cNvPr id="69647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1200">
                <a:solidFill>
                  <a:schemeClr val="bg2"/>
                </a:solidFill>
              </a:rPr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457200" y="442913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kumimoji="1" lang="en-US" sz="2800" b="1"/>
              <a:t>Local Descriptors: Geometric Blur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3" cstate="print"/>
          <a:srcRect l="1189" t="3668" r="53844" b="5482"/>
          <a:stretch>
            <a:fillRect/>
          </a:stretch>
        </p:blipFill>
        <p:spPr bwMode="auto">
          <a:xfrm>
            <a:off x="411163" y="1630363"/>
            <a:ext cx="282257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660" name="Group 6"/>
          <p:cNvGrpSpPr>
            <a:grpSpLocks/>
          </p:cNvGrpSpPr>
          <p:nvPr/>
        </p:nvGrpSpPr>
        <p:grpSpPr bwMode="auto">
          <a:xfrm>
            <a:off x="520700" y="2265363"/>
            <a:ext cx="781050" cy="781050"/>
            <a:chOff x="385" y="2062"/>
            <a:chExt cx="492" cy="492"/>
          </a:xfrm>
        </p:grpSpPr>
        <p:sp>
          <p:nvSpPr>
            <p:cNvPr id="70697" name="Oval 7"/>
            <p:cNvSpPr>
              <a:spLocks noChangeArrowheads="1"/>
            </p:cNvSpPr>
            <p:nvPr/>
          </p:nvSpPr>
          <p:spPr bwMode="auto">
            <a:xfrm>
              <a:off x="385" y="2062"/>
              <a:ext cx="493" cy="493"/>
            </a:xfrm>
            <a:prstGeom prst="ellipse">
              <a:avLst/>
            </a:prstGeom>
            <a:noFill/>
            <a:ln w="6408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sz="2100" b="1"/>
            </a:p>
          </p:txBody>
        </p:sp>
        <p:sp>
          <p:nvSpPr>
            <p:cNvPr id="70698" name="Oval 8"/>
            <p:cNvSpPr>
              <a:spLocks noChangeArrowheads="1"/>
            </p:cNvSpPr>
            <p:nvPr/>
          </p:nvSpPr>
          <p:spPr bwMode="auto">
            <a:xfrm>
              <a:off x="385" y="2062"/>
              <a:ext cx="493" cy="493"/>
            </a:xfrm>
            <a:prstGeom prst="ellipse">
              <a:avLst/>
            </a:prstGeom>
            <a:noFill/>
            <a:ln w="273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sz="2100" b="1"/>
            </a:p>
          </p:txBody>
        </p:sp>
      </p:grpSp>
      <p:grpSp>
        <p:nvGrpSpPr>
          <p:cNvPr id="70661" name="Group 9"/>
          <p:cNvGrpSpPr>
            <a:grpSpLocks/>
          </p:cNvGrpSpPr>
          <p:nvPr/>
        </p:nvGrpSpPr>
        <p:grpSpPr bwMode="auto">
          <a:xfrm>
            <a:off x="792163" y="4117975"/>
            <a:ext cx="1289050" cy="1255713"/>
            <a:chOff x="556" y="3229"/>
            <a:chExt cx="812" cy="791"/>
          </a:xfrm>
        </p:grpSpPr>
        <p:pic>
          <p:nvPicPr>
            <p:cNvPr id="70695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r="50130"/>
            <a:stretch>
              <a:fillRect/>
            </a:stretch>
          </p:blipFill>
          <p:spPr bwMode="auto">
            <a:xfrm>
              <a:off x="609" y="3261"/>
              <a:ext cx="760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96" name="AutoShape 11"/>
            <p:cNvSpPr>
              <a:spLocks noChangeArrowheads="1"/>
            </p:cNvSpPr>
            <p:nvPr/>
          </p:nvSpPr>
          <p:spPr bwMode="auto">
            <a:xfrm>
              <a:off x="556" y="3229"/>
              <a:ext cx="800" cy="792"/>
            </a:xfrm>
            <a:prstGeom prst="roundRect">
              <a:avLst>
                <a:gd name="adj" fmla="val 125"/>
              </a:avLst>
            </a:prstGeom>
            <a:noFill/>
            <a:ln w="936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sz="2100" b="1"/>
            </a:p>
          </p:txBody>
        </p:sp>
      </p:grpSp>
      <p:sp>
        <p:nvSpPr>
          <p:cNvPr id="70662" name="Freeform 12"/>
          <p:cNvSpPr>
            <a:spLocks/>
          </p:cNvSpPr>
          <p:nvPr/>
        </p:nvSpPr>
        <p:spPr bwMode="auto">
          <a:xfrm>
            <a:off x="831850" y="2674938"/>
            <a:ext cx="293688" cy="1387475"/>
          </a:xfrm>
          <a:custGeom>
            <a:avLst/>
            <a:gdLst>
              <a:gd name="T0" fmla="*/ 2147483647 w 817"/>
              <a:gd name="T1" fmla="*/ 0 h 3854"/>
              <a:gd name="T2" fmla="*/ 2147483647 w 817"/>
              <a:gd name="T3" fmla="*/ 2147483647 h 3854"/>
              <a:gd name="T4" fmla="*/ 0 60000 65536"/>
              <a:gd name="T5" fmla="*/ 0 60000 65536"/>
              <a:gd name="T6" fmla="*/ 0 w 817"/>
              <a:gd name="T7" fmla="*/ 0 h 3854"/>
              <a:gd name="T8" fmla="*/ 817 w 817"/>
              <a:gd name="T9" fmla="*/ 3854 h 3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3854">
                <a:moveTo>
                  <a:pt x="56" y="0"/>
                </a:moveTo>
                <a:cubicBezTo>
                  <a:pt x="0" y="3060"/>
                  <a:pt x="816" y="3853"/>
                  <a:pt x="816" y="3853"/>
                </a:cubicBezTo>
              </a:path>
            </a:pathLst>
          </a:cu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Text Box 13"/>
          <p:cNvSpPr txBox="1">
            <a:spLocks noChangeArrowheads="1"/>
          </p:cNvSpPr>
          <p:nvPr/>
        </p:nvSpPr>
        <p:spPr bwMode="auto">
          <a:xfrm>
            <a:off x="463550" y="5338763"/>
            <a:ext cx="205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/>
              <a:t>Example descriptor</a:t>
            </a:r>
          </a:p>
        </p:txBody>
      </p:sp>
      <p:sp>
        <p:nvSpPr>
          <p:cNvPr id="70664" name="AutoShape 14"/>
          <p:cNvSpPr>
            <a:spLocks noChangeArrowheads="1"/>
          </p:cNvSpPr>
          <p:nvPr/>
        </p:nvSpPr>
        <p:spPr bwMode="auto">
          <a:xfrm>
            <a:off x="3736975" y="4179888"/>
            <a:ext cx="277813" cy="655637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latin typeface="Times New Roman" pitchFamily="18" charset="0"/>
              </a:rPr>
              <a:t>~</a:t>
            </a:r>
          </a:p>
        </p:txBody>
      </p:sp>
      <p:grpSp>
        <p:nvGrpSpPr>
          <p:cNvPr id="70665" name="Group 15"/>
          <p:cNvGrpSpPr>
            <a:grpSpLocks/>
          </p:cNvGrpSpPr>
          <p:nvPr/>
        </p:nvGrpSpPr>
        <p:grpSpPr bwMode="auto">
          <a:xfrm>
            <a:off x="4032250" y="1628775"/>
            <a:ext cx="2976563" cy="2003425"/>
            <a:chOff x="2597" y="1661"/>
            <a:chExt cx="1875" cy="1262"/>
          </a:xfrm>
        </p:grpSpPr>
        <p:grpSp>
          <p:nvGrpSpPr>
            <p:cNvPr id="70678" name="Group 16"/>
            <p:cNvGrpSpPr>
              <a:grpSpLocks/>
            </p:cNvGrpSpPr>
            <p:nvPr/>
          </p:nvGrpSpPr>
          <p:grpSpPr bwMode="auto">
            <a:xfrm>
              <a:off x="2597" y="1661"/>
              <a:ext cx="1875" cy="1262"/>
              <a:chOff x="2597" y="1661"/>
              <a:chExt cx="1875" cy="1262"/>
            </a:xfrm>
          </p:grpSpPr>
          <p:pic>
            <p:nvPicPr>
              <p:cNvPr id="70691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1616" b="45901"/>
              <a:stretch>
                <a:fillRect/>
              </a:stretch>
            </p:blipFill>
            <p:spPr bwMode="auto">
              <a:xfrm>
                <a:off x="2605" y="1662"/>
                <a:ext cx="1860" cy="1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692" name="AutoShape 18"/>
              <p:cNvSpPr>
                <a:spLocks noChangeArrowheads="1"/>
              </p:cNvSpPr>
              <p:nvPr/>
            </p:nvSpPr>
            <p:spPr bwMode="auto">
              <a:xfrm>
                <a:off x="2597" y="1661"/>
                <a:ext cx="1876" cy="1263"/>
              </a:xfrm>
              <a:prstGeom prst="roundRect">
                <a:avLst>
                  <a:gd name="adj" fmla="val 79"/>
                </a:avLst>
              </a:prstGeom>
              <a:noFill/>
              <a:ln w="3672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93" name="Line 19"/>
              <p:cNvSpPr>
                <a:spLocks noChangeShapeType="1"/>
              </p:cNvSpPr>
              <p:nvPr/>
            </p:nvSpPr>
            <p:spPr bwMode="auto">
              <a:xfrm>
                <a:off x="3534" y="1671"/>
                <a:ext cx="1" cy="1238"/>
              </a:xfrm>
              <a:prstGeom prst="line">
                <a:avLst/>
              </a:prstGeom>
              <a:noFill/>
              <a:ln w="1836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94" name="Line 20"/>
              <p:cNvSpPr>
                <a:spLocks noChangeShapeType="1"/>
              </p:cNvSpPr>
              <p:nvPr/>
            </p:nvSpPr>
            <p:spPr bwMode="auto">
              <a:xfrm flipH="1">
                <a:off x="2596" y="2313"/>
                <a:ext cx="1872" cy="1"/>
              </a:xfrm>
              <a:prstGeom prst="line">
                <a:avLst/>
              </a:prstGeom>
              <a:noFill/>
              <a:ln w="1836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679" name="Group 21"/>
            <p:cNvGrpSpPr>
              <a:grpSpLocks/>
            </p:cNvGrpSpPr>
            <p:nvPr/>
          </p:nvGrpSpPr>
          <p:grpSpPr bwMode="auto">
            <a:xfrm>
              <a:off x="3604" y="2512"/>
              <a:ext cx="225" cy="225"/>
              <a:chOff x="3604" y="2512"/>
              <a:chExt cx="225" cy="225"/>
            </a:xfrm>
          </p:grpSpPr>
          <p:sp>
            <p:nvSpPr>
              <p:cNvPr id="70689" name="Oval 22"/>
              <p:cNvSpPr>
                <a:spLocks noChangeArrowheads="1"/>
              </p:cNvSpPr>
              <p:nvPr/>
            </p:nvSpPr>
            <p:spPr bwMode="auto">
              <a:xfrm>
                <a:off x="3604" y="2512"/>
                <a:ext cx="226" cy="226"/>
              </a:xfrm>
              <a:prstGeom prst="ellipse">
                <a:avLst/>
              </a:prstGeom>
              <a:noFill/>
              <a:ln w="6408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90" name="Oval 23"/>
              <p:cNvSpPr>
                <a:spLocks noChangeArrowheads="1"/>
              </p:cNvSpPr>
              <p:nvPr/>
            </p:nvSpPr>
            <p:spPr bwMode="auto">
              <a:xfrm>
                <a:off x="3604" y="2512"/>
                <a:ext cx="226" cy="226"/>
              </a:xfrm>
              <a:prstGeom prst="ellipse">
                <a:avLst/>
              </a:prstGeom>
              <a:noFill/>
              <a:ln w="2736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</p:grpSp>
        <p:grpSp>
          <p:nvGrpSpPr>
            <p:cNvPr id="70680" name="Group 24"/>
            <p:cNvGrpSpPr>
              <a:grpSpLocks/>
            </p:cNvGrpSpPr>
            <p:nvPr/>
          </p:nvGrpSpPr>
          <p:grpSpPr bwMode="auto">
            <a:xfrm>
              <a:off x="2659" y="2512"/>
              <a:ext cx="226" cy="225"/>
              <a:chOff x="2659" y="2512"/>
              <a:chExt cx="226" cy="225"/>
            </a:xfrm>
          </p:grpSpPr>
          <p:sp>
            <p:nvSpPr>
              <p:cNvPr id="70687" name="Oval 25"/>
              <p:cNvSpPr>
                <a:spLocks noChangeArrowheads="1"/>
              </p:cNvSpPr>
              <p:nvPr/>
            </p:nvSpPr>
            <p:spPr bwMode="auto">
              <a:xfrm>
                <a:off x="2659" y="2512"/>
                <a:ext cx="226" cy="226"/>
              </a:xfrm>
              <a:prstGeom prst="ellipse">
                <a:avLst/>
              </a:prstGeom>
              <a:noFill/>
              <a:ln w="6408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88" name="Oval 26"/>
              <p:cNvSpPr>
                <a:spLocks noChangeArrowheads="1"/>
              </p:cNvSpPr>
              <p:nvPr/>
            </p:nvSpPr>
            <p:spPr bwMode="auto">
              <a:xfrm>
                <a:off x="2659" y="2512"/>
                <a:ext cx="226" cy="226"/>
              </a:xfrm>
              <a:prstGeom prst="ellipse">
                <a:avLst/>
              </a:prstGeom>
              <a:noFill/>
              <a:ln w="2736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</p:grpSp>
        <p:grpSp>
          <p:nvGrpSpPr>
            <p:cNvPr id="70681" name="Group 27"/>
            <p:cNvGrpSpPr>
              <a:grpSpLocks/>
            </p:cNvGrpSpPr>
            <p:nvPr/>
          </p:nvGrpSpPr>
          <p:grpSpPr bwMode="auto">
            <a:xfrm>
              <a:off x="3604" y="1957"/>
              <a:ext cx="225" cy="225"/>
              <a:chOff x="3604" y="1957"/>
              <a:chExt cx="225" cy="225"/>
            </a:xfrm>
          </p:grpSpPr>
          <p:sp>
            <p:nvSpPr>
              <p:cNvPr id="70685" name="Oval 28"/>
              <p:cNvSpPr>
                <a:spLocks noChangeArrowheads="1"/>
              </p:cNvSpPr>
              <p:nvPr/>
            </p:nvSpPr>
            <p:spPr bwMode="auto">
              <a:xfrm>
                <a:off x="3604" y="1957"/>
                <a:ext cx="226" cy="226"/>
              </a:xfrm>
              <a:prstGeom prst="ellipse">
                <a:avLst/>
              </a:prstGeom>
              <a:noFill/>
              <a:ln w="6408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86" name="Oval 29"/>
              <p:cNvSpPr>
                <a:spLocks noChangeArrowheads="1"/>
              </p:cNvSpPr>
              <p:nvPr/>
            </p:nvSpPr>
            <p:spPr bwMode="auto">
              <a:xfrm>
                <a:off x="3604" y="1957"/>
                <a:ext cx="226" cy="226"/>
              </a:xfrm>
              <a:prstGeom prst="ellipse">
                <a:avLst/>
              </a:prstGeom>
              <a:noFill/>
              <a:ln w="2736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</p:grpSp>
        <p:grpSp>
          <p:nvGrpSpPr>
            <p:cNvPr id="70682" name="Group 30"/>
            <p:cNvGrpSpPr>
              <a:grpSpLocks/>
            </p:cNvGrpSpPr>
            <p:nvPr/>
          </p:nvGrpSpPr>
          <p:grpSpPr bwMode="auto">
            <a:xfrm>
              <a:off x="2647" y="1957"/>
              <a:ext cx="225" cy="225"/>
              <a:chOff x="2647" y="1957"/>
              <a:chExt cx="225" cy="225"/>
            </a:xfrm>
          </p:grpSpPr>
          <p:sp>
            <p:nvSpPr>
              <p:cNvPr id="70683" name="Oval 31"/>
              <p:cNvSpPr>
                <a:spLocks noChangeArrowheads="1"/>
              </p:cNvSpPr>
              <p:nvPr/>
            </p:nvSpPr>
            <p:spPr bwMode="auto">
              <a:xfrm>
                <a:off x="2647" y="1957"/>
                <a:ext cx="226" cy="226"/>
              </a:xfrm>
              <a:prstGeom prst="ellipse">
                <a:avLst/>
              </a:prstGeom>
              <a:noFill/>
              <a:ln w="6408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84" name="Oval 32"/>
              <p:cNvSpPr>
                <a:spLocks noChangeArrowheads="1"/>
              </p:cNvSpPr>
              <p:nvPr/>
            </p:nvSpPr>
            <p:spPr bwMode="auto">
              <a:xfrm>
                <a:off x="2647" y="1957"/>
                <a:ext cx="226" cy="225"/>
              </a:xfrm>
              <a:prstGeom prst="ellipse">
                <a:avLst/>
              </a:prstGeom>
              <a:noFill/>
              <a:ln w="2736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</p:grpSp>
      </p:grpSp>
      <p:pic>
        <p:nvPicPr>
          <p:cNvPr id="70666" name="Picture 33"/>
          <p:cNvPicPr>
            <a:picLocks noChangeAspect="1" noChangeArrowheads="1"/>
          </p:cNvPicPr>
          <p:nvPr/>
        </p:nvPicPr>
        <p:blipFill>
          <a:blip r:embed="rId6" cstate="print"/>
          <a:srcRect r="50459"/>
          <a:stretch>
            <a:fillRect/>
          </a:stretch>
        </p:blipFill>
        <p:spPr bwMode="auto">
          <a:xfrm>
            <a:off x="4832350" y="4276725"/>
            <a:ext cx="152876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34"/>
          <p:cNvPicPr>
            <a:picLocks noChangeAspect="1" noChangeArrowheads="1"/>
          </p:cNvPicPr>
          <p:nvPr/>
        </p:nvPicPr>
        <p:blipFill>
          <a:blip r:embed="rId6" cstate="print"/>
          <a:srcRect l="50459"/>
          <a:stretch>
            <a:fillRect/>
          </a:stretch>
        </p:blipFill>
        <p:spPr bwMode="auto">
          <a:xfrm>
            <a:off x="2741613" y="4284663"/>
            <a:ext cx="152876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8" name="Line 35"/>
          <p:cNvSpPr>
            <a:spLocks noChangeShapeType="1"/>
          </p:cNvSpPr>
          <p:nvPr/>
        </p:nvSpPr>
        <p:spPr bwMode="auto">
          <a:xfrm>
            <a:off x="3354388" y="2655888"/>
            <a:ext cx="592137" cy="1587"/>
          </a:xfrm>
          <a:prstGeom prst="line">
            <a:avLst/>
          </a:prstGeom>
          <a:noFill/>
          <a:ln w="128160">
            <a:solidFill>
              <a:srgbClr val="CC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Line 36"/>
          <p:cNvSpPr>
            <a:spLocks noChangeShapeType="1"/>
          </p:cNvSpPr>
          <p:nvPr/>
        </p:nvSpPr>
        <p:spPr bwMode="auto">
          <a:xfrm flipH="1">
            <a:off x="4294188" y="4910138"/>
            <a:ext cx="493712" cy="1587"/>
          </a:xfrm>
          <a:prstGeom prst="line">
            <a:avLst/>
          </a:prstGeom>
          <a:noFill/>
          <a:ln w="128160">
            <a:solidFill>
              <a:srgbClr val="CC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37"/>
          <p:cNvSpPr>
            <a:spLocks noChangeShapeType="1"/>
          </p:cNvSpPr>
          <p:nvPr/>
        </p:nvSpPr>
        <p:spPr bwMode="auto">
          <a:xfrm flipH="1">
            <a:off x="2198688" y="4878388"/>
            <a:ext cx="493712" cy="1587"/>
          </a:xfrm>
          <a:prstGeom prst="line">
            <a:avLst/>
          </a:prstGeom>
          <a:noFill/>
          <a:ln w="128160">
            <a:solidFill>
              <a:srgbClr val="CC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38"/>
          <p:cNvSpPr>
            <a:spLocks noChangeShapeType="1"/>
          </p:cNvSpPr>
          <p:nvPr/>
        </p:nvSpPr>
        <p:spPr bwMode="auto">
          <a:xfrm>
            <a:off x="5529263" y="3690938"/>
            <a:ext cx="1587" cy="519112"/>
          </a:xfrm>
          <a:prstGeom prst="line">
            <a:avLst/>
          </a:prstGeom>
          <a:noFill/>
          <a:ln w="128160">
            <a:solidFill>
              <a:srgbClr val="CC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AutoShape 39"/>
          <p:cNvSpPr>
            <a:spLocks noChangeArrowheads="1"/>
          </p:cNvSpPr>
          <p:nvPr/>
        </p:nvSpPr>
        <p:spPr bwMode="auto">
          <a:xfrm>
            <a:off x="7129463" y="1663700"/>
            <a:ext cx="1835150" cy="1058863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/>
              <a:t>Compute edges at four orientations</a:t>
            </a:r>
          </a:p>
        </p:txBody>
      </p:sp>
      <p:sp>
        <p:nvSpPr>
          <p:cNvPr id="70673" name="AutoShape 40"/>
          <p:cNvSpPr>
            <a:spLocks noChangeArrowheads="1"/>
          </p:cNvSpPr>
          <p:nvPr/>
        </p:nvSpPr>
        <p:spPr bwMode="auto">
          <a:xfrm>
            <a:off x="7127875" y="2901950"/>
            <a:ext cx="1884363" cy="706438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/>
              <a:t>Extract a patch</a:t>
            </a:r>
          </a:p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/>
              <a:t>in each channel</a:t>
            </a:r>
          </a:p>
        </p:txBody>
      </p:sp>
      <p:sp>
        <p:nvSpPr>
          <p:cNvPr id="70674" name="AutoShape 41"/>
          <p:cNvSpPr>
            <a:spLocks noChangeArrowheads="1"/>
          </p:cNvSpPr>
          <p:nvPr/>
        </p:nvSpPr>
        <p:spPr bwMode="auto">
          <a:xfrm>
            <a:off x="6264275" y="4702175"/>
            <a:ext cx="2790825" cy="687388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/>
              <a:t>Apply spatially varying</a:t>
            </a:r>
          </a:p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/>
              <a:t>blur and sub-sample </a:t>
            </a:r>
          </a:p>
        </p:txBody>
      </p:sp>
      <p:sp>
        <p:nvSpPr>
          <p:cNvPr id="70675" name="AutoShape 42"/>
          <p:cNvSpPr>
            <a:spLocks noChangeArrowheads="1"/>
          </p:cNvSpPr>
          <p:nvPr/>
        </p:nvSpPr>
        <p:spPr bwMode="auto">
          <a:xfrm>
            <a:off x="5119688" y="5546725"/>
            <a:ext cx="1171575" cy="304800"/>
          </a:xfrm>
          <a:prstGeom prst="roundRect">
            <a:avLst>
              <a:gd name="adj" fmla="val 37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/>
              <a:t>(Idealized signal)</a:t>
            </a:r>
          </a:p>
        </p:txBody>
      </p:sp>
      <p:sp>
        <p:nvSpPr>
          <p:cNvPr id="70676" name="Text Box 45"/>
          <p:cNvSpPr txBox="1">
            <a:spLocks noChangeArrowheads="1"/>
          </p:cNvSpPr>
          <p:nvPr/>
        </p:nvSpPr>
        <p:spPr bwMode="auto">
          <a:xfrm>
            <a:off x="611188" y="634523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Berg &amp; Malik, CVPR 2001</a:t>
            </a:r>
          </a:p>
        </p:txBody>
      </p:sp>
      <p:sp>
        <p:nvSpPr>
          <p:cNvPr id="70677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1200"/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a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What do you want it for?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Precise localization in x-y: Harris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Good localization in scale: Difference of Gaussian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Flexible region shape: MSER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Best choice often application dependent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Harris-/Hessian-Laplace/</a:t>
            </a:r>
            <a:r>
              <a:rPr lang="en-US" dirty="0" err="1" smtClean="0"/>
              <a:t>DoG</a:t>
            </a:r>
            <a:r>
              <a:rPr lang="en-US" dirty="0" smtClean="0"/>
              <a:t> work well for many natural categories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MSER works well for buildings and printed things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Why choose?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Get more points with more detectors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mtClean="0"/>
              <a:t>There have been extensive evaluations/comparisons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mtClean="0"/>
              <a:t>[Mikolajczyk et al., IJCV’05, PAMI’05]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mtClean="0"/>
              <a:t>All detectors/descriptors shown here work well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Keypoint Detectors</a:t>
            </a:r>
          </a:p>
        </p:txBody>
      </p:sp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6069013" y="6488113"/>
            <a:ext cx="3074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Tuytelaars Mikolajczyk 2008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2463"/>
            <a:ext cx="9144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a descriptor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Again, need not stick to one</a:t>
            </a:r>
          </a:p>
          <a:p>
            <a:endParaRPr lang="en-US" smtClean="0"/>
          </a:p>
          <a:p>
            <a:r>
              <a:rPr lang="en-US" smtClean="0"/>
              <a:t>For object instance recognition or stitching, SIFT or variant is a good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10200" cy="5135563"/>
          </a:xfrm>
        </p:spPr>
        <p:txBody>
          <a:bodyPr/>
          <a:lstStyle/>
          <a:p>
            <a:endParaRPr lang="en-US" sz="2800" smtClean="0"/>
          </a:p>
          <a:p>
            <a:r>
              <a:rPr lang="en-US" sz="2800" smtClean="0"/>
              <a:t>Keypoint detection: repeatable and distinctive</a:t>
            </a:r>
          </a:p>
          <a:p>
            <a:pPr lvl="1"/>
            <a:r>
              <a:rPr lang="en-US" sz="2400" smtClean="0"/>
              <a:t>Corners, blobs, stable regions</a:t>
            </a:r>
          </a:p>
          <a:p>
            <a:pPr lvl="1"/>
            <a:r>
              <a:rPr lang="en-US" sz="2400" smtClean="0"/>
              <a:t>Harris, DoG</a:t>
            </a:r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Descriptors: robust and selective</a:t>
            </a:r>
          </a:p>
          <a:p>
            <a:pPr lvl="1"/>
            <a:r>
              <a:rPr lang="en-US" sz="2400" smtClean="0"/>
              <a:t>spatial histograms of orientation</a:t>
            </a:r>
          </a:p>
          <a:p>
            <a:pPr lvl="1"/>
            <a:r>
              <a:rPr lang="en-US" sz="2400" smtClean="0"/>
              <a:t>SIFT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0" y="1752600"/>
            <a:ext cx="5000625" cy="2471738"/>
            <a:chOff x="498" y="1116"/>
            <a:chExt cx="4638" cy="2292"/>
          </a:xfrm>
        </p:grpSpPr>
        <p:sp>
          <p:nvSpPr>
            <p:cNvPr id="37891" name="Line 3"/>
            <p:cNvSpPr>
              <a:spLocks noChangeShapeType="1"/>
            </p:cNvSpPr>
            <p:nvPr/>
          </p:nvSpPr>
          <p:spPr bwMode="auto">
            <a:xfrm flipV="1">
              <a:off x="2844" y="2907"/>
              <a:ext cx="573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2056" y="1976"/>
              <a:ext cx="501" cy="1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576" y="1872"/>
              <a:ext cx="692" cy="3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 flipH="1" flipV="1">
              <a:off x="4062" y="1546"/>
              <a:ext cx="71" cy="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V="1">
              <a:off x="2772" y="2405"/>
              <a:ext cx="2" cy="5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V="1">
              <a:off x="3417" y="1546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 flipH="1" flipV="1">
              <a:off x="4205" y="1617"/>
              <a:ext cx="716" cy="6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 flipH="1" flipV="1">
              <a:off x="4706" y="2405"/>
              <a:ext cx="0" cy="5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 flipH="1" flipV="1">
              <a:off x="3345" y="1761"/>
              <a:ext cx="143" cy="10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 flipH="1">
              <a:off x="3985" y="3122"/>
              <a:ext cx="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 flipH="1" flipV="1">
              <a:off x="1411" y="1331"/>
              <a:ext cx="2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>
              <a:off x="2271" y="1977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 flipV="1">
              <a:off x="4133" y="2405"/>
              <a:ext cx="481" cy="2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 flipV="1">
              <a:off x="1411" y="1689"/>
              <a:ext cx="645" cy="5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3130" y="2340"/>
              <a:ext cx="788" cy="2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 flipV="1">
              <a:off x="2199" y="1617"/>
              <a:ext cx="860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>
              <a:off x="3202" y="1546"/>
              <a:ext cx="1074" cy="15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>
              <a:off x="1483" y="2620"/>
              <a:ext cx="1192" cy="4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1554" y="2334"/>
              <a:ext cx="12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V="1">
              <a:off x="767" y="1259"/>
              <a:ext cx="528" cy="2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>
              <a:off x="3847" y="2334"/>
              <a:ext cx="391" cy="57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672" y="0"/>
                </a:cxn>
                <a:cxn ang="0">
                  <a:pos x="672" y="864"/>
                </a:cxn>
                <a:cxn ang="0">
                  <a:pos x="0" y="1056"/>
                </a:cxn>
                <a:cxn ang="0">
                  <a:pos x="0" y="192"/>
                </a:cxn>
              </a:cxnLst>
              <a:rect l="0" t="0" r="r" b="b"/>
              <a:pathLst>
                <a:path w="672" h="1056">
                  <a:moveTo>
                    <a:pt x="0" y="192"/>
                  </a:moveTo>
                  <a:lnTo>
                    <a:pt x="672" y="0"/>
                  </a:lnTo>
                  <a:lnTo>
                    <a:pt x="672" y="864"/>
                  </a:lnTo>
                  <a:lnTo>
                    <a:pt x="0" y="105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80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 rot="-134143">
              <a:off x="1125" y="1802"/>
              <a:ext cx="401" cy="1033"/>
              <a:chOff x="4368" y="2688"/>
              <a:chExt cx="384" cy="1056"/>
            </a:xfrm>
          </p:grpSpPr>
          <p:sp>
            <p:nvSpPr>
              <p:cNvPr id="37913" name="Freeform 25"/>
              <p:cNvSpPr>
                <a:spLocks/>
              </p:cNvSpPr>
              <p:nvPr/>
            </p:nvSpPr>
            <p:spPr bwMode="auto">
              <a:xfrm>
                <a:off x="4368" y="2688"/>
                <a:ext cx="384" cy="10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144"/>
                  </a:cxn>
                  <a:cxn ang="0">
                    <a:pos x="336" y="960"/>
                  </a:cxn>
                  <a:cxn ang="0">
                    <a:pos x="0" y="816"/>
                  </a:cxn>
                  <a:cxn ang="0">
                    <a:pos x="0" y="0"/>
                  </a:cxn>
                </a:cxnLst>
                <a:rect l="0" t="0" r="r" b="b"/>
                <a:pathLst>
                  <a:path w="336" h="960">
                    <a:moveTo>
                      <a:pt x="0" y="0"/>
                    </a:moveTo>
                    <a:lnTo>
                      <a:pt x="336" y="144"/>
                    </a:lnTo>
                    <a:lnTo>
                      <a:pt x="336" y="960"/>
                    </a:lnTo>
                    <a:lnTo>
                      <a:pt x="0" y="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914" name="Picture 26" descr="part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8000" t="23000" r="44000" b="20000"/>
              <a:stretch>
                <a:fillRect/>
              </a:stretch>
            </p:blipFill>
            <p:spPr bwMode="auto">
              <a:xfrm>
                <a:off x="4416" y="2784"/>
                <a:ext cx="288" cy="912"/>
              </a:xfrm>
              <a:prstGeom prst="rect">
                <a:avLst/>
              </a:prstGeom>
              <a:noFill/>
            </p:spPr>
          </p:pic>
        </p:grpSp>
        <p:sp>
          <p:nvSpPr>
            <p:cNvPr id="37915" name="Freeform 27"/>
            <p:cNvSpPr>
              <a:spLocks/>
            </p:cNvSpPr>
            <p:nvPr/>
          </p:nvSpPr>
          <p:spPr bwMode="auto">
            <a:xfrm rot="-327350">
              <a:off x="2414" y="2620"/>
              <a:ext cx="506" cy="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288"/>
                </a:cxn>
                <a:cxn ang="0">
                  <a:pos x="480" y="912"/>
                </a:cxn>
                <a:cxn ang="0">
                  <a:pos x="0" y="624"/>
                </a:cxn>
                <a:cxn ang="0">
                  <a:pos x="0" y="0"/>
                </a:cxn>
              </a:cxnLst>
              <a:rect l="0" t="0" r="r" b="b"/>
              <a:pathLst>
                <a:path w="480" h="912">
                  <a:moveTo>
                    <a:pt x="0" y="0"/>
                  </a:moveTo>
                  <a:lnTo>
                    <a:pt x="480" y="288"/>
                  </a:lnTo>
                  <a:lnTo>
                    <a:pt x="480" y="912"/>
                  </a:lnTo>
                  <a:lnTo>
                    <a:pt x="0" y="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2540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4563" y="2047"/>
              <a:ext cx="573" cy="573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1248" y="0"/>
                </a:cxn>
                <a:cxn ang="0">
                  <a:pos x="1296" y="960"/>
                </a:cxn>
                <a:cxn ang="0">
                  <a:pos x="48" y="1296"/>
                </a:cxn>
                <a:cxn ang="0">
                  <a:pos x="0" y="336"/>
                </a:cxn>
              </a:cxnLst>
              <a:rect l="0" t="0" r="r" b="b"/>
              <a:pathLst>
                <a:path w="1296" h="1296">
                  <a:moveTo>
                    <a:pt x="0" y="336"/>
                  </a:moveTo>
                  <a:lnTo>
                    <a:pt x="1248" y="0"/>
                  </a:lnTo>
                  <a:lnTo>
                    <a:pt x="1296" y="960"/>
                  </a:lnTo>
                  <a:lnTo>
                    <a:pt x="48" y="129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37917" name="Picture 29" descr="part8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-18000"/>
            </a:blip>
            <a:srcRect l="14000" t="20000" r="23000" b="20000"/>
            <a:stretch>
              <a:fillRect/>
            </a:stretch>
          </p:blipFill>
          <p:spPr bwMode="auto">
            <a:xfrm>
              <a:off x="4584" y="2089"/>
              <a:ext cx="531" cy="505"/>
            </a:xfrm>
            <a:prstGeom prst="rect">
              <a:avLst/>
            </a:prstGeom>
            <a:noFill/>
          </p:spPr>
        </p:pic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3847" y="2692"/>
              <a:ext cx="1074" cy="635"/>
              <a:chOff x="-576" y="3216"/>
              <a:chExt cx="2352" cy="1392"/>
            </a:xfrm>
          </p:grpSpPr>
          <p:sp>
            <p:nvSpPr>
              <p:cNvPr id="37919" name="Freeform 31"/>
              <p:cNvSpPr>
                <a:spLocks/>
              </p:cNvSpPr>
              <p:nvPr/>
            </p:nvSpPr>
            <p:spPr bwMode="auto">
              <a:xfrm>
                <a:off x="-528" y="3216"/>
                <a:ext cx="2304" cy="1392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2256" y="0"/>
                  </a:cxn>
                  <a:cxn ang="0">
                    <a:pos x="2304" y="720"/>
                  </a:cxn>
                  <a:cxn ang="0">
                    <a:pos x="48" y="1392"/>
                  </a:cxn>
                  <a:cxn ang="0">
                    <a:pos x="0" y="672"/>
                  </a:cxn>
                </a:cxnLst>
                <a:rect l="0" t="0" r="r" b="b"/>
                <a:pathLst>
                  <a:path w="2304" h="1392">
                    <a:moveTo>
                      <a:pt x="0" y="672"/>
                    </a:moveTo>
                    <a:lnTo>
                      <a:pt x="2256" y="0"/>
                    </a:lnTo>
                    <a:lnTo>
                      <a:pt x="2304" y="720"/>
                    </a:lnTo>
                    <a:lnTo>
                      <a:pt x="48" y="139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00FF00"/>
              </a:solidFill>
              <a:ln w="254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920" name="Picture 32" descr="part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21001" r="7001" b="31000"/>
              <a:stretch>
                <a:fillRect/>
              </a:stretch>
            </p:blipFill>
            <p:spPr bwMode="auto">
              <a:xfrm rot="-279817">
                <a:off x="-576" y="3312"/>
                <a:ext cx="2352" cy="1213"/>
              </a:xfrm>
              <a:prstGeom prst="rect">
                <a:avLst/>
              </a:prstGeom>
              <a:noFill/>
            </p:spPr>
          </p:pic>
        </p:grpSp>
        <p:sp>
          <p:nvSpPr>
            <p:cNvPr id="37921" name="Freeform 33"/>
            <p:cNvSpPr>
              <a:spLocks/>
            </p:cNvSpPr>
            <p:nvPr/>
          </p:nvSpPr>
          <p:spPr bwMode="auto">
            <a:xfrm>
              <a:off x="498" y="1331"/>
              <a:ext cx="483" cy="9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240"/>
                </a:cxn>
                <a:cxn ang="0">
                  <a:pos x="624" y="1200"/>
                </a:cxn>
                <a:cxn ang="0">
                  <a:pos x="0" y="960"/>
                </a:cxn>
                <a:cxn ang="0">
                  <a:pos x="0" y="0"/>
                </a:cxn>
              </a:cxnLst>
              <a:rect l="0" t="0" r="r" b="b"/>
              <a:pathLst>
                <a:path w="624" h="1200">
                  <a:moveTo>
                    <a:pt x="0" y="0"/>
                  </a:moveTo>
                  <a:lnTo>
                    <a:pt x="624" y="240"/>
                  </a:lnTo>
                  <a:lnTo>
                    <a:pt x="624" y="1200"/>
                  </a:lnTo>
                  <a:lnTo>
                    <a:pt x="0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auto">
            <a:xfrm>
              <a:off x="1134" y="1116"/>
              <a:ext cx="364" cy="6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44"/>
                </a:cxn>
                <a:cxn ang="0">
                  <a:pos x="528" y="1008"/>
                </a:cxn>
                <a:cxn ang="0">
                  <a:pos x="48" y="864"/>
                </a:cxn>
                <a:cxn ang="0">
                  <a:pos x="0" y="0"/>
                </a:cxn>
              </a:cxnLst>
              <a:rect l="0" t="0" r="r" b="b"/>
              <a:pathLst>
                <a:path w="528" h="1008">
                  <a:moveTo>
                    <a:pt x="0" y="0"/>
                  </a:moveTo>
                  <a:lnTo>
                    <a:pt x="480" y="144"/>
                  </a:lnTo>
                  <a:lnTo>
                    <a:pt x="528" y="1008"/>
                  </a:lnTo>
                  <a:lnTo>
                    <a:pt x="48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23" name="Rectangle 35"/>
            <p:cNvSpPr>
              <a:spLocks noChangeArrowheads="1"/>
            </p:cNvSpPr>
            <p:nvPr/>
          </p:nvSpPr>
          <p:spPr bwMode="auto">
            <a:xfrm flipH="1">
              <a:off x="3274" y="2692"/>
              <a:ext cx="501" cy="455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Rectangle 36"/>
            <p:cNvSpPr>
              <a:spLocks noChangeArrowheads="1"/>
            </p:cNvSpPr>
            <p:nvPr/>
          </p:nvSpPr>
          <p:spPr bwMode="auto">
            <a:xfrm>
              <a:off x="1929" y="1474"/>
              <a:ext cx="549" cy="645"/>
            </a:xfrm>
            <a:prstGeom prst="rect">
              <a:avLst/>
            </a:prstGeom>
            <a:solidFill>
              <a:srgbClr val="FF99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auto">
            <a:xfrm>
              <a:off x="3345" y="1220"/>
              <a:ext cx="1003" cy="54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72" y="672"/>
                </a:cxn>
                <a:cxn ang="0">
                  <a:pos x="1152" y="576"/>
                </a:cxn>
                <a:cxn ang="0">
                  <a:pos x="480" y="0"/>
                </a:cxn>
                <a:cxn ang="0">
                  <a:pos x="0" y="48"/>
                </a:cxn>
              </a:cxnLst>
              <a:rect l="0" t="0" r="r" b="b"/>
              <a:pathLst>
                <a:path w="1152" h="672">
                  <a:moveTo>
                    <a:pt x="0" y="48"/>
                  </a:moveTo>
                  <a:lnTo>
                    <a:pt x="672" y="672"/>
                  </a:lnTo>
                  <a:lnTo>
                    <a:pt x="1152" y="576"/>
                  </a:lnTo>
                  <a:lnTo>
                    <a:pt x="48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C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2629" y="1349"/>
              <a:ext cx="1146" cy="555"/>
              <a:chOff x="384" y="3072"/>
              <a:chExt cx="2016" cy="974"/>
            </a:xfrm>
          </p:grpSpPr>
          <p:sp>
            <p:nvSpPr>
              <p:cNvPr id="37927" name="Freeform 39"/>
              <p:cNvSpPr>
                <a:spLocks/>
              </p:cNvSpPr>
              <p:nvPr/>
            </p:nvSpPr>
            <p:spPr bwMode="auto">
              <a:xfrm>
                <a:off x="384" y="3120"/>
                <a:ext cx="2016" cy="92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008" y="0"/>
                  </a:cxn>
                  <a:cxn ang="0">
                    <a:pos x="1776" y="624"/>
                  </a:cxn>
                  <a:cxn ang="0">
                    <a:pos x="768" y="816"/>
                  </a:cxn>
                  <a:cxn ang="0">
                    <a:pos x="0" y="144"/>
                  </a:cxn>
                </a:cxnLst>
                <a:rect l="0" t="0" r="r" b="b"/>
                <a:pathLst>
                  <a:path w="1776" h="816">
                    <a:moveTo>
                      <a:pt x="0" y="144"/>
                    </a:moveTo>
                    <a:lnTo>
                      <a:pt x="1008" y="0"/>
                    </a:lnTo>
                    <a:lnTo>
                      <a:pt x="1776" y="624"/>
                    </a:lnTo>
                    <a:lnTo>
                      <a:pt x="768" y="81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928" name="Picture 40" descr="part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23000" b="28999"/>
              <a:stretch>
                <a:fillRect/>
              </a:stretch>
            </p:blipFill>
            <p:spPr bwMode="auto">
              <a:xfrm>
                <a:off x="432" y="3072"/>
                <a:ext cx="1968" cy="945"/>
              </a:xfrm>
              <a:prstGeom prst="rect">
                <a:avLst/>
              </a:prstGeom>
              <a:noFill/>
            </p:spPr>
          </p:pic>
        </p:grpSp>
        <p:sp>
          <p:nvSpPr>
            <p:cNvPr id="37929" name="Rectangle 41"/>
            <p:cNvSpPr>
              <a:spLocks noChangeArrowheads="1"/>
            </p:cNvSpPr>
            <p:nvPr/>
          </p:nvSpPr>
          <p:spPr bwMode="auto">
            <a:xfrm>
              <a:off x="2557" y="2047"/>
              <a:ext cx="645" cy="573"/>
            </a:xfrm>
            <a:prstGeom prst="rect">
              <a:avLst/>
            </a:prstGeom>
            <a:solidFill>
              <a:srgbClr val="FFCC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30" name="Picture 42" descr="p1"/>
            <p:cNvPicPr>
              <a:picLocks noChangeAspect="1" noChangeArrowheads="1"/>
            </p:cNvPicPr>
            <p:nvPr/>
          </p:nvPicPr>
          <p:blipFill>
            <a:blip r:embed="rId7" cstate="print"/>
            <a:srcRect l="24001" t="12000" r="34000" b="22000"/>
            <a:stretch>
              <a:fillRect/>
            </a:stretch>
          </p:blipFill>
          <p:spPr bwMode="auto">
            <a:xfrm>
              <a:off x="2448" y="2688"/>
              <a:ext cx="398" cy="624"/>
            </a:xfrm>
            <a:prstGeom prst="rect">
              <a:avLst/>
            </a:prstGeom>
            <a:noFill/>
          </p:spPr>
        </p:pic>
        <p:pic>
          <p:nvPicPr>
            <p:cNvPr id="37931" name="Picture 43" descr="p2"/>
            <p:cNvPicPr>
              <a:picLocks noChangeAspect="1" noChangeArrowheads="1"/>
            </p:cNvPicPr>
            <p:nvPr/>
          </p:nvPicPr>
          <p:blipFill>
            <a:blip r:embed="rId8" cstate="print"/>
            <a:srcRect l="24001" t="12000" r="31000" b="22000"/>
            <a:stretch>
              <a:fillRect/>
            </a:stretch>
          </p:blipFill>
          <p:spPr bwMode="auto">
            <a:xfrm>
              <a:off x="528" y="1440"/>
              <a:ext cx="458" cy="672"/>
            </a:xfrm>
            <a:prstGeom prst="rect">
              <a:avLst/>
            </a:prstGeom>
            <a:noFill/>
          </p:spPr>
        </p:pic>
        <p:pic>
          <p:nvPicPr>
            <p:cNvPr id="37932" name="Picture 44" descr="p3"/>
            <p:cNvPicPr>
              <a:picLocks noChangeAspect="1" noChangeArrowheads="1"/>
            </p:cNvPicPr>
            <p:nvPr/>
          </p:nvPicPr>
          <p:blipFill>
            <a:blip r:embed="rId9" cstate="print"/>
            <a:srcRect l="33000" t="24001" r="39999" b="22000"/>
            <a:stretch>
              <a:fillRect/>
            </a:stretch>
          </p:blipFill>
          <p:spPr bwMode="auto">
            <a:xfrm rot="-242005">
              <a:off x="1176" y="1200"/>
              <a:ext cx="264" cy="528"/>
            </a:xfrm>
            <a:prstGeom prst="rect">
              <a:avLst/>
            </a:prstGeom>
            <a:noFill/>
          </p:spPr>
        </p:pic>
        <p:pic>
          <p:nvPicPr>
            <p:cNvPr id="37933" name="Picture 45" descr="p4_c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2" y="2118"/>
              <a:ext cx="552" cy="426"/>
            </a:xfrm>
            <a:prstGeom prst="rect">
              <a:avLst/>
            </a:prstGeom>
            <a:noFill/>
          </p:spPr>
        </p:pic>
        <p:pic>
          <p:nvPicPr>
            <p:cNvPr id="37934" name="Picture 46" descr="p5"/>
            <p:cNvPicPr>
              <a:picLocks noChangeAspect="1" noChangeArrowheads="1"/>
            </p:cNvPicPr>
            <p:nvPr/>
          </p:nvPicPr>
          <p:blipFill>
            <a:blip r:embed="rId11" cstate="print"/>
            <a:srcRect l="24001" t="14999" r="31000" b="19000"/>
            <a:stretch>
              <a:fillRect/>
            </a:stretch>
          </p:blipFill>
          <p:spPr bwMode="auto">
            <a:xfrm>
              <a:off x="3840" y="2352"/>
              <a:ext cx="393" cy="576"/>
            </a:xfrm>
            <a:prstGeom prst="rect">
              <a:avLst/>
            </a:prstGeom>
            <a:noFill/>
          </p:spPr>
        </p:pic>
        <p:pic>
          <p:nvPicPr>
            <p:cNvPr id="37935" name="Picture 47" descr="p6_c"/>
            <p:cNvPicPr>
              <a:picLocks noChangeAspect="1" noChangeArrowheads="1"/>
            </p:cNvPicPr>
            <p:nvPr/>
          </p:nvPicPr>
          <p:blipFill>
            <a:blip r:embed="rId12" cstate="print"/>
            <a:srcRect l="11111"/>
            <a:stretch>
              <a:fillRect/>
            </a:stretch>
          </p:blipFill>
          <p:spPr bwMode="auto">
            <a:xfrm>
              <a:off x="3312" y="2736"/>
              <a:ext cx="384" cy="370"/>
            </a:xfrm>
            <a:prstGeom prst="rect">
              <a:avLst/>
            </a:prstGeom>
            <a:noFill/>
          </p:spPr>
        </p:pic>
        <p:pic>
          <p:nvPicPr>
            <p:cNvPr id="37936" name="Picture 48" descr="p7"/>
            <p:cNvPicPr>
              <a:picLocks noChangeAspect="1" noChangeArrowheads="1"/>
            </p:cNvPicPr>
            <p:nvPr/>
          </p:nvPicPr>
          <p:blipFill>
            <a:blip r:embed="rId13" cstate="print"/>
            <a:srcRect l="14999" t="12000" r="13000" b="40001"/>
            <a:stretch>
              <a:fillRect/>
            </a:stretch>
          </p:blipFill>
          <p:spPr bwMode="auto">
            <a:xfrm rot="-189390">
              <a:off x="3456" y="1200"/>
              <a:ext cx="816" cy="544"/>
            </a:xfrm>
            <a:prstGeom prst="rect">
              <a:avLst/>
            </a:prstGeom>
            <a:noFill/>
          </p:spPr>
        </p:pic>
        <p:pic>
          <p:nvPicPr>
            <p:cNvPr id="37937" name="Picture 49" descr="car_A6_H2_S1"/>
            <p:cNvPicPr>
              <a:picLocks noChangeAspect="1" noChangeArrowheads="1"/>
            </p:cNvPicPr>
            <p:nvPr/>
          </p:nvPicPr>
          <p:blipFill>
            <a:blip r:embed="rId14" cstate="print">
              <a:lum bright="18000" contrast="6000"/>
            </a:blip>
            <a:srcRect l="25999" t="26668" r="58000" b="46666"/>
            <a:stretch>
              <a:fillRect/>
            </a:stretch>
          </p:blipFill>
          <p:spPr bwMode="auto">
            <a:xfrm>
              <a:off x="2016" y="1537"/>
              <a:ext cx="422" cy="527"/>
            </a:xfrm>
            <a:prstGeom prst="rect">
              <a:avLst/>
            </a:prstGeom>
            <a:noFill/>
          </p:spPr>
        </p:pic>
      </p:grpSp>
      <p:pic>
        <p:nvPicPr>
          <p:cNvPr id="37959" name="Picture 71"/>
          <p:cNvPicPr>
            <a:picLocks noChangeAspect="1" noChangeArrowheads="1"/>
          </p:cNvPicPr>
          <p:nvPr/>
        </p:nvPicPr>
        <p:blipFill>
          <a:blip r:embed="rId15" cstate="print"/>
          <a:srcRect t="15686" b="19328"/>
          <a:stretch>
            <a:fillRect/>
          </a:stretch>
        </p:blipFill>
        <p:spPr bwMode="auto">
          <a:xfrm>
            <a:off x="762000" y="4038600"/>
            <a:ext cx="4762500" cy="2209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1295400" y="4953000"/>
            <a:ext cx="457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1" name="Rectangle 73"/>
          <p:cNvSpPr>
            <a:spLocks noChangeArrowheads="1"/>
          </p:cNvSpPr>
          <p:nvPr/>
        </p:nvSpPr>
        <p:spPr bwMode="auto">
          <a:xfrm>
            <a:off x="2514600" y="5105400"/>
            <a:ext cx="762000" cy="914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1219200" y="4419600"/>
            <a:ext cx="3048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1752600" y="39624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4" name="Rectangle 76"/>
          <p:cNvSpPr>
            <a:spLocks noChangeArrowheads="1"/>
          </p:cNvSpPr>
          <p:nvPr/>
        </p:nvSpPr>
        <p:spPr bwMode="auto">
          <a:xfrm>
            <a:off x="2438400" y="41148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200400" y="4648200"/>
            <a:ext cx="6096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4648200" y="4800600"/>
            <a:ext cx="685800" cy="6096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7" name="Rectangle 79"/>
          <p:cNvSpPr>
            <a:spLocks noChangeArrowheads="1"/>
          </p:cNvSpPr>
          <p:nvPr/>
        </p:nvSpPr>
        <p:spPr bwMode="auto">
          <a:xfrm>
            <a:off x="3962400" y="5334000"/>
            <a:ext cx="12954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276600" y="3886200"/>
            <a:ext cx="838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Symbol" pitchFamily="18" charset="2"/>
              </a:rPr>
              <a:t>Example: fitting a 3D object model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50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time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Feature 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tomasi1"/>
          <p:cNvPicPr>
            <a:picLocks noChangeAspect="1" noChangeArrowheads="1"/>
          </p:cNvPicPr>
          <p:nvPr/>
        </p:nvPicPr>
        <p:blipFill>
          <a:blip r:embed="rId2" cstate="print"/>
          <a:srcRect r="54150" b="56061"/>
          <a:stretch>
            <a:fillRect/>
          </a:stretch>
        </p:blipFill>
        <p:spPr bwMode="auto">
          <a:xfrm>
            <a:off x="914400" y="2152650"/>
            <a:ext cx="2927350" cy="2927350"/>
          </a:xfrm>
          <a:prstGeom prst="rect">
            <a:avLst/>
          </a:prstGeom>
          <a:noFill/>
        </p:spPr>
      </p:pic>
      <p:pic>
        <p:nvPicPr>
          <p:cNvPr id="29701" name="Picture 5" descr="tomasi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138" y="2185988"/>
            <a:ext cx="3141662" cy="2995612"/>
          </a:xfrm>
          <a:prstGeom prst="rect">
            <a:avLst/>
          </a:prstGeom>
          <a:noFill/>
        </p:spPr>
      </p:pic>
      <p:sp>
        <p:nvSpPr>
          <p:cNvPr id="29702" name="Freeform 6"/>
          <p:cNvSpPr>
            <a:spLocks/>
          </p:cNvSpPr>
          <p:nvPr/>
        </p:nvSpPr>
        <p:spPr bwMode="auto">
          <a:xfrm>
            <a:off x="1117600" y="3765550"/>
            <a:ext cx="1417638" cy="130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0"/>
              </a:cxn>
              <a:cxn ang="0">
                <a:pos x="672" y="624"/>
              </a:cxn>
              <a:cxn ang="0">
                <a:pos x="0" y="624"/>
              </a:cxn>
              <a:cxn ang="0">
                <a:pos x="0" y="0"/>
              </a:cxn>
            </a:cxnLst>
            <a:rect l="0" t="0" r="r" b="b"/>
            <a:pathLst>
              <a:path w="672" h="624">
                <a:moveTo>
                  <a:pt x="0" y="0"/>
                </a:moveTo>
                <a:lnTo>
                  <a:pt x="672" y="0"/>
                </a:lnTo>
                <a:lnTo>
                  <a:pt x="672" y="624"/>
                </a:lnTo>
                <a:lnTo>
                  <a:pt x="0" y="624"/>
                </a:lnTo>
                <a:lnTo>
                  <a:pt x="0" y="0"/>
                </a:lnTo>
                <a:close/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6251575" y="3297238"/>
            <a:ext cx="908050" cy="161448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336"/>
              </a:cxn>
              <a:cxn ang="0">
                <a:pos x="432" y="768"/>
              </a:cxn>
              <a:cxn ang="0">
                <a:pos x="432" y="480"/>
              </a:cxn>
              <a:cxn ang="0">
                <a:pos x="0" y="48"/>
              </a:cxn>
            </a:cxnLst>
            <a:rect l="0" t="0" r="r" b="b"/>
            <a:pathLst>
              <a:path w="432" h="768">
                <a:moveTo>
                  <a:pt x="48" y="0"/>
                </a:moveTo>
                <a:lnTo>
                  <a:pt x="48" y="336"/>
                </a:lnTo>
                <a:lnTo>
                  <a:pt x="432" y="768"/>
                </a:lnTo>
                <a:lnTo>
                  <a:pt x="432" y="480"/>
                </a:lnTo>
                <a:lnTo>
                  <a:pt x="0" y="48"/>
                </a:lnTo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3048000" y="4953000"/>
            <a:ext cx="28194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0" y="336"/>
              </a:cxn>
              <a:cxn ang="0">
                <a:pos x="1776" y="0"/>
              </a:cxn>
            </a:cxnLst>
            <a:rect l="0" t="0" r="r" b="b"/>
            <a:pathLst>
              <a:path w="1776" h="336">
                <a:moveTo>
                  <a:pt x="0" y="0"/>
                </a:moveTo>
                <a:cubicBezTo>
                  <a:pt x="332" y="168"/>
                  <a:pt x="664" y="336"/>
                  <a:pt x="960" y="336"/>
                </a:cubicBezTo>
                <a:cubicBezTo>
                  <a:pt x="1256" y="336"/>
                  <a:pt x="1516" y="168"/>
                  <a:pt x="177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89325" y="5603875"/>
            <a:ext cx="412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14478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19050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2438400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1066800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1066800" y="4953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2209800" y="4419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67818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6324600" y="35052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6248400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6934200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7086600" y="4191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6705600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Estimating an homographic transformation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7" grpId="0" animBg="1"/>
      <p:bldP spid="29718" grpId="0" animBg="1"/>
      <p:bldP spid="29719" grpId="0" animBg="1"/>
      <p:bldP spid="29720" grpId="0" animBg="1"/>
      <p:bldP spid="297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01763"/>
            <a:ext cx="85344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1905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6477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7526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2743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7315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6934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13716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34290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3962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8534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5410200" y="23622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762000" y="2209800"/>
            <a:ext cx="3581400" cy="838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533400" y="2895600"/>
            <a:ext cx="327660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762000" y="3733800"/>
            <a:ext cx="29718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5562600" y="2590800"/>
            <a:ext cx="2895600" cy="685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5562600" y="3200400"/>
            <a:ext cx="28956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5791200" y="3886200"/>
            <a:ext cx="2743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Example: estimating “fundamental matrix” that corresponds two views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37215</TotalTime>
  <Words>1976</Words>
  <Application>Microsoft Office PowerPoint</Application>
  <PresentationFormat>On-screen Show (4:3)</PresentationFormat>
  <Paragraphs>429</Paragraphs>
  <Slides>70</Slides>
  <Notes>31</Notes>
  <HiddenSlides>7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4" baseType="lpstr">
      <vt:lpstr>Algerian</vt:lpstr>
      <vt:lpstr>Arial</vt:lpstr>
      <vt:lpstr>AvantGarde Bk BT</vt:lpstr>
      <vt:lpstr>Calibri</vt:lpstr>
      <vt:lpstr>StarSymbol</vt:lpstr>
      <vt:lpstr>Symbol</vt:lpstr>
      <vt:lpstr>Tahoma</vt:lpstr>
      <vt:lpstr>Times New Roman</vt:lpstr>
      <vt:lpstr>Trebuchet MS</vt:lpstr>
      <vt:lpstr>Wingdings</vt:lpstr>
      <vt:lpstr>ZapfDingbats</vt:lpstr>
      <vt:lpstr>Office Theme</vt:lpstr>
      <vt:lpstr>Equation</vt:lpstr>
      <vt:lpstr>Microsoft Equation 3.0</vt:lpstr>
      <vt:lpstr>Locating and Describing Interest Points</vt:lpstr>
      <vt:lpstr>PowerPoint Presentation</vt:lpstr>
      <vt:lpstr>Laplacian Pyramid clarification</vt:lpstr>
      <vt:lpstr>This section: correspondence and alignment</vt:lpstr>
      <vt:lpstr>This section: correspondence and alignment</vt:lpstr>
      <vt:lpstr>Example: fitting an 2D shape template</vt:lpstr>
      <vt:lpstr>Example: fitting a 3D object model</vt:lpstr>
      <vt:lpstr>Example: Estimating an homographic transformation</vt:lpstr>
      <vt:lpstr>Example: estimating “fundamental matrix” that corresponds two views</vt:lpstr>
      <vt:lpstr>Example: tracking points</vt:lpstr>
      <vt:lpstr>HW 2</vt:lpstr>
      <vt:lpstr>HW 2</vt:lpstr>
      <vt:lpstr>HW 2</vt:lpstr>
      <vt:lpstr>This class: interest points</vt:lpstr>
      <vt:lpstr>Human eye movements</vt:lpstr>
      <vt:lpstr>Human eye movements</vt:lpstr>
      <vt:lpstr>This class: interest points</vt:lpstr>
      <vt:lpstr>Overview of Keypoint Matching</vt:lpstr>
      <vt:lpstr>Goals for Keypoints</vt:lpstr>
      <vt:lpstr>Key trade-offs</vt:lpstr>
      <vt:lpstr>Choosing distinctive interest points</vt:lpstr>
      <vt:lpstr>Choosing interest points</vt:lpstr>
      <vt:lpstr>Choosing interest points</vt:lpstr>
      <vt:lpstr>Many Existing Detectors Available</vt:lpstr>
      <vt:lpstr>Harris Detector [Harris88]</vt:lpstr>
      <vt:lpstr>Harris Detector [Harris88]</vt:lpstr>
      <vt:lpstr>Harris Detector: Mathematics</vt:lpstr>
      <vt:lpstr>Explanation of Harris Criterion</vt:lpstr>
      <vt:lpstr>Harris Detector – Responses [Harris88]</vt:lpstr>
      <vt:lpstr>Harris Detector - Responses [Harris88]</vt:lpstr>
      <vt:lpstr>Hessian Detector [Beaudet78]</vt:lpstr>
      <vt:lpstr>Hessian Detector [Beaudet78]</vt:lpstr>
      <vt:lpstr>Hessian Detector – Responses [Beaudet78]</vt:lpstr>
      <vt:lpstr>Hessian Detector – Responses [Beaudet78]</vt:lpstr>
      <vt:lpstr>So far: can localize in x-y, but not scale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What Is A Useful Signature Function?</vt:lpstr>
      <vt:lpstr>Difference-of-Gaussian (DoG)</vt:lpstr>
      <vt:lpstr>DoG – Efficient Computation</vt:lpstr>
      <vt:lpstr>Find local maxima in position-scale space of Difference-of-Gaussian</vt:lpstr>
      <vt:lpstr>Results: Difference-of-Gaussian</vt:lpstr>
      <vt:lpstr>Orientation Normalization</vt:lpstr>
      <vt:lpstr>Harris-Laplace [Mikolajczyk ‘01]</vt:lpstr>
      <vt:lpstr>Harris-Laplace [Mikolajczyk ‘01]</vt:lpstr>
      <vt:lpstr>Maximally Stable Extremal Regions [Matas ‘02]</vt:lpstr>
      <vt:lpstr>Example Results: MSER</vt:lpstr>
      <vt:lpstr>Comparison</vt:lpstr>
      <vt:lpstr>Available at a web site near you…</vt:lpstr>
      <vt:lpstr>Local Descriptors</vt:lpstr>
      <vt:lpstr>Local Descriptors: SIFT Descriptor</vt:lpstr>
      <vt:lpstr>Details of Lowe’s SIFT algorithm</vt:lpstr>
      <vt:lpstr>Matching SIFT Descriptors</vt:lpstr>
      <vt:lpstr>SIFT Repeatability</vt:lpstr>
      <vt:lpstr>SIFT Repeatability</vt:lpstr>
      <vt:lpstr>SIFT Repeatability</vt:lpstr>
      <vt:lpstr>SIFT Repeatability</vt:lpstr>
      <vt:lpstr>Local Descriptors: SURF</vt:lpstr>
      <vt:lpstr>PowerPoint Presentation</vt:lpstr>
      <vt:lpstr>PowerPoint Presentation</vt:lpstr>
      <vt:lpstr>Choosing a detector</vt:lpstr>
      <vt:lpstr>Comparison of Keypoint Detectors</vt:lpstr>
      <vt:lpstr>Choosing a descriptor</vt:lpstr>
      <vt:lpstr>Things to remember</vt:lpstr>
      <vt:lpstr>Next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128</cp:revision>
  <dcterms:created xsi:type="dcterms:W3CDTF">2009-12-16T02:55:56Z</dcterms:created>
  <dcterms:modified xsi:type="dcterms:W3CDTF">2015-02-10T16:40:23Z</dcterms:modified>
</cp:coreProperties>
</file>