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498" r:id="rId3"/>
    <p:sldId id="506" r:id="rId4"/>
    <p:sldId id="507" r:id="rId5"/>
    <p:sldId id="508" r:id="rId6"/>
    <p:sldId id="528" r:id="rId7"/>
    <p:sldId id="529" r:id="rId8"/>
    <p:sldId id="530" r:id="rId9"/>
    <p:sldId id="497" r:id="rId10"/>
    <p:sldId id="489" r:id="rId11"/>
    <p:sldId id="427" r:id="rId12"/>
    <p:sldId id="558" r:id="rId13"/>
    <p:sldId id="473" r:id="rId14"/>
    <p:sldId id="486" r:id="rId15"/>
    <p:sldId id="487" r:id="rId16"/>
    <p:sldId id="488" r:id="rId17"/>
    <p:sldId id="428" r:id="rId18"/>
    <p:sldId id="490" r:id="rId19"/>
    <p:sldId id="491" r:id="rId20"/>
    <p:sldId id="433" r:id="rId21"/>
    <p:sldId id="434" r:id="rId22"/>
    <p:sldId id="436" r:id="rId23"/>
    <p:sldId id="437" r:id="rId24"/>
    <p:sldId id="438" r:id="rId25"/>
    <p:sldId id="440" r:id="rId26"/>
    <p:sldId id="441" r:id="rId27"/>
    <p:sldId id="442" r:id="rId28"/>
    <p:sldId id="443" r:id="rId29"/>
    <p:sldId id="445" r:id="rId30"/>
    <p:sldId id="470" r:id="rId31"/>
    <p:sldId id="459" r:id="rId32"/>
    <p:sldId id="460" r:id="rId33"/>
    <p:sldId id="462" r:id="rId34"/>
    <p:sldId id="550" r:id="rId35"/>
    <p:sldId id="551" r:id="rId36"/>
    <p:sldId id="501" r:id="rId37"/>
    <p:sldId id="461" r:id="rId38"/>
    <p:sldId id="493" r:id="rId39"/>
    <p:sldId id="500" r:id="rId40"/>
    <p:sldId id="464" r:id="rId41"/>
    <p:sldId id="451" r:id="rId42"/>
    <p:sldId id="465" r:id="rId43"/>
    <p:sldId id="492" r:id="rId44"/>
    <p:sldId id="453" r:id="rId45"/>
    <p:sldId id="454" r:id="rId46"/>
    <p:sldId id="502" r:id="rId47"/>
    <p:sldId id="505" r:id="rId48"/>
    <p:sldId id="504" r:id="rId49"/>
    <p:sldId id="543" r:id="rId50"/>
    <p:sldId id="544" r:id="rId51"/>
    <p:sldId id="545" r:id="rId52"/>
    <p:sldId id="546" r:id="rId53"/>
    <p:sldId id="503" r:id="rId54"/>
    <p:sldId id="552" r:id="rId55"/>
    <p:sldId id="553" r:id="rId56"/>
    <p:sldId id="554" r:id="rId57"/>
    <p:sldId id="555" r:id="rId58"/>
    <p:sldId id="556" r:id="rId59"/>
    <p:sldId id="557" r:id="rId60"/>
    <p:sldId id="547" r:id="rId61"/>
    <p:sldId id="520" r:id="rId62"/>
    <p:sldId id="519" r:id="rId63"/>
    <p:sldId id="521" r:id="rId64"/>
    <p:sldId id="548" r:id="rId65"/>
    <p:sldId id="494" r:id="rId66"/>
    <p:sldId id="495" r:id="rId67"/>
    <p:sldId id="531" r:id="rId68"/>
    <p:sldId id="532" r:id="rId69"/>
    <p:sldId id="533" r:id="rId70"/>
    <p:sldId id="534" r:id="rId71"/>
    <p:sldId id="535" r:id="rId72"/>
    <p:sldId id="536" r:id="rId73"/>
    <p:sldId id="537" r:id="rId74"/>
    <p:sldId id="538" r:id="rId75"/>
    <p:sldId id="539" r:id="rId76"/>
    <p:sldId id="540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A676"/>
    <a:srgbClr val="32000C"/>
    <a:srgbClr val="CB6B30"/>
    <a:srgbClr val="E36243"/>
    <a:srgbClr val="FF4A7E"/>
    <a:srgbClr val="0B0B0B"/>
    <a:srgbClr val="00FF00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2697" autoAdjust="0"/>
  </p:normalViewPr>
  <p:slideViewPr>
    <p:cSldViewPr>
      <p:cViewPr varScale="1">
        <p:scale>
          <a:sx n="53" d="100"/>
          <a:sy n="53" d="100"/>
        </p:scale>
        <p:origin x="3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4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856B53F-5B80-40FB-9FAE-920F4584A3EA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3C2D44-F121-47D6-A190-82ED0ED05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7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5E52F-B136-4576-BC9B-7A3057ADED53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3238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365FE-2997-42DD-AEA6-A497CAB65FF3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Figures show gradient magnitude of zebra at two different scales</a:t>
            </a:r>
          </a:p>
        </p:txBody>
      </p:sp>
    </p:spTree>
    <p:extLst>
      <p:ext uri="{BB962C8B-B14F-4D97-AF65-F5344CB8AC3E}">
        <p14:creationId xmlns:p14="http://schemas.microsoft.com/office/powerpoint/2010/main" val="4104555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58637-3F1B-4801-9AC9-281AA07EE91F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5983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32AA58-BB10-4140-94B7-2596A5F648BF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5361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B130A3-30B4-4B7D-87DF-5F802E3D3441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237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4924B-AA27-47BB-86D4-7742672275BE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0414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gy</a:t>
            </a:r>
            <a:r>
              <a:rPr lang="en-US" baseline="0" dirty="0" smtClean="0"/>
              <a:t> because y=2 is below y=1, and we typically want 90 degrees to point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C2D44-F121-47D6-A190-82ED0ED0502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34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94FC45-5BCA-48B2-B248-7ED0A801B8EC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4559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0276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59126B-AC1B-4899-A8F3-28868993CA83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541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52BF-62B1-4B02-81A2-38BE3C88164C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191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34D53A-8031-4E74-A682-A1AE85D01CBD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5437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1266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53EC27-4799-4246-B816-967455E51E7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89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91DA-4F3A-48AA-9859-D6C2800C2AA3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5253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9A36C-5CE1-46B2-ABFB-5A3F42088AA8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907400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27770-D31A-4687-80C0-0EE04A7AEB45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4378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218AF-BFC5-4894-8AB7-0FC82E74B16B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402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96D2C-47DF-4CBA-804E-E3933AF0B9C0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2639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FBA0B-7EDB-41A2-9A13-ECE1955CEF00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4372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A876CF-74B2-4064-BF1E-60E988D31740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105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09C-5FE3-4E5C-947F-62A8A654A6B6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714B-483C-45C3-99E0-9DDFC1306F6E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9D8F-1676-4F18-A19A-1DC9780C6F79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98400-A51E-47C6-AB6E-9D2F0FEB444A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AFC77-476A-4B65-AEF2-B88090E8601D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47BA-49B7-4E32-A9B2-44A226F32216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E94-D788-474D-8EEB-6F58D1472041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5DB7-2A11-4E6C-9567-D57EA333CE6B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2A0-E074-4D1F-9892-A88D1283A735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463-834F-40F6-B8E3-F026FE73268E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97F0-D666-463A-99C4-716878AAB3F2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F0A01C-ECC0-4966-AD27-2E8B22F3BDB1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2.xml"/><Relationship Id="rId7" Type="http://schemas.openxmlformats.org/officeDocument/2006/relationships/image" Target="../media/image24.png"/><Relationship Id="rId2" Type="http://schemas.openxmlformats.org/officeDocument/2006/relationships/tags" Target="../tags/tag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png"/><Relationship Id="rId11" Type="http://schemas.openxmlformats.org/officeDocument/2006/relationships/image" Target="../media/image29.wmf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xpls/abs_all.jsp?isnumber=4767846&amp;arnumber=4767851&amp;count=16&amp;index=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linear_interpolation" TargetMode="Externa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cubic_interpolation" TargetMode="Externa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Research/Projects/CS/vision/bsds/bench/html/108082-color.html" TargetMode="Externa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hyperlink" Target="http://research.microsoft.com/pubs/202540/DollarICCV13edg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hyperlink" Target="http://web.mit.edu/phillipi/www/publications/crisp_boundari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10.wmf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19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engr.illinois.edu/cs543/sp2015/hw/hw1_cs543_sp15.pdf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ai.uiuc.edu/?p=1455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ucsc.edu/~manduchi/Papers/ICCV98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770909" y="-21021"/>
            <a:ext cx="7772400" cy="1011621"/>
          </a:xfrm>
        </p:spPr>
        <p:txBody>
          <a:bodyPr/>
          <a:lstStyle/>
          <a:p>
            <a:pPr eaLnBrk="1" hangingPunct="1"/>
            <a:r>
              <a:rPr lang="en-US" dirty="0" smtClean="0"/>
              <a:t>Edge Detection</a:t>
            </a:r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>
          <a:xfrm>
            <a:off x="1485900" y="4648200"/>
            <a:ext cx="6400800" cy="1676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 (CS 543 / ECE 549)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02/05/15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83100" y="6581001"/>
            <a:ext cx="5860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Many slides from Lana Lazebnik, Steve Seitz, David Forsyth, David Lowe, Fei-Fei Li</a:t>
            </a:r>
            <a:endParaRPr lang="en-US" sz="1200" dirty="0"/>
          </a:p>
        </p:txBody>
      </p:sp>
      <p:pic>
        <p:nvPicPr>
          <p:cNvPr id="97284" name="Picture 4" descr="http://www.mattesonart.com/Data/Sites/1/magritte/Decalcomania,%201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76" y="838200"/>
            <a:ext cx="4495800" cy="362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581400"/>
            <a:ext cx="2236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Magritte, “Decalcomania”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do we care about edges?</a:t>
            </a:r>
          </a:p>
        </p:txBody>
      </p:sp>
      <p:sp>
        <p:nvSpPr>
          <p:cNvPr id="410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135563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Extract information, recognize objects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Recover geometry and viewpoint</a:t>
            </a:r>
          </a:p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715000" y="1143000"/>
          <a:ext cx="24812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Bitmap Image" r:id="rId3" imgW="2161905" imgH="2324424" progId="PBrush">
                  <p:embed/>
                </p:oleObj>
              </mc:Choice>
              <mc:Fallback>
                <p:oleObj name="Bitmap Image" r:id="rId3" imgW="2161905" imgH="2324424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143000"/>
                        <a:ext cx="24812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2" name="Group 36"/>
          <p:cNvGrpSpPr>
            <a:grpSpLocks/>
          </p:cNvGrpSpPr>
          <p:nvPr/>
        </p:nvGrpSpPr>
        <p:grpSpPr bwMode="auto">
          <a:xfrm>
            <a:off x="4800600" y="4495800"/>
            <a:ext cx="4116388" cy="1862138"/>
            <a:chOff x="-28575" y="1676401"/>
            <a:chExt cx="9296400" cy="4754564"/>
          </a:xfrm>
        </p:grpSpPr>
        <p:graphicFrame>
          <p:nvGraphicFramePr>
            <p:cNvPr id="4099" name="Object 5"/>
            <p:cNvGraphicFramePr>
              <a:graphicFrameLocks noChangeAspect="1"/>
            </p:cNvGraphicFramePr>
            <p:nvPr/>
          </p:nvGraphicFramePr>
          <p:xfrm>
            <a:off x="1743074" y="2590800"/>
            <a:ext cx="4962526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1" name="Photo Editor Photo" r:id="rId5" imgW="9752381" imgH="7314286" progId="">
                    <p:embed/>
                  </p:oleObj>
                </mc:Choice>
                <mc:Fallback>
                  <p:oleObj name="Photo Editor Photo" r:id="rId5" imgW="9752381" imgH="7314286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6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13" name="Group 16"/>
            <p:cNvGrpSpPr>
              <a:grpSpLocks/>
            </p:cNvGrpSpPr>
            <p:nvPr/>
          </p:nvGrpSpPr>
          <p:grpSpPr bwMode="auto">
            <a:xfrm>
              <a:off x="7058029" y="4953002"/>
              <a:ext cx="1857376" cy="1477963"/>
              <a:chOff x="4446" y="3120"/>
              <a:chExt cx="1170" cy="931"/>
            </a:xfrm>
          </p:grpSpPr>
          <p:sp>
            <p:nvSpPr>
              <p:cNvPr id="413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413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11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15" name="Group 17"/>
            <p:cNvGrpSpPr>
              <a:grpSpLocks/>
            </p:cNvGrpSpPr>
            <p:nvPr/>
          </p:nvGrpSpPr>
          <p:grpSpPr bwMode="auto">
            <a:xfrm>
              <a:off x="0" y="2743201"/>
              <a:ext cx="1828800" cy="1600201"/>
              <a:chOff x="0" y="1728"/>
              <a:chExt cx="1152" cy="1008"/>
            </a:xfrm>
          </p:grpSpPr>
          <p:sp>
            <p:nvSpPr>
              <p:cNvPr id="413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413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116" name="Group 20"/>
            <p:cNvGrpSpPr>
              <a:grpSpLocks/>
            </p:cNvGrpSpPr>
            <p:nvPr/>
          </p:nvGrpSpPr>
          <p:grpSpPr bwMode="auto">
            <a:xfrm>
              <a:off x="-28575" y="4451373"/>
              <a:ext cx="1843097" cy="1843097"/>
              <a:chOff x="-18" y="2804"/>
              <a:chExt cx="1161" cy="1161"/>
            </a:xfrm>
          </p:grpSpPr>
          <p:sp>
            <p:nvSpPr>
              <p:cNvPr id="412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412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412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11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24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412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412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Origin of Edges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00600"/>
            <a:ext cx="77724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/>
              <a:t>Edges </a:t>
            </a:r>
            <a:r>
              <a:rPr lang="en-US" dirty="0" smtClean="0"/>
              <a:t>are caused by a variety of factors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1588" y="9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2667000" y="1447800"/>
          <a:ext cx="29908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Photo Editor Photo" r:id="rId4" imgW="2991268" imgH="2857899" progId="">
                  <p:embed/>
                </p:oleObj>
              </mc:Choice>
              <mc:Fallback>
                <p:oleObj name="Photo Editor Photo" r:id="rId4" imgW="2991268" imgH="285789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47800"/>
                        <a:ext cx="29908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638800" y="23304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depth discontinuity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638800" y="29718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color discontinuity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638800" y="3625850"/>
            <a:ext cx="237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illumination discontinuity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638800" y="1676400"/>
            <a:ext cx="270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normal discontinuity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7239000" y="6477000"/>
            <a:ext cx="18415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finding edges 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8006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Group pixels into objects or parts</a:t>
            </a:r>
          </a:p>
          <a:p>
            <a:endParaRPr lang="en-US" dirty="0"/>
          </a:p>
          <a:p>
            <a:r>
              <a:rPr lang="en-US" dirty="0" smtClean="0"/>
              <a:t>Cues for 3D shape</a:t>
            </a:r>
          </a:p>
          <a:p>
            <a:endParaRPr lang="en-US" dirty="0"/>
          </a:p>
          <a:p>
            <a:r>
              <a:rPr lang="en-US" dirty="0" smtClean="0"/>
              <a:t>Guiding interactive image editing</a:t>
            </a:r>
            <a:endParaRPr lang="en-US" dirty="0"/>
          </a:p>
        </p:txBody>
      </p:sp>
      <p:pic>
        <p:nvPicPr>
          <p:cNvPr id="92162" name="Picture 2" descr="http://imagedatabase.cs.washington.edu/demo/rst_1_0_3_0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0200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2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 l="12254" t="59148" r="79703" b="36111"/>
          <a:stretch>
            <a:fillRect/>
          </a:stretch>
        </p:blipFill>
        <p:spPr bwMode="auto">
          <a:xfrm>
            <a:off x="5943600" y="2819400"/>
            <a:ext cx="1550988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4495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448300" y="42291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829300" y="4229100"/>
            <a:ext cx="10668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057900" y="4229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8100" y="51435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57600" y="45720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753100" y="4610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 l="81447" t="62500" r="7446" b="31944"/>
          <a:stretch>
            <a:fillRect/>
          </a:stretch>
        </p:blipFill>
        <p:spPr bwMode="auto">
          <a:xfrm>
            <a:off x="5638800" y="2895600"/>
            <a:ext cx="2057400" cy="137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3086100" y="51435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4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28800" y="5257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 l="37022" t="73611" r="53723" b="19444"/>
          <a:stretch>
            <a:fillRect/>
          </a:stretch>
        </p:blipFill>
        <p:spPr bwMode="auto">
          <a:xfrm>
            <a:off x="5638800" y="24384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Characterizing edges</a:t>
            </a:r>
          </a:p>
        </p:txBody>
      </p:sp>
      <p:sp>
        <p:nvSpPr>
          <p:cNvPr id="16387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An edge is a place of rapid change in the image intensity function</a:t>
            </a:r>
          </a:p>
        </p:txBody>
      </p:sp>
      <p:pic>
        <p:nvPicPr>
          <p:cNvPr id="16388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9" name="Line 21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0" name="Text Box 22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6402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intensity function</a:t>
              </a:r>
              <a:br>
                <a:rPr lang="en-US"/>
              </a:br>
              <a:r>
                <a:rPr lang="en-US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6397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398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6400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1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399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6394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edges correspond to</a:t>
              </a:r>
              <a:br>
                <a:rPr lang="en-US"/>
              </a:br>
              <a:r>
                <a:rPr lang="en-US"/>
                <a:t>extrema of derivative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Intensity profile</a:t>
            </a:r>
          </a:p>
        </p:txBody>
      </p:sp>
      <p:pic>
        <p:nvPicPr>
          <p:cNvPr id="17411" name="Picture 3" descr="C:\Documents and Settings\Derek Hoiem\My Documents\Classes\Spring10 - Computer Vision\figs\7\monaco_500.png"/>
          <p:cNvPicPr>
            <a:picLocks noChangeAspect="1" noChangeArrowheads="1"/>
          </p:cNvPicPr>
          <p:nvPr/>
        </p:nvPicPr>
        <p:blipFill>
          <a:blip r:embed="rId2" cstate="print"/>
          <a:srcRect l="7143" t="2380" r="7143"/>
          <a:stretch>
            <a:fillRect/>
          </a:stretch>
        </p:blipFill>
        <p:spPr bwMode="auto">
          <a:xfrm>
            <a:off x="4572000" y="0"/>
            <a:ext cx="4572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2" name="Group 12"/>
          <p:cNvGrpSpPr>
            <a:grpSpLocks noChangeAspect="1"/>
          </p:cNvGrpSpPr>
          <p:nvPr/>
        </p:nvGrpSpPr>
        <p:grpSpPr bwMode="auto">
          <a:xfrm>
            <a:off x="228600" y="1524000"/>
            <a:ext cx="3438525" cy="4267200"/>
            <a:chOff x="0" y="1143000"/>
            <a:chExt cx="4421326" cy="5486400"/>
          </a:xfrm>
        </p:grpSpPr>
        <p:pic>
          <p:nvPicPr>
            <p:cNvPr id="17416" name="Picture 2" descr="C:\Documents and Settings\Derek Hoiem\My Documents\My Pictures\monte carlo\monaco03.jpg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304800" y="1143000"/>
              <a:ext cx="4116526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>
              <a:off x="304145" y="4572000"/>
              <a:ext cx="4115140" cy="20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0" y="3886200"/>
              <a:ext cx="838950" cy="53272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>
            <a:off x="5029200" y="457200"/>
            <a:ext cx="381000" cy="76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5" descr="C:\Documents and Settings\Derek Hoiem\My Documents\Classes\Spring10 - Computer Vision\figs\7\monaco_500_gx.png"/>
          <p:cNvPicPr>
            <a:picLocks noChangeAspect="1" noChangeArrowheads="1"/>
          </p:cNvPicPr>
          <p:nvPr/>
        </p:nvPicPr>
        <p:blipFill>
          <a:blip r:embed="rId4" cstate="print"/>
          <a:srcRect l="7307" t="2856" r="7130" b="5714"/>
          <a:stretch>
            <a:fillRect/>
          </a:stretch>
        </p:blipFill>
        <p:spPr bwMode="auto">
          <a:xfrm>
            <a:off x="4572000" y="297180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4953000" y="4572000"/>
            <a:ext cx="381000" cy="1524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24600" y="228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32818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With a little Gaussian noise</a:t>
            </a:r>
          </a:p>
        </p:txBody>
      </p:sp>
      <p:pic>
        <p:nvPicPr>
          <p:cNvPr id="18435" name="Picture 2" descr="C:\Documents and Settings\Derek Hoiem\My Documents\Classes\Spring10 - Computer Vision\figs\7\monaco_500_gx_noise.png"/>
          <p:cNvPicPr>
            <a:picLocks noChangeAspect="1" noChangeArrowheads="1"/>
          </p:cNvPicPr>
          <p:nvPr/>
        </p:nvPicPr>
        <p:blipFill>
          <a:blip r:embed="rId2" cstate="print"/>
          <a:srcRect l="7143" t="3810" r="7143"/>
          <a:stretch>
            <a:fillRect/>
          </a:stretch>
        </p:blipFill>
        <p:spPr bwMode="auto">
          <a:xfrm>
            <a:off x="4572000" y="2209800"/>
            <a:ext cx="45720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Documents and Settings\Derek Hoiem\My Documents\Classes\Spring10 - Computer Vision\figs\7\monaco_noi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6477000" y="57912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Gradient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" y="4572000"/>
            <a:ext cx="411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Last class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/>
          <a:lstStyle/>
          <a:p>
            <a:r>
              <a:rPr lang="en-US" sz="3600" dirty="0" smtClean="0"/>
              <a:t>How to use filters for</a:t>
            </a:r>
          </a:p>
          <a:p>
            <a:pPr lvl="1"/>
            <a:r>
              <a:rPr lang="en-US" dirty="0" smtClean="0"/>
              <a:t>Matching</a:t>
            </a:r>
            <a:endParaRPr lang="en-US" sz="3600" dirty="0" smtClean="0"/>
          </a:p>
          <a:p>
            <a:pPr lvl="1"/>
            <a:r>
              <a:rPr lang="en-US" dirty="0" smtClean="0"/>
              <a:t>Compression</a:t>
            </a:r>
          </a:p>
          <a:p>
            <a:pPr lvl="1"/>
            <a:endParaRPr lang="en-US" dirty="0" smtClean="0"/>
          </a:p>
          <a:p>
            <a:r>
              <a:rPr lang="en-US" sz="3600" dirty="0" smtClean="0"/>
              <a:t>Image representation with pyramids</a:t>
            </a:r>
          </a:p>
          <a:p>
            <a:endParaRPr lang="en-US" sz="3600" dirty="0" smtClean="0"/>
          </a:p>
          <a:p>
            <a:r>
              <a:rPr lang="en-US" sz="3600" dirty="0" smtClean="0"/>
              <a:t>Texture and filter banks</a:t>
            </a:r>
          </a:p>
          <a:p>
            <a:pPr>
              <a:buFont typeface="Arial" charset="0"/>
              <a:buNone/>
            </a:pPr>
            <a:endParaRPr lang="en-US" sz="3600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1440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mtClean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4038600"/>
            <a:ext cx="7772400" cy="2743200"/>
            <a:chOff x="432" y="2544"/>
            <a:chExt cx="4896" cy="1728"/>
          </a:xfrm>
        </p:grpSpPr>
        <p:graphicFrame>
          <p:nvGraphicFramePr>
            <p:cNvPr id="5123" name="Object 7"/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5" name="Photo Editor Photo" r:id="rId9" imgW="5915851" imgH="2029108" progId="">
                    <p:embed/>
                  </p:oleObj>
                </mc:Choice>
                <mc:Fallback>
                  <p:oleObj name="Photo Editor Photo" r:id="rId9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129" name="Picture 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0" name="Rectangle 9"/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/>
                <a:t>Where is the edge?</a:t>
              </a:r>
              <a:endParaRPr lang="en-US" sz="2800" i="1"/>
            </a:p>
          </p:txBody>
        </p:sp>
      </p:grp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7442200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Difference filters respond strongly to noise</a:t>
            </a:r>
          </a:p>
          <a:p>
            <a:pPr lvl="1"/>
            <a:r>
              <a:rPr lang="en-US" smtClean="0"/>
              <a:t>Image noise results in pixels that look very different from their neighbors</a:t>
            </a:r>
          </a:p>
          <a:p>
            <a:pPr lvl="1"/>
            <a:r>
              <a:rPr lang="en-US" smtClean="0"/>
              <a:t>Generally, the larger the noise the stronger the response</a:t>
            </a:r>
          </a:p>
          <a:p>
            <a:pPr>
              <a:buFontTx/>
              <a:buChar char="•"/>
            </a:pPr>
            <a:r>
              <a:rPr lang="en-US" smtClean="0"/>
              <a:t>What can we do about it?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339013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Solution: smooth first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6161" name="Rectangle 2"/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To find edges, look for peaks in</a:t>
              </a:r>
              <a:endParaRPr lang="en-US" sz="2800" i="1"/>
            </a:p>
          </p:txBody>
        </p:sp>
        <p:graphicFrame>
          <p:nvGraphicFramePr>
            <p:cNvPr id="6147" name="Object 21"/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8" name="Equation" r:id="rId4" imgW="660240" imgH="393480" progId="Equation.3">
                    <p:embed/>
                  </p:oleObj>
                </mc:Choice>
                <mc:Fallback>
                  <p:oleObj name="Equation" r:id="rId4" imgW="660240" imgH="39348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17"/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6159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0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8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6156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6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9" name="Equation" r:id="rId10" imgW="660240" imgH="393480" progId="Equation.3">
                    <p:embed/>
                  </p:oleObj>
                </mc:Choice>
                <mc:Fallback>
                  <p:oleObj name="Equation" r:id="rId10" imgW="660240" imgH="39348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55" name="Text Box 26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Differentiation is convolution, and convolution is associative:</a:t>
            </a:r>
            <a:br>
              <a:rPr lang="en-US" sz="2800" smtClean="0"/>
            </a:br>
            <a:endParaRPr lang="en-US" sz="2800" smtClean="0"/>
          </a:p>
          <a:p>
            <a:pPr>
              <a:buFontTx/>
              <a:buChar char="•"/>
            </a:pPr>
            <a:r>
              <a:rPr lang="en-US" sz="2800" smtClean="0"/>
              <a:t>This saves us one operation:</a:t>
            </a:r>
            <a:endParaRPr lang="en-US" sz="2800" i="1" smtClean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581400" y="1295400"/>
          <a:ext cx="26670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" name="Equation" r:id="rId4" imgW="1320480" imgH="393480" progId="Equation.3">
                  <p:embed/>
                </p:oleObj>
              </mc:Choice>
              <mc:Fallback>
                <p:oleObj name="Equation" r:id="rId4" imgW="132048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295400"/>
                        <a:ext cx="266700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theorem of convolution</a:t>
            </a:r>
          </a:p>
        </p:txBody>
      </p:sp>
      <p:grpSp>
        <p:nvGrpSpPr>
          <p:cNvPr id="7176" name="Group 7"/>
          <p:cNvGrpSpPr>
            <a:grpSpLocks/>
          </p:cNvGrpSpPr>
          <p:nvPr/>
        </p:nvGrpSpPr>
        <p:grpSpPr bwMode="auto">
          <a:xfrm>
            <a:off x="1295400" y="2895600"/>
            <a:ext cx="6096000" cy="3810000"/>
            <a:chOff x="720" y="1317"/>
            <a:chExt cx="4474" cy="2907"/>
          </a:xfrm>
        </p:grpSpPr>
        <p:graphicFrame>
          <p:nvGraphicFramePr>
            <p:cNvPr id="7171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35" name="Photo Editor Photo" r:id="rId6" imgW="6001588" imgH="4847619" progId="">
                    <p:embed/>
                  </p:oleObj>
                </mc:Choice>
                <mc:Fallback>
                  <p:oleObj name="Photo Editor Photo" r:id="rId6" imgW="6001588" imgH="4847619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36" name="Equation" r:id="rId8" imgW="558720" imgH="393480" progId="Equation.3">
                    <p:embed/>
                  </p:oleObj>
                </mc:Choice>
                <mc:Fallback>
                  <p:oleObj name="Equation" r:id="rId8" imgW="558720" imgH="3934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7173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37" name="Equation" r:id="rId10" imgW="330120" imgH="393480" progId="Equation.3">
                    <p:embed/>
                  </p:oleObj>
                </mc:Choice>
                <mc:Fallback>
                  <p:oleObj name="Equation" r:id="rId10" imgW="330120" imgH="39348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sp>
        <p:nvSpPr>
          <p:cNvPr id="105166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667000" y="4267200"/>
            <a:ext cx="3886200" cy="1905000"/>
          </a:xfrm>
        </p:spPr>
        <p:txBody>
          <a:bodyPr/>
          <a:lstStyle/>
          <a:p>
            <a:r>
              <a:rPr lang="en-US" smtClean="0"/>
              <a:t>Is this filter separable?</a:t>
            </a:r>
          </a:p>
        </p:txBody>
      </p:sp>
      <p:graphicFrame>
        <p:nvGraphicFramePr>
          <p:cNvPr id="8194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1638300"/>
          <a:ext cx="36322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8300"/>
                        <a:ext cx="36322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505200" y="2628900"/>
            <a:ext cx="1319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* [1 </a:t>
            </a:r>
            <a:r>
              <a:rPr lang="en-US" dirty="0" smtClean="0"/>
              <a:t>0 -1</a:t>
            </a:r>
            <a:r>
              <a:rPr lang="en-US" dirty="0"/>
              <a:t>] = </a:t>
            </a:r>
          </a:p>
        </p:txBody>
      </p:sp>
      <p:graphicFrame>
        <p:nvGraphicFramePr>
          <p:cNvPr id="8195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334000" y="2171700"/>
          <a:ext cx="38100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Photo Editor Photo" r:id="rId6" imgW="6001588" imgH="2629267" progId="">
                  <p:embed/>
                </p:oleObj>
              </mc:Choice>
              <mc:Fallback>
                <p:oleObj name="Photo Editor Photo" r:id="rId6" imgW="6001588" imgH="2629267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71700"/>
                        <a:ext cx="38100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6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371600"/>
          </a:xfr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mtClean="0"/>
              <a:t>Smoothed derivative removes noise, but blurs edge. Also finds edges at different “scales”.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75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114425" y="43402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pixel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1195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 pixels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70913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 pixels</a:t>
            </a: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Tradeoff between smoothing and localization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7342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81000" y="4419600"/>
            <a:ext cx="8153400" cy="2133600"/>
          </a:xfrm>
        </p:spPr>
        <p:txBody>
          <a:bodyPr>
            <a:normAutofit fontScale="925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The gradient magnitude is large along a thick “trail” or “ridge,” so how do we identify the actual edge points?</a:t>
            </a:r>
          </a:p>
          <a:p>
            <a:pPr>
              <a:buFontTx/>
              <a:buChar char="•"/>
              <a:defRPr/>
            </a:pPr>
            <a:r>
              <a:rPr lang="en-US" smtClean="0"/>
              <a:t>How do we link the edge points to form curves?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4338" y="990600"/>
            <a:ext cx="306546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Implementation issues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7342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Designing an edge detector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458200" cy="52578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Criteria </a:t>
            </a:r>
            <a:r>
              <a:rPr lang="en-US" dirty="0" smtClean="0"/>
              <a:t>for a good edge detector:</a:t>
            </a:r>
          </a:p>
          <a:p>
            <a:pPr lvl="1"/>
            <a:r>
              <a:rPr lang="en-US" b="1" dirty="0" smtClean="0"/>
              <a:t>Good detection:</a:t>
            </a:r>
            <a:r>
              <a:rPr lang="en-US" dirty="0" smtClean="0"/>
              <a:t> </a:t>
            </a:r>
            <a:r>
              <a:rPr lang="en-US" dirty="0" smtClean="0"/>
              <a:t>find </a:t>
            </a:r>
            <a:r>
              <a:rPr lang="en-US" dirty="0" smtClean="0"/>
              <a:t>all real edges, ignoring noise or other artifacts</a:t>
            </a:r>
          </a:p>
          <a:p>
            <a:pPr lvl="1"/>
            <a:r>
              <a:rPr lang="en-US" b="1" dirty="0" smtClean="0"/>
              <a:t>Good localization</a:t>
            </a:r>
          </a:p>
          <a:p>
            <a:pPr lvl="2"/>
            <a:r>
              <a:rPr lang="en-US" sz="2800" dirty="0" smtClean="0"/>
              <a:t>detect edges </a:t>
            </a:r>
            <a:r>
              <a:rPr lang="en-US" sz="2800" dirty="0" smtClean="0"/>
              <a:t>as close as possible to the true edges</a:t>
            </a:r>
          </a:p>
          <a:p>
            <a:pPr lvl="2"/>
            <a:r>
              <a:rPr lang="en-US" sz="2800" dirty="0" smtClean="0"/>
              <a:t>return </a:t>
            </a:r>
            <a:r>
              <a:rPr lang="en-US" sz="2800" dirty="0" smtClean="0"/>
              <a:t>one point only for each true edge point</a:t>
            </a:r>
          </a:p>
          <a:p>
            <a:endParaRPr lang="en-US" sz="3600" dirty="0" smtClean="0"/>
          </a:p>
          <a:p>
            <a:r>
              <a:rPr lang="en-US" sz="3600" dirty="0" smtClean="0"/>
              <a:t>Cues </a:t>
            </a:r>
            <a:r>
              <a:rPr lang="en-US" sz="3600" dirty="0" smtClean="0"/>
              <a:t>of edge detection</a:t>
            </a:r>
          </a:p>
          <a:p>
            <a:pPr lvl="1"/>
            <a:r>
              <a:rPr lang="en-US" dirty="0" smtClean="0"/>
              <a:t>Differences in color, intensity, or texture across the boundary</a:t>
            </a:r>
          </a:p>
          <a:p>
            <a:pPr lvl="1"/>
            <a:r>
              <a:rPr lang="en-US" dirty="0" smtClean="0"/>
              <a:t>Continuity and closure</a:t>
            </a:r>
          </a:p>
          <a:p>
            <a:pPr lvl="1"/>
            <a:r>
              <a:rPr lang="en-US" dirty="0" smtClean="0"/>
              <a:t>High-level knowledge</a:t>
            </a:r>
          </a:p>
          <a:p>
            <a:pPr lvl="1"/>
            <a:endParaRPr lang="en-US" dirty="0" smtClean="0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L. Fei-Fei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55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3886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This is probably the most widely used edge detector in computer vision</a:t>
            </a:r>
          </a:p>
          <a:p>
            <a:pPr>
              <a:buFontTx/>
              <a:buChar char="•"/>
              <a:defRPr/>
            </a:pPr>
            <a:r>
              <a:rPr lang="en-US" smtClean="0"/>
              <a:t>Theoretical model: step-edges corrupted by additive Gaussian noise</a:t>
            </a:r>
          </a:p>
          <a:p>
            <a:pPr>
              <a:buFontTx/>
              <a:buChar char="•"/>
              <a:defRPr/>
            </a:pPr>
            <a:r>
              <a:rPr lang="en-US" smtClean="0"/>
              <a:t>Canny has shown that the first derivative of the Gaussian closely approximates the operator that optimizes the product of </a:t>
            </a:r>
            <a:r>
              <a:rPr lang="en-US" i="1" smtClean="0"/>
              <a:t>signal-to-noise ratio</a:t>
            </a:r>
            <a:r>
              <a:rPr lang="en-US" smtClean="0"/>
              <a:t> and localization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57200" y="5532438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/>
              <a:t>J. Canny, </a:t>
            </a:r>
            <a:r>
              <a:rPr lang="en-US" sz="2000" b="1" i="1">
                <a:hlinkClick r:id="rId3"/>
              </a:rPr>
              <a:t>A Computational Approach To Edge Detection</a:t>
            </a:r>
            <a:r>
              <a:rPr lang="en-US" sz="2000"/>
              <a:t>, IEEE Trans. Pattern Analysis and Machine Intelligence, 8:679-714, 1986. 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L. 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dirty="0" smtClean="0"/>
              <a:t>input image (“Lena”)</a:t>
            </a:r>
          </a:p>
        </p:txBody>
      </p:sp>
      <p:pic>
        <p:nvPicPr>
          <p:cNvPr id="25604" name="Picture 4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couple remaining questions from earlier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the curvature of the earth change the horizon location?</a:t>
            </a:r>
          </a:p>
          <a:p>
            <a:endParaRPr lang="en-US" dirty="0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2133600"/>
            <a:ext cx="397949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133600"/>
            <a:ext cx="4648200" cy="254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709792"/>
            <a:ext cx="3429000" cy="2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24600" y="5562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Illustrations from Amin Sadeghi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-direction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Compute Gradients (DoG)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 Orientation at Each Pixel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Threshold at minimum level</a:t>
            </a:r>
          </a:p>
          <a:p>
            <a:r>
              <a:rPr lang="en-US" sz="2400" smtClean="0"/>
              <a:t>Get orientation</a:t>
            </a:r>
          </a:p>
        </p:txBody>
      </p:sp>
      <p:pic>
        <p:nvPicPr>
          <p:cNvPr id="28676" name="Picture 2" descr="C:\Documents and Settings\Derek Hoiem\My Documents\Classes\Spring10 - Computer Vision\figs\7\lena_edge_d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5791200" y="2057400"/>
            <a:ext cx="3095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theta = atan2</a:t>
            </a:r>
            <a:r>
              <a:rPr lang="en-US" sz="2400" dirty="0" smtClean="0"/>
              <a:t>(-</a:t>
            </a:r>
            <a:r>
              <a:rPr lang="en-US" sz="2400" dirty="0" err="1" smtClean="0"/>
              <a:t>gy</a:t>
            </a:r>
            <a:r>
              <a:rPr lang="en-US" sz="2400" dirty="0"/>
              <a:t>, </a:t>
            </a:r>
            <a:r>
              <a:rPr lang="en-US" sz="2400" dirty="0" err="1"/>
              <a:t>gx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Non-maximum suppression for each orientation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5715000" y="1295400"/>
            <a:ext cx="2286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At q, we have a maximum if the value is larger than those at both p and at r. Interpolate to get these values.</a:t>
            </a: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90488" y="65532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Bilinear Interpolation</a:t>
            </a:r>
            <a:endParaRPr lang="en-US" dirty="0"/>
          </a:p>
        </p:txBody>
      </p:sp>
      <p:pic>
        <p:nvPicPr>
          <p:cNvPr id="476162" name="Picture 2" descr="File:Bilin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0086" y="1828800"/>
            <a:ext cx="4023914" cy="4038600"/>
          </a:xfrm>
          <a:prstGeom prst="rect">
            <a:avLst/>
          </a:prstGeom>
          <a:noFill/>
        </p:spPr>
      </p:pic>
      <p:pic>
        <p:nvPicPr>
          <p:cNvPr id="476164" name="Picture 4" descr="http://upload.wikimedia.org/wikipedia/commons/thumb/e/e7/Bilinear_interpolation.png/220px-Bilinear_interpol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133600"/>
            <a:ext cx="3505200" cy="3345874"/>
          </a:xfrm>
          <a:prstGeom prst="rect">
            <a:avLst/>
          </a:prstGeom>
          <a:noFill/>
        </p:spPr>
      </p:pic>
      <p:pic>
        <p:nvPicPr>
          <p:cNvPr id="476166" name="Picture 6" descr=" f(x,y) \approx \begin{bmatrix}&#10;1-x &amp; x \end{bmatrix} \begin{bmatrix}&#10;f(0,0) &amp; f(0,1) \\&#10;f(1,0) &amp; f(1,1) \end{bmatrix} \begin{bmatrix}&#10;1-y \\&#10;y \end{bmatrix}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143000"/>
            <a:ext cx="5817565" cy="76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47733" y="6488668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http://en.wikipedia.org/wiki/Bilinear_interpolation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Sidebar: Interpolation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1722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imx2 = </a:t>
            </a:r>
            <a:r>
              <a:rPr lang="en-US" dirty="0" err="1" smtClean="0"/>
              <a:t>imresize</a:t>
            </a:r>
            <a:r>
              <a:rPr lang="en-US" dirty="0" smtClean="0"/>
              <a:t>(</a:t>
            </a:r>
            <a:r>
              <a:rPr lang="en-US" dirty="0" err="1" smtClean="0"/>
              <a:t>im</a:t>
            </a:r>
            <a:r>
              <a:rPr lang="en-US" dirty="0" smtClean="0"/>
              <a:t>, 2, </a:t>
            </a:r>
            <a:r>
              <a:rPr lang="en-US" dirty="0" err="1" smtClean="0"/>
              <a:t>interpolation_type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‘nearest’ </a:t>
            </a:r>
          </a:p>
          <a:p>
            <a:pPr lvl="1"/>
            <a:r>
              <a:rPr lang="en-US" dirty="0" smtClean="0"/>
              <a:t>Copy value from nearest known</a:t>
            </a:r>
          </a:p>
          <a:p>
            <a:pPr lvl="1"/>
            <a:r>
              <a:rPr lang="en-US" dirty="0" smtClean="0"/>
              <a:t>Very fast but creates blocky edges</a:t>
            </a:r>
          </a:p>
          <a:p>
            <a:endParaRPr lang="en-US" dirty="0"/>
          </a:p>
          <a:p>
            <a:r>
              <a:rPr lang="en-US" dirty="0" smtClean="0"/>
              <a:t>‘bilinear’</a:t>
            </a:r>
          </a:p>
          <a:p>
            <a:pPr lvl="1"/>
            <a:r>
              <a:rPr lang="en-US" dirty="0" smtClean="0"/>
              <a:t>Weighted average from four nearest known pixels</a:t>
            </a:r>
          </a:p>
          <a:p>
            <a:pPr lvl="1"/>
            <a:r>
              <a:rPr lang="en-US" dirty="0" smtClean="0"/>
              <a:t>Fast and reasonable results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‘</a:t>
            </a:r>
            <a:r>
              <a:rPr lang="en-US" dirty="0" err="1" smtClean="0"/>
              <a:t>bicubic</a:t>
            </a:r>
            <a:r>
              <a:rPr lang="en-US" dirty="0" smtClean="0"/>
              <a:t>’ (default)</a:t>
            </a:r>
          </a:p>
          <a:p>
            <a:pPr lvl="1"/>
            <a:r>
              <a:rPr lang="en-US" dirty="0" smtClean="0"/>
              <a:t>Non-linear smoothing over larger area</a:t>
            </a:r>
          </a:p>
          <a:p>
            <a:pPr lvl="1"/>
            <a:r>
              <a:rPr lang="en-US" dirty="0" smtClean="0"/>
              <a:t>Slower, visually appealing, may create negative pixel values</a:t>
            </a:r>
            <a:endParaRPr lang="en-US" dirty="0"/>
          </a:p>
        </p:txBody>
      </p:sp>
      <p:pic>
        <p:nvPicPr>
          <p:cNvPr id="98306" name="Picture 2" descr="http://upload.wikimedia.org/wikipedia/commons/thumb/c/c1/Nearest2DInterpolExample.png/220px-Nearest2DInterpol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3" y="1524000"/>
            <a:ext cx="20955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http://upload.wikimedia.org/wikipedia/commons/thumb/d/d5/BicubicInterpolationExample.png/220px-BicubicInterpolation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3" y="5105400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ttp://upload.wikimedia.org/wikipedia/commons/thumb/1/16/BilinearInterpolExample.png/220px-BilinearInterpolExamp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73" y="3333751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80287"/>
            <a:ext cx="522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Examples from </a:t>
            </a:r>
            <a:r>
              <a:rPr lang="en-US" sz="1400" dirty="0">
                <a:hlinkClick r:id="rId5"/>
              </a:rPr>
              <a:t>http://en.wikipedia.org/wiki/Bicubic_interpolation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32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Derek Hoiem\My Documents\Classes\Spring10 - Computer Vision\figs\7\lena_edge_d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Before Non-max Suppression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After non-max suppression</a:t>
            </a:r>
          </a:p>
        </p:txBody>
      </p:sp>
      <p:pic>
        <p:nvPicPr>
          <p:cNvPr id="32771" name="Picture 3" descr="C:\Documents and Settings\Derek Hoiem\My Documents\Classes\Spring10 - Computer Vision\figs\7\lena_edge_dir_th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Before Non-max Suppression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After non-max suppression</a:t>
            </a:r>
          </a:p>
        </p:txBody>
      </p:sp>
      <p:pic>
        <p:nvPicPr>
          <p:cNvPr id="34819" name="Picture 2" descr="C:\Documents and Settings\Derek Hoiem\My Documents\Classes\Spring10 - Computer Vision\figs\7\lena_grad_th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couple remaining questions from earlier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Computational complexity of coarse-to-fine search?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0200" y="2667000"/>
            <a:ext cx="19812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7400" y="4343400"/>
            <a:ext cx="990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0" y="5181600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495800" y="2667000"/>
            <a:ext cx="990600" cy="723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4724400" y="4419600"/>
            <a:ext cx="495300" cy="342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4876800" y="5257800"/>
            <a:ext cx="190500" cy="152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6400" y="22860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 Pyramid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30480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2600" y="27432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5029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Resolution Search O(N/M)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0" y="326767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Repeated Local Neighborhood Search O(M)</a:t>
            </a:r>
            <a:endParaRPr lang="en-US" dirty="0"/>
          </a:p>
        </p:txBody>
      </p:sp>
      <p:sp>
        <p:nvSpPr>
          <p:cNvPr id="18" name="Right Brace 17"/>
          <p:cNvSpPr/>
          <p:nvPr/>
        </p:nvSpPr>
        <p:spPr>
          <a:xfrm>
            <a:off x="6477000" y="2667000"/>
            <a:ext cx="228600" cy="21336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4419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Downsampling</a:t>
            </a:r>
            <a:r>
              <a:rPr lang="en-US" dirty="0" smtClean="0"/>
              <a:t>: O(N+M)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14800" y="22860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 Pyramid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5867400"/>
            <a:ext cx="5865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complexity: O(N+M)</a:t>
            </a:r>
          </a:p>
          <a:p>
            <a:r>
              <a:rPr lang="en-US" dirty="0" smtClean="0"/>
              <a:t>Original high-resolution full search: O(NM) or O(N </a:t>
            </a:r>
            <a:r>
              <a:rPr lang="en-US" dirty="0" err="1" smtClean="0"/>
              <a:t>logN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Hysteresis thresholding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Threshold at low/high levels to get weak/strong edge pixels</a:t>
            </a:r>
          </a:p>
          <a:p>
            <a:r>
              <a:rPr lang="en-US" sz="2400" smtClean="0"/>
              <a:t>Do connected components, starting from strong edge pixels</a:t>
            </a:r>
          </a:p>
        </p:txBody>
      </p:sp>
      <p:pic>
        <p:nvPicPr>
          <p:cNvPr id="35844" name="Picture 2" descr="C:\Documents and Settings\Derek Hoiem\My Documents\Classes\Spring10 - Computer Vision\figs\7\lena_hysteresi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828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201738"/>
            <a:ext cx="7772400" cy="4114800"/>
          </a:xfrm>
        </p:spPr>
        <p:txBody>
          <a:bodyPr/>
          <a:lstStyle/>
          <a:p>
            <a:r>
              <a:rPr lang="en-US" smtClean="0"/>
              <a:t>Check that maximum value of gradient value is sufficiently large</a:t>
            </a:r>
          </a:p>
          <a:p>
            <a:pPr lvl="1"/>
            <a:r>
              <a:rPr lang="en-US" smtClean="0"/>
              <a:t>drop-outs?  use </a:t>
            </a:r>
            <a:r>
              <a:rPr lang="en-US" b="1" smtClean="0"/>
              <a:t>hysteresis</a:t>
            </a:r>
          </a:p>
          <a:p>
            <a:pPr lvl="2"/>
            <a:r>
              <a:rPr lang="en-US" smtClean="0"/>
              <a:t>use a high threshold to start edge curves and a low threshold to continue them.</a:t>
            </a:r>
            <a:endParaRPr lang="en-US" b="1" smtClean="0"/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Final Canny Edges</a:t>
            </a:r>
          </a:p>
        </p:txBody>
      </p:sp>
      <p:pic>
        <p:nvPicPr>
          <p:cNvPr id="37891" name="Picture 4" descr="l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C:\Documents and Settings\Derek Hoiem\My Documents\Classes\Spring10 - Computer Vision\figs\7\lena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sz="2800" smtClean="0"/>
              <a:t>Filter image with x, y derivatives of Gaussian </a:t>
            </a:r>
          </a:p>
          <a:p>
            <a:pPr marL="533400" indent="-533400">
              <a:buFontTx/>
              <a:buAutoNum type="arabicPeriod"/>
            </a:pPr>
            <a:r>
              <a:rPr lang="en-US" sz="2800" smtClean="0"/>
              <a:t>Find magnitude and orientation of gradient</a:t>
            </a:r>
          </a:p>
          <a:p>
            <a:pPr marL="533400" indent="-533400">
              <a:buFontTx/>
              <a:buAutoNum type="arabicPeriod"/>
            </a:pPr>
            <a:r>
              <a:rPr lang="en-US" sz="2800" smtClean="0"/>
              <a:t>Non-maximum suppression:</a:t>
            </a:r>
          </a:p>
          <a:p>
            <a:pPr marL="838200" lvl="1" indent="-381000"/>
            <a:r>
              <a:rPr lang="en-US" sz="2400" smtClean="0"/>
              <a:t>Thin multi-pixel wide “ridges” down to single pixel width</a:t>
            </a:r>
          </a:p>
          <a:p>
            <a:pPr marL="533400" indent="-533400">
              <a:buFontTx/>
              <a:buAutoNum type="arabicPeriod"/>
            </a:pPr>
            <a:r>
              <a:rPr lang="en-US" sz="2800" smtClean="0"/>
              <a:t>Thresholding and linking (hysteresis):</a:t>
            </a:r>
          </a:p>
          <a:p>
            <a:pPr marL="838200" lvl="1" indent="-381000"/>
            <a:r>
              <a:rPr lang="en-US" sz="2400" smtClean="0"/>
              <a:t>Define two thresholds: low and high</a:t>
            </a:r>
          </a:p>
          <a:p>
            <a:pPr marL="838200" lvl="1" indent="-381000"/>
            <a:r>
              <a:rPr lang="en-US" sz="2400" smtClean="0"/>
              <a:t>Use the high threshold to start edge curves and the low threshold to continue them</a:t>
            </a:r>
            <a:endParaRPr lang="en-US" sz="2400" b="1" smtClean="0"/>
          </a:p>
          <a:p>
            <a:pPr marL="1257300" lvl="2" indent="-342900"/>
            <a:endParaRPr lang="en-US" sz="2000" smtClean="0"/>
          </a:p>
          <a:p>
            <a:pPr marL="533400" indent="-533400"/>
            <a:endParaRPr lang="en-US" sz="2800" smtClean="0"/>
          </a:p>
          <a:p>
            <a:pPr marL="533400" indent="-533400"/>
            <a:r>
              <a:rPr lang="en-US" sz="2800" smtClean="0"/>
              <a:t>MATLAB: edge(image, ‘canny’)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Lowe, L. 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5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smtClean="0"/>
              <a:t>Effect of </a:t>
            </a:r>
            <a:r>
              <a:rPr lang="en-US" smtClean="0">
                <a:sym typeface="Symbol" pitchFamily="18" charset="2"/>
              </a:rPr>
              <a:t> (</a:t>
            </a:r>
            <a:r>
              <a:rPr lang="en-US" smtClean="0"/>
              <a:t>Gaussian kernel spread/size)</a:t>
            </a:r>
          </a:p>
        </p:txBody>
      </p:sp>
      <p:pic>
        <p:nvPicPr>
          <p:cNvPr id="39939" name="Picture 4" descr="cln1can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cln1c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913" y="13716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cl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429000" y="4368800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3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6013" y="4433888"/>
            <a:ext cx="8651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6400800" y="4357688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5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9875" y="4418013"/>
            <a:ext cx="8810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38200" y="4357688"/>
            <a:ext cx="107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original </a:t>
            </a:r>
          </a:p>
        </p:txBody>
      </p:sp>
      <p:sp>
        <p:nvSpPr>
          <p:cNvPr id="39947" name="Rectangle 12"/>
          <p:cNvSpPr>
            <a:spLocks noChangeArrowheads="1"/>
          </p:cNvSpPr>
          <p:nvPr/>
        </p:nvSpPr>
        <p:spPr bwMode="auto">
          <a:xfrm>
            <a:off x="685800" y="5257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The choice of 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sz="2800"/>
              <a:t> depends on desired behavior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large </a:t>
            </a:r>
            <a:r>
              <a:rPr lang="en-US" sz="2000">
                <a:sym typeface="Symbol" pitchFamily="18" charset="2"/>
              </a:rPr>
              <a:t></a:t>
            </a:r>
            <a:r>
              <a:rPr lang="en-US" sz="2000"/>
              <a:t> detects large scale edges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small </a:t>
            </a:r>
            <a:r>
              <a:rPr lang="en-US" sz="2000">
                <a:sym typeface="Symbol" pitchFamily="18" charset="2"/>
              </a:rPr>
              <a:t></a:t>
            </a:r>
            <a:r>
              <a:rPr lang="en-US" sz="2000"/>
              <a:t> detects fine features</a:t>
            </a:r>
          </a:p>
        </p:txBody>
      </p:sp>
      <p:sp>
        <p:nvSpPr>
          <p:cNvPr id="39948" name="Text Box 16"/>
          <p:cNvSpPr txBox="1">
            <a:spLocks noChangeArrowheads="1"/>
          </p:cNvSpPr>
          <p:nvPr/>
        </p:nvSpPr>
        <p:spPr bwMode="auto">
          <a:xfrm>
            <a:off x="75469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detect boundaries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0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human segmentation</a:t>
            </a:r>
          </a:p>
        </p:txBody>
      </p:sp>
      <p:sp>
        <p:nvSpPr>
          <p:cNvPr id="40972" name="Text Box 13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gradient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104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200400"/>
            <a:ext cx="5562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172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667000"/>
            <a:ext cx="1600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876800"/>
            <a:ext cx="534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Martin, </a:t>
            </a:r>
            <a:r>
              <a:rPr lang="en-US" dirty="0" err="1" smtClean="0"/>
              <a:t>Fowlkes</a:t>
            </a:r>
            <a:r>
              <a:rPr lang="en-US" dirty="0" smtClean="0"/>
              <a:t>, Malik 2004: Learning to Detection Natural Boundaries…</a:t>
            </a:r>
          </a:p>
          <a:p>
            <a:r>
              <a:rPr lang="en-US" dirty="0" smtClean="0">
                <a:hlinkClick r:id="rId3"/>
              </a:rPr>
              <a:t>http://www.eecs.berkeley.edu/Research/Projects/CS/vision/grouping/papers/mfm-pami-boundary.pdf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277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04800"/>
            <a:ext cx="733425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6252" y="16764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Brightness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667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733800"/>
            <a:ext cx="94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7244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791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pic>
        <p:nvPicPr>
          <p:cNvPr id="93186" name="Picture 2" descr="http://www.cs.berkeley.edu/projects/vision/grouping/segbench/BSDS300/html/images/plain/normal/color/167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://www.eecs.berkeley.edu/Research/Projects/CS/vision/bsds/bench/color/human/16706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3800474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3" y="393612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(0.95)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3190" name="Picture 6" descr="http://www.eecs.berkeley.edu/Research/Projects/CS/vision/bsds/bench/color/bgtg/16706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11" y="2456377"/>
            <a:ext cx="4304814" cy="28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1849" y="246457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(0.88)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Issue from Tuesday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5135563"/>
          </a:xfrm>
        </p:spPr>
        <p:txBody>
          <a:bodyPr/>
          <a:lstStyle/>
          <a:p>
            <a:r>
              <a:rPr lang="en-US" dirty="0" smtClean="0"/>
              <a:t>Why not use an ideal filter?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39000" t="28800" r="21400" b="24267"/>
          <a:stretch>
            <a:fillRect/>
          </a:stretch>
        </p:blipFill>
        <p:spPr bwMode="auto">
          <a:xfrm>
            <a:off x="3886200" y="28956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86200" y="6324600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Attempt to apply ideal filter in frequency domain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4023" t="19138" r="45345" b="49159"/>
          <a:stretch>
            <a:fillRect/>
          </a:stretch>
        </p:blipFill>
        <p:spPr bwMode="auto">
          <a:xfrm>
            <a:off x="304800" y="3352800"/>
            <a:ext cx="329738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2057400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Answer: has infinite spatial extent, clipping results in ringing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883" y="39361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1259" y="227171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4210" name="Picture 2" descr="http://www.cs.berkeley.edu/projects/vision/grouping/segbench/BSDS300/html/images/plain/normal/color/42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http://www.eecs.berkeley.edu/Research/Projects/CS/vision/bsds/bench/color/human/4204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74198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9595" y="245637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</a:t>
            </a:r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4216" name="Picture 8" descr="http://www.eecs.berkeley.edu/Research/Projects/CS/vision/bsds/bench/color/bgtg/42049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59" y="2264983"/>
            <a:ext cx="4391791" cy="29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55832" y="24203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(0.88)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http://www.cs.berkeley.edu/projects/vision/grouping/segbench/BSDS300/html/images/plain/normal/color/253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http://www.eecs.berkeley.edu/Research/Projects/CS/vision/bsds/bench/color/human/25305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3619829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http://www.eecs.berkeley.edu/Research/Projects/CS/vision/bsds/bench/color/cgtg/253055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521115"/>
            <a:ext cx="4343400" cy="28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694" y="255181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(0.63)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 descr="http://www.eecs.berkeley.edu/Research/Projects/CS/vision/bsds/bench/color/bgtg/10808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13062"/>
            <a:ext cx="4419600" cy="29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http://www.cs.berkeley.edu/projects/vision/grouping/segbench/BSDS300/html/images/plain/normal/color/108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www.eecs.berkeley.edu/Research/Projects/CS/vision/bsds/bench/color/human/10808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98" y="378274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694" y="223894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(0.35)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60092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For more: </a:t>
            </a:r>
            <a:r>
              <a:rPr lang="en-US" sz="1600" dirty="0" smtClean="0">
                <a:hlinkClick r:id="rId5"/>
              </a:rPr>
              <a:t>http</a:t>
            </a:r>
            <a:r>
              <a:rPr lang="en-US" sz="1600" dirty="0">
                <a:hlinkClick r:id="rId5"/>
              </a:rPr>
              <a:t>://www.eecs.berkeley.edu/Research/Projects/CS/vision/bsds/bench/html/108082-color.html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89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4104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Edge Detection with Structured Random Forests (Dollar Zitnick ICCV 2013)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5791200" cy="51355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Goal: quickly predict whether each pixel is an edge</a:t>
            </a:r>
          </a:p>
          <a:p>
            <a:endParaRPr lang="en-US" dirty="0" smtClean="0"/>
          </a:p>
          <a:p>
            <a:r>
              <a:rPr lang="en-US" dirty="0" smtClean="0"/>
              <a:t>Insights</a:t>
            </a:r>
          </a:p>
          <a:p>
            <a:pPr lvl="1"/>
            <a:r>
              <a:rPr lang="en-US" dirty="0" smtClean="0"/>
              <a:t>Predictions can be learned from training data</a:t>
            </a:r>
          </a:p>
          <a:p>
            <a:pPr lvl="1"/>
            <a:r>
              <a:rPr lang="en-US" dirty="0" smtClean="0"/>
              <a:t>Predictions for nearby pixels should not be independent</a:t>
            </a:r>
          </a:p>
          <a:p>
            <a:endParaRPr lang="en-US" dirty="0" smtClean="0"/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/>
              <a:t>Train structured random forests to split data into patches with similar boundaries based on features</a:t>
            </a:r>
          </a:p>
          <a:p>
            <a:pPr lvl="1"/>
            <a:r>
              <a:rPr lang="en-US" dirty="0"/>
              <a:t>Predict boundaries at patch level, rather than pixel level, and aggregate (average votes)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8482" y="6534834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research.microsoft.com/pubs/202540/DollarICCV13edges.pdf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810" y="1410203"/>
            <a:ext cx="1973400" cy="1310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746635" y="2798642"/>
            <a:ext cx="228600" cy="212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810" y="3122843"/>
            <a:ext cx="2152800" cy="14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23023" y="5070753"/>
            <a:ext cx="1000388" cy="910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632395" y="5079921"/>
            <a:ext cx="579864" cy="646771"/>
          </a:xfrm>
          <a:custGeom>
            <a:avLst/>
            <a:gdLst>
              <a:gd name="connsiteX0" fmla="*/ 579864 w 579864"/>
              <a:gd name="connsiteY0" fmla="*/ 646771 h 646771"/>
              <a:gd name="connsiteX1" fmla="*/ 524108 w 579864"/>
              <a:gd name="connsiteY1" fmla="*/ 624468 h 646771"/>
              <a:gd name="connsiteX2" fmla="*/ 512956 w 579864"/>
              <a:gd name="connsiteY2" fmla="*/ 591015 h 646771"/>
              <a:gd name="connsiteX3" fmla="*/ 457200 w 579864"/>
              <a:gd name="connsiteY3" fmla="*/ 535259 h 646771"/>
              <a:gd name="connsiteX4" fmla="*/ 434898 w 579864"/>
              <a:gd name="connsiteY4" fmla="*/ 501805 h 646771"/>
              <a:gd name="connsiteX5" fmla="*/ 390293 w 579864"/>
              <a:gd name="connsiteY5" fmla="*/ 446049 h 646771"/>
              <a:gd name="connsiteX6" fmla="*/ 367991 w 579864"/>
              <a:gd name="connsiteY6" fmla="*/ 379141 h 646771"/>
              <a:gd name="connsiteX7" fmla="*/ 345688 w 579864"/>
              <a:gd name="connsiteY7" fmla="*/ 356839 h 646771"/>
              <a:gd name="connsiteX8" fmla="*/ 301083 w 579864"/>
              <a:gd name="connsiteY8" fmla="*/ 301083 h 646771"/>
              <a:gd name="connsiteX9" fmla="*/ 289932 w 579864"/>
              <a:gd name="connsiteY9" fmla="*/ 267629 h 646771"/>
              <a:gd name="connsiteX10" fmla="*/ 256478 w 579864"/>
              <a:gd name="connsiteY10" fmla="*/ 245327 h 646771"/>
              <a:gd name="connsiteX11" fmla="*/ 200722 w 579864"/>
              <a:gd name="connsiteY11" fmla="*/ 200722 h 646771"/>
              <a:gd name="connsiteX12" fmla="*/ 133815 w 579864"/>
              <a:gd name="connsiteY12" fmla="*/ 122663 h 646771"/>
              <a:gd name="connsiteX13" fmla="*/ 100361 w 579864"/>
              <a:gd name="connsiteY13" fmla="*/ 111512 h 646771"/>
              <a:gd name="connsiteX14" fmla="*/ 66908 w 579864"/>
              <a:gd name="connsiteY14" fmla="*/ 89210 h 646771"/>
              <a:gd name="connsiteX15" fmla="*/ 55756 w 579864"/>
              <a:gd name="connsiteY15" fmla="*/ 55756 h 646771"/>
              <a:gd name="connsiteX16" fmla="*/ 33454 w 579864"/>
              <a:gd name="connsiteY16" fmla="*/ 22302 h 646771"/>
              <a:gd name="connsiteX17" fmla="*/ 0 w 579864"/>
              <a:gd name="connsiteY17" fmla="*/ 0 h 6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9864" h="646771">
                <a:moveTo>
                  <a:pt x="579864" y="646771"/>
                </a:moveTo>
                <a:cubicBezTo>
                  <a:pt x="561279" y="639337"/>
                  <a:pt x="539486" y="637283"/>
                  <a:pt x="524108" y="624468"/>
                </a:cubicBezTo>
                <a:cubicBezTo>
                  <a:pt x="515078" y="616943"/>
                  <a:pt x="520009" y="600418"/>
                  <a:pt x="512956" y="591015"/>
                </a:cubicBezTo>
                <a:cubicBezTo>
                  <a:pt x="497186" y="569988"/>
                  <a:pt x="471779" y="557129"/>
                  <a:pt x="457200" y="535259"/>
                </a:cubicBezTo>
                <a:cubicBezTo>
                  <a:pt x="449766" y="524108"/>
                  <a:pt x="443270" y="512270"/>
                  <a:pt x="434898" y="501805"/>
                </a:cubicBezTo>
                <a:cubicBezTo>
                  <a:pt x="371335" y="422350"/>
                  <a:pt x="458942" y="549022"/>
                  <a:pt x="390293" y="446049"/>
                </a:cubicBezTo>
                <a:cubicBezTo>
                  <a:pt x="382859" y="423746"/>
                  <a:pt x="384615" y="395764"/>
                  <a:pt x="367991" y="379141"/>
                </a:cubicBezTo>
                <a:cubicBezTo>
                  <a:pt x="360557" y="371707"/>
                  <a:pt x="352256" y="365049"/>
                  <a:pt x="345688" y="356839"/>
                </a:cubicBezTo>
                <a:cubicBezTo>
                  <a:pt x="289419" y="286503"/>
                  <a:pt x="354934" y="354931"/>
                  <a:pt x="301083" y="301083"/>
                </a:cubicBezTo>
                <a:cubicBezTo>
                  <a:pt x="297366" y="289932"/>
                  <a:pt x="297275" y="276808"/>
                  <a:pt x="289932" y="267629"/>
                </a:cubicBezTo>
                <a:cubicBezTo>
                  <a:pt x="281560" y="257164"/>
                  <a:pt x="266943" y="253699"/>
                  <a:pt x="256478" y="245327"/>
                </a:cubicBezTo>
                <a:cubicBezTo>
                  <a:pt x="177030" y="181769"/>
                  <a:pt x="303690" y="269365"/>
                  <a:pt x="200722" y="200722"/>
                </a:cubicBezTo>
                <a:cubicBezTo>
                  <a:pt x="186453" y="179318"/>
                  <a:pt x="156994" y="130389"/>
                  <a:pt x="133815" y="122663"/>
                </a:cubicBezTo>
                <a:lnTo>
                  <a:pt x="100361" y="111512"/>
                </a:lnTo>
                <a:cubicBezTo>
                  <a:pt x="89210" y="104078"/>
                  <a:pt x="75280" y="99675"/>
                  <a:pt x="66908" y="89210"/>
                </a:cubicBezTo>
                <a:cubicBezTo>
                  <a:pt x="59565" y="80031"/>
                  <a:pt x="61013" y="66270"/>
                  <a:pt x="55756" y="55756"/>
                </a:cubicBezTo>
                <a:cubicBezTo>
                  <a:pt x="49762" y="43769"/>
                  <a:pt x="42931" y="31779"/>
                  <a:pt x="33454" y="22302"/>
                </a:cubicBezTo>
                <a:cubicBezTo>
                  <a:pt x="23977" y="12825"/>
                  <a:pt x="0" y="0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219800" y="5135677"/>
            <a:ext cx="814039" cy="847493"/>
          </a:xfrm>
          <a:custGeom>
            <a:avLst/>
            <a:gdLst>
              <a:gd name="connsiteX0" fmla="*/ 814039 w 814039"/>
              <a:gd name="connsiteY0" fmla="*/ 847493 h 847493"/>
              <a:gd name="connsiteX1" fmla="*/ 735980 w 814039"/>
              <a:gd name="connsiteY1" fmla="*/ 791737 h 847493"/>
              <a:gd name="connsiteX2" fmla="*/ 713678 w 814039"/>
              <a:gd name="connsiteY2" fmla="*/ 724829 h 847493"/>
              <a:gd name="connsiteX3" fmla="*/ 702526 w 814039"/>
              <a:gd name="connsiteY3" fmla="*/ 691376 h 847493"/>
              <a:gd name="connsiteX4" fmla="*/ 669073 w 814039"/>
              <a:gd name="connsiteY4" fmla="*/ 579863 h 847493"/>
              <a:gd name="connsiteX5" fmla="*/ 635619 w 814039"/>
              <a:gd name="connsiteY5" fmla="*/ 568712 h 847493"/>
              <a:gd name="connsiteX6" fmla="*/ 568712 w 814039"/>
              <a:gd name="connsiteY6" fmla="*/ 535259 h 847493"/>
              <a:gd name="connsiteX7" fmla="*/ 512956 w 814039"/>
              <a:gd name="connsiteY7" fmla="*/ 479503 h 847493"/>
              <a:gd name="connsiteX8" fmla="*/ 490653 w 814039"/>
              <a:gd name="connsiteY8" fmla="*/ 457200 h 847493"/>
              <a:gd name="connsiteX9" fmla="*/ 401443 w 814039"/>
              <a:gd name="connsiteY9" fmla="*/ 379142 h 847493"/>
              <a:gd name="connsiteX10" fmla="*/ 379141 w 814039"/>
              <a:gd name="connsiteY10" fmla="*/ 356839 h 847493"/>
              <a:gd name="connsiteX11" fmla="*/ 312234 w 814039"/>
              <a:gd name="connsiteY11" fmla="*/ 312234 h 847493"/>
              <a:gd name="connsiteX12" fmla="*/ 289931 w 814039"/>
              <a:gd name="connsiteY12" fmla="*/ 245327 h 847493"/>
              <a:gd name="connsiteX13" fmla="*/ 278780 w 814039"/>
              <a:gd name="connsiteY13" fmla="*/ 211873 h 847493"/>
              <a:gd name="connsiteX14" fmla="*/ 245326 w 814039"/>
              <a:gd name="connsiteY14" fmla="*/ 200722 h 847493"/>
              <a:gd name="connsiteX15" fmla="*/ 189570 w 814039"/>
              <a:gd name="connsiteY15" fmla="*/ 156117 h 847493"/>
              <a:gd name="connsiteX16" fmla="*/ 144965 w 814039"/>
              <a:gd name="connsiteY16" fmla="*/ 89210 h 847493"/>
              <a:gd name="connsiteX17" fmla="*/ 78058 w 814039"/>
              <a:gd name="connsiteY17" fmla="*/ 66907 h 847493"/>
              <a:gd name="connsiteX18" fmla="*/ 33453 w 814039"/>
              <a:gd name="connsiteY18" fmla="*/ 33454 h 847493"/>
              <a:gd name="connsiteX19" fmla="*/ 11151 w 814039"/>
              <a:gd name="connsiteY19" fmla="*/ 11151 h 847493"/>
              <a:gd name="connsiteX20" fmla="*/ 0 w 814039"/>
              <a:gd name="connsiteY20" fmla="*/ 0 h 8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4039" h="847493">
                <a:moveTo>
                  <a:pt x="814039" y="847493"/>
                </a:moveTo>
                <a:cubicBezTo>
                  <a:pt x="804681" y="841878"/>
                  <a:pt x="746730" y="813237"/>
                  <a:pt x="735980" y="791737"/>
                </a:cubicBezTo>
                <a:cubicBezTo>
                  <a:pt x="725466" y="770710"/>
                  <a:pt x="721112" y="747132"/>
                  <a:pt x="713678" y="724829"/>
                </a:cubicBezTo>
                <a:cubicBezTo>
                  <a:pt x="709961" y="713678"/>
                  <a:pt x="705377" y="702779"/>
                  <a:pt x="702526" y="691376"/>
                </a:cubicBezTo>
                <a:cubicBezTo>
                  <a:pt x="698545" y="675452"/>
                  <a:pt x="676477" y="582331"/>
                  <a:pt x="669073" y="579863"/>
                </a:cubicBezTo>
                <a:cubicBezTo>
                  <a:pt x="657922" y="576146"/>
                  <a:pt x="646133" y="573969"/>
                  <a:pt x="635619" y="568712"/>
                </a:cubicBezTo>
                <a:cubicBezTo>
                  <a:pt x="549148" y="525478"/>
                  <a:pt x="652800" y="563288"/>
                  <a:pt x="568712" y="535259"/>
                </a:cubicBezTo>
                <a:lnTo>
                  <a:pt x="512956" y="479503"/>
                </a:lnTo>
                <a:cubicBezTo>
                  <a:pt x="505522" y="472069"/>
                  <a:pt x="499401" y="463032"/>
                  <a:pt x="490653" y="457200"/>
                </a:cubicBezTo>
                <a:cubicBezTo>
                  <a:pt x="435332" y="420320"/>
                  <a:pt x="466673" y="444372"/>
                  <a:pt x="401443" y="379142"/>
                </a:cubicBezTo>
                <a:cubicBezTo>
                  <a:pt x="394009" y="371708"/>
                  <a:pt x="387889" y="362671"/>
                  <a:pt x="379141" y="356839"/>
                </a:cubicBezTo>
                <a:lnTo>
                  <a:pt x="312234" y="312234"/>
                </a:lnTo>
                <a:lnTo>
                  <a:pt x="289931" y="245327"/>
                </a:lnTo>
                <a:cubicBezTo>
                  <a:pt x="286214" y="234176"/>
                  <a:pt x="289931" y="215590"/>
                  <a:pt x="278780" y="211873"/>
                </a:cubicBezTo>
                <a:lnTo>
                  <a:pt x="245326" y="200722"/>
                </a:lnTo>
                <a:cubicBezTo>
                  <a:pt x="223379" y="186091"/>
                  <a:pt x="205460" y="177304"/>
                  <a:pt x="189570" y="156117"/>
                </a:cubicBezTo>
                <a:cubicBezTo>
                  <a:pt x="173487" y="134674"/>
                  <a:pt x="170394" y="97686"/>
                  <a:pt x="144965" y="89210"/>
                </a:cubicBezTo>
                <a:lnTo>
                  <a:pt x="78058" y="66907"/>
                </a:lnTo>
                <a:cubicBezTo>
                  <a:pt x="63190" y="55756"/>
                  <a:pt x="47731" y="45352"/>
                  <a:pt x="33453" y="33454"/>
                </a:cubicBezTo>
                <a:cubicBezTo>
                  <a:pt x="25376" y="26723"/>
                  <a:pt x="18585" y="18585"/>
                  <a:pt x="11151" y="11151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2370" y="5947858"/>
            <a:ext cx="112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Boundaries in patch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150" y="3384200"/>
            <a:ext cx="89700" cy="8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550" y="3536600"/>
            <a:ext cx="89700" cy="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2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Edge Detection with Structured Random Forests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5791200" cy="51355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Algorithm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 smtClean="0"/>
                  <a:t>Extract overlapping 32x32 patches at three scales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 smtClean="0"/>
                  <a:t>Features are pixel values and pairwise differences in feature maps (LUV color, gradient magnitude, oriented gradient)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 smtClean="0"/>
                  <a:t>Predict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boundary maps in the central 16x16 region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trained decision trees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 smtClean="0"/>
                  <a:t>Average predictions for each pixel across all patches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5791200" cy="5135563"/>
              </a:xfrm>
              <a:blipFill rotWithShape="0">
                <a:blip r:embed="rId2"/>
                <a:stretch>
                  <a:fillRect l="-2105" t="-2375" r="-2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991492"/>
            <a:ext cx="1973400" cy="131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978" t="52326" r="42864" b="25903"/>
          <a:stretch/>
        </p:blipFill>
        <p:spPr>
          <a:xfrm>
            <a:off x="8306828" y="2872197"/>
            <a:ext cx="517138" cy="517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0331" t="46933" r="36501" b="18177"/>
          <a:stretch/>
        </p:blipFill>
        <p:spPr>
          <a:xfrm>
            <a:off x="6858000" y="2723060"/>
            <a:ext cx="761216" cy="7612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05369" y="1580654"/>
            <a:ext cx="423993" cy="410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flipH="1">
            <a:off x="7238608" y="1991362"/>
            <a:ext cx="466761" cy="731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>
            <a:off x="7800057" y="3103667"/>
            <a:ext cx="41839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652452"/>
            <a:ext cx="2152800" cy="1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9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Edge Detection with Structured Random Forests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Results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1" y="2058182"/>
            <a:ext cx="4465429" cy="417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8343" y="179731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BSDS 500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21913" y="179731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NYU Depth dataset edges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65942"/>
            <a:ext cx="4419600" cy="396022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06571" y="5638800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572000" y="5708496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Edge Detection with Structured Random Forests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99" y="838200"/>
            <a:ext cx="8073001" cy="36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99" y="4534200"/>
            <a:ext cx="8117851" cy="182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216" y="270850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Ground truth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216" y="454206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Results (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multiscale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Crisp Boundary Detection using </a:t>
            </a:r>
            <a:r>
              <a:rPr lang="en-US" sz="3200" dirty="0" err="1" smtClean="0"/>
              <a:t>Pointwise</a:t>
            </a:r>
            <a:r>
              <a:rPr lang="en-US" sz="3200" dirty="0" smtClean="0"/>
              <a:t> Mutual Information (</a:t>
            </a:r>
            <a:r>
              <a:rPr lang="en-US" sz="3200" dirty="0" err="1" smtClean="0"/>
              <a:t>Isola</a:t>
            </a:r>
            <a:r>
              <a:rPr lang="en-US" sz="3200" dirty="0" smtClean="0"/>
              <a:t> et al. ECCV 2014)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6400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web.mit.edu/phillipi/www/publications/crisp_boundaries.pdf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28860"/>
            <a:ext cx="5905200" cy="197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877" y="3149388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combinations that are unlikely to be together are edges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8718"/>
            <a:ext cx="2582321" cy="592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36" y="4015783"/>
            <a:ext cx="8525358" cy="20122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877" y="38311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9247" y="3832461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Spectral clustering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3861894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Kernel density estimation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079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Crisp Boundary Detection using </a:t>
            </a:r>
            <a:r>
              <a:rPr lang="en-US" sz="3200" dirty="0" err="1" smtClean="0"/>
              <a:t>Pointwise</a:t>
            </a:r>
            <a:r>
              <a:rPr lang="en-US" sz="3200" dirty="0" smtClean="0"/>
              <a:t> Mutual Information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85527"/>
            <a:ext cx="3152400" cy="25508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000" y="1219200"/>
            <a:ext cx="5661000" cy="5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1450"/>
            <a:ext cx="84582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Median vs. Gaussian filtering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7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AutoShape 4"/>
          <p:cNvSpPr>
            <a:spLocks noChangeAspect="1" noChangeArrowheads="1" noTextEdit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6" name="Picture 9" descr="salt_and_peppe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250950"/>
            <a:ext cx="6400800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457450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46577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67913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04800" y="2173288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566738" y="5105400"/>
            <a:ext cx="1185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Median</a:t>
            </a:r>
          </a:p>
        </p:txBody>
      </p:sp>
    </p:spTree>
    <p:extLst>
      <p:ext uri="{BB962C8B-B14F-4D97-AF65-F5344CB8AC3E}">
        <p14:creationId xmlns:p14="http://schemas.microsoft.com/office/powerpoint/2010/main" val="22399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edge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Local edge detection is mostly solved</a:t>
            </a:r>
          </a:p>
          <a:p>
            <a:pPr lvl="1"/>
            <a:r>
              <a:rPr lang="en-US" dirty="0" smtClean="0"/>
              <a:t>Intensity gradient, color, texture </a:t>
            </a:r>
          </a:p>
          <a:p>
            <a:endParaRPr lang="en-US" dirty="0" smtClean="0"/>
          </a:p>
          <a:p>
            <a:r>
              <a:rPr lang="en-US" dirty="0" smtClean="0"/>
              <a:t>Work on RGB-D edge detection is currently more active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Some methods </a:t>
            </a:r>
            <a:r>
              <a:rPr lang="en-US" dirty="0" smtClean="0"/>
              <a:t>take </a:t>
            </a:r>
            <a:r>
              <a:rPr lang="en-US" dirty="0" smtClean="0"/>
              <a:t>into account longer contours, but could probably do better</a:t>
            </a:r>
          </a:p>
          <a:p>
            <a:endParaRPr lang="en-US" dirty="0"/>
          </a:p>
          <a:p>
            <a:r>
              <a:rPr lang="en-US" dirty="0" smtClean="0"/>
              <a:t>Often used in combination with object detectors or region classifiers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099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straight lines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Finding line segments using connected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canny edges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Compute: </a:t>
            </a:r>
            <a:r>
              <a:rPr lang="en-US" sz="2000" dirty="0" err="1" smtClean="0"/>
              <a:t>gx</a:t>
            </a:r>
            <a:r>
              <a:rPr lang="en-US" sz="2000" dirty="0" smtClean="0"/>
              <a:t>, </a:t>
            </a:r>
            <a:r>
              <a:rPr lang="en-US" sz="2000" dirty="0" err="1" smtClean="0"/>
              <a:t>gy</a:t>
            </a:r>
            <a:r>
              <a:rPr lang="en-US" sz="2000" dirty="0" smtClean="0"/>
              <a:t> (</a:t>
            </a:r>
            <a:r>
              <a:rPr lang="en-US" sz="2000" dirty="0" err="1" smtClean="0"/>
              <a:t>DoG</a:t>
            </a:r>
            <a:r>
              <a:rPr lang="en-US" sz="2000" dirty="0" smtClean="0"/>
              <a:t> in </a:t>
            </a:r>
            <a:r>
              <a:rPr lang="en-US" sz="2000" dirty="0" err="1" smtClean="0"/>
              <a:t>x,y</a:t>
            </a:r>
            <a:r>
              <a:rPr lang="en-US" sz="2000" dirty="0" smtClean="0"/>
              <a:t> directions)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Compute: theta = </a:t>
            </a:r>
            <a:r>
              <a:rPr lang="en-US" sz="2000" dirty="0" err="1" smtClean="0"/>
              <a:t>atan</a:t>
            </a:r>
            <a:r>
              <a:rPr lang="en-US" sz="2000" dirty="0" smtClean="0"/>
              <a:t>(</a:t>
            </a:r>
            <a:r>
              <a:rPr lang="en-US" sz="2000" dirty="0" err="1" smtClean="0"/>
              <a:t>gy</a:t>
            </a:r>
            <a:r>
              <a:rPr lang="en-US" sz="2000" dirty="0" smtClean="0"/>
              <a:t> / </a:t>
            </a:r>
            <a:r>
              <a:rPr lang="en-US" sz="2000" dirty="0" err="1" smtClean="0"/>
              <a:t>gx</a:t>
            </a:r>
            <a:r>
              <a:rPr lang="en-US" sz="2000" dirty="0" smtClean="0"/>
              <a:t>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Assign each edge to one of 8 directions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For each direction d, get </a:t>
            </a:r>
            <a:r>
              <a:rPr lang="en-US" sz="2400" dirty="0" err="1" smtClean="0"/>
              <a:t>edgelets</a:t>
            </a:r>
            <a:r>
              <a:rPr lang="en-US" sz="2400" dirty="0" smtClean="0"/>
              <a:t>: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find connected components for edge pixels with directions in {d-1, d, d+1}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straightness and theta of </a:t>
            </a:r>
            <a:r>
              <a:rPr lang="en-US" sz="2400" dirty="0" err="1" smtClean="0"/>
              <a:t>edgelets</a:t>
            </a:r>
            <a:r>
              <a:rPr lang="en-US" sz="2400" dirty="0" smtClean="0"/>
              <a:t> using </a:t>
            </a:r>
            <a:r>
              <a:rPr lang="en-US" sz="2400" dirty="0" err="1" smtClean="0"/>
              <a:t>eig</a:t>
            </a:r>
            <a:r>
              <a:rPr lang="en-US" sz="2400" dirty="0" smtClean="0"/>
              <a:t> of </a:t>
            </a:r>
            <a:r>
              <a:rPr lang="en-US" sz="2400" dirty="0" err="1" smtClean="0"/>
              <a:t>x,y</a:t>
            </a:r>
            <a:r>
              <a:rPr lang="en-US" sz="2400" dirty="0" smtClean="0"/>
              <a:t>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moment matrix of their points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Threshold on straightness, store segment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81000" y="4953000"/>
          <a:ext cx="390906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6" name="Equation" r:id="rId3" imgW="2895480" imgH="507960" progId="Equation.3">
                  <p:embed/>
                </p:oleObj>
              </mc:Choice>
              <mc:Fallback>
                <p:oleObj name="Equation" r:id="rId3" imgW="2895480" imgH="507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390906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4587875" y="5105400"/>
          <a:ext cx="1252538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7" name="Equation" r:id="rId5" imgW="927000" imgH="203040" progId="Equation.3">
                  <p:embed/>
                </p:oleObj>
              </mc:Choice>
              <mc:Fallback>
                <p:oleObj name="Equation" r:id="rId5" imgW="92700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5105400"/>
                        <a:ext cx="1252538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6553200" y="5287962"/>
          <a:ext cx="2024063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8" name="Equation" r:id="rId7" imgW="1498320" imgH="203040" progId="Equation.3">
                  <p:embed/>
                </p:oleObj>
              </mc:Choice>
              <mc:Fallback>
                <p:oleObj name="Equation" r:id="rId7" imgW="1498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287962"/>
                        <a:ext cx="2024063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6913563" y="5562600"/>
          <a:ext cx="11493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9" name="Equation" r:id="rId9" imgW="850680" imgH="215640" progId="Equation.3">
                  <p:embed/>
                </p:oleObj>
              </mc:Choice>
              <mc:Fallback>
                <p:oleObj name="Equation" r:id="rId9" imgW="85068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563" y="5562600"/>
                        <a:ext cx="114935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91400" y="4830762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Larger eigenvector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796600" y="5111362"/>
            <a:ext cx="180198" cy="76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2. Canny lines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…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straight edges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 l="44444" t="18095" r="23810" b="14603"/>
          <a:stretch>
            <a:fillRect/>
          </a:stretch>
        </p:blipFill>
        <p:spPr bwMode="auto">
          <a:xfrm>
            <a:off x="4724400" y="1066800"/>
            <a:ext cx="4140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Feb </a:t>
            </a:r>
            <a:r>
              <a:rPr lang="en-US" dirty="0" smtClean="0"/>
              <a:t>16, </a:t>
            </a:r>
            <a:r>
              <a:rPr lang="en-US" dirty="0" smtClean="0"/>
              <a:t>but try to finish by Tues (HW 2 will take quite a bit more time)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courses.engr.illinois.edu/cs543/sp2015/hw/hw1_cs543_sp15.pdf</a:t>
            </a:r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486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 smtClean="0"/>
              <a:t>Canny edge detector =            smooth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derivative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thin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threshold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link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err="1" smtClean="0"/>
              <a:t>Pb</a:t>
            </a:r>
            <a:r>
              <a:rPr lang="en-US" sz="2800" dirty="0" smtClean="0"/>
              <a:t>: learns weighting of gradient, color, texture </a:t>
            </a:r>
            <a:r>
              <a:rPr lang="en-US" sz="2800" dirty="0" smtClean="0"/>
              <a:t>differences</a:t>
            </a:r>
          </a:p>
          <a:p>
            <a:pPr lvl="1">
              <a:defRPr/>
            </a:pPr>
            <a:r>
              <a:rPr lang="en-US" sz="2400" dirty="0" smtClean="0"/>
              <a:t>More recent learning approaches give at least as good accuracy and are faster</a:t>
            </a:r>
            <a:endParaRPr lang="en-US" sz="2400" dirty="0" smtClean="0"/>
          </a:p>
          <a:p>
            <a:pPr marL="0" indent="0">
              <a:buNone/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Straight line detector =               canny + gradient orientations </a:t>
            </a:r>
            <a:r>
              <a:rPr lang="en-US" sz="2800" dirty="0" smtClean="0">
                <a:sym typeface="Wingdings" pitchFamily="2" charset="2"/>
              </a:rPr>
              <a:t> orientation binning  linking  check for straightness</a:t>
            </a: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buNone/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</p:txBody>
      </p:sp>
      <p:pic>
        <p:nvPicPr>
          <p:cNvPr id="55300" name="Picture 2" descr="C:\Documents and Settings\Derek Hoiem\My Documents\Classes\Spring10 - Computer Vision\figs\7\lena_can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810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3" cstate="print"/>
          <a:srcRect l="44444" t="38730" r="24802" b="24762"/>
          <a:stretch>
            <a:fillRect/>
          </a:stretch>
        </p:blipFill>
        <p:spPr bwMode="auto">
          <a:xfrm>
            <a:off x="6324600" y="4800600"/>
            <a:ext cx="2209800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6324600" y="2781409"/>
            <a:ext cx="2209800" cy="1835997"/>
            <a:chOff x="6324600" y="2781409"/>
            <a:chExt cx="2209800" cy="183599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77661" b="79101"/>
            <a:stretch/>
          </p:blipFill>
          <p:spPr bwMode="auto">
            <a:xfrm>
              <a:off x="6324600" y="2781409"/>
              <a:ext cx="1256880" cy="874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3581" t="371" r="26603" b="70463"/>
            <a:stretch/>
          </p:blipFill>
          <p:spPr bwMode="auto">
            <a:xfrm>
              <a:off x="6324600" y="3655593"/>
              <a:ext cx="2209800" cy="96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75877" t="371" r="-447" b="70463"/>
            <a:stretch/>
          </p:blipFill>
          <p:spPr bwMode="auto">
            <a:xfrm>
              <a:off x="7543800" y="2781411"/>
              <a:ext cx="990600" cy="874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Next classes: Correspondence and Alignment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Detecting interest points</a:t>
            </a:r>
          </a:p>
          <a:p>
            <a:endParaRPr lang="en-US" dirty="0" smtClean="0"/>
          </a:p>
          <a:p>
            <a:r>
              <a:rPr lang="en-US" dirty="0" smtClean="0"/>
              <a:t>Tracking points</a:t>
            </a:r>
          </a:p>
          <a:p>
            <a:endParaRPr lang="en-US" dirty="0" smtClean="0"/>
          </a:p>
          <a:p>
            <a:r>
              <a:rPr lang="en-US" dirty="0" smtClean="0"/>
              <a:t>Object/image alignment and registration</a:t>
            </a:r>
          </a:p>
          <a:p>
            <a:pPr lvl="1"/>
            <a:r>
              <a:rPr lang="en-US" dirty="0" smtClean="0"/>
              <a:t>Aligning 3D or edge points</a:t>
            </a:r>
          </a:p>
          <a:p>
            <a:pPr lvl="1"/>
            <a:r>
              <a:rPr lang="en-US" dirty="0" smtClean="0"/>
              <a:t>Object instance recognition</a:t>
            </a:r>
          </a:p>
          <a:p>
            <a:pPr lvl="1"/>
            <a:r>
              <a:rPr lang="en-US" dirty="0" smtClean="0"/>
              <a:t>Image stitching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straight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One solution: try many possible lines and see how many points each line passes through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Hough transform provides a fast way to do this</a:t>
            </a:r>
          </a:p>
        </p:txBody>
      </p:sp>
    </p:spTree>
    <p:extLst>
      <p:ext uri="{BB962C8B-B14F-4D97-AF65-F5344CB8AC3E}">
        <p14:creationId xmlns:p14="http://schemas.microsoft.com/office/powerpoint/2010/main" val="86875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 of Hough Transform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Each point votes 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92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lines using Hough transform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Using m,b parameterization</a:t>
            </a:r>
          </a:p>
          <a:p>
            <a:r>
              <a:rPr lang="en-US" smtClean="0"/>
              <a:t>Using r, theta parameterization</a:t>
            </a:r>
          </a:p>
          <a:p>
            <a:pPr lvl="1"/>
            <a:r>
              <a:rPr lang="en-US" smtClean="0"/>
              <a:t>Using oriented gradients</a:t>
            </a:r>
          </a:p>
          <a:p>
            <a:r>
              <a:rPr lang="en-US" smtClean="0"/>
              <a:t>Practical considerations</a:t>
            </a:r>
          </a:p>
          <a:p>
            <a:pPr lvl="1"/>
            <a:r>
              <a:rPr lang="en-US" smtClean="0"/>
              <a:t>Bin size</a:t>
            </a:r>
          </a:p>
          <a:p>
            <a:pPr lvl="1"/>
            <a:r>
              <a:rPr lang="en-US" smtClean="0"/>
              <a:t>Smoothing</a:t>
            </a:r>
          </a:p>
          <a:p>
            <a:pPr lvl="1"/>
            <a:r>
              <a:rPr lang="en-US" smtClean="0"/>
              <a:t>Finding multiple lines</a:t>
            </a:r>
          </a:p>
          <a:p>
            <a:pPr lvl="1"/>
            <a:r>
              <a:rPr lang="en-US" smtClean="0"/>
              <a:t>Finding line segments</a:t>
            </a:r>
          </a:p>
        </p:txBody>
      </p:sp>
    </p:spTree>
    <p:extLst>
      <p:ext uri="{BB962C8B-B14F-4D97-AF65-F5344CB8AC3E}">
        <p14:creationId xmlns:p14="http://schemas.microsoft.com/office/powerpoint/2010/main" val="31346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non-linear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Weighted median (pixels further from center count less)</a:t>
            </a:r>
          </a:p>
          <a:p>
            <a:pPr eaLnBrk="1" hangingPunct="1"/>
            <a:r>
              <a:rPr lang="en-US" sz="2400" dirty="0" smtClean="0"/>
              <a:t>Clipped mean (average, ignoring few brightest and darkest pixels)</a:t>
            </a:r>
          </a:p>
          <a:p>
            <a:pPr eaLnBrk="1" hangingPunct="1"/>
            <a:r>
              <a:rPr lang="en-US" sz="2400" dirty="0" smtClean="0"/>
              <a:t>Max or min filter (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ordfilt2</a:t>
            </a:r>
            <a:r>
              <a:rPr lang="en-US" sz="2400" dirty="0" smtClean="0"/>
              <a:t>)</a:t>
            </a:r>
          </a:p>
          <a:p>
            <a:pPr eaLnBrk="1" hangingPunct="1"/>
            <a:r>
              <a:rPr lang="en-US" sz="2400" dirty="0" smtClean="0"/>
              <a:t>Bilateral filtering (weight by spatial distance </a:t>
            </a:r>
            <a:r>
              <a:rPr lang="en-US" sz="2400" i="1" dirty="0" smtClean="0"/>
              <a:t>and</a:t>
            </a:r>
            <a:r>
              <a:rPr lang="en-US" sz="2400" dirty="0" smtClean="0"/>
              <a:t> intensity difference)</a:t>
            </a:r>
          </a:p>
        </p:txBody>
      </p:sp>
      <p:pic>
        <p:nvPicPr>
          <p:cNvPr id="61442" name="Picture 2" descr="http://vision.ai.uiuc.edu/~qyang6/publications/images/cvpr-09-qingxiong-y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191000"/>
            <a:ext cx="3219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51370" y="6550223"/>
            <a:ext cx="2755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http://vision.ai.uiuc.edu/?p=1455</a:t>
            </a:r>
            <a:endParaRPr lang="en-US" sz="1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35407" y="6550223"/>
            <a:ext cx="7312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Image: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05200" y="594360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Bilateral filtering</a:t>
            </a:r>
          </a:p>
        </p:txBody>
      </p:sp>
    </p:spTree>
    <p:extLst>
      <p:ext uri="{BB962C8B-B14F-4D97-AF65-F5344CB8AC3E}">
        <p14:creationId xmlns:p14="http://schemas.microsoft.com/office/powerpoint/2010/main" val="35197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1. Image </a:t>
            </a:r>
            <a:r>
              <a:rPr lang="en-US" smtClean="0">
                <a:sym typeface="Wingdings" pitchFamily="2" charset="2"/>
              </a:rPr>
              <a:t> Canny</a:t>
            </a:r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4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1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2. Canny </a:t>
            </a:r>
            <a:r>
              <a:rPr lang="en-US" smtClean="0">
                <a:sym typeface="Wingdings" pitchFamily="2" charset="2"/>
              </a:rPr>
              <a:t> Hough votes</a:t>
            </a:r>
            <a:endParaRPr lang="en-US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 cstate="print"/>
          <a:srcRect l="19096" t="27779" r="40971" b="31944"/>
          <a:stretch>
            <a:fillRect/>
          </a:stretch>
        </p:blipFill>
        <p:spPr bwMode="auto">
          <a:xfrm>
            <a:off x="3276600" y="2362200"/>
            <a:ext cx="5476875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06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print"/>
          <a:srcRect l="19096" t="27779" r="40971" b="31944"/>
          <a:stretch>
            <a:fillRect/>
          </a:stretch>
        </p:blipFill>
        <p:spPr bwMode="auto">
          <a:xfrm>
            <a:off x="304800" y="2438400"/>
            <a:ext cx="4268788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3. Hough votes </a:t>
            </a:r>
            <a:r>
              <a:rPr lang="en-US" smtClean="0">
                <a:sym typeface="Wingdings" pitchFamily="2" charset="2"/>
              </a:rPr>
              <a:t> Edges </a:t>
            </a:r>
            <a:endParaRPr lang="en-US" smtClean="0"/>
          </a:p>
        </p:txBody>
      </p:sp>
      <p:sp>
        <p:nvSpPr>
          <p:cNvPr id="47108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2578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	</a:t>
            </a:r>
          </a:p>
          <a:p>
            <a:pPr>
              <a:buFont typeface="Arial" charset="0"/>
              <a:buNone/>
            </a:pPr>
            <a:r>
              <a:rPr lang="en-US" sz="2800" smtClean="0"/>
              <a:t>Find peaks and post-process</a:t>
            </a: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 cstate="print"/>
          <a:srcRect l="23016" t="15237" r="45238" b="16190"/>
          <a:stretch>
            <a:fillRect/>
          </a:stretch>
        </p:blipFill>
        <p:spPr bwMode="auto">
          <a:xfrm>
            <a:off x="4775200" y="1066800"/>
            <a:ext cx="406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09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 example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30580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5497513" y="6550025"/>
            <a:ext cx="3646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http://ostatic.com/files/images/ss_hough.jpg</a:t>
            </a:r>
          </a:p>
        </p:txBody>
      </p:sp>
    </p:spTree>
    <p:extLst>
      <p:ext uri="{BB962C8B-B14F-4D97-AF65-F5344CB8AC3E}">
        <p14:creationId xmlns:p14="http://schemas.microsoft.com/office/powerpoint/2010/main" val="12508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 examples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2921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676400"/>
            <a:ext cx="53863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4953000" y="6488113"/>
            <a:ext cx="419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OpenCV: probabilistic hough transform </a:t>
            </a:r>
          </a:p>
        </p:txBody>
      </p:sp>
    </p:spTree>
    <p:extLst>
      <p:ext uri="{BB962C8B-B14F-4D97-AF65-F5344CB8AC3E}">
        <p14:creationId xmlns:p14="http://schemas.microsoft.com/office/powerpoint/2010/main" val="3749931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circles using Hough transform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Fixed r</a:t>
            </a:r>
          </a:p>
          <a:p>
            <a:r>
              <a:rPr lang="en-US" smtClean="0"/>
              <a:t>Variable r</a:t>
            </a:r>
          </a:p>
        </p:txBody>
      </p:sp>
    </p:spTree>
    <p:extLst>
      <p:ext uri="{BB962C8B-B14F-4D97-AF65-F5344CB8AC3E}">
        <p14:creationId xmlns:p14="http://schemas.microsoft.com/office/powerpoint/2010/main" val="3138193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8"/>
          <p:cNvGrpSpPr>
            <a:grpSpLocks/>
          </p:cNvGrpSpPr>
          <p:nvPr/>
        </p:nvGrpSpPr>
        <p:grpSpPr bwMode="auto">
          <a:xfrm>
            <a:off x="228600" y="838200"/>
            <a:ext cx="4064000" cy="5867400"/>
            <a:chOff x="4775200" y="990600"/>
            <a:chExt cx="4064000" cy="5867400"/>
          </a:xfrm>
        </p:grpSpPr>
        <p:pic>
          <p:nvPicPr>
            <p:cNvPr id="5427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3016" t="15237" r="45238" b="16190"/>
            <a:stretch>
              <a:fillRect/>
            </a:stretch>
          </p:blipFill>
          <p:spPr bwMode="auto">
            <a:xfrm>
              <a:off x="4775200" y="990600"/>
              <a:ext cx="4064000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0" name="TextBox 6"/>
            <p:cNvSpPr txBox="1">
              <a:spLocks noChangeArrowheads="1"/>
            </p:cNvSpPr>
            <p:nvPr/>
          </p:nvSpPr>
          <p:spPr bwMode="auto">
            <a:xfrm>
              <a:off x="5410200" y="6488668"/>
              <a:ext cx="2800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Hough Transform Method</a:t>
              </a:r>
            </a:p>
          </p:txBody>
        </p:sp>
      </p:grpSp>
      <p:sp>
        <p:nvSpPr>
          <p:cNvPr id="542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</a:t>
            </a:r>
          </a:p>
        </p:txBody>
      </p:sp>
      <p:grpSp>
        <p:nvGrpSpPr>
          <p:cNvPr id="54276" name="Group 7"/>
          <p:cNvGrpSpPr>
            <a:grpSpLocks/>
          </p:cNvGrpSpPr>
          <p:nvPr/>
        </p:nvGrpSpPr>
        <p:grpSpPr bwMode="auto">
          <a:xfrm>
            <a:off x="4699000" y="838200"/>
            <a:ext cx="4140200" cy="5867400"/>
            <a:chOff x="228600" y="990600"/>
            <a:chExt cx="4140649" cy="5867400"/>
          </a:xfrm>
        </p:grpSpPr>
        <p:pic>
          <p:nvPicPr>
            <p:cNvPr id="5427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4444" t="18095" r="23810" b="14603"/>
            <a:stretch>
              <a:fillRect/>
            </a:stretch>
          </p:blipFill>
          <p:spPr bwMode="auto">
            <a:xfrm>
              <a:off x="228600" y="990600"/>
              <a:ext cx="4140649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8" name="TextBox 4"/>
            <p:cNvSpPr txBox="1">
              <a:spLocks noChangeArrowheads="1"/>
            </p:cNvSpPr>
            <p:nvPr/>
          </p:nvSpPr>
          <p:spPr bwMode="auto">
            <a:xfrm>
              <a:off x="533400" y="6488668"/>
              <a:ext cx="35060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Connected Components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9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559634" y="4122531"/>
            <a:ext cx="205263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preserving: weights similar pixels more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519446"/>
            <a:ext cx="8498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Carlo </a:t>
            </a:r>
            <a:r>
              <a:rPr lang="en-US" sz="1600" dirty="0" err="1"/>
              <a:t>Tomasi</a:t>
            </a:r>
            <a:r>
              <a:rPr lang="en-US" sz="1600" dirty="0"/>
              <a:t>, Roberto </a:t>
            </a:r>
            <a:r>
              <a:rPr lang="en-US" sz="1600" dirty="0" err="1"/>
              <a:t>Manduchi</a:t>
            </a:r>
            <a:r>
              <a:rPr lang="en-US" sz="1600" dirty="0"/>
              <a:t>, </a:t>
            </a:r>
            <a:r>
              <a:rPr lang="en-US" sz="1600" u="sng" dirty="0">
                <a:hlinkClick r:id="rId3"/>
              </a:rPr>
              <a:t>Bilateral Filtering for Gray and Color </a:t>
            </a:r>
            <a:r>
              <a:rPr lang="en-US" sz="1600" u="sng" dirty="0" smtClean="0">
                <a:hlinkClick r:id="rId3"/>
              </a:rPr>
              <a:t>Images</a:t>
            </a:r>
            <a:r>
              <a:rPr lang="en-US" sz="1600" dirty="0" smtClean="0"/>
              <a:t>, ICCV, 1998.</a:t>
            </a:r>
            <a:endParaRPr lang="en-US" sz="16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04680" y="4031955"/>
            <a:ext cx="41052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6711" y="4132330"/>
            <a:ext cx="97975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8628" y="4132330"/>
            <a:ext cx="115929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Gaussian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76028" y="4115077"/>
            <a:ext cx="101822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Bilateral</a:t>
            </a:r>
            <a:endParaRPr lang="en-US" dirty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95600"/>
            <a:ext cx="7648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05399" y="166638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09955" y="163411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imilarity (e.g., intensity)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class</a:t>
            </a:r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Detecting edges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Finding straight lines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257800" y="762000"/>
          <a:ext cx="2133600" cy="229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Bitmap Image" r:id="rId3" imgW="2161905" imgH="2324424" progId="PBrush">
                  <p:embed/>
                </p:oleObj>
              </mc:Choice>
              <mc:Fallback>
                <p:oleObj name="Bitmap Image" r:id="rId3" imgW="2161905" imgH="2324424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762000"/>
                        <a:ext cx="2133600" cy="229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5" cstate="print"/>
          <a:srcRect l="44444" t="18095" r="23810" b="14603"/>
          <a:stretch>
            <a:fillRect/>
          </a:stretch>
        </p:blipFill>
        <p:spPr bwMode="auto">
          <a:xfrm>
            <a:off x="5257800" y="3657600"/>
            <a:ext cx="22860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1$&#10;\end{document}&#10;"/>
  <p:tag name="EXTERNALNAME" val="Edittex"/>
  <p:tag name="BLEND" val="False"/>
  <p:tag name="TRANSPARENT" val="False"/>
  <p:tag name="BITMAPFORMAT" val="bmpmono"/>
  <p:tag name="DEBUGINTERACTIVE" val="True"/>
  <p:tag name="ORIGWIDTH" val="20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2$&#10;\end{document}&#10;"/>
  <p:tag name="EXTERNALNAME" val="Edittex"/>
  <p:tag name="BLEND" val="False"/>
  <p:tag name="TRANSPARENT" val="False"/>
  <p:tag name="BITMAPFORMAT" val="bmpmono"/>
  <p:tag name="DEBUGINTERACTIVE" val="True"/>
  <p:tag name="ORIGWIDTH" val="206.1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36664</TotalTime>
  <Words>1802</Words>
  <Application>Microsoft Office PowerPoint</Application>
  <PresentationFormat>On-screen Show (4:3)</PresentationFormat>
  <Paragraphs>402</Paragraphs>
  <Slides>76</Slides>
  <Notes>21</Notes>
  <HiddenSlides>17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76</vt:i4>
      </vt:variant>
    </vt:vector>
  </HeadingPairs>
  <TitlesOfParts>
    <vt:vector size="88" baseType="lpstr">
      <vt:lpstr>Arial</vt:lpstr>
      <vt:lpstr>Calibri</vt:lpstr>
      <vt:lpstr>Cambria Math</vt:lpstr>
      <vt:lpstr>Courier New</vt:lpstr>
      <vt:lpstr>Symbol</vt:lpstr>
      <vt:lpstr>Tahoma</vt:lpstr>
      <vt:lpstr>Times New Roman</vt:lpstr>
      <vt:lpstr>Wingdings</vt:lpstr>
      <vt:lpstr>Office Theme</vt:lpstr>
      <vt:lpstr>Equation</vt:lpstr>
      <vt:lpstr>Bitmap Image</vt:lpstr>
      <vt:lpstr>Photo Editor Photo</vt:lpstr>
      <vt:lpstr>Edge Detection</vt:lpstr>
      <vt:lpstr>Last class</vt:lpstr>
      <vt:lpstr>A couple remaining questions from earlier</vt:lpstr>
      <vt:lpstr>A couple remaining questions from earlier</vt:lpstr>
      <vt:lpstr>Issue from Tuesday</vt:lpstr>
      <vt:lpstr>Median vs. Gaussian filtering</vt:lpstr>
      <vt:lpstr>Other non-linear filters</vt:lpstr>
      <vt:lpstr>Bilateral filters</vt:lpstr>
      <vt:lpstr>Today’s class</vt:lpstr>
      <vt:lpstr>Why do we care about edges?</vt:lpstr>
      <vt:lpstr>Origin of Edges</vt:lpstr>
      <vt:lpstr>Why finding edges is important</vt:lpstr>
      <vt:lpstr>Closeup of edges</vt:lpstr>
      <vt:lpstr>Closeup of edges</vt:lpstr>
      <vt:lpstr>Closeup of edges</vt:lpstr>
      <vt:lpstr>Closeup of edges</vt:lpstr>
      <vt:lpstr>Characterizing edges</vt:lpstr>
      <vt:lpstr>Intensity profile</vt:lpstr>
      <vt:lpstr>With a little Gaussian noise</vt:lpstr>
      <vt:lpstr>Effects of noise</vt:lpstr>
      <vt:lpstr>Effects of noise</vt:lpstr>
      <vt:lpstr>Solution: smooth first</vt:lpstr>
      <vt:lpstr>Derivative theorem of convolution</vt:lpstr>
      <vt:lpstr>Derivative of Gaussian filter</vt:lpstr>
      <vt:lpstr>Tradeoff between smoothing and localization</vt:lpstr>
      <vt:lpstr>Implementation issues</vt:lpstr>
      <vt:lpstr>Designing an edge detector</vt:lpstr>
      <vt:lpstr>Canny edge detector</vt:lpstr>
      <vt:lpstr>Example</vt:lpstr>
      <vt:lpstr>Derivative of Gaussian filter</vt:lpstr>
      <vt:lpstr>Compute Gradients (DoG)</vt:lpstr>
      <vt:lpstr>Get Orientation at Each Pixel</vt:lpstr>
      <vt:lpstr>Non-maximum suppression for each orientation</vt:lpstr>
      <vt:lpstr>Bilinear Interpolation</vt:lpstr>
      <vt:lpstr>Sidebar: Interpolation options</vt:lpstr>
      <vt:lpstr>Before Non-max Suppression</vt:lpstr>
      <vt:lpstr>After non-max suppression</vt:lpstr>
      <vt:lpstr>Before Non-max Suppression</vt:lpstr>
      <vt:lpstr>After non-max suppression</vt:lpstr>
      <vt:lpstr>Hysteresis thresholding</vt:lpstr>
      <vt:lpstr>Hysteresis thresholding</vt:lpstr>
      <vt:lpstr>Final Canny Edges</vt:lpstr>
      <vt:lpstr>Canny edge detector</vt:lpstr>
      <vt:lpstr>Effect of  (Gaussian kernel spread/size)</vt:lpstr>
      <vt:lpstr>Learning to detect boundaries</vt:lpstr>
      <vt:lpstr>pB boundary detector</vt:lpstr>
      <vt:lpstr>pB Boundary Detector</vt:lpstr>
      <vt:lpstr>PowerPoint Presentation</vt:lpstr>
      <vt:lpstr>Results</vt:lpstr>
      <vt:lpstr>Results</vt:lpstr>
      <vt:lpstr>PowerPoint Presentation</vt:lpstr>
      <vt:lpstr>PowerPoint Presentation</vt:lpstr>
      <vt:lpstr>Global pB boundary detector</vt:lpstr>
      <vt:lpstr>Edge Detection with Structured Random Forests (Dollar Zitnick ICCV 2013)</vt:lpstr>
      <vt:lpstr>Edge Detection with Structured Random Forests</vt:lpstr>
      <vt:lpstr>Edge Detection with Structured Random Forests</vt:lpstr>
      <vt:lpstr>Edge Detection with Structured Random Forests</vt:lpstr>
      <vt:lpstr>Crisp Boundary Detection using Pointwise Mutual Information (Isola et al. ECCV 2014)</vt:lpstr>
      <vt:lpstr>Crisp Boundary Detection using Pointwise Mutual Information</vt:lpstr>
      <vt:lpstr>State of edge detection</vt:lpstr>
      <vt:lpstr>Finding straight lines</vt:lpstr>
      <vt:lpstr>Finding line segments using connected components</vt:lpstr>
      <vt:lpstr>2. Canny lines  … straight edges</vt:lpstr>
      <vt:lpstr>Homework 1</vt:lpstr>
      <vt:lpstr>Things to remember</vt:lpstr>
      <vt:lpstr>Next classes: Correspondence and Alignment</vt:lpstr>
      <vt:lpstr>Finding straight lines</vt:lpstr>
      <vt:lpstr>Outline of Hough Transform</vt:lpstr>
      <vt:lpstr>Finding lines using Hough transform</vt:lpstr>
      <vt:lpstr>1. Image  Canny</vt:lpstr>
      <vt:lpstr>2. Canny  Hough votes</vt:lpstr>
      <vt:lpstr>3. Hough votes  Edges </vt:lpstr>
      <vt:lpstr>Hough transform example</vt:lpstr>
      <vt:lpstr>Hough transform examples</vt:lpstr>
      <vt:lpstr>Finding circles using Hough transform</vt:lpstr>
      <vt:lpstr>Comparison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142</cp:revision>
  <dcterms:created xsi:type="dcterms:W3CDTF">2009-12-16T02:55:56Z</dcterms:created>
  <dcterms:modified xsi:type="dcterms:W3CDTF">2015-02-05T16:39:27Z</dcterms:modified>
</cp:coreProperties>
</file>