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398" r:id="rId2"/>
    <p:sldId id="479" r:id="rId3"/>
    <p:sldId id="480" r:id="rId4"/>
    <p:sldId id="478" r:id="rId5"/>
    <p:sldId id="399" r:id="rId6"/>
    <p:sldId id="400" r:id="rId7"/>
    <p:sldId id="401" r:id="rId8"/>
    <p:sldId id="402" r:id="rId9"/>
    <p:sldId id="403" r:id="rId10"/>
    <p:sldId id="424" r:id="rId11"/>
    <p:sldId id="404" r:id="rId12"/>
    <p:sldId id="405" r:id="rId13"/>
    <p:sldId id="406" r:id="rId14"/>
    <p:sldId id="407" r:id="rId15"/>
    <p:sldId id="452" r:id="rId16"/>
    <p:sldId id="425" r:id="rId17"/>
    <p:sldId id="426" r:id="rId18"/>
    <p:sldId id="408" r:id="rId19"/>
    <p:sldId id="464" r:id="rId20"/>
    <p:sldId id="409" r:id="rId21"/>
    <p:sldId id="410" r:id="rId22"/>
    <p:sldId id="411" r:id="rId23"/>
    <p:sldId id="482" r:id="rId24"/>
    <p:sldId id="466" r:id="rId25"/>
    <p:sldId id="427" r:id="rId26"/>
    <p:sldId id="483" r:id="rId27"/>
    <p:sldId id="475" r:id="rId28"/>
    <p:sldId id="484" r:id="rId29"/>
    <p:sldId id="474" r:id="rId30"/>
    <p:sldId id="453" r:id="rId31"/>
    <p:sldId id="454" r:id="rId32"/>
    <p:sldId id="455" r:id="rId33"/>
    <p:sldId id="456" r:id="rId34"/>
    <p:sldId id="457" r:id="rId35"/>
    <p:sldId id="458" r:id="rId36"/>
    <p:sldId id="459" r:id="rId37"/>
    <p:sldId id="460" r:id="rId38"/>
    <p:sldId id="461" r:id="rId39"/>
    <p:sldId id="462" r:id="rId40"/>
    <p:sldId id="463" r:id="rId41"/>
    <p:sldId id="476" r:id="rId42"/>
    <p:sldId id="430" r:id="rId43"/>
    <p:sldId id="431" r:id="rId44"/>
    <p:sldId id="432" r:id="rId45"/>
    <p:sldId id="433" r:id="rId46"/>
    <p:sldId id="434" r:id="rId47"/>
    <p:sldId id="435" r:id="rId48"/>
    <p:sldId id="436" r:id="rId49"/>
    <p:sldId id="437" r:id="rId50"/>
    <p:sldId id="438" r:id="rId51"/>
    <p:sldId id="439" r:id="rId52"/>
    <p:sldId id="440" r:id="rId53"/>
    <p:sldId id="441" r:id="rId54"/>
    <p:sldId id="442" r:id="rId55"/>
    <p:sldId id="443" r:id="rId56"/>
    <p:sldId id="477" r:id="rId57"/>
    <p:sldId id="473" r:id="rId58"/>
    <p:sldId id="468" r:id="rId59"/>
    <p:sldId id="469" r:id="rId60"/>
    <p:sldId id="470" r:id="rId61"/>
    <p:sldId id="471" r:id="rId62"/>
    <p:sldId id="472" r:id="rId63"/>
    <p:sldId id="445" r:id="rId64"/>
    <p:sldId id="447" r:id="rId65"/>
    <p:sldId id="449" r:id="rId66"/>
    <p:sldId id="448" r:id="rId67"/>
    <p:sldId id="485" r:id="rId68"/>
    <p:sldId id="467" r:id="rId6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3" autoAdjust="0"/>
    <p:restoredTop sz="84263" autoAdjust="0"/>
  </p:normalViewPr>
  <p:slideViewPr>
    <p:cSldViewPr>
      <p:cViewPr varScale="1">
        <p:scale>
          <a:sx n="52" d="100"/>
          <a:sy n="52" d="100"/>
        </p:scale>
        <p:origin x="592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3" y="14509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51.xml"/><Relationship Id="rId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4" Type="http://schemas.openxmlformats.org/officeDocument/2006/relationships/image" Target="../media/image8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4" Type="http://schemas.openxmlformats.org/officeDocument/2006/relationships/image" Target="../media/image88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4" Type="http://schemas.openxmlformats.org/officeDocument/2006/relationships/image" Target="../media/image8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0C374B3-414B-4DCB-A04F-2EEE89733070}" type="datetimeFigureOut">
              <a:rPr lang="en-US"/>
              <a:pPr>
                <a:defRPr/>
              </a:pPr>
              <a:t>2/2/2015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D51ECE2-4833-4D96-A4EF-DA743D6E2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405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DAD7D1-FF9B-4944-8472-853CB0953D9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69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FC7D6B-5D2C-4E9C-8CD7-918378919E4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05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5E2F54-BC31-4B72-A01F-3CA211B49E3C}" type="slidenum">
              <a:rPr lang="en-US" smtClean="0"/>
              <a:pPr>
                <a:defRPr/>
              </a:pPr>
              <a:t>49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48039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A1A5A4-3F4A-4B7A-930A-A351A9E1C4F9}" type="slidenum">
              <a:rPr lang="en-US" smtClean="0"/>
              <a:pPr>
                <a:defRPr/>
              </a:pPr>
              <a:t>50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What’s wrong with these results?</a:t>
            </a:r>
          </a:p>
        </p:txBody>
      </p:sp>
    </p:spTree>
    <p:extLst>
      <p:ext uri="{BB962C8B-B14F-4D97-AF65-F5344CB8AC3E}">
        <p14:creationId xmlns:p14="http://schemas.microsoft.com/office/powerpoint/2010/main" val="864232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8E2B3F-1A23-4521-87A4-0152EB65637F}" type="slidenum">
              <a:rPr lang="en-US" smtClean="0"/>
              <a:pPr>
                <a:defRPr/>
              </a:pPr>
              <a:t>51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98550" y="673100"/>
            <a:ext cx="4603750" cy="3454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351338"/>
            <a:ext cx="5083175" cy="4130675"/>
          </a:xfrm>
          <a:noFill/>
        </p:spPr>
        <p:txBody>
          <a:bodyPr wrap="square" lIns="89881" tIns="44941" rIns="89881" bIns="44941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Better at </a:t>
            </a:r>
            <a:r>
              <a:rPr lang="en-US" dirty="0" err="1" smtClean="0"/>
              <a:t>salt’n’pepper</a:t>
            </a:r>
            <a:r>
              <a:rPr lang="en-US" dirty="0" smtClean="0"/>
              <a:t> noise</a:t>
            </a:r>
          </a:p>
          <a:p>
            <a:pPr eaLnBrk="1" hangingPunct="1"/>
            <a:r>
              <a:rPr lang="en-US" dirty="0" smtClean="0"/>
              <a:t>Not convolution: try a region with 1’s and a 2, and then 1’s and a 3</a:t>
            </a:r>
          </a:p>
        </p:txBody>
      </p:sp>
    </p:spTree>
    <p:extLst>
      <p:ext uri="{BB962C8B-B14F-4D97-AF65-F5344CB8AC3E}">
        <p14:creationId xmlns:p14="http://schemas.microsoft.com/office/powerpoint/2010/main" val="1439621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8C63A4-2802-4147-AA88-97E04384BBFF}" type="slidenum">
              <a:rPr lang="en-US" smtClean="0"/>
              <a:pPr>
                <a:defRPr/>
              </a:pPr>
              <a:t>52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84303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D6D49A-0194-40BE-9994-FE47E1CC26E4}" type="slidenum">
              <a:rPr lang="en-US" smtClean="0"/>
              <a:pPr>
                <a:defRPr/>
              </a:pPr>
              <a:t>53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15262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F5E52F-B136-4576-BC9B-7A3057ADED53}" type="slidenum">
              <a:rPr lang="en-US" smtClean="0"/>
              <a:pPr>
                <a:defRPr/>
              </a:pPr>
              <a:t>54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98230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3724E8-6485-47EB-9577-22FF21C2D736}" type="slidenum">
              <a:rPr lang="en-US" smtClean="0"/>
              <a:pPr>
                <a:defRPr/>
              </a:pPr>
              <a:t>58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17668929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8EF6CF-A3DC-4E11-A914-E67F3CF31375}" type="slidenum">
              <a:rPr lang="en-US" smtClean="0"/>
              <a:pPr>
                <a:defRPr/>
              </a:pPr>
              <a:t>59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3861161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353967-B24A-4E73-A6F0-F4F7BE68DB6B}" type="slidenum">
              <a:rPr lang="en-US" smtClean="0"/>
              <a:pPr>
                <a:defRPr/>
              </a:pPr>
              <a:t>60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1719113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Problem: response is stronger for higher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B43AA6-3D89-4250-BB99-B83F252CE1E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Likes bright pixels where filters are above average, dark pixels where filters are below average. Problems: response is sensitive to gain/contrast, pixels in filter that are near the mean have little effect, does not require pixel values in image to be near or proportional to values in filter.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7EB134-728E-4C52-B216-3102136384A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29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Problem: SSD sensitive to average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24FA3A-0389-41AD-B2AF-5E715C7A773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22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Problem: SSD sensitive to average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906177-587F-415C-A7B6-4916762CC9D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13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Invariant to mean and scale of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AB1F21-F7A7-4EB1-86EE-2BEE65C5D82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72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83C470-BC8B-47C2-AD06-16B2F0FB1CC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88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7DD54C-DDF0-4E3C-AB77-D592930F573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26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AF93C4-4623-4DE5-8690-898B3B36F8FB}" type="slidenum">
              <a:rPr lang="en-US" smtClean="0"/>
              <a:pPr>
                <a:defRPr/>
              </a:pPr>
              <a:t>20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95297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32147-4F3D-4EEE-A2E0-E30803437079}" type="datetimeFigureOut">
              <a:rPr lang="en-US"/>
              <a:pPr>
                <a:defRPr/>
              </a:pPr>
              <a:t>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F54DB-B08C-477E-975D-202BA56AC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7DD64-5470-45A8-B19A-22BF0C3345A4}" type="datetimeFigureOut">
              <a:rPr lang="en-US"/>
              <a:pPr>
                <a:defRPr/>
              </a:pPr>
              <a:t>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E0FAE-3579-44A9-B770-D020E7C93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1B1E1-3BEF-4705-AACD-19176AFD4376}" type="datetimeFigureOut">
              <a:rPr lang="en-US"/>
              <a:pPr>
                <a:defRPr/>
              </a:pPr>
              <a:t>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42D6F-E873-4949-8BF3-6E2B217AAD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BBD49-5F19-4508-B604-BE4756196DF7}" type="datetimeFigureOut">
              <a:rPr lang="en-US"/>
              <a:pPr>
                <a:defRPr/>
              </a:pPr>
              <a:t>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78E72-C8C3-4F2B-8F8B-2CCB053422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60F45-BB7B-4624-8367-3AD327D0B08C}" type="datetimeFigureOut">
              <a:rPr lang="en-US"/>
              <a:pPr>
                <a:defRPr/>
              </a:pPr>
              <a:t>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BC3D0-328A-40A4-BB88-0CA39DFAF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0A940-1E95-4619-9C20-5017FCECF68E}" type="datetimeFigureOut">
              <a:rPr lang="en-US"/>
              <a:pPr>
                <a:defRPr/>
              </a:pPr>
              <a:t>2/2/2015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ABC68-15BE-4E09-9A89-10F27F2790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FCA5-9DFB-45EF-A09E-09EE4E876A15}" type="datetimeFigureOut">
              <a:rPr lang="en-US"/>
              <a:pPr>
                <a:defRPr/>
              </a:pPr>
              <a:t>2/2/2015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B8FA2-449D-445B-89F8-FE9211BD0F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46926-B50F-455A-A4BD-52D094351CCE}" type="datetimeFigureOut">
              <a:rPr lang="en-US"/>
              <a:pPr>
                <a:defRPr/>
              </a:pPr>
              <a:t>2/2/2015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95585-8738-4695-8EF3-5E0FDFD0A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4E0D5-C545-4761-8EF9-9F2BB58BC931}" type="datetimeFigureOut">
              <a:rPr lang="en-US"/>
              <a:pPr>
                <a:defRPr/>
              </a:pPr>
              <a:t>2/2/2015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A89E4-CEB6-4286-A079-AC7612E48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357E9-585F-4F8C-B0E7-E34DE42BA6E1}" type="datetimeFigureOut">
              <a:rPr lang="en-US"/>
              <a:pPr>
                <a:defRPr/>
              </a:pPr>
              <a:t>2/2/2015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17CCF-56C5-4724-A87C-A3EC306119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68EAC-E5CD-40D6-B276-80B4126EE20B}" type="datetimeFigureOut">
              <a:rPr lang="en-US"/>
              <a:pPr>
                <a:defRPr/>
              </a:pPr>
              <a:t>2/2/2015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5D297-E5B0-48B8-88F9-E7E571344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21ED38-6B5F-4381-9CD1-7E073FA228C1}" type="datetimeFigureOut">
              <a:rPr lang="en-US"/>
              <a:pPr>
                <a:defRPr/>
              </a:pPr>
              <a:t>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75D58F4-A4BC-4EE3-AB91-AD5B31AE9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7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2.xml"/><Relationship Id="rId7" Type="http://schemas.openxmlformats.org/officeDocument/2006/relationships/image" Target="../media/image25.png"/><Relationship Id="rId2" Type="http://schemas.openxmlformats.org/officeDocument/2006/relationships/tags" Target="../tags/tag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JPEG" TargetMode="External"/><Relationship Id="rId2" Type="http://schemas.openxmlformats.org/officeDocument/2006/relationships/hyperlink" Target="http://en.wikipedia.org/wiki/YCbCr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8.png"/><Relationship Id="rId5" Type="http://schemas.openxmlformats.org/officeDocument/2006/relationships/image" Target="../media/image77.wmf"/><Relationship Id="rId4" Type="http://schemas.openxmlformats.org/officeDocument/2006/relationships/oleObject" Target="../embeddings/oleObject9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1.jpeg"/><Relationship Id="rId5" Type="http://schemas.openxmlformats.org/officeDocument/2006/relationships/image" Target="../media/image77.wmf"/><Relationship Id="rId4" Type="http://schemas.openxmlformats.org/officeDocument/2006/relationships/oleObject" Target="../embeddings/oleObject10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ai.uiuc.edu/?p=1455" TargetMode="Externa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e.ucsc.edu/~manduchi/Papers/ICCV98.pdf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13" Type="http://schemas.openxmlformats.org/officeDocument/2006/relationships/image" Target="../media/image88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2.bin"/><Relationship Id="rId12" Type="http://schemas.openxmlformats.org/officeDocument/2006/relationships/oleObject" Target="../embeddings/oleObject14.bin"/><Relationship Id="rId2" Type="http://schemas.openxmlformats.org/officeDocument/2006/relationships/tags" Target="../tags/tag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5.wmf"/><Relationship Id="rId11" Type="http://schemas.openxmlformats.org/officeDocument/2006/relationships/image" Target="../media/image89.png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87.wmf"/><Relationship Id="rId4" Type="http://schemas.openxmlformats.org/officeDocument/2006/relationships/notesSlide" Target="../notesSlides/notesSlide17.xml"/><Relationship Id="rId9" Type="http://schemas.openxmlformats.org/officeDocument/2006/relationships/oleObject" Target="../embeddings/oleObject13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13" Type="http://schemas.openxmlformats.org/officeDocument/2006/relationships/image" Target="../media/image88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6.bin"/><Relationship Id="rId12" Type="http://schemas.openxmlformats.org/officeDocument/2006/relationships/oleObject" Target="../embeddings/oleObject18.bin"/><Relationship Id="rId2" Type="http://schemas.openxmlformats.org/officeDocument/2006/relationships/tags" Target="../tags/tag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5.wmf"/><Relationship Id="rId11" Type="http://schemas.openxmlformats.org/officeDocument/2006/relationships/image" Target="../media/image89.png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87.wmf"/><Relationship Id="rId4" Type="http://schemas.openxmlformats.org/officeDocument/2006/relationships/notesSlide" Target="../notesSlides/notesSlide18.xml"/><Relationship Id="rId9" Type="http://schemas.openxmlformats.org/officeDocument/2006/relationships/oleObject" Target="../embeddings/oleObject17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13" Type="http://schemas.openxmlformats.org/officeDocument/2006/relationships/image" Target="../media/image88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0.bin"/><Relationship Id="rId12" Type="http://schemas.openxmlformats.org/officeDocument/2006/relationships/oleObject" Target="../embeddings/oleObject22.bin"/><Relationship Id="rId2" Type="http://schemas.openxmlformats.org/officeDocument/2006/relationships/tags" Target="../tags/tag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5.wmf"/><Relationship Id="rId11" Type="http://schemas.openxmlformats.org/officeDocument/2006/relationships/image" Target="../media/image89.png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87.wmf"/><Relationship Id="rId4" Type="http://schemas.openxmlformats.org/officeDocument/2006/relationships/notesSlide" Target="../notesSlides/notesSlide19.xml"/><Relationship Id="rId9" Type="http://schemas.openxmlformats.org/officeDocument/2006/relationships/oleObject" Target="../embeddings/oleObject21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2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-304800" y="0"/>
            <a:ext cx="9296400" cy="1143000"/>
          </a:xfrm>
          <a:solidFill>
            <a:schemeClr val="bg1">
              <a:alpha val="2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Templates, Image Pyramids, and Filter Banks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05000" y="5334000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02/03/15</a:t>
            </a:r>
            <a:endParaRPr lang="en-US" dirty="0"/>
          </a:p>
        </p:txBody>
      </p:sp>
      <p:pic>
        <p:nvPicPr>
          <p:cNvPr id="13317" name="Picture 2" descr="http://www.mcs.csueastbay.edu/~malek/Surrealism/magritt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990600"/>
            <a:ext cx="6096000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410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mtClean="0"/>
              <a:t>	</a:t>
            </a:r>
          </a:p>
          <a:p>
            <a:pPr eaLnBrk="1" hangingPunct="1">
              <a:buFont typeface="Arial" charset="0"/>
              <a:buNone/>
            </a:pPr>
            <a:r>
              <a:rPr lang="en-US" smtClean="0"/>
              <a:t>Can SSD be implemented with linear filters?</a:t>
            </a:r>
          </a:p>
        </p:txBody>
      </p:sp>
      <p:graphicFrame>
        <p:nvGraphicFramePr>
          <p:cNvPr id="4098" name="Object 381"/>
          <p:cNvGraphicFramePr>
            <a:graphicFrameLocks noChangeAspect="1"/>
          </p:cNvGraphicFramePr>
          <p:nvPr/>
        </p:nvGraphicFramePr>
        <p:xfrm>
          <a:off x="1654175" y="2325688"/>
          <a:ext cx="5746750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Equation" r:id="rId3" imgW="2336760" imgH="355320" progId="Equation.3">
                  <p:embed/>
                </p:oleObj>
              </mc:Choice>
              <mc:Fallback>
                <p:oleObj name="Equation" r:id="rId3" imgW="2336760" imgH="35532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4175" y="2325688"/>
                        <a:ext cx="5746750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5124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648200" cy="14478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2: SSD</a:t>
            </a:r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5125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4103" name="TextBox 8"/>
          <p:cNvSpPr txBox="1">
            <a:spLocks noChangeArrowheads="1"/>
          </p:cNvSpPr>
          <p:nvPr/>
        </p:nvSpPr>
        <p:spPr bwMode="auto">
          <a:xfrm>
            <a:off x="3962400" y="6369050"/>
            <a:ext cx="1466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1- sqrt(SSD)</a:t>
            </a:r>
          </a:p>
        </p:txBody>
      </p:sp>
      <p:graphicFrame>
        <p:nvGraphicFramePr>
          <p:cNvPr id="5122" name="Object 381"/>
          <p:cNvGraphicFramePr>
            <a:graphicFrameLocks noChangeAspect="1"/>
          </p:cNvGraphicFramePr>
          <p:nvPr/>
        </p:nvGraphicFramePr>
        <p:xfrm>
          <a:off x="1654175" y="2065338"/>
          <a:ext cx="5746750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Equation" r:id="rId5" imgW="2336760" imgH="355320" progId="Equation.3">
                  <p:embed/>
                </p:oleObj>
              </mc:Choice>
              <mc:Fallback>
                <p:oleObj name="Equation" r:id="rId5" imgW="2336760" imgH="35532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4175" y="2065338"/>
                        <a:ext cx="5746750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TextBox 15"/>
          <p:cNvSpPr txBox="1">
            <a:spLocks noChangeArrowheads="1"/>
          </p:cNvSpPr>
          <p:nvPr/>
        </p:nvSpPr>
        <p:spPr bwMode="auto">
          <a:xfrm>
            <a:off x="5257800" y="914400"/>
            <a:ext cx="3276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What’s the potential downside of SSD?</a:t>
            </a:r>
          </a:p>
        </p:txBody>
      </p:sp>
      <p:pic>
        <p:nvPicPr>
          <p:cNvPr id="5129" name="Picture 3" descr="C:\Users\Hoiem\Documents\Classes\Computational Photography - Fall 2010\lectures\figs\filters\einstein_shade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2879725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4" descr="C:\Users\Hoiem\Documents\Classes\Computational Photography - Fall 2010\lectures\figs\filters\einstein_shades_ss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4200" y="2895600"/>
            <a:ext cx="27368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153400" cy="17526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3: Normalized cross-correlation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6149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14"/>
          <p:cNvSpPr txBox="1">
            <a:spLocks noChangeArrowheads="1"/>
          </p:cNvSpPr>
          <p:nvPr/>
        </p:nvSpPr>
        <p:spPr bwMode="auto">
          <a:xfrm>
            <a:off x="2209800" y="5867400"/>
            <a:ext cx="57038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Matlab: </a:t>
            </a:r>
            <a:r>
              <a:rPr lang="en-US" sz="2400">
                <a:latin typeface="Courier New" pitchFamily="49" charset="0"/>
                <a:cs typeface="Courier New" pitchFamily="49" charset="0"/>
              </a:rPr>
              <a:t>normxcorr2(template, im)</a:t>
            </a:r>
          </a:p>
        </p:txBody>
      </p:sp>
      <p:sp>
        <p:nvSpPr>
          <p:cNvPr id="6151" name="TextBox 15"/>
          <p:cNvSpPr txBox="1">
            <a:spLocks noChangeArrowheads="1"/>
          </p:cNvSpPr>
          <p:nvPr/>
        </p:nvSpPr>
        <p:spPr bwMode="auto">
          <a:xfrm>
            <a:off x="6553200" y="2514600"/>
            <a:ext cx="208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mean image patch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7239001" y="3046412"/>
            <a:ext cx="457200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3" name="TextBox 18"/>
          <p:cNvSpPr txBox="1">
            <a:spLocks noChangeArrowheads="1"/>
          </p:cNvSpPr>
          <p:nvPr/>
        </p:nvSpPr>
        <p:spPr bwMode="auto">
          <a:xfrm>
            <a:off x="3919538" y="2449513"/>
            <a:ext cx="1711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mean template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5400000">
            <a:off x="4267201" y="3048000"/>
            <a:ext cx="457200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7865811"/>
              </p:ext>
            </p:extLst>
          </p:nvPr>
        </p:nvGraphicFramePr>
        <p:xfrm>
          <a:off x="261938" y="3209925"/>
          <a:ext cx="8497887" cy="212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Equation" r:id="rId5" imgW="3454200" imgH="863280" progId="Equation.3">
                  <p:embed/>
                </p:oleObj>
              </mc:Choice>
              <mc:Fallback>
                <p:oleObj name="Equation" r:id="rId5" imgW="3454200" imgH="86328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938" y="3209925"/>
                        <a:ext cx="8497887" cy="212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895600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18436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153400" cy="17526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3: Normalized cross-correlation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18437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18439" name="TextBox 8"/>
          <p:cNvSpPr txBox="1">
            <a:spLocks noChangeArrowheads="1"/>
          </p:cNvSpPr>
          <p:nvPr/>
        </p:nvSpPr>
        <p:spPr bwMode="auto">
          <a:xfrm>
            <a:off x="3276600" y="6411913"/>
            <a:ext cx="2774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Normalized X-Correlation</a:t>
            </a:r>
          </a:p>
        </p:txBody>
      </p:sp>
      <p:sp>
        <p:nvSpPr>
          <p:cNvPr id="18440" name="TextBox 9"/>
          <p:cNvSpPr txBox="1">
            <a:spLocks noChangeArrowheads="1"/>
          </p:cNvSpPr>
          <p:nvPr/>
        </p:nvSpPr>
        <p:spPr bwMode="auto">
          <a:xfrm>
            <a:off x="6515100" y="6354763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Thresholded Image</a:t>
            </a:r>
          </a:p>
        </p:txBody>
      </p:sp>
      <p:pic>
        <p:nvPicPr>
          <p:cNvPr id="18441" name="Picture 2" descr="C:\Documents and Settings\Derek Hoiem\My Documents\Classes\Spring10 - Computer Vision\figs\eyedet_normxcor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2150" y="2909888"/>
            <a:ext cx="2776538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3" descr="C:\Documents and Settings\Derek Hoiem\My Documents\Classes\Spring10 - Computer Vision\figs\eyedet_normxcorr_thresh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2895600"/>
            <a:ext cx="2778125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rot="5400000">
            <a:off x="6896100" y="3848100"/>
            <a:ext cx="609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7283450" y="3962400"/>
            <a:ext cx="6858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5" name="TextBox 12"/>
          <p:cNvSpPr txBox="1">
            <a:spLocks noChangeArrowheads="1"/>
          </p:cNvSpPr>
          <p:nvPr/>
        </p:nvSpPr>
        <p:spPr bwMode="auto">
          <a:xfrm>
            <a:off x="7010400" y="320040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True detections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153400" cy="17526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3: Normalized cross-correlation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19460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19462" name="TextBox 8"/>
          <p:cNvSpPr txBox="1">
            <a:spLocks noChangeArrowheads="1"/>
          </p:cNvSpPr>
          <p:nvPr/>
        </p:nvSpPr>
        <p:spPr bwMode="auto">
          <a:xfrm>
            <a:off x="3276600" y="6411913"/>
            <a:ext cx="2774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Normalized X-Correlation</a:t>
            </a:r>
          </a:p>
        </p:txBody>
      </p:sp>
      <p:sp>
        <p:nvSpPr>
          <p:cNvPr id="19463" name="TextBox 9"/>
          <p:cNvSpPr txBox="1">
            <a:spLocks noChangeArrowheads="1"/>
          </p:cNvSpPr>
          <p:nvPr/>
        </p:nvSpPr>
        <p:spPr bwMode="auto">
          <a:xfrm>
            <a:off x="6515100" y="6354763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Thresholded Image</a:t>
            </a:r>
          </a:p>
        </p:txBody>
      </p:sp>
      <p:pic>
        <p:nvPicPr>
          <p:cNvPr id="19464" name="Picture 3" descr="C:\Documents and Settings\Derek Hoiem\My Documents\Classes\Spring10 - Computer Vision\figs\eyedet_normxcorr_thres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895600"/>
            <a:ext cx="2778125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rot="5400000">
            <a:off x="6896100" y="3848100"/>
            <a:ext cx="609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7283450" y="3962400"/>
            <a:ext cx="6858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7" name="TextBox 12"/>
          <p:cNvSpPr txBox="1">
            <a:spLocks noChangeArrowheads="1"/>
          </p:cNvSpPr>
          <p:nvPr/>
        </p:nvSpPr>
        <p:spPr bwMode="auto">
          <a:xfrm>
            <a:off x="7010400" y="320040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True detections</a:t>
            </a:r>
          </a:p>
        </p:txBody>
      </p:sp>
      <p:pic>
        <p:nvPicPr>
          <p:cNvPr id="19468" name="Picture 3" descr="C:\Users\Hoiem\Documents\Classes\Computational Photography - Fall 2010\lectures\figs\filters\einstein_shade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879725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9" name="Picture 2" descr="C:\Users\Hoiem\Documents\Classes\Computational Photography - Fall 2010\lectures\figs\filters\einstein_shades_nx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87700" y="2867025"/>
            <a:ext cx="28194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Q: What is the best method to use?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A: Depends</a:t>
            </a:r>
          </a:p>
          <a:p>
            <a:r>
              <a:rPr lang="en-US" smtClean="0"/>
              <a:t>Zero-mean filter: fastest but not a great matcher</a:t>
            </a:r>
          </a:p>
          <a:p>
            <a:r>
              <a:rPr lang="en-US" smtClean="0"/>
              <a:t>SSD: next fastest, sensitive to overall intensity</a:t>
            </a:r>
          </a:p>
          <a:p>
            <a:r>
              <a:rPr lang="en-US" smtClean="0"/>
              <a:t>Normalized cross-correlation: slowest, invariant to local average intensity and contrast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Q: What if we want to find larger or smaller eyes?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r>
              <a:rPr lang="en-US" smtClean="0"/>
              <a:t>	A: Image Pyramid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Review of Sampling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" name="Rounded Rectangle 3"/>
          <p:cNvSpPr/>
          <p:nvPr/>
        </p:nvSpPr>
        <p:spPr>
          <a:xfrm>
            <a:off x="3352800" y="2971800"/>
            <a:ext cx="22860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Low-Pass Filtered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4800" y="29718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</a:t>
            </a:r>
          </a:p>
        </p:txBody>
      </p:sp>
      <p:sp>
        <p:nvSpPr>
          <p:cNvPr id="6" name="Right Arrow 5"/>
          <p:cNvSpPr/>
          <p:nvPr/>
        </p:nvSpPr>
        <p:spPr>
          <a:xfrm>
            <a:off x="2209800" y="3276600"/>
            <a:ext cx="990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2209800" y="2590800"/>
            <a:ext cx="115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Gaussian</a:t>
            </a:r>
          </a:p>
          <a:p>
            <a:pPr algn="ctr"/>
            <a:r>
              <a:rPr lang="en-US"/>
              <a:t>Filter</a:t>
            </a:r>
          </a:p>
        </p:txBody>
      </p:sp>
      <p:sp>
        <p:nvSpPr>
          <p:cNvPr id="22536" name="TextBox 7"/>
          <p:cNvSpPr txBox="1">
            <a:spLocks noChangeArrowheads="1"/>
          </p:cNvSpPr>
          <p:nvPr/>
        </p:nvSpPr>
        <p:spPr bwMode="auto">
          <a:xfrm>
            <a:off x="5791200" y="2906713"/>
            <a:ext cx="9667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Sample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5791200" y="3276600"/>
            <a:ext cx="990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858000" y="2971800"/>
            <a:ext cx="18288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Low-Res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Gaussian pyramid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5388" y="990600"/>
            <a:ext cx="611981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7331075" y="6488113"/>
            <a:ext cx="1812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Source: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Template Matching with Image Pyramids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Input: Image, Template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Match template at current scale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Downsample</a:t>
            </a:r>
            <a:r>
              <a:rPr lang="en-US" dirty="0" smtClean="0"/>
              <a:t> image</a:t>
            </a:r>
          </a:p>
          <a:p>
            <a:pPr marL="914400" lvl="1" indent="-514350"/>
            <a:r>
              <a:rPr lang="en-US" dirty="0" smtClean="0"/>
              <a:t>In practice, scale step of 1.1 to 1.2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Repeat 1-2 until image is very small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Take responses above some threshold, perhaps with non-maxima suppression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Review: filtering </a:t>
            </a:r>
            <a:r>
              <a:rPr lang="en-US" sz="3200" dirty="0" smtClean="0"/>
              <a:t>in spatial domain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 cstate="print"/>
          <a:srcRect l="61539" t="12923" r="12308" b="45232"/>
          <a:stretch>
            <a:fillRect/>
          </a:stretch>
        </p:blipFill>
        <p:spPr bwMode="auto">
          <a:xfrm>
            <a:off x="3962400" y="3733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748" name="Group 5"/>
          <p:cNvGrpSpPr>
            <a:grpSpLocks noChangeAspect="1"/>
          </p:cNvGrpSpPr>
          <p:nvPr/>
        </p:nvGrpSpPr>
        <p:grpSpPr bwMode="auto">
          <a:xfrm>
            <a:off x="6858000" y="0"/>
            <a:ext cx="1390650" cy="1371600"/>
            <a:chOff x="144" y="144"/>
            <a:chExt cx="1152" cy="1136"/>
          </a:xfrm>
        </p:grpSpPr>
        <p:sp>
          <p:nvSpPr>
            <p:cNvPr id="31753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31754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31755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31756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-2</a:t>
              </a:r>
            </a:p>
          </p:txBody>
        </p:sp>
        <p:sp>
          <p:nvSpPr>
            <p:cNvPr id="31757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31758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2</a:t>
              </a:r>
            </a:p>
          </p:txBody>
        </p:sp>
        <p:sp>
          <p:nvSpPr>
            <p:cNvPr id="31759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31760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31761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31762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3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4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5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6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7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8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9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3" cstate="print"/>
          <a:srcRect l="24074" t="59259" r="44444" b="5185"/>
          <a:stretch>
            <a:fillRect/>
          </a:stretch>
        </p:blipFill>
        <p:spPr bwMode="auto">
          <a:xfrm>
            <a:off x="5473700" y="2743200"/>
            <a:ext cx="36703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3"/>
          <p:cNvPicPr>
            <a:picLocks noChangeAspect="1" noChangeArrowheads="1"/>
          </p:cNvPicPr>
          <p:nvPr/>
        </p:nvPicPr>
        <p:blipFill>
          <a:blip r:embed="rId3" cstate="print"/>
          <a:srcRect l="22221" t="14815" r="44444" b="46667"/>
          <a:stretch>
            <a:fillRect/>
          </a:stretch>
        </p:blipFill>
        <p:spPr bwMode="auto">
          <a:xfrm>
            <a:off x="0" y="2667000"/>
            <a:ext cx="335280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3352800" y="3581400"/>
            <a:ext cx="623888" cy="1446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800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*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00600" y="3632200"/>
            <a:ext cx="63341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56186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Laplacian filter</a:t>
            </a:r>
          </a:p>
        </p:txBody>
      </p:sp>
      <p:grpSp>
        <p:nvGrpSpPr>
          <p:cNvPr id="7172" name="Group 30"/>
          <p:cNvGrpSpPr>
            <a:grpSpLocks/>
          </p:cNvGrpSpPr>
          <p:nvPr/>
        </p:nvGrpSpPr>
        <p:grpSpPr bwMode="auto">
          <a:xfrm>
            <a:off x="152400" y="1447800"/>
            <a:ext cx="8839200" cy="4481513"/>
            <a:chOff x="144" y="1161"/>
            <a:chExt cx="5568" cy="2823"/>
          </a:xfrm>
        </p:grpSpPr>
        <p:graphicFrame>
          <p:nvGraphicFramePr>
            <p:cNvPr id="7170" name="Object 3"/>
            <p:cNvGraphicFramePr>
              <a:graphicFrameLocks noChangeAspect="1"/>
            </p:cNvGraphicFramePr>
            <p:nvPr/>
          </p:nvGraphicFramePr>
          <p:xfrm>
            <a:off x="2166" y="2447"/>
            <a:ext cx="1722" cy="12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7" name="Photo Editor Photo" r:id="rId6" imgW="4133333" imgH="2905531" progId="MSPhotoEd.3">
                    <p:embed/>
                  </p:oleObj>
                </mc:Choice>
                <mc:Fallback>
                  <p:oleObj name="Photo Editor Photo" r:id="rId6" imgW="4133333" imgH="2905531" progId="MSPhotoEd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6" y="2447"/>
                          <a:ext cx="1722" cy="12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74" name="Text Box 6"/>
            <p:cNvSpPr txBox="1">
              <a:spLocks noChangeArrowheads="1"/>
            </p:cNvSpPr>
            <p:nvPr/>
          </p:nvSpPr>
          <p:spPr bwMode="auto">
            <a:xfrm>
              <a:off x="2646" y="3714"/>
              <a:ext cx="7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Gaussian</a:t>
              </a:r>
            </a:p>
          </p:txBody>
        </p:sp>
        <p:grpSp>
          <p:nvGrpSpPr>
            <p:cNvPr id="7175" name="Group 17"/>
            <p:cNvGrpSpPr>
              <a:grpSpLocks/>
            </p:cNvGrpSpPr>
            <p:nvPr/>
          </p:nvGrpSpPr>
          <p:grpSpPr bwMode="auto">
            <a:xfrm>
              <a:off x="144" y="1161"/>
              <a:ext cx="1824" cy="2679"/>
              <a:chOff x="2064" y="576"/>
              <a:chExt cx="1824" cy="2679"/>
            </a:xfrm>
          </p:grpSpPr>
          <p:sp>
            <p:nvSpPr>
              <p:cNvPr id="7180" name="Freeform 7"/>
              <p:cNvSpPr>
                <a:spLocks/>
              </p:cNvSpPr>
              <p:nvPr/>
            </p:nvSpPr>
            <p:spPr bwMode="auto">
              <a:xfrm>
                <a:off x="2064" y="2304"/>
                <a:ext cx="1824" cy="672"/>
              </a:xfrm>
              <a:custGeom>
                <a:avLst/>
                <a:gdLst>
                  <a:gd name="T0" fmla="*/ 0 w 1824"/>
                  <a:gd name="T1" fmla="*/ 288 h 672"/>
                  <a:gd name="T2" fmla="*/ 816 w 1824"/>
                  <a:gd name="T3" fmla="*/ 672 h 672"/>
                  <a:gd name="T4" fmla="*/ 1824 w 1824"/>
                  <a:gd name="T5" fmla="*/ 384 h 672"/>
                  <a:gd name="T6" fmla="*/ 1008 w 1824"/>
                  <a:gd name="T7" fmla="*/ 0 h 672"/>
                  <a:gd name="T8" fmla="*/ 0 w 1824"/>
                  <a:gd name="T9" fmla="*/ 288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1" name="Freeform 8"/>
              <p:cNvSpPr>
                <a:spLocks/>
              </p:cNvSpPr>
              <p:nvPr/>
            </p:nvSpPr>
            <p:spPr bwMode="auto">
              <a:xfrm>
                <a:off x="2880" y="576"/>
                <a:ext cx="144" cy="53"/>
              </a:xfrm>
              <a:custGeom>
                <a:avLst/>
                <a:gdLst>
                  <a:gd name="T0" fmla="*/ 0 w 1824"/>
                  <a:gd name="T1" fmla="*/ 0 h 672"/>
                  <a:gd name="T2" fmla="*/ 0 w 1824"/>
                  <a:gd name="T3" fmla="*/ 0 h 672"/>
                  <a:gd name="T4" fmla="*/ 0 w 1824"/>
                  <a:gd name="T5" fmla="*/ 0 h 672"/>
                  <a:gd name="T6" fmla="*/ 0 w 1824"/>
                  <a:gd name="T7" fmla="*/ 0 h 672"/>
                  <a:gd name="T8" fmla="*/ 0 w 1824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2" name="Line 9"/>
              <p:cNvSpPr>
                <a:spLocks noChangeShapeType="1"/>
              </p:cNvSpPr>
              <p:nvPr/>
            </p:nvSpPr>
            <p:spPr bwMode="auto">
              <a:xfrm>
                <a:off x="2880" y="606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3" name="Line 10"/>
              <p:cNvSpPr>
                <a:spLocks noChangeShapeType="1"/>
              </p:cNvSpPr>
              <p:nvPr/>
            </p:nvSpPr>
            <p:spPr bwMode="auto">
              <a:xfrm>
                <a:off x="3024" y="609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4" name="Line 11"/>
              <p:cNvSpPr>
                <a:spLocks noChangeShapeType="1"/>
              </p:cNvSpPr>
              <p:nvPr/>
            </p:nvSpPr>
            <p:spPr bwMode="auto">
              <a:xfrm>
                <a:off x="2952" y="630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5" name="Freeform 12"/>
              <p:cNvSpPr>
                <a:spLocks/>
              </p:cNvSpPr>
              <p:nvPr/>
            </p:nvSpPr>
            <p:spPr bwMode="auto">
              <a:xfrm>
                <a:off x="2880" y="596"/>
                <a:ext cx="72" cy="2060"/>
              </a:xfrm>
              <a:custGeom>
                <a:avLst/>
                <a:gdLst>
                  <a:gd name="T0" fmla="*/ 0 w 72"/>
                  <a:gd name="T1" fmla="*/ 2036 h 2060"/>
                  <a:gd name="T2" fmla="*/ 0 w 72"/>
                  <a:gd name="T3" fmla="*/ 0 h 2060"/>
                  <a:gd name="T4" fmla="*/ 72 w 72"/>
                  <a:gd name="T5" fmla="*/ 36 h 2060"/>
                  <a:gd name="T6" fmla="*/ 72 w 72"/>
                  <a:gd name="T7" fmla="*/ 2060 h 2060"/>
                  <a:gd name="T8" fmla="*/ 0 w 72"/>
                  <a:gd name="T9" fmla="*/ 2036 h 20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60"/>
                  <a:gd name="T17" fmla="*/ 72 w 72"/>
                  <a:gd name="T18" fmla="*/ 2060 h 20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60">
                    <a:moveTo>
                      <a:pt x="0" y="2036"/>
                    </a:moveTo>
                    <a:lnTo>
                      <a:pt x="0" y="0"/>
                    </a:lnTo>
                    <a:lnTo>
                      <a:pt x="72" y="36"/>
                    </a:lnTo>
                    <a:lnTo>
                      <a:pt x="72" y="2060"/>
                    </a:lnTo>
                    <a:lnTo>
                      <a:pt x="0" y="203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6" name="Freeform 13"/>
              <p:cNvSpPr>
                <a:spLocks/>
              </p:cNvSpPr>
              <p:nvPr/>
            </p:nvSpPr>
            <p:spPr bwMode="auto">
              <a:xfrm>
                <a:off x="2952" y="608"/>
                <a:ext cx="72" cy="2044"/>
              </a:xfrm>
              <a:custGeom>
                <a:avLst/>
                <a:gdLst>
                  <a:gd name="T0" fmla="*/ 0 w 72"/>
                  <a:gd name="T1" fmla="*/ 16 h 2044"/>
                  <a:gd name="T2" fmla="*/ 0 w 72"/>
                  <a:gd name="T3" fmla="*/ 2044 h 2044"/>
                  <a:gd name="T4" fmla="*/ 72 w 72"/>
                  <a:gd name="T5" fmla="*/ 2016 h 2044"/>
                  <a:gd name="T6" fmla="*/ 72 w 72"/>
                  <a:gd name="T7" fmla="*/ 0 h 2044"/>
                  <a:gd name="T8" fmla="*/ 0 w 72"/>
                  <a:gd name="T9" fmla="*/ 16 h 20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44"/>
                  <a:gd name="T17" fmla="*/ 72 w 72"/>
                  <a:gd name="T18" fmla="*/ 2044 h 20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44">
                    <a:moveTo>
                      <a:pt x="0" y="16"/>
                    </a:moveTo>
                    <a:lnTo>
                      <a:pt x="0" y="2044"/>
                    </a:lnTo>
                    <a:lnTo>
                      <a:pt x="72" y="2016"/>
                    </a:lnTo>
                    <a:lnTo>
                      <a:pt x="72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7" name="Text Box 14"/>
              <p:cNvSpPr txBox="1">
                <a:spLocks noChangeArrowheads="1"/>
              </p:cNvSpPr>
              <p:nvPr/>
            </p:nvSpPr>
            <p:spPr bwMode="auto">
              <a:xfrm>
                <a:off x="2508" y="3024"/>
                <a:ext cx="8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/>
                  <a:t>unit impulse</a:t>
                </a:r>
              </a:p>
            </p:txBody>
          </p:sp>
        </p:grpSp>
        <p:pic>
          <p:nvPicPr>
            <p:cNvPr id="7176" name="Picture 15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68" y="2807"/>
              <a:ext cx="288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7" name="Picture 20" descr="log"/>
            <p:cNvPicPr>
              <a:picLocks noChangeAspect="1" noChangeArrowheads="1"/>
            </p:cNvPicPr>
            <p:nvPr/>
          </p:nvPicPr>
          <p:blipFill>
            <a:blip r:embed="rId9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4032" y="2361"/>
              <a:ext cx="1680" cy="1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8" name="Picture 16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823" y="2731"/>
              <a:ext cx="338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9" name="Text Box 5"/>
            <p:cNvSpPr txBox="1">
              <a:spLocks noChangeArrowheads="1"/>
            </p:cNvSpPr>
            <p:nvPr/>
          </p:nvSpPr>
          <p:spPr bwMode="auto">
            <a:xfrm>
              <a:off x="4076" y="3753"/>
              <a:ext cx="15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Laplacian of Gaussian</a:t>
              </a:r>
            </a:p>
          </p:txBody>
        </p:sp>
      </p:grpSp>
      <p:sp>
        <p:nvSpPr>
          <p:cNvPr id="7173" name="TextBox 25"/>
          <p:cNvSpPr txBox="1">
            <a:spLocks noChangeArrowheads="1"/>
          </p:cNvSpPr>
          <p:nvPr/>
        </p:nvSpPr>
        <p:spPr bwMode="auto">
          <a:xfrm>
            <a:off x="7177088" y="6488113"/>
            <a:ext cx="19669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Source: Lazebnik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Laplacian pyramid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066800"/>
            <a:ext cx="5868988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7331075" y="6488113"/>
            <a:ext cx="1812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Source: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Computing Gaussian/Laplacian Pyramid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 l="13889" t="37556" r="44444" b="21555"/>
          <a:stretch>
            <a:fillRect/>
          </a:stretch>
        </p:blipFill>
        <p:spPr bwMode="auto">
          <a:xfrm>
            <a:off x="609600" y="1219200"/>
            <a:ext cx="78263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3078163" y="6550025"/>
            <a:ext cx="6065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http://sepwww.stanford.edu/~morgan/texturematch/paper_html/node3.html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343400" y="4953000"/>
            <a:ext cx="4495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Can we reconstruct the original from the laplacian pyramid?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the Gaussian/</a:t>
            </a:r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1609725" cy="1762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84" y="4242442"/>
            <a:ext cx="1609725" cy="1762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65" y="2071686"/>
            <a:ext cx="809625" cy="88582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2590800" y="2514599"/>
            <a:ext cx="1066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36855" y="1871632"/>
            <a:ext cx="1267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Downsample</a:t>
            </a:r>
            <a:r>
              <a:rPr lang="en-US" sz="1400" dirty="0" smtClean="0"/>
              <a:t> (Smooth(</a:t>
            </a:r>
            <a:r>
              <a:rPr lang="en-US" sz="1400" dirty="0" smtClean="0">
                <a:solidFill>
                  <a:srgbClr val="FF0000"/>
                </a:solidFill>
              </a:rPr>
              <a:t>G</a:t>
            </a:r>
            <a:r>
              <a:rPr lang="en-US" sz="1400" baseline="-25000" dirty="0" smtClean="0">
                <a:solidFill>
                  <a:srgbClr val="FF0000"/>
                </a:solidFill>
              </a:rPr>
              <a:t>1</a:t>
            </a:r>
            <a:r>
              <a:rPr lang="en-US" sz="1400" dirty="0" smtClean="0"/>
              <a:t>))</a:t>
            </a:r>
            <a:endParaRPr lang="en-US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628032" y="3112795"/>
            <a:ext cx="1322660" cy="10782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24502" y="3206535"/>
            <a:ext cx="3132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G</a:t>
            </a:r>
            <a:r>
              <a:rPr lang="en-US" sz="1400" baseline="-25000" dirty="0" smtClean="0">
                <a:solidFill>
                  <a:srgbClr val="FF0000"/>
                </a:solidFill>
              </a:rPr>
              <a:t>1</a:t>
            </a:r>
            <a:r>
              <a:rPr lang="en-US" sz="1400" dirty="0" smtClean="0"/>
              <a:t> - Smooth(</a:t>
            </a:r>
            <a:r>
              <a:rPr lang="en-US" sz="1400" dirty="0" err="1" smtClean="0"/>
              <a:t>Upsample</a:t>
            </a:r>
            <a:r>
              <a:rPr lang="en-US" sz="1400" dirty="0" smtClean="0"/>
              <a:t>(</a:t>
            </a:r>
            <a:r>
              <a:rPr lang="en-US" sz="1400" dirty="0" smtClean="0">
                <a:solidFill>
                  <a:srgbClr val="FF0000"/>
                </a:solidFill>
              </a:rPr>
              <a:t>G</a:t>
            </a:r>
            <a:r>
              <a:rPr lang="en-US" sz="1400" baseline="-25000" dirty="0" smtClean="0">
                <a:solidFill>
                  <a:srgbClr val="FF0000"/>
                </a:solidFill>
              </a:rPr>
              <a:t>2</a:t>
            </a:r>
            <a:r>
              <a:rPr lang="en-US" sz="1400" dirty="0" smtClean="0"/>
              <a:t>))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6918" y="843350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Image = G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68717" y="4204036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21982" y="1702354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050282" y="2514599"/>
            <a:ext cx="1066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52" y="2536989"/>
            <a:ext cx="409575" cy="44767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927608" y="2290760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983" y="2774886"/>
            <a:ext cx="209550" cy="228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746758" y="2329932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baseline="-25000" dirty="0" smtClean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= L</a:t>
            </a:r>
            <a:r>
              <a:rPr lang="en-US" baseline="-25000" dirty="0" smtClean="0">
                <a:solidFill>
                  <a:srgbClr val="FF0000"/>
                </a:solidFill>
              </a:rPr>
              <a:t>N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82" y="4388395"/>
            <a:ext cx="809625" cy="8858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094" y="4388395"/>
            <a:ext cx="409575" cy="447675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 flipH="1">
            <a:off x="5977283" y="3144980"/>
            <a:ext cx="442614" cy="11956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657600" y="5310032"/>
            <a:ext cx="2459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G</a:t>
            </a:r>
            <a:r>
              <a:rPr lang="en-US" sz="1400" baseline="-25000" dirty="0" smtClean="0">
                <a:solidFill>
                  <a:srgbClr val="FF0000"/>
                </a:solidFill>
              </a:rPr>
              <a:t>2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- Smooth(</a:t>
            </a:r>
            <a:r>
              <a:rPr lang="en-US" sz="1400" dirty="0" err="1" smtClean="0"/>
              <a:t>Upsample</a:t>
            </a:r>
            <a:r>
              <a:rPr lang="en-US" sz="1400" dirty="0" smtClean="0"/>
              <a:t>(</a:t>
            </a:r>
            <a:r>
              <a:rPr lang="en-US" sz="1400" dirty="0" smtClean="0">
                <a:solidFill>
                  <a:srgbClr val="FF0000"/>
                </a:solidFill>
              </a:rPr>
              <a:t>G</a:t>
            </a:r>
            <a:r>
              <a:rPr lang="en-US" sz="1400" baseline="-25000" dirty="0" smtClean="0">
                <a:solidFill>
                  <a:srgbClr val="FF0000"/>
                </a:solidFill>
              </a:rPr>
              <a:t>3</a:t>
            </a:r>
            <a:r>
              <a:rPr lang="en-US" sz="1400" dirty="0" smtClean="0"/>
              <a:t>)) 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7234407" y="3118280"/>
            <a:ext cx="105426" cy="12059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886551" y="3072328"/>
            <a:ext cx="516646" cy="11186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146563" y="3079094"/>
            <a:ext cx="940896" cy="12705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796690" y="4291245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6698468" y="3144980"/>
            <a:ext cx="332204" cy="11462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303860" y="4990394"/>
            <a:ext cx="2459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G</a:t>
            </a:r>
            <a:r>
              <a:rPr lang="en-US" sz="1400" baseline="-25000" dirty="0">
                <a:solidFill>
                  <a:srgbClr val="FF0000"/>
                </a:solidFill>
              </a:rPr>
              <a:t>3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- Smooth(</a:t>
            </a:r>
            <a:r>
              <a:rPr lang="en-US" sz="1400" dirty="0" err="1" smtClean="0"/>
              <a:t>Upsample</a:t>
            </a:r>
            <a:r>
              <a:rPr lang="en-US" sz="1400" dirty="0" smtClean="0"/>
              <a:t>(</a:t>
            </a:r>
            <a:r>
              <a:rPr lang="en-US" sz="1400" dirty="0" smtClean="0">
                <a:solidFill>
                  <a:srgbClr val="FF0000"/>
                </a:solidFill>
              </a:rPr>
              <a:t>G</a:t>
            </a:r>
            <a:r>
              <a:rPr lang="en-US" sz="1400" baseline="-25000" dirty="0">
                <a:solidFill>
                  <a:srgbClr val="FF0000"/>
                </a:solidFill>
              </a:rPr>
              <a:t>4</a:t>
            </a:r>
            <a:r>
              <a:rPr lang="en-US" sz="1400" dirty="0" smtClean="0"/>
              <a:t>)) 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665637" y="4320471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355649" y="2152433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endParaRPr lang="en-US" baseline="-25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3" name="TextBox 62"/>
              <p:cNvSpPr txBox="1"/>
              <p:nvPr/>
            </p:nvSpPr>
            <p:spPr>
              <a:xfrm>
                <a:off x="2940233" y="6029980"/>
                <a:ext cx="600029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 smtClean="0"/>
                  <a:t>Use same filter for smoothing in each step (e.g., Gaussian with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1400" dirty="0" smtClean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 smtClean="0"/>
                  <a:t>Downsample/upsample with “nearest” interpolation</a:t>
                </a:r>
              </a:p>
            </p:txBody>
          </p:sp>
        </mc:Choice>
        <mc:Fallback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233" y="6029980"/>
                <a:ext cx="6000297" cy="523220"/>
              </a:xfrm>
              <a:prstGeom prst="rect">
                <a:avLst/>
              </a:prstGeom>
              <a:blipFill rotWithShape="0">
                <a:blip r:embed="rId9"/>
                <a:stretch>
                  <a:fillRect l="-102" t="-2326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/>
          <p:cNvSpPr txBox="1"/>
          <p:nvPr/>
        </p:nvSpPr>
        <p:spPr>
          <a:xfrm>
            <a:off x="4989941" y="1914191"/>
            <a:ext cx="1267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Downsample</a:t>
            </a:r>
            <a:r>
              <a:rPr lang="en-US" sz="1400" dirty="0" smtClean="0"/>
              <a:t> (Smooth(</a:t>
            </a:r>
            <a:r>
              <a:rPr lang="en-US" sz="1400" dirty="0" smtClean="0">
                <a:solidFill>
                  <a:srgbClr val="FF0000"/>
                </a:solidFill>
              </a:rPr>
              <a:t>G</a:t>
            </a:r>
            <a:r>
              <a:rPr lang="en-US" sz="1400" baseline="-25000" dirty="0" smtClean="0">
                <a:solidFill>
                  <a:srgbClr val="FF0000"/>
                </a:solidFill>
              </a:rPr>
              <a:t>2</a:t>
            </a:r>
            <a:r>
              <a:rPr lang="en-US" sz="1400" dirty="0" smtClean="0"/>
              <a:t>))</a:t>
            </a:r>
            <a:endParaRPr lang="en-US" sz="1400" dirty="0"/>
          </a:p>
        </p:txBody>
      </p:sp>
      <p:sp>
        <p:nvSpPr>
          <p:cNvPr id="65" name="TextBox 64"/>
          <p:cNvSpPr txBox="1"/>
          <p:nvPr/>
        </p:nvSpPr>
        <p:spPr>
          <a:xfrm>
            <a:off x="2434796" y="867000"/>
            <a:ext cx="2303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Smooth, then </a:t>
            </a:r>
            <a:r>
              <a:rPr lang="en-US" sz="1400" dirty="0" err="1" smtClean="0"/>
              <a:t>downsample</a:t>
            </a:r>
            <a:endParaRPr lang="en-US" sz="1400" dirty="0"/>
          </a:p>
        </p:txBody>
      </p:sp>
      <p:cxnSp>
        <p:nvCxnSpPr>
          <p:cNvPr id="67" name="Straight Arrow Connector 66"/>
          <p:cNvCxnSpPr>
            <a:endCxn id="14" idx="0"/>
          </p:cNvCxnSpPr>
          <p:nvPr/>
        </p:nvCxnSpPr>
        <p:spPr>
          <a:xfrm flipH="1">
            <a:off x="3070654" y="1236332"/>
            <a:ext cx="218708" cy="635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86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0" grpId="0"/>
      <p:bldP spid="21" grpId="0"/>
      <p:bldP spid="25" grpId="0"/>
      <p:bldP spid="27" grpId="0"/>
      <p:bldP spid="34" grpId="0"/>
      <p:bldP spid="51" grpId="0"/>
      <p:bldP spid="59" grpId="0"/>
      <p:bldP spid="61" grpId="0"/>
      <p:bldP spid="62" grpId="0"/>
      <p:bldP spid="63" grpId="0"/>
      <p:bldP spid="64" grpId="0"/>
      <p:bldP spid="6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Hoiem\Documents\Classes\Computational Photography - Fall 2010\projects\hybrid\teaser.jpg"/>
          <p:cNvPicPr>
            <a:picLocks noChangeAspect="1" noChangeArrowheads="1"/>
          </p:cNvPicPr>
          <p:nvPr/>
        </p:nvPicPr>
        <p:blipFill>
          <a:blip r:embed="rId2" cstate="print"/>
          <a:srcRect l="40038"/>
          <a:stretch>
            <a:fillRect/>
          </a:stretch>
        </p:blipFill>
        <p:spPr bwMode="auto">
          <a:xfrm>
            <a:off x="2514600" y="1295400"/>
            <a:ext cx="410845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Hybrid Image in Laplacian Pyramid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 cstate="print"/>
          <a:srcRect l="12881" t="13086" r="32829" b="31296"/>
          <a:stretch>
            <a:fillRect/>
          </a:stretch>
        </p:blipFill>
        <p:spPr bwMode="auto">
          <a:xfrm>
            <a:off x="381000" y="1905000"/>
            <a:ext cx="859472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685800" y="1371600"/>
            <a:ext cx="3590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High frequency </a:t>
            </a:r>
            <a:r>
              <a:rPr lang="en-US">
                <a:sym typeface="Wingdings" pitchFamily="2" charset="2"/>
              </a:rPr>
              <a:t> Low frequency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Reconstructing image from </a:t>
            </a:r>
            <a:r>
              <a:rPr lang="en-US" sz="3200" dirty="0" err="1" smtClean="0"/>
              <a:t>Laplacian</a:t>
            </a:r>
            <a:r>
              <a:rPr lang="en-US" sz="3200" dirty="0" smtClean="0"/>
              <a:t> pyramid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1609725" cy="1762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84" y="4242442"/>
            <a:ext cx="1609725" cy="1762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65" y="2071686"/>
            <a:ext cx="809625" cy="88582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2590800" y="2514599"/>
            <a:ext cx="1066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3400" y="843350"/>
            <a:ext cx="990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Image = 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668717" y="4204036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050282" y="2660092"/>
            <a:ext cx="1066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52" y="2536989"/>
            <a:ext cx="409575" cy="4476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983" y="2760826"/>
            <a:ext cx="209550" cy="228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831734" y="2514600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baseline="-25000" dirty="0" smtClean="0">
                <a:solidFill>
                  <a:srgbClr val="FF0000"/>
                </a:solidFill>
              </a:rPr>
              <a:t>4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82" y="4388395"/>
            <a:ext cx="809625" cy="8858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094" y="4388395"/>
            <a:ext cx="409575" cy="447675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 flipH="1">
            <a:off x="7005095" y="2817273"/>
            <a:ext cx="53870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1355143" y="3102626"/>
            <a:ext cx="516304" cy="10121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4737756" y="3151936"/>
            <a:ext cx="681756" cy="10493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796690" y="4291245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H="1" flipV="1">
            <a:off x="6840517" y="3102626"/>
            <a:ext cx="433930" cy="11398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5899669" y="1996733"/>
            <a:ext cx="2988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G</a:t>
            </a:r>
            <a:r>
              <a:rPr lang="en-US" sz="1600" baseline="-25000" dirty="0" smtClean="0">
                <a:solidFill>
                  <a:srgbClr val="FF0000"/>
                </a:solidFill>
              </a:rPr>
              <a:t>3</a:t>
            </a:r>
            <a:r>
              <a:rPr lang="en-US" sz="1400" dirty="0" smtClean="0">
                <a:solidFill>
                  <a:srgbClr val="FF0000"/>
                </a:solidFill>
              </a:rPr>
              <a:t> = L</a:t>
            </a:r>
            <a:r>
              <a:rPr lang="en-US" sz="1400" baseline="-25000" dirty="0" smtClean="0">
                <a:solidFill>
                  <a:srgbClr val="FF0000"/>
                </a:solidFill>
              </a:rPr>
              <a:t>3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/>
              <a:t>+</a:t>
            </a:r>
            <a:r>
              <a:rPr lang="en-US" sz="1400" dirty="0" smtClean="0"/>
              <a:t> Smooth(</a:t>
            </a:r>
            <a:r>
              <a:rPr lang="en-US" sz="1400" dirty="0" err="1" smtClean="0"/>
              <a:t>Upsample</a:t>
            </a:r>
            <a:r>
              <a:rPr lang="en-US" sz="1400" dirty="0" smtClean="0"/>
              <a:t>(</a:t>
            </a:r>
            <a:r>
              <a:rPr lang="en-US" sz="1400" dirty="0">
                <a:solidFill>
                  <a:srgbClr val="FF0000"/>
                </a:solidFill>
              </a:rPr>
              <a:t>L</a:t>
            </a:r>
            <a:r>
              <a:rPr lang="en-US" sz="1400" baseline="-25000" dirty="0" smtClean="0">
                <a:solidFill>
                  <a:srgbClr val="FF0000"/>
                </a:solidFill>
              </a:rPr>
              <a:t>4</a:t>
            </a:r>
            <a:r>
              <a:rPr lang="en-US" sz="1400" dirty="0" smtClean="0"/>
              <a:t>)) 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665637" y="4320471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335505" y="5818290"/>
            <a:ext cx="51283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Use same filter for smoothing as in </a:t>
            </a:r>
            <a:r>
              <a:rPr lang="en-US" sz="1600" dirty="0" err="1" smtClean="0"/>
              <a:t>desconstruction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Upsample</a:t>
            </a:r>
            <a:r>
              <a:rPr lang="en-US" sz="1600" dirty="0" smtClean="0"/>
              <a:t> with “nearest” interpolation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Reconstruction will be lossless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950276" y="1702860"/>
            <a:ext cx="2950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G</a:t>
            </a:r>
            <a:r>
              <a:rPr lang="en-US" sz="1600" baseline="-25000" dirty="0" smtClean="0">
                <a:solidFill>
                  <a:srgbClr val="FF0000"/>
                </a:solidFill>
              </a:rPr>
              <a:t>2</a:t>
            </a:r>
            <a:r>
              <a:rPr lang="en-US" sz="1400" baseline="-250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= L</a:t>
            </a:r>
            <a:r>
              <a:rPr lang="en-US" sz="1400" baseline="-25000" dirty="0" smtClean="0">
                <a:solidFill>
                  <a:srgbClr val="FF0000"/>
                </a:solidFill>
              </a:rPr>
              <a:t>2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/>
              <a:t>+</a:t>
            </a:r>
            <a:r>
              <a:rPr lang="en-US" sz="1400" dirty="0" smtClean="0"/>
              <a:t> Smooth(</a:t>
            </a:r>
            <a:r>
              <a:rPr lang="en-US" sz="1400" dirty="0" err="1" smtClean="0"/>
              <a:t>Upsample</a:t>
            </a:r>
            <a:r>
              <a:rPr lang="en-US" sz="1400" dirty="0" smtClean="0"/>
              <a:t>(</a:t>
            </a:r>
            <a:r>
              <a:rPr lang="en-US" sz="1400" dirty="0" smtClean="0">
                <a:solidFill>
                  <a:srgbClr val="FF0000"/>
                </a:solidFill>
              </a:rPr>
              <a:t>G</a:t>
            </a:r>
            <a:r>
              <a:rPr lang="en-US" sz="1400" baseline="-25000" dirty="0" smtClean="0">
                <a:solidFill>
                  <a:srgbClr val="FF0000"/>
                </a:solidFill>
              </a:rPr>
              <a:t>3</a:t>
            </a:r>
            <a:r>
              <a:rPr lang="en-US" sz="1400" dirty="0" smtClean="0"/>
              <a:t>)) 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355143" y="870226"/>
            <a:ext cx="2459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L</a:t>
            </a:r>
            <a:r>
              <a:rPr lang="en-US" sz="1400" baseline="-25000" dirty="0">
                <a:solidFill>
                  <a:srgbClr val="FF0000"/>
                </a:solidFill>
              </a:rPr>
              <a:t>1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/>
              <a:t>+</a:t>
            </a:r>
            <a:r>
              <a:rPr lang="en-US" sz="1400" dirty="0" smtClean="0"/>
              <a:t> Smooth(</a:t>
            </a:r>
            <a:r>
              <a:rPr lang="en-US" sz="1400" dirty="0" err="1" smtClean="0"/>
              <a:t>Upsample</a:t>
            </a:r>
            <a:r>
              <a:rPr lang="en-US" sz="1400" dirty="0" smtClean="0"/>
              <a:t>(</a:t>
            </a:r>
            <a:r>
              <a:rPr lang="en-US" sz="1400" dirty="0" smtClean="0">
                <a:solidFill>
                  <a:srgbClr val="FF0000"/>
                </a:solidFill>
              </a:rPr>
              <a:t>G</a:t>
            </a:r>
            <a:r>
              <a:rPr lang="en-US" sz="1400" baseline="-25000" dirty="0">
                <a:solidFill>
                  <a:srgbClr val="FF0000"/>
                </a:solidFill>
              </a:rPr>
              <a:t>2</a:t>
            </a:r>
            <a:r>
              <a:rPr lang="en-US" sz="1400" dirty="0" smtClean="0"/>
              <a:t>)) 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58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9" grpId="0"/>
      <p:bldP spid="63" grpId="0"/>
      <p:bldP spid="41" grpId="0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Major uses of image pyramids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Compression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Object detection</a:t>
            </a:r>
          </a:p>
          <a:p>
            <a:pPr lvl="1">
              <a:defRPr/>
            </a:pPr>
            <a:r>
              <a:rPr lang="en-US" dirty="0" smtClean="0"/>
              <a:t>Scale search</a:t>
            </a:r>
          </a:p>
          <a:p>
            <a:pPr lvl="1">
              <a:defRPr/>
            </a:pPr>
            <a:r>
              <a:rPr lang="en-US" dirty="0" smtClean="0"/>
              <a:t>Features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Detecting stable interest points 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Registration</a:t>
            </a:r>
          </a:p>
          <a:p>
            <a:pPr lvl="1">
              <a:defRPr/>
            </a:pPr>
            <a:r>
              <a:rPr lang="en-US" dirty="0" smtClean="0"/>
              <a:t>Course-to-fine</a:t>
            </a:r>
          </a:p>
          <a:p>
            <a:pPr lvl="1"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4613" y="1066800"/>
            <a:ext cx="398938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Coarse-to-fine Image Registration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90600"/>
            <a:ext cx="5105400" cy="5105400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2400" dirty="0" smtClean="0"/>
              <a:t>Compute Gaussian pyramid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2400" dirty="0" smtClean="0"/>
              <a:t>Align with coarse pyramid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2400" dirty="0" smtClean="0"/>
              <a:t>Successively align with finer pyramids</a:t>
            </a:r>
          </a:p>
          <a:p>
            <a:pPr marL="914400" lvl="1" indent="-514350" eaLnBrk="1" hangingPunct="1">
              <a:defRPr/>
            </a:pPr>
            <a:r>
              <a:rPr lang="en-US" sz="2000" dirty="0" smtClean="0"/>
              <a:t>Search smaller range</a:t>
            </a:r>
          </a:p>
          <a:p>
            <a:pPr marL="914400" lvl="1" indent="-514350" eaLnBrk="1" hangingPunct="1">
              <a:defRPr/>
            </a:pPr>
            <a:endParaRPr lang="en-US" sz="2000" dirty="0" smtClean="0"/>
          </a:p>
          <a:p>
            <a:pPr marL="914400" lvl="1" indent="-514350" eaLnBrk="1" hangingPunct="1">
              <a:defRPr/>
            </a:pPr>
            <a:endParaRPr lang="en-US" sz="2000" dirty="0" smtClean="0"/>
          </a:p>
          <a:p>
            <a:pPr marL="514350" indent="-514350" eaLnBrk="1" hangingPunct="1">
              <a:buFont typeface="Arial" charset="0"/>
              <a:buNone/>
              <a:defRPr/>
            </a:pPr>
            <a:r>
              <a:rPr lang="en-US" sz="2400" dirty="0" smtClean="0"/>
              <a:t>Why is this faster?</a:t>
            </a:r>
          </a:p>
          <a:p>
            <a:pPr marL="514350" indent="-514350" eaLnBrk="1" hangingPunct="1">
              <a:buFont typeface="Arial" charset="0"/>
              <a:buNone/>
              <a:defRPr/>
            </a:pPr>
            <a:endParaRPr lang="en-US" sz="2400" dirty="0" smtClean="0"/>
          </a:p>
          <a:p>
            <a:pPr marL="0" indent="-514350" eaLnBrk="1" hangingPunct="1">
              <a:buFont typeface="Arial" charset="0"/>
              <a:buNone/>
              <a:defRPr/>
            </a:pPr>
            <a:r>
              <a:rPr lang="en-US" sz="2400" dirty="0" smtClean="0"/>
              <a:t>Are we guaranteed to get the same result?</a:t>
            </a:r>
          </a:p>
        </p:txBody>
      </p:sp>
    </p:spTree>
    <p:extLst>
      <p:ext uri="{BB962C8B-B14F-4D97-AF65-F5344CB8AC3E}">
        <p14:creationId xmlns:p14="http://schemas.microsoft.com/office/powerpoint/2010/main" val="1456100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representation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990600"/>
            <a:ext cx="8229600" cy="51355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>
                <a:latin typeface="+mn-lt"/>
              </a:rPr>
              <a:t>Pixels: great for spatial resolution, poor access to frequency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>
                <a:latin typeface="+mn-lt"/>
              </a:rPr>
              <a:t>Fourier transform: great for frequency, not for spatial info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 smtClean="0">
                <a:latin typeface="+mn-lt"/>
              </a:rPr>
              <a:t>Pyramids/filter banks: </a:t>
            </a:r>
            <a:r>
              <a:rPr lang="en-US" sz="2800" dirty="0">
                <a:latin typeface="+mn-lt"/>
              </a:rPr>
              <a:t>balance between spatial and frequency information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Review: filtering </a:t>
            </a:r>
            <a:r>
              <a:rPr lang="en-US" sz="3200" dirty="0" smtClean="0"/>
              <a:t>in frequency domain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 cstate="print"/>
          <a:srcRect l="12308" t="45232" r="61539" b="12923"/>
          <a:stretch>
            <a:fillRect/>
          </a:stretch>
        </p:blipFill>
        <p:spPr bwMode="auto">
          <a:xfrm>
            <a:off x="7543800" y="5334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 cstate="print"/>
          <a:srcRect l="50603" t="52437" r="24097" b="18646"/>
          <a:stretch>
            <a:fillRect/>
          </a:stretch>
        </p:blipFill>
        <p:spPr bwMode="auto">
          <a:xfrm>
            <a:off x="6477000" y="2514600"/>
            <a:ext cx="2286000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4" cstate="print"/>
          <a:srcRect l="24074" t="59259" r="44444" b="5185"/>
          <a:stretch>
            <a:fillRect/>
          </a:stretch>
        </p:blipFill>
        <p:spPr bwMode="auto">
          <a:xfrm>
            <a:off x="0" y="4867275"/>
            <a:ext cx="28194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4" cstate="print"/>
          <a:srcRect l="59259" t="62222" r="14815" b="8148"/>
          <a:stretch>
            <a:fillRect/>
          </a:stretch>
        </p:blipFill>
        <p:spPr bwMode="auto">
          <a:xfrm>
            <a:off x="4724400" y="4789488"/>
            <a:ext cx="2895600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3"/>
          <p:cNvPicPr>
            <a:picLocks noChangeAspect="1" noChangeArrowheads="1"/>
          </p:cNvPicPr>
          <p:nvPr/>
        </p:nvPicPr>
        <p:blipFill>
          <a:blip r:embed="rId4" cstate="print"/>
          <a:srcRect l="59259" t="14815" r="9259" b="46667"/>
          <a:stretch>
            <a:fillRect/>
          </a:stretch>
        </p:blipFill>
        <p:spPr bwMode="auto">
          <a:xfrm>
            <a:off x="3505200" y="2362200"/>
            <a:ext cx="24384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3"/>
          <p:cNvPicPr>
            <a:picLocks noChangeAspect="1" noChangeArrowheads="1"/>
          </p:cNvPicPr>
          <p:nvPr/>
        </p:nvPicPr>
        <p:blipFill>
          <a:blip r:embed="rId4" cstate="print"/>
          <a:srcRect l="22221" t="14815" r="44444" b="46667"/>
          <a:stretch>
            <a:fillRect/>
          </a:stretch>
        </p:blipFill>
        <p:spPr bwMode="auto">
          <a:xfrm>
            <a:off x="0" y="2286000"/>
            <a:ext cx="2819400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ight Arrow 28"/>
          <p:cNvSpPr/>
          <p:nvPr/>
        </p:nvSpPr>
        <p:spPr>
          <a:xfrm rot="5400000">
            <a:off x="7429500" y="1790700"/>
            <a:ext cx="1066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2895600" y="32004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Multiply 32"/>
          <p:cNvSpPr/>
          <p:nvPr/>
        </p:nvSpPr>
        <p:spPr>
          <a:xfrm>
            <a:off x="6019800" y="3048000"/>
            <a:ext cx="381000" cy="533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10800000">
            <a:off x="3276600" y="5791200"/>
            <a:ext cx="914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781" name="TextBox 34"/>
          <p:cNvSpPr txBox="1">
            <a:spLocks noChangeArrowheads="1"/>
          </p:cNvSpPr>
          <p:nvPr/>
        </p:nvSpPr>
        <p:spPr bwMode="auto">
          <a:xfrm>
            <a:off x="2895600" y="27432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FFT</a:t>
            </a:r>
          </a:p>
        </p:txBody>
      </p:sp>
      <p:sp>
        <p:nvSpPr>
          <p:cNvPr id="32782" name="TextBox 35"/>
          <p:cNvSpPr txBox="1">
            <a:spLocks noChangeArrowheads="1"/>
          </p:cNvSpPr>
          <p:nvPr/>
        </p:nvSpPr>
        <p:spPr bwMode="auto">
          <a:xfrm>
            <a:off x="7315200" y="17526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FFT</a:t>
            </a:r>
          </a:p>
        </p:txBody>
      </p:sp>
      <p:sp>
        <p:nvSpPr>
          <p:cNvPr id="32783" name="TextBox 37"/>
          <p:cNvSpPr txBox="1">
            <a:spLocks noChangeArrowheads="1"/>
          </p:cNvSpPr>
          <p:nvPr/>
        </p:nvSpPr>
        <p:spPr bwMode="auto">
          <a:xfrm>
            <a:off x="3048000" y="5334000"/>
            <a:ext cx="1416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Inverse FFT</a:t>
            </a:r>
          </a:p>
        </p:txBody>
      </p:sp>
      <p:sp>
        <p:nvSpPr>
          <p:cNvPr id="39" name="TextBox 38"/>
          <p:cNvSpPr txBox="1"/>
          <p:nvPr/>
        </p:nvSpPr>
        <p:spPr>
          <a:xfrm rot="5400000">
            <a:off x="5906293" y="3923507"/>
            <a:ext cx="63341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408476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Application: Representing Texture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Box 4"/>
          <p:cNvSpPr txBox="1">
            <a:spLocks noChangeArrowheads="1"/>
          </p:cNvSpPr>
          <p:nvPr/>
        </p:nvSpPr>
        <p:spPr bwMode="auto">
          <a:xfrm>
            <a:off x="7510463" y="6519863"/>
            <a:ext cx="16335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Source: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Texture and Material</a:t>
            </a: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4478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3716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3716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40386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5" name="TextBox 7"/>
          <p:cNvSpPr txBox="1">
            <a:spLocks noChangeArrowheads="1"/>
          </p:cNvSpPr>
          <p:nvPr/>
        </p:nvSpPr>
        <p:spPr bwMode="auto">
          <a:xfrm>
            <a:off x="3429000" y="6550025"/>
            <a:ext cx="5715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http://www-cvr.ai.uiuc.edu/ponce_grp/data/texture_database/samples/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Texture and Orientation</a:t>
            </a: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954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192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396240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TextBox 8"/>
          <p:cNvSpPr txBox="1">
            <a:spLocks noChangeArrowheads="1"/>
          </p:cNvSpPr>
          <p:nvPr/>
        </p:nvSpPr>
        <p:spPr bwMode="auto">
          <a:xfrm>
            <a:off x="3429000" y="6550025"/>
            <a:ext cx="5715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http://www-cvr.ai.uiuc.edu/ponce_grp/data/texture_database/samples/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Texture and Scale</a:t>
            </a: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3622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43840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Box 5"/>
          <p:cNvSpPr txBox="1">
            <a:spLocks noChangeArrowheads="1"/>
          </p:cNvSpPr>
          <p:nvPr/>
        </p:nvSpPr>
        <p:spPr bwMode="auto">
          <a:xfrm>
            <a:off x="3429000" y="6550025"/>
            <a:ext cx="5715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http://www-cvr.ai.uiuc.edu/ponce_grp/data/texture_database/samples/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texture?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	Regular or stochastic patterns caused by bumps, grooves, and/or markings</a:t>
            </a: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can we represent texture?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Compute responses of blobs and edges at various orientations and scales</a:t>
            </a:r>
          </a:p>
          <a:p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/>
              <a:t>Overcomplete</a:t>
            </a:r>
            <a:r>
              <a:rPr lang="en-US" dirty="0" smtClean="0"/>
              <a:t> representation: filter banks</a:t>
            </a: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438400"/>
            <a:ext cx="72072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TextBox 12"/>
          <p:cNvSpPr txBox="1">
            <a:spLocks noChangeArrowheads="1"/>
          </p:cNvSpPr>
          <p:nvPr/>
        </p:nvSpPr>
        <p:spPr bwMode="auto">
          <a:xfrm>
            <a:off x="3429000" y="2057400"/>
            <a:ext cx="1528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LM Filter Bank</a:t>
            </a:r>
          </a:p>
        </p:txBody>
      </p:sp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609600" y="6096000"/>
            <a:ext cx="8104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Code for filter banks: </a:t>
            </a:r>
            <a:r>
              <a:rPr lang="en-US" i="1"/>
              <a:t>www.robots.ox.ac.uk/~vgg/research/texclass/filters.html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Filter banks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Process image with each filter and keep responses (or squared/abs responses)</a:t>
            </a:r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209800"/>
            <a:ext cx="3505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209800"/>
            <a:ext cx="21907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4267200"/>
            <a:ext cx="5715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can we represent texture?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Measure responses of blobs and edges at various orientations and scales</a:t>
            </a:r>
          </a:p>
          <a:p>
            <a:endParaRPr lang="en-US" dirty="0" smtClean="0"/>
          </a:p>
          <a:p>
            <a:r>
              <a:rPr lang="en-US" dirty="0" smtClean="0"/>
              <a:t>Idea 1: Record simple statistics (e.g., mean, std.) of absolute filter responses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Can you match the texture to the response?</a:t>
            </a:r>
            <a:endParaRPr lang="en-US" dirty="0"/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2" cstate="print"/>
          <a:srcRect l="9259" t="56296" r="29630" b="25926"/>
          <a:stretch>
            <a:fillRect/>
          </a:stretch>
        </p:blipFill>
        <p:spPr bwMode="auto">
          <a:xfrm>
            <a:off x="381000" y="2895600"/>
            <a:ext cx="4724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 cstate="print"/>
          <a:srcRect l="7407" t="14815" r="27779" b="58517"/>
          <a:stretch>
            <a:fillRect/>
          </a:stretch>
        </p:blipFill>
        <p:spPr bwMode="auto">
          <a:xfrm>
            <a:off x="381000" y="1371600"/>
            <a:ext cx="4741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28956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6"/>
          <p:cNvSpPr txBox="1">
            <a:spLocks noChangeArrowheads="1"/>
          </p:cNvSpPr>
          <p:nvPr/>
        </p:nvSpPr>
        <p:spPr bwMode="auto">
          <a:xfrm>
            <a:off x="1447800" y="6183313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Mean abs responses</a:t>
            </a:r>
          </a:p>
        </p:txBody>
      </p:sp>
      <p:pic>
        <p:nvPicPr>
          <p:cNvPr id="66567" name="Picture 3"/>
          <p:cNvPicPr>
            <a:picLocks noChangeAspect="1" noChangeArrowheads="1"/>
          </p:cNvPicPr>
          <p:nvPr/>
        </p:nvPicPr>
        <p:blipFill>
          <a:blip r:embed="rId4" cstate="print"/>
          <a:srcRect l="7407" t="56296" r="29630" b="25926"/>
          <a:stretch>
            <a:fillRect/>
          </a:stretch>
        </p:blipFill>
        <p:spPr bwMode="auto">
          <a:xfrm>
            <a:off x="381000" y="4114800"/>
            <a:ext cx="474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4572000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5"/>
          <p:cNvPicPr>
            <a:picLocks noChangeAspect="1" noChangeArrowheads="1"/>
          </p:cNvPicPr>
          <p:nvPr/>
        </p:nvPicPr>
        <p:blipFill>
          <a:blip r:embed="rId6" cstate="print"/>
          <a:srcRect l="7407" t="59259" r="29630" b="20000"/>
          <a:stretch>
            <a:fillRect/>
          </a:stretch>
        </p:blipFill>
        <p:spPr bwMode="auto">
          <a:xfrm>
            <a:off x="334963" y="5257800"/>
            <a:ext cx="48117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0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12192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1" name="TextBox 10"/>
          <p:cNvSpPr txBox="1">
            <a:spLocks noChangeArrowheads="1"/>
          </p:cNvSpPr>
          <p:nvPr/>
        </p:nvSpPr>
        <p:spPr bwMode="auto">
          <a:xfrm>
            <a:off x="1219200" y="10668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Filters</a:t>
            </a:r>
          </a:p>
        </p:txBody>
      </p:sp>
      <p:sp>
        <p:nvSpPr>
          <p:cNvPr id="66572" name="TextBox 11"/>
          <p:cNvSpPr txBox="1">
            <a:spLocks noChangeArrowheads="1"/>
          </p:cNvSpPr>
          <p:nvPr/>
        </p:nvSpPr>
        <p:spPr bwMode="auto">
          <a:xfrm>
            <a:off x="6248400" y="12192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66573" name="TextBox 12"/>
          <p:cNvSpPr txBox="1">
            <a:spLocks noChangeArrowheads="1"/>
          </p:cNvSpPr>
          <p:nvPr/>
        </p:nvSpPr>
        <p:spPr bwMode="auto">
          <a:xfrm>
            <a:off x="6248400" y="28194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66574" name="TextBox 13"/>
          <p:cNvSpPr txBox="1">
            <a:spLocks noChangeArrowheads="1"/>
          </p:cNvSpPr>
          <p:nvPr/>
        </p:nvSpPr>
        <p:spPr bwMode="auto">
          <a:xfrm>
            <a:off x="6248400" y="45720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</a:t>
            </a:r>
          </a:p>
        </p:txBody>
      </p:sp>
      <p:sp>
        <p:nvSpPr>
          <p:cNvPr id="66575" name="TextBox 14"/>
          <p:cNvSpPr txBox="1">
            <a:spLocks noChangeArrowheads="1"/>
          </p:cNvSpPr>
          <p:nvPr/>
        </p:nvSpPr>
        <p:spPr bwMode="auto">
          <a:xfrm>
            <a:off x="76200" y="3048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66576" name="TextBox 15"/>
          <p:cNvSpPr txBox="1">
            <a:spLocks noChangeArrowheads="1"/>
          </p:cNvSpPr>
          <p:nvPr/>
        </p:nvSpPr>
        <p:spPr bwMode="auto">
          <a:xfrm>
            <a:off x="76200" y="42672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66577" name="TextBox 16"/>
          <p:cNvSpPr txBox="1">
            <a:spLocks noChangeArrowheads="1"/>
          </p:cNvSpPr>
          <p:nvPr/>
        </p:nvSpPr>
        <p:spPr bwMode="auto">
          <a:xfrm>
            <a:off x="0" y="56388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" t="21699" r="52326" b="15581"/>
          <a:stretch/>
        </p:blipFill>
        <p:spPr bwMode="auto">
          <a:xfrm>
            <a:off x="19594" y="0"/>
            <a:ext cx="3368830" cy="2550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9" t="21699" r="5732" b="15581"/>
          <a:stretch/>
        </p:blipFill>
        <p:spPr bwMode="auto">
          <a:xfrm>
            <a:off x="838200" y="2603834"/>
            <a:ext cx="5486400" cy="425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10400" y="4724400"/>
            <a:ext cx="1540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Log Magnitude</a:t>
            </a:r>
            <a:endParaRPr lang="en-US" sz="16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324600" y="4638584"/>
            <a:ext cx="685800" cy="1846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26970" y="1821859"/>
            <a:ext cx="2544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Strong Vertical Frequency</a:t>
            </a:r>
          </a:p>
          <a:p>
            <a:r>
              <a:rPr lang="en-US" sz="1600" dirty="0" smtClean="0"/>
              <a:t>(Sharp Horizontal Edge)</a:t>
            </a:r>
            <a:endParaRPr lang="en-US" sz="16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388424" y="2406634"/>
            <a:ext cx="507306" cy="6413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46110" y="2624915"/>
            <a:ext cx="2363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Strong </a:t>
            </a:r>
            <a:r>
              <a:rPr lang="en-US" sz="1600" dirty="0" err="1" smtClean="0"/>
              <a:t>Horz</a:t>
            </a:r>
            <a:r>
              <a:rPr lang="en-US" sz="1600" dirty="0" smtClean="0"/>
              <a:t>. Frequency</a:t>
            </a:r>
          </a:p>
          <a:p>
            <a:r>
              <a:rPr lang="en-US" sz="1600" dirty="0" smtClean="0"/>
              <a:t>(Sharp Vert. Edge)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791200" y="3209690"/>
            <a:ext cx="876300" cy="14288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726970" y="2972048"/>
            <a:ext cx="616430" cy="7617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95730" y="2590800"/>
            <a:ext cx="2175596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Diagonal Frequencies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896290" y="5334000"/>
            <a:ext cx="1941557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Low Frequencies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837847" y="4823250"/>
            <a:ext cx="362553" cy="5107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858000" y="0"/>
            <a:ext cx="3141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Review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384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Representing texture by mean abs response</a:t>
            </a:r>
            <a:endParaRPr lang="en-US" dirty="0"/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 cstate="print"/>
          <a:srcRect l="9259" t="56296" r="29630" b="25926"/>
          <a:stretch>
            <a:fillRect/>
          </a:stretch>
        </p:blipFill>
        <p:spPr bwMode="auto">
          <a:xfrm>
            <a:off x="2438400" y="3200400"/>
            <a:ext cx="4724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 cstate="print"/>
          <a:srcRect l="7407" t="14815" r="27779" b="58517"/>
          <a:stretch>
            <a:fillRect/>
          </a:stretch>
        </p:blipFill>
        <p:spPr bwMode="auto">
          <a:xfrm>
            <a:off x="2438400" y="1676400"/>
            <a:ext cx="4741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8956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3"/>
          <p:cNvPicPr>
            <a:picLocks noChangeAspect="1" noChangeArrowheads="1"/>
          </p:cNvPicPr>
          <p:nvPr/>
        </p:nvPicPr>
        <p:blipFill>
          <a:blip r:embed="rId4" cstate="print"/>
          <a:srcRect l="7407" t="56296" r="29630" b="25926"/>
          <a:stretch>
            <a:fillRect/>
          </a:stretch>
        </p:blipFill>
        <p:spPr bwMode="auto">
          <a:xfrm>
            <a:off x="2438400" y="4419600"/>
            <a:ext cx="474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267200"/>
            <a:ext cx="13589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5"/>
          <p:cNvPicPr>
            <a:picLocks noChangeAspect="1" noChangeArrowheads="1"/>
          </p:cNvPicPr>
          <p:nvPr/>
        </p:nvPicPr>
        <p:blipFill>
          <a:blip r:embed="rId6" cstate="print"/>
          <a:srcRect l="7407" t="59259" r="29630" b="20000"/>
          <a:stretch>
            <a:fillRect/>
          </a:stretch>
        </p:blipFill>
        <p:spPr bwMode="auto">
          <a:xfrm>
            <a:off x="2392363" y="5562600"/>
            <a:ext cx="48117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3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5562600"/>
            <a:ext cx="1320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4" name="TextBox 12"/>
          <p:cNvSpPr txBox="1">
            <a:spLocks noChangeArrowheads="1"/>
          </p:cNvSpPr>
          <p:nvPr/>
        </p:nvSpPr>
        <p:spPr bwMode="auto">
          <a:xfrm>
            <a:off x="3657600" y="6488113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Mean abs responses</a:t>
            </a:r>
          </a:p>
        </p:txBody>
      </p:sp>
      <p:sp>
        <p:nvSpPr>
          <p:cNvPr id="67595" name="TextBox 13"/>
          <p:cNvSpPr txBox="1">
            <a:spLocks noChangeArrowheads="1"/>
          </p:cNvSpPr>
          <p:nvPr/>
        </p:nvSpPr>
        <p:spPr bwMode="auto">
          <a:xfrm>
            <a:off x="3429000" y="13716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Filters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Representing texture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Idea 2: take vectors of filter responses at each pixel and cluster them, then take histograms (more on this in coming weeks)</a:t>
            </a: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209800"/>
            <a:ext cx="3505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209800"/>
            <a:ext cx="21907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4267200"/>
            <a:ext cx="5715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73563"/>
          </a:xfrm>
        </p:spPr>
        <p:txBody>
          <a:bodyPr/>
          <a:lstStyle/>
          <a:p>
            <a:pPr marL="0" eaLnBrk="1" hangingPunct="1">
              <a:buFont typeface="Arial" charset="0"/>
              <a:buNone/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How is it that a 4MP image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(12000KB) can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be compressed to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400KB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without a noticeable change?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3352800" y="0"/>
            <a:ext cx="25987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Compression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838200"/>
          </a:xfrm>
        </p:spPr>
        <p:txBody>
          <a:bodyPr/>
          <a:lstStyle/>
          <a:p>
            <a:pPr eaLnBrk="1" hangingPunct="1"/>
            <a:r>
              <a:rPr lang="en-US" smtClean="0"/>
              <a:t>Lossy Image Compression (JPEG)</a:t>
            </a:r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3606800" y="1511300"/>
          <a:ext cx="4572000" cy="452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Bitmap Image" r:id="rId3" imgW="4990476" imgH="4944165" progId="Paint.Picture">
                  <p:embed/>
                </p:oleObj>
              </mc:Choice>
              <mc:Fallback>
                <p:oleObj name="Bitmap Image" r:id="rId3" imgW="4990476" imgH="4944165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6800" y="1511300"/>
                        <a:ext cx="4572000" cy="4529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6" name="Picture 5" descr="dc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375" y="2397125"/>
            <a:ext cx="25336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1066800" y="6096000"/>
            <a:ext cx="6489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Block-based Discrete Cosine Transform (DCT)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64450" y="6488113"/>
            <a:ext cx="14795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Slides: Efros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Using DCT in JPEG </a:t>
            </a:r>
            <a:r>
              <a:rPr lang="en-US" smtClean="0">
                <a:solidFill>
                  <a:schemeClr val="accent2"/>
                </a:solidFill>
                <a:latin typeface="Comic Sans MS" pitchFamily="66" charset="0"/>
              </a:rPr>
              <a:t>  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first coefficient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B(0,0)</a:t>
            </a:r>
            <a:r>
              <a:rPr lang="en-US" smtClean="0"/>
              <a:t> is the DC component, the average intensity</a:t>
            </a:r>
          </a:p>
          <a:p>
            <a:pPr eaLnBrk="1" hangingPunct="1"/>
            <a:r>
              <a:rPr lang="en-US" smtClean="0"/>
              <a:t>The top-left coeffs represent low frequencies, the bottom right – high frequencies</a:t>
            </a:r>
          </a:p>
          <a:p>
            <a:pPr eaLnBrk="1" hangingPunct="1"/>
            <a:endParaRPr lang="en-US" smtClean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581400"/>
            <a:ext cx="2667000" cy="26400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505200"/>
            <a:ext cx="281940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Image compression using DCT</a:t>
            </a:r>
            <a:endParaRPr lang="en-US" smtClean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smtClean="0">
                <a:sym typeface="Wingdings" pitchFamily="2" charset="2"/>
              </a:rPr>
              <a:t>Quantize </a:t>
            </a:r>
          </a:p>
          <a:p>
            <a:pPr lvl="1" eaLnBrk="1" hangingPunct="1"/>
            <a:r>
              <a:rPr lang="en-US" sz="2000" smtClean="0">
                <a:sym typeface="Wingdings" pitchFamily="2" charset="2"/>
              </a:rPr>
              <a:t>More coarsely for high frequencies (which also tend to have smaller values)</a:t>
            </a:r>
          </a:p>
          <a:p>
            <a:pPr lvl="1" eaLnBrk="1" hangingPunct="1"/>
            <a:r>
              <a:rPr lang="en-US" sz="2000" smtClean="0">
                <a:sym typeface="Wingdings" pitchFamily="2" charset="2"/>
              </a:rPr>
              <a:t>Many quantized high frequency values will be zero</a:t>
            </a:r>
          </a:p>
          <a:p>
            <a:pPr eaLnBrk="1" hangingPunct="1"/>
            <a:r>
              <a:rPr lang="en-US" sz="2400" smtClean="0">
                <a:sym typeface="Wingdings" pitchFamily="2" charset="2"/>
              </a:rPr>
              <a:t>Encode</a:t>
            </a:r>
          </a:p>
          <a:p>
            <a:pPr lvl="1" eaLnBrk="1" hangingPunct="1"/>
            <a:r>
              <a:rPr lang="en-US" sz="2000" smtClean="0">
                <a:sym typeface="Wingdings" pitchFamily="2" charset="2"/>
              </a:rPr>
              <a:t>Can decode with inverse dct</a:t>
            </a:r>
          </a:p>
        </p:txBody>
      </p:sp>
      <p:pic>
        <p:nvPicPr>
          <p:cNvPr id="32772" name="Picture 8" descr="G=&#10;\begin{array}{c}&#10;u \\&#10;\longrightarrow \\&#10;\left[&#10;\begin{array}{rrrrrrrr}&#10; -415.38 &amp; -30.19 &amp; -61.20 &amp;  27.24 &amp;  56.13 &amp; -20.10 &amp; -2.39 &amp;  0.46 \\&#10;    4.47 &amp; -21.86 &amp; -60.76 &amp;  10.25 &amp;  13.15 &amp;  -7.09 &amp; -8.54 &amp;  4.88 \\&#10;  -46.83 &amp;   7.37 &amp;  77.13 &amp; -24.56 &amp; -28.91 &amp;   9.93 &amp;  5.42 &amp; -5.65 \\&#10;  -48.53 &amp;  12.07 &amp;  34.10 &amp; -14.76 &amp; -10.24 &amp;   6.30 &amp;  1.83 &amp;  1.95 \\&#10;   12.12 &amp;  -6.55 &amp; -13.20 &amp;  -3.95 &amp;  -1.88 &amp;   1.75 &amp; -2.79 &amp;  3.14 \\&#10;   -7.73 &amp;   2.91 &amp;   2.38 &amp;  -5.94 &amp;  -2.38 &amp;   0.94 &amp;  4.30 &amp;  1.85 \\&#10;   -1.03 &amp;   0.18 &amp;   0.42 &amp;  -2.42 &amp;  -0.88 &amp;  -3.02 &amp;  4.12 &amp; -0.66 \\&#10;   -0.17 &amp;   0.14 &amp;  -1.07 &amp;  -4.19 &amp;  -1.17 &amp;  -0.10 &amp;  0.50 &amp;  1.68&#10;\end{array}&#10;\right]&#10;\end{array}&#10;\Bigg\downarrow 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343275"/>
            <a:ext cx="489902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10" descr="Q=&#10;\begin{bmatrix}&#10; 16 &amp; 11 &amp; 10 &amp; 16 &amp; 24 &amp; 40 &amp; 51 &amp; 61 \\&#10; 12 &amp; 12 &amp; 14 &amp; 19 &amp; 26 &amp; 58 &amp; 60 &amp; 55 \\&#10; 14 &amp; 13 &amp; 16 &amp; 24 &amp; 40 &amp; 57 &amp; 69 &amp; 56 \\&#10; 14 &amp; 17 &amp; 22 &amp; 29 &amp; 51 &amp; 87 &amp; 80 &amp; 62 \\&#10; 18 &amp; 22 &amp; 37 &amp; 56 &amp; 68 &amp; 109 &amp; 103 &amp; 77 \\&#10; 24 &amp; 35 &amp; 55 &amp; 64 &amp; 81 &amp; 104 &amp; 113 &amp; 92 \\&#10; 49 &amp; 64 &amp; 78 &amp; 87 &amp; 103 &amp; 121 &amp; 120 &amp; 101 \\&#10; 72 &amp; 92 &amp; 95 &amp; 98 &amp; 112 &amp; 100 &amp; 103 &amp; 99&#10;\end{bmatrix}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4343400"/>
            <a:ext cx="32004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12" descr="B=&#10;\left[&#10;\begin{array}{rrrrrrrr}&#10; -26 &amp; -3 &amp; -6 &amp; 2 &amp; 2 &amp; -1 &amp; 0 &amp; 0 \\&#10; 0 &amp; -2 &amp; -4 &amp; 1 &amp; 1 &amp; 0 &amp; 0 &amp; 0 \\&#10; -3 &amp; 1 &amp; 5 &amp; -1 &amp; -1 &amp; 0 &amp; 0 &amp; 0 \\&#10; -3 &amp; 1 &amp; 2 &amp; -1 &amp; 0 &amp; 0 &amp; 0 &amp; 0 \\&#10; 1 &amp; 0 &amp; 0 &amp; 0 &amp; 0 &amp; 0 &amp; 0 &amp; 0 \\&#10; 0 &amp; 0 &amp; 0 &amp; 0 &amp; 0 &amp; 0 &amp; 0 &amp; 0 \\&#10; 0 &amp; 0 &amp; 0 &amp; 0 &amp; 0 &amp; 0 &amp; 0 &amp; 0 \\&#10; 0 &amp; 0 &amp; 0 &amp; 0 &amp; 0 &amp; 0 &amp; 0 &amp; 0&#10;\end{array}&#10;\right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5535613"/>
            <a:ext cx="259080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Down Arrow 14"/>
          <p:cNvSpPr/>
          <p:nvPr/>
        </p:nvSpPr>
        <p:spPr>
          <a:xfrm>
            <a:off x="2362200" y="4953000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776" name="TextBox 15"/>
          <p:cNvSpPr txBox="1">
            <a:spLocks noChangeArrowheads="1"/>
          </p:cNvSpPr>
          <p:nvPr/>
        </p:nvSpPr>
        <p:spPr bwMode="auto">
          <a:xfrm>
            <a:off x="6172200" y="3886200"/>
            <a:ext cx="2044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Quantization table</a:t>
            </a:r>
          </a:p>
        </p:txBody>
      </p:sp>
      <p:sp>
        <p:nvSpPr>
          <p:cNvPr id="32777" name="TextBox 16"/>
          <p:cNvSpPr txBox="1">
            <a:spLocks noChangeArrowheads="1"/>
          </p:cNvSpPr>
          <p:nvPr/>
        </p:nvSpPr>
        <p:spPr bwMode="auto">
          <a:xfrm>
            <a:off x="0" y="3211513"/>
            <a:ext cx="1825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Filter responses</a:t>
            </a:r>
          </a:p>
        </p:txBody>
      </p:sp>
      <p:sp>
        <p:nvSpPr>
          <p:cNvPr id="32778" name="TextBox 17"/>
          <p:cNvSpPr txBox="1">
            <a:spLocks noChangeArrowheads="1"/>
          </p:cNvSpPr>
          <p:nvPr/>
        </p:nvSpPr>
        <p:spPr bwMode="auto">
          <a:xfrm>
            <a:off x="0" y="5181600"/>
            <a:ext cx="1966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Quantized values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JPEG Compression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dirty="0" smtClean="0"/>
              <a:t>Convert image to </a:t>
            </a:r>
            <a:r>
              <a:rPr lang="en-US" dirty="0" err="1" smtClean="0"/>
              <a:t>YCrCb</a:t>
            </a:r>
            <a:endParaRPr lang="en-US" dirty="0" smtClean="0"/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dirty="0" smtClean="0"/>
              <a:t>Subsample color by factor of 2</a:t>
            </a:r>
          </a:p>
          <a:p>
            <a:pPr marL="914400" lvl="1" indent="-514350" eaLnBrk="1" hangingPunct="1"/>
            <a:r>
              <a:rPr lang="en-US" dirty="0" smtClean="0"/>
              <a:t>People have bad resolution for color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dirty="0" smtClean="0"/>
              <a:t>Split into blocks (8x8, typically), subtract 128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dirty="0" smtClean="0"/>
              <a:t>For each block</a:t>
            </a:r>
          </a:p>
          <a:p>
            <a:pPr marL="914400" lvl="1" indent="-514350" eaLnBrk="1" hangingPunct="1">
              <a:buFont typeface="Calibri" pitchFamily="34" charset="0"/>
              <a:buAutoNum type="alphaLcPeriod"/>
            </a:pPr>
            <a:r>
              <a:rPr lang="en-US" dirty="0" smtClean="0"/>
              <a:t>Compute DCT coefficients</a:t>
            </a:r>
          </a:p>
          <a:p>
            <a:pPr marL="914400" lvl="1" indent="-514350" eaLnBrk="1" hangingPunct="1">
              <a:buFont typeface="Calibri" pitchFamily="34" charset="0"/>
              <a:buAutoNum type="alphaLcPeriod"/>
            </a:pPr>
            <a:r>
              <a:rPr lang="en-US" dirty="0" smtClean="0"/>
              <a:t>Coarsely quantize</a:t>
            </a:r>
          </a:p>
          <a:p>
            <a:pPr marL="1314450" lvl="2" indent="-514350" eaLnBrk="1" hangingPunct="1"/>
            <a:r>
              <a:rPr lang="en-US" dirty="0" smtClean="0"/>
              <a:t>Many high frequency components will become zero</a:t>
            </a:r>
          </a:p>
          <a:p>
            <a:pPr marL="914400" lvl="1" indent="-514350" eaLnBrk="1" hangingPunct="1">
              <a:buFont typeface="Calibri" pitchFamily="34" charset="0"/>
              <a:buAutoNum type="alphaLcPeriod"/>
            </a:pPr>
            <a:r>
              <a:rPr lang="en-US" dirty="0" smtClean="0"/>
              <a:t>Encode (e.g., with Huffman coding)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endParaRPr lang="en-US" dirty="0" smtClean="0"/>
          </a:p>
        </p:txBody>
      </p:sp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5510213" y="6211888"/>
            <a:ext cx="36337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hlinkClick r:id="rId2"/>
              </a:rPr>
              <a:t>http://en.wikipedia.org/wiki/YCbCr</a:t>
            </a:r>
            <a:endParaRPr lang="en-US"/>
          </a:p>
          <a:p>
            <a:r>
              <a:rPr lang="en-US">
                <a:hlinkClick r:id="rId3"/>
              </a:rPr>
              <a:t>http://en.wikipedia.org/wiki/JPEG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Lossless compression (PNG)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6705600" cy="5135563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/>
              <a:t>Predict that a pixel’s value based on its upper-left neighborhood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/>
              <a:t>Store difference of predicted and actual value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err="1" smtClean="0"/>
              <a:t>Pkzip</a:t>
            </a:r>
            <a:r>
              <a:rPr lang="en-US" dirty="0" smtClean="0"/>
              <a:t> it (DEFLATE algorithm)</a:t>
            </a:r>
          </a:p>
          <a:p>
            <a:pPr eaLnBrk="1" hangingPunct="1">
              <a:defRPr/>
            </a:pPr>
            <a:endParaRPr lang="en-US" dirty="0" smtClean="0"/>
          </a:p>
          <a:p>
            <a:pPr marL="971550" lvl="1" indent="-514350" eaLnBrk="1" hangingPunct="1">
              <a:buFont typeface="+mj-lt"/>
              <a:buAutoNum type="arabicPeriod"/>
              <a:defRPr/>
            </a:pPr>
            <a:endParaRPr lang="en-US" dirty="0" smtClean="0"/>
          </a:p>
          <a:p>
            <a:pPr marL="971550" lvl="1" indent="-514350" eaLnBrk="1" hangingPunct="1">
              <a:buFont typeface="+mj-lt"/>
              <a:buAutoNum type="arabicPeriod"/>
              <a:defRPr/>
            </a:pPr>
            <a:endParaRPr lang="en-US" dirty="0"/>
          </a:p>
        </p:txBody>
      </p:sp>
      <p:pic>
        <p:nvPicPr>
          <p:cNvPr id="34820" name="Picture 4" descr="http://upload.wikimedia.org/wikipedia/commons/thumb/3/39/Pixel-prediction.svg/161px-Pixel-prediction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1447800"/>
            <a:ext cx="1533525" cy="1495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Denoising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35844" name="Picture 2" descr="C:\Documents and Settings\Derek Hoiem\My Documents\Classes\Spring10 - Computer Vision\figs\einstein_noi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95400"/>
            <a:ext cx="36290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Box 11"/>
          <p:cNvSpPr txBox="1">
            <a:spLocks noChangeArrowheads="1"/>
          </p:cNvSpPr>
          <p:nvPr/>
        </p:nvSpPr>
        <p:spPr bwMode="auto">
          <a:xfrm>
            <a:off x="914400" y="5943600"/>
            <a:ext cx="2698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Additive Gaussian Noise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4343400" y="3392488"/>
            <a:ext cx="9144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4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114800" y="4002088"/>
            <a:ext cx="1219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Gaussian Filter</a:t>
            </a:r>
          </a:p>
        </p:txBody>
      </p:sp>
      <p:pic>
        <p:nvPicPr>
          <p:cNvPr id="196611" name="Picture 3" descr="C:\Documents and Settings\Derek Hoiem\My Documents\Classes\Spring10 - Computer Vision\figs\einstein_noise_smoot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2575" y="1325563"/>
            <a:ext cx="36290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14400"/>
            <a:ext cx="5499100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81000" y="5867400"/>
            <a:ext cx="8458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Smoothing with larger standard deviations suppresses noise, but also blurs the image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Reducing Gaussian noise</a:t>
            </a:r>
          </a:p>
        </p:txBody>
      </p:sp>
      <p:pic>
        <p:nvPicPr>
          <p:cNvPr id="36869" name="Picture 6"/>
          <p:cNvPicPr>
            <a:picLocks noChangeArrowheads="1"/>
          </p:cNvPicPr>
          <p:nvPr/>
        </p:nvPicPr>
        <p:blipFill>
          <a:blip r:embed="rId4" cstate="print"/>
          <a:srcRect l="38554" t="3210" r="28915"/>
          <a:stretch>
            <a:fillRect/>
          </a:stretch>
        </p:blipFill>
        <p:spPr bwMode="auto">
          <a:xfrm>
            <a:off x="6477000" y="990600"/>
            <a:ext cx="152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TextBox 6"/>
          <p:cNvSpPr txBox="1">
            <a:spLocks noChangeArrowheads="1"/>
          </p:cNvSpPr>
          <p:nvPr/>
        </p:nvSpPr>
        <p:spPr bwMode="auto">
          <a:xfrm>
            <a:off x="7123113" y="6519863"/>
            <a:ext cx="20208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Source: S. Lazebnik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Today’s class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endParaRPr lang="en-US" dirty="0" smtClean="0"/>
          </a:p>
          <a:p>
            <a:pPr eaLnBrk="1" hangingPunct="1"/>
            <a:r>
              <a:rPr lang="en-US" dirty="0" smtClean="0"/>
              <a:t>Template matching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Image Pyramids</a:t>
            </a:r>
          </a:p>
          <a:p>
            <a:pPr eaLnBrk="1" hangingPunct="1">
              <a:buNone/>
            </a:pPr>
            <a:endParaRPr lang="en-US" dirty="0" smtClean="0"/>
          </a:p>
          <a:p>
            <a:pPr eaLnBrk="1" hangingPunct="1"/>
            <a:r>
              <a:rPr lang="en-US" dirty="0" smtClean="0"/>
              <a:t>Filter banks and texture 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err="1" smtClean="0"/>
              <a:t>Denoising</a:t>
            </a:r>
            <a:r>
              <a:rPr lang="en-US" dirty="0" smtClean="0"/>
              <a:t>, Compression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Reducing salt-and-pepper noise by Gaussian smoothing</a:t>
            </a:r>
          </a:p>
        </p:txBody>
      </p:sp>
      <p:pic>
        <p:nvPicPr>
          <p:cNvPr id="37891" name="Picture 4" descr="salt_and_pep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590800"/>
            <a:ext cx="792480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1609725" y="227965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3x3</a:t>
            </a:r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4200525" y="227965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5x5</a:t>
            </a:r>
          </a:p>
        </p:txBody>
      </p:sp>
      <p:sp>
        <p:nvSpPr>
          <p:cNvPr id="37894" name="Text Box 7"/>
          <p:cNvSpPr txBox="1">
            <a:spLocks noChangeArrowheads="1"/>
          </p:cNvSpPr>
          <p:nvPr/>
        </p:nvSpPr>
        <p:spPr bwMode="auto">
          <a:xfrm>
            <a:off x="6791325" y="227965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7x7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Alternative idea: Median filtering</a:t>
            </a:r>
          </a:p>
        </p:txBody>
      </p:sp>
      <p:graphicFrame>
        <p:nvGraphicFramePr>
          <p:cNvPr id="9218" name="Object 3"/>
          <p:cNvGraphicFramePr>
            <a:graphicFrameLocks noChangeAspect="1"/>
          </p:cNvGraphicFramePr>
          <p:nvPr/>
        </p:nvGraphicFramePr>
        <p:xfrm>
          <a:off x="0" y="0"/>
          <a:ext cx="1219200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" cy="149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022350"/>
            <a:ext cx="7772400" cy="5454650"/>
          </a:xfrm>
          <a:noFill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sz="2800" smtClean="0"/>
              <a:t>A </a:t>
            </a:r>
            <a:r>
              <a:rPr lang="en-US" sz="2800" b="1" smtClean="0"/>
              <a:t>median filter</a:t>
            </a:r>
            <a:r>
              <a:rPr lang="en-US" sz="2800" smtClean="0"/>
              <a:t> operates over a window by selecting the median intensity in the window</a:t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endParaRPr lang="en-US" sz="2800" smtClean="0"/>
          </a:p>
        </p:txBody>
      </p:sp>
      <p:grpSp>
        <p:nvGrpSpPr>
          <p:cNvPr id="9221" name="Group 7"/>
          <p:cNvGrpSpPr>
            <a:grpSpLocks/>
          </p:cNvGrpSpPr>
          <p:nvPr/>
        </p:nvGrpSpPr>
        <p:grpSpPr bwMode="auto">
          <a:xfrm>
            <a:off x="1295400" y="2057400"/>
            <a:ext cx="6019800" cy="3657600"/>
            <a:chOff x="1344" y="1344"/>
            <a:chExt cx="2784" cy="1680"/>
          </a:xfrm>
        </p:grpSpPr>
        <p:pic>
          <p:nvPicPr>
            <p:cNvPr id="9224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62" y="1349"/>
              <a:ext cx="2666" cy="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5" name="Rectangle 6"/>
            <p:cNvSpPr>
              <a:spLocks noChangeArrowheads="1"/>
            </p:cNvSpPr>
            <p:nvPr/>
          </p:nvSpPr>
          <p:spPr bwMode="auto">
            <a:xfrm>
              <a:off x="1344" y="1344"/>
              <a:ext cx="960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9128" name="Text Box 8"/>
          <p:cNvSpPr txBox="1">
            <a:spLocks noChangeArrowheads="1"/>
          </p:cNvSpPr>
          <p:nvPr/>
        </p:nvSpPr>
        <p:spPr bwMode="auto">
          <a:xfrm>
            <a:off x="822325" y="6019800"/>
            <a:ext cx="7178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800"/>
              <a:t>   Is median filtering linear?</a:t>
            </a:r>
          </a:p>
        </p:txBody>
      </p:sp>
      <p:sp>
        <p:nvSpPr>
          <p:cNvPr id="9223" name="Text Box 9"/>
          <p:cNvSpPr txBox="1">
            <a:spLocks noChangeArrowheads="1"/>
          </p:cNvSpPr>
          <p:nvPr/>
        </p:nvSpPr>
        <p:spPr bwMode="auto">
          <a:xfrm>
            <a:off x="7315200" y="65532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K.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12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Median filter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447800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Char char="•"/>
              <a:defRPr/>
            </a:pPr>
            <a:r>
              <a:rPr lang="en-US" smtClean="0"/>
              <a:t>What advantage does median filtering have over Gaussian filtering?</a:t>
            </a:r>
          </a:p>
          <a:p>
            <a:pPr lvl="1" eaLnBrk="1" hangingPunct="1">
              <a:defRPr/>
            </a:pPr>
            <a:r>
              <a:rPr lang="en-US" smtClean="0"/>
              <a:t>Robustness to outliers</a:t>
            </a:r>
          </a:p>
        </p:txBody>
      </p:sp>
      <p:pic>
        <p:nvPicPr>
          <p:cNvPr id="10772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579688"/>
            <a:ext cx="4648200" cy="412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7315200" y="65532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K.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7251" grpId="0" build="p" bldLvl="2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Median filter</a:t>
            </a:r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65238"/>
            <a:ext cx="6705600" cy="474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1873250" y="928688"/>
            <a:ext cx="2790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Salt-and-pepper noise</a:t>
            </a: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4419600" y="914400"/>
            <a:ext cx="2790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Median filtered</a:t>
            </a:r>
          </a:p>
        </p:txBody>
      </p:sp>
      <p:sp>
        <p:nvSpPr>
          <p:cNvPr id="39942" name="Text Box 8"/>
          <p:cNvSpPr txBox="1">
            <a:spLocks noChangeArrowheads="1"/>
          </p:cNvSpPr>
          <p:nvPr/>
        </p:nvSpPr>
        <p:spPr bwMode="auto">
          <a:xfrm>
            <a:off x="7315200" y="6553200"/>
            <a:ext cx="16367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M. Hebert</a:t>
            </a:r>
          </a:p>
        </p:txBody>
      </p:sp>
      <p:sp>
        <p:nvSpPr>
          <p:cNvPr id="3994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85800" y="6019800"/>
            <a:ext cx="7772400" cy="685800"/>
          </a:xfrm>
        </p:spPr>
        <p:txBody>
          <a:bodyPr/>
          <a:lstStyle/>
          <a:p>
            <a:pPr eaLnBrk="1" hangingPunct="1"/>
            <a:r>
              <a:rPr lang="en-US" smtClean="0"/>
              <a:t>MATLAB: medfilt2(image, [h w])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1450"/>
            <a:ext cx="84582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Median vs. Gaussian filtering</a:t>
            </a:r>
          </a:p>
        </p:txBody>
      </p:sp>
      <p:graphicFrame>
        <p:nvGraphicFramePr>
          <p:cNvPr id="10242" name="Object 3"/>
          <p:cNvGraphicFramePr>
            <a:graphicFrameLocks noChangeAspect="1"/>
          </p:cNvGraphicFramePr>
          <p:nvPr/>
        </p:nvGraphicFramePr>
        <p:xfrm>
          <a:off x="0" y="0"/>
          <a:ext cx="1219200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" cy="149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AutoShape 4"/>
          <p:cNvSpPr>
            <a:spLocks noChangeAspect="1" noChangeArrowheads="1" noTextEdit="1"/>
          </p:cNvSpPr>
          <p:nvPr/>
        </p:nvSpPr>
        <p:spPr bwMode="auto">
          <a:xfrm>
            <a:off x="914400" y="971550"/>
            <a:ext cx="7239000" cy="490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914400" y="971550"/>
            <a:ext cx="7239000" cy="490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246" name="Picture 9" descr="salt_and_pepper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1250950"/>
            <a:ext cx="6400800" cy="550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Text Box 10"/>
          <p:cNvSpPr txBox="1">
            <a:spLocks noChangeArrowheads="1"/>
          </p:cNvSpPr>
          <p:nvPr/>
        </p:nvSpPr>
        <p:spPr bwMode="auto">
          <a:xfrm>
            <a:off x="2457450" y="83820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3x3</a:t>
            </a:r>
          </a:p>
        </p:txBody>
      </p:sp>
      <p:sp>
        <p:nvSpPr>
          <p:cNvPr id="10248" name="Text Box 11"/>
          <p:cNvSpPr txBox="1">
            <a:spLocks noChangeArrowheads="1"/>
          </p:cNvSpPr>
          <p:nvPr/>
        </p:nvSpPr>
        <p:spPr bwMode="auto">
          <a:xfrm>
            <a:off x="4657725" y="83820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5x5</a:t>
            </a:r>
          </a:p>
        </p:txBody>
      </p:sp>
      <p:sp>
        <p:nvSpPr>
          <p:cNvPr id="10249" name="Text Box 12"/>
          <p:cNvSpPr txBox="1">
            <a:spLocks noChangeArrowheads="1"/>
          </p:cNvSpPr>
          <p:nvPr/>
        </p:nvSpPr>
        <p:spPr bwMode="auto">
          <a:xfrm>
            <a:off x="6791325" y="83820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7x7</a:t>
            </a:r>
          </a:p>
        </p:txBody>
      </p:sp>
      <p:sp>
        <p:nvSpPr>
          <p:cNvPr id="10250" name="Text Box 13"/>
          <p:cNvSpPr txBox="1">
            <a:spLocks noChangeArrowheads="1"/>
          </p:cNvSpPr>
          <p:nvPr/>
        </p:nvSpPr>
        <p:spPr bwMode="auto">
          <a:xfrm>
            <a:off x="304800" y="2173288"/>
            <a:ext cx="147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Gaussian</a:t>
            </a:r>
          </a:p>
        </p:txBody>
      </p:sp>
      <p:sp>
        <p:nvSpPr>
          <p:cNvPr id="10251" name="Text Box 14"/>
          <p:cNvSpPr txBox="1">
            <a:spLocks noChangeArrowheads="1"/>
          </p:cNvSpPr>
          <p:nvPr/>
        </p:nvSpPr>
        <p:spPr bwMode="auto">
          <a:xfrm>
            <a:off x="566738" y="5105400"/>
            <a:ext cx="1185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Median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Other non-linear filters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Weighted median (pixels further from center count less)</a:t>
            </a:r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Clipped mean (average, ignoring few brightest and darkest pixels)</a:t>
            </a:r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Bilateral filtering (weight by spatial distance </a:t>
            </a:r>
            <a:r>
              <a:rPr lang="en-US" sz="2400" i="1" smtClean="0"/>
              <a:t>and</a:t>
            </a:r>
            <a:r>
              <a:rPr lang="en-US" sz="2400" smtClean="0"/>
              <a:t> intensity difference)</a:t>
            </a:r>
          </a:p>
        </p:txBody>
      </p:sp>
      <p:pic>
        <p:nvPicPr>
          <p:cNvPr id="61442" name="Picture 2" descr="http://vision.ai.uiuc.edu/~qyang6/publications/images/cvpr-09-qingxiong-ya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4191000"/>
            <a:ext cx="32194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351370" y="6550223"/>
            <a:ext cx="27558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hlinkClick r:id="rId3"/>
              </a:rPr>
              <a:t>http://vision.ai.uiuc.edu/?p=1455</a:t>
            </a:r>
            <a:endParaRPr lang="en-US" sz="14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635407" y="6550223"/>
            <a:ext cx="7312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Image: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05200" y="5943600"/>
            <a:ext cx="182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Bilateral filtering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 bwMode="auto">
          <a:xfrm>
            <a:off x="5414963" y="1690776"/>
            <a:ext cx="2052637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Bilateral filters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Edge preserving: weights similar pixels more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6519446"/>
            <a:ext cx="8498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Carlo </a:t>
            </a:r>
            <a:r>
              <a:rPr lang="en-US" sz="1600" dirty="0" err="1"/>
              <a:t>Tomasi</a:t>
            </a:r>
            <a:r>
              <a:rPr lang="en-US" sz="1600" dirty="0"/>
              <a:t>, Roberto </a:t>
            </a:r>
            <a:r>
              <a:rPr lang="en-US" sz="1600" dirty="0" err="1"/>
              <a:t>Manduchi</a:t>
            </a:r>
            <a:r>
              <a:rPr lang="en-US" sz="1600" dirty="0"/>
              <a:t>, </a:t>
            </a:r>
            <a:r>
              <a:rPr lang="en-US" sz="1600" u="sng" dirty="0">
                <a:hlinkClick r:id="rId3"/>
              </a:rPr>
              <a:t>Bilateral Filtering for Gray and Color </a:t>
            </a:r>
            <a:r>
              <a:rPr lang="en-US" sz="1600" u="sng" dirty="0" smtClean="0">
                <a:hlinkClick r:id="rId3"/>
              </a:rPr>
              <a:t>Images</a:t>
            </a:r>
            <a:r>
              <a:rPr lang="en-US" sz="1600" dirty="0" smtClean="0"/>
              <a:t>, ICCV, 1998.</a:t>
            </a:r>
            <a:endParaRPr lang="en-US" sz="1600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360009" y="1600200"/>
            <a:ext cx="410527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8367" y="3048000"/>
            <a:ext cx="979755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60284" y="3048000"/>
            <a:ext cx="1159292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Gaussian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17684" y="3030747"/>
            <a:ext cx="1018227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Bilateral</a:t>
            </a:r>
            <a:endParaRPr lang="en-US" dirty="0"/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45" y="4371975"/>
            <a:ext cx="76485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39044" y="424275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spatial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943600" y="4210493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imilarity (e.g., intensity)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48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of last three days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3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1247" name="Group 127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1371" name="Rectangle 251"/>
          <p:cNvSpPr>
            <a:spLocks noChangeArrowheads="1"/>
          </p:cNvSpPr>
          <p:nvPr/>
        </p:nvSpPr>
        <p:spPr bwMode="auto">
          <a:xfrm>
            <a:off x="5105400" y="2590800"/>
            <a:ext cx="365125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1500" name="Group 380"/>
          <p:cNvGraphicFramePr>
            <a:graphicFrameLocks noGrp="1"/>
          </p:cNvGraphicFramePr>
          <p:nvPr/>
        </p:nvGraphicFramePr>
        <p:xfrm>
          <a:off x="711200" y="2287588"/>
          <a:ext cx="3556000" cy="3471863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261495" name="Rectangle 375"/>
          <p:cNvSpPr>
            <a:spLocks noChangeArrowheads="1"/>
          </p:cNvSpPr>
          <p:nvPr/>
        </p:nvSpPr>
        <p:spPr bwMode="auto">
          <a:xfrm>
            <a:off x="685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1" name="Text Box 376"/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Credit: S. Seitz</a:t>
            </a:r>
          </a:p>
        </p:txBody>
      </p:sp>
      <p:sp>
        <p:nvSpPr>
          <p:cNvPr id="261499" name="Rectangle 379"/>
          <p:cNvSpPr>
            <a:spLocks noChangeArrowheads="1"/>
          </p:cNvSpPr>
          <p:nvPr/>
        </p:nvSpPr>
        <p:spPr bwMode="auto">
          <a:xfrm>
            <a:off x="5181600" y="2667000"/>
            <a:ext cx="152400" cy="228600"/>
          </a:xfrm>
          <a:prstGeom prst="rect">
            <a:avLst/>
          </a:prstGeom>
          <a:solidFill>
            <a:schemeClr val="bg1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26" name="Object 381"/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94" name="Equation" r:id="rId5" imgW="2070000" imgH="355320" progId="Equation.3">
                  <p:embed/>
                </p:oleObj>
              </mc:Choice>
              <mc:Fallback>
                <p:oleObj name="Equation" r:id="rId5" imgW="2070000" imgH="35532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943600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81"/>
          <p:cNvGraphicFramePr>
            <a:graphicFrameLocks noChangeAspect="1"/>
          </p:cNvGraphicFramePr>
          <p:nvPr/>
        </p:nvGraphicFramePr>
        <p:xfrm>
          <a:off x="5708650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95" name="Equation" r:id="rId7" imgW="330120" imgH="203040" progId="Equation.3">
                  <p:embed/>
                </p:oleObj>
              </mc:Choice>
              <mc:Fallback>
                <p:oleObj name="Equation" r:id="rId7" imgW="33012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381"/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96" name="Equation" r:id="rId9" imgW="355320" imgH="203040" progId="Equation.3">
                  <p:embed/>
                </p:oleObj>
              </mc:Choice>
              <mc:Fallback>
                <p:oleObj name="Equation" r:id="rId9" imgW="35532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6"/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Review: Image filtering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407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08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09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10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11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12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13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14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15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16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417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418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419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420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421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422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423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1406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029" name="Object 26"/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97" name="Equation" r:id="rId12" imgW="368280" imgH="203040" progId="Equation.3">
                  <p:embed/>
                </p:oleObj>
              </mc:Choice>
              <mc:Fallback>
                <p:oleObj name="Equation" r:id="rId12" imgW="368280" imgH="20304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371" grpId="0" animBg="1"/>
      <p:bldP spid="261495" grpId="0" animBg="1"/>
      <p:bldP spid="26149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1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3295" name="Group 127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00" name="Rectangle 251"/>
          <p:cNvSpPr>
            <a:spLocks noChangeArrowheads="1"/>
          </p:cNvSpPr>
          <p:nvPr/>
        </p:nvSpPr>
        <p:spPr bwMode="auto">
          <a:xfrm>
            <a:off x="5410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3420" name="Group 252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2424" name="Rectangle 375"/>
          <p:cNvSpPr>
            <a:spLocks noChangeArrowheads="1"/>
          </p:cNvSpPr>
          <p:nvPr/>
        </p:nvSpPr>
        <p:spPr bwMode="auto">
          <a:xfrm>
            <a:off x="1066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50" name="Object 381"/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18" name="Equation" r:id="rId5" imgW="2070000" imgH="355320" progId="Equation.3">
                  <p:embed/>
                </p:oleObj>
              </mc:Choice>
              <mc:Fallback>
                <p:oleObj name="Equation" r:id="rId5" imgW="2070000" imgH="35532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943600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81"/>
          <p:cNvGraphicFramePr>
            <a:graphicFrameLocks noChangeAspect="1"/>
          </p:cNvGraphicFramePr>
          <p:nvPr/>
        </p:nvGraphicFramePr>
        <p:xfrm>
          <a:off x="5708650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19" name="Equation" r:id="rId7" imgW="330120" imgH="203040" progId="Equation.3">
                  <p:embed/>
                </p:oleObj>
              </mc:Choice>
              <mc:Fallback>
                <p:oleObj name="Equation" r:id="rId7" imgW="33012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381"/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20" name="Equation" r:id="rId9" imgW="355320" imgH="203040" progId="Equation.3">
                  <p:embed/>
                </p:oleObj>
              </mc:Choice>
              <mc:Fallback>
                <p:oleObj name="Equation" r:id="rId9" imgW="35532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25" name="Rectangle 16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600">
                <a:solidFill>
                  <a:srgbClr val="000000"/>
                </a:solidFill>
                <a:latin typeface="Calibri" pitchFamily="34" charset="0"/>
              </a:rPr>
              <a:t>Image filtering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2430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1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2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3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4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5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6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7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8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9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0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1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2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3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4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5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6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2429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2053" name="Object 26"/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21" name="Equation" r:id="rId12" imgW="368280" imgH="203040" progId="Equation.3">
                  <p:embed/>
                </p:oleObj>
              </mc:Choice>
              <mc:Fallback>
                <p:oleObj name="Equation" r:id="rId12" imgW="368280" imgH="20304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27" name="Text Box 376"/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Credit: S. Seitz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447800"/>
            <a:ext cx="36290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Template matching</a:t>
            </a:r>
          </a:p>
        </p:txBody>
      </p:sp>
      <p:sp>
        <p:nvSpPr>
          <p:cNvPr id="15364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648200" cy="513556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Goal: find       in image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Main challenge: What is a good similarity or distance measure between two patches?</a:t>
            </a:r>
          </a:p>
          <a:p>
            <a:pPr lvl="1" eaLnBrk="1" hangingPunct="1">
              <a:defRPr/>
            </a:pPr>
            <a:r>
              <a:rPr lang="en-US" dirty="0" smtClean="0"/>
              <a:t>Correlation</a:t>
            </a:r>
          </a:p>
          <a:p>
            <a:pPr lvl="1" eaLnBrk="1" hangingPunct="1">
              <a:defRPr/>
            </a:pPr>
            <a:r>
              <a:rPr lang="en-US" dirty="0" smtClean="0"/>
              <a:t>Zero-mean correlation</a:t>
            </a:r>
          </a:p>
          <a:p>
            <a:pPr lvl="1" eaLnBrk="1" hangingPunct="1">
              <a:defRPr/>
            </a:pPr>
            <a:r>
              <a:rPr lang="en-US" dirty="0" smtClean="0"/>
              <a:t>Sum Square Difference</a:t>
            </a:r>
          </a:p>
          <a:p>
            <a:pPr lvl="1" eaLnBrk="1" hangingPunct="1">
              <a:defRPr/>
            </a:pPr>
            <a:r>
              <a:rPr lang="en-US" dirty="0" smtClean="0"/>
              <a:t>Normalized Cross Correlation</a:t>
            </a:r>
          </a:p>
          <a:p>
            <a:pPr lvl="1" eaLnBrk="1" hangingPunct="1">
              <a:defRPr/>
            </a:pPr>
            <a:endParaRPr lang="en-US" dirty="0" smtClean="0"/>
          </a:p>
        </p:txBody>
      </p:sp>
      <p:pic>
        <p:nvPicPr>
          <p:cNvPr id="17413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9850" y="1108075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5219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5343" name="Group 127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24" name="Rectangle 251"/>
          <p:cNvSpPr>
            <a:spLocks noChangeArrowheads="1"/>
          </p:cNvSpPr>
          <p:nvPr/>
        </p:nvSpPr>
        <p:spPr bwMode="auto">
          <a:xfrm>
            <a:off x="5791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5468" name="Group 252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3448" name="Rectangle 375"/>
          <p:cNvSpPr>
            <a:spLocks noChangeArrowheads="1"/>
          </p:cNvSpPr>
          <p:nvPr/>
        </p:nvSpPr>
        <p:spPr bwMode="auto">
          <a:xfrm>
            <a:off x="1447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074" name="Object 381"/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42" name="Equation" r:id="rId5" imgW="2070000" imgH="355320" progId="Equation.3">
                  <p:embed/>
                </p:oleObj>
              </mc:Choice>
              <mc:Fallback>
                <p:oleObj name="Equation" r:id="rId5" imgW="2070000" imgH="35532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943600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81"/>
          <p:cNvGraphicFramePr>
            <a:graphicFrameLocks noChangeAspect="1"/>
          </p:cNvGraphicFramePr>
          <p:nvPr/>
        </p:nvGraphicFramePr>
        <p:xfrm>
          <a:off x="5708650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43" name="Equation" r:id="rId7" imgW="330120" imgH="203040" progId="Equation.3">
                  <p:embed/>
                </p:oleObj>
              </mc:Choice>
              <mc:Fallback>
                <p:oleObj name="Equation" r:id="rId7" imgW="33012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381"/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44" name="Equation" r:id="rId9" imgW="355320" imgH="203040" progId="Equation.3">
                  <p:embed/>
                </p:oleObj>
              </mc:Choice>
              <mc:Fallback>
                <p:oleObj name="Equation" r:id="rId9" imgW="35532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49" name="Rectangle 16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600">
                <a:solidFill>
                  <a:srgbClr val="000000"/>
                </a:solidFill>
                <a:latin typeface="Calibri" pitchFamily="34" charset="0"/>
              </a:rPr>
              <a:t>Image filtering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45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6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6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6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6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7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3453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3077" name="Object 26"/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45" name="Equation" r:id="rId12" imgW="368280" imgH="203040" progId="Equation.3">
                  <p:embed/>
                </p:oleObj>
              </mc:Choice>
              <mc:Fallback>
                <p:oleObj name="Equation" r:id="rId12" imgW="368280" imgH="20304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51" name="Text Box 376"/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Credit: S. Seitz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Filtering in spatial domain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 cstate="print"/>
          <a:srcRect l="61539" t="12923" r="12308" b="45232"/>
          <a:stretch>
            <a:fillRect/>
          </a:stretch>
        </p:blipFill>
        <p:spPr bwMode="auto">
          <a:xfrm>
            <a:off x="3962400" y="3733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6858000" y="0"/>
            <a:ext cx="1390650" cy="1371600"/>
            <a:chOff x="144" y="144"/>
            <a:chExt cx="1152" cy="1136"/>
          </a:xfrm>
        </p:grpSpPr>
        <p:sp>
          <p:nvSpPr>
            <p:cNvPr id="10249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10250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10251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10252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-2</a:t>
              </a:r>
            </a:p>
          </p:txBody>
        </p:sp>
        <p:sp>
          <p:nvSpPr>
            <p:cNvPr id="10253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10254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2</a:t>
              </a:r>
            </a:p>
          </p:txBody>
        </p:sp>
        <p:sp>
          <p:nvSpPr>
            <p:cNvPr id="10255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10256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10257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10258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259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260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261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262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263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264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265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3" cstate="print"/>
          <a:srcRect l="24074" t="59259" r="44444" b="5185"/>
          <a:stretch>
            <a:fillRect/>
          </a:stretch>
        </p:blipFill>
        <p:spPr bwMode="auto">
          <a:xfrm>
            <a:off x="5473700" y="2743200"/>
            <a:ext cx="36703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3" cstate="print"/>
          <a:srcRect l="22221" t="14815" r="44444" b="46667"/>
          <a:stretch>
            <a:fillRect/>
          </a:stretch>
        </p:blipFill>
        <p:spPr bwMode="auto">
          <a:xfrm>
            <a:off x="0" y="2667000"/>
            <a:ext cx="335280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3352800" y="3581400"/>
            <a:ext cx="623888" cy="1446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800" dirty="0">
                <a:solidFill>
                  <a:schemeClr val="accent1">
                    <a:lumMod val="75000"/>
                  </a:schemeClr>
                </a:solidFill>
              </a:rPr>
              <a:t>*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00600" y="3632200"/>
            <a:ext cx="63341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=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Filtering in frequency domain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 cstate="print"/>
          <a:srcRect l="12308" t="45232" r="61539" b="12923"/>
          <a:stretch>
            <a:fillRect/>
          </a:stretch>
        </p:blipFill>
        <p:spPr bwMode="auto">
          <a:xfrm>
            <a:off x="7543800" y="5334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 cstate="print"/>
          <a:srcRect l="50603" t="52437" r="24097" b="18646"/>
          <a:stretch>
            <a:fillRect/>
          </a:stretch>
        </p:blipFill>
        <p:spPr bwMode="auto">
          <a:xfrm>
            <a:off x="6477000" y="2514600"/>
            <a:ext cx="2286000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4" cstate="print"/>
          <a:srcRect l="24074" t="59259" r="44444" b="5185"/>
          <a:stretch>
            <a:fillRect/>
          </a:stretch>
        </p:blipFill>
        <p:spPr bwMode="auto">
          <a:xfrm>
            <a:off x="0" y="4867275"/>
            <a:ext cx="28194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4" cstate="print"/>
          <a:srcRect l="59259" t="62222" r="14815" b="8148"/>
          <a:stretch>
            <a:fillRect/>
          </a:stretch>
        </p:blipFill>
        <p:spPr bwMode="auto">
          <a:xfrm>
            <a:off x="4724400" y="4789488"/>
            <a:ext cx="2895600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3"/>
          <p:cNvPicPr>
            <a:picLocks noChangeAspect="1" noChangeArrowheads="1"/>
          </p:cNvPicPr>
          <p:nvPr/>
        </p:nvPicPr>
        <p:blipFill>
          <a:blip r:embed="rId4" cstate="print"/>
          <a:srcRect l="59259" t="14815" r="9259" b="46667"/>
          <a:stretch>
            <a:fillRect/>
          </a:stretch>
        </p:blipFill>
        <p:spPr bwMode="auto">
          <a:xfrm>
            <a:off x="3505200" y="2362200"/>
            <a:ext cx="24384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3"/>
          <p:cNvPicPr>
            <a:picLocks noChangeAspect="1" noChangeArrowheads="1"/>
          </p:cNvPicPr>
          <p:nvPr/>
        </p:nvPicPr>
        <p:blipFill>
          <a:blip r:embed="rId4" cstate="print"/>
          <a:srcRect l="22221" t="14815" r="44444" b="46667"/>
          <a:stretch>
            <a:fillRect/>
          </a:stretch>
        </p:blipFill>
        <p:spPr bwMode="auto">
          <a:xfrm>
            <a:off x="0" y="2286000"/>
            <a:ext cx="2819400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ight Arrow 28"/>
          <p:cNvSpPr/>
          <p:nvPr/>
        </p:nvSpPr>
        <p:spPr>
          <a:xfrm rot="5400000">
            <a:off x="7429500" y="1790700"/>
            <a:ext cx="1066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2895600" y="32004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Multiply 32"/>
          <p:cNvSpPr/>
          <p:nvPr/>
        </p:nvSpPr>
        <p:spPr>
          <a:xfrm>
            <a:off x="6019800" y="3048000"/>
            <a:ext cx="381000" cy="533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10800000">
            <a:off x="3276600" y="5791200"/>
            <a:ext cx="914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77" name="TextBox 34"/>
          <p:cNvSpPr txBox="1">
            <a:spLocks noChangeArrowheads="1"/>
          </p:cNvSpPr>
          <p:nvPr/>
        </p:nvSpPr>
        <p:spPr bwMode="auto">
          <a:xfrm>
            <a:off x="2895600" y="27432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FFT</a:t>
            </a:r>
          </a:p>
        </p:txBody>
      </p:sp>
      <p:sp>
        <p:nvSpPr>
          <p:cNvPr id="11278" name="TextBox 35"/>
          <p:cNvSpPr txBox="1">
            <a:spLocks noChangeArrowheads="1"/>
          </p:cNvSpPr>
          <p:nvPr/>
        </p:nvSpPr>
        <p:spPr bwMode="auto">
          <a:xfrm>
            <a:off x="7315200" y="17526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FFT</a:t>
            </a:r>
          </a:p>
        </p:txBody>
      </p:sp>
      <p:sp>
        <p:nvSpPr>
          <p:cNvPr id="11279" name="TextBox 37"/>
          <p:cNvSpPr txBox="1">
            <a:spLocks noChangeArrowheads="1"/>
          </p:cNvSpPr>
          <p:nvPr/>
        </p:nvSpPr>
        <p:spPr bwMode="auto">
          <a:xfrm>
            <a:off x="3048000" y="5334000"/>
            <a:ext cx="1416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Inverse FFT</a:t>
            </a:r>
          </a:p>
        </p:txBody>
      </p:sp>
      <p:sp>
        <p:nvSpPr>
          <p:cNvPr id="39" name="TextBox 38"/>
          <p:cNvSpPr txBox="1"/>
          <p:nvPr/>
        </p:nvSpPr>
        <p:spPr>
          <a:xfrm rot="5400000">
            <a:off x="5906293" y="3923507"/>
            <a:ext cx="63341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=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Review of Last 3 Days</a:t>
            </a:r>
          </a:p>
        </p:txBody>
      </p:sp>
      <p:sp>
        <p:nvSpPr>
          <p:cNvPr id="1126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Linear filters for basic processing</a:t>
            </a:r>
          </a:p>
          <a:p>
            <a:pPr lvl="1"/>
            <a:r>
              <a:rPr lang="en-US" sz="3200" smtClean="0"/>
              <a:t>Edge filter (high-pass)</a:t>
            </a:r>
          </a:p>
          <a:p>
            <a:pPr lvl="1"/>
            <a:r>
              <a:rPr lang="en-US" sz="3200" smtClean="0"/>
              <a:t>Gaussian filter (low-pass)</a:t>
            </a:r>
          </a:p>
          <a:p>
            <a:pPr lvl="1"/>
            <a:endParaRPr lang="en-US" sz="3200" smtClean="0"/>
          </a:p>
        </p:txBody>
      </p:sp>
      <p:graphicFrame>
        <p:nvGraphicFramePr>
          <p:cNvPr id="11266" name="Object 3"/>
          <p:cNvGraphicFramePr>
            <a:graphicFrameLocks noChangeAspect="1"/>
          </p:cNvGraphicFramePr>
          <p:nvPr/>
        </p:nvGraphicFramePr>
        <p:xfrm>
          <a:off x="7315200" y="4495800"/>
          <a:ext cx="1314450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3" name="Photo Editor Photo" r:id="rId3" imgW="4133333" imgH="2905531" progId="MSPhotoEd.3">
                  <p:embed/>
                </p:oleObj>
              </mc:Choice>
              <mc:Fallback>
                <p:oleObj name="Photo Editor Photo" r:id="rId3" imgW="4133333" imgH="2905531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4495800"/>
                        <a:ext cx="1314450" cy="92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4789488" y="6300788"/>
            <a:ext cx="1898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FFT of Gaussian</a:t>
            </a:r>
          </a:p>
        </p:txBody>
      </p:sp>
      <p:sp>
        <p:nvSpPr>
          <p:cNvPr id="11270" name="TextBox 19"/>
          <p:cNvSpPr txBox="1">
            <a:spLocks noChangeArrowheads="1"/>
          </p:cNvSpPr>
          <p:nvPr/>
        </p:nvSpPr>
        <p:spPr bwMode="auto">
          <a:xfrm>
            <a:off x="1600200" y="2752725"/>
            <a:ext cx="1003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[-1 1]</a:t>
            </a:r>
          </a:p>
        </p:txBody>
      </p:sp>
      <p:pic>
        <p:nvPicPr>
          <p:cNvPr id="11271" name="Picture 3"/>
          <p:cNvPicPr>
            <a:picLocks noChangeAspect="1" noChangeArrowheads="1"/>
          </p:cNvPicPr>
          <p:nvPr/>
        </p:nvPicPr>
        <p:blipFill>
          <a:blip r:embed="rId5" cstate="print"/>
          <a:srcRect l="39873" t="14542" r="38863" b="47655"/>
          <a:stretch>
            <a:fillRect/>
          </a:stretch>
        </p:blipFill>
        <p:spPr bwMode="auto">
          <a:xfrm>
            <a:off x="685800" y="32766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TextBox 21"/>
          <p:cNvSpPr txBox="1">
            <a:spLocks noChangeArrowheads="1"/>
          </p:cNvSpPr>
          <p:nvPr/>
        </p:nvSpPr>
        <p:spPr bwMode="auto">
          <a:xfrm>
            <a:off x="990600" y="6259513"/>
            <a:ext cx="23860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FFT of Gradient Filter</a:t>
            </a:r>
          </a:p>
        </p:txBody>
      </p:sp>
      <p:pic>
        <p:nvPicPr>
          <p:cNvPr id="11273" name="Picture 4"/>
          <p:cNvPicPr>
            <a:picLocks noChangeAspect="1" noChangeArrowheads="1"/>
          </p:cNvPicPr>
          <p:nvPr/>
        </p:nvPicPr>
        <p:blipFill>
          <a:blip r:embed="rId6" cstate="print"/>
          <a:srcRect l="40083" t="14822" r="38849" b="47720"/>
          <a:stretch>
            <a:fillRect/>
          </a:stretch>
        </p:blipFill>
        <p:spPr bwMode="auto">
          <a:xfrm>
            <a:off x="4114800" y="33528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Text Box 6"/>
          <p:cNvSpPr txBox="1">
            <a:spLocks noChangeArrowheads="1"/>
          </p:cNvSpPr>
          <p:nvPr/>
        </p:nvSpPr>
        <p:spPr bwMode="auto">
          <a:xfrm>
            <a:off x="7391400" y="5410200"/>
            <a:ext cx="115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Gaussian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Review of Last 3 Days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Derivative of Gaussian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 cstate="print"/>
          <a:srcRect l="31744" t="4907" r="32370" b="41333"/>
          <a:stretch>
            <a:fillRect/>
          </a:stretch>
        </p:blipFill>
        <p:spPr bwMode="auto">
          <a:xfrm>
            <a:off x="2057400" y="1752600"/>
            <a:ext cx="506412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Review of Last 3 Days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Applications of filters</a:t>
            </a:r>
          </a:p>
          <a:p>
            <a:pPr lvl="1"/>
            <a:r>
              <a:rPr lang="en-US" dirty="0" smtClean="0"/>
              <a:t>Template matching (SSD or Normxcorr2)</a:t>
            </a:r>
          </a:p>
          <a:p>
            <a:pPr lvl="2"/>
            <a:r>
              <a:rPr lang="en-US" dirty="0" smtClean="0"/>
              <a:t>SSD can be done with linear filters, is sensitive to overall intensity</a:t>
            </a:r>
          </a:p>
          <a:p>
            <a:pPr lvl="1"/>
            <a:r>
              <a:rPr lang="en-US" dirty="0" smtClean="0"/>
              <a:t>Gaussian pyramid</a:t>
            </a:r>
          </a:p>
          <a:p>
            <a:pPr lvl="2"/>
            <a:r>
              <a:rPr lang="en-US" dirty="0" smtClean="0"/>
              <a:t>Coarse-to-fine search, multi-scale detection</a:t>
            </a:r>
          </a:p>
          <a:p>
            <a:pPr lvl="1"/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</a:p>
          <a:p>
            <a:pPr lvl="2"/>
            <a:r>
              <a:rPr lang="en-US" dirty="0" smtClean="0"/>
              <a:t>More compact image representation</a:t>
            </a:r>
          </a:p>
          <a:p>
            <a:pPr lvl="2"/>
            <a:r>
              <a:rPr lang="en-US" dirty="0" smtClean="0"/>
              <a:t>Can be used for compositing in graphics</a:t>
            </a:r>
          </a:p>
          <a:p>
            <a:pPr lvl="2">
              <a:buFont typeface="Arial" charset="0"/>
              <a:buNone/>
            </a:pP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Review of Last 3 Days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Applications of filters</a:t>
            </a:r>
          </a:p>
          <a:p>
            <a:pPr lvl="1"/>
            <a:r>
              <a:rPr lang="en-US" dirty="0" err="1" smtClean="0"/>
              <a:t>Downsampling</a:t>
            </a:r>
            <a:endParaRPr lang="en-US" dirty="0" smtClean="0"/>
          </a:p>
          <a:p>
            <a:pPr lvl="2"/>
            <a:r>
              <a:rPr lang="en-US" dirty="0" smtClean="0"/>
              <a:t>Need to sufficiently low-pass before </a:t>
            </a:r>
            <a:r>
              <a:rPr lang="en-US" dirty="0" err="1" smtClean="0"/>
              <a:t>downsampling</a:t>
            </a:r>
            <a:endParaRPr lang="en-US" dirty="0" smtClean="0"/>
          </a:p>
          <a:p>
            <a:pPr lvl="1"/>
            <a:r>
              <a:rPr lang="en-US" dirty="0" smtClean="0"/>
              <a:t>Compression</a:t>
            </a:r>
          </a:p>
          <a:p>
            <a:pPr lvl="2"/>
            <a:r>
              <a:rPr lang="en-US" dirty="0" smtClean="0"/>
              <a:t>In JPEG, coarsely quantize high frequencies</a:t>
            </a:r>
          </a:p>
          <a:p>
            <a:pPr lvl="2"/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Applications of filters</a:t>
            </a:r>
          </a:p>
          <a:p>
            <a:pPr lvl="1"/>
            <a:r>
              <a:rPr lang="en-US" dirty="0"/>
              <a:t>Template matching (SSD or Normxcorr2)</a:t>
            </a:r>
          </a:p>
          <a:p>
            <a:pPr lvl="2"/>
            <a:r>
              <a:rPr lang="en-US" dirty="0"/>
              <a:t>SSD can be done with linear filters, is sensitive to overall intensity</a:t>
            </a:r>
          </a:p>
          <a:p>
            <a:pPr lvl="1"/>
            <a:r>
              <a:rPr lang="en-US" dirty="0"/>
              <a:t>Gaussian pyramid</a:t>
            </a:r>
          </a:p>
          <a:p>
            <a:pPr lvl="2"/>
            <a:r>
              <a:rPr lang="en-US" dirty="0"/>
              <a:t>Coarse-to-fine search, multi-scale detection</a:t>
            </a:r>
          </a:p>
          <a:p>
            <a:pPr lvl="1"/>
            <a:r>
              <a:rPr lang="en-US" dirty="0" err="1"/>
              <a:t>Laplacian</a:t>
            </a:r>
            <a:r>
              <a:rPr lang="en-US" dirty="0"/>
              <a:t> pyramid</a:t>
            </a:r>
          </a:p>
          <a:p>
            <a:pPr lvl="2"/>
            <a:r>
              <a:rPr lang="en-US" dirty="0"/>
              <a:t>More compact image representation</a:t>
            </a:r>
          </a:p>
          <a:p>
            <a:pPr lvl="2"/>
            <a:r>
              <a:rPr lang="en-US" dirty="0"/>
              <a:t>Can be used for compositing in </a:t>
            </a:r>
            <a:r>
              <a:rPr lang="en-US" dirty="0" smtClean="0"/>
              <a:t>graphics</a:t>
            </a:r>
          </a:p>
          <a:p>
            <a:pPr lvl="1"/>
            <a:r>
              <a:rPr lang="en-US" dirty="0" smtClean="0"/>
              <a:t>Compression</a:t>
            </a:r>
            <a:endParaRPr lang="en-US" dirty="0"/>
          </a:p>
          <a:p>
            <a:pPr lvl="2"/>
            <a:r>
              <a:rPr lang="en-US" dirty="0"/>
              <a:t>In JPEG, coarsely quantize high frequencies</a:t>
            </a:r>
          </a:p>
          <a:p>
            <a:pPr lvl="1"/>
            <a:r>
              <a:rPr lang="en-US" dirty="0" smtClean="0"/>
              <a:t>Filter banks for representing texture</a:t>
            </a:r>
          </a:p>
          <a:p>
            <a:pPr lvl="1"/>
            <a:r>
              <a:rPr lang="en-US" dirty="0" err="1" smtClean="0"/>
              <a:t>Denoising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14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class: edge detection</a:t>
            </a:r>
            <a:endParaRPr lang="en-US" dirty="0"/>
          </a:p>
        </p:txBody>
      </p:sp>
      <p:graphicFrame>
        <p:nvGraphicFramePr>
          <p:cNvPr id="76802" name="Object 4"/>
          <p:cNvGraphicFramePr>
            <a:graphicFrameLocks noChangeAspect="1"/>
          </p:cNvGraphicFramePr>
          <p:nvPr/>
        </p:nvGraphicFramePr>
        <p:xfrm>
          <a:off x="2514600" y="1295400"/>
          <a:ext cx="4465055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19" name="Bitmap Image" r:id="rId3" imgW="2161905" imgH="2324424" progId="Paint.Picture">
                  <p:embed/>
                </p:oleObj>
              </mc:Choice>
              <mc:Fallback>
                <p:oleObj name="Bitmap Image" r:id="rId3" imgW="2161905" imgH="2324424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295400"/>
                        <a:ext cx="4465055" cy="48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895600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1029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229600" cy="16002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0: filter the image with eye patch</a:t>
            </a:r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1030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10248" name="TextBox 8"/>
          <p:cNvSpPr txBox="1">
            <a:spLocks noChangeArrowheads="1"/>
          </p:cNvSpPr>
          <p:nvPr/>
        </p:nvSpPr>
        <p:spPr bwMode="auto">
          <a:xfrm>
            <a:off x="3751263" y="6369050"/>
            <a:ext cx="1658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Filtered Image</a:t>
            </a:r>
          </a:p>
        </p:txBody>
      </p:sp>
      <p:graphicFrame>
        <p:nvGraphicFramePr>
          <p:cNvPr id="1026" name="Object 381"/>
          <p:cNvGraphicFramePr>
            <a:graphicFrameLocks noChangeAspect="1"/>
          </p:cNvGraphicFramePr>
          <p:nvPr/>
        </p:nvGraphicFramePr>
        <p:xfrm>
          <a:off x="1752600" y="2097088"/>
          <a:ext cx="5091113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Equation" r:id="rId6" imgW="2070000" imgH="355320" progId="Equation.3">
                  <p:embed/>
                </p:oleObj>
              </mc:Choice>
              <mc:Fallback>
                <p:oleObj name="Equation" r:id="rId6" imgW="2070000" imgH="35532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097088"/>
                        <a:ext cx="5091113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6739" name="Picture 3" descr="C:\Users\Hoiem\Documents\Classes\Computational Photography - Fall 2010\lectures\figs\filters\einstein_eye_raw_filtere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2895600"/>
            <a:ext cx="2727325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172200" y="4343400"/>
            <a:ext cx="27352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What went wrong?</a:t>
            </a:r>
          </a:p>
        </p:txBody>
      </p:sp>
      <p:sp>
        <p:nvSpPr>
          <p:cNvPr id="1035" name="TextBox 18"/>
          <p:cNvSpPr txBox="1">
            <a:spLocks noChangeArrowheads="1"/>
          </p:cNvSpPr>
          <p:nvPr/>
        </p:nvSpPr>
        <p:spPr bwMode="auto">
          <a:xfrm>
            <a:off x="6934200" y="2743200"/>
            <a:ext cx="11398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 = image</a:t>
            </a:r>
          </a:p>
          <a:p>
            <a:r>
              <a:rPr lang="en-US"/>
              <a:t>g = filter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10800000">
            <a:off x="6172200" y="2590800"/>
            <a:ext cx="609600" cy="381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895600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205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610600" cy="16002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1: filter the image with zero-mean eye</a:t>
            </a:r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2054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2056" name="TextBox 8"/>
          <p:cNvSpPr txBox="1">
            <a:spLocks noChangeArrowheads="1"/>
          </p:cNvSpPr>
          <p:nvPr/>
        </p:nvSpPr>
        <p:spPr bwMode="auto">
          <a:xfrm>
            <a:off x="3429000" y="6369050"/>
            <a:ext cx="2544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Filtered Image (scaled)</a:t>
            </a:r>
          </a:p>
        </p:txBody>
      </p:sp>
      <p:sp>
        <p:nvSpPr>
          <p:cNvPr id="2057" name="TextBox 8"/>
          <p:cNvSpPr txBox="1">
            <a:spLocks noChangeArrowheads="1"/>
          </p:cNvSpPr>
          <p:nvPr/>
        </p:nvSpPr>
        <p:spPr bwMode="auto">
          <a:xfrm>
            <a:off x="6400800" y="6356350"/>
            <a:ext cx="2171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Thresholded Image</a:t>
            </a:r>
          </a:p>
        </p:txBody>
      </p:sp>
      <p:graphicFrame>
        <p:nvGraphicFramePr>
          <p:cNvPr id="2050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5691237"/>
              </p:ext>
            </p:extLst>
          </p:nvPr>
        </p:nvGraphicFramePr>
        <p:xfrm>
          <a:off x="1254125" y="2097088"/>
          <a:ext cx="6088063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Equation" r:id="rId6" imgW="2476440" imgH="355320" progId="Equation.3">
                  <p:embed/>
                </p:oleObj>
              </mc:Choice>
              <mc:Fallback>
                <p:oleObj name="Equation" r:id="rId6" imgW="2476440" imgH="35532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4125" y="2097088"/>
                        <a:ext cx="6088063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8" name="Picture 11" descr="C:\Users\Hoiem\Documents\Classes\Computational Photography - Fall 2010\lectures\figs\filters\einstein_eye_filtered_thresh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8400" y="2984500"/>
            <a:ext cx="26670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rot="5400000">
            <a:off x="6896100" y="3848100"/>
            <a:ext cx="609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7315200" y="4038600"/>
            <a:ext cx="6858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391400" y="5029200"/>
            <a:ext cx="609600" cy="1524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010400" y="5486400"/>
            <a:ext cx="762000" cy="4572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3" name="Picture 12" descr="C:\Users\Hoiem\Documents\Classes\Computational Photography - Fall 2010\lectures\figs\filters\einstein_eye_filtered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2800" y="2895600"/>
            <a:ext cx="27368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4" name="TextBox 20"/>
          <p:cNvSpPr txBox="1">
            <a:spLocks noChangeArrowheads="1"/>
          </p:cNvSpPr>
          <p:nvPr/>
        </p:nvSpPr>
        <p:spPr bwMode="auto">
          <a:xfrm>
            <a:off x="7010400" y="320040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True detections</a:t>
            </a:r>
          </a:p>
        </p:txBody>
      </p:sp>
      <p:sp>
        <p:nvSpPr>
          <p:cNvPr id="2065" name="TextBox 21"/>
          <p:cNvSpPr txBox="1">
            <a:spLocks noChangeArrowheads="1"/>
          </p:cNvSpPr>
          <p:nvPr/>
        </p:nvSpPr>
        <p:spPr bwMode="auto">
          <a:xfrm>
            <a:off x="6324600" y="4800600"/>
            <a:ext cx="1447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False detections</a:t>
            </a:r>
          </a:p>
        </p:txBody>
      </p:sp>
      <p:sp>
        <p:nvSpPr>
          <p:cNvPr id="2066" name="TextBox 27"/>
          <p:cNvSpPr txBox="1">
            <a:spLocks noChangeArrowheads="1"/>
          </p:cNvSpPr>
          <p:nvPr/>
        </p:nvSpPr>
        <p:spPr bwMode="auto">
          <a:xfrm>
            <a:off x="6096000" y="2514600"/>
            <a:ext cx="2223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mean of </a:t>
            </a:r>
            <a:r>
              <a:rPr lang="en-US" dirty="0" smtClean="0"/>
              <a:t>template g</a:t>
            </a:r>
            <a:endParaRPr lang="en-US" dirty="0"/>
          </a:p>
        </p:txBody>
      </p:sp>
      <p:cxnSp>
        <p:nvCxnSpPr>
          <p:cNvPr id="30" name="Straight Arrow Connector 29"/>
          <p:cNvCxnSpPr>
            <a:stCxn id="2066" idx="1"/>
          </p:cNvCxnSpPr>
          <p:nvPr/>
        </p:nvCxnSpPr>
        <p:spPr>
          <a:xfrm flipH="1" flipV="1">
            <a:off x="4876800" y="2590800"/>
            <a:ext cx="1219200" cy="1084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895600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3077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648200" cy="14478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2: SSD</a:t>
            </a:r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3078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2" descr="C:\Documents and Settings\Derek Hoiem\My Documents\Classes\Spring10 - Computer Vision\figs\eyedet_ss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2895600"/>
            <a:ext cx="27368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3081" name="TextBox 8"/>
          <p:cNvSpPr txBox="1">
            <a:spLocks noChangeArrowheads="1"/>
          </p:cNvSpPr>
          <p:nvPr/>
        </p:nvSpPr>
        <p:spPr bwMode="auto">
          <a:xfrm>
            <a:off x="3962400" y="6369050"/>
            <a:ext cx="1466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1- sqrt(SSD)</a:t>
            </a:r>
          </a:p>
        </p:txBody>
      </p:sp>
      <p:sp>
        <p:nvSpPr>
          <p:cNvPr id="3082" name="TextBox 9"/>
          <p:cNvSpPr txBox="1">
            <a:spLocks noChangeArrowheads="1"/>
          </p:cNvSpPr>
          <p:nvPr/>
        </p:nvSpPr>
        <p:spPr bwMode="auto">
          <a:xfrm>
            <a:off x="6438900" y="6354763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Thresholded Image</a:t>
            </a:r>
          </a:p>
        </p:txBody>
      </p:sp>
      <p:graphicFrame>
        <p:nvGraphicFramePr>
          <p:cNvPr id="3074" name="Object 381"/>
          <p:cNvGraphicFramePr>
            <a:graphicFrameLocks noChangeAspect="1"/>
          </p:cNvGraphicFramePr>
          <p:nvPr/>
        </p:nvGraphicFramePr>
        <p:xfrm>
          <a:off x="1654175" y="2065338"/>
          <a:ext cx="5746750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Equation" r:id="rId7" imgW="2336760" imgH="355320" progId="Equation.3">
                  <p:embed/>
                </p:oleObj>
              </mc:Choice>
              <mc:Fallback>
                <p:oleObj name="Equation" r:id="rId7" imgW="2336760" imgH="35532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4175" y="2065338"/>
                        <a:ext cx="5746750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3" name="Picture 12" descr="C:\Users\Hoiem\Documents\Classes\Computational Photography - Fall 2010\lectures\figs\filters\eyedet_ssd_thresh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2200" y="2895600"/>
            <a:ext cx="27368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rot="5400000">
            <a:off x="6896100" y="3848100"/>
            <a:ext cx="609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7308850" y="4000500"/>
            <a:ext cx="6096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6" name="TextBox 14"/>
          <p:cNvSpPr txBox="1">
            <a:spLocks noChangeArrowheads="1"/>
          </p:cNvSpPr>
          <p:nvPr/>
        </p:nvSpPr>
        <p:spPr bwMode="auto">
          <a:xfrm>
            <a:off x="7010400" y="320040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True detections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-$&#10;\end{document}&#10;"/>
  <p:tag name="EXTERNALNAME" val="Edittex"/>
  <p:tag name="BLEND" val="False"/>
  <p:tag name="TRANSPARENT" val="False"/>
  <p:tag name="BITMAPFORMAT" val="bmpmono"/>
  <p:tag name="DEBUGINTERACTIVE" val="True"/>
  <p:tag name="ORIGWIDTH" val="48.6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heme/theme1.xml><?xml version="1.0" encoding="utf-8"?>
<a:theme xmlns:a="http://schemas.openxmlformats.org/drawingml/2006/main" name="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22028</TotalTime>
  <Words>2198</Words>
  <Application>Microsoft Office PowerPoint</Application>
  <PresentationFormat>On-screen Show (4:3)</PresentationFormat>
  <Paragraphs>1048</Paragraphs>
  <Slides>68</Slides>
  <Notes>19</Notes>
  <HiddenSlides>12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68</vt:i4>
      </vt:variant>
    </vt:vector>
  </HeadingPairs>
  <TitlesOfParts>
    <vt:vector size="80" baseType="lpstr">
      <vt:lpstr>Arial</vt:lpstr>
      <vt:lpstr>Calibri</vt:lpstr>
      <vt:lpstr>Cambria Math</vt:lpstr>
      <vt:lpstr>Comic Sans MS</vt:lpstr>
      <vt:lpstr>Courier New</vt:lpstr>
      <vt:lpstr>Futura Bk BT</vt:lpstr>
      <vt:lpstr>Times New Roman</vt:lpstr>
      <vt:lpstr>Wingdings</vt:lpstr>
      <vt:lpstr>Lecture1 - Introduction - CP Fall 2010</vt:lpstr>
      <vt:lpstr>Equation</vt:lpstr>
      <vt:lpstr>Photo Editor Photo</vt:lpstr>
      <vt:lpstr>Bitmap Image</vt:lpstr>
      <vt:lpstr>Templates, Image Pyramids, and Filter Banks</vt:lpstr>
      <vt:lpstr>Review: filtering in spatial domain</vt:lpstr>
      <vt:lpstr>Review: filtering in frequency domain</vt:lpstr>
      <vt:lpstr>PowerPoint Presentation</vt:lpstr>
      <vt:lpstr>Today’s class</vt:lpstr>
      <vt:lpstr>Template matching</vt:lpstr>
      <vt:lpstr>Matching with filters</vt:lpstr>
      <vt:lpstr>Matching with filters</vt:lpstr>
      <vt:lpstr>Matching with filters</vt:lpstr>
      <vt:lpstr>Matching with filters</vt:lpstr>
      <vt:lpstr>Matching with filters</vt:lpstr>
      <vt:lpstr>Matching with filters</vt:lpstr>
      <vt:lpstr>Matching with filters</vt:lpstr>
      <vt:lpstr>Matching with filters</vt:lpstr>
      <vt:lpstr>Q: What is the best method to use?</vt:lpstr>
      <vt:lpstr>Q: What if we want to find larger or smaller eyes?</vt:lpstr>
      <vt:lpstr>Review of Sampling</vt:lpstr>
      <vt:lpstr>Gaussian pyramid</vt:lpstr>
      <vt:lpstr>Template Matching with Image Pyramids</vt:lpstr>
      <vt:lpstr>Laplacian filter</vt:lpstr>
      <vt:lpstr>Laplacian pyramid</vt:lpstr>
      <vt:lpstr>Computing Gaussian/Laplacian Pyramid</vt:lpstr>
      <vt:lpstr>Creating the Gaussian/Laplacian Pyramid</vt:lpstr>
      <vt:lpstr>Hybrid Image</vt:lpstr>
      <vt:lpstr>Hybrid Image in Laplacian Pyramid</vt:lpstr>
      <vt:lpstr>Reconstructing image from Laplacian pyramid</vt:lpstr>
      <vt:lpstr>Major uses of image pyramids</vt:lpstr>
      <vt:lpstr>Coarse-to-fine Image Registration</vt:lpstr>
      <vt:lpstr>Image representation</vt:lpstr>
      <vt:lpstr>Application: Representing Texture</vt:lpstr>
      <vt:lpstr>Texture and Material</vt:lpstr>
      <vt:lpstr>Texture and Orientation</vt:lpstr>
      <vt:lpstr>Texture and Scale</vt:lpstr>
      <vt:lpstr>What is texture?</vt:lpstr>
      <vt:lpstr>How can we represent texture?</vt:lpstr>
      <vt:lpstr>Overcomplete representation: filter banks</vt:lpstr>
      <vt:lpstr>Filter banks</vt:lpstr>
      <vt:lpstr>How can we represent texture?</vt:lpstr>
      <vt:lpstr>Can you match the texture to the response?</vt:lpstr>
      <vt:lpstr>Representing texture by mean abs response</vt:lpstr>
      <vt:lpstr>Representing texture</vt:lpstr>
      <vt:lpstr>PowerPoint Presentation</vt:lpstr>
      <vt:lpstr>Lossy Image Compression (JPEG)</vt:lpstr>
      <vt:lpstr>Using DCT in JPEG   </vt:lpstr>
      <vt:lpstr>Image compression using DCT</vt:lpstr>
      <vt:lpstr>JPEG Compression Summary</vt:lpstr>
      <vt:lpstr>Lossless compression (PNG)</vt:lpstr>
      <vt:lpstr>Denoising</vt:lpstr>
      <vt:lpstr>Reducing Gaussian noise</vt:lpstr>
      <vt:lpstr>Reducing salt-and-pepper noise by Gaussian smoothing</vt:lpstr>
      <vt:lpstr>Alternative idea: Median filtering</vt:lpstr>
      <vt:lpstr>Median filter</vt:lpstr>
      <vt:lpstr>Median filter</vt:lpstr>
      <vt:lpstr>Median vs. Gaussian filtering</vt:lpstr>
      <vt:lpstr>Other non-linear filters</vt:lpstr>
      <vt:lpstr>Bilateral filters</vt:lpstr>
      <vt:lpstr>Review of last three days</vt:lpstr>
      <vt:lpstr>PowerPoint Presentation</vt:lpstr>
      <vt:lpstr>PowerPoint Presentation</vt:lpstr>
      <vt:lpstr>PowerPoint Presentation</vt:lpstr>
      <vt:lpstr>Filtering in spatial domain</vt:lpstr>
      <vt:lpstr>Filtering in frequency domain</vt:lpstr>
      <vt:lpstr>Review of Last 3 Days</vt:lpstr>
      <vt:lpstr>Review of Last 3 Days</vt:lpstr>
      <vt:lpstr>Review of Last 3 Days</vt:lpstr>
      <vt:lpstr>Review of Last 3 Days</vt:lpstr>
      <vt:lpstr>Summary</vt:lpstr>
      <vt:lpstr>Next class: edge detection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</dc:title>
  <dc:creator>Derek Hoiem</dc:creator>
  <cp:lastModifiedBy>Derek</cp:lastModifiedBy>
  <cp:revision>39</cp:revision>
  <dcterms:created xsi:type="dcterms:W3CDTF">2010-08-30T03:58:01Z</dcterms:created>
  <dcterms:modified xsi:type="dcterms:W3CDTF">2015-02-03T15:43:35Z</dcterms:modified>
</cp:coreProperties>
</file>