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425" r:id="rId2"/>
    <p:sldId id="946" r:id="rId3"/>
    <p:sldId id="938" r:id="rId4"/>
    <p:sldId id="939" r:id="rId5"/>
    <p:sldId id="941" r:id="rId6"/>
    <p:sldId id="942" r:id="rId7"/>
    <p:sldId id="943" r:id="rId8"/>
    <p:sldId id="944" r:id="rId9"/>
    <p:sldId id="945" r:id="rId10"/>
    <p:sldId id="930" r:id="rId11"/>
    <p:sldId id="863" r:id="rId12"/>
    <p:sldId id="864" r:id="rId13"/>
    <p:sldId id="865" r:id="rId14"/>
    <p:sldId id="867" r:id="rId15"/>
    <p:sldId id="866" r:id="rId16"/>
    <p:sldId id="868" r:id="rId17"/>
    <p:sldId id="947" r:id="rId18"/>
    <p:sldId id="872" r:id="rId19"/>
    <p:sldId id="871" r:id="rId20"/>
    <p:sldId id="936" r:id="rId21"/>
    <p:sldId id="869" r:id="rId22"/>
    <p:sldId id="873" r:id="rId23"/>
    <p:sldId id="874" r:id="rId24"/>
    <p:sldId id="876" r:id="rId25"/>
    <p:sldId id="877" r:id="rId26"/>
    <p:sldId id="875" r:id="rId27"/>
    <p:sldId id="879" r:id="rId28"/>
    <p:sldId id="880" r:id="rId29"/>
    <p:sldId id="882" r:id="rId30"/>
    <p:sldId id="881" r:id="rId31"/>
    <p:sldId id="883" r:id="rId32"/>
    <p:sldId id="884" r:id="rId33"/>
    <p:sldId id="885" r:id="rId34"/>
    <p:sldId id="886" r:id="rId35"/>
    <p:sldId id="887" r:id="rId36"/>
    <p:sldId id="889" r:id="rId37"/>
    <p:sldId id="890" r:id="rId38"/>
    <p:sldId id="891" r:id="rId39"/>
    <p:sldId id="892" r:id="rId40"/>
    <p:sldId id="893" r:id="rId41"/>
    <p:sldId id="894" r:id="rId42"/>
    <p:sldId id="895" r:id="rId43"/>
    <p:sldId id="896" r:id="rId44"/>
    <p:sldId id="897" r:id="rId45"/>
    <p:sldId id="898" r:id="rId46"/>
    <p:sldId id="899" r:id="rId47"/>
    <p:sldId id="901" r:id="rId48"/>
    <p:sldId id="902" r:id="rId49"/>
    <p:sldId id="903" r:id="rId50"/>
    <p:sldId id="904" r:id="rId51"/>
    <p:sldId id="905" r:id="rId52"/>
    <p:sldId id="906" r:id="rId53"/>
    <p:sldId id="907" r:id="rId54"/>
    <p:sldId id="908" r:id="rId55"/>
    <p:sldId id="909" r:id="rId56"/>
    <p:sldId id="910" r:id="rId57"/>
    <p:sldId id="911" r:id="rId58"/>
    <p:sldId id="912" r:id="rId59"/>
    <p:sldId id="913" r:id="rId60"/>
    <p:sldId id="914" r:id="rId61"/>
    <p:sldId id="915" r:id="rId62"/>
    <p:sldId id="916" r:id="rId63"/>
    <p:sldId id="917" r:id="rId64"/>
    <p:sldId id="918" r:id="rId65"/>
    <p:sldId id="919" r:id="rId66"/>
    <p:sldId id="920" r:id="rId67"/>
    <p:sldId id="921" r:id="rId68"/>
    <p:sldId id="932" r:id="rId69"/>
    <p:sldId id="933" r:id="rId70"/>
    <p:sldId id="934" r:id="rId71"/>
    <p:sldId id="935" r:id="rId72"/>
    <p:sldId id="926" r:id="rId73"/>
    <p:sldId id="927" r:id="rId74"/>
    <p:sldId id="931" r:id="rId75"/>
    <p:sldId id="888" r:id="rId76"/>
    <p:sldId id="928" r:id="rId77"/>
    <p:sldId id="937" r:id="rId78"/>
    <p:sldId id="929" r:id="rId7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AA676"/>
    <a:srgbClr val="32000C"/>
    <a:srgbClr val="CB6B30"/>
    <a:srgbClr val="E36243"/>
    <a:srgbClr val="FF4A7E"/>
    <a:srgbClr val="0B0B0B"/>
    <a:srgbClr val="2341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561" autoAdjust="0"/>
    <p:restoredTop sz="88868" autoAdjust="0"/>
  </p:normalViewPr>
  <p:slideViewPr>
    <p:cSldViewPr>
      <p:cViewPr varScale="1">
        <p:scale>
          <a:sx n="53" d="100"/>
          <a:sy n="53" d="100"/>
        </p:scale>
        <p:origin x="-206" y="-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53" y="13843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5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100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wmf"/><Relationship Id="rId1" Type="http://schemas.openxmlformats.org/officeDocument/2006/relationships/image" Target="../media/image56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56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56.wmf"/><Relationship Id="rId5" Type="http://schemas.openxmlformats.org/officeDocument/2006/relationships/image" Target="../media/image109.wmf"/><Relationship Id="rId4" Type="http://schemas.openxmlformats.org/officeDocument/2006/relationships/image" Target="../media/image108.wmf"/></Relationships>
</file>

<file path=ppt/drawings/_rels/vmlDrawing14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56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10" Type="http://schemas.openxmlformats.org/officeDocument/2006/relationships/image" Target="../media/image118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56.wmf"/><Relationship Id="rId4" Type="http://schemas.openxmlformats.org/officeDocument/2006/relationships/image" Target="../media/image121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wmf"/><Relationship Id="rId1" Type="http://schemas.openxmlformats.org/officeDocument/2006/relationships/image" Target="../media/image15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wmf"/><Relationship Id="rId2" Type="http://schemas.openxmlformats.org/officeDocument/2006/relationships/image" Target="../media/image56.wmf"/><Relationship Id="rId1" Type="http://schemas.openxmlformats.org/officeDocument/2006/relationships/image" Target="../media/image163.wmf"/><Relationship Id="rId4" Type="http://schemas.openxmlformats.org/officeDocument/2006/relationships/image" Target="../media/image165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56.wmf"/><Relationship Id="rId1" Type="http://schemas.openxmlformats.org/officeDocument/2006/relationships/image" Target="../media/image169.wmf"/><Relationship Id="rId4" Type="http://schemas.openxmlformats.org/officeDocument/2006/relationships/image" Target="../media/image17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6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3" Type="http://schemas.openxmlformats.org/officeDocument/2006/relationships/image" Target="../media/image71.wmf"/><Relationship Id="rId7" Type="http://schemas.openxmlformats.org/officeDocument/2006/relationships/image" Target="../media/image74.wmf"/><Relationship Id="rId2" Type="http://schemas.openxmlformats.org/officeDocument/2006/relationships/image" Target="../media/image70.wmf"/><Relationship Id="rId1" Type="http://schemas.openxmlformats.org/officeDocument/2006/relationships/image" Target="../media/image69.wmf"/><Relationship Id="rId6" Type="http://schemas.openxmlformats.org/officeDocument/2006/relationships/image" Target="../media/image73.wmf"/><Relationship Id="rId5" Type="http://schemas.openxmlformats.org/officeDocument/2006/relationships/image" Target="../media/image56.wmf"/><Relationship Id="rId4" Type="http://schemas.openxmlformats.org/officeDocument/2006/relationships/image" Target="../media/image72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2.wmf"/><Relationship Id="rId3" Type="http://schemas.openxmlformats.org/officeDocument/2006/relationships/image" Target="../media/image56.wmf"/><Relationship Id="rId7" Type="http://schemas.openxmlformats.org/officeDocument/2006/relationships/image" Target="../media/image81.wmf"/><Relationship Id="rId12" Type="http://schemas.openxmlformats.org/officeDocument/2006/relationships/image" Target="../media/image75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0.wmf"/><Relationship Id="rId11" Type="http://schemas.openxmlformats.org/officeDocument/2006/relationships/image" Target="../media/image74.wmf"/><Relationship Id="rId5" Type="http://schemas.openxmlformats.org/officeDocument/2006/relationships/image" Target="../media/image79.wmf"/><Relationship Id="rId10" Type="http://schemas.openxmlformats.org/officeDocument/2006/relationships/image" Target="../media/image73.wmf"/><Relationship Id="rId4" Type="http://schemas.openxmlformats.org/officeDocument/2006/relationships/image" Target="../media/image78.wmf"/><Relationship Id="rId9" Type="http://schemas.openxmlformats.org/officeDocument/2006/relationships/image" Target="../media/image83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74.wmf"/><Relationship Id="rId7" Type="http://schemas.openxmlformats.org/officeDocument/2006/relationships/image" Target="../media/image80.wmf"/><Relationship Id="rId12" Type="http://schemas.openxmlformats.org/officeDocument/2006/relationships/image" Target="../media/image85.wmf"/><Relationship Id="rId2" Type="http://schemas.openxmlformats.org/officeDocument/2006/relationships/image" Target="../media/image73.wmf"/><Relationship Id="rId1" Type="http://schemas.openxmlformats.org/officeDocument/2006/relationships/image" Target="../media/image56.wmf"/><Relationship Id="rId6" Type="http://schemas.openxmlformats.org/officeDocument/2006/relationships/image" Target="../media/image79.wmf"/><Relationship Id="rId11" Type="http://schemas.openxmlformats.org/officeDocument/2006/relationships/image" Target="../media/image82.wmf"/><Relationship Id="rId5" Type="http://schemas.openxmlformats.org/officeDocument/2006/relationships/image" Target="../media/image78.wmf"/><Relationship Id="rId10" Type="http://schemas.openxmlformats.org/officeDocument/2006/relationships/image" Target="../media/image77.wmf"/><Relationship Id="rId4" Type="http://schemas.openxmlformats.org/officeDocument/2006/relationships/image" Target="../media/image75.wmf"/><Relationship Id="rId9" Type="http://schemas.openxmlformats.org/officeDocument/2006/relationships/image" Target="../media/image76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75.wmf"/><Relationship Id="rId13" Type="http://schemas.openxmlformats.org/officeDocument/2006/relationships/image" Target="../media/image91.wmf"/><Relationship Id="rId3" Type="http://schemas.openxmlformats.org/officeDocument/2006/relationships/image" Target="../media/image87.wmf"/><Relationship Id="rId7" Type="http://schemas.openxmlformats.org/officeDocument/2006/relationships/image" Target="../media/image74.wmf"/><Relationship Id="rId12" Type="http://schemas.openxmlformats.org/officeDocument/2006/relationships/image" Target="../media/image90.wmf"/><Relationship Id="rId2" Type="http://schemas.openxmlformats.org/officeDocument/2006/relationships/image" Target="../media/image86.wmf"/><Relationship Id="rId1" Type="http://schemas.openxmlformats.org/officeDocument/2006/relationships/image" Target="../media/image56.wmf"/><Relationship Id="rId6" Type="http://schemas.openxmlformats.org/officeDocument/2006/relationships/image" Target="../media/image73.wmf"/><Relationship Id="rId11" Type="http://schemas.openxmlformats.org/officeDocument/2006/relationships/image" Target="../media/image80.wmf"/><Relationship Id="rId5" Type="http://schemas.openxmlformats.org/officeDocument/2006/relationships/image" Target="../media/image89.wmf"/><Relationship Id="rId10" Type="http://schemas.openxmlformats.org/officeDocument/2006/relationships/image" Target="../media/image79.wmf"/><Relationship Id="rId4" Type="http://schemas.openxmlformats.org/officeDocument/2006/relationships/image" Target="../media/image88.wmf"/><Relationship Id="rId9" Type="http://schemas.openxmlformats.org/officeDocument/2006/relationships/image" Target="../media/image78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92.wmf"/><Relationship Id="rId1" Type="http://schemas.openxmlformats.org/officeDocument/2006/relationships/image" Target="../media/image56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9.wmf"/><Relationship Id="rId1" Type="http://schemas.openxmlformats.org/officeDocument/2006/relationships/image" Target="../media/image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38916A6-7C52-459B-AB60-C9473499C978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20738D2-3549-400D-A3D9-0D07D210AF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9891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EA85C67-2D62-4434-AF48-3D2C198C8EB7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Detect</a:t>
            </a:r>
            <a:r>
              <a:rPr lang="en-US" baseline="0" dirty="0" smtClean="0"/>
              <a:t> interest points in time and position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4831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48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9A65DB-9015-4E44-9002-D78A229A1BF8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12D44EFC-A131-4AE5-BBDD-28E871DDEC58}" type="slidenum">
              <a:rPr lang="en-US" sz="1100" b="0"/>
              <a:pPr/>
              <a:t>3</a:t>
            </a:fld>
            <a:endParaRPr lang="en-US" sz="1100" b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03F62654-E54C-413C-BC01-5501DE95C5DF}" type="slidenum">
              <a:rPr lang="en-US" sz="1100" b="0"/>
              <a:pPr/>
              <a:t>4</a:t>
            </a:fld>
            <a:endParaRPr lang="en-US" sz="1100" b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63A7ABA-0286-44A9-A8C2-972D2CC5D545}" type="slidenum">
              <a:rPr lang="en-US" sz="1100" b="0"/>
              <a:pPr/>
              <a:t>5</a:t>
            </a:fld>
            <a:endParaRPr lang="en-US" sz="1100" b="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99B6E877-DE0D-4EA8-9924-F4FF50BFB530}" type="slidenum">
              <a:rPr lang="en-US" sz="1100" b="0"/>
              <a:pPr/>
              <a:t>6</a:t>
            </a:fld>
            <a:endParaRPr lang="en-US" sz="1100" b="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02756" indent="-270291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81164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13629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946095" indent="-216233" defTabSz="914485"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78560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811026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243491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675957" indent="-216233" defTabSz="914485" eaLnBrk="0" fontAlgn="base" hangingPunct="0">
              <a:spcBef>
                <a:spcPct val="0"/>
              </a:spcBef>
              <a:spcAft>
                <a:spcPct val="0"/>
              </a:spcAft>
              <a:defRPr sz="23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3F551A50-E1EF-485E-9ECF-E8F5B9078375}" type="slidenum">
              <a:rPr lang="en-US" sz="1100" b="0"/>
              <a:pPr/>
              <a:t>8</a:t>
            </a:fld>
            <a:endParaRPr lang="en-US" sz="1100" b="0"/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Values reflect magnitude and recentness of movements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48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6824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Point</a:t>
            </a:r>
            <a:r>
              <a:rPr lang="en-US" baseline="0" dirty="0" smtClean="0"/>
              <a:t> tracks reflect long-term motions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0738D2-3549-400D-A3D9-0D07D210AF3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957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05BC18-26AE-44B6-B9B1-C80E7FA6E36A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3AA9F-5C40-425C-B79F-2CAF1D230C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192D1-49EE-487A-84C7-B41D9F2FFA88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6E5742-C25A-487E-8DEC-20A3C3E986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A6B0C5-DD8D-430A-937F-FD09E0214D77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5A1786-1FF2-42F2-ADA7-786C891DF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E93C5-3820-4660-95C5-DD46C875351B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ABE1C0-B89B-402F-B27F-39AFD9D798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BE2B4-38BE-4709-9C38-ED660033D0D0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46D488-0DE7-4BF6-B79A-82B2BF15D6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D0040D-B97F-4102-97A8-F186F6838263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5E7738-5947-4F2C-9E00-36771980D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DA822-A070-4AAD-B3DB-041EAEE93B09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1E01B9-1F2B-4DDD-9CD1-49B6635ACE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F7049-3052-4F98-A826-E52FCA6BE5EC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D1CB1-E26E-4654-ABFA-559CFF471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ECA66-0C68-4452-803E-AD750D1415AE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A5B0F2-5B3C-4C49-AF80-9655A45D1A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D87BE-D5C6-41AD-B3DF-C8E25E24D3FB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817400-C321-48BC-A7FD-64D57D716B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9DD8A-D3D5-4226-A76A-130CC17CF11C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A0A9B-AF70-4D9E-9D12-2E2A996197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945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E34B5C8-F305-4153-9E5B-04D47D860C9D}" type="datetimeFigureOut">
              <a:rPr lang="en-US"/>
              <a:pPr>
                <a:defRPr/>
              </a:pPr>
              <a:t>4/18/2012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B7A6884-E7ED-4D3E-831F-3124C8A68F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LQm25nW6aZw" TargetMode="External"/><Relationship Id="rId2" Type="http://schemas.openxmlformats.org/officeDocument/2006/relationships/hyperlink" Target="http://www.youtube.com/watch?v=bxJOhOna9OQ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e.ohio-state.edu/~jwdavis/Publications/pami01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hyperlink" Target="http://www.wisdom.weizmann.ac.il/~vision/VideoAnalysis/Demos/SpaceTimeActions/SpaceTimeActions_iccv05.pdf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graphics.cs.cmu.edu/people/efros/research/action/efros-iccv03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s.cmu.edu/~rahuls/pub/voec2009-rahuls.pdf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risa.fr/vista/Papers/2005_ijcv_laptev.pdf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irisa.fr/vista/Papers/2007_iccv_laptev.pdf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cs.uci.edu/~dramanan/papers/trackingpeople/index.html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www.irisa.fr/vista/Papers/2008_cvpr_laptev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vision.stanford.edu/documents/YaoFei-Fei_CVPR2010b.pdf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hyperlink" Target="http://www.ics.uci.edu/~dramanan/papers/trackingpeople/index.html" TargetMode="External"/><Relationship Id="rId5" Type="http://schemas.openxmlformats.org/officeDocument/2006/relationships/image" Target="../media/image1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jpeg"/><Relationship Id="rId18" Type="http://schemas.openxmlformats.org/officeDocument/2006/relationships/oleObject" Target="../embeddings/oleObject5.bin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6.wmf"/><Relationship Id="rId12" Type="http://schemas.openxmlformats.org/officeDocument/2006/relationships/image" Target="../media/image63.png"/><Relationship Id="rId1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.bin"/><Relationship Id="rId20" Type="http://schemas.openxmlformats.org/officeDocument/2006/relationships/oleObject" Target="../embeddings/oleObject6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62.jpeg"/><Relationship Id="rId5" Type="http://schemas.openxmlformats.org/officeDocument/2006/relationships/image" Target="../media/image58.jpeg"/><Relationship Id="rId15" Type="http://schemas.openxmlformats.org/officeDocument/2006/relationships/image" Target="../media/image66.jpeg"/><Relationship Id="rId10" Type="http://schemas.openxmlformats.org/officeDocument/2006/relationships/image" Target="../media/image61.png"/><Relationship Id="rId19" Type="http://schemas.openxmlformats.org/officeDocument/2006/relationships/image" Target="../media/image68.jpeg"/><Relationship Id="rId4" Type="http://schemas.openxmlformats.org/officeDocument/2006/relationships/image" Target="../media/image57.jpeg"/><Relationship Id="rId9" Type="http://schemas.openxmlformats.org/officeDocument/2006/relationships/image" Target="../media/image60.png"/><Relationship Id="rId14" Type="http://schemas.openxmlformats.org/officeDocument/2006/relationships/image" Target="../media/image65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wmf"/><Relationship Id="rId13" Type="http://schemas.openxmlformats.org/officeDocument/2006/relationships/oleObject" Target="../embeddings/oleObject11.bin"/><Relationship Id="rId18" Type="http://schemas.openxmlformats.org/officeDocument/2006/relationships/oleObject" Target="../embeddings/oleObject14.bin"/><Relationship Id="rId3" Type="http://schemas.openxmlformats.org/officeDocument/2006/relationships/notesSlide" Target="../notesSlides/notesSlide13.xml"/><Relationship Id="rId21" Type="http://schemas.openxmlformats.org/officeDocument/2006/relationships/image" Target="../media/image75.wmf"/><Relationship Id="rId7" Type="http://schemas.openxmlformats.org/officeDocument/2006/relationships/oleObject" Target="../embeddings/oleObject8.bin"/><Relationship Id="rId12" Type="http://schemas.openxmlformats.org/officeDocument/2006/relationships/image" Target="../media/image72.wmf"/><Relationship Id="rId17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3.bin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69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71.wmf"/><Relationship Id="rId19" Type="http://schemas.openxmlformats.org/officeDocument/2006/relationships/image" Target="../media/image74.wmf"/><Relationship Id="rId4" Type="http://schemas.openxmlformats.org/officeDocument/2006/relationships/image" Target="../media/image57.jpeg"/><Relationship Id="rId9" Type="http://schemas.openxmlformats.org/officeDocument/2006/relationships/oleObject" Target="../embeddings/oleObject9.bin"/><Relationship Id="rId14" Type="http://schemas.openxmlformats.org/officeDocument/2006/relationships/image" Target="../media/image56.w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wmf"/><Relationship Id="rId13" Type="http://schemas.openxmlformats.org/officeDocument/2006/relationships/image" Target="../media/image78.wmf"/><Relationship Id="rId18" Type="http://schemas.openxmlformats.org/officeDocument/2006/relationships/oleObject" Target="../embeddings/oleObject23.bin"/><Relationship Id="rId26" Type="http://schemas.openxmlformats.org/officeDocument/2006/relationships/oleObject" Target="../embeddings/oleObject27.bin"/><Relationship Id="rId3" Type="http://schemas.openxmlformats.org/officeDocument/2006/relationships/notesSlide" Target="../notesSlides/notesSlide14.xml"/><Relationship Id="rId21" Type="http://schemas.openxmlformats.org/officeDocument/2006/relationships/image" Target="../media/image82.wmf"/><Relationship Id="rId7" Type="http://schemas.openxmlformats.org/officeDocument/2006/relationships/oleObject" Target="../embeddings/oleObject17.bin"/><Relationship Id="rId12" Type="http://schemas.openxmlformats.org/officeDocument/2006/relationships/oleObject" Target="../embeddings/oleObject20.bin"/><Relationship Id="rId17" Type="http://schemas.openxmlformats.org/officeDocument/2006/relationships/image" Target="../media/image80.wmf"/><Relationship Id="rId25" Type="http://schemas.openxmlformats.org/officeDocument/2006/relationships/image" Target="../media/image73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22.bin"/><Relationship Id="rId20" Type="http://schemas.openxmlformats.org/officeDocument/2006/relationships/oleObject" Target="../embeddings/oleObject24.bin"/><Relationship Id="rId29" Type="http://schemas.openxmlformats.org/officeDocument/2006/relationships/image" Target="../media/image75.w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76.wmf"/><Relationship Id="rId11" Type="http://schemas.openxmlformats.org/officeDocument/2006/relationships/oleObject" Target="../embeddings/oleObject19.bin"/><Relationship Id="rId24" Type="http://schemas.openxmlformats.org/officeDocument/2006/relationships/oleObject" Target="../embeddings/oleObject26.bin"/><Relationship Id="rId5" Type="http://schemas.openxmlformats.org/officeDocument/2006/relationships/oleObject" Target="../embeddings/oleObject16.bin"/><Relationship Id="rId15" Type="http://schemas.openxmlformats.org/officeDocument/2006/relationships/image" Target="../media/image79.wmf"/><Relationship Id="rId23" Type="http://schemas.openxmlformats.org/officeDocument/2006/relationships/image" Target="../media/image83.wmf"/><Relationship Id="rId28" Type="http://schemas.openxmlformats.org/officeDocument/2006/relationships/oleObject" Target="../embeddings/oleObject28.bin"/><Relationship Id="rId10" Type="http://schemas.openxmlformats.org/officeDocument/2006/relationships/image" Target="../media/image56.wmf"/><Relationship Id="rId19" Type="http://schemas.openxmlformats.org/officeDocument/2006/relationships/image" Target="../media/image81.wmf"/><Relationship Id="rId4" Type="http://schemas.openxmlformats.org/officeDocument/2006/relationships/image" Target="../media/image57.jpeg"/><Relationship Id="rId9" Type="http://schemas.openxmlformats.org/officeDocument/2006/relationships/oleObject" Target="../embeddings/oleObject18.bin"/><Relationship Id="rId14" Type="http://schemas.openxmlformats.org/officeDocument/2006/relationships/oleObject" Target="../embeddings/oleObject21.bin"/><Relationship Id="rId22" Type="http://schemas.openxmlformats.org/officeDocument/2006/relationships/oleObject" Target="../embeddings/oleObject25.bin"/><Relationship Id="rId27" Type="http://schemas.openxmlformats.org/officeDocument/2006/relationships/image" Target="../media/image74.wmf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13" Type="http://schemas.openxmlformats.org/officeDocument/2006/relationships/image" Target="../media/image75.wmf"/><Relationship Id="rId18" Type="http://schemas.openxmlformats.org/officeDocument/2006/relationships/oleObject" Target="../embeddings/oleObject36.bin"/><Relationship Id="rId26" Type="http://schemas.openxmlformats.org/officeDocument/2006/relationships/oleObject" Target="../embeddings/oleObject40.bin"/><Relationship Id="rId3" Type="http://schemas.openxmlformats.org/officeDocument/2006/relationships/notesSlide" Target="../notesSlides/notesSlide15.xml"/><Relationship Id="rId21" Type="http://schemas.openxmlformats.org/officeDocument/2006/relationships/image" Target="../media/image84.wmf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3.bin"/><Relationship Id="rId17" Type="http://schemas.openxmlformats.org/officeDocument/2006/relationships/image" Target="../media/image79.wmf"/><Relationship Id="rId25" Type="http://schemas.openxmlformats.org/officeDocument/2006/relationships/image" Target="../media/image77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35.bin"/><Relationship Id="rId20" Type="http://schemas.openxmlformats.org/officeDocument/2006/relationships/oleObject" Target="../embeddings/oleObject37.bin"/><Relationship Id="rId29" Type="http://schemas.openxmlformats.org/officeDocument/2006/relationships/image" Target="../media/image85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56.wmf"/><Relationship Id="rId11" Type="http://schemas.openxmlformats.org/officeDocument/2006/relationships/image" Target="../media/image74.wmf"/><Relationship Id="rId24" Type="http://schemas.openxmlformats.org/officeDocument/2006/relationships/oleObject" Target="../embeddings/oleObject39.bin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78.wmf"/><Relationship Id="rId23" Type="http://schemas.openxmlformats.org/officeDocument/2006/relationships/image" Target="../media/image76.wmf"/><Relationship Id="rId28" Type="http://schemas.openxmlformats.org/officeDocument/2006/relationships/oleObject" Target="../embeddings/oleObject41.bin"/><Relationship Id="rId10" Type="http://schemas.openxmlformats.org/officeDocument/2006/relationships/oleObject" Target="../embeddings/oleObject32.bin"/><Relationship Id="rId19" Type="http://schemas.openxmlformats.org/officeDocument/2006/relationships/image" Target="../media/image80.wmf"/><Relationship Id="rId4" Type="http://schemas.openxmlformats.org/officeDocument/2006/relationships/image" Target="../media/image57.jpeg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34.bin"/><Relationship Id="rId22" Type="http://schemas.openxmlformats.org/officeDocument/2006/relationships/oleObject" Target="../embeddings/oleObject38.bin"/><Relationship Id="rId27" Type="http://schemas.openxmlformats.org/officeDocument/2006/relationships/image" Target="../media/image82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trackingpeople/index.html" TargetMode="Externa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4.bin"/><Relationship Id="rId13" Type="http://schemas.openxmlformats.org/officeDocument/2006/relationships/image" Target="../media/image88.wmf"/><Relationship Id="rId18" Type="http://schemas.openxmlformats.org/officeDocument/2006/relationships/oleObject" Target="../embeddings/oleObject49.bin"/><Relationship Id="rId26" Type="http://schemas.openxmlformats.org/officeDocument/2006/relationships/oleObject" Target="../embeddings/oleObject53.bin"/><Relationship Id="rId3" Type="http://schemas.openxmlformats.org/officeDocument/2006/relationships/notesSlide" Target="../notesSlides/notesSlide16.xml"/><Relationship Id="rId21" Type="http://schemas.openxmlformats.org/officeDocument/2006/relationships/image" Target="../media/image75.wmf"/><Relationship Id="rId7" Type="http://schemas.openxmlformats.org/officeDocument/2006/relationships/oleObject" Target="../embeddings/oleObject43.bin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73.wmf"/><Relationship Id="rId25" Type="http://schemas.openxmlformats.org/officeDocument/2006/relationships/image" Target="../media/image79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48.bin"/><Relationship Id="rId20" Type="http://schemas.openxmlformats.org/officeDocument/2006/relationships/oleObject" Target="../embeddings/oleObject50.bin"/><Relationship Id="rId29" Type="http://schemas.openxmlformats.org/officeDocument/2006/relationships/image" Target="../media/image90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56.wmf"/><Relationship Id="rId11" Type="http://schemas.openxmlformats.org/officeDocument/2006/relationships/image" Target="../media/image87.wmf"/><Relationship Id="rId24" Type="http://schemas.openxmlformats.org/officeDocument/2006/relationships/oleObject" Target="../embeddings/oleObject52.bin"/><Relationship Id="rId5" Type="http://schemas.openxmlformats.org/officeDocument/2006/relationships/oleObject" Target="../embeddings/oleObject42.bin"/><Relationship Id="rId15" Type="http://schemas.openxmlformats.org/officeDocument/2006/relationships/image" Target="../media/image89.wmf"/><Relationship Id="rId23" Type="http://schemas.openxmlformats.org/officeDocument/2006/relationships/image" Target="../media/image78.wmf"/><Relationship Id="rId28" Type="http://schemas.openxmlformats.org/officeDocument/2006/relationships/oleObject" Target="../embeddings/oleObject54.bin"/><Relationship Id="rId10" Type="http://schemas.openxmlformats.org/officeDocument/2006/relationships/oleObject" Target="../embeddings/oleObject45.bin"/><Relationship Id="rId19" Type="http://schemas.openxmlformats.org/officeDocument/2006/relationships/image" Target="../media/image74.wmf"/><Relationship Id="rId31" Type="http://schemas.openxmlformats.org/officeDocument/2006/relationships/image" Target="../media/image91.wmf"/><Relationship Id="rId4" Type="http://schemas.openxmlformats.org/officeDocument/2006/relationships/image" Target="../media/image57.jpeg"/><Relationship Id="rId9" Type="http://schemas.openxmlformats.org/officeDocument/2006/relationships/image" Target="../media/image86.wmf"/><Relationship Id="rId14" Type="http://schemas.openxmlformats.org/officeDocument/2006/relationships/oleObject" Target="../embeddings/oleObject47.bin"/><Relationship Id="rId22" Type="http://schemas.openxmlformats.org/officeDocument/2006/relationships/oleObject" Target="../embeddings/oleObject51.bin"/><Relationship Id="rId27" Type="http://schemas.openxmlformats.org/officeDocument/2006/relationships/image" Target="../media/image80.wmf"/><Relationship Id="rId30" Type="http://schemas.openxmlformats.org/officeDocument/2006/relationships/oleObject" Target="../embeddings/oleObject55.bin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97.png"/><Relationship Id="rId3" Type="http://schemas.openxmlformats.org/officeDocument/2006/relationships/oleObject" Target="../embeddings/oleObject56.bin"/><Relationship Id="rId7" Type="http://schemas.openxmlformats.org/officeDocument/2006/relationships/image" Target="../media/image92.wmf"/><Relationship Id="rId12" Type="http://schemas.openxmlformats.org/officeDocument/2006/relationships/image" Target="../media/image9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95.png"/><Relationship Id="rId5" Type="http://schemas.openxmlformats.org/officeDocument/2006/relationships/oleObject" Target="../embeddings/oleObject57.bin"/><Relationship Id="rId10" Type="http://schemas.openxmlformats.org/officeDocument/2006/relationships/image" Target="../media/image94.png"/><Relationship Id="rId4" Type="http://schemas.openxmlformats.org/officeDocument/2006/relationships/image" Target="../media/image56.wmf"/><Relationship Id="rId9" Type="http://schemas.openxmlformats.org/officeDocument/2006/relationships/image" Target="../media/image93.png"/><Relationship Id="rId14" Type="http://schemas.openxmlformats.org/officeDocument/2006/relationships/image" Target="../media/image98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oleObject" Target="../embeddings/oleObject60.bin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62.bin"/><Relationship Id="rId5" Type="http://schemas.openxmlformats.org/officeDocument/2006/relationships/oleObject" Target="../embeddings/oleObject61.bin"/><Relationship Id="rId10" Type="http://schemas.openxmlformats.org/officeDocument/2006/relationships/image" Target="../media/image99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63.bin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7.bin"/><Relationship Id="rId3" Type="http://schemas.openxmlformats.org/officeDocument/2006/relationships/oleObject" Target="../embeddings/oleObject64.bin"/><Relationship Id="rId7" Type="http://schemas.openxmlformats.org/officeDocument/2006/relationships/oleObject" Target="../embeddings/oleObject6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6.wmf"/><Relationship Id="rId5" Type="http://schemas.openxmlformats.org/officeDocument/2006/relationships/oleObject" Target="../embeddings/oleObject65.bin"/><Relationship Id="rId10" Type="http://schemas.openxmlformats.org/officeDocument/2006/relationships/image" Target="../media/image94.png"/><Relationship Id="rId4" Type="http://schemas.openxmlformats.org/officeDocument/2006/relationships/image" Target="../media/image100.wmf"/><Relationship Id="rId9" Type="http://schemas.openxmlformats.org/officeDocument/2006/relationships/image" Target="../media/image93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oleObject" Target="../embeddings/oleObject68.bin"/><Relationship Id="rId7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70.bin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101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1.bin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oleObject" Target="../embeddings/oleObject72.bin"/><Relationship Id="rId7" Type="http://schemas.openxmlformats.org/officeDocument/2006/relationships/image" Target="../media/image10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03.jpeg"/><Relationship Id="rId5" Type="http://schemas.openxmlformats.org/officeDocument/2006/relationships/oleObject" Target="../embeddings/oleObject73.bin"/><Relationship Id="rId10" Type="http://schemas.openxmlformats.org/officeDocument/2006/relationships/image" Target="../media/image102.wmf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4.bin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8.bin"/><Relationship Id="rId13" Type="http://schemas.openxmlformats.org/officeDocument/2006/relationships/oleObject" Target="../embeddings/oleObject83.bin"/><Relationship Id="rId18" Type="http://schemas.openxmlformats.org/officeDocument/2006/relationships/oleObject" Target="../embeddings/oleObject87.bin"/><Relationship Id="rId26" Type="http://schemas.openxmlformats.org/officeDocument/2006/relationships/oleObject" Target="../embeddings/oleObject94.bin"/><Relationship Id="rId3" Type="http://schemas.openxmlformats.org/officeDocument/2006/relationships/oleObject" Target="../embeddings/oleObject75.bin"/><Relationship Id="rId21" Type="http://schemas.openxmlformats.org/officeDocument/2006/relationships/oleObject" Target="../embeddings/oleObject90.bin"/><Relationship Id="rId7" Type="http://schemas.openxmlformats.org/officeDocument/2006/relationships/image" Target="../media/image106.wmf"/><Relationship Id="rId12" Type="http://schemas.openxmlformats.org/officeDocument/2006/relationships/oleObject" Target="../embeddings/oleObject82.bin"/><Relationship Id="rId17" Type="http://schemas.openxmlformats.org/officeDocument/2006/relationships/image" Target="../media/image107.wmf"/><Relationship Id="rId25" Type="http://schemas.openxmlformats.org/officeDocument/2006/relationships/oleObject" Target="../embeddings/oleObject93.bin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6.bin"/><Relationship Id="rId20" Type="http://schemas.openxmlformats.org/officeDocument/2006/relationships/oleObject" Target="../embeddings/oleObject89.bin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77.bin"/><Relationship Id="rId11" Type="http://schemas.openxmlformats.org/officeDocument/2006/relationships/oleObject" Target="../embeddings/oleObject81.bin"/><Relationship Id="rId24" Type="http://schemas.openxmlformats.org/officeDocument/2006/relationships/oleObject" Target="../embeddings/oleObject92.bin"/><Relationship Id="rId5" Type="http://schemas.openxmlformats.org/officeDocument/2006/relationships/oleObject" Target="../embeddings/oleObject76.bin"/><Relationship Id="rId15" Type="http://schemas.openxmlformats.org/officeDocument/2006/relationships/oleObject" Target="../embeddings/oleObject85.bin"/><Relationship Id="rId23" Type="http://schemas.openxmlformats.org/officeDocument/2006/relationships/oleObject" Target="../embeddings/oleObject91.bin"/><Relationship Id="rId10" Type="http://schemas.openxmlformats.org/officeDocument/2006/relationships/oleObject" Target="../embeddings/oleObject80.bin"/><Relationship Id="rId19" Type="http://schemas.openxmlformats.org/officeDocument/2006/relationships/oleObject" Target="../embeddings/oleObject88.bin"/><Relationship Id="rId4" Type="http://schemas.openxmlformats.org/officeDocument/2006/relationships/image" Target="../media/image56.wmf"/><Relationship Id="rId9" Type="http://schemas.openxmlformats.org/officeDocument/2006/relationships/oleObject" Target="../embeddings/oleObject79.bin"/><Relationship Id="rId14" Type="http://schemas.openxmlformats.org/officeDocument/2006/relationships/oleObject" Target="../embeddings/oleObject84.bin"/><Relationship Id="rId22" Type="http://schemas.openxmlformats.org/officeDocument/2006/relationships/image" Target="../media/image108.wmf"/><Relationship Id="rId27" Type="http://schemas.openxmlformats.org/officeDocument/2006/relationships/image" Target="../media/image109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8.bin"/><Relationship Id="rId13" Type="http://schemas.openxmlformats.org/officeDocument/2006/relationships/image" Target="../media/image113.wmf"/><Relationship Id="rId18" Type="http://schemas.openxmlformats.org/officeDocument/2006/relationships/oleObject" Target="../embeddings/oleObject103.bin"/><Relationship Id="rId3" Type="http://schemas.openxmlformats.org/officeDocument/2006/relationships/oleObject" Target="../embeddings/oleObject95.bin"/><Relationship Id="rId21" Type="http://schemas.openxmlformats.org/officeDocument/2006/relationships/image" Target="../media/image117.wmf"/><Relationship Id="rId7" Type="http://schemas.openxmlformats.org/officeDocument/2006/relationships/image" Target="../media/image110.wmf"/><Relationship Id="rId12" Type="http://schemas.openxmlformats.org/officeDocument/2006/relationships/oleObject" Target="../embeddings/oleObject100.bin"/><Relationship Id="rId17" Type="http://schemas.openxmlformats.org/officeDocument/2006/relationships/image" Target="../media/image115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2.bin"/><Relationship Id="rId20" Type="http://schemas.openxmlformats.org/officeDocument/2006/relationships/oleObject" Target="../embeddings/oleObject104.bin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97.bin"/><Relationship Id="rId11" Type="http://schemas.openxmlformats.org/officeDocument/2006/relationships/image" Target="../media/image112.wmf"/><Relationship Id="rId5" Type="http://schemas.openxmlformats.org/officeDocument/2006/relationships/oleObject" Target="../embeddings/oleObject96.bin"/><Relationship Id="rId15" Type="http://schemas.openxmlformats.org/officeDocument/2006/relationships/image" Target="../media/image114.wmf"/><Relationship Id="rId23" Type="http://schemas.openxmlformats.org/officeDocument/2006/relationships/image" Target="../media/image118.wmf"/><Relationship Id="rId10" Type="http://schemas.openxmlformats.org/officeDocument/2006/relationships/oleObject" Target="../embeddings/oleObject99.bin"/><Relationship Id="rId19" Type="http://schemas.openxmlformats.org/officeDocument/2006/relationships/image" Target="../media/image116.wmf"/><Relationship Id="rId4" Type="http://schemas.openxmlformats.org/officeDocument/2006/relationships/image" Target="../media/image56.wmf"/><Relationship Id="rId9" Type="http://schemas.openxmlformats.org/officeDocument/2006/relationships/image" Target="../media/image111.wmf"/><Relationship Id="rId14" Type="http://schemas.openxmlformats.org/officeDocument/2006/relationships/oleObject" Target="../embeddings/oleObject101.bin"/><Relationship Id="rId22" Type="http://schemas.openxmlformats.org/officeDocument/2006/relationships/oleObject" Target="../embeddings/oleObject105.bin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9.bin"/><Relationship Id="rId3" Type="http://schemas.openxmlformats.org/officeDocument/2006/relationships/oleObject" Target="../embeddings/oleObject106.bin"/><Relationship Id="rId7" Type="http://schemas.openxmlformats.org/officeDocument/2006/relationships/image" Target="../media/image1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08.bin"/><Relationship Id="rId11" Type="http://schemas.openxmlformats.org/officeDocument/2006/relationships/image" Target="../media/image121.wmf"/><Relationship Id="rId5" Type="http://schemas.openxmlformats.org/officeDocument/2006/relationships/oleObject" Target="../embeddings/oleObject107.bin"/><Relationship Id="rId10" Type="http://schemas.openxmlformats.org/officeDocument/2006/relationships/oleObject" Target="../embeddings/oleObject110.bin"/><Relationship Id="rId4" Type="http://schemas.openxmlformats.org/officeDocument/2006/relationships/image" Target="../media/image56.wmf"/><Relationship Id="rId9" Type="http://schemas.openxmlformats.org/officeDocument/2006/relationships/image" Target="../media/image120.wmf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3" Type="http://schemas.openxmlformats.org/officeDocument/2006/relationships/image" Target="../media/image133.png"/><Relationship Id="rId18" Type="http://schemas.openxmlformats.org/officeDocument/2006/relationships/image" Target="../media/image138.png"/><Relationship Id="rId3" Type="http://schemas.openxmlformats.org/officeDocument/2006/relationships/image" Target="../media/image123.png"/><Relationship Id="rId7" Type="http://schemas.openxmlformats.org/officeDocument/2006/relationships/image" Target="../media/image127.png"/><Relationship Id="rId12" Type="http://schemas.openxmlformats.org/officeDocument/2006/relationships/image" Target="../media/image132.png"/><Relationship Id="rId17" Type="http://schemas.openxmlformats.org/officeDocument/2006/relationships/image" Target="../media/image137.png"/><Relationship Id="rId2" Type="http://schemas.openxmlformats.org/officeDocument/2006/relationships/image" Target="../media/image122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11" Type="http://schemas.openxmlformats.org/officeDocument/2006/relationships/image" Target="../media/image131.png"/><Relationship Id="rId5" Type="http://schemas.openxmlformats.org/officeDocument/2006/relationships/image" Target="../media/image125.jpeg"/><Relationship Id="rId15" Type="http://schemas.openxmlformats.org/officeDocument/2006/relationships/image" Target="../media/image135.png"/><Relationship Id="rId10" Type="http://schemas.openxmlformats.org/officeDocument/2006/relationships/image" Target="../media/image130.png"/><Relationship Id="rId19" Type="http://schemas.openxmlformats.org/officeDocument/2006/relationships/image" Target="../media/image139.png"/><Relationship Id="rId4" Type="http://schemas.openxmlformats.org/officeDocument/2006/relationships/image" Target="../media/image124.png"/><Relationship Id="rId9" Type="http://schemas.openxmlformats.org/officeDocument/2006/relationships/image" Target="../media/image129.png"/><Relationship Id="rId14" Type="http://schemas.openxmlformats.org/officeDocument/2006/relationships/image" Target="../media/image1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.wmf"/><Relationship Id="rId5" Type="http://schemas.openxmlformats.org/officeDocument/2006/relationships/image" Target="../media/image3.png"/><Relationship Id="rId4" Type="http://schemas.openxmlformats.org/officeDocument/2006/relationships/oleObject" Target="../embeddings/oleObject2.bin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png"/><Relationship Id="rId13" Type="http://schemas.openxmlformats.org/officeDocument/2006/relationships/image" Target="../media/image151.png"/><Relationship Id="rId18" Type="http://schemas.openxmlformats.org/officeDocument/2006/relationships/image" Target="../media/image156.png"/><Relationship Id="rId3" Type="http://schemas.openxmlformats.org/officeDocument/2006/relationships/image" Target="../media/image141.png"/><Relationship Id="rId7" Type="http://schemas.openxmlformats.org/officeDocument/2006/relationships/image" Target="../media/image145.png"/><Relationship Id="rId12" Type="http://schemas.openxmlformats.org/officeDocument/2006/relationships/image" Target="../media/image150.png"/><Relationship Id="rId17" Type="http://schemas.openxmlformats.org/officeDocument/2006/relationships/image" Target="../media/image155.png"/><Relationship Id="rId2" Type="http://schemas.openxmlformats.org/officeDocument/2006/relationships/image" Target="../media/image140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4.png"/><Relationship Id="rId11" Type="http://schemas.openxmlformats.org/officeDocument/2006/relationships/image" Target="../media/image149.png"/><Relationship Id="rId5" Type="http://schemas.openxmlformats.org/officeDocument/2006/relationships/image" Target="../media/image143.png"/><Relationship Id="rId15" Type="http://schemas.openxmlformats.org/officeDocument/2006/relationships/image" Target="../media/image153.png"/><Relationship Id="rId10" Type="http://schemas.openxmlformats.org/officeDocument/2006/relationships/image" Target="../media/image148.png"/><Relationship Id="rId19" Type="http://schemas.openxmlformats.org/officeDocument/2006/relationships/image" Target="../media/image157.png"/><Relationship Id="rId4" Type="http://schemas.openxmlformats.org/officeDocument/2006/relationships/image" Target="../media/image142.png"/><Relationship Id="rId9" Type="http://schemas.openxmlformats.org/officeDocument/2006/relationships/image" Target="../media/image147.png"/><Relationship Id="rId14" Type="http://schemas.openxmlformats.org/officeDocument/2006/relationships/image" Target="../media/image152.pn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wmf"/><Relationship Id="rId3" Type="http://schemas.openxmlformats.org/officeDocument/2006/relationships/image" Target="../media/image159.png"/><Relationship Id="rId7" Type="http://schemas.openxmlformats.org/officeDocument/2006/relationships/oleObject" Target="../embeddings/oleObject1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58.wmf"/><Relationship Id="rId11" Type="http://schemas.openxmlformats.org/officeDocument/2006/relationships/image" Target="../media/image162.png"/><Relationship Id="rId5" Type="http://schemas.openxmlformats.org/officeDocument/2006/relationships/oleObject" Target="../embeddings/oleObject111.bin"/><Relationship Id="rId10" Type="http://schemas.openxmlformats.org/officeDocument/2006/relationships/image" Target="../media/image161.png"/><Relationship Id="rId4" Type="http://schemas.openxmlformats.org/officeDocument/2006/relationships/image" Target="../media/image160.png"/><Relationship Id="rId9" Type="http://schemas.openxmlformats.org/officeDocument/2006/relationships/oleObject" Target="../embeddings/oleObject113.bin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6.bin"/><Relationship Id="rId13" Type="http://schemas.openxmlformats.org/officeDocument/2006/relationships/image" Target="../media/image168.png"/><Relationship Id="rId18" Type="http://schemas.openxmlformats.org/officeDocument/2006/relationships/image" Target="../media/image165.wmf"/><Relationship Id="rId3" Type="http://schemas.openxmlformats.org/officeDocument/2006/relationships/image" Target="../media/image160.png"/><Relationship Id="rId7" Type="http://schemas.openxmlformats.org/officeDocument/2006/relationships/image" Target="../media/image56.wmf"/><Relationship Id="rId12" Type="http://schemas.openxmlformats.org/officeDocument/2006/relationships/image" Target="../media/image167.png"/><Relationship Id="rId17" Type="http://schemas.openxmlformats.org/officeDocument/2006/relationships/oleObject" Target="../embeddings/oleObject118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62.png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115.bin"/><Relationship Id="rId11" Type="http://schemas.openxmlformats.org/officeDocument/2006/relationships/image" Target="../media/image166.png"/><Relationship Id="rId5" Type="http://schemas.openxmlformats.org/officeDocument/2006/relationships/image" Target="../media/image163.wmf"/><Relationship Id="rId15" Type="http://schemas.openxmlformats.org/officeDocument/2006/relationships/image" Target="../media/image164.wmf"/><Relationship Id="rId10" Type="http://schemas.openxmlformats.org/officeDocument/2006/relationships/image" Target="../media/image159.png"/><Relationship Id="rId4" Type="http://schemas.openxmlformats.org/officeDocument/2006/relationships/oleObject" Target="../embeddings/oleObject114.bin"/><Relationship Id="rId9" Type="http://schemas.openxmlformats.org/officeDocument/2006/relationships/image" Target="../media/image161.png"/><Relationship Id="rId14" Type="http://schemas.openxmlformats.org/officeDocument/2006/relationships/oleObject" Target="../embeddings/oleObject117.bin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oleObject" Target="../embeddings/oleObject123.bin"/><Relationship Id="rId3" Type="http://schemas.openxmlformats.org/officeDocument/2006/relationships/image" Target="../media/image162.png"/><Relationship Id="rId7" Type="http://schemas.openxmlformats.org/officeDocument/2006/relationships/image" Target="../media/image159.png"/><Relationship Id="rId12" Type="http://schemas.openxmlformats.org/officeDocument/2006/relationships/oleObject" Target="../embeddings/oleObject122.bin"/><Relationship Id="rId17" Type="http://schemas.openxmlformats.org/officeDocument/2006/relationships/image" Target="../media/image171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25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61.png"/><Relationship Id="rId11" Type="http://schemas.openxmlformats.org/officeDocument/2006/relationships/oleObject" Target="../embeddings/oleObject121.bin"/><Relationship Id="rId5" Type="http://schemas.openxmlformats.org/officeDocument/2006/relationships/image" Target="../media/image169.wmf"/><Relationship Id="rId15" Type="http://schemas.openxmlformats.org/officeDocument/2006/relationships/image" Target="../media/image170.wmf"/><Relationship Id="rId10" Type="http://schemas.openxmlformats.org/officeDocument/2006/relationships/image" Target="../media/image56.wmf"/><Relationship Id="rId4" Type="http://schemas.openxmlformats.org/officeDocument/2006/relationships/oleObject" Target="../embeddings/oleObject119.bin"/><Relationship Id="rId9" Type="http://schemas.openxmlformats.org/officeDocument/2006/relationships/oleObject" Target="../embeddings/oleObject120.bin"/><Relationship Id="rId14" Type="http://schemas.openxmlformats.org/officeDocument/2006/relationships/oleObject" Target="../embeddings/oleObject124.bin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jpeg"/><Relationship Id="rId13" Type="http://schemas.openxmlformats.org/officeDocument/2006/relationships/image" Target="../media/image185.jpeg"/><Relationship Id="rId18" Type="http://schemas.openxmlformats.org/officeDocument/2006/relationships/image" Target="../media/image188.jpeg"/><Relationship Id="rId3" Type="http://schemas.openxmlformats.org/officeDocument/2006/relationships/image" Target="../media/image178.emf"/><Relationship Id="rId7" Type="http://schemas.openxmlformats.org/officeDocument/2006/relationships/image" Target="../media/image182.png"/><Relationship Id="rId12" Type="http://schemas.openxmlformats.org/officeDocument/2006/relationships/image" Target="../media/image184.png"/><Relationship Id="rId17" Type="http://schemas.openxmlformats.org/officeDocument/2006/relationships/image" Target="../media/image67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87.emf"/><Relationship Id="rId20" Type="http://schemas.openxmlformats.org/officeDocument/2006/relationships/image" Target="../media/image190.jpeg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81.png"/><Relationship Id="rId11" Type="http://schemas.openxmlformats.org/officeDocument/2006/relationships/oleObject" Target="../embeddings/oleObject127.bin"/><Relationship Id="rId5" Type="http://schemas.openxmlformats.org/officeDocument/2006/relationships/image" Target="../media/image180.png"/><Relationship Id="rId15" Type="http://schemas.openxmlformats.org/officeDocument/2006/relationships/image" Target="../media/image65.jpeg"/><Relationship Id="rId10" Type="http://schemas.openxmlformats.org/officeDocument/2006/relationships/image" Target="../media/image56.wmf"/><Relationship Id="rId19" Type="http://schemas.openxmlformats.org/officeDocument/2006/relationships/image" Target="../media/image189.emf"/><Relationship Id="rId4" Type="http://schemas.openxmlformats.org/officeDocument/2006/relationships/image" Target="../media/image179.png"/><Relationship Id="rId9" Type="http://schemas.openxmlformats.org/officeDocument/2006/relationships/oleObject" Target="../embeddings/oleObject126.bin"/><Relationship Id="rId14" Type="http://schemas.openxmlformats.org/officeDocument/2006/relationships/image" Target="../media/image186.emf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png"/><Relationship Id="rId3" Type="http://schemas.openxmlformats.org/officeDocument/2006/relationships/image" Target="../media/image188.jpeg"/><Relationship Id="rId7" Type="http://schemas.openxmlformats.org/officeDocument/2006/relationships/image" Target="../media/image192.png"/><Relationship Id="rId12" Type="http://schemas.openxmlformats.org/officeDocument/2006/relationships/image" Target="../media/image197.pn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1.emf"/><Relationship Id="rId11" Type="http://schemas.openxmlformats.org/officeDocument/2006/relationships/image" Target="../media/image196.png"/><Relationship Id="rId5" Type="http://schemas.openxmlformats.org/officeDocument/2006/relationships/image" Target="../media/image190.jpeg"/><Relationship Id="rId10" Type="http://schemas.openxmlformats.org/officeDocument/2006/relationships/image" Target="../media/image195.png"/><Relationship Id="rId4" Type="http://schemas.openxmlformats.org/officeDocument/2006/relationships/image" Target="../media/image189.emf"/><Relationship Id="rId9" Type="http://schemas.openxmlformats.org/officeDocument/2006/relationships/image" Target="../media/image19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7" Type="http://schemas.openxmlformats.org/officeDocument/2006/relationships/image" Target="../media/image201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43.png"/><Relationship Id="rId4" Type="http://schemas.openxmlformats.org/officeDocument/2006/relationships/image" Target="../media/image19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7" Type="http://schemas.openxmlformats.org/officeDocument/2006/relationships/image" Target="../media/image207.jpe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7" Type="http://schemas.openxmlformats.org/officeDocument/2006/relationships/image" Target="../media/image177.pn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png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png"/><Relationship Id="rId3" Type="http://schemas.openxmlformats.org/officeDocument/2006/relationships/image" Target="../media/image209.jpeg"/><Relationship Id="rId7" Type="http://schemas.openxmlformats.org/officeDocument/2006/relationships/image" Target="../media/image213.jpeg"/><Relationship Id="rId12" Type="http://schemas.openxmlformats.org/officeDocument/2006/relationships/image" Target="../media/image218.png"/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jpeg"/><Relationship Id="rId11" Type="http://schemas.openxmlformats.org/officeDocument/2006/relationships/image" Target="../media/image217.png"/><Relationship Id="rId5" Type="http://schemas.openxmlformats.org/officeDocument/2006/relationships/image" Target="../media/image211.png"/><Relationship Id="rId10" Type="http://schemas.openxmlformats.org/officeDocument/2006/relationships/image" Target="../media/image216.png"/><Relationship Id="rId4" Type="http://schemas.openxmlformats.org/officeDocument/2006/relationships/image" Target="../media/image210.png"/><Relationship Id="rId9" Type="http://schemas.openxmlformats.org/officeDocument/2006/relationships/image" Target="../media/image215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ics.uci.edu/~dramanan/papers/pose/index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hyperlink" Target="http://www.ics.uci.edu/~dramanan/papers/pose/index.html" TargetMode="Externa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ctrTitle"/>
          </p:nvPr>
        </p:nvSpPr>
        <p:spPr>
          <a:xfrm>
            <a:off x="685800" y="1295400"/>
            <a:ext cx="77724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Action Recognition</a:t>
            </a:r>
          </a:p>
        </p:txBody>
      </p:sp>
      <p:sp>
        <p:nvSpPr>
          <p:cNvPr id="22531" name="Subtitle 2"/>
          <p:cNvSpPr>
            <a:spLocks noGrp="1"/>
          </p:cNvSpPr>
          <p:nvPr>
            <p:ph type="subTitle" idx="1"/>
          </p:nvPr>
        </p:nvSpPr>
        <p:spPr>
          <a:xfrm>
            <a:off x="1447800" y="3352800"/>
            <a:ext cx="6400800" cy="29718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CS 543 / ECE 549 </a:t>
            </a: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University of Illinois</a:t>
            </a:r>
          </a:p>
          <a:p>
            <a:pPr eaLnBrk="1" hangingPunct="1"/>
            <a:endParaRPr lang="en-US" smtClean="0">
              <a:solidFill>
                <a:schemeClr val="tx1"/>
              </a:solidFill>
            </a:endParaRPr>
          </a:p>
          <a:p>
            <a:pPr eaLnBrk="1" hangingPunct="1"/>
            <a:r>
              <a:rPr lang="en-US" smtClean="0">
                <a:solidFill>
                  <a:schemeClr val="tx1"/>
                </a:solidFill>
              </a:rPr>
              <a:t>Derek Hoiem</a:t>
            </a:r>
          </a:p>
        </p:txBody>
      </p:sp>
      <p:sp>
        <p:nvSpPr>
          <p:cNvPr id="22532" name="TextBox 3"/>
          <p:cNvSpPr txBox="1">
            <a:spLocks noChangeArrowheads="1"/>
          </p:cNvSpPr>
          <p:nvPr/>
        </p:nvSpPr>
        <p:spPr bwMode="auto">
          <a:xfrm>
            <a:off x="7924800" y="87313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04/19/12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section: advanced topics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Action </a:t>
            </a:r>
            <a:r>
              <a:rPr lang="en-US" dirty="0" smtClean="0"/>
              <a:t>recognition</a:t>
            </a:r>
          </a:p>
          <a:p>
            <a:endParaRPr lang="en-US" dirty="0"/>
          </a:p>
          <a:p>
            <a:r>
              <a:rPr lang="en-US" dirty="0" smtClean="0"/>
              <a:t>Object recognition in an “open universe”</a:t>
            </a:r>
          </a:p>
          <a:p>
            <a:endParaRPr lang="en-US" dirty="0"/>
          </a:p>
          <a:p>
            <a:r>
              <a:rPr lang="en-US" dirty="0" smtClean="0"/>
              <a:t>3D </a:t>
            </a:r>
            <a:r>
              <a:rPr lang="en-US" dirty="0" smtClean="0"/>
              <a:t>Scenes and Context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37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Today: action recognition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</a:t>
            </a:r>
          </a:p>
          <a:p>
            <a:pPr lvl="1"/>
            <a:r>
              <a:rPr lang="en-US" dirty="0"/>
              <a:t>What </a:t>
            </a:r>
            <a:r>
              <a:rPr lang="en-US" dirty="0" smtClean="0"/>
              <a:t>is an </a:t>
            </a:r>
            <a:r>
              <a:rPr lang="en-US" dirty="0"/>
              <a:t>“</a:t>
            </a:r>
            <a:r>
              <a:rPr lang="en-US" dirty="0" smtClean="0"/>
              <a:t>action”?</a:t>
            </a:r>
          </a:p>
          <a:p>
            <a:pPr lvl="1"/>
            <a:r>
              <a:rPr lang="en-US" dirty="0" smtClean="0"/>
              <a:t>How can we represent movement?</a:t>
            </a:r>
          </a:p>
          <a:p>
            <a:pPr lvl="1"/>
            <a:r>
              <a:rPr lang="en-US" dirty="0" smtClean="0"/>
              <a:t>How do we incorporate motion, pose, and nearby objects?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51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an action?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000" y="4108160"/>
            <a:ext cx="7766870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+mj-lt"/>
              </a:rPr>
              <a:t>Action: a transition from one state </a:t>
            </a:r>
            <a:r>
              <a:rPr lang="en-US" sz="3200" dirty="0" smtClean="0">
                <a:latin typeface="+mj-lt"/>
              </a:rPr>
              <a:t>to another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Who is the actor?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the state of the actor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(if anything) is being acted on?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How is that thing changing?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2400" dirty="0" smtClean="0">
                <a:latin typeface="+mj-lt"/>
              </a:rPr>
              <a:t>What is the purpose of the action (if any)?</a:t>
            </a:r>
            <a:endParaRPr lang="en-US" sz="2400" dirty="0">
              <a:latin typeface="+mj-lt"/>
            </a:endParaRPr>
          </a:p>
        </p:txBody>
      </p:sp>
      <p:pic>
        <p:nvPicPr>
          <p:cNvPr id="169986" name="Picture 2" descr="http://i18.stockmediaserver.com/smsimg30/th170/Ojofoto/11150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1158246"/>
            <a:ext cx="1771496" cy="2665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88" name="Picture 4" descr="http://t3.gstatic.com/images?q=tbn:ANd9GcSWCcNcTQRFRSowhkayFq1ZzcqVQTCcMYPZAM6s0x8JJTncXfMwD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00200"/>
            <a:ext cx="2562225" cy="1781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0" name="Picture 6" descr="http://farm5.static.flickr.com/4091/5431778528_a03e5cda2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9825" y="1194431"/>
            <a:ext cx="1971675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1163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we represent actions?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5302" y="1066800"/>
            <a:ext cx="5322476" cy="2286000"/>
          </a:xfrm>
        </p:spPr>
        <p:txBody>
          <a:bodyPr/>
          <a:lstStyle/>
          <a:p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Categories</a:t>
            </a:r>
          </a:p>
          <a:p>
            <a:pPr marL="457200" lvl="1" indent="0">
              <a:buNone/>
            </a:pPr>
            <a:r>
              <a:rPr lang="en-US" sz="2000" dirty="0" smtClean="0"/>
              <a:t>Walking, hammering, dancing, skiing, sitting down, standing up, jumping</a:t>
            </a:r>
          </a:p>
          <a:p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173058" name="Picture 2" descr="http://t1.gstatic.com/images?q=tbn:ANd9GcQoz7GNznz1mpocX9jUCo2zCeGTI9gb4RCtMRx79wdmYMXUoAmtwQ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33796" y="3886200"/>
            <a:ext cx="1847850" cy="2476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293400" y="3286702"/>
            <a:ext cx="1128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n-lt"/>
              </a:rPr>
              <a:t>Poses</a:t>
            </a:r>
            <a:endParaRPr lang="en-US" sz="3200" dirty="0"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48200" y="4219484"/>
            <a:ext cx="37984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latin typeface="+mj-lt"/>
              </a:rPr>
              <a:t>Nouns and Predicates</a:t>
            </a:r>
          </a:p>
          <a:p>
            <a:r>
              <a:rPr lang="en-US" sz="2000" dirty="0" smtClean="0">
                <a:latin typeface="+mj-lt"/>
              </a:rPr>
              <a:t>&lt;man, swings, hammer&gt;</a:t>
            </a:r>
          </a:p>
          <a:p>
            <a:r>
              <a:rPr lang="en-US" sz="2000" dirty="0" smtClean="0">
                <a:latin typeface="+mj-lt"/>
              </a:rPr>
              <a:t>&lt;man, hits, nail, w/ hammer&gt;</a:t>
            </a:r>
            <a:endParaRPr lang="en-US" sz="2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8153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is the purpose of action recognition?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To describe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sz="2400" dirty="0">
                <a:hlinkClick r:id="rId2"/>
              </a:rPr>
              <a:t>http://www.youtube.com/watch?v=bxJOhOna9OQ</a:t>
            </a:r>
            <a:endParaRPr lang="en-US" sz="2400" dirty="0"/>
          </a:p>
          <a:p>
            <a:pPr marL="457200" lvl="1" indent="0">
              <a:buNone/>
            </a:pP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To predict</a:t>
            </a:r>
          </a:p>
          <a:p>
            <a:pPr marL="0" indent="0">
              <a:buNone/>
            </a:pPr>
            <a:r>
              <a:rPr lang="en-US" sz="2400" dirty="0" smtClean="0"/>
              <a:t>	</a:t>
            </a:r>
            <a:r>
              <a:rPr lang="en-US" sz="2400" dirty="0">
                <a:hlinkClick r:id="rId3"/>
              </a:rPr>
              <a:t>http://www.youtube.com/watch?v=LQm25nW6aZw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	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41685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can we identify actions?</a:t>
            </a:r>
            <a:endParaRPr lang="en-US" dirty="0"/>
          </a:p>
        </p:txBody>
      </p:sp>
      <p:pic>
        <p:nvPicPr>
          <p:cNvPr id="174082" name="Picture 2" descr="http://people.rit.edu/andpph/photofile-misc/strobe-motion-ta-0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364" y="1905000"/>
            <a:ext cx="453575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5936" y="1381780"/>
            <a:ext cx="1261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Motion</a:t>
            </a:r>
            <a:endParaRPr lang="en-US" sz="2800" dirty="0">
              <a:latin typeface="+mn-lt"/>
            </a:endParaRPr>
          </a:p>
        </p:txBody>
      </p:sp>
      <p:pic>
        <p:nvPicPr>
          <p:cNvPr id="174084" name="Picture 4" descr="http://3.bp.blogspot.com/_Is8bkErrqa0/TQVpOyq-BaI/AAAAAAAAAMI/-wFoc1mbX2Q/s1600/cat_punching-1307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09" y="1905000"/>
            <a:ext cx="3154272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18074" y="1381780"/>
            <a:ext cx="871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+mn-lt"/>
              </a:rPr>
              <a:t>Pose</a:t>
            </a:r>
            <a:endParaRPr lang="en-US" sz="2800" dirty="0">
              <a:latin typeface="+mn-lt"/>
            </a:endParaRPr>
          </a:p>
        </p:txBody>
      </p:sp>
      <p:pic>
        <p:nvPicPr>
          <p:cNvPr id="174086" name="Picture 6" descr="http://t1.gstatic.com/images?q=tbn:ANd9GcReJSIBr5a_ta0l3l4z9rYGJXhUY0-Hx4AJNMbrj6Iqnn56i5CtG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616" y="4391025"/>
            <a:ext cx="1847850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" y="5218093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latin typeface="+mn-lt"/>
              </a:rPr>
              <a:t>Held Objects</a:t>
            </a:r>
            <a:endParaRPr lang="en-US" sz="2800" dirty="0">
              <a:latin typeface="+mn-lt"/>
            </a:endParaRPr>
          </a:p>
        </p:txBody>
      </p:sp>
      <p:pic>
        <p:nvPicPr>
          <p:cNvPr id="174088" name="Picture 8" descr="http://t0.gstatic.com/images?q=tbn:ANd9GcR_3X88Mv1UR_-oPmZRNouLHPS-jQTtkW4uvaLuuhH5m4X_mBR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4705349"/>
            <a:ext cx="2911098" cy="2152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448617" y="5334000"/>
            <a:ext cx="1460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+mn-lt"/>
              </a:rPr>
              <a:t>Nearby Objects</a:t>
            </a:r>
            <a:endParaRPr lang="en-US" sz="28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51349" y="4391025"/>
            <a:ext cx="1455549" cy="2466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0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9" grpId="0"/>
      <p:bldP spid="11" grpId="0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014451"/>
            <a:ext cx="7440314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6705600" y="6425121"/>
            <a:ext cx="23102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4"/>
              </a:rPr>
              <a:t>Bobick Davis 2001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50161" y="1224741"/>
            <a:ext cx="601639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Motion History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48002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0"/>
            <a:ext cx="8191500" cy="345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2520142" y="1035622"/>
            <a:ext cx="406451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Volumes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7221519" y="6500813"/>
            <a:ext cx="1903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Blank et al. 2005</a:t>
            </a:r>
            <a:endParaRPr lang="en-US" dirty="0"/>
          </a:p>
        </p:txBody>
      </p:sp>
      <p:pic>
        <p:nvPicPr>
          <p:cNvPr id="175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43075"/>
            <a:ext cx="3619500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Down Arrow 5"/>
          <p:cNvSpPr/>
          <p:nvPr/>
        </p:nvSpPr>
        <p:spPr>
          <a:xfrm>
            <a:off x="1924050" y="2819400"/>
            <a:ext cx="28575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37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849862"/>
            <a:ext cx="6593293" cy="4368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6940413" y="6463167"/>
            <a:ext cx="20489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dirty="0">
                <a:hlinkClick r:id="rId3"/>
              </a:rPr>
              <a:t>Efros et al. 2003</a:t>
            </a:r>
            <a:endParaRPr lang="en-US" sz="2000" dirty="0"/>
          </a:p>
        </p:txBody>
      </p:sp>
      <p:sp>
        <p:nvSpPr>
          <p:cNvPr id="8" name="TextBox 5"/>
          <p:cNvSpPr txBox="1">
            <a:spLocks noChangeArrowheads="1"/>
          </p:cNvSpPr>
          <p:nvPr/>
        </p:nvSpPr>
        <p:spPr bwMode="auto">
          <a:xfrm>
            <a:off x="1543243" y="1265087"/>
            <a:ext cx="60404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Optical Flow with Split Channels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55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Representing Motion</a:t>
            </a:r>
          </a:p>
        </p:txBody>
      </p:sp>
      <p:pic>
        <p:nvPicPr>
          <p:cNvPr id="1761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52600"/>
            <a:ext cx="586641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5"/>
          <p:cNvSpPr txBox="1">
            <a:spLocks noChangeArrowheads="1"/>
          </p:cNvSpPr>
          <p:nvPr/>
        </p:nvSpPr>
        <p:spPr bwMode="auto">
          <a:xfrm>
            <a:off x="3041765" y="1035237"/>
            <a:ext cx="290252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Tracked Points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6689837" y="6509266"/>
            <a:ext cx="2441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Matikainen et al. 2009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4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Parts-based/articulated object models</a:t>
            </a:r>
          </a:p>
          <a:p>
            <a:endParaRPr lang="en-US" dirty="0"/>
          </a:p>
          <a:p>
            <a:r>
              <a:rPr lang="en-US" dirty="0" smtClean="0"/>
              <a:t>Tracking objects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48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62" y="1905000"/>
            <a:ext cx="5410200" cy="445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671062" y="3640718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2316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Representing Motion</a:t>
            </a:r>
            <a:endParaRPr lang="en-US" dirty="0"/>
          </a:p>
        </p:txBody>
      </p:sp>
      <p:sp>
        <p:nvSpPr>
          <p:cNvPr id="12" name="TextBox 5"/>
          <p:cNvSpPr txBox="1">
            <a:spLocks noChangeArrowheads="1"/>
          </p:cNvSpPr>
          <p:nvPr/>
        </p:nvSpPr>
        <p:spPr bwMode="auto">
          <a:xfrm>
            <a:off x="2006138" y="850612"/>
            <a:ext cx="51114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dirty="0" smtClean="0"/>
              <a:t>Space-Time Interest Points</a:t>
            </a:r>
            <a:endParaRPr lang="en-US" sz="3200" dirty="0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44" y="1905000"/>
            <a:ext cx="8733452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7675536" y="6474813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4"/>
              </a:rPr>
              <a:t>Laptev 2005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57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Examples of Action Recognition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Feature-based classification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Recognition using pose and objects</a:t>
            </a:r>
          </a:p>
        </p:txBody>
      </p:sp>
    </p:spTree>
    <p:extLst>
      <p:ext uri="{BB962C8B-B14F-4D97-AF65-F5344CB8AC3E}">
        <p14:creationId xmlns:p14="http://schemas.microsoft.com/office/powerpoint/2010/main" val="297744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Action recognition as classification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47800" y="6407235"/>
            <a:ext cx="5634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Retrieving actions in movies</a:t>
            </a:r>
            <a:r>
              <a:rPr lang="en-US" dirty="0" smtClean="0"/>
              <a:t>, Laptev and Perez, 2007</a:t>
            </a:r>
            <a:endParaRPr lang="en-US" dirty="0"/>
          </a:p>
        </p:txBody>
      </p:sp>
      <p:pic>
        <p:nvPicPr>
          <p:cNvPr id="178191" name="Picture 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414" y="1056062"/>
            <a:ext cx="7419975" cy="5191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967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image categorization…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9220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9229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1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232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233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9222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</p:spTree>
    <p:extLst>
      <p:ext uri="{BB962C8B-B14F-4D97-AF65-F5344CB8AC3E}">
        <p14:creationId xmlns:p14="http://schemas.microsoft.com/office/powerpoint/2010/main" val="11659697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Remember image categorization…</a:t>
            </a:r>
            <a:endParaRPr lang="en-US" dirty="0" smtClean="0"/>
          </a:p>
        </p:txBody>
      </p:sp>
      <p:sp>
        <p:nvSpPr>
          <p:cNvPr id="10" name="Rounded Rectangle 9"/>
          <p:cNvSpPr/>
          <p:nvPr/>
        </p:nvSpPr>
        <p:spPr>
          <a:xfrm>
            <a:off x="5684838" y="1295400"/>
            <a:ext cx="1600200" cy="8382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Training Labels</a:t>
            </a:r>
          </a:p>
        </p:txBody>
      </p:sp>
      <p:grpSp>
        <p:nvGrpSpPr>
          <p:cNvPr id="10244" name="Group 12"/>
          <p:cNvGrpSpPr>
            <a:grpSpLocks/>
          </p:cNvGrpSpPr>
          <p:nvPr/>
        </p:nvGrpSpPr>
        <p:grpSpPr bwMode="auto">
          <a:xfrm>
            <a:off x="76200" y="1874838"/>
            <a:ext cx="2438400" cy="2849562"/>
            <a:chOff x="228600" y="1417320"/>
            <a:chExt cx="2438400" cy="2849880"/>
          </a:xfrm>
        </p:grpSpPr>
        <p:pic>
          <p:nvPicPr>
            <p:cNvPr id="1026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" y="2228850"/>
              <a:ext cx="1324907" cy="88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" y="3295650"/>
              <a:ext cx="1238250" cy="819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6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2762250"/>
              <a:ext cx="1428750" cy="1076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67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4400" y="2457450"/>
              <a:ext cx="1295400" cy="1114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68" name="TextBox 7"/>
            <p:cNvSpPr txBox="1">
              <a:spLocks noChangeArrowheads="1"/>
            </p:cNvSpPr>
            <p:nvPr/>
          </p:nvSpPr>
          <p:spPr bwMode="auto">
            <a:xfrm>
              <a:off x="457200" y="1417320"/>
              <a:ext cx="18288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/>
                <a:t>Training Images</a:t>
              </a: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228600" y="1447485"/>
              <a:ext cx="2438400" cy="2819715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12" name="Rounded Rectangle 11"/>
          <p:cNvSpPr/>
          <p:nvPr/>
        </p:nvSpPr>
        <p:spPr>
          <a:xfrm>
            <a:off x="5638800" y="2743200"/>
            <a:ext cx="16002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Classifier Training</a:t>
            </a:r>
          </a:p>
        </p:txBody>
      </p:sp>
      <p:sp>
        <p:nvSpPr>
          <p:cNvPr id="10246" name="TextBox 13"/>
          <p:cNvSpPr txBox="1">
            <a:spLocks noChangeArrowheads="1"/>
          </p:cNvSpPr>
          <p:nvPr/>
        </p:nvSpPr>
        <p:spPr bwMode="auto">
          <a:xfrm>
            <a:off x="3632200" y="1295400"/>
            <a:ext cx="1473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Training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200400" y="2743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16" name="Right Arrow 15"/>
          <p:cNvSpPr/>
          <p:nvPr/>
        </p:nvSpPr>
        <p:spPr>
          <a:xfrm>
            <a:off x="25908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029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5400000">
            <a:off x="6248400" y="2286000"/>
            <a:ext cx="457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251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5324475"/>
            <a:ext cx="1428750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27432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 Features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1336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254" name="TextBox 20"/>
          <p:cNvSpPr txBox="1">
            <a:spLocks noChangeArrowheads="1"/>
          </p:cNvSpPr>
          <p:nvPr/>
        </p:nvSpPr>
        <p:spPr bwMode="auto">
          <a:xfrm>
            <a:off x="3810000" y="4648200"/>
            <a:ext cx="13239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Testing</a:t>
            </a:r>
          </a:p>
        </p:txBody>
      </p:sp>
      <p:sp>
        <p:nvSpPr>
          <p:cNvPr id="10255" name="TextBox 21"/>
          <p:cNvSpPr txBox="1">
            <a:spLocks noChangeArrowheads="1"/>
          </p:cNvSpPr>
          <p:nvPr/>
        </p:nvSpPr>
        <p:spPr bwMode="auto">
          <a:xfrm>
            <a:off x="457200" y="6365875"/>
            <a:ext cx="16891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Test Image</a:t>
            </a:r>
          </a:p>
        </p:txBody>
      </p:sp>
      <p:sp>
        <p:nvSpPr>
          <p:cNvPr id="23" name="Right Arrow 22"/>
          <p:cNvSpPr/>
          <p:nvPr/>
        </p:nvSpPr>
        <p:spPr>
          <a:xfrm>
            <a:off x="7315200" y="3048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7924800" y="2819400"/>
            <a:ext cx="1143000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181600" y="54102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Trained Classifier</a:t>
            </a:r>
          </a:p>
        </p:txBody>
      </p:sp>
      <p:sp>
        <p:nvSpPr>
          <p:cNvPr id="26" name="Right Arrow 25"/>
          <p:cNvSpPr/>
          <p:nvPr/>
        </p:nvSpPr>
        <p:spPr>
          <a:xfrm>
            <a:off x="45720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ight Arrow 26"/>
          <p:cNvSpPr/>
          <p:nvPr/>
        </p:nvSpPr>
        <p:spPr>
          <a:xfrm>
            <a:off x="7010400" y="57150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7620000" y="5897563"/>
            <a:ext cx="1397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Outdoor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7588250" y="5364163"/>
            <a:ext cx="1555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400"/>
              <a:t>Prediction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635875" y="5227638"/>
            <a:ext cx="1447800" cy="12192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34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Remember spatial pyramids….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447800"/>
            <a:ext cx="6477000" cy="426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rot="16200000" flipH="1">
            <a:off x="2327276" y="3578225"/>
            <a:ext cx="4260850" cy="31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H="1">
            <a:off x="1219200" y="3578225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16200000" flipH="1">
            <a:off x="6127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10800000" flipH="1">
            <a:off x="1219200" y="46482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10800000" flipH="1">
            <a:off x="1219200" y="2590800"/>
            <a:ext cx="6477000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rot="16200000" flipH="1">
            <a:off x="3889375" y="3578225"/>
            <a:ext cx="4262438" cy="1588"/>
          </a:xfrm>
          <a:prstGeom prst="line">
            <a:avLst/>
          </a:prstGeom>
          <a:ln w="571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62" name="TextBox 45"/>
          <p:cNvSpPr txBox="1">
            <a:spLocks noChangeArrowheads="1"/>
          </p:cNvSpPr>
          <p:nvPr/>
        </p:nvSpPr>
        <p:spPr bwMode="auto">
          <a:xfrm>
            <a:off x="1219200" y="5943600"/>
            <a:ext cx="63055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800"/>
              <a:t>Compute histogram in each spatial bin</a:t>
            </a:r>
          </a:p>
        </p:txBody>
      </p:sp>
    </p:spTree>
    <p:extLst>
      <p:ext uri="{BB962C8B-B14F-4D97-AF65-F5344CB8AC3E}">
        <p14:creationId xmlns:p14="http://schemas.microsoft.com/office/powerpoint/2010/main" val="392169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133600"/>
            <a:ext cx="6197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800" dirty="0" err="1" smtClean="0"/>
              <a:t>Spatio</a:t>
            </a:r>
            <a:r>
              <a:rPr lang="en-US" sz="2800" dirty="0" smtClean="0"/>
              <a:t>-temporal pyramids </a:t>
            </a:r>
            <a:endParaRPr lang="en-US" sz="2800" dirty="0" smtClean="0"/>
          </a:p>
          <a:p>
            <a:pPr lvl="1"/>
            <a:r>
              <a:rPr lang="en-US" sz="2400" dirty="0" smtClean="0"/>
              <a:t>Image Gradients</a:t>
            </a:r>
          </a:p>
          <a:p>
            <a:pPr lvl="1"/>
            <a:r>
              <a:rPr lang="en-US" sz="2400" dirty="0" smtClean="0"/>
              <a:t>Optical </a:t>
            </a:r>
            <a:r>
              <a:rPr lang="en-US" sz="2400" dirty="0" smtClean="0"/>
              <a:t>Flow</a:t>
            </a:r>
          </a:p>
          <a:p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248792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Features for Classifying Actions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AutoNum type="arabicPeriod" startAt="2"/>
            </a:pPr>
            <a:r>
              <a:rPr lang="en-US" dirty="0" err="1" smtClean="0"/>
              <a:t>Spatio</a:t>
            </a:r>
            <a:r>
              <a:rPr lang="en-US" dirty="0" smtClean="0"/>
              <a:t>-temporal </a:t>
            </a:r>
            <a:r>
              <a:rPr lang="en-US" dirty="0"/>
              <a:t>interest </a:t>
            </a:r>
            <a:r>
              <a:rPr lang="en-US" dirty="0" smtClean="0"/>
              <a:t>points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64086"/>
            <a:ext cx="2697971" cy="222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40044" y="4086299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Corner detectors in space-time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68644" y="5630788"/>
            <a:ext cx="725570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Descriptors based on Gaussian derivative filters over x, y, time</a:t>
            </a:r>
            <a:endParaRPr lang="en-US" sz="2000" dirty="0"/>
          </a:p>
        </p:txBody>
      </p:sp>
      <p:pic>
        <p:nvPicPr>
          <p:cNvPr id="1802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71"/>
          <a:stretch/>
        </p:blipFill>
        <p:spPr bwMode="auto">
          <a:xfrm>
            <a:off x="3886200" y="1618260"/>
            <a:ext cx="4724970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05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Boosted stubs for pyramids of optical flow, gradient</a:t>
            </a:r>
          </a:p>
          <a:p>
            <a:r>
              <a:rPr lang="en-US" dirty="0" smtClean="0"/>
              <a:t>Nearest neighbor for STIP</a:t>
            </a:r>
            <a:endParaRPr lang="en-US" dirty="0"/>
          </a:p>
        </p:txBody>
      </p:sp>
      <p:pic>
        <p:nvPicPr>
          <p:cNvPr id="1812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207167"/>
            <a:ext cx="43688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12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655" y="3207168"/>
            <a:ext cx="4237456" cy="3178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14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76200"/>
            <a:ext cx="88392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Tracking </a:t>
            </a:r>
            <a:r>
              <a:rPr lang="en-US" dirty="0" smtClean="0"/>
              <a:t>people</a:t>
            </a:r>
          </a:p>
        </p:txBody>
      </p:sp>
      <p:sp>
        <p:nvSpPr>
          <p:cNvPr id="2065421" name="Rectangle 13"/>
          <p:cNvSpPr>
            <a:spLocks noGrp="1" noChangeArrowheads="1"/>
          </p:cNvSpPr>
          <p:nvPr>
            <p:ph type="body" idx="1"/>
          </p:nvPr>
        </p:nvSpPr>
        <p:spPr>
          <a:xfrm>
            <a:off x="457200" y="990601"/>
            <a:ext cx="8229600" cy="4876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Person model = appearance + structure (+ dynamics)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Structure and dynamics are general, appearance is person-specific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Trying to acquire an appearance model “on the fly” can lead to drift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Instead, can use the whole sequence to initialize the appearance model and then keep it fixed while tracking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 smtClean="0"/>
          </a:p>
          <a:p>
            <a:pPr>
              <a:lnSpc>
                <a:spcPct val="90000"/>
              </a:lnSpc>
              <a:buFontTx/>
              <a:buChar char="•"/>
            </a:pPr>
            <a:r>
              <a:rPr lang="en-US" dirty="0" smtClean="0"/>
              <a:t>Given strong structure and appearance models, tracking can essentially be done by repeated detection (with some smoothing)</a:t>
            </a:r>
          </a:p>
          <a:p>
            <a:pPr>
              <a:lnSpc>
                <a:spcPct val="90000"/>
              </a:lnSpc>
              <a:buFontTx/>
              <a:buChar char="•"/>
            </a:pPr>
            <a:endParaRPr lang="en-US" dirty="0"/>
          </a:p>
        </p:txBody>
      </p:sp>
      <p:sp>
        <p:nvSpPr>
          <p:cNvPr id="46084" name="Rectangle 6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3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917436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Searching the video for an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Detect </a:t>
            </a:r>
            <a:r>
              <a:rPr lang="en-US" dirty="0" err="1" smtClean="0"/>
              <a:t>keyframes</a:t>
            </a:r>
            <a:r>
              <a:rPr lang="en-US" dirty="0" smtClean="0"/>
              <a:t> using a trained HOG detector in each frame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Classify detected </a:t>
            </a:r>
            <a:r>
              <a:rPr lang="en-US" dirty="0" err="1" smtClean="0"/>
              <a:t>keyframes</a:t>
            </a:r>
            <a:r>
              <a:rPr lang="en-US" dirty="0" smtClean="0"/>
              <a:t> as positive (e.g., “drinking”) or negative (“other”)</a:t>
            </a:r>
            <a:endParaRPr lang="en-US" dirty="0"/>
          </a:p>
        </p:txBody>
      </p:sp>
      <p:pic>
        <p:nvPicPr>
          <p:cNvPr id="182275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/>
          <a:stretch/>
        </p:blipFill>
        <p:spPr bwMode="auto">
          <a:xfrm>
            <a:off x="-3875" y="3378630"/>
            <a:ext cx="4591050" cy="3161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22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422" y="4190999"/>
            <a:ext cx="4533900" cy="199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95668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in searching video</a:t>
            </a:r>
            <a:endParaRPr lang="en-US" dirty="0"/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7851" y="1155032"/>
            <a:ext cx="6776149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>
            <a:off x="1986851" y="4756484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85800" y="4154269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Without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62000" y="1945105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With</a:t>
            </a:r>
            <a:r>
              <a:rPr lang="en-US" dirty="0" smtClean="0"/>
              <a:t> </a:t>
            </a:r>
            <a:r>
              <a:rPr lang="en-US" dirty="0" err="1" smtClean="0"/>
              <a:t>keyframe</a:t>
            </a:r>
            <a:r>
              <a:rPr lang="en-US" dirty="0" smtClean="0"/>
              <a:t> detection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2193028" y="2439036"/>
            <a:ext cx="762000" cy="1524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4813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19200" y="6488668"/>
            <a:ext cx="6776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2"/>
              </a:rPr>
              <a:t>Learning realistic human actions from movies, Laptev et al. 2008</a:t>
            </a:r>
            <a:endParaRPr lang="en-US" dirty="0"/>
          </a:p>
        </p:txBody>
      </p:sp>
      <p:pic>
        <p:nvPicPr>
          <p:cNvPr id="17818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3" y="1041014"/>
            <a:ext cx="3810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7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10" y="1041014"/>
            <a:ext cx="382905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8" name="Picture 1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104" y="3831506"/>
            <a:ext cx="3810000" cy="22528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189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3809" y="3798375"/>
            <a:ext cx="385010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36012" y="3317974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“Talk on phone”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3351078" y="6096000"/>
            <a:ext cx="1940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“Get out of car”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0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Space-time interest point detectors</a:t>
            </a:r>
          </a:p>
          <a:p>
            <a:r>
              <a:rPr lang="en-US" dirty="0" smtClean="0"/>
              <a:t>Descriptors</a:t>
            </a:r>
          </a:p>
          <a:p>
            <a:pPr lvl="1"/>
            <a:r>
              <a:rPr lang="en-US" dirty="0" smtClean="0"/>
              <a:t>HOG, HOF </a:t>
            </a:r>
          </a:p>
          <a:p>
            <a:r>
              <a:rPr lang="en-US" dirty="0" smtClean="0"/>
              <a:t>Pyramid histograms (3x3x2)</a:t>
            </a:r>
          </a:p>
          <a:p>
            <a:r>
              <a:rPr lang="en-US" dirty="0" smtClean="0"/>
              <a:t>SVMs with Chi-Squared Kernel</a:t>
            </a:r>
            <a:endParaRPr lang="en-US" dirty="0"/>
          </a:p>
        </p:txBody>
      </p:sp>
      <p:pic>
        <p:nvPicPr>
          <p:cNvPr id="1843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347" y="4038600"/>
            <a:ext cx="2676832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25" y="4419600"/>
            <a:ext cx="467677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108362" y="6031401"/>
            <a:ext cx="182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57712" y="5708543"/>
            <a:ext cx="297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Spatio</a:t>
            </a:r>
            <a:r>
              <a:rPr lang="en-US" dirty="0" smtClean="0"/>
              <a:t>-Temporal Binning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706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1853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343400"/>
            <a:ext cx="91249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53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76" y="914400"/>
            <a:ext cx="8159750" cy="302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500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Action Recognition using Pose and Objects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942474" y="5858106"/>
            <a:ext cx="754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2"/>
              </a:rPr>
              <a:t>Modeling Mutual Context of Object and Human Pose in Human-Object Interaction Activities</a:t>
            </a:r>
            <a:r>
              <a:rPr lang="en-US" dirty="0" smtClean="0"/>
              <a:t>, B. Yao and Li Fei-Fei, 2010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8" name="Picture 7" descr="Kobe_new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05200" y="1752600"/>
            <a:ext cx="2228850" cy="2971800"/>
          </a:xfrm>
          <a:prstGeom prst="rect">
            <a:avLst/>
          </a:prstGeom>
        </p:spPr>
      </p:pic>
      <p:pic>
        <p:nvPicPr>
          <p:cNvPr id="9" name="Picture 8" descr="robot_wash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62000" y="1752600"/>
            <a:ext cx="1979242" cy="2971800"/>
          </a:xfrm>
          <a:prstGeom prst="rect">
            <a:avLst/>
          </a:prstGeom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447800"/>
            <a:ext cx="2038350" cy="3514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51650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3" name="Picture 2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9" name="Picture 28" descr="tennis_player_2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82696"/>
            <a:ext cx="3529742" cy="2203704"/>
          </a:xfrm>
          <a:prstGeom prst="rect">
            <a:avLst/>
          </a:prstGeom>
        </p:spPr>
      </p:pic>
      <p:sp>
        <p:nvSpPr>
          <p:cNvPr id="30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31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33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4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4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4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581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8" name="Down Arrow 17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609600" y="990600"/>
            <a:ext cx="4572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1752600"/>
            <a:ext cx="49530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Integrated reasoning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694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Picture 12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5" name="Picture 14" descr="tennis_player_3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14400" y="2133600"/>
            <a:ext cx="3352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19" name="Down Arrow 18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>
          <a:xfrm>
            <a:off x="609600" y="1752600"/>
            <a:ext cx="5105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914400" y="2514600"/>
            <a:ext cx="28956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26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ubtitle 2"/>
          <p:cNvSpPr txBox="1">
            <a:spLocks/>
          </p:cNvSpPr>
          <p:nvPr/>
        </p:nvSpPr>
        <p:spPr>
          <a:xfrm>
            <a:off x="1981200" y="304800"/>
            <a:ext cx="5410200" cy="609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Human-Object Interaction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Title 1"/>
          <p:cNvSpPr txBox="1">
            <a:spLocks/>
          </p:cNvSpPr>
          <p:nvPr/>
        </p:nvSpPr>
        <p:spPr>
          <a:xfrm>
            <a:off x="914400" y="2133600"/>
            <a:ext cx="3733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Human pose estimation</a:t>
            </a:r>
          </a:p>
        </p:txBody>
      </p:sp>
      <p:sp>
        <p:nvSpPr>
          <p:cNvPr id="24" name="Down Arrow 23"/>
          <p:cNvSpPr/>
          <p:nvPr/>
        </p:nvSpPr>
        <p:spPr>
          <a:xfrm rot="2479865">
            <a:off x="2948407" y="1350912"/>
            <a:ext cx="228600" cy="372610"/>
          </a:xfrm>
          <a:prstGeom prst="downArrow">
            <a:avLst/>
          </a:prstGeom>
          <a:solidFill>
            <a:srgbClr val="8FFF7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609600" y="990600"/>
            <a:ext cx="44958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 smtClean="0">
                <a:latin typeface="Arial" pitchFamily="34" charset="0"/>
                <a:ea typeface="+mj-ea"/>
                <a:cs typeface="Arial" pitchFamily="34" charset="0"/>
              </a:rPr>
              <a:t>Holistic image based classification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609600" y="1752600"/>
            <a:ext cx="50292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fontAlgn="auto">
              <a:spcAft>
                <a:spcPts val="0"/>
              </a:spcAft>
              <a:defRPr/>
            </a:pPr>
            <a:r>
              <a:rPr lang="en-US" sz="2200" dirty="0">
                <a:latin typeface="Arial" pitchFamily="34" charset="0"/>
                <a:cs typeface="Arial" pitchFamily="34" charset="0"/>
              </a:rPr>
              <a:t>Integrated reasoning</a:t>
            </a:r>
            <a:endParaRPr lang="en-US" sz="2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914400" y="2514600"/>
            <a:ext cx="2819400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Object detection</a:t>
            </a:r>
          </a:p>
        </p:txBody>
      </p:sp>
      <p:pic>
        <p:nvPicPr>
          <p:cNvPr id="46" name="Picture 45" descr="tennis_player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94858" y="3282696"/>
            <a:ext cx="3524250" cy="2200275"/>
          </a:xfrm>
          <a:prstGeom prst="rect">
            <a:avLst/>
          </a:prstGeom>
        </p:spPr>
      </p:pic>
      <p:sp>
        <p:nvSpPr>
          <p:cNvPr id="47" name="Rectangle 46"/>
          <p:cNvSpPr/>
          <p:nvPr/>
        </p:nvSpPr>
        <p:spPr>
          <a:xfrm>
            <a:off x="2794858" y="3270504"/>
            <a:ext cx="3529584" cy="22098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8" name="Picture 47" descr="tennis_player_1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94858" y="3276600"/>
            <a:ext cx="3529742" cy="2203704"/>
          </a:xfrm>
          <a:prstGeom prst="rect">
            <a:avLst/>
          </a:prstGeom>
        </p:spPr>
      </p:pic>
      <p:sp>
        <p:nvSpPr>
          <p:cNvPr id="49" name="Title 1"/>
          <p:cNvSpPr txBox="1">
            <a:spLocks/>
          </p:cNvSpPr>
          <p:nvPr/>
        </p:nvSpPr>
        <p:spPr>
          <a:xfrm>
            <a:off x="4242658" y="3803904"/>
            <a:ext cx="7620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6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Torso</a:t>
            </a:r>
          </a:p>
        </p:txBody>
      </p:sp>
      <p:sp>
        <p:nvSpPr>
          <p:cNvPr id="50" name="Title 1"/>
          <p:cNvSpPr txBox="1">
            <a:spLocks/>
          </p:cNvSpPr>
          <p:nvPr/>
        </p:nvSpPr>
        <p:spPr>
          <a:xfrm rot="20527913">
            <a:off x="3258764" y="3678570"/>
            <a:ext cx="112502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Right-arm</a:t>
            </a:r>
          </a:p>
        </p:txBody>
      </p:sp>
      <p:sp>
        <p:nvSpPr>
          <p:cNvPr id="51" name="Title 1"/>
          <p:cNvSpPr txBox="1">
            <a:spLocks/>
          </p:cNvSpPr>
          <p:nvPr/>
        </p:nvSpPr>
        <p:spPr>
          <a:xfrm rot="19842151">
            <a:off x="4990748" y="3646485"/>
            <a:ext cx="99347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Left-arm</a:t>
            </a:r>
          </a:p>
        </p:txBody>
      </p:sp>
      <p:sp>
        <p:nvSpPr>
          <p:cNvPr id="52" name="Title 1"/>
          <p:cNvSpPr txBox="1">
            <a:spLocks/>
          </p:cNvSpPr>
          <p:nvPr/>
        </p:nvSpPr>
        <p:spPr>
          <a:xfrm rot="18725335">
            <a:off x="3558300" y="4506363"/>
            <a:ext cx="1026303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Right-leg</a:t>
            </a:r>
          </a:p>
        </p:txBody>
      </p:sp>
      <p:sp>
        <p:nvSpPr>
          <p:cNvPr id="53" name="Title 1"/>
          <p:cNvSpPr txBox="1">
            <a:spLocks/>
          </p:cNvSpPr>
          <p:nvPr/>
        </p:nvSpPr>
        <p:spPr>
          <a:xfrm rot="541478">
            <a:off x="4997247" y="4572942"/>
            <a:ext cx="926986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Left-leg</a:t>
            </a:r>
          </a:p>
        </p:txBody>
      </p:sp>
      <p:sp>
        <p:nvSpPr>
          <p:cNvPr id="54" name="Title 1"/>
          <p:cNvSpPr txBox="1">
            <a:spLocks/>
          </p:cNvSpPr>
          <p:nvPr/>
        </p:nvSpPr>
        <p:spPr>
          <a:xfrm>
            <a:off x="4547458" y="3346704"/>
            <a:ext cx="685800" cy="304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00FF"/>
                </a:solidFill>
                <a:latin typeface="Arial" pitchFamily="34" charset="0"/>
                <a:ea typeface="+mj-ea"/>
                <a:cs typeface="Arial" pitchFamily="34" charset="0"/>
              </a:rPr>
              <a:t>Head</a:t>
            </a:r>
          </a:p>
        </p:txBody>
      </p:sp>
      <p:sp>
        <p:nvSpPr>
          <p:cNvPr id="55" name="Title 1"/>
          <p:cNvSpPr txBox="1">
            <a:spLocks/>
          </p:cNvSpPr>
          <p:nvPr/>
        </p:nvSpPr>
        <p:spPr>
          <a:xfrm>
            <a:off x="2413858" y="3880104"/>
            <a:ext cx="838200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500" b="1" dirty="0" smtClean="0">
                <a:solidFill>
                  <a:srgbClr val="009900"/>
                </a:solidFill>
                <a:latin typeface="Arial" pitchFamily="34" charset="0"/>
                <a:ea typeface="+mj-ea"/>
                <a:cs typeface="Arial" pitchFamily="34" charset="0"/>
              </a:rPr>
              <a:t>Tennis racket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667000" y="5486400"/>
            <a:ext cx="382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HOI activity: Tennis Forehand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914400" y="2911098"/>
            <a:ext cx="3614106" cy="381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US" sz="2200" b="1" dirty="0" smtClean="0">
                <a:latin typeface="Arial" pitchFamily="34" charset="0"/>
                <a:ea typeface="+mj-ea"/>
                <a:cs typeface="Arial" pitchFamily="34" charset="0"/>
              </a:rPr>
              <a:t> Action categorization</a:t>
            </a:r>
          </a:p>
        </p:txBody>
      </p:sp>
    </p:spTree>
    <p:extLst>
      <p:ext uri="{BB962C8B-B14F-4D97-AF65-F5344CB8AC3E}">
        <p14:creationId xmlns:p14="http://schemas.microsoft.com/office/powerpoint/2010/main" val="724693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9" name="Rectangle 8"/>
          <p:cNvSpPr/>
          <p:nvPr/>
        </p:nvSpPr>
        <p:spPr>
          <a:xfrm>
            <a:off x="2514600" y="2057400"/>
            <a:ext cx="457200" cy="533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2438400" y="2895600"/>
            <a:ext cx="381000" cy="6096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514600" y="4267200"/>
            <a:ext cx="304800" cy="7620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3124200" y="2286000"/>
            <a:ext cx="16002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4800600" y="2006025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Difficult part appearance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971800" y="3198812"/>
            <a:ext cx="17526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4800600" y="3059668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Self-occlusion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4724400" y="4343400"/>
            <a:ext cx="21336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looks like a body part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895600" y="4648200"/>
            <a:ext cx="1828800" cy="15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217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/>
      <p:bldP spid="16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en-US" smtClean="0"/>
              <a:t>Tracking people by learning their appearance</a:t>
            </a:r>
          </a:p>
        </p:txBody>
      </p:sp>
      <p:graphicFrame>
        <p:nvGraphicFramePr>
          <p:cNvPr id="27650" name="Object 3"/>
          <p:cNvGraphicFramePr>
            <a:graphicFrameLocks noGrp="1" noChangeAspect="1"/>
          </p:cNvGraphicFramePr>
          <p:nvPr>
            <p:ph idx="1"/>
          </p:nvPr>
        </p:nvGraphicFramePr>
        <p:xfrm>
          <a:off x="838200" y="1600200"/>
          <a:ext cx="7772400" cy="3960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05" name="Image" r:id="rId4" imgW="11860317" imgH="6044444" progId="Photoshop.Image.10">
                  <p:embed/>
                </p:oleObj>
              </mc:Choice>
              <mc:Fallback>
                <p:oleObj name="Image" r:id="rId4" imgW="11860317" imgH="6044444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600200"/>
                        <a:ext cx="7772400" cy="3960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652" name="Rectangle 4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6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  <p:sp>
        <p:nvSpPr>
          <p:cNvPr id="27653" name="Oval 5"/>
          <p:cNvSpPr>
            <a:spLocks noChangeArrowheads="1"/>
          </p:cNvSpPr>
          <p:nvPr/>
        </p:nvSpPr>
        <p:spPr bwMode="auto">
          <a:xfrm>
            <a:off x="4267200" y="4419600"/>
            <a:ext cx="1524000" cy="685800"/>
          </a:xfrm>
          <a:prstGeom prst="ellipse">
            <a:avLst/>
          </a:prstGeom>
          <a:solidFill>
            <a:srgbClr val="FFCC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0">
                <a:latin typeface="Times New Roman" pitchFamily="18" charset="0"/>
              </a:rPr>
              <a:t>Tracker</a:t>
            </a:r>
          </a:p>
        </p:txBody>
      </p:sp>
      <p:sp>
        <p:nvSpPr>
          <p:cNvPr id="27654" name="AutoShape 6"/>
          <p:cNvSpPr>
            <a:spLocks noChangeArrowheads="1"/>
          </p:cNvSpPr>
          <p:nvPr/>
        </p:nvSpPr>
        <p:spPr bwMode="auto">
          <a:xfrm>
            <a:off x="3810000" y="4572000"/>
            <a:ext cx="457200" cy="381000"/>
          </a:xfrm>
          <a:prstGeom prst="rightArrow">
            <a:avLst>
              <a:gd name="adj1" fmla="val 63537"/>
              <a:gd name="adj2" fmla="val 6708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7"/>
          <p:cNvSpPr>
            <a:spLocks noChangeArrowheads="1"/>
          </p:cNvSpPr>
          <p:nvPr/>
        </p:nvSpPr>
        <p:spPr bwMode="auto">
          <a:xfrm>
            <a:off x="5791200" y="4572000"/>
            <a:ext cx="609600" cy="381000"/>
          </a:xfrm>
          <a:prstGeom prst="rightArrow">
            <a:avLst>
              <a:gd name="adj1" fmla="val 63537"/>
              <a:gd name="adj2" fmla="val 89444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0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0" name="Picture 29" descr="object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52578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6"/>
          <p:cNvGrpSpPr>
            <a:grpSpLocks noChangeAspect="1"/>
          </p:cNvGrpSpPr>
          <p:nvPr/>
        </p:nvGrpSpPr>
        <p:grpSpPr>
          <a:xfrm>
            <a:off x="1828800" y="2057400"/>
            <a:ext cx="1853408" cy="3108960"/>
            <a:chOff x="5515517" y="4482687"/>
            <a:chExt cx="1098057" cy="1841913"/>
          </a:xfrm>
        </p:grpSpPr>
        <p:sp>
          <p:nvSpPr>
            <p:cNvPr id="37" name="Rounded Rectangle 36"/>
            <p:cNvSpPr/>
            <p:nvPr/>
          </p:nvSpPr>
          <p:spPr>
            <a:xfrm>
              <a:off x="5979613" y="4482687"/>
              <a:ext cx="233916" cy="327483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Rounded Rectangle 37"/>
            <p:cNvSpPr/>
            <p:nvPr/>
          </p:nvSpPr>
          <p:spPr>
            <a:xfrm>
              <a:off x="6073180" y="4716603"/>
              <a:ext cx="374266" cy="561399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ounded Rectangle 38"/>
            <p:cNvSpPr/>
            <p:nvPr/>
          </p:nvSpPr>
          <p:spPr>
            <a:xfrm rot="19957910">
              <a:off x="6317459" y="4705250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 rot="19957910">
              <a:off x="6467427" y="4918832"/>
              <a:ext cx="146147" cy="33050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4440663">
              <a:off x="5950313" y="4906613"/>
              <a:ext cx="140024" cy="2827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Rounded Rectangle 41"/>
            <p:cNvSpPr/>
            <p:nvPr/>
          </p:nvSpPr>
          <p:spPr>
            <a:xfrm rot="6101825">
              <a:off x="5651245" y="4781886"/>
              <a:ext cx="146147" cy="417604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 rot="789981">
              <a:off x="6305126" y="5275744"/>
              <a:ext cx="283977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970179">
              <a:off x="5887994" y="5289254"/>
              <a:ext cx="242244" cy="42839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21249300">
              <a:off x="6290075" y="5668854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>
              <a:off x="5930615" y="5729292"/>
              <a:ext cx="211823" cy="595308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2" name="Rectangle 21"/>
          <p:cNvSpPr/>
          <p:nvPr/>
        </p:nvSpPr>
        <p:spPr>
          <a:xfrm>
            <a:off x="152400" y="1905000"/>
            <a:ext cx="1676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Human pose estimation is challenging.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600200" y="5181600"/>
            <a:ext cx="32004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Felzenszwalb &amp; Huttenlocher,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Ren et al, 2005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Ramanan, 2006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Ferrari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Yang &amp; Mori,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Andriluka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Eichner &amp; Ferrari, 2009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14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>
            <a:spLocks/>
          </p:cNvSpPr>
          <p:nvPr/>
        </p:nvSpPr>
        <p:spPr>
          <a:xfrm>
            <a:off x="762000" y="609600"/>
            <a:ext cx="41910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0952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57" name="Rounded Rectangle 56"/>
          <p:cNvSpPr/>
          <p:nvPr/>
        </p:nvSpPr>
        <p:spPr>
          <a:xfrm rot="20605871">
            <a:off x="2517109" y="2046565"/>
            <a:ext cx="456991" cy="533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Rounded Rectangle 57"/>
          <p:cNvSpPr/>
          <p:nvPr/>
        </p:nvSpPr>
        <p:spPr>
          <a:xfrm rot="20255247">
            <a:off x="2747184" y="2503028"/>
            <a:ext cx="641572" cy="914400"/>
          </a:xfrm>
          <a:prstGeom prst="roundRect">
            <a:avLst/>
          </a:prstGeom>
          <a:noFill/>
          <a:ln w="31750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Rounded Rectangle 58"/>
          <p:cNvSpPr/>
          <p:nvPr/>
        </p:nvSpPr>
        <p:spPr>
          <a:xfrm rot="19957910">
            <a:off x="3068967" y="2419908"/>
            <a:ext cx="228070" cy="460483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Rounded Rectangle 59"/>
          <p:cNvSpPr/>
          <p:nvPr/>
        </p:nvSpPr>
        <p:spPr>
          <a:xfrm rot="3966386">
            <a:off x="2918722" y="2675718"/>
            <a:ext cx="238043" cy="592658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1" name="Rounded Rectangle 60"/>
          <p:cNvSpPr/>
          <p:nvPr/>
        </p:nvSpPr>
        <p:spPr>
          <a:xfrm rot="21417997">
            <a:off x="2529054" y="2741022"/>
            <a:ext cx="228070" cy="53668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Rounded Rectangle 61"/>
          <p:cNvSpPr/>
          <p:nvPr/>
        </p:nvSpPr>
        <p:spPr>
          <a:xfrm rot="10584277">
            <a:off x="2603633" y="3046086"/>
            <a:ext cx="207937" cy="386515"/>
          </a:xfrm>
          <a:prstGeom prst="roundRect">
            <a:avLst/>
          </a:prstGeom>
          <a:noFill/>
          <a:ln w="317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Rounded Rectangle 62"/>
          <p:cNvSpPr/>
          <p:nvPr/>
        </p:nvSpPr>
        <p:spPr>
          <a:xfrm rot="789981">
            <a:off x="3122101" y="3357572"/>
            <a:ext cx="388342" cy="69776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4" name="Rounded Rectangle 63"/>
          <p:cNvSpPr/>
          <p:nvPr/>
        </p:nvSpPr>
        <p:spPr>
          <a:xfrm rot="789981">
            <a:off x="2750299" y="3490953"/>
            <a:ext cx="396225" cy="741242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5" name="Rounded Rectangle 64"/>
          <p:cNvSpPr/>
          <p:nvPr/>
        </p:nvSpPr>
        <p:spPr>
          <a:xfrm rot="222206">
            <a:off x="3050575" y="3988078"/>
            <a:ext cx="318735" cy="969630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Rounded Rectangle 65"/>
          <p:cNvSpPr/>
          <p:nvPr/>
        </p:nvSpPr>
        <p:spPr>
          <a:xfrm rot="18974320">
            <a:off x="2837823" y="4115779"/>
            <a:ext cx="343390" cy="856084"/>
          </a:xfrm>
          <a:prstGeom prst="roundRect">
            <a:avLst/>
          </a:prstGeom>
          <a:noFill/>
          <a:ln w="3175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0"/>
          <p:cNvGrpSpPr/>
          <p:nvPr/>
        </p:nvGrpSpPr>
        <p:grpSpPr>
          <a:xfrm>
            <a:off x="1828800" y="2779082"/>
            <a:ext cx="1132030" cy="374904"/>
            <a:chOff x="1977113" y="2779082"/>
            <a:chExt cx="1132030" cy="374904"/>
          </a:xfrm>
        </p:grpSpPr>
        <p:sp>
          <p:nvSpPr>
            <p:cNvPr id="33" name="Rectangle 32"/>
            <p:cNvSpPr/>
            <p:nvPr/>
          </p:nvSpPr>
          <p:spPr>
            <a:xfrm rot="17506315">
              <a:off x="2415764" y="2457923"/>
              <a:ext cx="247522" cy="1030098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4" name="Rectangle 33"/>
            <p:cNvSpPr>
              <a:spLocks noChangeAspect="1"/>
            </p:cNvSpPr>
            <p:nvPr/>
          </p:nvSpPr>
          <p:spPr>
            <a:xfrm rot="17535029">
              <a:off x="2355676" y="2400519"/>
              <a:ext cx="374904" cy="1132030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7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5261887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 flipH="1"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7200" y="2590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object is detected.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060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35" grpId="0"/>
      <p:bldP spid="26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1952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1952"/>
            <a:ext cx="1989106" cy="3276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6220968" y="1889760"/>
            <a:ext cx="152400" cy="15240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" name="Picture 19" descr="object-1.png"/>
          <p:cNvPicPr>
            <a:picLocks noChangeAspect="1"/>
          </p:cNvPicPr>
          <p:nvPr/>
        </p:nvPicPr>
        <p:blipFill>
          <a:blip r:embed="rId4" cstate="print"/>
          <a:srcRect l="-49961" t="-49961" r="-49961" b="-49961"/>
          <a:stretch>
            <a:fillRect/>
          </a:stretch>
        </p:blipFill>
        <p:spPr>
          <a:xfrm>
            <a:off x="3352800" y="1752600"/>
            <a:ext cx="731520" cy="731520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3962400" y="1874520"/>
            <a:ext cx="2209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3962400" y="2026920"/>
            <a:ext cx="2209800" cy="2286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2356545"/>
            <a:ext cx="236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Small, low-resolution, partially occluded</a:t>
            </a:r>
          </a:p>
        </p:txBody>
      </p:sp>
      <p:pic>
        <p:nvPicPr>
          <p:cNvPr id="31" name="Picture 30" descr="object - Copy.png"/>
          <p:cNvPicPr>
            <a:picLocks noChangeAspect="1"/>
          </p:cNvPicPr>
          <p:nvPr/>
        </p:nvPicPr>
        <p:blipFill>
          <a:blip r:embed="rId5" cstate="print"/>
          <a:srcRect l="-36327" t="-36327" r="-36327" b="-36327"/>
          <a:stretch>
            <a:fillRect/>
          </a:stretch>
        </p:blipFill>
        <p:spPr>
          <a:xfrm>
            <a:off x="3459480" y="3728145"/>
            <a:ext cx="731520" cy="731520"/>
          </a:xfrm>
          <a:prstGeom prst="rect">
            <a:avLst/>
          </a:prstGeom>
        </p:spPr>
      </p:pic>
      <p:cxnSp>
        <p:nvCxnSpPr>
          <p:cNvPr id="32" name="Straight Arrow Connector 31"/>
          <p:cNvCxnSpPr/>
          <p:nvPr/>
        </p:nvCxnSpPr>
        <p:spPr>
          <a:xfrm>
            <a:off x="4114800" y="39319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4114800" y="4160520"/>
            <a:ext cx="2971800" cy="76200"/>
          </a:xfrm>
          <a:prstGeom prst="straightConnector1">
            <a:avLst/>
          </a:prstGeom>
          <a:ln w="15875">
            <a:solidFill>
              <a:schemeClr val="tx1"/>
            </a:solidFill>
            <a:prstDash val="lgDas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2667000" y="4337745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Image region similar to detection target</a:t>
            </a:r>
          </a:p>
        </p:txBody>
      </p:sp>
      <p:sp>
        <p:nvSpPr>
          <p:cNvPr id="48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401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2" grpId="0"/>
      <p:bldP spid="4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21" name="Rectangle 20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18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17" name="Rectangle 16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27"/>
          <p:cNvGrpSpPr>
            <a:grpSpLocks noChangeAspect="1"/>
          </p:cNvGrpSpPr>
          <p:nvPr/>
        </p:nvGrpSpPr>
        <p:grpSpPr>
          <a:xfrm>
            <a:off x="5532120" y="2103120"/>
            <a:ext cx="182880" cy="182880"/>
            <a:chOff x="6327648" y="1645920"/>
            <a:chExt cx="246888" cy="246888"/>
          </a:xfrm>
        </p:grpSpPr>
        <p:sp>
          <p:nvSpPr>
            <p:cNvPr id="29" name="Rectangle 28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33"/>
          <p:cNvGrpSpPr>
            <a:grpSpLocks noChangeAspect="1"/>
          </p:cNvGrpSpPr>
          <p:nvPr/>
        </p:nvGrpSpPr>
        <p:grpSpPr>
          <a:xfrm>
            <a:off x="6370320" y="2819400"/>
            <a:ext cx="182880" cy="182880"/>
            <a:chOff x="6327648" y="1645920"/>
            <a:chExt cx="246888" cy="246888"/>
          </a:xfrm>
        </p:grpSpPr>
        <p:sp>
          <p:nvSpPr>
            <p:cNvPr id="35" name="Rectangle 3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Rectangle 3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5" name="Group 36"/>
          <p:cNvGrpSpPr>
            <a:grpSpLocks noChangeAspect="1"/>
          </p:cNvGrpSpPr>
          <p:nvPr/>
        </p:nvGrpSpPr>
        <p:grpSpPr>
          <a:xfrm>
            <a:off x="7132320" y="2712720"/>
            <a:ext cx="182880" cy="182880"/>
            <a:chOff x="6327648" y="1645920"/>
            <a:chExt cx="246888" cy="246888"/>
          </a:xfrm>
        </p:grpSpPr>
        <p:sp>
          <p:nvSpPr>
            <p:cNvPr id="38" name="Rectangle 3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Rectangle 3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7" name="Group 40"/>
          <p:cNvGrpSpPr>
            <a:grpSpLocks noChangeAspect="1"/>
          </p:cNvGrpSpPr>
          <p:nvPr/>
        </p:nvGrpSpPr>
        <p:grpSpPr>
          <a:xfrm>
            <a:off x="7132320" y="4008120"/>
            <a:ext cx="182880" cy="182880"/>
            <a:chOff x="6327648" y="1645920"/>
            <a:chExt cx="246888" cy="246888"/>
          </a:xfrm>
        </p:grpSpPr>
        <p:sp>
          <p:nvSpPr>
            <p:cNvPr id="42" name="Rectangle 41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ectangle 42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8" name="Group 43"/>
          <p:cNvGrpSpPr>
            <a:grpSpLocks noChangeAspect="1"/>
          </p:cNvGrpSpPr>
          <p:nvPr/>
        </p:nvGrpSpPr>
        <p:grpSpPr>
          <a:xfrm>
            <a:off x="6979920" y="3169920"/>
            <a:ext cx="182880" cy="182880"/>
            <a:chOff x="6327648" y="1645920"/>
            <a:chExt cx="246888" cy="246888"/>
          </a:xfrm>
        </p:grpSpPr>
        <p:sp>
          <p:nvSpPr>
            <p:cNvPr id="45" name="Rectangle 44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ectangle 45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46"/>
          <p:cNvGrpSpPr>
            <a:grpSpLocks noChangeAspect="1"/>
          </p:cNvGrpSpPr>
          <p:nvPr/>
        </p:nvGrpSpPr>
        <p:grpSpPr>
          <a:xfrm>
            <a:off x="6141720" y="3962400"/>
            <a:ext cx="182880" cy="182880"/>
            <a:chOff x="6327648" y="1645920"/>
            <a:chExt cx="246888" cy="246888"/>
          </a:xfrm>
        </p:grpSpPr>
        <p:sp>
          <p:nvSpPr>
            <p:cNvPr id="48" name="Rectangle 4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49"/>
          <p:cNvGrpSpPr>
            <a:grpSpLocks noChangeAspect="1"/>
          </p:cNvGrpSpPr>
          <p:nvPr/>
        </p:nvGrpSpPr>
        <p:grpSpPr>
          <a:xfrm>
            <a:off x="5379720" y="3429000"/>
            <a:ext cx="182880" cy="182880"/>
            <a:chOff x="6327648" y="1645920"/>
            <a:chExt cx="246888" cy="246888"/>
          </a:xfrm>
        </p:grpSpPr>
        <p:sp>
          <p:nvSpPr>
            <p:cNvPr id="51" name="Rectangle 50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391400" y="182880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Object detection is challenging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334000" y="5422910"/>
            <a:ext cx="1981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Viola &amp; Jones, 2001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Lampert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2008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Divvala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  <a:p>
            <a:pPr>
              <a:buFont typeface="Arial" pitchFamily="34" charset="0"/>
              <a:buChar char="•"/>
            </a:pPr>
            <a:r>
              <a:rPr lang="en-US" sz="14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400" dirty="0" err="1" smtClean="0">
                <a:latin typeface="Arial" pitchFamily="34" charset="0"/>
                <a:cs typeface="Arial" pitchFamily="34" charset="0"/>
              </a:rPr>
              <a:t>Vedaldi</a:t>
            </a:r>
            <a:r>
              <a:rPr lang="en-US" sz="1400" dirty="0" smtClean="0">
                <a:latin typeface="Arial" pitchFamily="34" charset="0"/>
                <a:cs typeface="Arial" pitchFamily="34" charset="0"/>
              </a:rPr>
              <a:t> et al, 2009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453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object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grpSp>
        <p:nvGrpSpPr>
          <p:cNvPr id="2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7" name="Rounded Rectangle 36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Rounded Rectangle 39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ounded Rectangle 40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4" name="Rounded Rectangle 43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Rounded Rectangle 46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ounded Rectangle 4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Rounded Rectangle 52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Rounded Rectangle 53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ounded Rectangle 54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ounded Rectangle 55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68" name="Rectangle 67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Rectangle 68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752600" y="1828800"/>
            <a:ext cx="2133600" cy="3429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Subtitle 2"/>
          <p:cNvSpPr txBox="1">
            <a:spLocks/>
          </p:cNvSpPr>
          <p:nvPr/>
        </p:nvSpPr>
        <p:spPr>
          <a:xfrm>
            <a:off x="3657600" y="1371600"/>
            <a:ext cx="2133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cs typeface="Arial" pitchFamily="34" charset="0"/>
              </a:rPr>
              <a:t>Facilitate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sp>
        <p:nvSpPr>
          <p:cNvPr id="26" name="Curved Up Arrow 25"/>
          <p:cNvSpPr/>
          <p:nvPr/>
        </p:nvSpPr>
        <p:spPr>
          <a:xfrm>
            <a:off x="3429000" y="1066800"/>
            <a:ext cx="2667000" cy="304800"/>
          </a:xfrm>
          <a:prstGeom prst="curvedUpArrow">
            <a:avLst>
              <a:gd name="adj1" fmla="val 51175"/>
              <a:gd name="adj2" fmla="val 115791"/>
              <a:gd name="adj3" fmla="val 36538"/>
            </a:avLst>
          </a:prstGeom>
          <a:solidFill>
            <a:srgbClr val="FF0000"/>
          </a:solidFill>
          <a:ln w="127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Rectangle 26"/>
          <p:cNvSpPr>
            <a:spLocks/>
          </p:cNvSpPr>
          <p:nvPr/>
        </p:nvSpPr>
        <p:spPr>
          <a:xfrm>
            <a:off x="5334000" y="609600"/>
            <a:ext cx="2895600" cy="533400"/>
          </a:xfrm>
          <a:prstGeom prst="rect">
            <a:avLst/>
          </a:prstGeom>
          <a:solidFill>
            <a:schemeClr val="accent2">
              <a:lumMod val="40000"/>
              <a:lumOff val="6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7391400" y="2209800"/>
            <a:ext cx="1371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Arial" pitchFamily="34" charset="0"/>
                <a:cs typeface="Arial" pitchFamily="34" charset="0"/>
              </a:rPr>
              <a:t>Given the pose is estimated.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763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age15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0" y="1905000"/>
            <a:ext cx="1989106" cy="3276600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 rot="17506315">
            <a:off x="2262208" y="2457923"/>
            <a:ext cx="247522" cy="1030098"/>
          </a:xfrm>
          <a:prstGeom prst="rect">
            <a:avLst/>
          </a:prstGeom>
          <a:noFill/>
          <a:ln w="31750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" name="Group 35"/>
          <p:cNvGrpSpPr/>
          <p:nvPr/>
        </p:nvGrpSpPr>
        <p:grpSpPr>
          <a:xfrm>
            <a:off x="2511866" y="2046565"/>
            <a:ext cx="993334" cy="2925298"/>
            <a:chOff x="2665422" y="2046565"/>
            <a:chExt cx="993334" cy="2925298"/>
          </a:xfrm>
        </p:grpSpPr>
        <p:sp>
          <p:nvSpPr>
            <p:cNvPr id="57" name="Rounded Rectangle 56"/>
            <p:cNvSpPr/>
            <p:nvPr/>
          </p:nvSpPr>
          <p:spPr>
            <a:xfrm rot="20605871">
              <a:off x="2665422" y="2046565"/>
              <a:ext cx="456991" cy="533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Rounded Rectangle 57"/>
            <p:cNvSpPr/>
            <p:nvPr/>
          </p:nvSpPr>
          <p:spPr>
            <a:xfrm rot="20255247">
              <a:off x="2895497" y="2503028"/>
              <a:ext cx="641572" cy="9144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Rounded Rectangle 58"/>
            <p:cNvSpPr/>
            <p:nvPr/>
          </p:nvSpPr>
          <p:spPr>
            <a:xfrm rot="19957910">
              <a:off x="3217280" y="2419908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Rounded Rectangle 59"/>
            <p:cNvSpPr/>
            <p:nvPr/>
          </p:nvSpPr>
          <p:spPr>
            <a:xfrm rot="3966386">
              <a:off x="3067035" y="2675718"/>
              <a:ext cx="238043" cy="592658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Rounded Rectangle 60"/>
            <p:cNvSpPr/>
            <p:nvPr/>
          </p:nvSpPr>
          <p:spPr>
            <a:xfrm rot="21417997">
              <a:off x="2677367" y="2741022"/>
              <a:ext cx="228070" cy="53668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Rounded Rectangle 61"/>
            <p:cNvSpPr/>
            <p:nvPr/>
          </p:nvSpPr>
          <p:spPr>
            <a:xfrm rot="10584277">
              <a:off x="2751946" y="3046086"/>
              <a:ext cx="207937" cy="386515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Rounded Rectangle 62"/>
            <p:cNvSpPr/>
            <p:nvPr/>
          </p:nvSpPr>
          <p:spPr>
            <a:xfrm rot="789981">
              <a:off x="3270414" y="3357572"/>
              <a:ext cx="388342" cy="69776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Rounded Rectangle 63"/>
            <p:cNvSpPr/>
            <p:nvPr/>
          </p:nvSpPr>
          <p:spPr>
            <a:xfrm rot="789981">
              <a:off x="2898612" y="3490953"/>
              <a:ext cx="396225" cy="741242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Rounded Rectangle 64"/>
            <p:cNvSpPr/>
            <p:nvPr/>
          </p:nvSpPr>
          <p:spPr>
            <a:xfrm rot="222206">
              <a:off x="3198888" y="3988078"/>
              <a:ext cx="318735" cy="969630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Rounded Rectangle 65"/>
            <p:cNvSpPr/>
            <p:nvPr/>
          </p:nvSpPr>
          <p:spPr>
            <a:xfrm rot="18974320">
              <a:off x="2986136" y="4115779"/>
              <a:ext cx="343390" cy="85608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4" name="Rectangle 33"/>
          <p:cNvSpPr>
            <a:spLocks noChangeAspect="1"/>
          </p:cNvSpPr>
          <p:nvPr/>
        </p:nvSpPr>
        <p:spPr>
          <a:xfrm rot="17535029">
            <a:off x="2202120" y="2400519"/>
            <a:ext cx="374904" cy="1132030"/>
          </a:xfrm>
          <a:prstGeom prst="rect">
            <a:avLst/>
          </a:prstGeom>
          <a:noFill/>
          <a:ln w="15875" cap="sq">
            <a:solidFill>
              <a:srgbClr val="FF0000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Subtitle 2"/>
          <p:cNvSpPr txBox="1">
            <a:spLocks/>
          </p:cNvSpPr>
          <p:nvPr/>
        </p:nvSpPr>
        <p:spPr>
          <a:xfrm>
            <a:off x="609600" y="6096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&amp; Object detection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2" name="Subtitle 2"/>
          <p:cNvSpPr txBox="1">
            <a:spLocks/>
          </p:cNvSpPr>
          <p:nvPr/>
        </p:nvSpPr>
        <p:spPr>
          <a:xfrm>
            <a:off x="2743200" y="1371600"/>
            <a:ext cx="3810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  <a:cs typeface="Arial" pitchFamily="34" charset="0"/>
              </a:rPr>
              <a:t>Mutual Context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cs typeface="Arial" pitchFamily="34" charset="0"/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9001" y="1066800"/>
            <a:ext cx="2596113" cy="347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objec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000" y="1905000"/>
            <a:ext cx="1981200" cy="3263576"/>
          </a:xfrm>
          <a:prstGeom prst="rect">
            <a:avLst/>
          </a:prstGeom>
        </p:spPr>
      </p:pic>
      <p:grpSp>
        <p:nvGrpSpPr>
          <p:cNvPr id="3" name="Group 41"/>
          <p:cNvGrpSpPr/>
          <p:nvPr/>
        </p:nvGrpSpPr>
        <p:grpSpPr>
          <a:xfrm>
            <a:off x="5622357" y="2074590"/>
            <a:ext cx="1109007" cy="2955468"/>
            <a:chOff x="5774757" y="2074590"/>
            <a:chExt cx="1109007" cy="2955468"/>
          </a:xfrm>
        </p:grpSpPr>
        <p:sp>
          <p:nvSpPr>
            <p:cNvPr id="38" name="Rounded Rectangle 3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3" name="Rounded Rectangle 42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317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Rounded Rectangle 44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Rounded Rectangle 45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Rounded Rectangle 47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ounded Rectangle 50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317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ounded Rectangle 51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Rounded Rectangle 6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Rounded Rectangle 69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Rounded Rectangle 70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317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" name="Group 66"/>
          <p:cNvGrpSpPr>
            <a:grpSpLocks noChangeAspect="1"/>
          </p:cNvGrpSpPr>
          <p:nvPr/>
        </p:nvGrpSpPr>
        <p:grpSpPr>
          <a:xfrm>
            <a:off x="6217920" y="1905000"/>
            <a:ext cx="182880" cy="182880"/>
            <a:chOff x="6327648" y="1645920"/>
            <a:chExt cx="246888" cy="246888"/>
          </a:xfrm>
        </p:grpSpPr>
        <p:sp>
          <p:nvSpPr>
            <p:cNvPr id="73" name="Rectangle 72"/>
            <p:cNvSpPr/>
            <p:nvPr/>
          </p:nvSpPr>
          <p:spPr>
            <a:xfrm>
              <a:off x="6373368" y="1691640"/>
              <a:ext cx="152400" cy="152400"/>
            </a:xfrm>
            <a:prstGeom prst="rect">
              <a:avLst/>
            </a:prstGeom>
            <a:noFill/>
            <a:ln w="317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Rectangle 73"/>
            <p:cNvSpPr>
              <a:spLocks noChangeAspect="1"/>
            </p:cNvSpPr>
            <p:nvPr/>
          </p:nvSpPr>
          <p:spPr>
            <a:xfrm>
              <a:off x="6327648" y="1645920"/>
              <a:ext cx="246888" cy="246888"/>
            </a:xfrm>
            <a:prstGeom prst="rect">
              <a:avLst/>
            </a:prstGeom>
            <a:noFill/>
            <a:ln w="1587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31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Rectangle 156"/>
          <p:cNvSpPr/>
          <p:nvPr/>
        </p:nvSpPr>
        <p:spPr>
          <a:xfrm>
            <a:off x="457200" y="6293822"/>
            <a:ext cx="35052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Rectangle 155"/>
          <p:cNvSpPr/>
          <p:nvPr/>
        </p:nvSpPr>
        <p:spPr>
          <a:xfrm>
            <a:off x="457200" y="5855732"/>
            <a:ext cx="3581400" cy="304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ectangle 151"/>
          <p:cNvSpPr/>
          <p:nvPr/>
        </p:nvSpPr>
        <p:spPr>
          <a:xfrm>
            <a:off x="457200" y="3886200"/>
            <a:ext cx="3962400" cy="1828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1" name="Rectangle 150"/>
          <p:cNvSpPr/>
          <p:nvPr/>
        </p:nvSpPr>
        <p:spPr>
          <a:xfrm>
            <a:off x="457200" y="2590800"/>
            <a:ext cx="3352800" cy="11430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Rectangle 149"/>
          <p:cNvSpPr/>
          <p:nvPr/>
        </p:nvSpPr>
        <p:spPr>
          <a:xfrm>
            <a:off x="457200" y="1024354"/>
            <a:ext cx="3429000" cy="146304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78"/>
          <p:cNvGrpSpPr/>
          <p:nvPr/>
        </p:nvGrpSpPr>
        <p:grpSpPr>
          <a:xfrm>
            <a:off x="5257800" y="3200400"/>
            <a:ext cx="2369965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Oval 106"/>
          <p:cNvSpPr>
            <a:spLocks noChangeAspect="1"/>
          </p:cNvSpPr>
          <p:nvPr/>
        </p:nvSpPr>
        <p:spPr>
          <a:xfrm>
            <a:off x="5769864" y="146304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Oval 130"/>
          <p:cNvSpPr>
            <a:spLocks noChangeAspect="1"/>
          </p:cNvSpPr>
          <p:nvPr/>
        </p:nvSpPr>
        <p:spPr>
          <a:xfrm>
            <a:off x="6537960" y="2340864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" name="Picture 103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9" name="Rectangle 108"/>
          <p:cNvSpPr/>
          <p:nvPr/>
        </p:nvSpPr>
        <p:spPr>
          <a:xfrm>
            <a:off x="4648200" y="4233672"/>
            <a:ext cx="4267200" cy="1447800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143000" y="5161002"/>
            <a:ext cx="2743200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More than one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for each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5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Unobserved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during training.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6" name="Group 136"/>
          <p:cNvGrpSpPr/>
          <p:nvPr/>
        </p:nvGrpSpPr>
        <p:grpSpPr>
          <a:xfrm>
            <a:off x="457200" y="990600"/>
            <a:ext cx="3276600" cy="1557016"/>
            <a:chOff x="457200" y="1033046"/>
            <a:chExt cx="3276600" cy="1557016"/>
          </a:xfrm>
        </p:grpSpPr>
        <p:sp>
          <p:nvSpPr>
            <p:cNvPr id="110" name="TextBox 109"/>
            <p:cNvSpPr txBox="1"/>
            <p:nvPr/>
          </p:nvSpPr>
          <p:spPr>
            <a:xfrm>
              <a:off x="457200" y="1033046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A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1" name="Picture 110" descr="image10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76400" y="1143000"/>
              <a:ext cx="685800" cy="914400"/>
            </a:xfrm>
            <a:prstGeom prst="rect">
              <a:avLst/>
            </a:prstGeom>
          </p:spPr>
        </p:pic>
        <p:graphicFrame>
          <p:nvGraphicFramePr>
            <p:cNvPr id="112" name="Object 2"/>
            <p:cNvGraphicFramePr>
              <a:graphicFrameLocks noChangeAspect="1"/>
            </p:cNvGraphicFramePr>
            <p:nvPr/>
          </p:nvGraphicFramePr>
          <p:xfrm>
            <a:off x="3352800" y="1502664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4" name="Equation" r:id="rId6" imgW="330120" imgH="164880" progId="Equation.DSMT4">
                    <p:embed/>
                  </p:oleObj>
                </mc:Choice>
                <mc:Fallback>
                  <p:oleObj name="Equation" r:id="rId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2800" y="1502664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3" name="TextBox 112"/>
            <p:cNvSpPr txBox="1"/>
            <p:nvPr/>
          </p:nvSpPr>
          <p:spPr>
            <a:xfrm>
              <a:off x="1524000" y="2036064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4" name="Picture 113" descr="image14.bmp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2514601" y="1143000"/>
              <a:ext cx="607965" cy="914400"/>
            </a:xfrm>
            <a:prstGeom prst="rect">
              <a:avLst/>
            </a:prstGeom>
          </p:spPr>
        </p:pic>
        <p:sp>
          <p:nvSpPr>
            <p:cNvPr id="115" name="TextBox 114"/>
            <p:cNvSpPr txBox="1"/>
            <p:nvPr/>
          </p:nvSpPr>
          <p:spPr>
            <a:xfrm>
              <a:off x="2362200" y="2036064"/>
              <a:ext cx="10668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6" name="Picture 115" descr="image28.bmp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953575" y="1143000"/>
              <a:ext cx="570425" cy="914400"/>
            </a:xfrm>
            <a:prstGeom prst="rect">
              <a:avLst/>
            </a:prstGeom>
          </p:spPr>
        </p:pic>
        <p:sp>
          <p:nvSpPr>
            <p:cNvPr id="117" name="TextBox 116"/>
            <p:cNvSpPr txBox="1"/>
            <p:nvPr/>
          </p:nvSpPr>
          <p:spPr>
            <a:xfrm>
              <a:off x="685800" y="2036064"/>
              <a:ext cx="9906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128" name="Picture 127" descr="image10.bmp"/>
          <p:cNvPicPr>
            <a:picLocks noChangeAspect="1"/>
          </p:cNvPicPr>
          <p:nvPr/>
        </p:nvPicPr>
        <p:blipFill>
          <a:blip r:embed="rId10" cstate="print"/>
          <a:srcRect l="12438"/>
          <a:stretch>
            <a:fillRect/>
          </a:stretch>
        </p:blipFill>
        <p:spPr>
          <a:xfrm>
            <a:off x="914400" y="3965377"/>
            <a:ext cx="600502" cy="914400"/>
          </a:xfrm>
          <a:prstGeom prst="rect">
            <a:avLst/>
          </a:prstGeom>
        </p:spPr>
      </p:pic>
      <p:pic>
        <p:nvPicPr>
          <p:cNvPr id="129" name="Picture 128" descr="image09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591102" y="3965376"/>
            <a:ext cx="685800" cy="914400"/>
          </a:xfrm>
          <a:prstGeom prst="rect">
            <a:avLst/>
          </a:prstGeom>
        </p:spPr>
      </p:pic>
      <p:sp>
        <p:nvSpPr>
          <p:cNvPr id="130" name="TextBox 129"/>
          <p:cNvSpPr txBox="1"/>
          <p:nvPr/>
        </p:nvSpPr>
        <p:spPr>
          <a:xfrm>
            <a:off x="1066800" y="4876800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Intra-class variations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4953000" y="1368623"/>
            <a:ext cx="9144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Activity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495800" y="2667000"/>
            <a:ext cx="838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Object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553200" y="1981200"/>
            <a:ext cx="14478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Human pose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7620000" y="3200400"/>
            <a:ext cx="12192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Body parts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34" name="Picture 133" descr="p-image30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434754" y="3962400"/>
            <a:ext cx="662075" cy="914400"/>
          </a:xfrm>
          <a:prstGeom prst="rect">
            <a:avLst/>
          </a:prstGeom>
        </p:spPr>
      </p:pic>
      <p:pic>
        <p:nvPicPr>
          <p:cNvPr id="135" name="Picture 134" descr="p-image11.png"/>
          <p:cNvPicPr>
            <a:picLocks noChangeAspect="1"/>
          </p:cNvPicPr>
          <p:nvPr/>
        </p:nvPicPr>
        <p:blipFill>
          <a:blip r:embed="rId13" cstate="print"/>
          <a:srcRect r="24883"/>
          <a:stretch>
            <a:fillRect/>
          </a:stretch>
        </p:blipFill>
        <p:spPr>
          <a:xfrm>
            <a:off x="2438400" y="3962400"/>
            <a:ext cx="920154" cy="914400"/>
          </a:xfrm>
          <a:prstGeom prst="rect">
            <a:avLst/>
          </a:prstGeom>
        </p:spPr>
      </p:pic>
      <p:sp>
        <p:nvSpPr>
          <p:cNvPr id="138" name="TextBox 137"/>
          <p:cNvSpPr txBox="1"/>
          <p:nvPr/>
        </p:nvSpPr>
        <p:spPr>
          <a:xfrm>
            <a:off x="838200" y="5844064"/>
            <a:ext cx="3276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location;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θ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orientation;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scale. 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Group 143"/>
          <p:cNvGrpSpPr/>
          <p:nvPr/>
        </p:nvGrpSpPr>
        <p:grpSpPr>
          <a:xfrm>
            <a:off x="457200" y="2667000"/>
            <a:ext cx="3200400" cy="1148357"/>
            <a:chOff x="457200" y="2667000"/>
            <a:chExt cx="3200400" cy="1148357"/>
          </a:xfrm>
        </p:grpSpPr>
        <p:pic>
          <p:nvPicPr>
            <p:cNvPr id="119" name="Picture 118" descr="croquet_mallet.JPG"/>
            <p:cNvPicPr>
              <a:picLocks noChangeAspect="1"/>
            </p:cNvPicPr>
            <p:nvPr/>
          </p:nvPicPr>
          <p:blipFill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5440" y="2667000"/>
              <a:ext cx="670560" cy="670560"/>
            </a:xfrm>
            <a:prstGeom prst="rect">
              <a:avLst/>
            </a:prstGeom>
          </p:spPr>
        </p:pic>
        <p:pic>
          <p:nvPicPr>
            <p:cNvPr id="120" name="Picture 119" descr="Volleyball.jpg"/>
            <p:cNvPicPr>
              <a:picLocks noChangeAspect="1"/>
            </p:cNvPicPr>
            <p:nvPr/>
          </p:nvPicPr>
          <p:blipFill>
            <a:blip r:embed="rId1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9396" y="2804159"/>
              <a:ext cx="452404" cy="457200"/>
            </a:xfrm>
            <a:prstGeom prst="rect">
              <a:avLst/>
            </a:prstGeom>
          </p:spPr>
        </p:pic>
        <p:sp>
          <p:nvSpPr>
            <p:cNvPr id="121" name="TextBox 120"/>
            <p:cNvSpPr txBox="1"/>
            <p:nvPr/>
          </p:nvSpPr>
          <p:spPr>
            <a:xfrm>
              <a:off x="1524000" y="3261359"/>
              <a:ext cx="9144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Croquet mallet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2362200" y="3337559"/>
              <a:ext cx="106680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Volleyball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graphicFrame>
          <p:nvGraphicFramePr>
            <p:cNvPr id="123" name="Object 3"/>
            <p:cNvGraphicFramePr>
              <a:graphicFrameLocks noChangeAspect="1"/>
            </p:cNvGraphicFramePr>
            <p:nvPr/>
          </p:nvGraphicFramePr>
          <p:xfrm>
            <a:off x="3276600" y="3032759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6415" name="Equation" r:id="rId16" imgW="330120" imgH="164880" progId="Equation.DSMT4">
                    <p:embed/>
                  </p:oleObj>
                </mc:Choice>
                <mc:Fallback>
                  <p:oleObj name="Equation" r:id="rId16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276600" y="3032759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24" name="Picture 123" descr="tennis-racket.jpg"/>
            <p:cNvPicPr>
              <a:picLocks noChangeAspect="1"/>
            </p:cNvPicPr>
            <p:nvPr/>
          </p:nvPicPr>
          <p:blipFill>
            <a:blip r:embed="rId1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90601" y="2727959"/>
              <a:ext cx="534657" cy="537865"/>
            </a:xfrm>
            <a:prstGeom prst="rect">
              <a:avLst/>
            </a:prstGeom>
          </p:spPr>
        </p:pic>
        <p:sp>
          <p:nvSpPr>
            <p:cNvPr id="126" name="TextBox 125"/>
            <p:cNvSpPr txBox="1"/>
            <p:nvPr/>
          </p:nvSpPr>
          <p:spPr>
            <a:xfrm>
              <a:off x="838200" y="3261359"/>
              <a:ext cx="76200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500" dirty="0" smtClean="0">
                  <a:latin typeface="Arial" pitchFamily="34" charset="0"/>
                  <a:cs typeface="Arial" pitchFamily="34" charset="0"/>
                </a:rPr>
                <a:t>Tennis racket</a:t>
              </a:r>
              <a:endParaRPr lang="en-US" sz="15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457200" y="2667000"/>
              <a:ext cx="457200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r>
                <a:rPr lang="en-US" sz="2000" i="1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r>
                <a:rPr lang="en-US" sz="2000" dirty="0" smtClean="0">
                  <a:latin typeface="Times New Roman" pitchFamily="18" charset="0"/>
                  <a:cs typeface="Times New Roman" pitchFamily="18" charset="0"/>
                </a:rPr>
                <a:t>:</a:t>
              </a:r>
              <a:endParaRPr lang="en-US" sz="2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45" name="TextBox 144"/>
          <p:cNvSpPr txBox="1"/>
          <p:nvPr/>
        </p:nvSpPr>
        <p:spPr>
          <a:xfrm>
            <a:off x="457200" y="3886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7200" y="579120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457200" y="6229290"/>
            <a:ext cx="4572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f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38200" y="6293822"/>
            <a:ext cx="15240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Shape context.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9" name="Rectangle 148"/>
          <p:cNvSpPr/>
          <p:nvPr/>
        </p:nvSpPr>
        <p:spPr>
          <a:xfrm>
            <a:off x="2209800" y="6306979"/>
            <a:ext cx="1754006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1300" dirty="0" err="1" smtClean="0">
                <a:latin typeface="Arial" pitchFamily="34" charset="0"/>
                <a:cs typeface="Arial" pitchFamily="34" charset="0"/>
              </a:rPr>
              <a:t>Belongie</a:t>
            </a:r>
            <a:r>
              <a:rPr lang="en-US" sz="1300" dirty="0" smtClean="0">
                <a:latin typeface="Arial" pitchFamily="34" charset="0"/>
                <a:cs typeface="Arial" pitchFamily="34" charset="0"/>
              </a:rPr>
              <a:t> et al, 2002]</a:t>
            </a: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16" name="Equation" r:id="rId18" imgW="330120" imgH="164880" progId="Equation.DSMT4">
                  <p:embed/>
                </p:oleObj>
              </mc:Choice>
              <mc:Fallback>
                <p:oleObj name="Equation" r:id="rId1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53" name="Picture 152" descr="tennis_player_1_new.jpg"/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36592" y="4267200"/>
            <a:ext cx="4180117" cy="1371600"/>
          </a:xfrm>
          <a:prstGeom prst="rect">
            <a:avLst/>
          </a:prstGeom>
        </p:spPr>
      </p:pic>
      <p:sp>
        <p:nvSpPr>
          <p:cNvPr id="127" name="Rectangle 126"/>
          <p:cNvSpPr/>
          <p:nvPr/>
        </p:nvSpPr>
        <p:spPr>
          <a:xfrm>
            <a:off x="4648200" y="4251960"/>
            <a:ext cx="4267200" cy="14478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TextBox 105"/>
          <p:cNvSpPr txBox="1"/>
          <p:nvPr/>
        </p:nvSpPr>
        <p:spPr>
          <a:xfrm>
            <a:off x="4953000" y="5105400"/>
            <a:ext cx="1752600" cy="35394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Image evidence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0" name="Oval 139"/>
          <p:cNvSpPr>
            <a:spLocks noChangeAspect="1"/>
          </p:cNvSpPr>
          <p:nvPr/>
        </p:nvSpPr>
        <p:spPr>
          <a:xfrm>
            <a:off x="4937760" y="42519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/>
          <p:cNvSpPr>
            <a:spLocks noChangeAspect="1"/>
          </p:cNvSpPr>
          <p:nvPr/>
        </p:nvSpPr>
        <p:spPr>
          <a:xfrm>
            <a:off x="5705856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/>
          <p:cNvSpPr>
            <a:spLocks noChangeAspect="1"/>
          </p:cNvSpPr>
          <p:nvPr/>
        </p:nvSpPr>
        <p:spPr>
          <a:xfrm>
            <a:off x="640080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/>
          <p:cNvSpPr>
            <a:spLocks noChangeAspect="1"/>
          </p:cNvSpPr>
          <p:nvPr/>
        </p:nvSpPr>
        <p:spPr>
          <a:xfrm>
            <a:off x="7589520" y="4608576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6417" name="Equation" r:id="rId20" imgW="330120" imgH="164880" progId="Equation.DSMT4">
                  <p:embed/>
                </p:oleObj>
              </mc:Choice>
              <mc:Fallback>
                <p:oleObj name="Equation" r:id="rId20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5" name="Oval 124"/>
          <p:cNvSpPr>
            <a:spLocks noChangeAspect="1"/>
          </p:cNvSpPr>
          <p:nvPr/>
        </p:nvSpPr>
        <p:spPr>
          <a:xfrm>
            <a:off x="4937760" y="2990088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6" name="Oval 135"/>
          <p:cNvSpPr>
            <a:spLocks noChangeAspect="1"/>
          </p:cNvSpPr>
          <p:nvPr/>
        </p:nvSpPr>
        <p:spPr>
          <a:xfrm>
            <a:off x="758952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Oval 132"/>
          <p:cNvSpPr>
            <a:spLocks noChangeAspect="1"/>
          </p:cNvSpPr>
          <p:nvPr/>
        </p:nvSpPr>
        <p:spPr>
          <a:xfrm>
            <a:off x="6400800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32" name="Oval 131"/>
          <p:cNvSpPr>
            <a:spLocks noChangeAspect="1"/>
          </p:cNvSpPr>
          <p:nvPr/>
        </p:nvSpPr>
        <p:spPr>
          <a:xfrm>
            <a:off x="5705856" y="3566160"/>
            <a:ext cx="457200" cy="457200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200"/>
          <p:cNvGrpSpPr/>
          <p:nvPr/>
        </p:nvGrpSpPr>
        <p:grpSpPr>
          <a:xfrm>
            <a:off x="1088136" y="4035552"/>
            <a:ext cx="393192" cy="724377"/>
            <a:chOff x="1088136" y="3959352"/>
            <a:chExt cx="393192" cy="724377"/>
          </a:xfrm>
        </p:grpSpPr>
        <p:sp>
          <p:nvSpPr>
            <p:cNvPr id="154" name="Rounded Rectangle 153"/>
            <p:cNvSpPr/>
            <p:nvPr/>
          </p:nvSpPr>
          <p:spPr>
            <a:xfrm rot="21096953">
              <a:off x="1088136" y="3959352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19236430">
              <a:off x="1207135" y="4000756"/>
              <a:ext cx="214495" cy="27432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Rounded Rectangle 157"/>
            <p:cNvSpPr/>
            <p:nvPr/>
          </p:nvSpPr>
          <p:spPr>
            <a:xfrm rot="21298183">
              <a:off x="1108479" y="4062444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Rounded Rectangle 158"/>
            <p:cNvSpPr/>
            <p:nvPr/>
          </p:nvSpPr>
          <p:spPr>
            <a:xfrm rot="290976">
              <a:off x="1108423" y="4216529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>
              <a:off x="1362456" y="4205261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>
              <a:off x="1362456" y="4427697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Rounded Rectangle 167"/>
            <p:cNvSpPr/>
            <p:nvPr/>
          </p:nvSpPr>
          <p:spPr>
            <a:xfrm rot="20826390">
              <a:off x="1272318" y="4004463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Rounded Rectangle 168"/>
            <p:cNvSpPr/>
            <p:nvPr/>
          </p:nvSpPr>
          <p:spPr>
            <a:xfrm rot="4662136">
              <a:off x="1216599" y="4114800"/>
              <a:ext cx="91440" cy="22860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69"/>
            <p:cNvSpPr/>
            <p:nvPr/>
          </p:nvSpPr>
          <p:spPr>
            <a:xfrm>
              <a:off x="1252728" y="4227644"/>
              <a:ext cx="118872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>
              <a:off x="1252728" y="4443984"/>
              <a:ext cx="109728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oup 201"/>
          <p:cNvGrpSpPr/>
          <p:nvPr/>
        </p:nvGrpSpPr>
        <p:grpSpPr>
          <a:xfrm>
            <a:off x="1655064" y="4034445"/>
            <a:ext cx="530352" cy="805779"/>
            <a:chOff x="1655064" y="3958245"/>
            <a:chExt cx="530352" cy="805779"/>
          </a:xfrm>
        </p:grpSpPr>
        <p:sp>
          <p:nvSpPr>
            <p:cNvPr id="172" name="Rounded Rectangle 171"/>
            <p:cNvSpPr/>
            <p:nvPr/>
          </p:nvSpPr>
          <p:spPr>
            <a:xfrm rot="4538760">
              <a:off x="2039112" y="3949101"/>
              <a:ext cx="137160" cy="155448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 rot="3518307">
              <a:off x="1805869" y="3973741"/>
              <a:ext cx="201168" cy="31089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1565005">
              <a:off x="1883664" y="4042256"/>
              <a:ext cx="91440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0365900">
              <a:off x="1880451" y="4195039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20340745">
              <a:off x="1825332" y="4253494"/>
              <a:ext cx="118872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52408">
              <a:off x="1874520" y="4462328"/>
              <a:ext cx="109728" cy="256032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Rounded Rectangle 179"/>
            <p:cNvSpPr/>
            <p:nvPr/>
          </p:nvSpPr>
          <p:spPr>
            <a:xfrm rot="204171">
              <a:off x="1693299" y="4215384"/>
              <a:ext cx="128016" cy="23774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Rounded Rectangle 180"/>
            <p:cNvSpPr/>
            <p:nvPr/>
          </p:nvSpPr>
          <p:spPr>
            <a:xfrm rot="1090080">
              <a:off x="1655064" y="4453128"/>
              <a:ext cx="109728" cy="31089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2" name="Rounded Rectangle 181"/>
            <p:cNvSpPr/>
            <p:nvPr/>
          </p:nvSpPr>
          <p:spPr>
            <a:xfrm rot="18591997">
              <a:off x="1938528" y="4144179"/>
              <a:ext cx="82296" cy="182880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203"/>
          <p:cNvGrpSpPr/>
          <p:nvPr/>
        </p:nvGrpSpPr>
        <p:grpSpPr>
          <a:xfrm>
            <a:off x="3611880" y="3990823"/>
            <a:ext cx="417388" cy="821969"/>
            <a:chOff x="3611880" y="3914623"/>
            <a:chExt cx="417388" cy="821969"/>
          </a:xfrm>
        </p:grpSpPr>
        <p:sp>
          <p:nvSpPr>
            <p:cNvPr id="183" name="Rounded Rectangle 182"/>
            <p:cNvSpPr/>
            <p:nvPr/>
          </p:nvSpPr>
          <p:spPr>
            <a:xfrm rot="20848692">
              <a:off x="3712464" y="3914623"/>
              <a:ext cx="100584" cy="137160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4" name="Rounded Rectangle 183"/>
            <p:cNvSpPr/>
            <p:nvPr/>
          </p:nvSpPr>
          <p:spPr>
            <a:xfrm>
              <a:off x="3712464" y="4023360"/>
              <a:ext cx="182880" cy="25603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9" name="Rounded Rectangle 188"/>
            <p:cNvSpPr/>
            <p:nvPr/>
          </p:nvSpPr>
          <p:spPr>
            <a:xfrm rot="19222991">
              <a:off x="3842415" y="4023360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Rounded Rectangle 190"/>
            <p:cNvSpPr/>
            <p:nvPr/>
          </p:nvSpPr>
          <p:spPr>
            <a:xfrm rot="1529970">
              <a:off x="3661699" y="4264436"/>
              <a:ext cx="100584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Rounded Rectangle 192"/>
            <p:cNvSpPr/>
            <p:nvPr/>
          </p:nvSpPr>
          <p:spPr>
            <a:xfrm rot="18334820">
              <a:off x="3928684" y="4117782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4" name="Rounded Rectangle 193"/>
            <p:cNvSpPr/>
            <p:nvPr/>
          </p:nvSpPr>
          <p:spPr>
            <a:xfrm rot="734160">
              <a:off x="3694364" y="4044898"/>
              <a:ext cx="73152" cy="12801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5" name="Rounded Rectangle 194"/>
            <p:cNvSpPr/>
            <p:nvPr/>
          </p:nvSpPr>
          <p:spPr>
            <a:xfrm>
              <a:off x="3772203" y="4279392"/>
              <a:ext cx="100584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6" name="Rounded Rectangle 195"/>
            <p:cNvSpPr/>
            <p:nvPr/>
          </p:nvSpPr>
          <p:spPr>
            <a:xfrm>
              <a:off x="3611880" y="4435179"/>
              <a:ext cx="82296" cy="20116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7" name="Rounded Rectangle 196"/>
            <p:cNvSpPr/>
            <p:nvPr/>
          </p:nvSpPr>
          <p:spPr>
            <a:xfrm>
              <a:off x="3785616" y="4507992"/>
              <a:ext cx="82296" cy="22860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202"/>
          <p:cNvGrpSpPr/>
          <p:nvPr/>
        </p:nvGrpSpPr>
        <p:grpSpPr>
          <a:xfrm>
            <a:off x="2553437" y="4047721"/>
            <a:ext cx="784123" cy="751075"/>
            <a:chOff x="2553437" y="3971521"/>
            <a:chExt cx="784123" cy="751075"/>
          </a:xfrm>
        </p:grpSpPr>
        <p:sp>
          <p:nvSpPr>
            <p:cNvPr id="185" name="Rounded Rectangle 184"/>
            <p:cNvSpPr/>
            <p:nvPr/>
          </p:nvSpPr>
          <p:spPr>
            <a:xfrm rot="17878888">
              <a:off x="3051740" y="4012703"/>
              <a:ext cx="91440" cy="23762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6" name="Rounded Rectangle 185"/>
            <p:cNvSpPr/>
            <p:nvPr/>
          </p:nvSpPr>
          <p:spPr>
            <a:xfrm rot="2901521">
              <a:off x="2612873" y="4236740"/>
              <a:ext cx="91440" cy="21031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7" name="Rounded Rectangle 186"/>
            <p:cNvSpPr/>
            <p:nvPr/>
          </p:nvSpPr>
          <p:spPr>
            <a:xfrm>
              <a:off x="3191256" y="4267200"/>
              <a:ext cx="137160" cy="24688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8" name="Rounded Rectangle 187"/>
            <p:cNvSpPr/>
            <p:nvPr/>
          </p:nvSpPr>
          <p:spPr>
            <a:xfrm rot="2855533">
              <a:off x="3108960" y="4088546"/>
              <a:ext cx="128016" cy="329184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0" name="Rounded Rectangle 189"/>
            <p:cNvSpPr/>
            <p:nvPr/>
          </p:nvSpPr>
          <p:spPr>
            <a:xfrm rot="1317818">
              <a:off x="3138888" y="4180868"/>
              <a:ext cx="91440" cy="26517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Rounded Rectangle 191"/>
            <p:cNvSpPr/>
            <p:nvPr/>
          </p:nvSpPr>
          <p:spPr>
            <a:xfrm rot="20544688">
              <a:off x="3045152" y="4336381"/>
              <a:ext cx="109728" cy="386215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8" name="Rounded Rectangle 197"/>
            <p:cNvSpPr/>
            <p:nvPr/>
          </p:nvSpPr>
          <p:spPr>
            <a:xfrm rot="2498797">
              <a:off x="2743200" y="4133088"/>
              <a:ext cx="91440" cy="16459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9" name="Rounded Rectangle 198"/>
            <p:cNvSpPr/>
            <p:nvPr/>
          </p:nvSpPr>
          <p:spPr>
            <a:xfrm rot="18986055">
              <a:off x="2796810" y="3971521"/>
              <a:ext cx="137160" cy="164592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0" name="Rounded Rectangle 199"/>
            <p:cNvSpPr/>
            <p:nvPr/>
          </p:nvSpPr>
          <p:spPr>
            <a:xfrm rot="16200000">
              <a:off x="2955037" y="3941064"/>
              <a:ext cx="256032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8449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"/>
                            </p:stCondLst>
                            <p:childTnLst>
                              <p:par>
                                <p:cTn id="1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9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4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6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500"/>
                            </p:stCondLst>
                            <p:childTnLst>
                              <p:par>
                                <p:cTn id="2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" grpId="0" animBg="1"/>
      <p:bldP spid="156" grpId="0" animBg="1"/>
      <p:bldP spid="156" grpId="1" animBg="1"/>
      <p:bldP spid="152" grpId="0" animBg="1"/>
      <p:bldP spid="152" grpId="1" animBg="1"/>
      <p:bldP spid="151" grpId="0" animBg="1"/>
      <p:bldP spid="151" grpId="1" animBg="1"/>
      <p:bldP spid="150" grpId="0" animBg="1"/>
      <p:bldP spid="150" grpId="1" animBg="1"/>
      <p:bldP spid="107" grpId="0" animBg="1"/>
      <p:bldP spid="107" grpId="1" animBg="1"/>
      <p:bldP spid="131" grpId="0" animBg="1"/>
      <p:bldP spid="131" grpId="1" animBg="1"/>
      <p:bldP spid="54" grpId="0" animBg="1"/>
      <p:bldP spid="56" grpId="0" animBg="1"/>
      <p:bldP spid="108" grpId="0"/>
      <p:bldP spid="130" grpId="0"/>
      <p:bldP spid="100" grpId="0"/>
      <p:bldP spid="101" grpId="0"/>
      <p:bldP spid="102" grpId="0"/>
      <p:bldP spid="105" grpId="0"/>
      <p:bldP spid="138" grpId="0"/>
      <p:bldP spid="145" grpId="0"/>
      <p:bldP spid="146" grpId="0"/>
      <p:bldP spid="147" grpId="0"/>
      <p:bldP spid="148" grpId="0"/>
      <p:bldP spid="149" grpId="0"/>
      <p:bldP spid="127" grpId="0" animBg="1"/>
      <p:bldP spid="106" grpId="0"/>
      <p:bldP spid="140" grpId="0" animBg="1"/>
      <p:bldP spid="141" grpId="0" animBg="1"/>
      <p:bldP spid="142" grpId="0" animBg="1"/>
      <p:bldP spid="143" grpId="0" animBg="1"/>
      <p:bldP spid="125" grpId="0" animBg="1"/>
      <p:bldP spid="125" grpId="1" animBg="1"/>
      <p:bldP spid="55" grpId="0" animBg="1"/>
      <p:bldP spid="136" grpId="0" animBg="1"/>
      <p:bldP spid="136" grpId="1" animBg="1"/>
      <p:bldP spid="133" grpId="0" animBg="1"/>
      <p:bldP spid="133" grpId="1" animBg="1"/>
      <p:bldP spid="132" grpId="0" animBg="1"/>
      <p:bldP spid="132" grpId="1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Connector 71"/>
          <p:cNvCxnSpPr/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6"/>
          <p:cNvCxnSpPr/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7"/>
          <p:cNvCxnSpPr/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66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68" name="Rectangle 67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bg1">
                  <a:lumMod val="9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/>
          <p:nvPr/>
        </p:nvCxnSpPr>
        <p:spPr>
          <a:xfrm rot="5400000" flipH="1" flipV="1">
            <a:off x="5656069" y="2177248"/>
            <a:ext cx="535311" cy="1313649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/>
          <p:nvPr/>
        </p:nvCxnSpPr>
        <p:spPr>
          <a:xfrm rot="5400000" flipH="1" flipV="1">
            <a:off x="4905734" y="2093650"/>
            <a:ext cx="1244154" cy="67430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/>
          <p:nvPr/>
        </p:nvCxnSpPr>
        <p:spPr>
          <a:xfrm rot="16200000" flipH="1">
            <a:off x="6039883" y="1856184"/>
            <a:ext cx="643723" cy="535311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752" name="Object 16"/>
          <p:cNvGraphicFramePr>
            <a:graphicFrameLocks noChangeAspect="1"/>
          </p:cNvGraphicFramePr>
          <p:nvPr/>
        </p:nvGraphicFramePr>
        <p:xfrm>
          <a:off x="5518150" y="27305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17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18150" y="27305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3" name="Object 17"/>
          <p:cNvGraphicFramePr>
            <a:graphicFrameLocks noChangeAspect="1"/>
          </p:cNvGraphicFramePr>
          <p:nvPr/>
        </p:nvGraphicFramePr>
        <p:xfrm>
          <a:off x="5194300" y="2247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18" name="Equation" r:id="rId7" imgW="787320" imgH="279360" progId="Equation.DSMT4">
                  <p:embed/>
                </p:oleObj>
              </mc:Choice>
              <mc:Fallback>
                <p:oleObj name="Equation" r:id="rId7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94300" y="2247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6754" name="Object 18"/>
          <p:cNvGraphicFramePr>
            <a:graphicFrameLocks noChangeAspect="1"/>
          </p:cNvGraphicFramePr>
          <p:nvPr/>
        </p:nvGraphicFramePr>
        <p:xfrm>
          <a:off x="5924550" y="19685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19" name="Equation" r:id="rId9" imgW="825480" imgH="279360" progId="Equation.DSMT4">
                  <p:embed/>
                </p:oleObj>
              </mc:Choice>
              <mc:Fallback>
                <p:oleObj name="Equation" r:id="rId9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24550" y="19685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4" name="Object 113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0" name="Equation" r:id="rId11" imgW="1307880" imgH="533160" progId="Equation.DSMT4">
                  <p:embed/>
                </p:oleObj>
              </mc:Choice>
              <mc:Fallback>
                <p:oleObj name="Equation" r:id="rId11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5" name="TextBox 114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8" name="Straight Arrow Connector 117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Arrow Connector 118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1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8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2" name="Equation" r:id="rId15" imgW="330120" imgH="164880" progId="Equation.DSMT4">
                  <p:embed/>
                </p:oleObj>
              </mc:Choice>
              <mc:Fallback>
                <p:oleObj name="Equation" r:id="rId1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4" name="Rectangle 103"/>
          <p:cNvSpPr/>
          <p:nvPr/>
        </p:nvSpPr>
        <p:spPr>
          <a:xfrm>
            <a:off x="533400" y="1447800"/>
            <a:ext cx="41910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5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3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6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4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7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525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TextBox 107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899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67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6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6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6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67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67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5" grpId="0"/>
      <p:bldP spid="116" grpId="0"/>
      <p:bldP spid="117" grpId="0"/>
      <p:bldP spid="104" grpId="0" animBg="1"/>
      <p:bldP spid="10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75" name="Object 15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5" name="Equation" r:id="rId5" imgW="838080" imgH="279360" progId="Equation.DSMT4">
                  <p:embed/>
                </p:oleObj>
              </mc:Choice>
              <mc:Fallback>
                <p:oleObj name="Equation" r:id="rId5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776" name="Object 16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6" name="Equation" r:id="rId7" imgW="901440" imgH="279360" progId="Equation.DSMT4">
                  <p:embed/>
                </p:oleObj>
              </mc:Choice>
              <mc:Fallback>
                <p:oleObj name="Equation" r:id="rId7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7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8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2286000"/>
            <a:ext cx="4267200" cy="12192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0" name="TextBox 10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2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89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3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0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1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7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2" name="Equation" r:id="rId18" imgW="3886200" imgH="457200" progId="Equation.DSMT4">
                  <p:embed/>
                </p:oleObj>
              </mc:Choice>
              <mc:Fallback>
                <p:oleObj name="Equation" r:id="rId1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8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7786" name="Object 26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3" name="Equation" r:id="rId20" imgW="876240" imgH="279360" progId="Equation.DSMT4">
                  <p:embed/>
                </p:oleObj>
              </mc:Choice>
              <mc:Fallback>
                <p:oleObj name="Equation" r:id="rId20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0" name="Object 99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4" name="Equation" r:id="rId22" imgW="1307880" imgH="533160" progId="Equation.DSMT4">
                  <p:embed/>
                </p:oleObj>
              </mc:Choice>
              <mc:Fallback>
                <p:oleObj name="Equation" r:id="rId22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9" name="TextBox 10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5" name="Straight Arrow Connector 11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Arrow Connector 11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18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5" name="Equation" r:id="rId24" imgW="787320" imgH="279360" progId="Equation.DSMT4">
                  <p:embed/>
                </p:oleObj>
              </mc:Choice>
              <mc:Fallback>
                <p:oleObj name="Equation" r:id="rId24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6" name="Equation" r:id="rId26" imgW="825480" imgH="279360" progId="Equation.DSMT4">
                  <p:embed/>
                </p:oleObj>
              </mc:Choice>
              <mc:Fallback>
                <p:oleObj name="Equation" r:id="rId26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9597" name="Equation" r:id="rId28" imgW="838080" imgH="279360" progId="Equation.DSMT4">
                  <p:embed/>
                </p:oleObj>
              </mc:Choice>
              <mc:Fallback>
                <p:oleObj name="Equation" r:id="rId28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5" name="TextBox 134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340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77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77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77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77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77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7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06" name="Rectangle 105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25400"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381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781800" y="3179802"/>
            <a:ext cx="1828800" cy="553998"/>
          </a:xfrm>
          <a:prstGeom prst="rect">
            <a:avLst/>
          </a:prstGeom>
          <a:solidFill>
            <a:schemeClr val="accent2">
              <a:lumMod val="40000"/>
              <a:lumOff val="60000"/>
              <a:alpha val="72000"/>
            </a:schemeClr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Obtained by structure learning</a:t>
            </a:r>
            <a:endParaRPr lang="en-US" sz="15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09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0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2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0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3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533400" y="3581400"/>
            <a:ext cx="3886200" cy="6858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TextBox 131"/>
          <p:cNvSpPr txBox="1"/>
          <p:nvPr/>
        </p:nvSpPr>
        <p:spPr>
          <a:xfrm>
            <a:off x="609600" y="3637002"/>
            <a:ext cx="3886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6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1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2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3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9" name="TextBox 118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1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4" name="Equation" r:id="rId14" imgW="838080" imgH="279360" progId="Equation.DSMT4">
                  <p:embed/>
                </p:oleObj>
              </mc:Choice>
              <mc:Fallback>
                <p:oleObj name="Equation" r:id="rId14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2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5" name="Equation" r:id="rId16" imgW="901440" imgH="279360" progId="Equation.DSMT4">
                  <p:embed/>
                </p:oleObj>
              </mc:Choice>
              <mc:Fallback>
                <p:oleObj name="Equation" r:id="rId16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6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4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7" name="Equation" r:id="rId20" imgW="3886200" imgH="457200" progId="Equation.DSMT4">
                  <p:embed/>
                </p:oleObj>
              </mc:Choice>
              <mc:Fallback>
                <p:oleObj name="Equation" r:id="rId20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5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8" name="TextBox 157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19845" name="Object 37"/>
          <p:cNvGraphicFramePr>
            <a:graphicFrameLocks noChangeAspect="1"/>
          </p:cNvGraphicFramePr>
          <p:nvPr/>
        </p:nvGraphicFramePr>
        <p:xfrm>
          <a:off x="5289550" y="3263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8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89550" y="3263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6" name="Object 38"/>
          <p:cNvGraphicFramePr>
            <a:graphicFrameLocks noChangeAspect="1"/>
          </p:cNvGraphicFramePr>
          <p:nvPr/>
        </p:nvGraphicFramePr>
        <p:xfrm>
          <a:off x="6762750" y="39497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19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62750" y="39497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847" name="Object 39"/>
          <p:cNvGraphicFramePr>
            <a:graphicFrameLocks noChangeAspect="1"/>
          </p:cNvGraphicFramePr>
          <p:nvPr/>
        </p:nvGraphicFramePr>
        <p:xfrm>
          <a:off x="6337300" y="29337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20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7300" y="29337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1" name="Object 160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0621" name="Equation" r:id="rId28" imgW="1307880" imgH="533160" progId="Equation.DSMT4">
                  <p:embed/>
                </p:oleObj>
              </mc:Choice>
              <mc:Fallback>
                <p:oleObj name="Equation" r:id="rId28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" name="TextBox 161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65" name="Straight Arrow Connector 164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Arrow Connector 165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01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76200"/>
            <a:ext cx="8686800" cy="838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Top-down method to build model: </a:t>
            </a:r>
            <a:br>
              <a:rPr lang="en-US" dirty="0" smtClean="0"/>
            </a:br>
            <a:r>
              <a:rPr lang="en-US" dirty="0" smtClean="0"/>
              <a:t>	Exploit “easy” poses</a:t>
            </a:r>
          </a:p>
        </p:txBody>
      </p:sp>
      <p:pic>
        <p:nvPicPr>
          <p:cNvPr id="48131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73200"/>
            <a:ext cx="86868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2" name="Rectangle 12"/>
          <p:cNvSpPr>
            <a:spLocks noChangeArrowheads="1"/>
          </p:cNvSpPr>
          <p:nvPr/>
        </p:nvSpPr>
        <p:spPr bwMode="auto">
          <a:xfrm>
            <a:off x="457200" y="6126163"/>
            <a:ext cx="8382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1" hangingPunct="1"/>
            <a:r>
              <a:rPr lang="en-US" sz="1800" b="0"/>
              <a:t>D. Ramanan, D. Forsyth, and A. Zisserman. </a:t>
            </a:r>
            <a:r>
              <a:rPr lang="en-US" sz="1800" b="0">
                <a:hlinkClick r:id="rId4"/>
              </a:rPr>
              <a:t>Tracking People by Learning their Appearance</a:t>
            </a:r>
            <a:r>
              <a:rPr lang="en-US" sz="1800" b="0"/>
              <a:t>. PAMI 2007.</a:t>
            </a:r>
          </a:p>
        </p:txBody>
      </p:sp>
    </p:spTree>
    <p:extLst>
      <p:ext uri="{BB962C8B-B14F-4D97-AF65-F5344CB8AC3E}">
        <p14:creationId xmlns:p14="http://schemas.microsoft.com/office/powerpoint/2010/main" val="108181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120" descr="tennis_player_0_new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5285" y="4267200"/>
            <a:ext cx="4180115" cy="1371600"/>
          </a:xfrm>
          <a:prstGeom prst="rect">
            <a:avLst/>
          </a:prstGeom>
        </p:spPr>
      </p:pic>
      <p:sp>
        <p:nvSpPr>
          <p:cNvPr id="122" name="Rectangle 121"/>
          <p:cNvSpPr/>
          <p:nvPr/>
        </p:nvSpPr>
        <p:spPr>
          <a:xfrm>
            <a:off x="4724400" y="4267200"/>
            <a:ext cx="4191000" cy="1447800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" name="Rectangle 108"/>
          <p:cNvSpPr/>
          <p:nvPr/>
        </p:nvSpPr>
        <p:spPr>
          <a:xfrm>
            <a:off x="533400" y="4419600"/>
            <a:ext cx="4038600" cy="1676400"/>
          </a:xfrm>
          <a:prstGeom prst="rect">
            <a:avLst/>
          </a:prstGeom>
          <a:solidFill>
            <a:srgbClr val="0000FF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6590132" y="239685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4991761" y="3052877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825694" y="1524000"/>
            <a:ext cx="333573" cy="33357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i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endParaRPr lang="en-US" sz="1600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77"/>
          <p:cNvGrpSpPr/>
          <p:nvPr/>
        </p:nvGrpSpPr>
        <p:grpSpPr>
          <a:xfrm>
            <a:off x="5964681" y="2681572"/>
            <a:ext cx="1730619" cy="990010"/>
            <a:chOff x="5638797" y="2793268"/>
            <a:chExt cx="1897608" cy="1085537"/>
          </a:xfrm>
        </p:grpSpPr>
        <p:cxnSp>
          <p:nvCxnSpPr>
            <p:cNvPr id="97" name="Straight Connector 96"/>
            <p:cNvCxnSpPr>
              <a:stCxn id="88" idx="0"/>
              <a:endCxn id="54" idx="3"/>
            </p:cNvCxnSpPr>
            <p:nvPr/>
          </p:nvCxnSpPr>
          <p:spPr>
            <a:xfrm rot="5400000" flipH="1" flipV="1">
              <a:off x="5500114" y="2931952"/>
              <a:ext cx="1016732" cy="739365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5" idx="0"/>
              <a:endCxn id="54" idx="4"/>
            </p:cNvCxnSpPr>
            <p:nvPr/>
          </p:nvCxnSpPr>
          <p:spPr>
            <a:xfrm rot="5400000" flipH="1" flipV="1">
              <a:off x="5972555" y="3275077"/>
              <a:ext cx="963168" cy="10668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stCxn id="84" idx="1"/>
              <a:endCxn id="54" idx="5"/>
            </p:cNvCxnSpPr>
            <p:nvPr/>
          </p:nvCxnSpPr>
          <p:spPr>
            <a:xfrm rot="16200000" flipV="1">
              <a:off x="6543831" y="2886231"/>
              <a:ext cx="1085537" cy="899611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8" name="Object 4"/>
          <p:cNvGraphicFramePr>
            <a:graphicFrameLocks noChangeAspect="1"/>
          </p:cNvGraphicFramePr>
          <p:nvPr/>
        </p:nvGraphicFramePr>
        <p:xfrm>
          <a:off x="7076593" y="4772863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4" name="Equation" r:id="rId5" imgW="330120" imgH="164880" progId="Equation.DSMT4">
                  <p:embed/>
                </p:oleObj>
              </mc:Choice>
              <mc:Fallback>
                <p:oleObj name="Equation" r:id="rId5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76593" y="4772863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oup 182"/>
          <p:cNvGrpSpPr/>
          <p:nvPr/>
        </p:nvGrpSpPr>
        <p:grpSpPr>
          <a:xfrm>
            <a:off x="4991759" y="4260569"/>
            <a:ext cx="416966" cy="376780"/>
            <a:chOff x="4571998" y="4524624"/>
            <a:chExt cx="457200" cy="413136"/>
          </a:xfrm>
        </p:grpSpPr>
        <p:sp>
          <p:nvSpPr>
            <p:cNvPr id="95" name="TextBox 94"/>
            <p:cNvSpPr txBox="1"/>
            <p:nvPr/>
          </p:nvSpPr>
          <p:spPr>
            <a:xfrm>
              <a:off x="4571998" y="4524624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Oval 95"/>
            <p:cNvSpPr>
              <a:spLocks noChangeAspect="1"/>
            </p:cNvSpPr>
            <p:nvPr/>
          </p:nvSpPr>
          <p:spPr>
            <a:xfrm>
              <a:off x="4572000" y="457200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5" name="Group 183"/>
          <p:cNvGrpSpPr/>
          <p:nvPr/>
        </p:nvGrpSpPr>
        <p:grpSpPr>
          <a:xfrm>
            <a:off x="5756199" y="4651248"/>
            <a:ext cx="416966" cy="347472"/>
            <a:chOff x="5410200" y="5010150"/>
            <a:chExt cx="457200" cy="381000"/>
          </a:xfrm>
        </p:grpSpPr>
        <p:sp>
          <p:nvSpPr>
            <p:cNvPr id="93" name="TextBox 92"/>
            <p:cNvSpPr txBox="1"/>
            <p:nvPr/>
          </p:nvSpPr>
          <p:spPr>
            <a:xfrm>
              <a:off x="5410200" y="501015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4" name="Oval 93"/>
            <p:cNvSpPr>
              <a:spLocks noChangeAspect="1"/>
            </p:cNvSpPr>
            <p:nvPr/>
          </p:nvSpPr>
          <p:spPr>
            <a:xfrm>
              <a:off x="5425440" y="50253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6" name="Group 184"/>
          <p:cNvGrpSpPr/>
          <p:nvPr/>
        </p:nvGrpSpPr>
        <p:grpSpPr>
          <a:xfrm>
            <a:off x="6451143" y="4651248"/>
            <a:ext cx="416966" cy="347472"/>
            <a:chOff x="6172200" y="4953000"/>
            <a:chExt cx="457200" cy="381000"/>
          </a:xfrm>
        </p:grpSpPr>
        <p:sp>
          <p:nvSpPr>
            <p:cNvPr id="91" name="TextBox 90"/>
            <p:cNvSpPr txBox="1"/>
            <p:nvPr/>
          </p:nvSpPr>
          <p:spPr>
            <a:xfrm>
              <a:off x="6172200" y="4953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187440" y="4968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7" name="Group 185"/>
          <p:cNvGrpSpPr/>
          <p:nvPr/>
        </p:nvGrpSpPr>
        <p:grpSpPr>
          <a:xfrm>
            <a:off x="7632549" y="4651248"/>
            <a:ext cx="416966" cy="347472"/>
            <a:chOff x="7467600" y="5029200"/>
            <a:chExt cx="457200" cy="381000"/>
          </a:xfrm>
        </p:grpSpPr>
        <p:sp>
          <p:nvSpPr>
            <p:cNvPr id="89" name="TextBox 88"/>
            <p:cNvSpPr txBox="1"/>
            <p:nvPr/>
          </p:nvSpPr>
          <p:spPr>
            <a:xfrm>
              <a:off x="7467600" y="50292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0" name="Oval 89"/>
            <p:cNvSpPr>
              <a:spLocks noChangeAspect="1"/>
            </p:cNvSpPr>
            <p:nvPr/>
          </p:nvSpPr>
          <p:spPr>
            <a:xfrm>
              <a:off x="7482840" y="50444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aphicFrame>
        <p:nvGraphicFramePr>
          <p:cNvPr id="63" name="Object 4"/>
          <p:cNvGraphicFramePr>
            <a:graphicFrameLocks noChangeAspect="1"/>
          </p:cNvGraphicFramePr>
          <p:nvPr/>
        </p:nvGraphicFramePr>
        <p:xfrm>
          <a:off x="7007099" y="3747821"/>
          <a:ext cx="347472" cy="156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5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7099" y="3747821"/>
                        <a:ext cx="347472" cy="1563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8" name="Group 156"/>
          <p:cNvGrpSpPr/>
          <p:nvPr/>
        </p:nvGrpSpPr>
        <p:grpSpPr>
          <a:xfrm>
            <a:off x="5756199" y="3608832"/>
            <a:ext cx="416966" cy="347472"/>
            <a:chOff x="5410200" y="3790950"/>
            <a:chExt cx="457200" cy="381000"/>
          </a:xfrm>
        </p:grpSpPr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425440" y="380619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410200" y="3790950"/>
              <a:ext cx="457200" cy="371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" name="Group 157"/>
          <p:cNvGrpSpPr/>
          <p:nvPr/>
        </p:nvGrpSpPr>
        <p:grpSpPr>
          <a:xfrm>
            <a:off x="6451143" y="3608832"/>
            <a:ext cx="416966" cy="347472"/>
            <a:chOff x="6172200" y="3733800"/>
            <a:chExt cx="457200" cy="381000"/>
          </a:xfrm>
        </p:grpSpPr>
        <p:sp>
          <p:nvSpPr>
            <p:cNvPr id="85" name="TextBox 84"/>
            <p:cNvSpPr txBox="1"/>
            <p:nvPr/>
          </p:nvSpPr>
          <p:spPr>
            <a:xfrm>
              <a:off x="6172200" y="37338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baseline="-25000" dirty="0" smtClean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en-US" sz="1600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6187440" y="37490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0" name="Group 158"/>
          <p:cNvGrpSpPr/>
          <p:nvPr/>
        </p:nvGrpSpPr>
        <p:grpSpPr>
          <a:xfrm>
            <a:off x="7632549" y="3608832"/>
            <a:ext cx="416966" cy="347472"/>
            <a:chOff x="7467600" y="3810000"/>
            <a:chExt cx="457200" cy="381000"/>
          </a:xfrm>
        </p:grpSpPr>
        <p:sp>
          <p:nvSpPr>
            <p:cNvPr id="83" name="TextBox 82"/>
            <p:cNvSpPr txBox="1"/>
            <p:nvPr/>
          </p:nvSpPr>
          <p:spPr>
            <a:xfrm>
              <a:off x="7467600" y="3810000"/>
              <a:ext cx="4572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i="1" dirty="0" smtClean="0">
                  <a:latin typeface="Times New Roman" pitchFamily="18" charset="0"/>
                  <a:cs typeface="Times New Roman" pitchFamily="18" charset="0"/>
                </a:rPr>
                <a:t>P</a:t>
              </a:r>
              <a:r>
                <a:rPr lang="en-US" sz="1600" i="1" baseline="-25000" dirty="0" smtClean="0">
                  <a:latin typeface="Times New Roman" pitchFamily="18" charset="0"/>
                  <a:cs typeface="Times New Roman" pitchFamily="18" charset="0"/>
                </a:rPr>
                <a:t>N</a:t>
              </a:r>
              <a:endParaRPr lang="en-US" sz="1600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482840" y="3825240"/>
              <a:ext cx="365760" cy="36576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1" name="Group 180"/>
          <p:cNvGrpSpPr/>
          <p:nvPr/>
        </p:nvGrpSpPr>
        <p:grpSpPr>
          <a:xfrm>
            <a:off x="5181600" y="3386450"/>
            <a:ext cx="2654688" cy="1278697"/>
            <a:chOff x="4671329" y="3566160"/>
            <a:chExt cx="2910841" cy="1402080"/>
          </a:xfrm>
        </p:grpSpPr>
        <p:cxnSp>
          <p:nvCxnSpPr>
            <p:cNvPr id="79" name="Straight Connector 24"/>
            <p:cNvCxnSpPr>
              <a:stCxn id="96" idx="0"/>
              <a:endCxn id="55" idx="4"/>
            </p:cNvCxnSpPr>
            <p:nvPr/>
          </p:nvCxnSpPr>
          <p:spPr>
            <a:xfrm rot="5400000" flipH="1" flipV="1">
              <a:off x="4168409" y="4069080"/>
              <a:ext cx="10058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>
              <a:stCxn id="94" idx="0"/>
              <a:endCxn id="87" idx="4"/>
            </p:cNvCxnSpPr>
            <p:nvPr/>
          </p:nvCxnSpPr>
          <p:spPr>
            <a:xfrm rot="5400000" flipH="1" flipV="1">
              <a:off x="5136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92" idx="0"/>
              <a:endCxn id="86" idx="4"/>
            </p:cNvCxnSpPr>
            <p:nvPr/>
          </p:nvCxnSpPr>
          <p:spPr>
            <a:xfrm rot="5400000" flipH="1" flipV="1">
              <a:off x="5898149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>
              <a:stCxn id="90" idx="0"/>
              <a:endCxn id="84" idx="4"/>
            </p:cNvCxnSpPr>
            <p:nvPr/>
          </p:nvCxnSpPr>
          <p:spPr>
            <a:xfrm rot="5400000" flipH="1" flipV="1">
              <a:off x="7193550" y="4579620"/>
              <a:ext cx="777240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78"/>
          <p:cNvGrpSpPr/>
          <p:nvPr/>
        </p:nvGrpSpPr>
        <p:grpSpPr>
          <a:xfrm>
            <a:off x="5257800" y="3219664"/>
            <a:ext cx="2312450" cy="569854"/>
            <a:chOff x="4800644" y="3383281"/>
            <a:chExt cx="2598645" cy="624840"/>
          </a:xfrm>
        </p:grpSpPr>
        <p:cxnSp>
          <p:nvCxnSpPr>
            <p:cNvPr id="76" name="Straight Connector 75"/>
            <p:cNvCxnSpPr>
              <a:stCxn id="55" idx="5"/>
              <a:endCxn id="88" idx="1"/>
            </p:cNvCxnSpPr>
            <p:nvPr/>
          </p:nvCxnSpPr>
          <p:spPr>
            <a:xfrm rot="16200000" flipH="1">
              <a:off x="4822138" y="3491101"/>
              <a:ext cx="483015" cy="526004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>
              <a:off x="4953000" y="3474720"/>
              <a:ext cx="1234440" cy="43891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>
              <a:stCxn id="84" idx="2"/>
              <a:endCxn id="55" idx="6"/>
            </p:cNvCxnSpPr>
            <p:nvPr/>
          </p:nvCxnSpPr>
          <p:spPr>
            <a:xfrm rot="10800000">
              <a:off x="4854208" y="3383281"/>
              <a:ext cx="2545081" cy="62484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03"/>
          <p:cNvGrpSpPr/>
          <p:nvPr/>
        </p:nvGrpSpPr>
        <p:grpSpPr>
          <a:xfrm>
            <a:off x="6096000" y="3789518"/>
            <a:ext cx="1621678" cy="375269"/>
            <a:chOff x="6103671" y="3789518"/>
            <a:chExt cx="1690208" cy="375269"/>
          </a:xfrm>
        </p:grpSpPr>
        <p:cxnSp>
          <p:nvCxnSpPr>
            <p:cNvPr id="69" name="Straight Connector 18"/>
            <p:cNvCxnSpPr>
              <a:stCxn id="87" idx="6"/>
              <a:endCxn id="86" idx="2"/>
            </p:cNvCxnSpPr>
            <p:nvPr/>
          </p:nvCxnSpPr>
          <p:spPr>
            <a:xfrm>
              <a:off x="6103671" y="3789518"/>
              <a:ext cx="361371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Freeform 19"/>
            <p:cNvSpPr/>
            <p:nvPr/>
          </p:nvSpPr>
          <p:spPr>
            <a:xfrm>
              <a:off x="6110377" y="3956304"/>
              <a:ext cx="1683502" cy="208483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20"/>
            <p:cNvSpPr/>
            <p:nvPr/>
          </p:nvSpPr>
          <p:spPr>
            <a:xfrm>
              <a:off x="6874816" y="3886810"/>
              <a:ext cx="903427" cy="159018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73" name="Straight Connector 72"/>
          <p:cNvCxnSpPr>
            <a:stCxn id="55" idx="7"/>
          </p:cNvCxnSpPr>
          <p:nvPr/>
        </p:nvCxnSpPr>
        <p:spPr>
          <a:xfrm rot="5400000" flipH="1" flipV="1">
            <a:off x="5665652" y="2177248"/>
            <a:ext cx="535311" cy="131364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16"/>
          <p:cNvCxnSpPr>
            <a:endCxn id="56" idx="3"/>
          </p:cNvCxnSpPr>
          <p:nvPr/>
        </p:nvCxnSpPr>
        <p:spPr>
          <a:xfrm rot="5400000" flipH="1" flipV="1">
            <a:off x="4915317" y="2093650"/>
            <a:ext cx="1244154" cy="6743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17"/>
          <p:cNvCxnSpPr>
            <a:endCxn id="54" idx="1"/>
          </p:cNvCxnSpPr>
          <p:nvPr/>
        </p:nvCxnSpPr>
        <p:spPr>
          <a:xfrm rot="16200000" flipH="1">
            <a:off x="6049466" y="1856184"/>
            <a:ext cx="643723" cy="53531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Mutual Context Model Representation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09600" y="4419600"/>
            <a:ext cx="39624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 and 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Discriminative part detection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scores.</a:t>
            </a:r>
          </a:p>
        </p:txBody>
      </p:sp>
      <p:graphicFrame>
        <p:nvGraphicFramePr>
          <p:cNvPr id="106" name="Object 10"/>
          <p:cNvGraphicFramePr>
            <a:graphicFrameLocks noChangeAspect="1"/>
          </p:cNvGraphicFramePr>
          <p:nvPr/>
        </p:nvGraphicFramePr>
        <p:xfrm>
          <a:off x="793750" y="4445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6" name="Equation" r:id="rId8" imgW="876240" imgH="279360" progId="Equation.DSMT4">
                  <p:embed/>
                </p:oleObj>
              </mc:Choice>
              <mc:Fallback>
                <p:oleObj name="Equation" r:id="rId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93750" y="4445000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1390" name="Object 14"/>
          <p:cNvGraphicFramePr>
            <a:graphicFrameLocks noChangeAspect="1"/>
          </p:cNvGraphicFramePr>
          <p:nvPr/>
        </p:nvGraphicFramePr>
        <p:xfrm>
          <a:off x="2108200" y="443230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7" name="Equation" r:id="rId10" imgW="939600" imgH="304560" progId="Equation.DSMT4">
                  <p:embed/>
                </p:oleObj>
              </mc:Choice>
              <mc:Fallback>
                <p:oleObj name="Equation" r:id="rId1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08200" y="4432300"/>
                        <a:ext cx="939800" cy="30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" name="TextBox 106"/>
          <p:cNvSpPr txBox="1"/>
          <p:nvPr/>
        </p:nvSpPr>
        <p:spPr>
          <a:xfrm>
            <a:off x="2438400" y="5321808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[Andriluka et al, 2009]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990600" y="5010835"/>
            <a:ext cx="28194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Shape context + AdaBoost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609600" y="3637002"/>
            <a:ext cx="3810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7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Learn structural connectivity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the body parts and the object.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2438400" y="5541264"/>
            <a:ext cx="1905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[Belongie et al, 2002]</a:t>
            </a:r>
          </a:p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[Viola &amp; Jones, 2001]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20847" name="Object 15"/>
          <p:cNvGraphicFramePr>
            <a:graphicFrameLocks noChangeAspect="1"/>
          </p:cNvGraphicFramePr>
          <p:nvPr/>
        </p:nvGraphicFramePr>
        <p:xfrm>
          <a:off x="4749800" y="37211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8" name="Equation" r:id="rId12" imgW="876240" imgH="279360" progId="Equation.DSMT4">
                  <p:embed/>
                </p:oleObj>
              </mc:Choice>
              <mc:Fallback>
                <p:oleObj name="Equation" r:id="rId12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9800" y="37211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0848" name="Object 16"/>
          <p:cNvGraphicFramePr>
            <a:graphicFrameLocks noChangeAspect="1"/>
          </p:cNvGraphicFramePr>
          <p:nvPr/>
        </p:nvGraphicFramePr>
        <p:xfrm>
          <a:off x="6197600" y="41084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49" name="Equation" r:id="rId14" imgW="939600" imgH="304560" progId="Equation.DSMT4">
                  <p:embed/>
                </p:oleObj>
              </mc:Choice>
              <mc:Fallback>
                <p:oleObj name="Equation" r:id="rId14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97600" y="41084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7" name="Object 13"/>
          <p:cNvGraphicFramePr>
            <a:graphicFrameLocks noChangeAspect="1"/>
          </p:cNvGraphicFramePr>
          <p:nvPr/>
        </p:nvGraphicFramePr>
        <p:xfrm>
          <a:off x="819150" y="1531938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0" name="Equation" r:id="rId16" imgW="787320" imgH="279360" progId="Equation.DSMT4">
                  <p:embed/>
                </p:oleObj>
              </mc:Choice>
              <mc:Fallback>
                <p:oleObj name="Equation" r:id="rId16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9150" y="1531938"/>
                        <a:ext cx="7874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8" name="Object 14"/>
          <p:cNvGraphicFramePr>
            <a:graphicFrameLocks noChangeAspect="1"/>
          </p:cNvGraphicFramePr>
          <p:nvPr/>
        </p:nvGraphicFramePr>
        <p:xfrm>
          <a:off x="1689100" y="1531938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1" name="Equation" r:id="rId18" imgW="825480" imgH="279360" progId="Equation.DSMT4">
                  <p:embed/>
                </p:oleObj>
              </mc:Choice>
              <mc:Fallback>
                <p:oleObj name="Equation" r:id="rId18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9100" y="1531938"/>
                        <a:ext cx="8255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9" name="Object 15"/>
          <p:cNvGraphicFramePr>
            <a:graphicFrameLocks noChangeAspect="1"/>
          </p:cNvGraphicFramePr>
          <p:nvPr/>
        </p:nvGraphicFramePr>
        <p:xfrm>
          <a:off x="2590800" y="1531938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2" name="Equation" r:id="rId20" imgW="838080" imgH="279360" progId="Equation.DSMT4">
                  <p:embed/>
                </p:oleObj>
              </mc:Choice>
              <mc:Fallback>
                <p:oleObj name="Equation" r:id="rId20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531938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0" name="TextBox 119"/>
          <p:cNvSpPr txBox="1"/>
          <p:nvPr/>
        </p:nvSpPr>
        <p:spPr>
          <a:xfrm>
            <a:off x="609600" y="1524000"/>
            <a:ext cx="4191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,                ,                 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: Frequency of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co-occurrence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between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O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, and </a:t>
            </a:r>
            <a:r>
              <a:rPr lang="en-US" sz="1700" i="1" dirty="0" smtClean="0"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2283023"/>
            <a:ext cx="42672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                ,                 ,                  : </a:t>
            </a:r>
            <a:r>
              <a:rPr lang="en-US" sz="17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Spatial relationship</a:t>
            </a:r>
            <a:r>
              <a:rPr lang="en-US" sz="1700" dirty="0" smtClean="0">
                <a:latin typeface="Arial" pitchFamily="34" charset="0"/>
                <a:cs typeface="Arial" pitchFamily="34" charset="0"/>
              </a:rPr>
              <a:t> among object and body parts.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38" name="Object 8"/>
          <p:cNvGraphicFramePr>
            <a:graphicFrameLocks noChangeAspect="1"/>
          </p:cNvGraphicFramePr>
          <p:nvPr/>
        </p:nvGraphicFramePr>
        <p:xfrm>
          <a:off x="812800" y="2308225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3" name="Equation" r:id="rId22" imgW="838080" imgH="279360" progId="Equation.DSMT4">
                  <p:embed/>
                </p:oleObj>
              </mc:Choice>
              <mc:Fallback>
                <p:oleObj name="Equation" r:id="rId2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2800" y="2308225"/>
                        <a:ext cx="8382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9" name="Object 10"/>
          <p:cNvGraphicFramePr>
            <a:graphicFrameLocks noChangeAspect="1"/>
          </p:cNvGraphicFramePr>
          <p:nvPr/>
        </p:nvGraphicFramePr>
        <p:xfrm>
          <a:off x="2667000" y="2308225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4" name="Equation" r:id="rId24" imgW="901440" imgH="279360" progId="Equation.DSMT4">
                  <p:embed/>
                </p:oleObj>
              </mc:Choice>
              <mc:Fallback>
                <p:oleObj name="Equation" r:id="rId2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7000" y="2308225"/>
                        <a:ext cx="9017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0" name="Object 10"/>
          <p:cNvGraphicFramePr>
            <a:graphicFrameLocks noChangeAspect="1"/>
          </p:cNvGraphicFramePr>
          <p:nvPr/>
        </p:nvGraphicFramePr>
        <p:xfrm>
          <a:off x="1714500" y="2308225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5" name="Equation" r:id="rId26" imgW="876240" imgH="279360" progId="Equation.DSMT4">
                  <p:embed/>
                </p:oleObj>
              </mc:Choice>
              <mc:Fallback>
                <p:oleObj name="Equation" r:id="rId2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14500" y="2308225"/>
                        <a:ext cx="876300" cy="279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" name="Object 9"/>
          <p:cNvGraphicFramePr>
            <a:graphicFrameLocks noChangeAspect="1"/>
          </p:cNvGraphicFramePr>
          <p:nvPr/>
        </p:nvGraphicFramePr>
        <p:xfrm>
          <a:off x="762000" y="2841625"/>
          <a:ext cx="38862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6" name="Equation" r:id="rId28" imgW="3886200" imgH="457200" progId="Equation.DSMT4">
                  <p:embed/>
                </p:oleObj>
              </mc:Choice>
              <mc:Fallback>
                <p:oleObj name="Equation" r:id="rId28" imgW="38862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0" y="2841625"/>
                        <a:ext cx="3886200" cy="457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42" name="Straight Connector 16"/>
          <p:cNvCxnSpPr/>
          <p:nvPr/>
        </p:nvCxnSpPr>
        <p:spPr>
          <a:xfrm>
            <a:off x="9906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6"/>
          <p:cNvCxnSpPr/>
          <p:nvPr/>
        </p:nvCxnSpPr>
        <p:spPr>
          <a:xfrm>
            <a:off x="2286000" y="3227832"/>
            <a:ext cx="9906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6"/>
          <p:cNvCxnSpPr/>
          <p:nvPr/>
        </p:nvCxnSpPr>
        <p:spPr>
          <a:xfrm>
            <a:off x="3505200" y="3227832"/>
            <a:ext cx="838200" cy="0"/>
          </a:xfrm>
          <a:prstGeom prst="line">
            <a:avLst/>
          </a:prstGeom>
          <a:ln w="158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TextBox 144"/>
          <p:cNvSpPr txBox="1"/>
          <p:nvPr/>
        </p:nvSpPr>
        <p:spPr>
          <a:xfrm>
            <a:off x="990600" y="3200400"/>
            <a:ext cx="990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location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2133600" y="3200400"/>
            <a:ext cx="1295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orientation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3581400" y="3197423"/>
            <a:ext cx="60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Arial" pitchFamily="34" charset="0"/>
                <a:cs typeface="Arial" pitchFamily="34" charset="0"/>
              </a:rPr>
              <a:t>size</a:t>
            </a:r>
            <a:endParaRPr lang="en-US" sz="1600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48" name="Object 147"/>
          <p:cNvGraphicFramePr>
            <a:graphicFrameLocks noChangeAspect="1"/>
          </p:cNvGraphicFramePr>
          <p:nvPr/>
        </p:nvGraphicFramePr>
        <p:xfrm>
          <a:off x="6959600" y="1549400"/>
          <a:ext cx="1308100" cy="53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1657" name="Equation" r:id="rId30" imgW="1307880" imgH="533160" progId="Equation.DSMT4">
                  <p:embed/>
                </p:oleObj>
              </mc:Choice>
              <mc:Fallback>
                <p:oleObj name="Equation" r:id="rId30" imgW="130788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9600" y="1549400"/>
                        <a:ext cx="1308100" cy="533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9" name="TextBox 148"/>
          <p:cNvSpPr txBox="1"/>
          <p:nvPr/>
        </p:nvSpPr>
        <p:spPr>
          <a:xfrm>
            <a:off x="6248400" y="12192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 pitchFamily="34" charset="0"/>
                <a:cs typeface="Arial" pitchFamily="34" charset="0"/>
              </a:rPr>
              <a:t>Markov Random Field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7924800" y="221998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potential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7162800" y="2219980"/>
            <a:ext cx="9144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Clique weight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52" name="Straight Arrow Connector 151"/>
          <p:cNvCxnSpPr/>
          <p:nvPr/>
        </p:nvCxnSpPr>
        <p:spPr>
          <a:xfrm rot="5400000" flipH="1" flipV="1">
            <a:off x="7680960" y="2082820"/>
            <a:ext cx="228600" cy="4572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Arrow Connector 152"/>
          <p:cNvCxnSpPr/>
          <p:nvPr/>
        </p:nvCxnSpPr>
        <p:spPr>
          <a:xfrm rot="16200000" flipV="1">
            <a:off x="7947660" y="2014240"/>
            <a:ext cx="228600" cy="182880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01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0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0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0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0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558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2559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53604" name="Object 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0" name="Equation" r:id="rId6" imgW="1371600" imgH="558720" progId="Equation.DSMT4">
                  <p:embed/>
                </p:oleObj>
              </mc:Choice>
              <mc:Fallback>
                <p:oleObj name="Equation" r:id="rId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2561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6" name="TextBox 10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45" name="Line Callout 2 144"/>
          <p:cNvSpPr/>
          <p:nvPr/>
        </p:nvSpPr>
        <p:spPr>
          <a:xfrm>
            <a:off x="3276600" y="1143000"/>
            <a:ext cx="1447800" cy="1600200"/>
          </a:xfrm>
          <a:prstGeom prst="borderCallout2">
            <a:avLst>
              <a:gd name="adj1" fmla="val 29670"/>
              <a:gd name="adj2" fmla="val -69"/>
              <a:gd name="adj3" fmla="val 30260"/>
              <a:gd name="adj4" fmla="val -8531"/>
              <a:gd name="adj5" fmla="val 41596"/>
              <a:gd name="adj6" fmla="val -18233"/>
            </a:avLst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9" name="Oval 108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grpSp>
        <p:nvGrpSpPr>
          <p:cNvPr id="54" name="Group 187"/>
          <p:cNvGrpSpPr>
            <a:grpSpLocks noChangeAspect="1"/>
          </p:cNvGrpSpPr>
          <p:nvPr/>
        </p:nvGrpSpPr>
        <p:grpSpPr>
          <a:xfrm>
            <a:off x="3405798" y="1219200"/>
            <a:ext cx="480402" cy="731520"/>
            <a:chOff x="4589971" y="3965377"/>
            <a:chExt cx="600502" cy="914400"/>
          </a:xfrm>
        </p:grpSpPr>
        <p:pic>
          <p:nvPicPr>
            <p:cNvPr id="134" name="Picture 133" descr="image10.bmp"/>
            <p:cNvPicPr>
              <a:picLocks noChangeAspect="1"/>
            </p:cNvPicPr>
            <p:nvPr/>
          </p:nvPicPr>
          <p:blipFill>
            <a:blip r:embed="rId11" cstate="print"/>
            <a:srcRect l="12438"/>
            <a:stretch>
              <a:fillRect/>
            </a:stretch>
          </p:blipFill>
          <p:spPr>
            <a:xfrm>
              <a:off x="4589971" y="3965377"/>
              <a:ext cx="600502" cy="914400"/>
            </a:xfrm>
            <a:prstGeom prst="rect">
              <a:avLst/>
            </a:prstGeom>
          </p:spPr>
        </p:pic>
        <p:grpSp>
          <p:nvGrpSpPr>
            <p:cNvPr id="55" name="Group 139"/>
            <p:cNvGrpSpPr/>
            <p:nvPr/>
          </p:nvGrpSpPr>
          <p:grpSpPr>
            <a:xfrm>
              <a:off x="4763707" y="4035552"/>
              <a:ext cx="393192" cy="724377"/>
              <a:chOff x="1088136" y="3959352"/>
              <a:chExt cx="393192" cy="724377"/>
            </a:xfrm>
          </p:grpSpPr>
          <p:sp>
            <p:nvSpPr>
              <p:cNvPr id="141" name="Rounded Rectangle 140"/>
              <p:cNvSpPr/>
              <p:nvPr/>
            </p:nvSpPr>
            <p:spPr>
              <a:xfrm rot="21096953">
                <a:off x="1088136" y="3959352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Rounded Rectangle 142"/>
              <p:cNvSpPr/>
              <p:nvPr/>
            </p:nvSpPr>
            <p:spPr>
              <a:xfrm rot="19236430">
                <a:off x="1207135" y="4000756"/>
                <a:ext cx="214495" cy="27432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Rounded Rectangle 143"/>
              <p:cNvSpPr/>
              <p:nvPr/>
            </p:nvSpPr>
            <p:spPr>
              <a:xfrm rot="21298183">
                <a:off x="1108479" y="4062444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Rounded Rectangle 146"/>
              <p:cNvSpPr/>
              <p:nvPr/>
            </p:nvSpPr>
            <p:spPr>
              <a:xfrm rot="290976">
                <a:off x="1108423" y="4216529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Rounded Rectangle 147"/>
              <p:cNvSpPr/>
              <p:nvPr/>
            </p:nvSpPr>
            <p:spPr>
              <a:xfrm>
                <a:off x="1362456" y="4205261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Rounded Rectangle 148"/>
              <p:cNvSpPr/>
              <p:nvPr/>
            </p:nvSpPr>
            <p:spPr>
              <a:xfrm>
                <a:off x="1362456" y="4427697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Rounded Rectangle 149"/>
              <p:cNvSpPr/>
              <p:nvPr/>
            </p:nvSpPr>
            <p:spPr>
              <a:xfrm rot="20826390">
                <a:off x="1272318" y="4004463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Rounded Rectangle 150"/>
              <p:cNvSpPr/>
              <p:nvPr/>
            </p:nvSpPr>
            <p:spPr>
              <a:xfrm rot="4662136">
                <a:off x="1216599" y="4114800"/>
                <a:ext cx="91440" cy="22860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ounded Rectangle 155"/>
              <p:cNvSpPr/>
              <p:nvPr/>
            </p:nvSpPr>
            <p:spPr>
              <a:xfrm>
                <a:off x="1252728" y="4227644"/>
                <a:ext cx="118872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ounded Rectangle 156"/>
              <p:cNvSpPr/>
              <p:nvPr/>
            </p:nvSpPr>
            <p:spPr>
              <a:xfrm>
                <a:off x="1252728" y="4443984"/>
                <a:ext cx="109728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6" name="Group 188"/>
          <p:cNvGrpSpPr>
            <a:grpSpLocks noChangeAspect="1"/>
          </p:cNvGrpSpPr>
          <p:nvPr/>
        </p:nvGrpSpPr>
        <p:grpSpPr>
          <a:xfrm>
            <a:off x="4023360" y="1219200"/>
            <a:ext cx="548640" cy="731520"/>
            <a:chOff x="5266673" y="3965376"/>
            <a:chExt cx="685800" cy="914400"/>
          </a:xfrm>
        </p:grpSpPr>
        <p:pic>
          <p:nvPicPr>
            <p:cNvPr id="135" name="Picture 134" descr="image09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5266673" y="3965376"/>
              <a:ext cx="685800" cy="914400"/>
            </a:xfrm>
            <a:prstGeom prst="rect">
              <a:avLst/>
            </a:prstGeom>
          </p:spPr>
        </p:pic>
        <p:grpSp>
          <p:nvGrpSpPr>
            <p:cNvPr id="57" name="Group 157"/>
            <p:cNvGrpSpPr/>
            <p:nvPr/>
          </p:nvGrpSpPr>
          <p:grpSpPr>
            <a:xfrm>
              <a:off x="5330635" y="4034445"/>
              <a:ext cx="530352" cy="805779"/>
              <a:chOff x="1655064" y="3958245"/>
              <a:chExt cx="530352" cy="805779"/>
            </a:xfrm>
          </p:grpSpPr>
          <p:sp>
            <p:nvSpPr>
              <p:cNvPr id="159" name="Rounded Rectangle 158"/>
              <p:cNvSpPr/>
              <p:nvPr/>
            </p:nvSpPr>
            <p:spPr>
              <a:xfrm rot="4538760">
                <a:off x="2039112" y="3949101"/>
                <a:ext cx="137160" cy="155448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ounded Rectangle 159"/>
              <p:cNvSpPr/>
              <p:nvPr/>
            </p:nvSpPr>
            <p:spPr>
              <a:xfrm rot="3518307">
                <a:off x="1805869" y="3973741"/>
                <a:ext cx="201168" cy="310896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ounded Rectangle 160"/>
              <p:cNvSpPr/>
              <p:nvPr/>
            </p:nvSpPr>
            <p:spPr>
              <a:xfrm rot="1565005">
                <a:off x="1883664" y="4042256"/>
                <a:ext cx="91440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ounded Rectangle 161"/>
              <p:cNvSpPr/>
              <p:nvPr/>
            </p:nvSpPr>
            <p:spPr>
              <a:xfrm rot="20365900">
                <a:off x="1880451" y="4195039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ounded Rectangle 162"/>
              <p:cNvSpPr/>
              <p:nvPr/>
            </p:nvSpPr>
            <p:spPr>
              <a:xfrm rot="20340745">
                <a:off x="1825332" y="4253494"/>
                <a:ext cx="118872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ounded Rectangle 163"/>
              <p:cNvSpPr/>
              <p:nvPr/>
            </p:nvSpPr>
            <p:spPr>
              <a:xfrm rot="21152408">
                <a:off x="1874520" y="4462328"/>
                <a:ext cx="109728" cy="256032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ounded Rectangle 164"/>
              <p:cNvSpPr/>
              <p:nvPr/>
            </p:nvSpPr>
            <p:spPr>
              <a:xfrm rot="204171">
                <a:off x="1693299" y="4215384"/>
                <a:ext cx="128016" cy="23774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Rounded Rectangle 165"/>
              <p:cNvSpPr/>
              <p:nvPr/>
            </p:nvSpPr>
            <p:spPr>
              <a:xfrm rot="1090080">
                <a:off x="1655064" y="4453128"/>
                <a:ext cx="109728" cy="31089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ounded Rectangle 166"/>
              <p:cNvSpPr/>
              <p:nvPr/>
            </p:nvSpPr>
            <p:spPr>
              <a:xfrm rot="18591997">
                <a:off x="1938528" y="4144179"/>
                <a:ext cx="82296" cy="182880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8" name="Group 190"/>
          <p:cNvGrpSpPr>
            <a:grpSpLocks noChangeAspect="1"/>
          </p:cNvGrpSpPr>
          <p:nvPr/>
        </p:nvGrpSpPr>
        <p:grpSpPr>
          <a:xfrm>
            <a:off x="4114800" y="1981200"/>
            <a:ext cx="529660" cy="731520"/>
            <a:chOff x="7110325" y="3962400"/>
            <a:chExt cx="662075" cy="914400"/>
          </a:xfrm>
        </p:grpSpPr>
        <p:pic>
          <p:nvPicPr>
            <p:cNvPr id="136" name="Picture 135" descr="p-image30.png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110325" y="3962400"/>
              <a:ext cx="662075" cy="914400"/>
            </a:xfrm>
            <a:prstGeom prst="rect">
              <a:avLst/>
            </a:prstGeom>
          </p:spPr>
        </p:pic>
        <p:grpSp>
          <p:nvGrpSpPr>
            <p:cNvPr id="59" name="Group 167"/>
            <p:cNvGrpSpPr/>
            <p:nvPr/>
          </p:nvGrpSpPr>
          <p:grpSpPr>
            <a:xfrm>
              <a:off x="7287451" y="3990823"/>
              <a:ext cx="417388" cy="821969"/>
              <a:chOff x="3611880" y="3914623"/>
              <a:chExt cx="417388" cy="821969"/>
            </a:xfrm>
          </p:grpSpPr>
          <p:sp>
            <p:nvSpPr>
              <p:cNvPr id="169" name="Rounded Rectangle 168"/>
              <p:cNvSpPr/>
              <p:nvPr/>
            </p:nvSpPr>
            <p:spPr>
              <a:xfrm rot="20848692">
                <a:off x="3712464" y="3914623"/>
                <a:ext cx="100584" cy="137160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ounded Rectangle 169"/>
              <p:cNvSpPr/>
              <p:nvPr/>
            </p:nvSpPr>
            <p:spPr>
              <a:xfrm>
                <a:off x="3712464" y="4023360"/>
                <a:ext cx="182880" cy="25603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ounded Rectangle 170"/>
              <p:cNvSpPr/>
              <p:nvPr/>
            </p:nvSpPr>
            <p:spPr>
              <a:xfrm rot="19222991">
                <a:off x="3842415" y="4023360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ounded Rectangle 171"/>
              <p:cNvSpPr/>
              <p:nvPr/>
            </p:nvSpPr>
            <p:spPr>
              <a:xfrm rot="1529970">
                <a:off x="3661699" y="4264436"/>
                <a:ext cx="100584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ounded Rectangle 172"/>
              <p:cNvSpPr/>
              <p:nvPr/>
            </p:nvSpPr>
            <p:spPr>
              <a:xfrm rot="18334820">
                <a:off x="3928684" y="4117782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ounded Rectangle 173"/>
              <p:cNvSpPr/>
              <p:nvPr/>
            </p:nvSpPr>
            <p:spPr>
              <a:xfrm rot="734160">
                <a:off x="3694364" y="4044898"/>
                <a:ext cx="73152" cy="12801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ounded Rectangle 174"/>
              <p:cNvSpPr/>
              <p:nvPr/>
            </p:nvSpPr>
            <p:spPr>
              <a:xfrm>
                <a:off x="3772203" y="4279392"/>
                <a:ext cx="100584" cy="219456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ounded Rectangle 175"/>
              <p:cNvSpPr/>
              <p:nvPr/>
            </p:nvSpPr>
            <p:spPr>
              <a:xfrm>
                <a:off x="3611880" y="4435179"/>
                <a:ext cx="82296" cy="20116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Rounded Rectangle 176"/>
              <p:cNvSpPr/>
              <p:nvPr/>
            </p:nvSpPr>
            <p:spPr>
              <a:xfrm>
                <a:off x="3785616" y="4507992"/>
                <a:ext cx="82296" cy="228600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60" name="Group 189"/>
          <p:cNvGrpSpPr>
            <a:grpSpLocks noChangeAspect="1"/>
          </p:cNvGrpSpPr>
          <p:nvPr/>
        </p:nvGrpSpPr>
        <p:grpSpPr>
          <a:xfrm>
            <a:off x="3352800" y="1981200"/>
            <a:ext cx="736124" cy="731520"/>
            <a:chOff x="6113971" y="3962400"/>
            <a:chExt cx="920154" cy="914400"/>
          </a:xfrm>
        </p:grpSpPr>
        <p:pic>
          <p:nvPicPr>
            <p:cNvPr id="138" name="Picture 137" descr="p-image11.png"/>
            <p:cNvPicPr>
              <a:picLocks noChangeAspect="1"/>
            </p:cNvPicPr>
            <p:nvPr/>
          </p:nvPicPr>
          <p:blipFill>
            <a:blip r:embed="rId14" cstate="print"/>
            <a:srcRect r="24883"/>
            <a:stretch>
              <a:fillRect/>
            </a:stretch>
          </p:blipFill>
          <p:spPr>
            <a:xfrm>
              <a:off x="6113971" y="3962400"/>
              <a:ext cx="920154" cy="914400"/>
            </a:xfrm>
            <a:prstGeom prst="rect">
              <a:avLst/>
            </a:prstGeom>
          </p:spPr>
        </p:pic>
        <p:grpSp>
          <p:nvGrpSpPr>
            <p:cNvPr id="61" name="Group 177"/>
            <p:cNvGrpSpPr/>
            <p:nvPr/>
          </p:nvGrpSpPr>
          <p:grpSpPr>
            <a:xfrm>
              <a:off x="6229008" y="4047721"/>
              <a:ext cx="784123" cy="751075"/>
              <a:chOff x="2553437" y="3971521"/>
              <a:chExt cx="784123" cy="751075"/>
            </a:xfrm>
          </p:grpSpPr>
          <p:sp>
            <p:nvSpPr>
              <p:cNvPr id="179" name="Rounded Rectangle 178"/>
              <p:cNvSpPr/>
              <p:nvPr/>
            </p:nvSpPr>
            <p:spPr>
              <a:xfrm rot="17878888">
                <a:off x="3051740" y="4012703"/>
                <a:ext cx="91440" cy="237628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ounded Rectangle 179"/>
              <p:cNvSpPr/>
              <p:nvPr/>
            </p:nvSpPr>
            <p:spPr>
              <a:xfrm rot="2901521">
                <a:off x="2612873" y="4236740"/>
                <a:ext cx="91440" cy="21031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ounded Rectangle 180"/>
              <p:cNvSpPr/>
              <p:nvPr/>
            </p:nvSpPr>
            <p:spPr>
              <a:xfrm>
                <a:off x="3191256" y="4267200"/>
                <a:ext cx="137160" cy="246888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ounded Rectangle 181"/>
              <p:cNvSpPr/>
              <p:nvPr/>
            </p:nvSpPr>
            <p:spPr>
              <a:xfrm rot="2855533">
                <a:off x="3108960" y="4088546"/>
                <a:ext cx="128016" cy="329184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ounded Rectangle 182"/>
              <p:cNvSpPr/>
              <p:nvPr/>
            </p:nvSpPr>
            <p:spPr>
              <a:xfrm rot="1317818">
                <a:off x="3138888" y="4180868"/>
                <a:ext cx="91440" cy="265176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ounded Rectangle 183"/>
              <p:cNvSpPr/>
              <p:nvPr/>
            </p:nvSpPr>
            <p:spPr>
              <a:xfrm rot="20544688">
                <a:off x="3045152" y="4336381"/>
                <a:ext cx="109728" cy="386215"/>
              </a:xfrm>
              <a:prstGeom prst="roundRect">
                <a:avLst/>
              </a:prstGeom>
              <a:noFill/>
              <a:ln w="15875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ounded Rectangle 184"/>
              <p:cNvSpPr/>
              <p:nvPr/>
            </p:nvSpPr>
            <p:spPr>
              <a:xfrm rot="2498797">
                <a:off x="2743200" y="4133088"/>
                <a:ext cx="91440" cy="164592"/>
              </a:xfrm>
              <a:prstGeom prst="roundRect">
                <a:avLst/>
              </a:prstGeom>
              <a:noFill/>
              <a:ln w="15875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ounded Rectangle 185"/>
              <p:cNvSpPr/>
              <p:nvPr/>
            </p:nvSpPr>
            <p:spPr>
              <a:xfrm rot="18986055">
                <a:off x="2796810" y="3971521"/>
                <a:ext cx="137160" cy="164592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ounded Rectangle 186"/>
              <p:cNvSpPr/>
              <p:nvPr/>
            </p:nvSpPr>
            <p:spPr>
              <a:xfrm rot="16200000">
                <a:off x="2955037" y="3941064"/>
                <a:ext cx="256032" cy="374904"/>
              </a:xfrm>
              <a:prstGeom prst="roundRect">
                <a:avLst/>
              </a:prstGeom>
              <a:noFill/>
              <a:ln w="15875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53" name="TextBox 152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869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 animBg="1"/>
      <p:bldP spid="109" grpId="0" animBg="1"/>
      <p:bldP spid="137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50" name="Straight Connector 49"/>
              <p:cNvCxnSpPr>
                <a:stCxn id="41" idx="0"/>
                <a:endCxn id="7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50"/>
              <p:cNvCxnSpPr>
                <a:stCxn id="38" idx="0"/>
                <a:endCxn id="7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51"/>
              <p:cNvCxnSpPr>
                <a:stCxn id="37" idx="1"/>
                <a:endCxn id="7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1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82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48" name="TextBox 47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9" name="Oval 48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0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46" name="TextBox 45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7" name="Oval 46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5" name="Oval 44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3" name="Oval 42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6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3583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4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40" name="Oval 39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5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38" name="TextBox 37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9" name="Oval 38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7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36" name="TextBox 35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8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32" name="Straight Connector 24"/>
              <p:cNvCxnSpPr>
                <a:stCxn id="49" idx="0"/>
                <a:endCxn id="8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>
                <a:stCxn id="47" idx="0"/>
                <a:endCxn id="40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>
                <a:stCxn id="45" idx="0"/>
                <a:endCxn id="39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4"/>
              <p:cNvCxnSpPr>
                <a:stCxn id="43" idx="0"/>
                <a:endCxn id="37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9" name="Straight Connector 28"/>
              <p:cNvCxnSpPr>
                <a:stCxn id="8" idx="5"/>
                <a:endCxn id="41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>
                <a:stCxn id="37" idx="2"/>
                <a:endCxn id="8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2" name="Straight Connector 18"/>
            <p:cNvCxnSpPr>
              <a:stCxn id="40" idx="6"/>
              <a:endCxn id="39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0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6" name="Straight Connector 25"/>
              <p:cNvCxnSpPr>
                <a:stCxn id="8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6"/>
              <p:cNvCxnSpPr>
                <a:endCxn id="9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7"/>
              <p:cNvCxnSpPr>
                <a:endCxn id="7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0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4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24" name="Rectangle 12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Rectangle 138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91" name="Picture 90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5" name="Group 31"/>
            <p:cNvGrpSpPr/>
            <p:nvPr/>
          </p:nvGrpSpPr>
          <p:grpSpPr>
            <a:xfrm>
              <a:off x="5946782" y="1284213"/>
              <a:ext cx="332651" cy="979635"/>
              <a:chOff x="2665422" y="2046565"/>
              <a:chExt cx="993334" cy="2925298"/>
            </a:xfrm>
          </p:grpSpPr>
          <p:sp>
            <p:nvSpPr>
              <p:cNvPr id="95" name="Rounded Rectangle 94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6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7" name="Rounded Rectangle 96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Rounded Rectangle 97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Rounded Rectangle 98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0" name="Rounded Rectangle 99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1" name="Rounded Rectangle 100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2" name="Rounded Rectangle 101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3" name="Rounded Rectangle 102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4" name="Rounded Rectangle 103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4" name="Rectangle 93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2" name="Rectangle 141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6" name="Rectangle 145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3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77" name="Picture 76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78" name="Rounded Rectangle 77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78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79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80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81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ounded Rectangle 82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ounded Rectangle 83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ounded Rectangle 84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ounded Rectangle 85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ounded Rectangle 86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graphicFrame>
        <p:nvGraphicFramePr>
          <p:cNvPr id="225286" name="Object 6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3585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" name="TextBox 92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66987" y="6553200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3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Rectangle 23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26314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6" name="Equation" r:id="rId3" imgW="1371600" imgH="558720" progId="Equation.DSMT4">
                  <p:embed/>
                </p:oleObj>
              </mc:Choice>
              <mc:Fallback>
                <p:oleObj name="Equation" r:id="rId3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56" name="TextBox 15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104" name="Oval 103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6" name="Oval 105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191" name="Straight Connector 190"/>
              <p:cNvCxnSpPr>
                <a:stCxn id="149" idx="0"/>
                <a:endCxn id="104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2" name="Straight Connector 191"/>
              <p:cNvCxnSpPr>
                <a:stCxn id="136" idx="0"/>
                <a:endCxn id="104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Straight Connector 192"/>
              <p:cNvCxnSpPr>
                <a:stCxn id="135" idx="1"/>
                <a:endCxn id="104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9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7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189" name="TextBox 188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0" name="Oval 189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187" name="TextBox 186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8" name="Oval 187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185" name="TextBox 184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6" name="Oval 185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170" name="TextBox 169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4" name="Oval 183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114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608" name="Equation" r:id="rId7" imgW="330120" imgH="164880" progId="Equation.DSMT4">
                    <p:embed/>
                  </p:oleObj>
                </mc:Choice>
                <mc:Fallback>
                  <p:oleObj name="Equation" r:id="rId7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146" name="Oval 14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49" name="TextBox 148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136" name="TextBox 135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7" name="Oval 136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134" name="TextBox 133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5" name="Oval 134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130" name="Straight Connector 24"/>
              <p:cNvCxnSpPr>
                <a:stCxn id="190" idx="0"/>
                <a:endCxn id="105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1" name="Straight Connector 130"/>
              <p:cNvCxnSpPr>
                <a:stCxn id="188" idx="0"/>
                <a:endCxn id="14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2" name="Straight Connector 131"/>
              <p:cNvCxnSpPr>
                <a:stCxn id="186" idx="0"/>
                <a:endCxn id="137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3" name="Straight Connector 132"/>
              <p:cNvCxnSpPr>
                <a:stCxn id="184" idx="0"/>
                <a:endCxn id="135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127" name="Straight Connector 126"/>
              <p:cNvCxnSpPr>
                <a:stCxn id="105" idx="5"/>
                <a:endCxn id="149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8" name="Straight Connector 127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9" name="Straight Connector 128"/>
              <p:cNvCxnSpPr>
                <a:stCxn id="135" idx="2"/>
                <a:endCxn id="105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0" name="Straight Connector 18"/>
            <p:cNvCxnSpPr>
              <a:stCxn id="146" idx="6"/>
              <a:endCxn id="137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1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124" name="Straight Connector 123"/>
              <p:cNvCxnSpPr>
                <a:stCxn id="105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5" name="Straight Connector 16"/>
              <p:cNvCxnSpPr>
                <a:endCxn id="106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6" name="Straight Connector 17"/>
              <p:cNvCxnSpPr>
                <a:endCxn id="104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195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09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8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99" name="Rectangle 198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0" name="Rectangle 199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02" name="Picture 201" descr="image15.png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03" name="Rectangle 202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2"/>
              <a:ext cx="332652" cy="979636"/>
              <a:chOff x="2665422" y="2046565"/>
              <a:chExt cx="993334" cy="2925298"/>
            </a:xfrm>
          </p:grpSpPr>
          <p:sp>
            <p:nvSpPr>
              <p:cNvPr id="206" name="Rounded Rectangle 205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7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8" name="Rounded Rectangle 207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9" name="Rounded Rectangle 208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0" name="Rounded Rectangle 209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1" name="Rounded Rectangle 210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2" name="Rounded Rectangle 211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3" name="Rounded Rectangle 212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4" name="Rounded Rectangle 213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5" name="Rounded Rectangle 214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5" name="Rectangle 204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6" name="Rectangle 215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Rectangle 216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19" name="Picture 218" descr="object.pn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20" name="Rounded Rectangle 219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1" name="Rounded Rectangle 220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2" name="Rounded Rectangle 221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3" name="Rounded Rectangle 222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4" name="Rounded Rectangle 223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5" name="Rounded Rectangle 224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6" name="Rounded Rectangle 225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7" name="Rounded Rectangle 226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8" name="Rounded Rectangle 227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9" name="Rounded Rectangle 228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0" name="Rectangle 229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1" name="Rectangle 230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4508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505200" y="5596128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Parameter estimation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3505200" y="4672584"/>
            <a:ext cx="2133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Hidden variables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3505200" y="5038344"/>
            <a:ext cx="2286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latin typeface="Arial" pitchFamily="34" charset="0"/>
                <a:cs typeface="Arial" pitchFamily="34" charset="0"/>
              </a:rPr>
              <a:t>Structure learning</a:t>
            </a:r>
          </a:p>
        </p:txBody>
      </p:sp>
      <p:sp>
        <p:nvSpPr>
          <p:cNvPr id="161" name="Left Brace 160"/>
          <p:cNvSpPr/>
          <p:nvPr/>
        </p:nvSpPr>
        <p:spPr>
          <a:xfrm flipH="1">
            <a:off x="3212592" y="5562600"/>
            <a:ext cx="228600" cy="438912"/>
          </a:xfrm>
          <a:prstGeom prst="leftBrace">
            <a:avLst>
              <a:gd name="adj1" fmla="val 30019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2" name="Straight Arrow Connector 161"/>
          <p:cNvCxnSpPr/>
          <p:nvPr/>
        </p:nvCxnSpPr>
        <p:spPr>
          <a:xfrm>
            <a:off x="3200400" y="4864608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Arrow Connector 163"/>
          <p:cNvCxnSpPr/>
          <p:nvPr/>
        </p:nvCxnSpPr>
        <p:spPr>
          <a:xfrm>
            <a:off x="3200400" y="5221224"/>
            <a:ext cx="304800" cy="1489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30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5631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aphicFrame>
        <p:nvGraphicFramePr>
          <p:cNvPr id="250" name="Object 4"/>
          <p:cNvGraphicFramePr>
            <a:graphicFrameLocks noChangeAspect="1"/>
          </p:cNvGraphicFramePr>
          <p:nvPr/>
        </p:nvGraphicFramePr>
        <p:xfrm>
          <a:off x="7391400" y="2055955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32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91400" y="2055955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53" name="Subtitle 2"/>
          <p:cNvSpPr txBox="1">
            <a:spLocks/>
          </p:cNvSpPr>
          <p:nvPr/>
        </p:nvSpPr>
        <p:spPr>
          <a:xfrm>
            <a:off x="4953000" y="990600"/>
            <a:ext cx="9906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Input: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54" name="Rectangle 253"/>
          <p:cNvSpPr/>
          <p:nvPr/>
        </p:nvSpPr>
        <p:spPr>
          <a:xfrm>
            <a:off x="5334000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Rectangle 254"/>
          <p:cNvSpPr/>
          <p:nvPr/>
        </p:nvSpPr>
        <p:spPr>
          <a:xfrm>
            <a:off x="5294376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39"/>
          <p:cNvGrpSpPr/>
          <p:nvPr/>
        </p:nvGrpSpPr>
        <p:grpSpPr>
          <a:xfrm>
            <a:off x="5257800" y="1541605"/>
            <a:ext cx="666118" cy="1097280"/>
            <a:chOff x="5715000" y="1236805"/>
            <a:chExt cx="666118" cy="1097280"/>
          </a:xfrm>
        </p:grpSpPr>
        <p:pic>
          <p:nvPicPr>
            <p:cNvPr id="257" name="Picture 256" descr="image15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715000" y="1236805"/>
              <a:ext cx="666118" cy="1097280"/>
            </a:xfrm>
            <a:prstGeom prst="rect">
              <a:avLst/>
            </a:prstGeom>
          </p:spPr>
        </p:pic>
        <p:sp>
          <p:nvSpPr>
            <p:cNvPr id="258" name="Rectangle 257"/>
            <p:cNvSpPr/>
            <p:nvPr/>
          </p:nvSpPr>
          <p:spPr>
            <a:xfrm rot="17506315">
              <a:off x="5863176" y="1421970"/>
              <a:ext cx="82891" cy="344962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7" name="Group 31"/>
            <p:cNvGrpSpPr/>
            <p:nvPr/>
          </p:nvGrpSpPr>
          <p:grpSpPr>
            <a:xfrm>
              <a:off x="5946785" y="1284210"/>
              <a:ext cx="332652" cy="979636"/>
              <a:chOff x="2665422" y="2046565"/>
              <a:chExt cx="993334" cy="2925298"/>
            </a:xfrm>
          </p:grpSpPr>
          <p:sp>
            <p:nvSpPr>
              <p:cNvPr id="261" name="Rounded Rectangle 260"/>
              <p:cNvSpPr/>
              <p:nvPr/>
            </p:nvSpPr>
            <p:spPr>
              <a:xfrm rot="20605871">
                <a:off x="2665422" y="2046565"/>
                <a:ext cx="456991" cy="533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2" name="Rounded Rectangle 18"/>
              <p:cNvSpPr/>
              <p:nvPr/>
            </p:nvSpPr>
            <p:spPr>
              <a:xfrm rot="20255247">
                <a:off x="2895497" y="2503028"/>
                <a:ext cx="641572" cy="914400"/>
              </a:xfrm>
              <a:prstGeom prst="roundRect">
                <a:avLst/>
              </a:prstGeom>
              <a:noFill/>
              <a:ln w="19050">
                <a:solidFill>
                  <a:srgbClr val="FF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3" name="Rounded Rectangle 262"/>
              <p:cNvSpPr/>
              <p:nvPr/>
            </p:nvSpPr>
            <p:spPr>
              <a:xfrm rot="19957910">
                <a:off x="3217280" y="2419908"/>
                <a:ext cx="228070" cy="460483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4" name="Rounded Rectangle 263"/>
              <p:cNvSpPr/>
              <p:nvPr/>
            </p:nvSpPr>
            <p:spPr>
              <a:xfrm rot="3966386">
                <a:off x="3067035" y="2675718"/>
                <a:ext cx="238043" cy="592658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5" name="Rounded Rectangle 264"/>
              <p:cNvSpPr/>
              <p:nvPr/>
            </p:nvSpPr>
            <p:spPr>
              <a:xfrm rot="21417997">
                <a:off x="2677367" y="2741022"/>
                <a:ext cx="228070" cy="53668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6" name="Rounded Rectangle 265"/>
              <p:cNvSpPr/>
              <p:nvPr/>
            </p:nvSpPr>
            <p:spPr>
              <a:xfrm rot="10584277">
                <a:off x="2751946" y="3046086"/>
                <a:ext cx="207937" cy="386515"/>
              </a:xfrm>
              <a:prstGeom prst="roundRect">
                <a:avLst/>
              </a:prstGeom>
              <a:noFill/>
              <a:ln w="19050">
                <a:solidFill>
                  <a:srgbClr val="00FF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7" name="Rounded Rectangle 266"/>
              <p:cNvSpPr/>
              <p:nvPr/>
            </p:nvSpPr>
            <p:spPr>
              <a:xfrm rot="789981">
                <a:off x="3270414" y="3357572"/>
                <a:ext cx="388342" cy="69776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8" name="Rounded Rectangle 267"/>
              <p:cNvSpPr/>
              <p:nvPr/>
            </p:nvSpPr>
            <p:spPr>
              <a:xfrm rot="789981">
                <a:off x="2898612" y="3490953"/>
                <a:ext cx="396225" cy="741242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9" name="Rounded Rectangle 268"/>
              <p:cNvSpPr/>
              <p:nvPr/>
            </p:nvSpPr>
            <p:spPr>
              <a:xfrm rot="222206">
                <a:off x="3198888" y="3988078"/>
                <a:ext cx="318735" cy="969630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0" name="Rounded Rectangle 269"/>
              <p:cNvSpPr/>
              <p:nvPr/>
            </p:nvSpPr>
            <p:spPr>
              <a:xfrm rot="18974320">
                <a:off x="2986136" y="4115779"/>
                <a:ext cx="343390" cy="856084"/>
              </a:xfrm>
              <a:prstGeom prst="roundRect">
                <a:avLst/>
              </a:prstGeom>
              <a:noFill/>
              <a:ln w="19050">
                <a:solidFill>
                  <a:srgbClr val="00FF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0" name="Rectangle 259"/>
            <p:cNvSpPr>
              <a:spLocks noChangeAspect="1"/>
            </p:cNvSpPr>
            <p:nvPr/>
          </p:nvSpPr>
          <p:spPr>
            <a:xfrm rot="17535029">
              <a:off x="5843053" y="1402747"/>
              <a:ext cx="125549" cy="379098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1" name="Rectangle 270"/>
          <p:cNvSpPr/>
          <p:nvPr/>
        </p:nvSpPr>
        <p:spPr>
          <a:xfrm>
            <a:off x="6391656" y="1447800"/>
            <a:ext cx="667512" cy="1097280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2" name="Rectangle 271"/>
          <p:cNvSpPr/>
          <p:nvPr/>
        </p:nvSpPr>
        <p:spPr>
          <a:xfrm>
            <a:off x="6355080" y="1493520"/>
            <a:ext cx="667512" cy="109728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33"/>
          <p:cNvGrpSpPr>
            <a:grpSpLocks noChangeAspect="1"/>
          </p:cNvGrpSpPr>
          <p:nvPr/>
        </p:nvGrpSpPr>
        <p:grpSpPr>
          <a:xfrm>
            <a:off x="6324600" y="1541605"/>
            <a:ext cx="666118" cy="1097280"/>
            <a:chOff x="5486400" y="1905000"/>
            <a:chExt cx="1981200" cy="3263576"/>
          </a:xfrm>
        </p:grpSpPr>
        <p:pic>
          <p:nvPicPr>
            <p:cNvPr id="274" name="Picture 273" descr="object.pn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5486400" y="1905000"/>
              <a:ext cx="1981200" cy="3263576"/>
            </a:xfrm>
            <a:prstGeom prst="rect">
              <a:avLst/>
            </a:prstGeom>
          </p:spPr>
        </p:pic>
        <p:sp>
          <p:nvSpPr>
            <p:cNvPr id="275" name="Rounded Rectangle 274"/>
            <p:cNvSpPr/>
            <p:nvPr/>
          </p:nvSpPr>
          <p:spPr>
            <a:xfrm>
              <a:off x="6248400" y="2209800"/>
              <a:ext cx="304800" cy="4572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Rounded Rectangle 275"/>
            <p:cNvSpPr/>
            <p:nvPr/>
          </p:nvSpPr>
          <p:spPr>
            <a:xfrm>
              <a:off x="6172200" y="2590800"/>
              <a:ext cx="609600" cy="990600"/>
            </a:xfrm>
            <a:prstGeom prst="roundRect">
              <a:avLst/>
            </a:prstGeom>
            <a:noFill/>
            <a:ln w="19050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7" name="Rounded Rectangle 276"/>
            <p:cNvSpPr/>
            <p:nvPr/>
          </p:nvSpPr>
          <p:spPr>
            <a:xfrm rot="8355878">
              <a:off x="6602823" y="2157337"/>
              <a:ext cx="169963" cy="44872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8" name="Rounded Rectangle 277"/>
            <p:cNvSpPr/>
            <p:nvPr/>
          </p:nvSpPr>
          <p:spPr>
            <a:xfrm rot="13506310">
              <a:off x="6630061" y="2442439"/>
              <a:ext cx="173357" cy="334049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9" name="Rounded Rectangle 278"/>
            <p:cNvSpPr/>
            <p:nvPr/>
          </p:nvSpPr>
          <p:spPr>
            <a:xfrm rot="8268781">
              <a:off x="5892401" y="2302939"/>
              <a:ext cx="228070" cy="460483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0" name="Rounded Rectangle 279"/>
            <p:cNvSpPr/>
            <p:nvPr/>
          </p:nvSpPr>
          <p:spPr>
            <a:xfrm rot="14320704">
              <a:off x="6033628" y="1815719"/>
              <a:ext cx="187210" cy="704952"/>
            </a:xfrm>
            <a:prstGeom prst="roundRect">
              <a:avLst/>
            </a:prstGeom>
            <a:noFill/>
            <a:ln w="19050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1" name="Rounded Rectangle 280"/>
            <p:cNvSpPr/>
            <p:nvPr/>
          </p:nvSpPr>
          <p:spPr>
            <a:xfrm rot="378764">
              <a:off x="6481815" y="3626266"/>
              <a:ext cx="378692" cy="719559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2" name="Rounded Rectangle 281"/>
            <p:cNvSpPr/>
            <p:nvPr/>
          </p:nvSpPr>
          <p:spPr>
            <a:xfrm rot="21413603">
              <a:off x="6171024" y="3620222"/>
              <a:ext cx="383504" cy="591266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3" name="Rounded Rectangle 282"/>
            <p:cNvSpPr/>
            <p:nvPr/>
          </p:nvSpPr>
          <p:spPr>
            <a:xfrm rot="21249300">
              <a:off x="6248594" y="4132084"/>
              <a:ext cx="304739" cy="897974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4" name="Rounded Rectangle 283"/>
            <p:cNvSpPr/>
            <p:nvPr/>
          </p:nvSpPr>
          <p:spPr>
            <a:xfrm rot="1220503">
              <a:off x="6412503" y="4222644"/>
              <a:ext cx="281870" cy="556311"/>
            </a:xfrm>
            <a:prstGeom prst="roundRect">
              <a:avLst/>
            </a:prstGeom>
            <a:noFill/>
            <a:ln w="19050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5" name="Rectangle 284"/>
            <p:cNvSpPr/>
            <p:nvPr/>
          </p:nvSpPr>
          <p:spPr>
            <a:xfrm>
              <a:off x="6404187" y="1938867"/>
              <a:ext cx="112889" cy="112889"/>
            </a:xfrm>
            <a:prstGeom prst="rect">
              <a:avLst/>
            </a:prstGeom>
            <a:noFill/>
            <a:ln w="222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6" name="Rectangle 285"/>
            <p:cNvSpPr>
              <a:spLocks noChangeAspect="1"/>
            </p:cNvSpPr>
            <p:nvPr/>
          </p:nvSpPr>
          <p:spPr>
            <a:xfrm>
              <a:off x="6370320" y="1905000"/>
              <a:ext cx="182880" cy="182880"/>
            </a:xfrm>
            <a:prstGeom prst="rect">
              <a:avLst/>
            </a:prstGeom>
            <a:noFill/>
            <a:ln w="9525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Rectangle 101"/>
          <p:cNvSpPr/>
          <p:nvPr/>
        </p:nvSpPr>
        <p:spPr>
          <a:xfrm>
            <a:off x="1295400" y="1295400"/>
            <a:ext cx="5334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03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5633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4" name="TextBox 103"/>
          <p:cNvSpPr txBox="1"/>
          <p:nvPr/>
        </p:nvSpPr>
        <p:spPr>
          <a:xfrm>
            <a:off x="5181600" y="2618601"/>
            <a:ext cx="9144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6248400" y="2608405"/>
            <a:ext cx="990600" cy="553998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cricket bowling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4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Oval 286"/>
          <p:cNvSpPr>
            <a:spLocks noChangeAspect="1"/>
          </p:cNvSpPr>
          <p:nvPr/>
        </p:nvSpPr>
        <p:spPr>
          <a:xfrm>
            <a:off x="2727960" y="1819656"/>
            <a:ext cx="374904" cy="374904"/>
          </a:xfrm>
          <a:prstGeom prst="ellipse">
            <a:avLst/>
          </a:prstGeom>
          <a:solidFill>
            <a:srgbClr val="0000FF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43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6644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5334000" y="1981200"/>
            <a:ext cx="1295400" cy="32316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croquet shot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0" name="Picture 99" descr="image10.bmp"/>
          <p:cNvPicPr>
            <a:picLocks noChangeAspect="1"/>
          </p:cNvPicPr>
          <p:nvPr/>
        </p:nvPicPr>
        <p:blipFill>
          <a:blip r:embed="rId6" cstate="print"/>
          <a:srcRect l="12438"/>
          <a:stretch>
            <a:fillRect/>
          </a:stretch>
        </p:blipFill>
        <p:spPr>
          <a:xfrm>
            <a:off x="4966648" y="4038600"/>
            <a:ext cx="900752" cy="1371600"/>
          </a:xfrm>
          <a:prstGeom prst="rect">
            <a:avLst/>
          </a:prstGeom>
        </p:spPr>
      </p:pic>
      <p:grpSp>
        <p:nvGrpSpPr>
          <p:cNvPr id="16" name="Group 138"/>
          <p:cNvGrpSpPr/>
          <p:nvPr/>
        </p:nvGrpSpPr>
        <p:grpSpPr>
          <a:xfrm>
            <a:off x="4572000" y="4876800"/>
            <a:ext cx="589787" cy="1086565"/>
            <a:chOff x="4207900" y="4296263"/>
            <a:chExt cx="589787" cy="1086565"/>
          </a:xfrm>
        </p:grpSpPr>
        <p:sp>
          <p:nvSpPr>
            <p:cNvPr id="107" name="Rounded Rectangle 106"/>
            <p:cNvSpPr/>
            <p:nvPr/>
          </p:nvSpPr>
          <p:spPr>
            <a:xfrm rot="21096953">
              <a:off x="4207900" y="4296263"/>
              <a:ext cx="205740" cy="24688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Rounded Rectangle 108"/>
            <p:cNvSpPr/>
            <p:nvPr/>
          </p:nvSpPr>
          <p:spPr>
            <a:xfrm rot="19236430">
              <a:off x="4386398" y="4358369"/>
              <a:ext cx="321742" cy="411480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1298183">
              <a:off x="4238414" y="4450901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290976">
              <a:off x="4238330" y="4682028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>
              <a:off x="4619379" y="4665126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>
              <a:off x="4619379" y="4998780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20826390">
              <a:off x="4484172" y="4363929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4662136">
              <a:off x="4400594" y="4529435"/>
              <a:ext cx="137160" cy="34290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ounded Rectangle 124"/>
            <p:cNvSpPr/>
            <p:nvPr/>
          </p:nvSpPr>
          <p:spPr>
            <a:xfrm>
              <a:off x="4454787" y="4698701"/>
              <a:ext cx="178308" cy="32918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ounded Rectangle 125"/>
            <p:cNvSpPr/>
            <p:nvPr/>
          </p:nvSpPr>
          <p:spPr>
            <a:xfrm>
              <a:off x="4454787" y="5023211"/>
              <a:ext cx="164592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1" name="Picture 100" descr="image09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34100" y="4038600"/>
            <a:ext cx="1028700" cy="1371600"/>
          </a:xfrm>
          <a:prstGeom prst="rect">
            <a:avLst/>
          </a:prstGeom>
        </p:spPr>
      </p:pic>
      <p:grpSp>
        <p:nvGrpSpPr>
          <p:cNvPr id="17" name="Group 141"/>
          <p:cNvGrpSpPr>
            <a:grpSpLocks noChangeAspect="1"/>
          </p:cNvGrpSpPr>
          <p:nvPr/>
        </p:nvGrpSpPr>
        <p:grpSpPr>
          <a:xfrm>
            <a:off x="6964680" y="4876800"/>
            <a:ext cx="731520" cy="1111419"/>
            <a:chOff x="7564608" y="4294604"/>
            <a:chExt cx="795528" cy="1208668"/>
          </a:xfrm>
        </p:grpSpPr>
        <p:sp>
          <p:nvSpPr>
            <p:cNvPr id="128" name="Rounded Rectangle 127"/>
            <p:cNvSpPr/>
            <p:nvPr/>
          </p:nvSpPr>
          <p:spPr>
            <a:xfrm rot="4538760">
              <a:off x="8140680" y="4280888"/>
              <a:ext cx="205740" cy="233172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ounded Rectangle 128"/>
            <p:cNvSpPr/>
            <p:nvPr/>
          </p:nvSpPr>
          <p:spPr>
            <a:xfrm rot="3518307">
              <a:off x="7790816" y="4317848"/>
              <a:ext cx="301752" cy="466344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565005">
              <a:off x="7907508" y="4420620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20365900">
              <a:off x="7902689" y="4649795"/>
              <a:ext cx="137160" cy="31546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20340745">
              <a:off x="7820010" y="4737477"/>
              <a:ext cx="178308" cy="34290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21152408">
              <a:off x="7893792" y="5050728"/>
              <a:ext cx="164592" cy="384048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204171">
              <a:off x="7621961" y="4680312"/>
              <a:ext cx="192024" cy="356616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1090080">
              <a:off x="7564608" y="5036928"/>
              <a:ext cx="164592" cy="466344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591997">
              <a:off x="7989804" y="4573505"/>
              <a:ext cx="123444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4" name="Picture 103" descr="p-image05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62600" y="2286000"/>
            <a:ext cx="993115" cy="1371600"/>
          </a:xfrm>
          <a:prstGeom prst="rect">
            <a:avLst/>
          </a:prstGeom>
        </p:spPr>
      </p:pic>
      <p:grpSp>
        <p:nvGrpSpPr>
          <p:cNvPr id="18" name="Group 126"/>
          <p:cNvGrpSpPr>
            <a:grpSpLocks noChangeAspect="1"/>
          </p:cNvGrpSpPr>
          <p:nvPr/>
        </p:nvGrpSpPr>
        <p:grpSpPr>
          <a:xfrm>
            <a:off x="6477000" y="2133600"/>
            <a:ext cx="469633" cy="1188720"/>
            <a:chOff x="6928306" y="2209800"/>
            <a:chExt cx="438324" cy="1109472"/>
          </a:xfrm>
        </p:grpSpPr>
        <p:sp>
          <p:nvSpPr>
            <p:cNvPr id="140" name="Rounded Rectangle 139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Rounded Rectangle 14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Rounded Rectangle 143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7" name="Rounded Rectangle 146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8" name="Rounded Rectangle 147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Rounded Rectangle 150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Rounded Rectangle 151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Rounded Rectangle 153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Rounded Rectangle 154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oup 144"/>
          <p:cNvGrpSpPr>
            <a:grpSpLocks noChangeAspect="1"/>
          </p:cNvGrpSpPr>
          <p:nvPr/>
        </p:nvGrpSpPr>
        <p:grpSpPr>
          <a:xfrm>
            <a:off x="4648200" y="4800600"/>
            <a:ext cx="469633" cy="1188720"/>
            <a:chOff x="6928306" y="2209800"/>
            <a:chExt cx="438324" cy="1109472"/>
          </a:xfrm>
        </p:grpSpPr>
        <p:sp>
          <p:nvSpPr>
            <p:cNvPr id="146" name="Rounded Rectangle 145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9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Rounded Rectangle 152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Rounded Rectangle 160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Rounded Rectangle 161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3" name="Rounded Rectangle 162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4" name="Rounded Rectangle 163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5" name="Rounded Rectangle 164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Rounded Rectangle 165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Rounded Rectangle 166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67"/>
          <p:cNvGrpSpPr>
            <a:grpSpLocks noChangeAspect="1"/>
          </p:cNvGrpSpPr>
          <p:nvPr/>
        </p:nvGrpSpPr>
        <p:grpSpPr>
          <a:xfrm>
            <a:off x="7029276" y="4800600"/>
            <a:ext cx="469633" cy="1188720"/>
            <a:chOff x="6928306" y="2209800"/>
            <a:chExt cx="438324" cy="1109472"/>
          </a:xfrm>
        </p:grpSpPr>
        <p:sp>
          <p:nvSpPr>
            <p:cNvPr id="169" name="Rounded Rectangle 168"/>
            <p:cNvSpPr/>
            <p:nvPr/>
          </p:nvSpPr>
          <p:spPr>
            <a:xfrm>
              <a:off x="7046590" y="2209800"/>
              <a:ext cx="173736" cy="201168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Rounded Rectangle 18"/>
            <p:cNvSpPr/>
            <p:nvPr/>
          </p:nvSpPr>
          <p:spPr>
            <a:xfrm>
              <a:off x="7006624" y="2362200"/>
              <a:ext cx="268566" cy="382773"/>
            </a:xfrm>
            <a:prstGeom prst="roundRect">
              <a:avLst/>
            </a:prstGeom>
            <a:noFill/>
            <a:ln w="2222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Rounded Rectangle 170"/>
            <p:cNvSpPr/>
            <p:nvPr/>
          </p:nvSpPr>
          <p:spPr>
            <a:xfrm rot="709519">
              <a:off x="7172722" y="2640783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Rounded Rectangle 171"/>
            <p:cNvSpPr/>
            <p:nvPr/>
          </p:nvSpPr>
          <p:spPr>
            <a:xfrm rot="21417997">
              <a:off x="6928306" y="2404855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3" name="Rounded Rectangle 172"/>
            <p:cNvSpPr/>
            <p:nvPr/>
          </p:nvSpPr>
          <p:spPr>
            <a:xfrm>
              <a:off x="6991726" y="2734056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4" name="Rounded Rectangle 173"/>
            <p:cNvSpPr/>
            <p:nvPr/>
          </p:nvSpPr>
          <p:spPr>
            <a:xfrm rot="21336357">
              <a:off x="7010014" y="2999232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Rounded Rectangle 174"/>
            <p:cNvSpPr/>
            <p:nvPr/>
          </p:nvSpPr>
          <p:spPr>
            <a:xfrm rot="230014">
              <a:off x="7211182" y="2395728"/>
              <a:ext cx="95471" cy="246888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Rounded Rectangle 175"/>
            <p:cNvSpPr/>
            <p:nvPr/>
          </p:nvSpPr>
          <p:spPr>
            <a:xfrm rot="19678954">
              <a:off x="7027438" y="2633472"/>
              <a:ext cx="91440" cy="274320"/>
            </a:xfrm>
            <a:prstGeom prst="roundRect">
              <a:avLst/>
            </a:prstGeom>
            <a:noFill/>
            <a:ln w="2222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Rounded Rectangle 176"/>
            <p:cNvSpPr/>
            <p:nvPr/>
          </p:nvSpPr>
          <p:spPr>
            <a:xfrm rot="21133971">
              <a:off x="7183750" y="2724912"/>
              <a:ext cx="137160" cy="27432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Rounded Rectangle 177"/>
            <p:cNvSpPr/>
            <p:nvPr/>
          </p:nvSpPr>
          <p:spPr>
            <a:xfrm rot="21047803">
              <a:off x="7238614" y="2990088"/>
              <a:ext cx="128016" cy="320040"/>
            </a:xfrm>
            <a:prstGeom prst="roundRect">
              <a:avLst/>
            </a:prstGeom>
            <a:noFill/>
            <a:ln w="2222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183"/>
          <p:cNvGrpSpPr/>
          <p:nvPr/>
        </p:nvGrpSpPr>
        <p:grpSpPr>
          <a:xfrm>
            <a:off x="7010400" y="4953000"/>
            <a:ext cx="457200" cy="762000"/>
            <a:chOff x="7924800" y="3429000"/>
            <a:chExt cx="457200" cy="762000"/>
          </a:xfrm>
        </p:grpSpPr>
        <p:cxnSp>
          <p:nvCxnSpPr>
            <p:cNvPr id="180" name="Straight Connector 179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184"/>
          <p:cNvGrpSpPr/>
          <p:nvPr/>
        </p:nvGrpSpPr>
        <p:grpSpPr>
          <a:xfrm>
            <a:off x="4648200" y="4953000"/>
            <a:ext cx="457200" cy="762000"/>
            <a:chOff x="7924800" y="3429000"/>
            <a:chExt cx="457200" cy="762000"/>
          </a:xfrm>
        </p:grpSpPr>
        <p:cxnSp>
          <p:nvCxnSpPr>
            <p:cNvPr id="186" name="Straight Connector 185"/>
            <p:cNvCxnSpPr/>
            <p:nvPr/>
          </p:nvCxnSpPr>
          <p:spPr>
            <a:xfrm rot="5400000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7772400" y="3581400"/>
              <a:ext cx="762000" cy="457200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138" name="Object 10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6645" name="Equation" r:id="rId9" imgW="1371600" imgH="558720" progId="Equation.DSMT4">
                  <p:embed/>
                </p:oleObj>
              </mc:Choice>
              <mc:Fallback>
                <p:oleObj name="Equation" r:id="rId9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2" name="TextBox 181"/>
          <p:cNvSpPr txBox="1"/>
          <p:nvPr/>
        </p:nvSpPr>
        <p:spPr>
          <a:xfrm>
            <a:off x="609600" y="466344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188" name="TextBox 187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189" name="TextBox 188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66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54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55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5400">
                <a:solidFill>
                  <a:srgbClr val="0000FF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5400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3" name="Object 72"/>
          <p:cNvGraphicFramePr>
            <a:graphicFrameLocks noChangeAspect="1"/>
          </p:cNvGraphicFramePr>
          <p:nvPr/>
        </p:nvGraphicFramePr>
        <p:xfrm>
          <a:off x="5473700" y="1739900"/>
          <a:ext cx="288290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56" name="Equation" r:id="rId6" imgW="2882880" imgH="939600" progId="Equation.DSMT4">
                  <p:embed/>
                </p:oleObj>
              </mc:Choice>
              <mc:Fallback>
                <p:oleObj name="Equation" r:id="rId6" imgW="2882880" imgH="939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73700" y="1739900"/>
                        <a:ext cx="2882900" cy="939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4" name="Straight Connector 73"/>
          <p:cNvCxnSpPr/>
          <p:nvPr/>
        </p:nvCxnSpPr>
        <p:spPr>
          <a:xfrm>
            <a:off x="6248400" y="2514599"/>
            <a:ext cx="6858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/>
        </p:nvCxnSpPr>
        <p:spPr>
          <a:xfrm>
            <a:off x="7239000" y="2514599"/>
            <a:ext cx="762000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rot="5400000" flipH="1" flipV="1">
            <a:off x="6442994" y="2556793"/>
            <a:ext cx="144212" cy="76201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TextBox 76"/>
          <p:cNvSpPr txBox="1"/>
          <p:nvPr/>
        </p:nvSpPr>
        <p:spPr>
          <a:xfrm>
            <a:off x="5715000" y="2615625"/>
            <a:ext cx="1371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Joint density of the model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7010400" y="2615625"/>
            <a:ext cx="1828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Gaussian priori of the edge number</a:t>
            </a:r>
            <a:endParaRPr lang="en-US" sz="1600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 rot="16200000" flipV="1">
            <a:off x="7438686" y="2561885"/>
            <a:ext cx="134031" cy="76198"/>
          </a:xfrm>
          <a:prstGeom prst="line">
            <a:avLst/>
          </a:prstGeom>
          <a:ln w="19050">
            <a:solidFill>
              <a:srgbClr val="00B050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78"/>
          <p:cNvGrpSpPr>
            <a:grpSpLocks noChangeAspect="1"/>
          </p:cNvGrpSpPr>
          <p:nvPr/>
        </p:nvGrpSpPr>
        <p:grpSpPr>
          <a:xfrm>
            <a:off x="5594261" y="3200400"/>
            <a:ext cx="920647" cy="1097280"/>
            <a:chOff x="5029200" y="1962150"/>
            <a:chExt cx="3276600" cy="3905250"/>
          </a:xfrm>
        </p:grpSpPr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6781800" y="2919222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5029200" y="36385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5943600" y="1962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84" name="Straight Connector 83"/>
            <p:cNvCxnSpPr>
              <a:endCxn id="81" idx="5"/>
            </p:cNvCxnSpPr>
            <p:nvPr/>
          </p:nvCxnSpPr>
          <p:spPr>
            <a:xfrm rot="16200000" flipV="1">
              <a:off x="7001032" y="3324382"/>
              <a:ext cx="1085536" cy="899608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85" name="Object 4"/>
            <p:cNvGraphicFramePr>
              <a:graphicFrameLocks noChangeAspect="1"/>
            </p:cNvGraphicFramePr>
            <p:nvPr/>
          </p:nvGraphicFramePr>
          <p:xfrm>
            <a:off x="7315200" y="56959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57" name="Equation" r:id="rId8" imgW="330120" imgH="164880" progId="Equation.DSMT4">
                    <p:embed/>
                  </p:oleObj>
                </mc:Choice>
                <mc:Fallback>
                  <p:oleObj name="Equation" r:id="rId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56959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6" name="Oval 85"/>
            <p:cNvSpPr>
              <a:spLocks noChangeAspect="1"/>
            </p:cNvSpPr>
            <p:nvPr/>
          </p:nvSpPr>
          <p:spPr>
            <a:xfrm>
              <a:off x="5029200" y="501015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7" name="Oval 86"/>
            <p:cNvSpPr>
              <a:spLocks noChangeAspect="1"/>
            </p:cNvSpPr>
            <p:nvPr/>
          </p:nvSpPr>
          <p:spPr>
            <a:xfrm>
              <a:off x="5882640" y="54635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8" name="Oval 87"/>
            <p:cNvSpPr>
              <a:spLocks noChangeAspect="1"/>
            </p:cNvSpPr>
            <p:nvPr/>
          </p:nvSpPr>
          <p:spPr>
            <a:xfrm>
              <a:off x="6644640" y="5406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9" name="Oval 88"/>
            <p:cNvSpPr>
              <a:spLocks noChangeAspect="1"/>
            </p:cNvSpPr>
            <p:nvPr/>
          </p:nvSpPr>
          <p:spPr>
            <a:xfrm>
              <a:off x="7940040" y="54825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90" name="Object 4"/>
            <p:cNvGraphicFramePr>
              <a:graphicFrameLocks noChangeAspect="1"/>
            </p:cNvGraphicFramePr>
            <p:nvPr/>
          </p:nvGraphicFramePr>
          <p:xfrm>
            <a:off x="7315200" y="44767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58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44767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1" name="Oval 90"/>
            <p:cNvSpPr>
              <a:spLocks noChangeAspect="1"/>
            </p:cNvSpPr>
            <p:nvPr/>
          </p:nvSpPr>
          <p:spPr>
            <a:xfrm>
              <a:off x="5882640" y="424434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2" name="Oval 91"/>
            <p:cNvSpPr>
              <a:spLocks noChangeAspect="1"/>
            </p:cNvSpPr>
            <p:nvPr/>
          </p:nvSpPr>
          <p:spPr>
            <a:xfrm>
              <a:off x="6644640" y="41871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3" name="Oval 92"/>
            <p:cNvSpPr>
              <a:spLocks noChangeAspect="1"/>
            </p:cNvSpPr>
            <p:nvPr/>
          </p:nvSpPr>
          <p:spPr>
            <a:xfrm>
              <a:off x="7940040" y="4263390"/>
              <a:ext cx="365760" cy="36576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94" name="Straight Connector 93"/>
            <p:cNvCxnSpPr/>
            <p:nvPr/>
          </p:nvCxnSpPr>
          <p:spPr>
            <a:xfrm rot="5400000" flipH="1" flipV="1">
              <a:off x="4709160" y="4507230"/>
              <a:ext cx="10058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5" name="Straight Connector 94"/>
            <p:cNvCxnSpPr/>
            <p:nvPr/>
          </p:nvCxnSpPr>
          <p:spPr>
            <a:xfrm rot="5400000" flipH="1" flipV="1">
              <a:off x="56388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Straight Connector 95"/>
            <p:cNvCxnSpPr/>
            <p:nvPr/>
          </p:nvCxnSpPr>
          <p:spPr>
            <a:xfrm rot="5400000" flipH="1" flipV="1">
              <a:off x="6400800" y="49644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 flipH="1" flipV="1">
              <a:off x="7696200" y="5040630"/>
              <a:ext cx="853440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>
              <a:stCxn id="82" idx="5"/>
            </p:cNvCxnSpPr>
            <p:nvPr/>
          </p:nvCxnSpPr>
          <p:spPr>
            <a:xfrm rot="16200000" flipH="1">
              <a:off x="5410988" y="3881154"/>
              <a:ext cx="386820" cy="52600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>
              <a:endCxn id="82" idx="6"/>
            </p:cNvCxnSpPr>
            <p:nvPr/>
          </p:nvCxnSpPr>
          <p:spPr>
            <a:xfrm rot="10800000">
              <a:off x="5394960" y="3821430"/>
              <a:ext cx="2545080" cy="548640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Freeform 99"/>
            <p:cNvSpPr/>
            <p:nvPr/>
          </p:nvSpPr>
          <p:spPr>
            <a:xfrm>
              <a:off x="6160770" y="4581525"/>
              <a:ext cx="1857375" cy="276225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1" name="Straight Connector 100"/>
            <p:cNvCxnSpPr>
              <a:stCxn id="82" idx="7"/>
            </p:cNvCxnSpPr>
            <p:nvPr/>
          </p:nvCxnSpPr>
          <p:spPr>
            <a:xfrm rot="5400000" flipH="1" flipV="1">
              <a:off x="5768116" y="2678430"/>
              <a:ext cx="586964" cy="144040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>
              <a:endCxn id="83" idx="3"/>
            </p:cNvCxnSpPr>
            <p:nvPr/>
          </p:nvCxnSpPr>
          <p:spPr>
            <a:xfrm rot="5400000" flipH="1" flipV="1">
              <a:off x="4945380" y="2586766"/>
              <a:ext cx="1364204" cy="7393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/>
            <p:cNvCxnSpPr>
              <a:endCxn id="81" idx="1"/>
            </p:cNvCxnSpPr>
            <p:nvPr/>
          </p:nvCxnSpPr>
          <p:spPr>
            <a:xfrm rot="16200000" flipH="1">
              <a:off x="6188964" y="2326386"/>
              <a:ext cx="705836" cy="58696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276"/>
          <p:cNvGrpSpPr/>
          <p:nvPr/>
        </p:nvGrpSpPr>
        <p:grpSpPr>
          <a:xfrm>
            <a:off x="4900921" y="3827510"/>
            <a:ext cx="522079" cy="638155"/>
            <a:chOff x="4900921" y="3827510"/>
            <a:chExt cx="522079" cy="638155"/>
          </a:xfrm>
        </p:grpSpPr>
        <p:cxnSp>
          <p:nvCxnSpPr>
            <p:cNvPr id="109" name="Straight Connector 108"/>
            <p:cNvCxnSpPr/>
            <p:nvPr/>
          </p:nvCxnSpPr>
          <p:spPr>
            <a:xfrm rot="5400000">
              <a:off x="5095168" y="41378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TextBox 115"/>
            <p:cNvSpPr txBox="1"/>
            <p:nvPr/>
          </p:nvSpPr>
          <p:spPr>
            <a:xfrm rot="18661289">
              <a:off x="4795889" y="39325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8" name="Group 116"/>
          <p:cNvGrpSpPr/>
          <p:nvPr/>
        </p:nvGrpSpPr>
        <p:grpSpPr>
          <a:xfrm>
            <a:off x="4057753" y="4470400"/>
            <a:ext cx="920647" cy="1097280"/>
            <a:chOff x="3518132" y="3525520"/>
            <a:chExt cx="920647" cy="1097280"/>
          </a:xfrm>
        </p:grpSpPr>
        <p:sp>
          <p:nvSpPr>
            <p:cNvPr id="121" name="Oval 120"/>
            <p:cNvSpPr>
              <a:spLocks noChangeAspect="1"/>
            </p:cNvSpPr>
            <p:nvPr/>
          </p:nvSpPr>
          <p:spPr>
            <a:xfrm>
              <a:off x="4010571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Oval 121"/>
            <p:cNvSpPr>
              <a:spLocks noChangeAspect="1"/>
            </p:cNvSpPr>
            <p:nvPr/>
          </p:nvSpPr>
          <p:spPr>
            <a:xfrm>
              <a:off x="3518132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3" name="Oval 122"/>
            <p:cNvSpPr>
              <a:spLocks noChangeAspect="1"/>
            </p:cNvSpPr>
            <p:nvPr/>
          </p:nvSpPr>
          <p:spPr>
            <a:xfrm>
              <a:off x="3775057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24" name="Straight Connector 123"/>
            <p:cNvCxnSpPr>
              <a:endCxn id="121" idx="5"/>
            </p:cNvCxnSpPr>
            <p:nvPr/>
          </p:nvCxnSpPr>
          <p:spPr>
            <a:xfrm rot="16200000" flipV="1">
              <a:off x="4072170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25" name="Object 4"/>
            <p:cNvGraphicFramePr>
              <a:graphicFrameLocks noChangeAspect="1"/>
            </p:cNvGraphicFramePr>
            <p:nvPr/>
          </p:nvGraphicFramePr>
          <p:xfrm>
            <a:off x="4160444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59" name="Equation" r:id="rId10" imgW="330120" imgH="164880" progId="Equation.DSMT4">
                    <p:embed/>
                  </p:oleObj>
                </mc:Choice>
                <mc:Fallback>
                  <p:oleObj name="Equation" r:id="rId10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6" name="Oval 125"/>
            <p:cNvSpPr>
              <a:spLocks noChangeAspect="1"/>
            </p:cNvSpPr>
            <p:nvPr/>
          </p:nvSpPr>
          <p:spPr>
            <a:xfrm>
              <a:off x="3518132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7" name="Oval 126"/>
            <p:cNvSpPr>
              <a:spLocks noChangeAspect="1"/>
            </p:cNvSpPr>
            <p:nvPr/>
          </p:nvSpPr>
          <p:spPr>
            <a:xfrm>
              <a:off x="3757928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8" name="Oval 127"/>
            <p:cNvSpPr>
              <a:spLocks noChangeAspect="1"/>
            </p:cNvSpPr>
            <p:nvPr/>
          </p:nvSpPr>
          <p:spPr>
            <a:xfrm>
              <a:off x="3972032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Oval 128"/>
            <p:cNvSpPr>
              <a:spLocks noChangeAspect="1"/>
            </p:cNvSpPr>
            <p:nvPr/>
          </p:nvSpPr>
          <p:spPr>
            <a:xfrm>
              <a:off x="4336009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30" name="Object 4"/>
            <p:cNvGraphicFramePr>
              <a:graphicFrameLocks noChangeAspect="1"/>
            </p:cNvGraphicFramePr>
            <p:nvPr/>
          </p:nvGraphicFramePr>
          <p:xfrm>
            <a:off x="4160444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0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60444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31" name="Oval 130"/>
            <p:cNvSpPr>
              <a:spLocks noChangeAspect="1"/>
            </p:cNvSpPr>
            <p:nvPr/>
          </p:nvSpPr>
          <p:spPr>
            <a:xfrm>
              <a:off x="3757928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2" name="Oval 131"/>
            <p:cNvSpPr>
              <a:spLocks noChangeAspect="1"/>
            </p:cNvSpPr>
            <p:nvPr/>
          </p:nvSpPr>
          <p:spPr>
            <a:xfrm>
              <a:off x="3972032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3" name="Oval 132"/>
            <p:cNvSpPr>
              <a:spLocks noChangeAspect="1"/>
            </p:cNvSpPr>
            <p:nvPr/>
          </p:nvSpPr>
          <p:spPr>
            <a:xfrm>
              <a:off x="4336009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34" name="Straight Connector 133"/>
            <p:cNvCxnSpPr/>
            <p:nvPr/>
          </p:nvCxnSpPr>
          <p:spPr>
            <a:xfrm rot="5400000" flipH="1" flipV="1">
              <a:off x="3428209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/>
            <p:cNvCxnSpPr/>
            <p:nvPr/>
          </p:nvCxnSpPr>
          <p:spPr>
            <a:xfrm rot="5400000" flipH="1" flipV="1">
              <a:off x="3689415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/>
            <p:cNvCxnSpPr/>
            <p:nvPr/>
          </p:nvCxnSpPr>
          <p:spPr>
            <a:xfrm rot="5400000" flipH="1" flipV="1">
              <a:off x="3903519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/>
            <p:cNvCxnSpPr/>
            <p:nvPr/>
          </p:nvCxnSpPr>
          <p:spPr>
            <a:xfrm rot="5400000" flipH="1" flipV="1">
              <a:off x="4267496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/>
            <p:cNvCxnSpPr>
              <a:stCxn id="122" idx="5"/>
            </p:cNvCxnSpPr>
            <p:nvPr/>
          </p:nvCxnSpPr>
          <p:spPr>
            <a:xfrm rot="16200000" flipH="1">
              <a:off x="3625406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/>
            <p:cNvCxnSpPr>
              <a:endCxn id="122" idx="6"/>
            </p:cNvCxnSpPr>
            <p:nvPr/>
          </p:nvCxnSpPr>
          <p:spPr>
            <a:xfrm rot="10800000">
              <a:off x="3620902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0" name="Freeform 139"/>
            <p:cNvSpPr/>
            <p:nvPr/>
          </p:nvSpPr>
          <p:spPr>
            <a:xfrm>
              <a:off x="3836076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1" name="Straight Connector 140"/>
            <p:cNvCxnSpPr>
              <a:stCxn id="122" idx="7"/>
            </p:cNvCxnSpPr>
            <p:nvPr/>
          </p:nvCxnSpPr>
          <p:spPr>
            <a:xfrm rot="5400000" flipH="1" flipV="1">
              <a:off x="3725750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/>
            <p:cNvCxnSpPr>
              <a:endCxn id="123" idx="3"/>
            </p:cNvCxnSpPr>
            <p:nvPr/>
          </p:nvCxnSpPr>
          <p:spPr>
            <a:xfrm rot="5400000" flipH="1" flipV="1">
              <a:off x="3494581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/>
            <p:cNvCxnSpPr>
              <a:endCxn id="121" idx="1"/>
            </p:cNvCxnSpPr>
            <p:nvPr/>
          </p:nvCxnSpPr>
          <p:spPr>
            <a:xfrm rot="16200000" flipH="1">
              <a:off x="3843998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/>
            <p:cNvCxnSpPr>
              <a:stCxn id="131" idx="0"/>
              <a:endCxn id="121" idx="3"/>
            </p:cNvCxnSpPr>
            <p:nvPr/>
          </p:nvCxnSpPr>
          <p:spPr>
            <a:xfrm rot="5400000" flipH="1" flipV="1">
              <a:off x="3775164" y="3916303"/>
              <a:ext cx="284606" cy="216308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41"/>
          <p:cNvGrpSpPr/>
          <p:nvPr/>
        </p:nvGrpSpPr>
        <p:grpSpPr>
          <a:xfrm>
            <a:off x="5048353" y="4470400"/>
            <a:ext cx="920647" cy="1097280"/>
            <a:chOff x="4591166" y="3525520"/>
            <a:chExt cx="920647" cy="1097280"/>
          </a:xfrm>
        </p:grpSpPr>
        <p:sp>
          <p:nvSpPr>
            <p:cNvPr id="146" name="Oval 145"/>
            <p:cNvSpPr>
              <a:spLocks noChangeAspect="1"/>
            </p:cNvSpPr>
            <p:nvPr/>
          </p:nvSpPr>
          <p:spPr>
            <a:xfrm>
              <a:off x="5083605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7" name="Oval 146"/>
            <p:cNvSpPr>
              <a:spLocks noChangeAspect="1"/>
            </p:cNvSpPr>
            <p:nvPr/>
          </p:nvSpPr>
          <p:spPr>
            <a:xfrm>
              <a:off x="4591166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Oval 147"/>
            <p:cNvSpPr>
              <a:spLocks noChangeAspect="1"/>
            </p:cNvSpPr>
            <p:nvPr/>
          </p:nvSpPr>
          <p:spPr>
            <a:xfrm>
              <a:off x="4848091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49" name="Straight Connector 148"/>
            <p:cNvCxnSpPr>
              <a:endCxn id="146" idx="5"/>
            </p:cNvCxnSpPr>
            <p:nvPr/>
          </p:nvCxnSpPr>
          <p:spPr>
            <a:xfrm rot="16200000" flipV="1">
              <a:off x="5145204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50" name="Object 4"/>
            <p:cNvGraphicFramePr>
              <a:graphicFrameLocks noChangeAspect="1"/>
            </p:cNvGraphicFramePr>
            <p:nvPr/>
          </p:nvGraphicFramePr>
          <p:xfrm>
            <a:off x="5233478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1" name="Equation" r:id="rId12" imgW="330120" imgH="164880" progId="Equation.DSMT4">
                    <p:embed/>
                  </p:oleObj>
                </mc:Choice>
                <mc:Fallback>
                  <p:oleObj name="Equation" r:id="rId12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1" name="Oval 150"/>
            <p:cNvSpPr>
              <a:spLocks noChangeAspect="1"/>
            </p:cNvSpPr>
            <p:nvPr/>
          </p:nvSpPr>
          <p:spPr>
            <a:xfrm>
              <a:off x="4591166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Oval 151"/>
            <p:cNvSpPr>
              <a:spLocks noChangeAspect="1"/>
            </p:cNvSpPr>
            <p:nvPr/>
          </p:nvSpPr>
          <p:spPr>
            <a:xfrm>
              <a:off x="4830962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3" name="Oval 152"/>
            <p:cNvSpPr>
              <a:spLocks noChangeAspect="1"/>
            </p:cNvSpPr>
            <p:nvPr/>
          </p:nvSpPr>
          <p:spPr>
            <a:xfrm>
              <a:off x="5045066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4" name="Oval 153"/>
            <p:cNvSpPr>
              <a:spLocks noChangeAspect="1"/>
            </p:cNvSpPr>
            <p:nvPr/>
          </p:nvSpPr>
          <p:spPr>
            <a:xfrm>
              <a:off x="5409043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55" name="Object 4"/>
            <p:cNvGraphicFramePr>
              <a:graphicFrameLocks noChangeAspect="1"/>
            </p:cNvGraphicFramePr>
            <p:nvPr/>
          </p:nvGraphicFramePr>
          <p:xfrm>
            <a:off x="5233478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2" name="Equation" r:id="rId13" imgW="330120" imgH="164880" progId="Equation.DSMT4">
                    <p:embed/>
                  </p:oleObj>
                </mc:Choice>
                <mc:Fallback>
                  <p:oleObj name="Equation" r:id="rId1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33478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0" name="Oval 159"/>
            <p:cNvSpPr>
              <a:spLocks noChangeAspect="1"/>
            </p:cNvSpPr>
            <p:nvPr/>
          </p:nvSpPr>
          <p:spPr>
            <a:xfrm>
              <a:off x="4830962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1" name="Oval 160"/>
            <p:cNvSpPr>
              <a:spLocks noChangeAspect="1"/>
            </p:cNvSpPr>
            <p:nvPr/>
          </p:nvSpPr>
          <p:spPr>
            <a:xfrm>
              <a:off x="5045066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2" name="Oval 161"/>
            <p:cNvSpPr>
              <a:spLocks noChangeAspect="1"/>
            </p:cNvSpPr>
            <p:nvPr/>
          </p:nvSpPr>
          <p:spPr>
            <a:xfrm>
              <a:off x="5409043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63" name="Straight Connector 162"/>
            <p:cNvCxnSpPr/>
            <p:nvPr/>
          </p:nvCxnSpPr>
          <p:spPr>
            <a:xfrm rot="5400000" flipH="1" flipV="1">
              <a:off x="4501243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4" name="Straight Connector 163"/>
            <p:cNvCxnSpPr/>
            <p:nvPr/>
          </p:nvCxnSpPr>
          <p:spPr>
            <a:xfrm rot="5400000" flipH="1" flipV="1">
              <a:off x="4762449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 flipH="1" flipV="1">
              <a:off x="4976553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 flipH="1" flipV="1">
              <a:off x="5340530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7" name="Straight Connector 166"/>
            <p:cNvCxnSpPr>
              <a:stCxn id="147" idx="5"/>
            </p:cNvCxnSpPr>
            <p:nvPr/>
          </p:nvCxnSpPr>
          <p:spPr>
            <a:xfrm rot="16200000" flipH="1">
              <a:off x="4698440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Connector 167"/>
            <p:cNvCxnSpPr>
              <a:endCxn id="147" idx="6"/>
            </p:cNvCxnSpPr>
            <p:nvPr/>
          </p:nvCxnSpPr>
          <p:spPr>
            <a:xfrm rot="10800000">
              <a:off x="4693936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9" name="Freeform 168"/>
            <p:cNvSpPr/>
            <p:nvPr/>
          </p:nvSpPr>
          <p:spPr>
            <a:xfrm>
              <a:off x="4909110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70" name="Straight Connector 169"/>
            <p:cNvCxnSpPr>
              <a:stCxn id="147" idx="7"/>
            </p:cNvCxnSpPr>
            <p:nvPr/>
          </p:nvCxnSpPr>
          <p:spPr>
            <a:xfrm rot="5400000" flipH="1" flipV="1">
              <a:off x="4798784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1" name="Straight Connector 170"/>
            <p:cNvCxnSpPr>
              <a:endCxn id="148" idx="3"/>
            </p:cNvCxnSpPr>
            <p:nvPr/>
          </p:nvCxnSpPr>
          <p:spPr>
            <a:xfrm rot="5400000" flipH="1" flipV="1">
              <a:off x="4567615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" name="Straight Connector 171"/>
            <p:cNvCxnSpPr>
              <a:endCxn id="146" idx="1"/>
            </p:cNvCxnSpPr>
            <p:nvPr/>
          </p:nvCxnSpPr>
          <p:spPr>
            <a:xfrm rot="16200000" flipH="1">
              <a:off x="4917032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16200000" flipV="1">
              <a:off x="4818117" y="3923753"/>
              <a:ext cx="117819" cy="366180"/>
            </a:xfrm>
            <a:prstGeom prst="line">
              <a:avLst/>
            </a:prstGeom>
            <a:ln w="2540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66"/>
          <p:cNvGrpSpPr/>
          <p:nvPr/>
        </p:nvGrpSpPr>
        <p:grpSpPr>
          <a:xfrm>
            <a:off x="6426200" y="4470400"/>
            <a:ext cx="920647" cy="1097280"/>
            <a:chOff x="6248400" y="3525520"/>
            <a:chExt cx="920647" cy="1097280"/>
          </a:xfrm>
        </p:grpSpPr>
        <p:sp>
          <p:nvSpPr>
            <p:cNvPr id="175" name="Oval 174"/>
            <p:cNvSpPr>
              <a:spLocks noChangeAspect="1"/>
            </p:cNvSpPr>
            <p:nvPr/>
          </p:nvSpPr>
          <p:spPr>
            <a:xfrm>
              <a:off x="6740839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6" name="Oval 175"/>
            <p:cNvSpPr>
              <a:spLocks noChangeAspect="1"/>
            </p:cNvSpPr>
            <p:nvPr/>
          </p:nvSpPr>
          <p:spPr>
            <a:xfrm>
              <a:off x="6248400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7" name="Oval 176"/>
            <p:cNvSpPr>
              <a:spLocks noChangeAspect="1"/>
            </p:cNvSpPr>
            <p:nvPr/>
          </p:nvSpPr>
          <p:spPr>
            <a:xfrm>
              <a:off x="6505325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78" name="Straight Connector 177"/>
            <p:cNvCxnSpPr>
              <a:endCxn id="175" idx="5"/>
            </p:cNvCxnSpPr>
            <p:nvPr/>
          </p:nvCxnSpPr>
          <p:spPr>
            <a:xfrm rot="16200000" flipV="1">
              <a:off x="6802438" y="3908274"/>
              <a:ext cx="305009" cy="252769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79" name="Object 4"/>
            <p:cNvGraphicFramePr>
              <a:graphicFrameLocks noChangeAspect="1"/>
            </p:cNvGraphicFramePr>
            <p:nvPr/>
          </p:nvGraphicFramePr>
          <p:xfrm>
            <a:off x="6890712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3" name="Equation" r:id="rId14" imgW="330120" imgH="164880" progId="Equation.DSMT4">
                    <p:embed/>
                  </p:oleObj>
                </mc:Choice>
                <mc:Fallback>
                  <p:oleObj name="Equation" r:id="rId14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0" name="Oval 179"/>
            <p:cNvSpPr>
              <a:spLocks noChangeAspect="1"/>
            </p:cNvSpPr>
            <p:nvPr/>
          </p:nvSpPr>
          <p:spPr>
            <a:xfrm>
              <a:off x="6248400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1" name="Oval 180"/>
            <p:cNvSpPr>
              <a:spLocks noChangeAspect="1"/>
            </p:cNvSpPr>
            <p:nvPr/>
          </p:nvSpPr>
          <p:spPr>
            <a:xfrm>
              <a:off x="6488196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2" name="Oval 181"/>
            <p:cNvSpPr>
              <a:spLocks noChangeAspect="1"/>
            </p:cNvSpPr>
            <p:nvPr/>
          </p:nvSpPr>
          <p:spPr>
            <a:xfrm>
              <a:off x="6702300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3" name="Oval 182"/>
            <p:cNvSpPr>
              <a:spLocks noChangeAspect="1"/>
            </p:cNvSpPr>
            <p:nvPr/>
          </p:nvSpPr>
          <p:spPr>
            <a:xfrm>
              <a:off x="7066277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184" name="Object 4"/>
            <p:cNvGraphicFramePr>
              <a:graphicFrameLocks noChangeAspect="1"/>
            </p:cNvGraphicFramePr>
            <p:nvPr/>
          </p:nvGraphicFramePr>
          <p:xfrm>
            <a:off x="6890712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4" name="Equation" r:id="rId15" imgW="330120" imgH="164880" progId="Equation.DSMT4">
                    <p:embed/>
                  </p:oleObj>
                </mc:Choice>
                <mc:Fallback>
                  <p:oleObj name="Equation" r:id="rId1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890712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85" name="Oval 184"/>
            <p:cNvSpPr>
              <a:spLocks noChangeAspect="1"/>
            </p:cNvSpPr>
            <p:nvPr/>
          </p:nvSpPr>
          <p:spPr>
            <a:xfrm>
              <a:off x="6488196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6" name="Oval 185"/>
            <p:cNvSpPr>
              <a:spLocks noChangeAspect="1"/>
            </p:cNvSpPr>
            <p:nvPr/>
          </p:nvSpPr>
          <p:spPr>
            <a:xfrm>
              <a:off x="6702300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7" name="Oval 186"/>
            <p:cNvSpPr>
              <a:spLocks noChangeAspect="1"/>
            </p:cNvSpPr>
            <p:nvPr/>
          </p:nvSpPr>
          <p:spPr>
            <a:xfrm>
              <a:off x="7066277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88" name="Straight Connector 187"/>
            <p:cNvCxnSpPr/>
            <p:nvPr/>
          </p:nvCxnSpPr>
          <p:spPr>
            <a:xfrm rot="5400000" flipH="1" flipV="1">
              <a:off x="6158477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5400000" flipH="1" flipV="1">
              <a:off x="6419683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5400000" flipH="1" flipV="1">
              <a:off x="6633787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/>
            <p:cNvCxnSpPr/>
            <p:nvPr/>
          </p:nvCxnSpPr>
          <p:spPr>
            <a:xfrm rot="5400000" flipH="1" flipV="1">
              <a:off x="6997764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/>
            <p:cNvCxnSpPr>
              <a:stCxn id="176" idx="5"/>
            </p:cNvCxnSpPr>
            <p:nvPr/>
          </p:nvCxnSpPr>
          <p:spPr>
            <a:xfrm rot="16200000" flipH="1">
              <a:off x="6355674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/>
            <p:cNvCxnSpPr>
              <a:endCxn id="176" idx="6"/>
            </p:cNvCxnSpPr>
            <p:nvPr/>
          </p:nvCxnSpPr>
          <p:spPr>
            <a:xfrm rot="10800000">
              <a:off x="6351170" y="4047932"/>
              <a:ext cx="715107" cy="154154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4" name="Freeform 193"/>
            <p:cNvSpPr/>
            <p:nvPr/>
          </p:nvSpPr>
          <p:spPr>
            <a:xfrm>
              <a:off x="6566344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5" name="Straight Connector 194"/>
            <p:cNvCxnSpPr>
              <a:stCxn id="176" idx="7"/>
            </p:cNvCxnSpPr>
            <p:nvPr/>
          </p:nvCxnSpPr>
          <p:spPr>
            <a:xfrm rot="5400000" flipH="1" flipV="1">
              <a:off x="6456018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6" name="Straight Connector 195"/>
            <p:cNvCxnSpPr>
              <a:endCxn id="177" idx="3"/>
            </p:cNvCxnSpPr>
            <p:nvPr/>
          </p:nvCxnSpPr>
          <p:spPr>
            <a:xfrm rot="5400000" flipH="1" flipV="1">
              <a:off x="6224849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7" name="Straight Connector 196"/>
            <p:cNvCxnSpPr>
              <a:endCxn id="175" idx="1"/>
            </p:cNvCxnSpPr>
            <p:nvPr/>
          </p:nvCxnSpPr>
          <p:spPr>
            <a:xfrm rot="16200000" flipH="1">
              <a:off x="6574266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198" name="Object 197"/>
            <p:cNvGraphicFramePr>
              <a:graphicFrameLocks noChangeAspect="1"/>
            </p:cNvGraphicFramePr>
            <p:nvPr/>
          </p:nvGraphicFramePr>
          <p:xfrm>
            <a:off x="6553200" y="4013200"/>
            <a:ext cx="146050" cy="1572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5" name="Equation" r:id="rId16" imgW="164880" imgH="177480" progId="Equation.DSMT4">
                    <p:embed/>
                  </p:oleObj>
                </mc:Choice>
                <mc:Fallback>
                  <p:oleObj name="Equation" r:id="rId16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53200" y="4013200"/>
                          <a:ext cx="146050" cy="15728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1" name="Group 191"/>
          <p:cNvGrpSpPr/>
          <p:nvPr/>
        </p:nvGrpSpPr>
        <p:grpSpPr>
          <a:xfrm>
            <a:off x="7416800" y="4470400"/>
            <a:ext cx="920647" cy="1097280"/>
            <a:chOff x="7327694" y="3525520"/>
            <a:chExt cx="920647" cy="1097280"/>
          </a:xfrm>
        </p:grpSpPr>
        <p:sp>
          <p:nvSpPr>
            <p:cNvPr id="200" name="Oval 199"/>
            <p:cNvSpPr>
              <a:spLocks noChangeAspect="1"/>
            </p:cNvSpPr>
            <p:nvPr/>
          </p:nvSpPr>
          <p:spPr>
            <a:xfrm>
              <a:off x="7820133" y="37944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1" name="Oval 200"/>
            <p:cNvSpPr>
              <a:spLocks noChangeAspect="1"/>
            </p:cNvSpPr>
            <p:nvPr/>
          </p:nvSpPr>
          <p:spPr>
            <a:xfrm>
              <a:off x="7327694" y="399654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2" name="Oval 201"/>
            <p:cNvSpPr>
              <a:spLocks noChangeAspect="1"/>
            </p:cNvSpPr>
            <p:nvPr/>
          </p:nvSpPr>
          <p:spPr>
            <a:xfrm>
              <a:off x="7584619" y="352552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06" name="Straight Connector 205"/>
            <p:cNvCxnSpPr>
              <a:endCxn id="200" idx="5"/>
            </p:cNvCxnSpPr>
            <p:nvPr/>
          </p:nvCxnSpPr>
          <p:spPr>
            <a:xfrm rot="16200000" flipV="1">
              <a:off x="7881732" y="3908274"/>
              <a:ext cx="305009" cy="252769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08" name="Object 4"/>
            <p:cNvGraphicFramePr>
              <a:graphicFrameLocks noChangeAspect="1"/>
            </p:cNvGraphicFramePr>
            <p:nvPr/>
          </p:nvGraphicFramePr>
          <p:xfrm>
            <a:off x="7970006" y="4574627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6" name="Equation" r:id="rId18" imgW="330120" imgH="164880" progId="Equation.DSMT4">
                    <p:embed/>
                  </p:oleObj>
                </mc:Choice>
                <mc:Fallback>
                  <p:oleObj name="Equation" r:id="rId18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574627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9" name="Oval 208"/>
            <p:cNvSpPr>
              <a:spLocks noChangeAspect="1"/>
            </p:cNvSpPr>
            <p:nvPr/>
          </p:nvSpPr>
          <p:spPr>
            <a:xfrm>
              <a:off x="7327694" y="4381934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0" name="Oval 209"/>
            <p:cNvSpPr>
              <a:spLocks noChangeAspect="1"/>
            </p:cNvSpPr>
            <p:nvPr/>
          </p:nvSpPr>
          <p:spPr>
            <a:xfrm>
              <a:off x="7567490" y="4509325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1" name="Oval 210"/>
            <p:cNvSpPr>
              <a:spLocks noChangeAspect="1"/>
            </p:cNvSpPr>
            <p:nvPr/>
          </p:nvSpPr>
          <p:spPr>
            <a:xfrm>
              <a:off x="7781594" y="4493267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3" name="Oval 212"/>
            <p:cNvSpPr>
              <a:spLocks noChangeAspect="1"/>
            </p:cNvSpPr>
            <p:nvPr/>
          </p:nvSpPr>
          <p:spPr>
            <a:xfrm>
              <a:off x="8145571" y="4514678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214" name="Object 4"/>
            <p:cNvGraphicFramePr>
              <a:graphicFrameLocks noChangeAspect="1"/>
            </p:cNvGraphicFramePr>
            <p:nvPr/>
          </p:nvGraphicFramePr>
          <p:xfrm>
            <a:off x="7970006" y="4232061"/>
            <a:ext cx="107052" cy="481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7" name="Equation" r:id="rId19" imgW="330120" imgH="164880" progId="Equation.DSMT4">
                    <p:embed/>
                  </p:oleObj>
                </mc:Choice>
                <mc:Fallback>
                  <p:oleObj name="Equation" r:id="rId1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70006" y="4232061"/>
                          <a:ext cx="107052" cy="4817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5" name="Oval 214"/>
            <p:cNvSpPr>
              <a:spLocks noChangeAspect="1"/>
            </p:cNvSpPr>
            <p:nvPr/>
          </p:nvSpPr>
          <p:spPr>
            <a:xfrm>
              <a:off x="7567490" y="4166760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6" name="Oval 215"/>
            <p:cNvSpPr>
              <a:spLocks noChangeAspect="1"/>
            </p:cNvSpPr>
            <p:nvPr/>
          </p:nvSpPr>
          <p:spPr>
            <a:xfrm>
              <a:off x="7781594" y="415070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7" name="Oval 216"/>
            <p:cNvSpPr>
              <a:spLocks noChangeAspect="1"/>
            </p:cNvSpPr>
            <p:nvPr/>
          </p:nvSpPr>
          <p:spPr>
            <a:xfrm>
              <a:off x="8145571" y="4172112"/>
              <a:ext cx="102770" cy="10277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21" name="Straight Connector 220"/>
            <p:cNvCxnSpPr/>
            <p:nvPr/>
          </p:nvCxnSpPr>
          <p:spPr>
            <a:xfrm rot="5400000" flipH="1" flipV="1">
              <a:off x="7237771" y="4240625"/>
              <a:ext cx="282617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 flipH="1" flipV="1">
              <a:off x="7498977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5400000" flipH="1" flipV="1">
              <a:off x="7713081" y="4369087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 flipH="1" flipV="1">
              <a:off x="8077058" y="4390498"/>
              <a:ext cx="239796" cy="0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>
              <a:stCxn id="201" idx="5"/>
            </p:cNvCxnSpPr>
            <p:nvPr/>
          </p:nvCxnSpPr>
          <p:spPr>
            <a:xfrm rot="16200000" flipH="1">
              <a:off x="7434968" y="4064713"/>
              <a:ext cx="108687" cy="147795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>
              <a:endCxn id="201" idx="6"/>
            </p:cNvCxnSpPr>
            <p:nvPr/>
          </p:nvCxnSpPr>
          <p:spPr>
            <a:xfrm rot="10800000">
              <a:off x="7430464" y="4047932"/>
              <a:ext cx="715107" cy="154154"/>
            </a:xfrm>
            <a:prstGeom prst="line">
              <a:avLst/>
            </a:pr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6" name="Freeform 255"/>
            <p:cNvSpPr/>
            <p:nvPr/>
          </p:nvSpPr>
          <p:spPr>
            <a:xfrm>
              <a:off x="7645638" y="4261500"/>
              <a:ext cx="521878" cy="77612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9525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7" name="Straight Connector 256"/>
            <p:cNvCxnSpPr>
              <a:stCxn id="201" idx="7"/>
            </p:cNvCxnSpPr>
            <p:nvPr/>
          </p:nvCxnSpPr>
          <p:spPr>
            <a:xfrm rot="5400000" flipH="1" flipV="1">
              <a:off x="7535312" y="3726777"/>
              <a:ext cx="164923" cy="404719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>
              <a:endCxn id="202" idx="3"/>
            </p:cNvCxnSpPr>
            <p:nvPr/>
          </p:nvCxnSpPr>
          <p:spPr>
            <a:xfrm rot="5400000" flipH="1" flipV="1">
              <a:off x="7304143" y="3701022"/>
              <a:ext cx="383308" cy="207744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>
              <a:endCxn id="200" idx="1"/>
            </p:cNvCxnSpPr>
            <p:nvPr/>
          </p:nvCxnSpPr>
          <p:spPr>
            <a:xfrm rot="16200000" flipH="1">
              <a:off x="7653560" y="3627861"/>
              <a:ext cx="198323" cy="16492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260" name="Object 33"/>
            <p:cNvGraphicFramePr>
              <a:graphicFrameLocks noChangeAspect="1"/>
            </p:cNvGraphicFramePr>
            <p:nvPr/>
          </p:nvGraphicFramePr>
          <p:xfrm>
            <a:off x="7937397" y="3937000"/>
            <a:ext cx="146050" cy="157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7868" name="Equation" r:id="rId20" imgW="164880" imgH="177480" progId="Equation.DSMT4">
                    <p:embed/>
                  </p:oleObj>
                </mc:Choice>
                <mc:Fallback>
                  <p:oleObj name="Equation" r:id="rId20" imgW="16488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937397" y="3937000"/>
                          <a:ext cx="146050" cy="15716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61" name="Object 35"/>
          <p:cNvGraphicFramePr>
            <a:graphicFrameLocks noChangeAspect="1"/>
          </p:cNvGraphicFramePr>
          <p:nvPr/>
        </p:nvGraphicFramePr>
        <p:xfrm>
          <a:off x="5892800" y="49326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69" name="Equation" r:id="rId21" imgW="355320" imgH="177480" progId="Equation.DSMT4">
                  <p:embed/>
                </p:oleObj>
              </mc:Choice>
              <mc:Fallback>
                <p:oleObj name="Equation" r:id="rId21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2800" y="49326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" name="Rectangle 261"/>
          <p:cNvSpPr/>
          <p:nvPr/>
        </p:nvSpPr>
        <p:spPr>
          <a:xfrm>
            <a:off x="5054600" y="4470400"/>
            <a:ext cx="914400" cy="1066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3" name="Object 36"/>
          <p:cNvGraphicFramePr>
            <a:graphicFrameLocks noChangeAspect="1"/>
          </p:cNvGraphicFramePr>
          <p:nvPr/>
        </p:nvGraphicFramePr>
        <p:xfrm>
          <a:off x="8255000" y="485648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70" name="Equation" r:id="rId23" imgW="355320" imgH="177480" progId="Equation.DSMT4">
                  <p:embed/>
                </p:oleObj>
              </mc:Choice>
              <mc:Fallback>
                <p:oleObj name="Equation" r:id="rId23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55000" y="485648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4" name="Object 37"/>
          <p:cNvGraphicFramePr>
            <a:graphicFrameLocks noChangeAspect="1"/>
          </p:cNvGraphicFramePr>
          <p:nvPr/>
        </p:nvGraphicFramePr>
        <p:xfrm>
          <a:off x="604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71" name="Equation" r:id="rId24" imgW="355320" imgH="177480" progId="Equation.DSMT4">
                  <p:embed/>
                </p:oleObj>
              </mc:Choice>
              <mc:Fallback>
                <p:oleObj name="Equation" r:id="rId24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5" name="Object 38"/>
          <p:cNvGraphicFramePr>
            <a:graphicFrameLocks noChangeAspect="1"/>
          </p:cNvGraphicFramePr>
          <p:nvPr/>
        </p:nvGraphicFramePr>
        <p:xfrm>
          <a:off x="4775200" y="6248400"/>
          <a:ext cx="355600" cy="17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72" name="Equation" r:id="rId25" imgW="355320" imgH="177480" progId="Equation.DSMT4">
                  <p:embed/>
                </p:oleObj>
              </mc:Choice>
              <mc:Fallback>
                <p:oleObj name="Equation" r:id="rId25" imgW="3553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75200" y="6248400"/>
                        <a:ext cx="355600" cy="17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2" name="Group 277"/>
          <p:cNvGrpSpPr/>
          <p:nvPr/>
        </p:nvGrpSpPr>
        <p:grpSpPr>
          <a:xfrm>
            <a:off x="6654800" y="3779069"/>
            <a:ext cx="504939" cy="700799"/>
            <a:chOff x="6654800" y="3779069"/>
            <a:chExt cx="504939" cy="700799"/>
          </a:xfrm>
        </p:grpSpPr>
        <p:cxnSp>
          <p:nvCxnSpPr>
            <p:cNvPr id="266" name="Straight Connector 265"/>
            <p:cNvCxnSpPr/>
            <p:nvPr/>
          </p:nvCxnSpPr>
          <p:spPr>
            <a:xfrm rot="16200000" flipH="1">
              <a:off x="6631767" y="41395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7" name="TextBox 266"/>
            <p:cNvSpPr txBox="1"/>
            <p:nvPr/>
          </p:nvSpPr>
          <p:spPr>
            <a:xfrm rot="2938711" flipH="1">
              <a:off x="6609284" y="39294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oup 278"/>
          <p:cNvGrpSpPr/>
          <p:nvPr/>
        </p:nvGrpSpPr>
        <p:grpSpPr>
          <a:xfrm>
            <a:off x="4824721" y="5503910"/>
            <a:ext cx="522079" cy="638155"/>
            <a:chOff x="4824721" y="5503910"/>
            <a:chExt cx="522079" cy="638155"/>
          </a:xfrm>
        </p:grpSpPr>
        <p:cxnSp>
          <p:nvCxnSpPr>
            <p:cNvPr id="268" name="Straight Connector 267"/>
            <p:cNvCxnSpPr/>
            <p:nvPr/>
          </p:nvCxnSpPr>
          <p:spPr>
            <a:xfrm rot="5400000">
              <a:off x="5018968" y="5814233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68"/>
            <p:cNvSpPr txBox="1"/>
            <p:nvPr/>
          </p:nvSpPr>
          <p:spPr>
            <a:xfrm rot="18661289">
              <a:off x="4719689" y="5608942"/>
              <a:ext cx="610173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Add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4" name="Group 279"/>
          <p:cNvGrpSpPr/>
          <p:nvPr/>
        </p:nvGrpSpPr>
        <p:grpSpPr>
          <a:xfrm>
            <a:off x="5816600" y="5455469"/>
            <a:ext cx="504939" cy="700799"/>
            <a:chOff x="5816600" y="5455469"/>
            <a:chExt cx="504939" cy="700799"/>
          </a:xfrm>
        </p:grpSpPr>
        <p:cxnSp>
          <p:nvCxnSpPr>
            <p:cNvPr id="270" name="Straight Connector 269"/>
            <p:cNvCxnSpPr/>
            <p:nvPr/>
          </p:nvCxnSpPr>
          <p:spPr>
            <a:xfrm rot="16200000" flipH="1">
              <a:off x="5793567" y="5815954"/>
              <a:ext cx="350865" cy="304799"/>
            </a:xfrm>
            <a:prstGeom prst="line">
              <a:avLst/>
            </a:prstGeom>
            <a:ln w="19050">
              <a:solidFill>
                <a:schemeClr val="tx1"/>
              </a:solidFill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1" name="TextBox 270"/>
            <p:cNvSpPr txBox="1"/>
            <p:nvPr/>
          </p:nvSpPr>
          <p:spPr>
            <a:xfrm rot="2938711" flipH="1">
              <a:off x="5771084" y="5605814"/>
              <a:ext cx="700799" cy="400110"/>
            </a:xfrm>
            <a:prstGeom prst="rect">
              <a:avLst/>
            </a:prstGeom>
            <a:noFill/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 smtClean="0">
                  <a:latin typeface="Arial" pitchFamily="34" charset="0"/>
                  <a:cs typeface="Arial" pitchFamily="34" charset="0"/>
                </a:rPr>
                <a:t>Remove an edge</a:t>
              </a:r>
              <a:endParaRPr lang="en-US" sz="1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6" name="TextBox 275"/>
          <p:cNvSpPr txBox="1"/>
          <p:nvPr/>
        </p:nvSpPr>
        <p:spPr>
          <a:xfrm>
            <a:off x="4038600" y="2023646"/>
            <a:ext cx="1447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Hill-climbing</a:t>
            </a:r>
          </a:p>
        </p:txBody>
      </p:sp>
      <p:graphicFrame>
        <p:nvGraphicFramePr>
          <p:cNvPr id="230423" name="Object 2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7873" name="Equation" r:id="rId26" imgW="1371600" imgH="558720" progId="Equation.DSMT4">
                  <p:embed/>
                </p:oleObj>
              </mc:Choice>
              <mc:Fallback>
                <p:oleObj name="Equation" r:id="rId26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2" name="TextBox 271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273" name="TextBox 272"/>
          <p:cNvSpPr txBox="1"/>
          <p:nvPr/>
        </p:nvSpPr>
        <p:spPr>
          <a:xfrm>
            <a:off x="609600" y="5029200"/>
            <a:ext cx="2819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274" name="TextBox 273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275" name="TextBox 274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249" name="TextBox 24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224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2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/>
          <p:cNvSpPr/>
          <p:nvPr/>
        </p:nvSpPr>
        <p:spPr>
          <a:xfrm>
            <a:off x="15240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79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8780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6" name="Group 85"/>
          <p:cNvGrpSpPr/>
          <p:nvPr/>
        </p:nvGrpSpPr>
        <p:grpSpPr>
          <a:xfrm>
            <a:off x="1563624" y="1335024"/>
            <a:ext cx="2186194" cy="2051913"/>
            <a:chOff x="4900406" y="2215287"/>
            <a:chExt cx="2186194" cy="2051913"/>
          </a:xfrm>
        </p:grpSpPr>
        <p:cxnSp>
          <p:nvCxnSpPr>
            <p:cNvPr id="74" name="Straight Connector 73"/>
            <p:cNvCxnSpPr/>
            <p:nvPr/>
          </p:nvCxnSpPr>
          <p:spPr>
            <a:xfrm rot="5400000" flipH="1" flipV="1">
              <a:off x="5451760" y="3086322"/>
              <a:ext cx="805252" cy="59090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5400000" flipH="1" flipV="1">
              <a:off x="5820016" y="3352159"/>
              <a:ext cx="762829" cy="10164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V="1">
              <a:off x="6281046" y="3052773"/>
              <a:ext cx="859745" cy="71249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16200000" flipH="1">
              <a:off x="4983529" y="3531938"/>
              <a:ext cx="377438" cy="411271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5021107" y="3518855"/>
              <a:ext cx="977677" cy="347618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10800000">
              <a:off x="5009036" y="3446435"/>
              <a:ext cx="2015704" cy="494873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18"/>
            <p:cNvCxnSpPr/>
            <p:nvPr/>
          </p:nvCxnSpPr>
          <p:spPr>
            <a:xfrm>
              <a:off x="5684962" y="3941308"/>
              <a:ext cx="313822" cy="0"/>
            </a:xfrm>
            <a:prstGeom prst="line">
              <a:avLst/>
            </a:pr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Freeform 19"/>
            <p:cNvSpPr/>
            <p:nvPr/>
          </p:nvSpPr>
          <p:spPr>
            <a:xfrm>
              <a:off x="5624611" y="4086149"/>
              <a:ext cx="1461989" cy="181051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Freeform 20"/>
            <p:cNvSpPr/>
            <p:nvPr/>
          </p:nvSpPr>
          <p:spPr>
            <a:xfrm>
              <a:off x="6288466" y="4025799"/>
              <a:ext cx="784555" cy="138095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rgbClr val="0000FF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/>
            <p:cNvCxnSpPr/>
            <p:nvPr/>
          </p:nvCxnSpPr>
          <p:spPr>
            <a:xfrm rot="5400000" flipH="1" flipV="1">
              <a:off x="5304576" y="2541179"/>
              <a:ext cx="464876" cy="114080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16"/>
            <p:cNvCxnSpPr/>
            <p:nvPr/>
          </p:nvCxnSpPr>
          <p:spPr>
            <a:xfrm rot="5400000" flipH="1" flipV="1">
              <a:off x="4652969" y="2468581"/>
              <a:ext cx="1080450" cy="5855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17"/>
            <p:cNvCxnSpPr/>
            <p:nvPr/>
          </p:nvCxnSpPr>
          <p:spPr>
            <a:xfrm rot="16200000" flipH="1">
              <a:off x="5637888" y="2262360"/>
              <a:ext cx="559022" cy="464876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90"/>
          <p:cNvGrpSpPr/>
          <p:nvPr/>
        </p:nvGrpSpPr>
        <p:grpSpPr>
          <a:xfrm>
            <a:off x="1524000" y="2706624"/>
            <a:ext cx="2305386" cy="1110447"/>
            <a:chOff x="4247814" y="2743200"/>
            <a:chExt cx="2305386" cy="1110447"/>
          </a:xfrm>
        </p:grpSpPr>
        <p:cxnSp>
          <p:nvCxnSpPr>
            <p:cNvPr id="87" name="Straight Connector 24"/>
            <p:cNvCxnSpPr/>
            <p:nvPr/>
          </p:nvCxnSpPr>
          <p:spPr>
            <a:xfrm rot="5400000" flipH="1" flipV="1">
              <a:off x="3849501" y="3141513"/>
              <a:ext cx="796625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 flipH="1" flipV="1">
              <a:off x="4615952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 flipH="1" flipV="1">
              <a:off x="5219456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 flipH="1" flipV="1">
              <a:off x="6245413" y="3545860"/>
              <a:ext cx="615574" cy="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9382" name="Object 6"/>
          <p:cNvGraphicFramePr>
            <a:graphicFrameLocks noChangeAspect="1"/>
          </p:cNvGraphicFramePr>
          <p:nvPr/>
        </p:nvGraphicFramePr>
        <p:xfrm>
          <a:off x="6946900" y="25019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1" name="Equation" r:id="rId6" imgW="838080" imgH="279360" progId="Equation.DSMT4">
                  <p:embed/>
                </p:oleObj>
              </mc:Choice>
              <mc:Fallback>
                <p:oleObj name="Equation" r:id="rId6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5019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3" name="Object 7"/>
          <p:cNvGraphicFramePr>
            <a:graphicFrameLocks noChangeAspect="1"/>
          </p:cNvGraphicFramePr>
          <p:nvPr/>
        </p:nvGraphicFramePr>
        <p:xfrm>
          <a:off x="4991100" y="2501900"/>
          <a:ext cx="7874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2" name="Equation" r:id="rId8" imgW="787320" imgH="279360" progId="Equation.DSMT4">
                  <p:embed/>
                </p:oleObj>
              </mc:Choice>
              <mc:Fallback>
                <p:oleObj name="Equation" r:id="rId8" imgW="78732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2501900"/>
                        <a:ext cx="7874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4" name="Object 8"/>
          <p:cNvGraphicFramePr>
            <a:graphicFrameLocks noChangeAspect="1"/>
          </p:cNvGraphicFramePr>
          <p:nvPr/>
        </p:nvGraphicFramePr>
        <p:xfrm>
          <a:off x="5956300" y="2501900"/>
          <a:ext cx="8255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3" name="Equation" r:id="rId10" imgW="825480" imgH="279360" progId="Equation.DSMT4">
                  <p:embed/>
                </p:oleObj>
              </mc:Choice>
              <mc:Fallback>
                <p:oleObj name="Equation" r:id="rId10" imgW="8254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501900"/>
                        <a:ext cx="8255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5" name="Object 9"/>
          <p:cNvGraphicFramePr>
            <a:graphicFrameLocks noChangeAspect="1"/>
          </p:cNvGraphicFramePr>
          <p:nvPr/>
        </p:nvGraphicFramePr>
        <p:xfrm>
          <a:off x="5956300" y="2844800"/>
          <a:ext cx="8382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4" name="Equation" r:id="rId12" imgW="838080" imgH="279360" progId="Equation.DSMT4">
                  <p:embed/>
                </p:oleObj>
              </mc:Choice>
              <mc:Fallback>
                <p:oleObj name="Equation" r:id="rId12" imgW="83808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6300" y="2844800"/>
                        <a:ext cx="8382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6" name="Object 10"/>
          <p:cNvGraphicFramePr>
            <a:graphicFrameLocks noChangeAspect="1"/>
          </p:cNvGraphicFramePr>
          <p:nvPr/>
        </p:nvGraphicFramePr>
        <p:xfrm>
          <a:off x="6946900" y="2819400"/>
          <a:ext cx="9017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5" name="Equation" r:id="rId14" imgW="901440" imgH="279360" progId="Equation.DSMT4">
                  <p:embed/>
                </p:oleObj>
              </mc:Choice>
              <mc:Fallback>
                <p:oleObj name="Equation" r:id="rId14" imgW="9014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46900" y="2819400"/>
                        <a:ext cx="9017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7" name="Object 11"/>
          <p:cNvGraphicFramePr>
            <a:graphicFrameLocks noChangeAspect="1"/>
          </p:cNvGraphicFramePr>
          <p:nvPr/>
        </p:nvGraphicFramePr>
        <p:xfrm>
          <a:off x="4984750" y="28448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6" name="Equation" r:id="rId16" imgW="876240" imgH="279360" progId="Equation.DSMT4">
                  <p:embed/>
                </p:oleObj>
              </mc:Choice>
              <mc:Fallback>
                <p:oleObj name="Equation" r:id="rId16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4750" y="28448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8" name="Object 12"/>
          <p:cNvGraphicFramePr>
            <a:graphicFrameLocks noChangeAspect="1"/>
          </p:cNvGraphicFramePr>
          <p:nvPr/>
        </p:nvGraphicFramePr>
        <p:xfrm>
          <a:off x="4991100" y="3810000"/>
          <a:ext cx="876300" cy="27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7" name="Equation" r:id="rId18" imgW="876240" imgH="279360" progId="Equation.DSMT4">
                  <p:embed/>
                </p:oleObj>
              </mc:Choice>
              <mc:Fallback>
                <p:oleObj name="Equation" r:id="rId18" imgW="8762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91100" y="3810000"/>
                        <a:ext cx="876300" cy="2794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9389" name="Object 13"/>
          <p:cNvGraphicFramePr>
            <a:graphicFrameLocks noChangeAspect="1"/>
          </p:cNvGraphicFramePr>
          <p:nvPr/>
        </p:nvGraphicFramePr>
        <p:xfrm>
          <a:off x="5994400" y="3816350"/>
          <a:ext cx="939800" cy="30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8" name="Equation" r:id="rId20" imgW="939600" imgH="304560" progId="Equation.DSMT4">
                  <p:embed/>
                </p:oleObj>
              </mc:Choice>
              <mc:Fallback>
                <p:oleObj name="Equation" r:id="rId20" imgW="9396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94400" y="3816350"/>
                        <a:ext cx="939800" cy="304800"/>
                      </a:xfrm>
                      <a:prstGeom prst="rect">
                        <a:avLst/>
                      </a:prstGeom>
                      <a:solidFill>
                        <a:schemeClr val="bg1">
                          <a:alpha val="89999"/>
                        </a:scheme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1" name="TextBox 100"/>
          <p:cNvSpPr txBox="1"/>
          <p:nvPr/>
        </p:nvSpPr>
        <p:spPr>
          <a:xfrm>
            <a:off x="4724400" y="2057400"/>
            <a:ext cx="26670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Maximum likelihood</a:t>
            </a:r>
          </a:p>
        </p:txBody>
      </p:sp>
      <p:sp>
        <p:nvSpPr>
          <p:cNvPr id="106" name="TextBox 105"/>
          <p:cNvSpPr txBox="1"/>
          <p:nvPr/>
        </p:nvSpPr>
        <p:spPr>
          <a:xfrm>
            <a:off x="4724400" y="3392557"/>
            <a:ext cx="27432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900" dirty="0" smtClean="0">
                <a:latin typeface="Arial" pitchFamily="34" charset="0"/>
                <a:cs typeface="Arial" pitchFamily="34" charset="0"/>
              </a:rPr>
              <a:t> Standard </a:t>
            </a:r>
            <a:r>
              <a:rPr lang="en-US" sz="1900" dirty="0" err="1" smtClean="0">
                <a:latin typeface="Arial" pitchFamily="34" charset="0"/>
                <a:cs typeface="Arial" pitchFamily="34" charset="0"/>
              </a:rPr>
              <a:t>AdaBoost</a:t>
            </a:r>
            <a:endParaRPr lang="en-US" sz="1900" dirty="0" smtClean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252941" name="Object 13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8789" name="Equation" r:id="rId22" imgW="1371600" imgH="558720" progId="Equation.DSMT4">
                  <p:embed/>
                </p:oleObj>
              </mc:Choice>
              <mc:Fallback>
                <p:oleObj name="Equation" r:id="rId22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" name="TextBox 90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92" name="TextBox 91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93" name="TextBox 92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759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Rectangle 271"/>
          <p:cNvSpPr/>
          <p:nvPr/>
        </p:nvSpPr>
        <p:spPr>
          <a:xfrm>
            <a:off x="1295400" y="1295400"/>
            <a:ext cx="304800" cy="381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2514600" y="381000"/>
            <a:ext cx="45720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Learning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53" name="Subtitle 2"/>
          <p:cNvSpPr txBox="1">
            <a:spLocks/>
          </p:cNvSpPr>
          <p:nvPr/>
        </p:nvSpPr>
        <p:spPr>
          <a:xfrm>
            <a:off x="533400" y="4191000"/>
            <a:ext cx="10668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Goals: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8"/>
          <p:cNvGrpSpPr>
            <a:grpSpLocks noChangeAspect="1"/>
          </p:cNvGrpSpPr>
          <p:nvPr/>
        </p:nvGrpSpPr>
        <p:grpSpPr>
          <a:xfrm>
            <a:off x="1371600" y="1097280"/>
            <a:ext cx="2668273" cy="3017520"/>
            <a:chOff x="5089169" y="1219200"/>
            <a:chExt cx="3369031" cy="3810000"/>
          </a:xfrm>
        </p:grpSpPr>
        <p:sp>
          <p:nvSpPr>
            <p:cNvPr id="203" name="Oval 202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H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4" name="Oval 203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O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5" name="Oval 204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300" i="1" dirty="0" smtClean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rPr>
                <a:t>A</a:t>
              </a:r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246" name="Straight Connector 245"/>
              <p:cNvCxnSpPr>
                <a:stCxn id="237" idx="0"/>
                <a:endCxn id="203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7" name="Straight Connector 246"/>
              <p:cNvCxnSpPr>
                <a:stCxn id="234" idx="0"/>
                <a:endCxn id="203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8" name="Straight Connector 247"/>
              <p:cNvCxnSpPr>
                <a:stCxn id="233" idx="1"/>
                <a:endCxn id="203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207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37" name="Equation" r:id="rId3" imgW="330120" imgH="164880" progId="Equation.DSMT4">
                    <p:embed/>
                  </p:oleObj>
                </mc:Choice>
                <mc:Fallback>
                  <p:oleObj name="Equation" r:id="rId3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" name="Group 182"/>
            <p:cNvGrpSpPr/>
            <p:nvPr/>
          </p:nvGrpSpPr>
          <p:grpSpPr>
            <a:xfrm>
              <a:off x="5089169" y="4233881"/>
              <a:ext cx="457200" cy="399079"/>
              <a:chOff x="4555769" y="4538681"/>
              <a:chExt cx="457200" cy="399079"/>
            </a:xfrm>
          </p:grpSpPr>
          <p:sp>
            <p:nvSpPr>
              <p:cNvPr id="244" name="TextBox 243"/>
              <p:cNvSpPr txBox="1"/>
              <p:nvPr/>
            </p:nvSpPr>
            <p:spPr>
              <a:xfrm>
                <a:off x="4555769" y="4538681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O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5" name="Oval 244"/>
              <p:cNvSpPr>
                <a:spLocks noChangeAspect="1"/>
              </p:cNvSpPr>
              <p:nvPr/>
            </p:nvSpPr>
            <p:spPr>
              <a:xfrm>
                <a:off x="4572000" y="457200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i="1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7" name="Group 183"/>
            <p:cNvGrpSpPr/>
            <p:nvPr/>
          </p:nvGrpSpPr>
          <p:grpSpPr>
            <a:xfrm>
              <a:off x="5943600" y="4648200"/>
              <a:ext cx="457200" cy="381000"/>
              <a:chOff x="5410200" y="5010150"/>
              <a:chExt cx="457200" cy="381000"/>
            </a:xfrm>
          </p:grpSpPr>
          <p:sp>
            <p:nvSpPr>
              <p:cNvPr id="242" name="TextBox 241"/>
              <p:cNvSpPr txBox="1"/>
              <p:nvPr/>
            </p:nvSpPr>
            <p:spPr>
              <a:xfrm>
                <a:off x="5410200" y="50101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3" name="Oval 242"/>
              <p:cNvSpPr>
                <a:spLocks noChangeAspect="1"/>
              </p:cNvSpPr>
              <p:nvPr/>
            </p:nvSpPr>
            <p:spPr>
              <a:xfrm>
                <a:off x="5425440" y="50253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8" name="Group 184"/>
            <p:cNvGrpSpPr/>
            <p:nvPr/>
          </p:nvGrpSpPr>
          <p:grpSpPr>
            <a:xfrm>
              <a:off x="6705600" y="4648200"/>
              <a:ext cx="457200" cy="381000"/>
              <a:chOff x="6172200" y="4953000"/>
              <a:chExt cx="457200" cy="381000"/>
            </a:xfrm>
          </p:grpSpPr>
          <p:sp>
            <p:nvSpPr>
              <p:cNvPr id="240" name="TextBox 239"/>
              <p:cNvSpPr txBox="1"/>
              <p:nvPr/>
            </p:nvSpPr>
            <p:spPr>
              <a:xfrm>
                <a:off x="6172200" y="4953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41" name="Oval 240"/>
              <p:cNvSpPr>
                <a:spLocks noChangeAspect="1"/>
              </p:cNvSpPr>
              <p:nvPr/>
            </p:nvSpPr>
            <p:spPr>
              <a:xfrm>
                <a:off x="6187440" y="4968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9" name="Group 185"/>
            <p:cNvGrpSpPr/>
            <p:nvPr/>
          </p:nvGrpSpPr>
          <p:grpSpPr>
            <a:xfrm>
              <a:off x="8001000" y="4648200"/>
              <a:ext cx="457200" cy="381000"/>
              <a:chOff x="7467600" y="5029200"/>
              <a:chExt cx="457200" cy="381000"/>
            </a:xfrm>
          </p:grpSpPr>
          <p:sp>
            <p:nvSpPr>
              <p:cNvPr id="238" name="TextBox 237"/>
              <p:cNvSpPr txBox="1"/>
              <p:nvPr/>
            </p:nvSpPr>
            <p:spPr>
              <a:xfrm>
                <a:off x="7467600" y="50292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f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9" name="Oval 238"/>
              <p:cNvSpPr>
                <a:spLocks noChangeAspect="1"/>
              </p:cNvSpPr>
              <p:nvPr/>
            </p:nvSpPr>
            <p:spPr>
              <a:xfrm>
                <a:off x="7482840" y="50444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aphicFrame>
          <p:nvGraphicFramePr>
            <p:cNvPr id="212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9738" name="Equation" r:id="rId5" imgW="330120" imgH="164880" progId="Equation.DSMT4">
                    <p:embed/>
                  </p:oleObj>
                </mc:Choice>
                <mc:Fallback>
                  <p:oleObj name="Equation" r:id="rId5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0" name="Group 156"/>
            <p:cNvGrpSpPr/>
            <p:nvPr/>
          </p:nvGrpSpPr>
          <p:grpSpPr>
            <a:xfrm>
              <a:off x="5936877" y="3505200"/>
              <a:ext cx="457200" cy="381000"/>
              <a:chOff x="5403477" y="3790950"/>
              <a:chExt cx="457200" cy="381000"/>
            </a:xfrm>
          </p:grpSpPr>
          <p:sp>
            <p:nvSpPr>
              <p:cNvPr id="236" name="Oval 235"/>
              <p:cNvSpPr>
                <a:spLocks noChangeAspect="1"/>
              </p:cNvSpPr>
              <p:nvPr/>
            </p:nvSpPr>
            <p:spPr>
              <a:xfrm>
                <a:off x="5425440" y="380619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7" name="TextBox 236"/>
              <p:cNvSpPr txBox="1"/>
              <p:nvPr/>
            </p:nvSpPr>
            <p:spPr>
              <a:xfrm>
                <a:off x="5403477" y="379095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1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1" name="Group 157"/>
            <p:cNvGrpSpPr/>
            <p:nvPr/>
          </p:nvGrpSpPr>
          <p:grpSpPr>
            <a:xfrm>
              <a:off x="6683936" y="3505200"/>
              <a:ext cx="457200" cy="381000"/>
              <a:chOff x="6150536" y="3733800"/>
              <a:chExt cx="457200" cy="381000"/>
            </a:xfrm>
          </p:grpSpPr>
          <p:sp>
            <p:nvSpPr>
              <p:cNvPr id="234" name="TextBox 233"/>
              <p:cNvSpPr txBox="1"/>
              <p:nvPr/>
            </p:nvSpPr>
            <p:spPr>
              <a:xfrm>
                <a:off x="6150536" y="37338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baseline="-25000" dirty="0" smtClean="0">
                    <a:latin typeface="Times New Roman" pitchFamily="18" charset="0"/>
                    <a:cs typeface="Times New Roman" pitchFamily="18" charset="0"/>
                  </a:rPr>
                  <a:t>2</a:t>
                </a:r>
                <a:endParaRPr lang="en-US" sz="1300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5" name="Oval 234"/>
              <p:cNvSpPr>
                <a:spLocks noChangeAspect="1"/>
              </p:cNvSpPr>
              <p:nvPr/>
            </p:nvSpPr>
            <p:spPr>
              <a:xfrm>
                <a:off x="6187440" y="37490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2" name="Group 158"/>
            <p:cNvGrpSpPr/>
            <p:nvPr/>
          </p:nvGrpSpPr>
          <p:grpSpPr>
            <a:xfrm>
              <a:off x="7991288" y="3505200"/>
              <a:ext cx="457200" cy="381000"/>
              <a:chOff x="7457888" y="3810000"/>
              <a:chExt cx="457200" cy="381000"/>
            </a:xfrm>
          </p:grpSpPr>
          <p:sp>
            <p:nvSpPr>
              <p:cNvPr id="232" name="TextBox 231"/>
              <p:cNvSpPr txBox="1"/>
              <p:nvPr/>
            </p:nvSpPr>
            <p:spPr>
              <a:xfrm>
                <a:off x="7457888" y="3810000"/>
                <a:ext cx="457200" cy="3583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300" i="1" dirty="0" smtClean="0">
                    <a:latin typeface="Times New Roman" pitchFamily="18" charset="0"/>
                    <a:cs typeface="Times New Roman" pitchFamily="18" charset="0"/>
                  </a:rPr>
                  <a:t>P</a:t>
                </a:r>
                <a:r>
                  <a:rPr lang="en-US" sz="1300" i="1" baseline="-25000" dirty="0" smtClean="0">
                    <a:latin typeface="Times New Roman" pitchFamily="18" charset="0"/>
                    <a:cs typeface="Times New Roman" pitchFamily="18" charset="0"/>
                  </a:rPr>
                  <a:t>N</a:t>
                </a:r>
                <a:endParaRPr lang="en-US" sz="1300" i="1" baseline="-25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33" name="Oval 232"/>
              <p:cNvSpPr>
                <a:spLocks noChangeAspect="1"/>
              </p:cNvSpPr>
              <p:nvPr/>
            </p:nvSpPr>
            <p:spPr>
              <a:xfrm>
                <a:off x="7482840" y="3825240"/>
                <a:ext cx="365760" cy="365760"/>
              </a:xfrm>
              <a:prstGeom prst="ellipse">
                <a:avLst/>
              </a:prstGeom>
              <a:noFill/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 baseline="-250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grpSp>
          <p:nvGrpSpPr>
            <p:cNvPr id="13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228" name="Straight Connector 24"/>
              <p:cNvCxnSpPr>
                <a:stCxn id="245" idx="0"/>
                <a:endCxn id="204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/>
              <p:cNvCxnSpPr>
                <a:stCxn id="243" idx="0"/>
                <a:endCxn id="236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0" name="Straight Connector 229"/>
              <p:cNvCxnSpPr>
                <a:stCxn id="241" idx="0"/>
                <a:endCxn id="235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/>
              <p:cNvCxnSpPr>
                <a:stCxn id="239" idx="0"/>
                <a:endCxn id="233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225" name="Straight Connector 224"/>
              <p:cNvCxnSpPr>
                <a:stCxn id="204" idx="5"/>
                <a:endCxn id="237" idx="1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6" name="Straight Connector 225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7" name="Straight Connector 226"/>
              <p:cNvCxnSpPr>
                <a:stCxn id="233" idx="2"/>
                <a:endCxn id="204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2222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18" name="Straight Connector 18"/>
            <p:cNvCxnSpPr>
              <a:stCxn id="236" idx="6"/>
              <a:endCxn id="235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9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0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5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222" name="Straight Connector 221"/>
              <p:cNvCxnSpPr>
                <a:stCxn id="204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3" name="Straight Connector 16"/>
              <p:cNvCxnSpPr>
                <a:endCxn id="205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4" name="Straight Connector 17"/>
              <p:cNvCxnSpPr>
                <a:endCxn id="203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2222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53" name="Subtitle 2"/>
          <p:cNvSpPr txBox="1">
            <a:spLocks/>
          </p:cNvSpPr>
          <p:nvPr/>
        </p:nvSpPr>
        <p:spPr>
          <a:xfrm>
            <a:off x="4495800" y="1295400"/>
            <a:ext cx="1600200" cy="381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1" i="0" u="sng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Approach:</a:t>
            </a:r>
            <a:endParaRPr kumimoji="0" lang="en-US" sz="22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73" name="TextBox 272"/>
          <p:cNvSpPr txBox="1"/>
          <p:nvPr/>
        </p:nvSpPr>
        <p:spPr>
          <a:xfrm>
            <a:off x="4495800" y="190500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Max-margin learning</a:t>
            </a:r>
          </a:p>
        </p:txBody>
      </p:sp>
      <p:graphicFrame>
        <p:nvGraphicFramePr>
          <p:cNvPr id="274" name="Object 273"/>
          <p:cNvGraphicFramePr>
            <a:graphicFrameLocks noChangeAspect="1"/>
          </p:cNvGraphicFramePr>
          <p:nvPr/>
        </p:nvGraphicFramePr>
        <p:xfrm>
          <a:off x="4832350" y="2413000"/>
          <a:ext cx="2425700" cy="660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39" name="Equation" r:id="rId6" imgW="2425680" imgH="660240" progId="Equation.DSMT4">
                  <p:embed/>
                </p:oleObj>
              </mc:Choice>
              <mc:Fallback>
                <p:oleObj name="Equation" r:id="rId6" imgW="2425680" imgH="6602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2350" y="2413000"/>
                        <a:ext cx="2425700" cy="660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5" name="TextBox 274"/>
          <p:cNvSpPr txBox="1"/>
          <p:nvPr/>
        </p:nvSpPr>
        <p:spPr>
          <a:xfrm>
            <a:off x="4724400" y="5009852"/>
            <a:ext cx="350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values of the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-th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  <a:p>
            <a:pPr>
              <a:buFont typeface="Arial" pitchFamily="34" charset="0"/>
              <a:buChar char="•"/>
            </a:pP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Potential weights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Activity of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pose.</a:t>
            </a:r>
          </a:p>
          <a:p>
            <a:pPr>
              <a:buFont typeface="Arial" pitchFamily="34" charset="0"/>
              <a:buChar char="•"/>
            </a:pPr>
            <a:r>
              <a:rPr lang="en-US" sz="15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l-GR" sz="1600" i="1" dirty="0" smtClean="0">
                <a:latin typeface="Times New Roman" pitchFamily="18" charset="0"/>
                <a:cs typeface="Times New Roman" pitchFamily="18" charset="0"/>
              </a:rPr>
              <a:t>ξ</a:t>
            </a:r>
            <a:r>
              <a:rPr lang="en-US" sz="1600" i="1" baseline="-25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: A slack variable for the 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1500" dirty="0" err="1" smtClean="0">
                <a:latin typeface="Arial" pitchFamily="34" charset="0"/>
                <a:cs typeface="Arial" pitchFamily="34" charset="0"/>
              </a:rPr>
              <a:t>th</a:t>
            </a:r>
            <a:r>
              <a:rPr lang="en-US" sz="1500" dirty="0" smtClean="0">
                <a:latin typeface="Arial" pitchFamily="34" charset="0"/>
                <a:cs typeface="Arial" pitchFamily="34" charset="0"/>
              </a:rPr>
              <a:t> image.</a:t>
            </a:r>
          </a:p>
        </p:txBody>
      </p:sp>
      <p:sp>
        <p:nvSpPr>
          <p:cNvPr id="278" name="TextBox 277"/>
          <p:cNvSpPr txBox="1"/>
          <p:nvPr/>
        </p:nvSpPr>
        <p:spPr>
          <a:xfrm>
            <a:off x="5715000" y="4706035"/>
            <a:ext cx="1219200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b="1" dirty="0" smtClean="0">
                <a:latin typeface="Arial" pitchFamily="34" charset="0"/>
                <a:cs typeface="Arial" pitchFamily="34" charset="0"/>
              </a:rPr>
              <a:t>Notations</a:t>
            </a:r>
            <a:endParaRPr lang="en-US" sz="17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9" name="Rectangle 278"/>
          <p:cNvSpPr/>
          <p:nvPr/>
        </p:nvSpPr>
        <p:spPr>
          <a:xfrm>
            <a:off x="4648200" y="4648200"/>
            <a:ext cx="3581400" cy="14478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31447" name="Object 23"/>
          <p:cNvGraphicFramePr>
            <a:graphicFrameLocks noChangeAspect="1"/>
          </p:cNvGraphicFramePr>
          <p:nvPr/>
        </p:nvGraphicFramePr>
        <p:xfrm>
          <a:off x="4743450" y="3295650"/>
          <a:ext cx="2819400" cy="1079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40" name="Equation" r:id="rId8" imgW="2819160" imgH="1079280" progId="Equation.DSMT4">
                  <p:embed/>
                </p:oleObj>
              </mc:Choice>
              <mc:Fallback>
                <p:oleObj name="Equation" r:id="rId8" imgW="2819160" imgH="10792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3450" y="3295650"/>
                        <a:ext cx="2819400" cy="1079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1448" name="Object 24"/>
          <p:cNvGraphicFramePr>
            <a:graphicFrameLocks noChangeAspect="1"/>
          </p:cNvGraphicFramePr>
          <p:nvPr/>
        </p:nvGraphicFramePr>
        <p:xfrm>
          <a:off x="508000" y="1262063"/>
          <a:ext cx="1371600" cy="55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741" name="Equation" r:id="rId10" imgW="1371600" imgH="558720" progId="Equation.DSMT4">
                  <p:embed/>
                </p:oleObj>
              </mc:Choice>
              <mc:Fallback>
                <p:oleObj name="Equation" r:id="rId10" imgW="1371600" imgH="558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0" y="1262063"/>
                        <a:ext cx="1371600" cy="55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6" name="TextBox 65"/>
          <p:cNvSpPr txBox="1"/>
          <p:nvPr/>
        </p:nvSpPr>
        <p:spPr>
          <a:xfrm>
            <a:off x="609600" y="4663440"/>
            <a:ext cx="25146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Hidden human poses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609600" y="502920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Structural connectivity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09600" y="5394960"/>
            <a:ext cx="2590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dirty="0" smtClean="0">
                <a:latin typeface="Arial" pitchFamily="34" charset="0"/>
                <a:cs typeface="Arial" pitchFamily="34" charset="0"/>
              </a:rPr>
              <a:t>Potential parameters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609600" y="5760720"/>
            <a:ext cx="22098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9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Potential weights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12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odel_0_1.bmp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61160" y="1295400"/>
            <a:ext cx="762000" cy="1429538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 rot="20249105">
            <a:off x="1859280" y="1610493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7" descr="0_image13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12723" y="1219200"/>
            <a:ext cx="1005840" cy="1645920"/>
          </a:xfrm>
          <a:prstGeom prst="rect">
            <a:avLst/>
          </a:prstGeom>
        </p:spPr>
      </p:pic>
      <p:pic>
        <p:nvPicPr>
          <p:cNvPr id="9" name="Picture 8" descr="0_image28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5720" y="1219200"/>
            <a:ext cx="1005840" cy="1645920"/>
          </a:xfrm>
          <a:prstGeom prst="rect">
            <a:avLst/>
          </a:prstGeom>
        </p:spPr>
      </p:pic>
      <p:pic>
        <p:nvPicPr>
          <p:cNvPr id="11" name="Picture 10" descr="0_image06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78880" y="1219200"/>
            <a:ext cx="1005840" cy="1645920"/>
          </a:xfrm>
          <a:prstGeom prst="rect">
            <a:avLst/>
          </a:prstGeom>
        </p:spPr>
      </p:pic>
      <p:pic>
        <p:nvPicPr>
          <p:cNvPr id="12" name="Picture 11" descr="0_image19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21880" y="1219200"/>
            <a:ext cx="1005840" cy="164592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04800" y="1447800"/>
            <a:ext cx="1143000" cy="87716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defensive shot</a:t>
            </a:r>
          </a:p>
        </p:txBody>
      </p:sp>
      <p:sp>
        <p:nvSpPr>
          <p:cNvPr id="17" name="Rectangle 16"/>
          <p:cNvSpPr/>
          <p:nvPr/>
        </p:nvSpPr>
        <p:spPr>
          <a:xfrm rot="1133184">
            <a:off x="2164616" y="1798411"/>
            <a:ext cx="180558" cy="418885"/>
          </a:xfrm>
          <a:prstGeom prst="rect">
            <a:avLst/>
          </a:prstGeom>
          <a:solidFill>
            <a:srgbClr val="00FFFF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 rot="1855381">
            <a:off x="1923895" y="1588102"/>
            <a:ext cx="100584" cy="235265"/>
          </a:xfrm>
          <a:prstGeom prst="rect">
            <a:avLst/>
          </a:prstGeom>
          <a:solidFill>
            <a:srgbClr val="00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818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334000" y="1264920"/>
            <a:ext cx="546015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63543" y="2895600"/>
            <a:ext cx="507217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3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34000" y="3002547"/>
            <a:ext cx="642380" cy="149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4" name="Picture 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54856" y="4876800"/>
            <a:ext cx="76830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5" name="Picture 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410200" y="4724400"/>
            <a:ext cx="523559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6" name="Picture 10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7" name="Picture 11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8" name="Picture 12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89" name="Picture 13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0" name="Picture 14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27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1" name="Picture 15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2" name="Picture 16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8193" name="Picture 17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52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bowling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shot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7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8" grpId="0" animBg="1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people</a:t>
            </a:r>
          </a:p>
        </p:txBody>
      </p:sp>
      <p:graphicFrame>
        <p:nvGraphicFramePr>
          <p:cNvPr id="28674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29" name="Image" r:id="rId4" imgW="13003175" imgH="9752381" progId="Photoshop.Image.10">
                  <p:embed/>
                </p:oleObj>
              </mc:Choice>
              <mc:Fallback>
                <p:oleObj name="Image" r:id="rId4" imgW="13003175" imgH="9752381" progId="Photoshop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867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" y="1219200"/>
            <a:ext cx="349567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7" name="Rectangle 8"/>
          <p:cNvSpPr>
            <a:spLocks noChangeArrowheads="1"/>
          </p:cNvSpPr>
          <p:nvPr/>
        </p:nvSpPr>
        <p:spPr bwMode="auto">
          <a:xfrm>
            <a:off x="5029200" y="2209800"/>
            <a:ext cx="228600" cy="304800"/>
          </a:xfrm>
          <a:prstGeom prst="rect">
            <a:avLst/>
          </a:prstGeom>
          <a:noFill/>
          <a:ln w="762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901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7620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Learning Results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04800" y="32004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serve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4800" y="4870847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 smash</a:t>
            </a:r>
          </a:p>
        </p:txBody>
      </p:sp>
      <p:pic>
        <p:nvPicPr>
          <p:cNvPr id="19251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95400" y="1280160"/>
            <a:ext cx="1391384" cy="1463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28600" y="1447800"/>
            <a:ext cx="1143000" cy="615553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forehand</a:t>
            </a:r>
          </a:p>
        </p:txBody>
      </p:sp>
      <p:pic>
        <p:nvPicPr>
          <p:cNvPr id="192516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0635" y="2819400"/>
            <a:ext cx="597765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54067" y="3017520"/>
            <a:ext cx="941933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770120"/>
            <a:ext cx="647700" cy="155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4663440"/>
            <a:ext cx="57912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0" name="Picture 8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27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1" name="Picture 9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709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15" name="Picture 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29092" y="13716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2" name="Picture 10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9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3" name="Picture 11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452360" y="12192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4" name="Picture 12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27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5" name="Picture 13"/>
          <p:cNvPicPr>
            <a:picLocks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09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6" name="Picture 14"/>
          <p:cNvPicPr>
            <a:picLocks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309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7" name="Picture 15"/>
          <p:cNvPicPr>
            <a:picLocks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452360" y="29718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8" name="Picture 16"/>
          <p:cNvPicPr>
            <a:picLocks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7432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29" name="Picture 17"/>
          <p:cNvPicPr>
            <a:picLocks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8709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0" name="Picture 18"/>
          <p:cNvPicPr>
            <a:picLocks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630936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2531" name="Picture 19"/>
          <p:cNvPicPr>
            <a:picLocks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467600" y="4724400"/>
            <a:ext cx="1005840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347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odel_3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39" name="Equation" r:id="rId5" imgW="164880" imgH="228600" progId="Equation.DSMT4">
                  <p:embed/>
                </p:oleObj>
              </mc:Choice>
              <mc:Fallback>
                <p:oleObj name="Equation" r:id="rId5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40" name="Equation" r:id="rId7" imgW="330120" imgH="164880" progId="Equation.DSMT4">
                  <p:embed/>
                </p:oleObj>
              </mc:Choice>
              <mc:Fallback>
                <p:oleObj name="Equation" r:id="rId7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0741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image34.bmp"/>
          <p:cNvPicPr>
            <a:picLocks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448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model_5_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67600" y="2319572"/>
            <a:ext cx="490298" cy="146304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5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79" name="Object 3"/>
          <p:cNvGraphicFramePr>
            <a:graphicFrameLocks noChangeAspect="1"/>
          </p:cNvGraphicFramePr>
          <p:nvPr/>
        </p:nvGraphicFramePr>
        <p:xfrm>
          <a:off x="48006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6" name="Equation" r:id="rId6" imgW="330120" imgH="164880" progId="Equation.DSMT4">
                  <p:embed/>
                </p:oleObj>
              </mc:Choice>
              <mc:Fallback>
                <p:oleObj name="Equation" r:id="rId6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580" name="Object 4"/>
          <p:cNvGraphicFramePr>
            <a:graphicFrameLocks noChangeAspect="1"/>
          </p:cNvGraphicFramePr>
          <p:nvPr/>
        </p:nvGraphicFramePr>
        <p:xfrm>
          <a:off x="5410200" y="3227622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7" name="Equation" r:id="rId8" imgW="330120" imgH="164880" progId="Equation.DSMT4">
                  <p:embed/>
                </p:oleObj>
              </mc:Choice>
              <mc:Fallback>
                <p:oleObj name="Equation" r:id="rId8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3227622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78" name="Rectangle 77"/>
          <p:cNvSpPr/>
          <p:nvPr/>
        </p:nvSpPr>
        <p:spPr>
          <a:xfrm>
            <a:off x="2743200" y="2209800"/>
            <a:ext cx="5257800" cy="16002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38200" y="1752600"/>
            <a:ext cx="2286000" cy="3810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32" name="Picture 31" descr="head.bmp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86" y="1524000"/>
            <a:ext cx="1704914" cy="1097280"/>
          </a:xfrm>
          <a:prstGeom prst="rect">
            <a:avLst/>
          </a:prstGeom>
        </p:spPr>
      </p:pic>
      <p:pic>
        <p:nvPicPr>
          <p:cNvPr id="33" name="Picture 32" descr="torso.bmp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372286" y="2971800"/>
            <a:ext cx="1704914" cy="1097280"/>
          </a:xfrm>
          <a:prstGeom prst="rect">
            <a:avLst/>
          </a:prstGeom>
        </p:spPr>
      </p:pic>
      <p:pic>
        <p:nvPicPr>
          <p:cNvPr id="34" name="Picture 33" descr="tennis_racket.bmp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6372286" y="4876800"/>
            <a:ext cx="1704914" cy="1097280"/>
          </a:xfrm>
          <a:prstGeom prst="rect">
            <a:avLst/>
          </a:prstGeom>
        </p:spPr>
      </p:pic>
      <p:grpSp>
        <p:nvGrpSpPr>
          <p:cNvPr id="35" name="Group 129"/>
          <p:cNvGrpSpPr/>
          <p:nvPr/>
        </p:nvGrpSpPr>
        <p:grpSpPr>
          <a:xfrm>
            <a:off x="7010400" y="1600200"/>
            <a:ext cx="624840" cy="838200"/>
            <a:chOff x="6429314" y="1752600"/>
            <a:chExt cx="624840" cy="838200"/>
          </a:xfrm>
        </p:grpSpPr>
        <p:sp>
          <p:nvSpPr>
            <p:cNvPr id="36" name="Rectangle 35"/>
            <p:cNvSpPr/>
            <p:nvPr/>
          </p:nvSpPr>
          <p:spPr>
            <a:xfrm>
              <a:off x="6505514" y="1752600"/>
              <a:ext cx="228600" cy="2286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6429314" y="24384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6581714" y="22098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>
              <a:off x="6734114" y="2133600"/>
              <a:ext cx="152400" cy="15240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 noChangeAspect="1"/>
            </p:cNvSpPr>
            <p:nvPr/>
          </p:nvSpPr>
          <p:spPr>
            <a:xfrm>
              <a:off x="6962714" y="1828800"/>
              <a:ext cx="91440" cy="91440"/>
            </a:xfrm>
            <a:prstGeom prst="rect">
              <a:avLst/>
            </a:prstGeom>
            <a:no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130"/>
          <p:cNvGrpSpPr/>
          <p:nvPr/>
        </p:nvGrpSpPr>
        <p:grpSpPr>
          <a:xfrm>
            <a:off x="6743700" y="3048000"/>
            <a:ext cx="914400" cy="876300"/>
            <a:chOff x="6162614" y="2971800"/>
            <a:chExt cx="914400" cy="876300"/>
          </a:xfrm>
          <a:noFill/>
        </p:grpSpPr>
        <p:sp>
          <p:nvSpPr>
            <p:cNvPr id="42" name="Rectangle 41"/>
            <p:cNvSpPr/>
            <p:nvPr/>
          </p:nvSpPr>
          <p:spPr>
            <a:xfrm rot="3536382">
              <a:off x="6657914" y="3505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/>
            <p:cNvSpPr/>
            <p:nvPr/>
          </p:nvSpPr>
          <p:spPr>
            <a:xfrm rot="20738278">
              <a:off x="6810314" y="31242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734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/>
            <p:cNvSpPr/>
            <p:nvPr/>
          </p:nvSpPr>
          <p:spPr>
            <a:xfrm rot="16999395">
              <a:off x="6429314" y="32766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/>
            <p:cNvSpPr/>
            <p:nvPr/>
          </p:nvSpPr>
          <p:spPr>
            <a:xfrm rot="20983662">
              <a:off x="6581714" y="32004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/>
            <p:cNvSpPr/>
            <p:nvPr/>
          </p:nvSpPr>
          <p:spPr>
            <a:xfrm rot="2986371">
              <a:off x="6353114" y="29718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/>
            <p:cNvSpPr/>
            <p:nvPr/>
          </p:nvSpPr>
          <p:spPr>
            <a:xfrm rot="978626">
              <a:off x="6505514" y="3048000"/>
              <a:ext cx="228600" cy="3048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/>
            <p:cNvSpPr/>
            <p:nvPr/>
          </p:nvSpPr>
          <p:spPr>
            <a:xfrm rot="18653509">
              <a:off x="6200714" y="36576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 rot="18606057">
              <a:off x="6886514" y="3505200"/>
              <a:ext cx="152400" cy="228600"/>
            </a:xfrm>
            <a:prstGeom prst="rect">
              <a:avLst/>
            </a:prstGeom>
            <a:grpFill/>
            <a:ln w="19050">
              <a:solidFill>
                <a:srgbClr val="FF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2" name="Group 131"/>
          <p:cNvGrpSpPr/>
          <p:nvPr/>
        </p:nvGrpSpPr>
        <p:grpSpPr>
          <a:xfrm>
            <a:off x="6429790" y="4942602"/>
            <a:ext cx="1614101" cy="1059767"/>
            <a:chOff x="5848704" y="5064522"/>
            <a:chExt cx="1614101" cy="1059767"/>
          </a:xfrm>
        </p:grpSpPr>
        <p:sp>
          <p:nvSpPr>
            <p:cNvPr id="53" name="Rectangle 52"/>
            <p:cNvSpPr/>
            <p:nvPr/>
          </p:nvSpPr>
          <p:spPr>
            <a:xfrm rot="20681997">
              <a:off x="5856442" y="512595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 rot="18164278">
              <a:off x="5902736" y="527056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 rot="2272693">
              <a:off x="6397448" y="5819489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 rot="223922">
              <a:off x="6149557" y="526388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20822612">
              <a:off x="6073357" y="527597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6764861" y="531710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684291">
              <a:off x="6987757" y="5274242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19989655">
              <a:off x="6440299" y="5666036"/>
              <a:ext cx="170387" cy="253092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21389811">
              <a:off x="6530557" y="5111126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16200000">
              <a:off x="6436136" y="5203768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3133340">
              <a:off x="6968863" y="5010490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 rot="5225477">
              <a:off x="7212037" y="5532825"/>
              <a:ext cx="196735" cy="304800"/>
            </a:xfrm>
            <a:prstGeom prst="rect">
              <a:avLst/>
            </a:prstGeom>
            <a:noFill/>
            <a:ln w="19050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324600" y="25908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Head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324600" y="4038600"/>
            <a:ext cx="17526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Torso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43600" y="5943600"/>
            <a:ext cx="25908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itchFamily="34" charset="0"/>
                <a:cs typeface="Arial" pitchFamily="34" charset="0"/>
              </a:rPr>
              <a:t>Tennis racket detection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0" name="Object 69"/>
          <p:cNvGraphicFramePr>
            <a:graphicFrameLocks noChangeAspect="1"/>
          </p:cNvGraphicFramePr>
          <p:nvPr/>
        </p:nvGraphicFramePr>
        <p:xfrm>
          <a:off x="7204136" y="4419600"/>
          <a:ext cx="1016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8" name="Equation" r:id="rId14" imgW="101520" imgH="342720" progId="Equation.DSMT4">
                  <p:embed/>
                </p:oleObj>
              </mc:Choice>
              <mc:Fallback>
                <p:oleObj name="Equation" r:id="rId14" imgW="10152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04136" y="4419600"/>
                        <a:ext cx="101600" cy="342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" name="TextBox 71"/>
          <p:cNvSpPr txBox="1"/>
          <p:nvPr/>
        </p:nvSpPr>
        <p:spPr>
          <a:xfrm>
            <a:off x="0" y="6093023"/>
            <a:ext cx="4191000" cy="369332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Layout of the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object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>body parts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3" name="Straight Connector 72"/>
          <p:cNvCxnSpPr/>
          <p:nvPr/>
        </p:nvCxnSpPr>
        <p:spPr>
          <a:xfrm rot="5400000" flipH="1" flipV="1">
            <a:off x="1866900" y="5981700"/>
            <a:ext cx="228600" cy="0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 rot="10800000">
            <a:off x="2362200" y="5876544"/>
            <a:ext cx="381000" cy="219456"/>
          </a:xfrm>
          <a:prstGeom prst="line">
            <a:avLst/>
          </a:prstGeom>
          <a:ln w="190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Rounded Rectangle 81"/>
          <p:cNvSpPr/>
          <p:nvPr/>
        </p:nvSpPr>
        <p:spPr>
          <a:xfrm>
            <a:off x="3657599" y="3962401"/>
            <a:ext cx="1905000" cy="1676400"/>
          </a:xfrm>
          <a:prstGeom prst="roundRect">
            <a:avLst>
              <a:gd name="adj" fmla="val 4762"/>
            </a:avLst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/>
          <p:cNvSpPr txBox="1"/>
          <p:nvPr/>
        </p:nvSpPr>
        <p:spPr>
          <a:xfrm>
            <a:off x="3657600" y="4343400"/>
            <a:ext cx="1828799" cy="64633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cs typeface="Arial" pitchFamily="34" charset="0"/>
              </a:rPr>
              <a:t>Compositional Inference</a:t>
            </a:r>
            <a:endParaRPr lang="en-US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86198" y="5105400"/>
            <a:ext cx="1600202" cy="307777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Arial" pitchFamily="34" charset="0"/>
                <a:cs typeface="Arial" pitchFamily="34" charset="0"/>
              </a:rPr>
              <a:t>[Chen et al, 2007]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1" name="Straight Connector 110"/>
          <p:cNvCxnSpPr/>
          <p:nvPr/>
        </p:nvCxnSpPr>
        <p:spPr>
          <a:xfrm rot="5400000">
            <a:off x="6967728" y="1257300"/>
            <a:ext cx="3810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Straight Connector 111"/>
          <p:cNvCxnSpPr/>
          <p:nvPr/>
        </p:nvCxnSpPr>
        <p:spPr>
          <a:xfrm>
            <a:off x="5562600" y="1066800"/>
            <a:ext cx="1609344" cy="0"/>
          </a:xfrm>
          <a:prstGeom prst="line">
            <a:avLst/>
          </a:prstGeom>
          <a:ln w="31750">
            <a:solidFill>
              <a:schemeClr val="tx1"/>
            </a:solidFill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0800000">
            <a:off x="5638801" y="4800599"/>
            <a:ext cx="4572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178"/>
          <p:cNvCxnSpPr/>
          <p:nvPr/>
        </p:nvCxnSpPr>
        <p:spPr>
          <a:xfrm rot="10800000">
            <a:off x="2971800" y="4800600"/>
            <a:ext cx="533400" cy="0"/>
          </a:xfrm>
          <a:prstGeom prst="line">
            <a:avLst/>
          </a:prstGeom>
          <a:ln w="25400">
            <a:solidFill>
              <a:schemeClr val="tx1"/>
            </a:solidFill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4" name="Picture 183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pic>
        <p:nvPicPr>
          <p:cNvPr id="198" name="Picture 197" descr="image34.bmp"/>
          <p:cNvPicPr>
            <a:picLocks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pSp>
        <p:nvGrpSpPr>
          <p:cNvPr id="199" name="Group 198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200" name="Rounded Rectangle 199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1" name="Rounded Rectangle 200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2" name="Rounded Rectangle 201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3" name="Rounded Rectangle 202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4" name="Rounded Rectangle 203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5" name="Rounded Rectangle 204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Rounded Rectangle 205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Rounded Rectangle 206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Rounded Rectangle 207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Rounded Rectangle 208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0" name="Rectangle 209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1" name="Rectangle 210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194569" name="Object 9"/>
          <p:cNvGraphicFramePr>
            <a:graphicFrameLocks noChangeAspect="1"/>
          </p:cNvGraphicFramePr>
          <p:nvPr/>
        </p:nvGraphicFramePr>
        <p:xfrm>
          <a:off x="8509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1789" name="Equation" r:id="rId17" imgW="2158920" imgH="507960" progId="Equation.DSMT4">
                  <p:embed/>
                </p:oleObj>
              </mc:Choice>
              <mc:Fallback>
                <p:oleObj name="Equation" r:id="rId17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09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6" name="TextBox 75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8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66" grpId="0"/>
      <p:bldP spid="67" grpId="0"/>
      <p:bldP spid="68" grpId="0"/>
      <p:bldP spid="72" grpId="0"/>
      <p:bldP spid="82" grpId="0" animBg="1"/>
      <p:bldP spid="108" grpId="0"/>
      <p:bldP spid="10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/>
          <p:cNvGrpSpPr/>
          <p:nvPr/>
        </p:nvGrpSpPr>
        <p:grpSpPr>
          <a:xfrm>
            <a:off x="6553200" y="4267200"/>
            <a:ext cx="1737360" cy="1188720"/>
            <a:chOff x="6553200" y="4267200"/>
            <a:chExt cx="1737360" cy="1188720"/>
          </a:xfrm>
        </p:grpSpPr>
        <p:pic>
          <p:nvPicPr>
            <p:cNvPr id="53" name="Picture 52" descr="image34.bmp"/>
            <p:cNvPicPr>
              <a:picLocks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553200" y="4267200"/>
              <a:ext cx="1737360" cy="1188720"/>
            </a:xfrm>
            <a:prstGeom prst="rect">
              <a:avLst/>
            </a:prstGeom>
          </p:spPr>
        </p:pic>
        <p:sp>
          <p:nvSpPr>
            <p:cNvPr id="129" name="Rounded Rectangle 128"/>
            <p:cNvSpPr/>
            <p:nvPr/>
          </p:nvSpPr>
          <p:spPr>
            <a:xfrm rot="21096953">
              <a:off x="7365500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0" name="Rounded Rectangle 129"/>
            <p:cNvSpPr/>
            <p:nvPr/>
          </p:nvSpPr>
          <p:spPr>
            <a:xfrm rot="19123304">
              <a:off x="7386050" y="4472600"/>
              <a:ext cx="290514" cy="37598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1" name="Rounded Rectangle 130"/>
            <p:cNvSpPr/>
            <p:nvPr/>
          </p:nvSpPr>
          <p:spPr>
            <a:xfrm rot="3895502">
              <a:off x="7197929" y="4528550"/>
              <a:ext cx="101313" cy="23934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2" name="Rounded Rectangle 131"/>
            <p:cNvSpPr/>
            <p:nvPr/>
          </p:nvSpPr>
          <p:spPr>
            <a:xfrm rot="5400000">
              <a:off x="6936977" y="4555172"/>
              <a:ext cx="101313" cy="293304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3" name="Rounded Rectangle 132"/>
            <p:cNvSpPr/>
            <p:nvPr/>
          </p:nvSpPr>
          <p:spPr>
            <a:xfrm rot="15929895">
              <a:off x="7652826" y="4404120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Rounded Rectangle 133"/>
            <p:cNvSpPr/>
            <p:nvPr/>
          </p:nvSpPr>
          <p:spPr>
            <a:xfrm rot="1137082">
              <a:off x="7736968" y="4480505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5" name="Rounded Rectangle 134"/>
            <p:cNvSpPr/>
            <p:nvPr/>
          </p:nvSpPr>
          <p:spPr>
            <a:xfrm rot="20240996">
              <a:off x="7622526" y="4776850"/>
              <a:ext cx="131359" cy="25760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6" name="Rounded Rectangle 135"/>
            <p:cNvSpPr/>
            <p:nvPr/>
          </p:nvSpPr>
          <p:spPr>
            <a:xfrm rot="18278513">
              <a:off x="7627627" y="471253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7" name="Rounded Rectangle 136"/>
            <p:cNvSpPr/>
            <p:nvPr/>
          </p:nvSpPr>
          <p:spPr>
            <a:xfrm rot="19023045">
              <a:off x="7728268" y="4888929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8" name="Rounded Rectangle 137"/>
            <p:cNvSpPr/>
            <p:nvPr/>
          </p:nvSpPr>
          <p:spPr>
            <a:xfrm rot="18402655">
              <a:off x="7799362" y="4870684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Rectangle 138"/>
            <p:cNvSpPr/>
            <p:nvPr/>
          </p:nvSpPr>
          <p:spPr>
            <a:xfrm rot="20491859">
              <a:off x="6665863" y="4477467"/>
              <a:ext cx="172227" cy="175976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0" name="Rectangle 139"/>
            <p:cNvSpPr/>
            <p:nvPr/>
          </p:nvSpPr>
          <p:spPr>
            <a:xfrm rot="20491859">
              <a:off x="6638544" y="4442459"/>
              <a:ext cx="226633" cy="246888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2" name="Picture 51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82040" y="4267200"/>
            <a:ext cx="1737360" cy="1188720"/>
          </a:xfrm>
          <a:prstGeom prst="rect">
            <a:avLst/>
          </a:prstGeom>
        </p:spPr>
      </p:pic>
      <p:graphicFrame>
        <p:nvGraphicFramePr>
          <p:cNvPr id="13" name="Object 12"/>
          <p:cNvGraphicFramePr>
            <a:graphicFrameLocks noChangeAspect="1"/>
          </p:cNvGraphicFramePr>
          <p:nvPr/>
        </p:nvGraphicFramePr>
        <p:xfrm>
          <a:off x="3422650" y="908050"/>
          <a:ext cx="1651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1" name="Equation" r:id="rId4" imgW="164880" imgH="228600" progId="Equation.DSMT4">
                  <p:embed/>
                </p:oleObj>
              </mc:Choice>
              <mc:Fallback>
                <p:oleObj name="Equation" r:id="rId4" imgW="1648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22650" y="908050"/>
                        <a:ext cx="1651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9" name="Subtitle 2"/>
          <p:cNvSpPr txBox="1">
            <a:spLocks/>
          </p:cNvSpPr>
          <p:nvPr/>
        </p:nvSpPr>
        <p:spPr>
          <a:xfrm>
            <a:off x="228600" y="304800"/>
            <a:ext cx="3276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Model Inference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6" descr="model_3_1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71600" y="2395772"/>
            <a:ext cx="1049000" cy="109728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19200" y="2167172"/>
            <a:ext cx="6705600" cy="1569720"/>
          </a:xfrm>
          <a:prstGeom prst="rect">
            <a:avLst/>
          </a:prstGeom>
          <a:noFill/>
          <a:ln w="19050">
            <a:solidFill>
              <a:srgbClr val="0000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762000" y="1752600"/>
            <a:ext cx="2438400" cy="400110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Arial" pitchFamily="34" charset="0"/>
                <a:cs typeface="Arial" pitchFamily="34" charset="0"/>
              </a:rPr>
              <a:t>The learned models</a:t>
            </a:r>
            <a:endParaRPr lang="en-US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14" descr="model_3_2.bmp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5600" y="2438400"/>
            <a:ext cx="1037990" cy="1005840"/>
          </a:xfrm>
          <a:prstGeom prst="rect">
            <a:avLst/>
          </a:prstGeom>
        </p:spPr>
      </p:pic>
      <p:sp>
        <p:nvSpPr>
          <p:cNvPr id="54" name="Right Arrow 53"/>
          <p:cNvSpPr/>
          <p:nvPr/>
        </p:nvSpPr>
        <p:spPr>
          <a:xfrm rot="9216356">
            <a:off x="2482588" y="2025438"/>
            <a:ext cx="1263185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1213028" y="4237792"/>
            <a:ext cx="1309584" cy="1167166"/>
            <a:chOff x="1213028" y="4237792"/>
            <a:chExt cx="1309584" cy="1167166"/>
          </a:xfrm>
        </p:grpSpPr>
        <p:sp>
          <p:nvSpPr>
            <p:cNvPr id="115" name="Rounded Rectangle 114"/>
            <p:cNvSpPr/>
            <p:nvPr/>
          </p:nvSpPr>
          <p:spPr>
            <a:xfrm rot="21096953">
              <a:off x="1916986" y="4338853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/>
          </p:nvSpPr>
          <p:spPr>
            <a:xfrm rot="20543294">
              <a:off x="1947672" y="4491985"/>
              <a:ext cx="256032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/>
          </p:nvSpPr>
          <p:spPr>
            <a:xfrm rot="3895502">
              <a:off x="1817969" y="448372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ounded Rectangle 117"/>
            <p:cNvSpPr/>
            <p:nvPr/>
          </p:nvSpPr>
          <p:spPr>
            <a:xfrm rot="4633378">
              <a:off x="1618488" y="4517136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ounded Rectangle 118"/>
            <p:cNvSpPr/>
            <p:nvPr/>
          </p:nvSpPr>
          <p:spPr>
            <a:xfrm rot="17367858">
              <a:off x="2130140" y="4425696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ounded Rectangle 119"/>
            <p:cNvSpPr/>
            <p:nvPr/>
          </p:nvSpPr>
          <p:spPr>
            <a:xfrm rot="17830427">
              <a:off x="2358982" y="4514767"/>
              <a:ext cx="101313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ounded Rectangle 120"/>
            <p:cNvSpPr/>
            <p:nvPr/>
          </p:nvSpPr>
          <p:spPr>
            <a:xfrm rot="19619271">
              <a:off x="2086424" y="481036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ounded Rectangle 121"/>
            <p:cNvSpPr/>
            <p:nvPr/>
          </p:nvSpPr>
          <p:spPr>
            <a:xfrm rot="1052645">
              <a:off x="2066544" y="4815413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ounded Rectangle 122"/>
            <p:cNvSpPr/>
            <p:nvPr/>
          </p:nvSpPr>
          <p:spPr>
            <a:xfrm rot="19754422">
              <a:off x="2185364" y="4931359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/>
          </p:nvSpPr>
          <p:spPr>
            <a:xfrm rot="21076085">
              <a:off x="2081178" y="508168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9709669">
              <a:off x="1257815" y="4270564"/>
              <a:ext cx="292967" cy="48875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9709669">
              <a:off x="1213028" y="4237792"/>
              <a:ext cx="385515" cy="554206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8" name="Picture 147" descr="model_5_2.bmp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9000" y="2243372"/>
            <a:ext cx="490298" cy="1463040"/>
          </a:xfrm>
          <a:prstGeom prst="rect">
            <a:avLst/>
          </a:prstGeom>
        </p:spPr>
      </p:pic>
      <p:graphicFrame>
        <p:nvGraphicFramePr>
          <p:cNvPr id="197643" name="Object 11"/>
          <p:cNvGraphicFramePr>
            <a:graphicFrameLocks noChangeAspect="1"/>
          </p:cNvGraphicFramePr>
          <p:nvPr/>
        </p:nvGraphicFramePr>
        <p:xfrm>
          <a:off x="48006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2" name="Equation" r:id="rId9" imgW="330120" imgH="164880" progId="Equation.DSMT4">
                  <p:embed/>
                </p:oleObj>
              </mc:Choice>
              <mc:Fallback>
                <p:oleObj name="Equation" r:id="rId9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006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4" name="Object 12"/>
          <p:cNvGraphicFramePr>
            <a:graphicFrameLocks noChangeAspect="1"/>
          </p:cNvGraphicFramePr>
          <p:nvPr/>
        </p:nvGraphicFramePr>
        <p:xfrm>
          <a:off x="5410200" y="280035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3" name="Equation" r:id="rId11" imgW="330120" imgH="164880" progId="Equation.DSMT4">
                  <p:embed/>
                </p:oleObj>
              </mc:Choice>
              <mc:Fallback>
                <p:oleObj name="Equation" r:id="rId11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280035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5" name="Object 13"/>
          <p:cNvGraphicFramePr>
            <a:graphicFrameLocks noChangeAspect="1"/>
          </p:cNvGraphicFramePr>
          <p:nvPr/>
        </p:nvGraphicFramePr>
        <p:xfrm>
          <a:off x="43434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4" name="Equation" r:id="rId12" imgW="330120" imgH="164880" progId="Equation.DSMT4">
                  <p:embed/>
                </p:oleObj>
              </mc:Choice>
              <mc:Fallback>
                <p:oleObj name="Equation" r:id="rId12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434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6" name="Object 14"/>
          <p:cNvGraphicFramePr>
            <a:graphicFrameLocks noChangeAspect="1"/>
          </p:cNvGraphicFramePr>
          <p:nvPr/>
        </p:nvGraphicFramePr>
        <p:xfrm>
          <a:off x="5029200" y="4724400"/>
          <a:ext cx="381000" cy="171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5" name="Equation" r:id="rId13" imgW="330120" imgH="164880" progId="Equation.DSMT4">
                  <p:embed/>
                </p:oleObj>
              </mc:Choice>
              <mc:Fallback>
                <p:oleObj name="Equation" r:id="rId13" imgW="33012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9200" y="4724400"/>
                        <a:ext cx="381000" cy="1714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7" name="Object 15"/>
          <p:cNvGraphicFramePr>
            <a:graphicFrameLocks noChangeAspect="1"/>
          </p:cNvGraphicFramePr>
          <p:nvPr/>
        </p:nvGraphicFramePr>
        <p:xfrm>
          <a:off x="876300" y="5429250"/>
          <a:ext cx="21590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6" name="Equation" r:id="rId14" imgW="2158920" imgH="507960" progId="Equation.DSMT4">
                  <p:embed/>
                </p:oleObj>
              </mc:Choice>
              <mc:Fallback>
                <p:oleObj name="Equation" r:id="rId14" imgW="215892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6300" y="5429250"/>
                        <a:ext cx="21590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7648" name="Object 16"/>
          <p:cNvGraphicFramePr>
            <a:graphicFrameLocks noChangeAspect="1"/>
          </p:cNvGraphicFramePr>
          <p:nvPr/>
        </p:nvGraphicFramePr>
        <p:xfrm>
          <a:off x="6223000" y="5429250"/>
          <a:ext cx="2425700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2837" name="Equation" r:id="rId16" imgW="2425680" imgH="507960" progId="Equation.DSMT4">
                  <p:embed/>
                </p:oleObj>
              </mc:Choice>
              <mc:Fallback>
                <p:oleObj name="Equation" r:id="rId16" imgW="2425680" imgH="507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223000" y="5429250"/>
                        <a:ext cx="2425700" cy="50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1" name="Right Arrow 150"/>
          <p:cNvSpPr/>
          <p:nvPr/>
        </p:nvSpPr>
        <p:spPr>
          <a:xfrm rot="7739784">
            <a:off x="3506954" y="2033143"/>
            <a:ext cx="737079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Right Arrow 151"/>
          <p:cNvSpPr/>
          <p:nvPr/>
        </p:nvSpPr>
        <p:spPr>
          <a:xfrm rot="1013691">
            <a:off x="5356753" y="1980303"/>
            <a:ext cx="1589637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" name="Right Arrow 152"/>
          <p:cNvSpPr/>
          <p:nvPr/>
        </p:nvSpPr>
        <p:spPr>
          <a:xfrm rot="5400000">
            <a:off x="1726855" y="3835746"/>
            <a:ext cx="5084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4" name="Right Arrow 153"/>
          <p:cNvSpPr/>
          <p:nvPr/>
        </p:nvSpPr>
        <p:spPr>
          <a:xfrm rot="5400000">
            <a:off x="7175154" y="3873846"/>
            <a:ext cx="584678" cy="152186"/>
          </a:xfrm>
          <a:prstGeom prst="rightArrow">
            <a:avLst>
              <a:gd name="adj1" fmla="val 50000"/>
              <a:gd name="adj2" fmla="val 74164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Rectangle 154"/>
          <p:cNvSpPr/>
          <p:nvPr/>
        </p:nvSpPr>
        <p:spPr>
          <a:xfrm>
            <a:off x="609600" y="4191000"/>
            <a:ext cx="3048000" cy="1752600"/>
          </a:xfrm>
          <a:prstGeom prst="rect">
            <a:avLst/>
          </a:prstGeom>
          <a:noFill/>
          <a:ln w="25400">
            <a:solidFill>
              <a:srgbClr val="0000FF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6" name="TextBox 155"/>
          <p:cNvSpPr txBox="1"/>
          <p:nvPr/>
        </p:nvSpPr>
        <p:spPr>
          <a:xfrm>
            <a:off x="533400" y="3810000"/>
            <a:ext cx="914400" cy="384721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900" dirty="0" smtClean="0">
                <a:latin typeface="Arial" pitchFamily="34" charset="0"/>
                <a:cs typeface="Arial" pitchFamily="34" charset="0"/>
              </a:rPr>
              <a:t>Output</a:t>
            </a:r>
            <a:endParaRPr lang="en-US" sz="19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5" name="Picture 54" descr="image34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33800" y="487680"/>
            <a:ext cx="1737360" cy="1188720"/>
          </a:xfrm>
          <a:prstGeom prst="rect">
            <a:avLst/>
          </a:prstGeom>
        </p:spPr>
      </p:pic>
      <p:sp>
        <p:nvSpPr>
          <p:cNvPr id="57" name="TextBox 5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0" grpId="0"/>
      <p:bldP spid="151" grpId="0" animBg="1"/>
      <p:bldP spid="152" grpId="0" animBg="1"/>
      <p:bldP spid="154" grpId="0" animBg="1"/>
      <p:bldP spid="155" grpId="0" animBg="1"/>
      <p:bldP spid="15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737616" y="1066800"/>
            <a:ext cx="8406384" cy="5455623"/>
            <a:chOff x="737616" y="1066800"/>
            <a:chExt cx="84063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825398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(supervised with object and part locations)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6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4" grpId="0"/>
      <p:bldP spid="2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34" name="Picture 33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35" name="Picture 34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36" name="Picture 35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37" name="Picture 36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38" name="Picture 37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47" name="Picture 46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</p:grpSp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 rot="20547472">
            <a:off x="1714051" y="2069338"/>
            <a:ext cx="168281" cy="5554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>
            <a:spLocks/>
          </p:cNvSpPr>
          <p:nvPr/>
        </p:nvSpPr>
        <p:spPr>
          <a:xfrm>
            <a:off x="2918693" y="2057400"/>
            <a:ext cx="91440" cy="914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11161729">
            <a:off x="4050167" y="2388455"/>
            <a:ext cx="243799" cy="9541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16376253">
            <a:off x="1012854" y="4264687"/>
            <a:ext cx="304400" cy="48634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 rot="13729509">
            <a:off x="2687880" y="4530135"/>
            <a:ext cx="262363" cy="37703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657600" y="4038600"/>
            <a:ext cx="228600" cy="22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890016" y="1383268"/>
            <a:ext cx="825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180 training (supervised with object and part locations) &amp; 120 testing images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05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11" name="Picture 110" descr="obj1_new_0.bmp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9151" y="1371600"/>
            <a:ext cx="2680649" cy="2011680"/>
          </a:xfrm>
          <a:prstGeom prst="rect">
            <a:avLst/>
          </a:prstGeom>
        </p:spPr>
      </p:pic>
      <p:pic>
        <p:nvPicPr>
          <p:cNvPr id="112" name="Picture 111" descr="obj1_new_3.bmp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0058" t="21500" r="15780" b="21501"/>
          <a:stretch>
            <a:fillRect/>
          </a:stretch>
        </p:blipFill>
        <p:spPr>
          <a:xfrm>
            <a:off x="3886200" y="1773936"/>
            <a:ext cx="1714500" cy="1143000"/>
          </a:xfrm>
          <a:prstGeom prst="rect">
            <a:avLst/>
          </a:prstGeom>
        </p:spPr>
      </p:pic>
      <p:pic>
        <p:nvPicPr>
          <p:cNvPr id="27" name="Picture 26" descr="obj1_new_2.bmp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36700" r="27187" b="17701"/>
          <a:stretch>
            <a:fillRect/>
          </a:stretch>
        </p:blipFill>
        <p:spPr>
          <a:xfrm>
            <a:off x="3767139" y="2086424"/>
            <a:ext cx="1524000" cy="914400"/>
          </a:xfrm>
          <a:prstGeom prst="rect">
            <a:avLst/>
          </a:prstGeom>
        </p:spPr>
      </p:pic>
      <p:pic>
        <p:nvPicPr>
          <p:cNvPr id="26" name="Picture 25" descr="obj1_new_1.bmp"/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780" t="44300" r="27187" b="13901"/>
          <a:stretch>
            <a:fillRect/>
          </a:stretch>
        </p:blipFill>
        <p:spPr>
          <a:xfrm>
            <a:off x="3748851" y="2223584"/>
            <a:ext cx="1536192" cy="844906"/>
          </a:xfrm>
          <a:prstGeom prst="rect">
            <a:avLst/>
          </a:prstGeom>
        </p:spPr>
      </p:pic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47" name="Picture 46" descr="Cricket-Bat.jpg"/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111" r="41111"/>
          <a:stretch>
            <a:fillRect/>
          </a:stretch>
        </p:blipFill>
        <p:spPr>
          <a:xfrm rot="18139558" flipH="1">
            <a:off x="4965831" y="1265739"/>
            <a:ext cx="233617" cy="131409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015627" y="1150688"/>
            <a:ext cx="122822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8"/>
          <p:cNvGrpSpPr>
            <a:grpSpLocks noChangeAspect="1"/>
          </p:cNvGrpSpPr>
          <p:nvPr/>
        </p:nvGrpSpPr>
        <p:grpSpPr>
          <a:xfrm>
            <a:off x="2265651" y="1524000"/>
            <a:ext cx="786385" cy="914400"/>
            <a:chOff x="5105400" y="1219200"/>
            <a:chExt cx="3276601" cy="3810000"/>
          </a:xfrm>
        </p:grpSpPr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58000" y="2176272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5105400" y="2895600"/>
              <a:ext cx="365760" cy="365760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Oval 29"/>
            <p:cNvSpPr>
              <a:spLocks noChangeAspect="1"/>
            </p:cNvSpPr>
            <p:nvPr/>
          </p:nvSpPr>
          <p:spPr>
            <a:xfrm>
              <a:off x="6019800" y="1219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00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1" name="Group 177"/>
            <p:cNvGrpSpPr/>
            <p:nvPr/>
          </p:nvGrpSpPr>
          <p:grpSpPr>
            <a:xfrm>
              <a:off x="6165477" y="2488468"/>
              <a:ext cx="1904327" cy="1085536"/>
              <a:chOff x="5632077" y="2793268"/>
              <a:chExt cx="1904327" cy="1085536"/>
            </a:xfrm>
          </p:grpSpPr>
          <p:cxnSp>
            <p:nvCxnSpPr>
              <p:cNvPr id="81" name="Straight Connector 80"/>
              <p:cNvCxnSpPr>
                <a:endCxn id="28" idx="3"/>
              </p:cNvCxnSpPr>
              <p:nvPr/>
            </p:nvCxnSpPr>
            <p:spPr>
              <a:xfrm rot="5400000" flipH="1" flipV="1">
                <a:off x="5496754" y="2928592"/>
                <a:ext cx="1016732" cy="746086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Connector 81"/>
              <p:cNvCxnSpPr>
                <a:endCxn id="28" idx="4"/>
              </p:cNvCxnSpPr>
              <p:nvPr/>
            </p:nvCxnSpPr>
            <p:spPr>
              <a:xfrm rot="5400000" flipH="1" flipV="1">
                <a:off x="5961724" y="3264245"/>
                <a:ext cx="963168" cy="128343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Connector 82"/>
              <p:cNvCxnSpPr>
                <a:stCxn id="68" idx="1"/>
                <a:endCxn id="28" idx="5"/>
              </p:cNvCxnSpPr>
              <p:nvPr/>
            </p:nvCxnSpPr>
            <p:spPr>
              <a:xfrm rot="16200000" flipV="1">
                <a:off x="6543832" y="2886232"/>
                <a:ext cx="1085536" cy="899608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32" name="Object 4"/>
            <p:cNvGraphicFramePr>
              <a:graphicFrameLocks noChangeAspect="1"/>
            </p:cNvGraphicFramePr>
            <p:nvPr/>
          </p:nvGraphicFramePr>
          <p:xfrm>
            <a:off x="7391400" y="478155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800" name="Equation" r:id="rId9" imgW="330120" imgH="164880" progId="Equation.DSMT4">
                    <p:embed/>
                  </p:oleObj>
                </mc:Choice>
                <mc:Fallback>
                  <p:oleObj name="Equation" r:id="rId9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91400" y="478155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5105400" y="426720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8" name="Oval 77"/>
            <p:cNvSpPr>
              <a:spLocks noChangeAspect="1"/>
            </p:cNvSpPr>
            <p:nvPr/>
          </p:nvSpPr>
          <p:spPr>
            <a:xfrm>
              <a:off x="5958839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6" name="Oval 75"/>
            <p:cNvSpPr>
              <a:spLocks noChangeAspect="1"/>
            </p:cNvSpPr>
            <p:nvPr/>
          </p:nvSpPr>
          <p:spPr>
            <a:xfrm>
              <a:off x="6720840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8016241" y="4663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aphicFrame>
          <p:nvGraphicFramePr>
            <p:cNvPr id="37" name="Object 4"/>
            <p:cNvGraphicFramePr>
              <a:graphicFrameLocks noChangeAspect="1"/>
            </p:cNvGraphicFramePr>
            <p:nvPr/>
          </p:nvGraphicFramePr>
          <p:xfrm>
            <a:off x="7315200" y="3657600"/>
            <a:ext cx="381000" cy="171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3801" name="Equation" r:id="rId11" imgW="330120" imgH="164880" progId="Equation.DSMT4">
                    <p:embed/>
                  </p:oleObj>
                </mc:Choice>
                <mc:Fallback>
                  <p:oleObj name="Equation" r:id="rId11" imgW="3301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315200" y="3657600"/>
                          <a:ext cx="381000" cy="171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" name="Oval 70"/>
            <p:cNvSpPr>
              <a:spLocks noChangeAspect="1"/>
            </p:cNvSpPr>
            <p:nvPr/>
          </p:nvSpPr>
          <p:spPr>
            <a:xfrm>
              <a:off x="5958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0" name="Oval 69"/>
            <p:cNvSpPr>
              <a:spLocks noChangeAspect="1"/>
            </p:cNvSpPr>
            <p:nvPr/>
          </p:nvSpPr>
          <p:spPr>
            <a:xfrm>
              <a:off x="67208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Oval 67"/>
            <p:cNvSpPr>
              <a:spLocks noChangeAspect="1"/>
            </p:cNvSpPr>
            <p:nvPr/>
          </p:nvSpPr>
          <p:spPr>
            <a:xfrm>
              <a:off x="8016241" y="3520440"/>
              <a:ext cx="365760" cy="365760"/>
            </a:xfrm>
            <a:prstGeom prst="ellipse">
              <a:avLst/>
            </a:prstGeom>
            <a:noFill/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 baseline="-25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1" name="Group 180"/>
            <p:cNvGrpSpPr/>
            <p:nvPr/>
          </p:nvGrpSpPr>
          <p:grpSpPr>
            <a:xfrm>
              <a:off x="5288280" y="3261360"/>
              <a:ext cx="2910840" cy="1402080"/>
              <a:chOff x="4754880" y="3566160"/>
              <a:chExt cx="2910840" cy="1402080"/>
            </a:xfrm>
          </p:grpSpPr>
          <p:cxnSp>
            <p:nvCxnSpPr>
              <p:cNvPr id="63" name="Straight Connector 24"/>
              <p:cNvCxnSpPr>
                <a:stCxn id="80" idx="0"/>
                <a:endCxn id="29" idx="4"/>
              </p:cNvCxnSpPr>
              <p:nvPr/>
            </p:nvCxnSpPr>
            <p:spPr>
              <a:xfrm rot="5400000" flipH="1" flipV="1">
                <a:off x="4251960" y="4069080"/>
                <a:ext cx="10058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4" name="Straight Connector 63"/>
              <p:cNvCxnSpPr>
                <a:stCxn id="78" idx="0"/>
                <a:endCxn id="71" idx="4"/>
              </p:cNvCxnSpPr>
              <p:nvPr/>
            </p:nvCxnSpPr>
            <p:spPr>
              <a:xfrm rot="5400000" flipH="1" flipV="1">
                <a:off x="5219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Straight Connector 64"/>
              <p:cNvCxnSpPr>
                <a:stCxn id="76" idx="0"/>
                <a:endCxn id="70" idx="4"/>
              </p:cNvCxnSpPr>
              <p:nvPr/>
            </p:nvCxnSpPr>
            <p:spPr>
              <a:xfrm rot="5400000" flipH="1" flipV="1">
                <a:off x="59817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6" name="Straight Connector 65"/>
              <p:cNvCxnSpPr>
                <a:stCxn id="74" idx="0"/>
                <a:endCxn id="68" idx="4"/>
              </p:cNvCxnSpPr>
              <p:nvPr/>
            </p:nvCxnSpPr>
            <p:spPr>
              <a:xfrm rot="5400000" flipH="1" flipV="1">
                <a:off x="7277100" y="4579620"/>
                <a:ext cx="777240" cy="0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2" name="Group 178"/>
            <p:cNvGrpSpPr/>
            <p:nvPr/>
          </p:nvGrpSpPr>
          <p:grpSpPr>
            <a:xfrm>
              <a:off x="5417595" y="3078480"/>
              <a:ext cx="2598645" cy="624840"/>
              <a:chOff x="4884195" y="3383280"/>
              <a:chExt cx="2598645" cy="624840"/>
            </a:xfrm>
          </p:grpSpPr>
          <p:cxnSp>
            <p:nvCxnSpPr>
              <p:cNvPr id="60" name="Straight Connector 59"/>
              <p:cNvCxnSpPr>
                <a:stCxn id="29" idx="5"/>
              </p:cNvCxnSpPr>
              <p:nvPr/>
            </p:nvCxnSpPr>
            <p:spPr>
              <a:xfrm rot="16200000" flipH="1">
                <a:off x="4905554" y="3491238"/>
                <a:ext cx="476564" cy="51928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Connector 60"/>
              <p:cNvCxnSpPr/>
              <p:nvPr/>
            </p:nvCxnSpPr>
            <p:spPr>
              <a:xfrm>
                <a:off x="4953000" y="3474720"/>
                <a:ext cx="1234440" cy="438912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Connector 61"/>
              <p:cNvCxnSpPr>
                <a:stCxn id="68" idx="2"/>
                <a:endCxn id="29" idx="6"/>
              </p:cNvCxnSpPr>
              <p:nvPr/>
            </p:nvCxnSpPr>
            <p:spPr>
              <a:xfrm rot="10800000">
                <a:off x="4937760" y="3383280"/>
                <a:ext cx="2545080" cy="624840"/>
              </a:xfrm>
              <a:prstGeom prst="line">
                <a:avLst/>
              </a:prstGeom>
              <a:ln w="6350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53" name="Straight Connector 18"/>
            <p:cNvCxnSpPr>
              <a:stCxn id="71" idx="6"/>
              <a:endCxn id="70" idx="2"/>
            </p:cNvCxnSpPr>
            <p:nvPr/>
          </p:nvCxnSpPr>
          <p:spPr>
            <a:xfrm>
              <a:off x="6324600" y="3703320"/>
              <a:ext cx="396240" cy="0"/>
            </a:xfrm>
            <a:prstGeom prst="line">
              <a:avLst/>
            </a:pr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Freeform 19"/>
            <p:cNvSpPr/>
            <p:nvPr/>
          </p:nvSpPr>
          <p:spPr>
            <a:xfrm>
              <a:off x="6248400" y="3886200"/>
              <a:ext cx="1845945" cy="228600"/>
            </a:xfrm>
            <a:custGeom>
              <a:avLst/>
              <a:gdLst>
                <a:gd name="connsiteX0" fmla="*/ 0 w 1857375"/>
                <a:gd name="connsiteY0" fmla="*/ 0 h 257175"/>
                <a:gd name="connsiteX1" fmla="*/ 17145 w 1857375"/>
                <a:gd name="connsiteY1" fmla="*/ 5715 h 257175"/>
                <a:gd name="connsiteX2" fmla="*/ 28575 w 1857375"/>
                <a:gd name="connsiteY2" fmla="*/ 34290 h 257175"/>
                <a:gd name="connsiteX3" fmla="*/ 34290 w 1857375"/>
                <a:gd name="connsiteY3" fmla="*/ 51435 h 257175"/>
                <a:gd name="connsiteX4" fmla="*/ 68580 w 1857375"/>
                <a:gd name="connsiteY4" fmla="*/ 85725 h 257175"/>
                <a:gd name="connsiteX5" fmla="*/ 108585 w 1857375"/>
                <a:gd name="connsiteY5" fmla="*/ 125730 h 257175"/>
                <a:gd name="connsiteX6" fmla="*/ 142875 w 1857375"/>
                <a:gd name="connsiteY6" fmla="*/ 154305 h 257175"/>
                <a:gd name="connsiteX7" fmla="*/ 160020 w 1857375"/>
                <a:gd name="connsiteY7" fmla="*/ 160020 h 257175"/>
                <a:gd name="connsiteX8" fmla="*/ 194310 w 1857375"/>
                <a:gd name="connsiteY8" fmla="*/ 182880 h 257175"/>
                <a:gd name="connsiteX9" fmla="*/ 234315 w 1857375"/>
                <a:gd name="connsiteY9" fmla="*/ 194310 h 257175"/>
                <a:gd name="connsiteX10" fmla="*/ 251460 w 1857375"/>
                <a:gd name="connsiteY10" fmla="*/ 205740 h 257175"/>
                <a:gd name="connsiteX11" fmla="*/ 274320 w 1857375"/>
                <a:gd name="connsiteY11" fmla="*/ 211455 h 257175"/>
                <a:gd name="connsiteX12" fmla="*/ 314325 w 1857375"/>
                <a:gd name="connsiteY12" fmla="*/ 222885 h 257175"/>
                <a:gd name="connsiteX13" fmla="*/ 348615 w 1857375"/>
                <a:gd name="connsiteY13" fmla="*/ 228600 h 257175"/>
                <a:gd name="connsiteX14" fmla="*/ 377190 w 1857375"/>
                <a:gd name="connsiteY14" fmla="*/ 234315 h 257175"/>
                <a:gd name="connsiteX15" fmla="*/ 440055 w 1857375"/>
                <a:gd name="connsiteY15" fmla="*/ 245745 h 257175"/>
                <a:gd name="connsiteX16" fmla="*/ 462915 w 1857375"/>
                <a:gd name="connsiteY16" fmla="*/ 251460 h 257175"/>
                <a:gd name="connsiteX17" fmla="*/ 834390 w 1857375"/>
                <a:gd name="connsiteY17" fmla="*/ 257175 h 257175"/>
                <a:gd name="connsiteX18" fmla="*/ 1148715 w 1857375"/>
                <a:gd name="connsiteY18" fmla="*/ 251460 h 257175"/>
                <a:gd name="connsiteX19" fmla="*/ 1388745 w 1857375"/>
                <a:gd name="connsiteY19" fmla="*/ 240030 h 257175"/>
                <a:gd name="connsiteX20" fmla="*/ 1428750 w 1857375"/>
                <a:gd name="connsiteY20" fmla="*/ 234315 h 257175"/>
                <a:gd name="connsiteX21" fmla="*/ 1480185 w 1857375"/>
                <a:gd name="connsiteY21" fmla="*/ 222885 h 257175"/>
                <a:gd name="connsiteX22" fmla="*/ 1508760 w 1857375"/>
                <a:gd name="connsiteY22" fmla="*/ 217170 h 257175"/>
                <a:gd name="connsiteX23" fmla="*/ 1531620 w 1857375"/>
                <a:gd name="connsiteY23" fmla="*/ 205740 h 257175"/>
                <a:gd name="connsiteX24" fmla="*/ 1571625 w 1857375"/>
                <a:gd name="connsiteY24" fmla="*/ 194310 h 257175"/>
                <a:gd name="connsiteX25" fmla="*/ 1588770 w 1857375"/>
                <a:gd name="connsiteY25" fmla="*/ 188595 h 257175"/>
                <a:gd name="connsiteX26" fmla="*/ 1628775 w 1857375"/>
                <a:gd name="connsiteY26" fmla="*/ 182880 h 257175"/>
                <a:gd name="connsiteX27" fmla="*/ 1663065 w 1857375"/>
                <a:gd name="connsiteY27" fmla="*/ 165735 h 257175"/>
                <a:gd name="connsiteX28" fmla="*/ 1680210 w 1857375"/>
                <a:gd name="connsiteY28" fmla="*/ 160020 h 257175"/>
                <a:gd name="connsiteX29" fmla="*/ 1697355 w 1857375"/>
                <a:gd name="connsiteY29" fmla="*/ 148590 h 257175"/>
                <a:gd name="connsiteX30" fmla="*/ 1731645 w 1857375"/>
                <a:gd name="connsiteY30" fmla="*/ 137160 h 257175"/>
                <a:gd name="connsiteX31" fmla="*/ 1765935 w 1857375"/>
                <a:gd name="connsiteY31" fmla="*/ 120015 h 257175"/>
                <a:gd name="connsiteX32" fmla="*/ 1823085 w 1857375"/>
                <a:gd name="connsiteY32" fmla="*/ 80010 h 257175"/>
                <a:gd name="connsiteX33" fmla="*/ 1840230 w 1857375"/>
                <a:gd name="connsiteY33" fmla="*/ 68580 h 257175"/>
                <a:gd name="connsiteX34" fmla="*/ 1845945 w 1857375"/>
                <a:gd name="connsiteY34" fmla="*/ 51435 h 257175"/>
                <a:gd name="connsiteX35" fmla="*/ 1857375 w 1857375"/>
                <a:gd name="connsiteY35" fmla="*/ 34290 h 2571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857375" h="257175">
                  <a:moveTo>
                    <a:pt x="0" y="0"/>
                  </a:moveTo>
                  <a:cubicBezTo>
                    <a:pt x="5715" y="1905"/>
                    <a:pt x="13288" y="1087"/>
                    <a:pt x="17145" y="5715"/>
                  </a:cubicBezTo>
                  <a:cubicBezTo>
                    <a:pt x="23712" y="13596"/>
                    <a:pt x="24973" y="24684"/>
                    <a:pt x="28575" y="34290"/>
                  </a:cubicBezTo>
                  <a:cubicBezTo>
                    <a:pt x="30690" y="39931"/>
                    <a:pt x="30592" y="46680"/>
                    <a:pt x="34290" y="51435"/>
                  </a:cubicBezTo>
                  <a:cubicBezTo>
                    <a:pt x="44214" y="64194"/>
                    <a:pt x="59614" y="72275"/>
                    <a:pt x="68580" y="85725"/>
                  </a:cubicBezTo>
                  <a:cubicBezTo>
                    <a:pt x="94782" y="125027"/>
                    <a:pt x="78408" y="115671"/>
                    <a:pt x="108585" y="125730"/>
                  </a:cubicBezTo>
                  <a:cubicBezTo>
                    <a:pt x="121224" y="138369"/>
                    <a:pt x="126962" y="146348"/>
                    <a:pt x="142875" y="154305"/>
                  </a:cubicBezTo>
                  <a:cubicBezTo>
                    <a:pt x="148263" y="156999"/>
                    <a:pt x="154754" y="157094"/>
                    <a:pt x="160020" y="160020"/>
                  </a:cubicBezTo>
                  <a:cubicBezTo>
                    <a:pt x="172028" y="166691"/>
                    <a:pt x="180983" y="179548"/>
                    <a:pt x="194310" y="182880"/>
                  </a:cubicBezTo>
                  <a:cubicBezTo>
                    <a:pt x="201634" y="184711"/>
                    <a:pt x="226116" y="190211"/>
                    <a:pt x="234315" y="194310"/>
                  </a:cubicBezTo>
                  <a:cubicBezTo>
                    <a:pt x="240458" y="197382"/>
                    <a:pt x="245147" y="203034"/>
                    <a:pt x="251460" y="205740"/>
                  </a:cubicBezTo>
                  <a:cubicBezTo>
                    <a:pt x="258679" y="208834"/>
                    <a:pt x="266768" y="209297"/>
                    <a:pt x="274320" y="211455"/>
                  </a:cubicBezTo>
                  <a:cubicBezTo>
                    <a:pt x="299739" y="218718"/>
                    <a:pt x="284548" y="216930"/>
                    <a:pt x="314325" y="222885"/>
                  </a:cubicBezTo>
                  <a:cubicBezTo>
                    <a:pt x="325688" y="225158"/>
                    <a:pt x="337214" y="226527"/>
                    <a:pt x="348615" y="228600"/>
                  </a:cubicBezTo>
                  <a:cubicBezTo>
                    <a:pt x="358172" y="230338"/>
                    <a:pt x="367633" y="232577"/>
                    <a:pt x="377190" y="234315"/>
                  </a:cubicBezTo>
                  <a:cubicBezTo>
                    <a:pt x="411310" y="240519"/>
                    <a:pt x="408292" y="238687"/>
                    <a:pt x="440055" y="245745"/>
                  </a:cubicBezTo>
                  <a:cubicBezTo>
                    <a:pt x="447722" y="247449"/>
                    <a:pt x="455064" y="251232"/>
                    <a:pt x="462915" y="251460"/>
                  </a:cubicBezTo>
                  <a:cubicBezTo>
                    <a:pt x="586703" y="255048"/>
                    <a:pt x="710565" y="255270"/>
                    <a:pt x="834390" y="257175"/>
                  </a:cubicBezTo>
                  <a:lnTo>
                    <a:pt x="1148715" y="251460"/>
                  </a:lnTo>
                  <a:cubicBezTo>
                    <a:pt x="1228777" y="248984"/>
                    <a:pt x="1388745" y="240030"/>
                    <a:pt x="1388745" y="240030"/>
                  </a:cubicBezTo>
                  <a:cubicBezTo>
                    <a:pt x="1402080" y="238125"/>
                    <a:pt x="1415463" y="236530"/>
                    <a:pt x="1428750" y="234315"/>
                  </a:cubicBezTo>
                  <a:cubicBezTo>
                    <a:pt x="1463223" y="228569"/>
                    <a:pt x="1449360" y="229735"/>
                    <a:pt x="1480185" y="222885"/>
                  </a:cubicBezTo>
                  <a:cubicBezTo>
                    <a:pt x="1489667" y="220778"/>
                    <a:pt x="1499235" y="219075"/>
                    <a:pt x="1508760" y="217170"/>
                  </a:cubicBezTo>
                  <a:cubicBezTo>
                    <a:pt x="1516380" y="213360"/>
                    <a:pt x="1523789" y="209096"/>
                    <a:pt x="1531620" y="205740"/>
                  </a:cubicBezTo>
                  <a:cubicBezTo>
                    <a:pt x="1545323" y="199867"/>
                    <a:pt x="1557125" y="198453"/>
                    <a:pt x="1571625" y="194310"/>
                  </a:cubicBezTo>
                  <a:cubicBezTo>
                    <a:pt x="1577417" y="192655"/>
                    <a:pt x="1582863" y="189776"/>
                    <a:pt x="1588770" y="188595"/>
                  </a:cubicBezTo>
                  <a:cubicBezTo>
                    <a:pt x="1601979" y="185953"/>
                    <a:pt x="1615440" y="184785"/>
                    <a:pt x="1628775" y="182880"/>
                  </a:cubicBezTo>
                  <a:cubicBezTo>
                    <a:pt x="1671869" y="168515"/>
                    <a:pt x="1618750" y="187892"/>
                    <a:pt x="1663065" y="165735"/>
                  </a:cubicBezTo>
                  <a:cubicBezTo>
                    <a:pt x="1668453" y="163041"/>
                    <a:pt x="1674822" y="162714"/>
                    <a:pt x="1680210" y="160020"/>
                  </a:cubicBezTo>
                  <a:cubicBezTo>
                    <a:pt x="1686353" y="156948"/>
                    <a:pt x="1691078" y="151380"/>
                    <a:pt x="1697355" y="148590"/>
                  </a:cubicBezTo>
                  <a:cubicBezTo>
                    <a:pt x="1708365" y="143697"/>
                    <a:pt x="1721620" y="143843"/>
                    <a:pt x="1731645" y="137160"/>
                  </a:cubicBezTo>
                  <a:cubicBezTo>
                    <a:pt x="1753802" y="122388"/>
                    <a:pt x="1742274" y="127902"/>
                    <a:pt x="1765935" y="120015"/>
                  </a:cubicBezTo>
                  <a:cubicBezTo>
                    <a:pt x="1799785" y="94628"/>
                    <a:pt x="1780870" y="108154"/>
                    <a:pt x="1823085" y="80010"/>
                  </a:cubicBezTo>
                  <a:lnTo>
                    <a:pt x="1840230" y="68580"/>
                  </a:lnTo>
                  <a:cubicBezTo>
                    <a:pt x="1842135" y="62865"/>
                    <a:pt x="1843251" y="56823"/>
                    <a:pt x="1845945" y="51435"/>
                  </a:cubicBezTo>
                  <a:cubicBezTo>
                    <a:pt x="1849017" y="45292"/>
                    <a:pt x="1857375" y="34290"/>
                    <a:pt x="1857375" y="34290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20"/>
            <p:cNvSpPr/>
            <p:nvPr/>
          </p:nvSpPr>
          <p:spPr>
            <a:xfrm>
              <a:off x="7086600" y="3810000"/>
              <a:ext cx="990600" cy="174362"/>
            </a:xfrm>
            <a:custGeom>
              <a:avLst/>
              <a:gdLst>
                <a:gd name="connsiteX0" fmla="*/ 0 w 1040130"/>
                <a:gd name="connsiteY0" fmla="*/ 0 h 202937"/>
                <a:gd name="connsiteX1" fmla="*/ 51435 w 1040130"/>
                <a:gd name="connsiteY1" fmla="*/ 74295 h 202937"/>
                <a:gd name="connsiteX2" fmla="*/ 74295 w 1040130"/>
                <a:gd name="connsiteY2" fmla="*/ 108585 h 202937"/>
                <a:gd name="connsiteX3" fmla="*/ 85725 w 1040130"/>
                <a:gd name="connsiteY3" fmla="*/ 125730 h 202937"/>
                <a:gd name="connsiteX4" fmla="*/ 102870 w 1040130"/>
                <a:gd name="connsiteY4" fmla="*/ 137160 h 202937"/>
                <a:gd name="connsiteX5" fmla="*/ 137160 w 1040130"/>
                <a:gd name="connsiteY5" fmla="*/ 148590 h 202937"/>
                <a:gd name="connsiteX6" fmla="*/ 205740 w 1040130"/>
                <a:gd name="connsiteY6" fmla="*/ 160020 h 202937"/>
                <a:gd name="connsiteX7" fmla="*/ 280035 w 1040130"/>
                <a:gd name="connsiteY7" fmla="*/ 165735 h 202937"/>
                <a:gd name="connsiteX8" fmla="*/ 314325 w 1040130"/>
                <a:gd name="connsiteY8" fmla="*/ 171450 h 202937"/>
                <a:gd name="connsiteX9" fmla="*/ 365760 w 1040130"/>
                <a:gd name="connsiteY9" fmla="*/ 177165 h 202937"/>
                <a:gd name="connsiteX10" fmla="*/ 388620 w 1040130"/>
                <a:gd name="connsiteY10" fmla="*/ 182880 h 202937"/>
                <a:gd name="connsiteX11" fmla="*/ 468630 w 1040130"/>
                <a:gd name="connsiteY11" fmla="*/ 188595 h 202937"/>
                <a:gd name="connsiteX12" fmla="*/ 640080 w 1040130"/>
                <a:gd name="connsiteY12" fmla="*/ 188595 h 202937"/>
                <a:gd name="connsiteX13" fmla="*/ 657225 w 1040130"/>
                <a:gd name="connsiteY13" fmla="*/ 182880 h 202937"/>
                <a:gd name="connsiteX14" fmla="*/ 691515 w 1040130"/>
                <a:gd name="connsiteY14" fmla="*/ 177165 h 202937"/>
                <a:gd name="connsiteX15" fmla="*/ 708660 w 1040130"/>
                <a:gd name="connsiteY15" fmla="*/ 171450 h 202937"/>
                <a:gd name="connsiteX16" fmla="*/ 737235 w 1040130"/>
                <a:gd name="connsiteY16" fmla="*/ 165735 h 202937"/>
                <a:gd name="connsiteX17" fmla="*/ 760095 w 1040130"/>
                <a:gd name="connsiteY17" fmla="*/ 160020 h 202937"/>
                <a:gd name="connsiteX18" fmla="*/ 788670 w 1040130"/>
                <a:gd name="connsiteY18" fmla="*/ 154305 h 202937"/>
                <a:gd name="connsiteX19" fmla="*/ 811530 w 1040130"/>
                <a:gd name="connsiteY19" fmla="*/ 148590 h 202937"/>
                <a:gd name="connsiteX20" fmla="*/ 845820 w 1040130"/>
                <a:gd name="connsiteY20" fmla="*/ 142875 h 202937"/>
                <a:gd name="connsiteX21" fmla="*/ 897255 w 1040130"/>
                <a:gd name="connsiteY21" fmla="*/ 125730 h 202937"/>
                <a:gd name="connsiteX22" fmla="*/ 914400 w 1040130"/>
                <a:gd name="connsiteY22" fmla="*/ 120015 h 202937"/>
                <a:gd name="connsiteX23" fmla="*/ 931545 w 1040130"/>
                <a:gd name="connsiteY23" fmla="*/ 108585 h 202937"/>
                <a:gd name="connsiteX24" fmla="*/ 965835 w 1040130"/>
                <a:gd name="connsiteY24" fmla="*/ 97155 h 202937"/>
                <a:gd name="connsiteX25" fmla="*/ 982980 w 1040130"/>
                <a:gd name="connsiteY25" fmla="*/ 85725 h 202937"/>
                <a:gd name="connsiteX26" fmla="*/ 1017270 w 1040130"/>
                <a:gd name="connsiteY26" fmla="*/ 74295 h 202937"/>
                <a:gd name="connsiteX27" fmla="*/ 1040130 w 1040130"/>
                <a:gd name="connsiteY27" fmla="*/ 62865 h 202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040130" h="202937">
                  <a:moveTo>
                    <a:pt x="0" y="0"/>
                  </a:moveTo>
                  <a:cubicBezTo>
                    <a:pt x="34408" y="34408"/>
                    <a:pt x="8715" y="5943"/>
                    <a:pt x="51435" y="74295"/>
                  </a:cubicBezTo>
                  <a:cubicBezTo>
                    <a:pt x="58716" y="85944"/>
                    <a:pt x="66675" y="97155"/>
                    <a:pt x="74295" y="108585"/>
                  </a:cubicBezTo>
                  <a:cubicBezTo>
                    <a:pt x="78105" y="114300"/>
                    <a:pt x="80010" y="121920"/>
                    <a:pt x="85725" y="125730"/>
                  </a:cubicBezTo>
                  <a:cubicBezTo>
                    <a:pt x="91440" y="129540"/>
                    <a:pt x="96593" y="134370"/>
                    <a:pt x="102870" y="137160"/>
                  </a:cubicBezTo>
                  <a:cubicBezTo>
                    <a:pt x="113880" y="142053"/>
                    <a:pt x="125730" y="144780"/>
                    <a:pt x="137160" y="148590"/>
                  </a:cubicBezTo>
                  <a:cubicBezTo>
                    <a:pt x="168999" y="159203"/>
                    <a:pt x="153103" y="155235"/>
                    <a:pt x="205740" y="160020"/>
                  </a:cubicBezTo>
                  <a:cubicBezTo>
                    <a:pt x="230476" y="162269"/>
                    <a:pt x="255270" y="163830"/>
                    <a:pt x="280035" y="165735"/>
                  </a:cubicBezTo>
                  <a:cubicBezTo>
                    <a:pt x="291465" y="167640"/>
                    <a:pt x="302839" y="169919"/>
                    <a:pt x="314325" y="171450"/>
                  </a:cubicBezTo>
                  <a:cubicBezTo>
                    <a:pt x="331424" y="173730"/>
                    <a:pt x="348710" y="174542"/>
                    <a:pt x="365760" y="177165"/>
                  </a:cubicBezTo>
                  <a:cubicBezTo>
                    <a:pt x="373523" y="178359"/>
                    <a:pt x="380814" y="182013"/>
                    <a:pt x="388620" y="182880"/>
                  </a:cubicBezTo>
                  <a:cubicBezTo>
                    <a:pt x="415194" y="185833"/>
                    <a:pt x="441960" y="186690"/>
                    <a:pt x="468630" y="188595"/>
                  </a:cubicBezTo>
                  <a:cubicBezTo>
                    <a:pt x="540342" y="202937"/>
                    <a:pt x="505166" y="198232"/>
                    <a:pt x="640080" y="188595"/>
                  </a:cubicBezTo>
                  <a:cubicBezTo>
                    <a:pt x="646089" y="188166"/>
                    <a:pt x="651344" y="184187"/>
                    <a:pt x="657225" y="182880"/>
                  </a:cubicBezTo>
                  <a:cubicBezTo>
                    <a:pt x="668537" y="180366"/>
                    <a:pt x="680203" y="179679"/>
                    <a:pt x="691515" y="177165"/>
                  </a:cubicBezTo>
                  <a:cubicBezTo>
                    <a:pt x="697396" y="175858"/>
                    <a:pt x="702816" y="172911"/>
                    <a:pt x="708660" y="171450"/>
                  </a:cubicBezTo>
                  <a:cubicBezTo>
                    <a:pt x="718084" y="169094"/>
                    <a:pt x="727753" y="167842"/>
                    <a:pt x="737235" y="165735"/>
                  </a:cubicBezTo>
                  <a:cubicBezTo>
                    <a:pt x="744902" y="164031"/>
                    <a:pt x="752428" y="161724"/>
                    <a:pt x="760095" y="160020"/>
                  </a:cubicBezTo>
                  <a:cubicBezTo>
                    <a:pt x="769577" y="157913"/>
                    <a:pt x="779188" y="156412"/>
                    <a:pt x="788670" y="154305"/>
                  </a:cubicBezTo>
                  <a:cubicBezTo>
                    <a:pt x="796337" y="152601"/>
                    <a:pt x="803828" y="150130"/>
                    <a:pt x="811530" y="148590"/>
                  </a:cubicBezTo>
                  <a:cubicBezTo>
                    <a:pt x="822893" y="146317"/>
                    <a:pt x="834578" y="145685"/>
                    <a:pt x="845820" y="142875"/>
                  </a:cubicBezTo>
                  <a:lnTo>
                    <a:pt x="897255" y="125730"/>
                  </a:lnTo>
                  <a:cubicBezTo>
                    <a:pt x="902970" y="123825"/>
                    <a:pt x="909388" y="123357"/>
                    <a:pt x="914400" y="120015"/>
                  </a:cubicBezTo>
                  <a:cubicBezTo>
                    <a:pt x="920115" y="116205"/>
                    <a:pt x="925268" y="111375"/>
                    <a:pt x="931545" y="108585"/>
                  </a:cubicBezTo>
                  <a:cubicBezTo>
                    <a:pt x="942555" y="103692"/>
                    <a:pt x="955810" y="103838"/>
                    <a:pt x="965835" y="97155"/>
                  </a:cubicBezTo>
                  <a:cubicBezTo>
                    <a:pt x="971550" y="93345"/>
                    <a:pt x="976703" y="88515"/>
                    <a:pt x="982980" y="85725"/>
                  </a:cubicBezTo>
                  <a:cubicBezTo>
                    <a:pt x="993990" y="80832"/>
                    <a:pt x="1005840" y="78105"/>
                    <a:pt x="1017270" y="74295"/>
                  </a:cubicBezTo>
                  <a:cubicBezTo>
                    <a:pt x="1036971" y="67728"/>
                    <a:pt x="1030155" y="72840"/>
                    <a:pt x="1040130" y="62865"/>
                  </a:cubicBezTo>
                </a:path>
              </a:pathLst>
            </a:custGeom>
            <a:ln w="63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6" name="Group 176"/>
            <p:cNvGrpSpPr/>
            <p:nvPr/>
          </p:nvGrpSpPr>
          <p:grpSpPr>
            <a:xfrm>
              <a:off x="5334000" y="1524000"/>
              <a:ext cx="1577564" cy="1425164"/>
              <a:chOff x="4800600" y="1828800"/>
              <a:chExt cx="1577564" cy="1425164"/>
            </a:xfrm>
          </p:grpSpPr>
          <p:cxnSp>
            <p:nvCxnSpPr>
              <p:cNvPr id="57" name="Straight Connector 56"/>
              <p:cNvCxnSpPr>
                <a:stCxn id="29" idx="7"/>
              </p:cNvCxnSpPr>
              <p:nvPr/>
            </p:nvCxnSpPr>
            <p:spPr>
              <a:xfrm rot="5400000" flipH="1" flipV="1">
                <a:off x="5310916" y="2240280"/>
                <a:ext cx="586964" cy="144040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Connector 16"/>
              <p:cNvCxnSpPr>
                <a:endCxn id="30" idx="3"/>
              </p:cNvCxnSpPr>
              <p:nvPr/>
            </p:nvCxnSpPr>
            <p:spPr>
              <a:xfrm rot="5400000" flipH="1" flipV="1">
                <a:off x="4488180" y="2148616"/>
                <a:ext cx="1364204" cy="7393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Connector 17"/>
              <p:cNvCxnSpPr>
                <a:endCxn id="28" idx="1"/>
              </p:cNvCxnSpPr>
              <p:nvPr/>
            </p:nvCxnSpPr>
            <p:spPr>
              <a:xfrm rot="16200000" flipH="1">
                <a:off x="5731764" y="1888236"/>
                <a:ext cx="705836" cy="586964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84" name="Group 83"/>
          <p:cNvGrpSpPr>
            <a:grpSpLocks noChangeAspect="1"/>
          </p:cNvGrpSpPr>
          <p:nvPr/>
        </p:nvGrpSpPr>
        <p:grpSpPr>
          <a:xfrm>
            <a:off x="461236" y="1524000"/>
            <a:ext cx="681764" cy="914400"/>
            <a:chOff x="1114676" y="1828800"/>
            <a:chExt cx="2009524" cy="2695238"/>
          </a:xfrm>
        </p:grpSpPr>
        <p:pic>
          <p:nvPicPr>
            <p:cNvPr id="85" name="Picture 84" descr="image38.bmp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1114676" y="1828800"/>
              <a:ext cx="2009524" cy="2695238"/>
            </a:xfrm>
            <a:prstGeom prst="rect">
              <a:avLst/>
            </a:prstGeom>
          </p:spPr>
        </p:pic>
        <p:sp>
          <p:nvSpPr>
            <p:cNvPr id="86" name="Rectangle 85"/>
            <p:cNvSpPr/>
            <p:nvPr/>
          </p:nvSpPr>
          <p:spPr>
            <a:xfrm>
              <a:off x="1200278" y="1905000"/>
              <a:ext cx="247522" cy="762000"/>
            </a:xfrm>
            <a:prstGeom prst="rect">
              <a:avLst/>
            </a:prstGeom>
            <a:noFill/>
            <a:ln w="31750" cap="sq">
              <a:solidFill>
                <a:srgbClr val="0000FF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Oval 86"/>
            <p:cNvSpPr/>
            <p:nvPr/>
          </p:nvSpPr>
          <p:spPr>
            <a:xfrm>
              <a:off x="1545336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Oval 87"/>
            <p:cNvSpPr/>
            <p:nvPr/>
          </p:nvSpPr>
          <p:spPr>
            <a:xfrm>
              <a:off x="16764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Oval 88"/>
            <p:cNvSpPr/>
            <p:nvPr/>
          </p:nvSpPr>
          <p:spPr>
            <a:xfrm>
              <a:off x="1828800" y="2231136"/>
              <a:ext cx="54864" cy="5486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0" name="Group 89"/>
          <p:cNvGrpSpPr>
            <a:grpSpLocks noChangeAspect="1"/>
          </p:cNvGrpSpPr>
          <p:nvPr/>
        </p:nvGrpSpPr>
        <p:grpSpPr>
          <a:xfrm>
            <a:off x="1375636" y="1524000"/>
            <a:ext cx="681764" cy="914400"/>
            <a:chOff x="3448552" y="1828800"/>
            <a:chExt cx="2009524" cy="2695238"/>
          </a:xfrm>
        </p:grpSpPr>
        <p:pic>
          <p:nvPicPr>
            <p:cNvPr id="91" name="Picture 90" descr="image38.bmp"/>
            <p:cNvPicPr>
              <a:picLocks noChangeAspect="1"/>
            </p:cNvPicPr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3448552" y="1828800"/>
              <a:ext cx="2009524" cy="2695238"/>
            </a:xfrm>
            <a:prstGeom prst="rect">
              <a:avLst/>
            </a:prstGeom>
          </p:spPr>
        </p:pic>
        <p:sp>
          <p:nvSpPr>
            <p:cNvPr id="92" name="Rectangle 91"/>
            <p:cNvSpPr/>
            <p:nvPr/>
          </p:nvSpPr>
          <p:spPr>
            <a:xfrm>
              <a:off x="4114800" y="2057400"/>
              <a:ext cx="762000" cy="2286000"/>
            </a:xfrm>
            <a:prstGeom prst="rect">
              <a:avLst/>
            </a:prstGeom>
            <a:noFill/>
            <a:ln w="31750" cap="sq">
              <a:solidFill>
                <a:srgbClr val="00FF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3810000" y="1905000"/>
              <a:ext cx="1295400" cy="2590800"/>
            </a:xfrm>
            <a:prstGeom prst="rect">
              <a:avLst/>
            </a:prstGeom>
            <a:noFill/>
            <a:ln w="25400" cap="sq">
              <a:solidFill>
                <a:srgbClr val="00FF00"/>
              </a:solidFill>
              <a:prstDash val="dash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615524" y="1905000"/>
              <a:ext cx="1572213" cy="997904"/>
            </a:xfrm>
            <a:prstGeom prst="rect">
              <a:avLst/>
            </a:prstGeom>
            <a:solidFill>
              <a:schemeClr val="bg1">
                <a:alpha val="70000"/>
              </a:schemeClr>
            </a:solidFill>
            <a:ln w="25400">
              <a:noFill/>
              <a:miter lim="800000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b="1" dirty="0" smtClean="0">
                  <a:latin typeface="Arial" pitchFamily="34" charset="0"/>
                  <a:cs typeface="Arial" pitchFamily="34" charset="0"/>
                </a:rPr>
                <a:t>Valid region</a:t>
              </a:r>
              <a:endParaRPr lang="en-US" sz="800" b="1" dirty="0">
                <a:latin typeface="Arial" pitchFamily="34" charset="0"/>
                <a:cs typeface="Arial" pitchFamily="34" charset="0"/>
              </a:endParaRPr>
            </a:p>
          </p:txBody>
        </p:sp>
      </p:grpSp>
      <p:pic>
        <p:nvPicPr>
          <p:cNvPr id="95" name="Picture 94" descr="obj3_new.emf"/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1142" y="3844303"/>
            <a:ext cx="2682429" cy="2011680"/>
          </a:xfrm>
          <a:prstGeom prst="rect">
            <a:avLst/>
          </a:prstGeom>
        </p:spPr>
      </p:pic>
      <p:pic>
        <p:nvPicPr>
          <p:cNvPr id="97" name="Picture 96" descr="croquet_mallet.JPG"/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000" r="10000"/>
          <a:stretch>
            <a:fillRect/>
          </a:stretch>
        </p:blipFill>
        <p:spPr>
          <a:xfrm rot="20522450">
            <a:off x="2251037" y="3889101"/>
            <a:ext cx="802273" cy="1069697"/>
          </a:xfrm>
          <a:prstGeom prst="rect">
            <a:avLst/>
          </a:prstGeom>
        </p:spPr>
      </p:pic>
      <p:pic>
        <p:nvPicPr>
          <p:cNvPr id="98" name="Picture 97" descr="obj4_new.emf"/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21942" y="3879241"/>
            <a:ext cx="2682429" cy="2011680"/>
          </a:xfrm>
          <a:prstGeom prst="rect">
            <a:avLst/>
          </a:prstGeom>
        </p:spPr>
      </p:pic>
      <p:pic>
        <p:nvPicPr>
          <p:cNvPr id="100" name="Picture 99" descr="tennis-racket.jpg"/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9782711">
            <a:off x="4791979" y="3968179"/>
            <a:ext cx="848112" cy="853201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2" name="TextBox 101"/>
          <p:cNvSpPr txBox="1"/>
          <p:nvPr/>
        </p:nvSpPr>
        <p:spPr>
          <a:xfrm>
            <a:off x="1279971" y="3581651"/>
            <a:ext cx="160492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Croquet mallet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3846821" y="3581400"/>
            <a:ext cx="1471750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Tennis racket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22098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381000" y="2514600"/>
            <a:ext cx="838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143000" y="2514600"/>
            <a:ext cx="1143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228600" y="3043535"/>
            <a:ext cx="10668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[Andriluka et al, 2009]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143000" y="3043535"/>
            <a:ext cx="12192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 smtClean="0">
                <a:latin typeface="Arial" pitchFamily="34" charset="0"/>
                <a:cs typeface="Arial" pitchFamily="34" charset="0"/>
              </a:rPr>
              <a:t>[Dalal &amp; Triggs, 2006]</a:t>
            </a:r>
            <a:endParaRPr lang="en-US" sz="13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84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3" grpId="0"/>
      <p:bldP spid="104" grpId="0"/>
      <p:bldP spid="107" grpId="0"/>
      <p:bldP spid="108" grpId="0"/>
      <p:bldP spid="109" grpId="0"/>
      <p:bldP spid="110" grpId="0"/>
      <p:bldP spid="72" grpId="0"/>
      <p:bldP spid="73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2438400" y="381000"/>
            <a:ext cx="44958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Object Detection Results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09173" y="5578475"/>
            <a:ext cx="2133600" cy="365125"/>
          </a:xfrm>
        </p:spPr>
        <p:txBody>
          <a:bodyPr/>
          <a:lstStyle/>
          <a:p>
            <a:fld id="{E0BB3CA0-32E3-4CDE-8D18-1C80C234AB4A}" type="slidenum">
              <a:rPr lang="en-US" smtClean="0"/>
              <a:pPr/>
              <a:t>67</a:t>
            </a:fld>
            <a:endParaRPr lang="en-US"/>
          </a:p>
        </p:txBody>
      </p:sp>
      <p:pic>
        <p:nvPicPr>
          <p:cNvPr id="99" name="Picture 98" descr="obj5_new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28171" y="3874783"/>
            <a:ext cx="2682429" cy="2011680"/>
          </a:xfrm>
          <a:prstGeom prst="rect">
            <a:avLst/>
          </a:prstGeom>
        </p:spPr>
      </p:pic>
      <p:pic>
        <p:nvPicPr>
          <p:cNvPr id="101" name="Picture 100" descr="Volleyball.jp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56973" y="4175125"/>
            <a:ext cx="457198" cy="462045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6649808" y="3581400"/>
            <a:ext cx="1107163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Volleyball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05" name="Picture 104" descr="obj2_new.em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28171" y="1371600"/>
            <a:ext cx="2682427" cy="2011680"/>
          </a:xfrm>
          <a:prstGeom prst="rect">
            <a:avLst/>
          </a:prstGeom>
        </p:spPr>
      </p:pic>
      <p:pic>
        <p:nvPicPr>
          <p:cNvPr id="106" name="Picture 105" descr="cricket_ball.jpg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</a:blip>
          <a:srcRect l="10106" t="10815" r="10106" b="2978"/>
          <a:stretch>
            <a:fillRect/>
          </a:stretch>
        </p:blipFill>
        <p:spPr>
          <a:xfrm>
            <a:off x="7848598" y="1676400"/>
            <a:ext cx="332509" cy="304800"/>
          </a:xfrm>
          <a:prstGeom prst="rect">
            <a:avLst/>
          </a:prstGeom>
        </p:spPr>
      </p:pic>
      <p:sp>
        <p:nvSpPr>
          <p:cNvPr id="107" name="TextBox 106"/>
          <p:cNvSpPr txBox="1"/>
          <p:nvPr/>
        </p:nvSpPr>
        <p:spPr>
          <a:xfrm>
            <a:off x="6661311" y="1143000"/>
            <a:ext cx="1263487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00" dirty="0" smtClean="0">
                <a:latin typeface="Arial" pitchFamily="34" charset="0"/>
                <a:cs typeface="Arial" pitchFamily="34" charset="0"/>
              </a:rPr>
              <a:t>Cricket ball</a:t>
            </a:r>
            <a:endParaRPr lang="en-US" sz="17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13" name="Picture 112" descr="obj1.emf"/>
          <p:cNvPicPr>
            <a:picLocks noChangeAspect="1"/>
          </p:cNvPicPr>
          <p:nvPr/>
        </p:nvPicPr>
        <p:blipFill>
          <a:blip r:embed="rId6" cstate="print"/>
          <a:srcRect l="29669" t="10095" r="62484" b="82066"/>
          <a:stretch>
            <a:fillRect/>
          </a:stretch>
        </p:blipFill>
        <p:spPr>
          <a:xfrm>
            <a:off x="4724400" y="1115568"/>
            <a:ext cx="304800" cy="228600"/>
          </a:xfrm>
          <a:prstGeom prst="rect">
            <a:avLst/>
          </a:prstGeom>
        </p:spPr>
      </p:pic>
      <p:pic>
        <p:nvPicPr>
          <p:cNvPr id="115" name="Picture 114" descr="obj1.emf"/>
          <p:cNvPicPr>
            <a:picLocks noChangeAspect="1"/>
          </p:cNvPicPr>
          <p:nvPr/>
        </p:nvPicPr>
        <p:blipFill>
          <a:blip r:embed="rId6" cstate="print"/>
          <a:srcRect l="29669" t="18666" r="62484" b="74228"/>
          <a:stretch>
            <a:fillRect/>
          </a:stretch>
        </p:blipFill>
        <p:spPr>
          <a:xfrm>
            <a:off x="3352800" y="1143000"/>
            <a:ext cx="304800" cy="207264"/>
          </a:xfrm>
          <a:prstGeom prst="rect">
            <a:avLst/>
          </a:prstGeom>
        </p:spPr>
      </p:pic>
      <p:pic>
        <p:nvPicPr>
          <p:cNvPr id="117" name="Picture 116" descr="obj1.emf"/>
          <p:cNvPicPr>
            <a:picLocks noChangeAspect="1"/>
          </p:cNvPicPr>
          <p:nvPr/>
        </p:nvPicPr>
        <p:blipFill>
          <a:blip r:embed="rId6" cstate="print"/>
          <a:srcRect l="29669" t="23159" r="62484" b="68527"/>
          <a:stretch>
            <a:fillRect/>
          </a:stretch>
        </p:blipFill>
        <p:spPr>
          <a:xfrm>
            <a:off x="1676400" y="1066800"/>
            <a:ext cx="304800" cy="242455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1143000" y="1219200"/>
            <a:ext cx="1462260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Sliding window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2514600" y="1219200"/>
            <a:ext cx="177965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Pedestrian context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2" name="TextBox 121"/>
          <p:cNvSpPr txBox="1"/>
          <p:nvPr/>
        </p:nvSpPr>
        <p:spPr>
          <a:xfrm>
            <a:off x="4267200" y="1219200"/>
            <a:ext cx="1219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 smtClean="0">
                <a:latin typeface="Arial" pitchFamily="34" charset="0"/>
                <a:cs typeface="Arial" pitchFamily="34" charset="0"/>
              </a:rPr>
              <a:t>Our method</a:t>
            </a:r>
            <a:endParaRPr lang="en-US" sz="15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 rot="16200000">
            <a:off x="265390" y="2173010"/>
            <a:ext cx="13163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Small object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8" name="TextBox 127"/>
          <p:cNvSpPr txBox="1"/>
          <p:nvPr/>
        </p:nvSpPr>
        <p:spPr>
          <a:xfrm rot="16200000">
            <a:off x="-50400" y="4535211"/>
            <a:ext cx="1947969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Background clutter</a:t>
            </a:r>
            <a:endParaRPr lang="en-US" sz="15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84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43400" y="1600200"/>
            <a:ext cx="114363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1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95400" y="1600200"/>
            <a:ext cx="1180362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2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819400" y="1600200"/>
            <a:ext cx="1143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3" name="Picture 7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43400" y="3810000"/>
            <a:ext cx="1114026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4" name="Picture 8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295400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8425" name="Picture 9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790456" y="3810000"/>
            <a:ext cx="1171944" cy="2011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969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438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2743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5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5054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Temporal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Parts cannot move too far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621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1529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3429000" y="5832157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288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5832157"/>
            <a:ext cx="13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serve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43800" y="58674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Andriluka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72200" y="5832157"/>
            <a:ext cx="152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76800" y="5832157"/>
            <a:ext cx="144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Volleyball smash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rot="10800000" flipV="1">
            <a:off x="4572000" y="3200400"/>
            <a:ext cx="1066800" cy="6858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16200000" flipH="1">
            <a:off x="6400800" y="3505200"/>
            <a:ext cx="6858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1000" y="4267200"/>
            <a:ext cx="1419308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69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021" y="3962400"/>
            <a:ext cx="1315579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800" y="3962400"/>
            <a:ext cx="132281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5900" y="4038600"/>
            <a:ext cx="723900" cy="1737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33060" y="3962400"/>
            <a:ext cx="103454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6372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43800" y="3962400"/>
            <a:ext cx="10421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77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Human Pose Estimation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457200" y="1132840"/>
          <a:ext cx="8229596" cy="27198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196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  <a:gridCol w="701040"/>
              </a:tblGrid>
              <a:tr h="452120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Method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Torso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Leg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Upper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Lower Arm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Head</a:t>
                      </a:r>
                      <a:endParaRPr lang="en-US" sz="1600" b="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Ramanan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, 2006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.14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Andriluka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et al, 2009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.19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.11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Our full model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.66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.43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.44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.27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.29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.58</a:t>
                      </a:r>
                      <a:endParaRPr lang="en-US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928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One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pose per class</a:t>
                      </a:r>
                      <a:endParaRPr lang="en-US" sz="14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.63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.40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.36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.41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.38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.35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.21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.23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.52</a:t>
                      </a:r>
                      <a:endParaRPr lang="en-US" sz="16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457200" y="1591056"/>
            <a:ext cx="8229600" cy="1124712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38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334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2390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524000" y="3200400"/>
            <a:ext cx="3200400" cy="9906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model.bmp"/>
          <p:cNvPicPr>
            <a:picLocks noChangeAspect="1"/>
          </p:cNvPicPr>
          <p:nvPr/>
        </p:nvPicPr>
        <p:blipFill>
          <a:blip r:embed="rId2" cstate="print"/>
          <a:srcRect l="27778" r="23611"/>
          <a:stretch>
            <a:fillRect/>
          </a:stretch>
        </p:blipFill>
        <p:spPr>
          <a:xfrm>
            <a:off x="807720" y="4191000"/>
            <a:ext cx="640080" cy="1755648"/>
          </a:xfrm>
          <a:prstGeom prst="rect">
            <a:avLst/>
          </a:prstGeom>
        </p:spPr>
      </p:pic>
      <p:pic>
        <p:nvPicPr>
          <p:cNvPr id="26" name="Picture 25" descr="model_5_1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4343400"/>
            <a:ext cx="614290" cy="1463040"/>
          </a:xfrm>
          <a:prstGeom prst="rect">
            <a:avLst/>
          </a:prstGeom>
        </p:spPr>
      </p:pic>
      <p:pic>
        <p:nvPicPr>
          <p:cNvPr id="27" name="Picture 26" descr="model_5_2.bmp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29400" y="4267200"/>
            <a:ext cx="548640" cy="163713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rot="16200000" flipH="1">
            <a:off x="952500" y="4000500"/>
            <a:ext cx="457200" cy="76200"/>
          </a:xfrm>
          <a:prstGeom prst="straightConnector1">
            <a:avLst/>
          </a:prstGeom>
          <a:ln w="31750">
            <a:solidFill>
              <a:srgbClr val="0000FF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9" name="Group 78"/>
          <p:cNvGrpSpPr/>
          <p:nvPr/>
        </p:nvGrpSpPr>
        <p:grpSpPr>
          <a:xfrm>
            <a:off x="2532456" y="4306824"/>
            <a:ext cx="972744" cy="1499616"/>
            <a:chOff x="2456256" y="4306824"/>
            <a:chExt cx="972744" cy="1499616"/>
          </a:xfrm>
        </p:grpSpPr>
        <p:pic>
          <p:nvPicPr>
            <p:cNvPr id="10" name="Picture 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456256" y="4343400"/>
              <a:ext cx="972744" cy="1463040"/>
            </a:xfrm>
            <a:prstGeom prst="rect">
              <a:avLst/>
            </a:prstGeom>
          </p:spPr>
        </p:pic>
        <p:sp>
          <p:nvSpPr>
            <p:cNvPr id="29" name="Rounded Rectangle 28"/>
            <p:cNvSpPr/>
            <p:nvPr/>
          </p:nvSpPr>
          <p:spPr>
            <a:xfrm rot="546621">
              <a:off x="2873184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ounded Rectangle 29"/>
            <p:cNvSpPr/>
            <p:nvPr/>
          </p:nvSpPr>
          <p:spPr>
            <a:xfrm rot="867748">
              <a:off x="2813011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ounded Rectangle 30"/>
            <p:cNvSpPr/>
            <p:nvPr/>
          </p:nvSpPr>
          <p:spPr>
            <a:xfrm rot="9685934">
              <a:off x="2841095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ounded Rectangle 31"/>
            <p:cNvSpPr/>
            <p:nvPr/>
          </p:nvSpPr>
          <p:spPr>
            <a:xfrm rot="7594662">
              <a:off x="2711953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ounded Rectangle 32"/>
            <p:cNvSpPr/>
            <p:nvPr/>
          </p:nvSpPr>
          <p:spPr>
            <a:xfrm rot="17668061">
              <a:off x="3036155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ounded Rectangle 33"/>
            <p:cNvSpPr/>
            <p:nvPr/>
          </p:nvSpPr>
          <p:spPr>
            <a:xfrm rot="14342898">
              <a:off x="3203958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ounded Rectangle 34"/>
            <p:cNvSpPr/>
            <p:nvPr/>
          </p:nvSpPr>
          <p:spPr>
            <a:xfrm rot="20900462">
              <a:off x="2841029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ounded Rectangle 35"/>
            <p:cNvSpPr/>
            <p:nvPr/>
          </p:nvSpPr>
          <p:spPr>
            <a:xfrm rot="1611322">
              <a:off x="2703558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ounded Rectangle 36"/>
            <p:cNvSpPr/>
            <p:nvPr/>
          </p:nvSpPr>
          <p:spPr>
            <a:xfrm rot="531326">
              <a:off x="2841269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ounded Rectangle 37"/>
            <p:cNvSpPr/>
            <p:nvPr/>
          </p:nvSpPr>
          <p:spPr>
            <a:xfrm rot="2449302">
              <a:off x="2530171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/>
            <p:cNvSpPr/>
            <p:nvPr/>
          </p:nvSpPr>
          <p:spPr>
            <a:xfrm rot="21494495">
              <a:off x="2745437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/>
            <p:cNvSpPr>
              <a:spLocks/>
            </p:cNvSpPr>
            <p:nvPr/>
          </p:nvSpPr>
          <p:spPr>
            <a:xfrm rot="21494495">
              <a:off x="2706624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8" name="Group 77"/>
          <p:cNvGrpSpPr/>
          <p:nvPr/>
        </p:nvGrpSpPr>
        <p:grpSpPr>
          <a:xfrm>
            <a:off x="1524000" y="4343400"/>
            <a:ext cx="858920" cy="1463040"/>
            <a:chOff x="1524000" y="4343400"/>
            <a:chExt cx="858920" cy="1463040"/>
          </a:xfrm>
        </p:grpSpPr>
        <p:pic>
          <p:nvPicPr>
            <p:cNvPr id="9" name="Picture 8" descr="image19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524000" y="4343400"/>
              <a:ext cx="858920" cy="1463040"/>
            </a:xfrm>
            <a:prstGeom prst="rect">
              <a:avLst/>
            </a:prstGeom>
          </p:spPr>
        </p:pic>
        <p:sp>
          <p:nvSpPr>
            <p:cNvPr id="42" name="Rounded Rectangle 41"/>
            <p:cNvSpPr/>
            <p:nvPr/>
          </p:nvSpPr>
          <p:spPr>
            <a:xfrm rot="546621">
              <a:off x="1841733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ounded Rectangle 42"/>
            <p:cNvSpPr/>
            <p:nvPr/>
          </p:nvSpPr>
          <p:spPr>
            <a:xfrm rot="867748">
              <a:off x="1778279" y="4968694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ounded Rectangle 43"/>
            <p:cNvSpPr/>
            <p:nvPr/>
          </p:nvSpPr>
          <p:spPr>
            <a:xfrm rot="9685934">
              <a:off x="1737360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ounded Rectangle 44"/>
            <p:cNvSpPr/>
            <p:nvPr/>
          </p:nvSpPr>
          <p:spPr>
            <a:xfrm rot="11659428">
              <a:off x="1737360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ounded Rectangle 45"/>
            <p:cNvSpPr/>
            <p:nvPr/>
          </p:nvSpPr>
          <p:spPr>
            <a:xfrm rot="20483828">
              <a:off x="1969767" y="4935689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ounded Rectangle 46"/>
            <p:cNvSpPr/>
            <p:nvPr/>
          </p:nvSpPr>
          <p:spPr>
            <a:xfrm rot="394376">
              <a:off x="1917632" y="4805091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ounded Rectangle 47"/>
            <p:cNvSpPr/>
            <p:nvPr/>
          </p:nvSpPr>
          <p:spPr>
            <a:xfrm rot="21331250">
              <a:off x="1850439" y="5186794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ounded Rectangle 48"/>
            <p:cNvSpPr/>
            <p:nvPr/>
          </p:nvSpPr>
          <p:spPr>
            <a:xfrm rot="539373">
              <a:off x="1697099" y="5190624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1848586" y="5346192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ounded Rectangle 50"/>
            <p:cNvSpPr/>
            <p:nvPr/>
          </p:nvSpPr>
          <p:spPr>
            <a:xfrm rot="1184827">
              <a:off x="1613687" y="5413818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/>
            <p:cNvSpPr/>
            <p:nvPr/>
          </p:nvSpPr>
          <p:spPr>
            <a:xfrm rot="21494495">
              <a:off x="1752754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/>
            <p:cNvSpPr>
              <a:spLocks/>
            </p:cNvSpPr>
            <p:nvPr/>
          </p:nvSpPr>
          <p:spPr>
            <a:xfrm rot="21494495">
              <a:off x="1713941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1" name="Group 80"/>
          <p:cNvGrpSpPr/>
          <p:nvPr/>
        </p:nvGrpSpPr>
        <p:grpSpPr>
          <a:xfrm>
            <a:off x="7333056" y="4306824"/>
            <a:ext cx="972744" cy="1499616"/>
            <a:chOff x="7409257" y="4306824"/>
            <a:chExt cx="972744" cy="1499616"/>
          </a:xfrm>
        </p:grpSpPr>
        <p:pic>
          <p:nvPicPr>
            <p:cNvPr id="20" name="Picture 19" descr="image14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409257" y="4343400"/>
              <a:ext cx="972744" cy="1463040"/>
            </a:xfrm>
            <a:prstGeom prst="rect">
              <a:avLst/>
            </a:prstGeom>
          </p:spPr>
        </p:pic>
        <p:sp>
          <p:nvSpPr>
            <p:cNvPr id="54" name="Rounded Rectangle 53"/>
            <p:cNvSpPr/>
            <p:nvPr/>
          </p:nvSpPr>
          <p:spPr>
            <a:xfrm rot="546621">
              <a:off x="7824101" y="4582861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ounded Rectangle 54"/>
            <p:cNvSpPr/>
            <p:nvPr/>
          </p:nvSpPr>
          <p:spPr>
            <a:xfrm rot="867748">
              <a:off x="7763928" y="4746476"/>
              <a:ext cx="240387" cy="34068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ounded Rectangle 55"/>
            <p:cNvSpPr/>
            <p:nvPr/>
          </p:nvSpPr>
          <p:spPr>
            <a:xfrm rot="9685934">
              <a:off x="7792012" y="4588537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 rot="7594662">
              <a:off x="7662870" y="4403218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ounded Rectangle 57"/>
            <p:cNvSpPr/>
            <p:nvPr/>
          </p:nvSpPr>
          <p:spPr>
            <a:xfrm rot="17668061">
              <a:off x="7987072" y="4773168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8"/>
            <p:cNvSpPr/>
            <p:nvPr/>
          </p:nvSpPr>
          <p:spPr>
            <a:xfrm rot="14342898">
              <a:off x="8154875" y="4742713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ounded Rectangle 59"/>
            <p:cNvSpPr/>
            <p:nvPr/>
          </p:nvSpPr>
          <p:spPr>
            <a:xfrm rot="20900462">
              <a:off x="7791946" y="5117576"/>
              <a:ext cx="109728" cy="21945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ounded Rectangle 60"/>
            <p:cNvSpPr/>
            <p:nvPr/>
          </p:nvSpPr>
          <p:spPr>
            <a:xfrm rot="1611322">
              <a:off x="7654475" y="5045312"/>
              <a:ext cx="137160" cy="275726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ounded Rectangle 61"/>
            <p:cNvSpPr/>
            <p:nvPr/>
          </p:nvSpPr>
          <p:spPr>
            <a:xfrm rot="531326">
              <a:off x="7792186" y="533949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ounded Rectangle 62"/>
            <p:cNvSpPr/>
            <p:nvPr/>
          </p:nvSpPr>
          <p:spPr>
            <a:xfrm rot="2449302">
              <a:off x="7481088" y="5229083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21494495">
              <a:off x="7696354" y="435008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>
              <a:spLocks/>
            </p:cNvSpPr>
            <p:nvPr/>
          </p:nvSpPr>
          <p:spPr>
            <a:xfrm rot="21494495">
              <a:off x="7657541" y="430682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465680" y="4343400"/>
            <a:ext cx="858920" cy="1463040"/>
            <a:chOff x="5465680" y="4343400"/>
            <a:chExt cx="858920" cy="1463040"/>
          </a:xfrm>
        </p:grpSpPr>
        <p:pic>
          <p:nvPicPr>
            <p:cNvPr id="18" name="Picture 17" descr="image19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5465680" y="4343400"/>
              <a:ext cx="858920" cy="1463040"/>
            </a:xfrm>
            <a:prstGeom prst="rect">
              <a:avLst/>
            </a:prstGeom>
          </p:spPr>
        </p:pic>
        <p:sp>
          <p:nvSpPr>
            <p:cNvPr id="66" name="Rounded Rectangle 65"/>
            <p:cNvSpPr/>
            <p:nvPr/>
          </p:nvSpPr>
          <p:spPr>
            <a:xfrm rot="546621">
              <a:off x="5770627" y="4765029"/>
              <a:ext cx="161882" cy="176266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ounded Rectangle 66"/>
            <p:cNvSpPr/>
            <p:nvPr/>
          </p:nvSpPr>
          <p:spPr>
            <a:xfrm rot="867748">
              <a:off x="5696712" y="4972390"/>
              <a:ext cx="274320" cy="374904"/>
            </a:xfrm>
            <a:prstGeom prst="roundRect">
              <a:avLst/>
            </a:prstGeom>
            <a:noFill/>
            <a:ln w="15875">
              <a:solidFill>
                <a:srgbClr val="FF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ounded Rectangle 67"/>
            <p:cNvSpPr/>
            <p:nvPr/>
          </p:nvSpPr>
          <p:spPr>
            <a:xfrm rot="9685934">
              <a:off x="5666254" y="4754880"/>
              <a:ext cx="101313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ounded Rectangle 68"/>
            <p:cNvSpPr/>
            <p:nvPr/>
          </p:nvSpPr>
          <p:spPr>
            <a:xfrm rot="11659428">
              <a:off x="5666254" y="4560950"/>
              <a:ext cx="101313" cy="256032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Rounded Rectangle 69"/>
            <p:cNvSpPr/>
            <p:nvPr/>
          </p:nvSpPr>
          <p:spPr>
            <a:xfrm rot="19120943">
              <a:off x="5974861" y="4975285"/>
              <a:ext cx="91440" cy="201168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ounded Rectangle 70"/>
            <p:cNvSpPr/>
            <p:nvPr/>
          </p:nvSpPr>
          <p:spPr>
            <a:xfrm rot="7147249">
              <a:off x="6085818" y="5049907"/>
              <a:ext cx="91440" cy="225946"/>
            </a:xfrm>
            <a:prstGeom prst="roundRect">
              <a:avLst/>
            </a:prstGeom>
            <a:noFill/>
            <a:ln w="15875">
              <a:solidFill>
                <a:srgbClr val="00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Rounded Rectangle 71"/>
            <p:cNvSpPr/>
            <p:nvPr/>
          </p:nvSpPr>
          <p:spPr>
            <a:xfrm rot="449214">
              <a:off x="5790057" y="5341384"/>
              <a:ext cx="142608" cy="447101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Rounded Rectangle 72"/>
            <p:cNvSpPr/>
            <p:nvPr/>
          </p:nvSpPr>
          <p:spPr>
            <a:xfrm rot="1135552">
              <a:off x="5587800" y="5343436"/>
              <a:ext cx="155448" cy="370150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Rounded Rectangle 73"/>
            <p:cNvSpPr/>
            <p:nvPr/>
          </p:nvSpPr>
          <p:spPr>
            <a:xfrm rot="13603137">
              <a:off x="5867400" y="5562600"/>
              <a:ext cx="109728" cy="292608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5" name="Rounded Rectangle 74"/>
            <p:cNvSpPr/>
            <p:nvPr/>
          </p:nvSpPr>
          <p:spPr>
            <a:xfrm rot="14664122">
              <a:off x="5703770" y="5453831"/>
              <a:ext cx="131359" cy="323277"/>
            </a:xfrm>
            <a:prstGeom prst="roundRect">
              <a:avLst/>
            </a:prstGeom>
            <a:noFill/>
            <a:ln w="15875">
              <a:solidFill>
                <a:srgbClr val="00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6" name="Rectangle 75"/>
            <p:cNvSpPr/>
            <p:nvPr/>
          </p:nvSpPr>
          <p:spPr>
            <a:xfrm rot="21494495">
              <a:off x="5681648" y="4390115"/>
              <a:ext cx="147927" cy="148020"/>
            </a:xfrm>
            <a:prstGeom prst="rect">
              <a:avLst/>
            </a:prstGeom>
            <a:noFill/>
            <a:ln w="190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7" name="Rectangle 76"/>
            <p:cNvSpPr>
              <a:spLocks/>
            </p:cNvSpPr>
            <p:nvPr/>
          </p:nvSpPr>
          <p:spPr>
            <a:xfrm rot="21494495">
              <a:off x="5642835" y="4346854"/>
              <a:ext cx="228600" cy="228600"/>
            </a:xfrm>
            <a:prstGeom prst="rect">
              <a:avLst/>
            </a:prstGeom>
            <a:noFill/>
            <a:ln w="6350" cap="sq">
              <a:solidFill>
                <a:srgbClr val="FF0000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1295400" y="5791200"/>
            <a:ext cx="1143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Estimation result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96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14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/>
          <p:cNvSpPr txBox="1">
            <a:spLocks/>
          </p:cNvSpPr>
          <p:nvPr/>
        </p:nvSpPr>
        <p:spPr>
          <a:xfrm>
            <a:off x="1981200" y="457200"/>
            <a:ext cx="5105400" cy="457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Dataset and Experiment Setup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410200" y="2362200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Object detection;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410200" y="2754868"/>
            <a:ext cx="228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dirty="0" smtClean="0">
                <a:latin typeface="Arial" pitchFamily="34" charset="0"/>
                <a:cs typeface="Arial" pitchFamily="34" charset="0"/>
              </a:rPr>
              <a:t> Pose estimation;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10200" y="3135868"/>
            <a:ext cx="3048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Activity classification.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905000"/>
            <a:ext cx="990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u="sng" dirty="0" smtClean="0">
                <a:latin typeface="Arial" pitchFamily="34" charset="0"/>
                <a:cs typeface="Arial" pitchFamily="34" charset="0"/>
              </a:rPr>
              <a:t>Tasks:</a:t>
            </a:r>
            <a:endParaRPr lang="en-US" sz="2200" u="sng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26"/>
          <p:cNvGrpSpPr/>
          <p:nvPr/>
        </p:nvGrpSpPr>
        <p:grpSpPr>
          <a:xfrm>
            <a:off x="737616" y="1066800"/>
            <a:ext cx="4062984" cy="5455623"/>
            <a:chOff x="737616" y="1066800"/>
            <a:chExt cx="4062984" cy="5455623"/>
          </a:xfrm>
        </p:grpSpPr>
        <p:pic>
          <p:nvPicPr>
            <p:cNvPr id="8" name="Picture 7" descr="image10.bmp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276856" y="1828800"/>
              <a:ext cx="1152144" cy="1645920"/>
            </a:xfrm>
            <a:prstGeom prst="rect">
              <a:avLst/>
            </a:prstGeom>
          </p:spPr>
        </p:pic>
        <p:pic>
          <p:nvPicPr>
            <p:cNvPr id="9" name="Picture 8" descr="image10.bmp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48456" y="1828800"/>
              <a:ext cx="1152144" cy="1645920"/>
            </a:xfrm>
            <a:prstGeom prst="rect">
              <a:avLst/>
            </a:prstGeom>
          </p:spPr>
        </p:pic>
        <p:pic>
          <p:nvPicPr>
            <p:cNvPr id="10" name="Picture 9" descr="image17.bmp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0016" y="4069080"/>
              <a:ext cx="1152144" cy="1645920"/>
            </a:xfrm>
            <a:prstGeom prst="rect">
              <a:avLst/>
            </a:prstGeom>
          </p:spPr>
        </p:pic>
        <p:pic>
          <p:nvPicPr>
            <p:cNvPr id="11" name="Picture 10" descr="image09.bmp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261616" y="4069080"/>
              <a:ext cx="1152144" cy="1645920"/>
            </a:xfrm>
            <a:prstGeom prst="rect">
              <a:avLst/>
            </a:prstGeom>
          </p:spPr>
        </p:pic>
        <p:pic>
          <p:nvPicPr>
            <p:cNvPr id="12" name="Picture 11" descr="image34.bmp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633216" y="4069080"/>
              <a:ext cx="1152144" cy="164592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37616" y="6230035"/>
              <a:ext cx="1548384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 smtClean="0">
                  <a:latin typeface="Arial" pitchFamily="34" charset="0"/>
                  <a:cs typeface="Arial" pitchFamily="34" charset="0"/>
                </a:rPr>
                <a:t>[Gupta et al, 2009]</a:t>
              </a:r>
              <a:endParaRPr lang="en-US" sz="13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13816" y="3429000"/>
              <a:ext cx="14478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defensive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616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Cricket bowling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633216" y="342900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Croquet shot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900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forehand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2616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Tennis serve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633216" y="5648980"/>
              <a:ext cx="114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>
                  <a:latin typeface="Arial" pitchFamily="34" charset="0"/>
                  <a:cs typeface="Arial" pitchFamily="34" charset="0"/>
                </a:rPr>
                <a:t>Volleyball smash</a:t>
              </a:r>
              <a:endParaRPr lang="en-US" sz="14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3816" y="1066800"/>
              <a:ext cx="2819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Arial" pitchFamily="34" charset="0"/>
                  <a:cs typeface="Arial" pitchFamily="34" charset="0"/>
                </a:rPr>
                <a:t>Sport data set</a:t>
              </a:r>
              <a:r>
                <a:rPr lang="en-US" dirty="0" smtClean="0">
                  <a:latin typeface="Arial" pitchFamily="34" charset="0"/>
                  <a:cs typeface="Arial" pitchFamily="34" charset="0"/>
                </a:rPr>
                <a:t>: 6 classes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2" name="Picture 21" descr="image02.bmp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905256" y="1828800"/>
              <a:ext cx="1152144" cy="16459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890016" y="1383268"/>
              <a:ext cx="3657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atin typeface="Arial" pitchFamily="34" charset="0"/>
                  <a:cs typeface="Arial" pitchFamily="34" charset="0"/>
                </a:rPr>
                <a:t>180 training &amp; 120 testing images</a:t>
              </a:r>
              <a:endParaRPr lang="en-US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71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685800" y="381000"/>
            <a:ext cx="78486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7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Activity Classification Results</a:t>
            </a:r>
            <a:endParaRPr kumimoji="0" lang="en-US" sz="27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pic>
        <p:nvPicPr>
          <p:cNvPr id="28" name="Picture 27" descr="accuracy.em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5800" y="1489501"/>
            <a:ext cx="3316711" cy="2514600"/>
          </a:xfrm>
          <a:prstGeom prst="rect">
            <a:avLst/>
          </a:prstGeom>
        </p:spPr>
      </p:pic>
      <p:pic>
        <p:nvPicPr>
          <p:cNvPr id="91" name="Picture 90" descr="image07.bmp"/>
          <p:cNvPicPr>
            <a:picLocks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81600" y="1493520"/>
            <a:ext cx="914400" cy="1097280"/>
          </a:xfrm>
          <a:prstGeom prst="rect">
            <a:avLst/>
          </a:prstGeom>
        </p:spPr>
      </p:pic>
      <p:pic>
        <p:nvPicPr>
          <p:cNvPr id="92" name="Picture 91" descr="image10.bmp"/>
          <p:cNvPicPr>
            <a:picLocks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72200" y="1493520"/>
            <a:ext cx="914400" cy="1097280"/>
          </a:xfrm>
          <a:prstGeom prst="rect">
            <a:avLst/>
          </a:prstGeom>
        </p:spPr>
      </p:pic>
      <p:pic>
        <p:nvPicPr>
          <p:cNvPr id="93" name="Picture 92" descr="image23.bmp"/>
          <p:cNvPicPr>
            <a:picLocks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162800" y="1493520"/>
            <a:ext cx="914400" cy="1097280"/>
          </a:xfrm>
          <a:prstGeom prst="rect">
            <a:avLst/>
          </a:prstGeom>
        </p:spPr>
      </p:pic>
      <p:pic>
        <p:nvPicPr>
          <p:cNvPr id="94" name="Picture 93" descr="image17.bmp"/>
          <p:cNvPicPr>
            <a:picLocks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81600" y="2712720"/>
            <a:ext cx="914400" cy="1097280"/>
          </a:xfrm>
          <a:prstGeom prst="rect">
            <a:avLst/>
          </a:prstGeom>
        </p:spPr>
      </p:pic>
      <p:pic>
        <p:nvPicPr>
          <p:cNvPr id="95" name="Picture 94" descr="image26.bmp"/>
          <p:cNvPicPr>
            <a:picLocks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72200" y="2712720"/>
            <a:ext cx="914400" cy="1097280"/>
          </a:xfrm>
          <a:prstGeom prst="rect">
            <a:avLst/>
          </a:prstGeom>
        </p:spPr>
      </p:pic>
      <p:pic>
        <p:nvPicPr>
          <p:cNvPr id="96" name="Picture 95" descr="image43.bmp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162800" y="2712720"/>
            <a:ext cx="914400" cy="1097280"/>
          </a:xfrm>
          <a:prstGeom prst="rect">
            <a:avLst/>
          </a:prstGeom>
        </p:spPr>
      </p:pic>
      <p:sp>
        <p:nvSpPr>
          <p:cNvPr id="97" name="TextBox 96"/>
          <p:cNvSpPr txBox="1"/>
          <p:nvPr/>
        </p:nvSpPr>
        <p:spPr>
          <a:xfrm>
            <a:off x="4267200" y="1381780"/>
            <a:ext cx="9144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Cricket shot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191000" y="2667000"/>
            <a:ext cx="990600" cy="584775"/>
          </a:xfrm>
          <a:prstGeom prst="rect">
            <a:avLst/>
          </a:prstGeom>
          <a:solidFill>
            <a:schemeClr val="bg1"/>
          </a:solidFill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Tennis forehand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3300" name="Picture 4"/>
          <p:cNvPicPr>
            <a:picLocks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90800" y="4343400"/>
            <a:ext cx="12801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1" name="Picture 5"/>
          <p:cNvPicPr>
            <a:picLocks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4343400"/>
            <a:ext cx="13716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2" name="Picture 6"/>
          <p:cNvPicPr>
            <a:picLocks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400800" y="4343400"/>
            <a:ext cx="173736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3303" name="Picture 7"/>
          <p:cNvPicPr>
            <a:picLocks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495800" y="4343400"/>
            <a:ext cx="146304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1"/>
          <p:cNvSpPr/>
          <p:nvPr/>
        </p:nvSpPr>
        <p:spPr>
          <a:xfrm>
            <a:off x="29718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2743200" y="3657600"/>
            <a:ext cx="14478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Bag-of-words</a:t>
            </a:r>
          </a:p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SIFT+SVM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1336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1905000" y="3657600"/>
            <a:ext cx="9906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Gupta et al, 2009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295400" y="3657600"/>
            <a:ext cx="6096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1143000" y="3657600"/>
            <a:ext cx="762000" cy="584775"/>
          </a:xfrm>
          <a:prstGeom prst="rect">
            <a:avLst/>
          </a:prstGeom>
          <a:noFill/>
          <a:ln w="25400">
            <a:noFill/>
            <a:miter lim="800000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" pitchFamily="34" charset="0"/>
                <a:cs typeface="Arial" pitchFamily="34" charset="0"/>
              </a:rPr>
              <a:t>Our model</a:t>
            </a:r>
            <a:endParaRPr lang="en-US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66987" y="6525126"/>
            <a:ext cx="23970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Credit: Yao/Fei-Fei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results</a:t>
            </a:r>
            <a:endParaRPr lang="en-US" dirty="0"/>
          </a:p>
        </p:txBody>
      </p:sp>
      <p:pic>
        <p:nvPicPr>
          <p:cNvPr id="205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143000"/>
            <a:ext cx="7239000" cy="5138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01000" y="2787313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01000" y="5361726"/>
            <a:ext cx="1467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Independent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698544" y="161294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698544" y="4037524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Joint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931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Action recognition is an open problem.  </a:t>
            </a:r>
          </a:p>
          <a:p>
            <a:pPr lvl="1"/>
            <a:r>
              <a:rPr lang="en-US" dirty="0" smtClean="0"/>
              <a:t>How to define actions?</a:t>
            </a:r>
          </a:p>
          <a:p>
            <a:pPr lvl="1"/>
            <a:r>
              <a:rPr lang="en-US" dirty="0" smtClean="0"/>
              <a:t>How to infer them?</a:t>
            </a:r>
          </a:p>
          <a:p>
            <a:pPr lvl="1"/>
            <a:r>
              <a:rPr lang="en-US" dirty="0" smtClean="0"/>
              <a:t>What are good visual cues? </a:t>
            </a:r>
          </a:p>
          <a:p>
            <a:pPr lvl="1"/>
            <a:r>
              <a:rPr lang="en-US" dirty="0" smtClean="0"/>
              <a:t>How do we incorporate higher level reasoning?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5390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Some work done, but it is just the beginning of exploring the problem.  So far…</a:t>
            </a:r>
          </a:p>
          <a:p>
            <a:pPr lvl="1"/>
            <a:r>
              <a:rPr lang="en-US" dirty="0"/>
              <a:t>Actions are mainly </a:t>
            </a:r>
            <a:r>
              <a:rPr lang="en-US" dirty="0" smtClean="0"/>
              <a:t>categorical</a:t>
            </a:r>
          </a:p>
          <a:p>
            <a:pPr lvl="1"/>
            <a:r>
              <a:rPr lang="en-US" dirty="0" smtClean="0"/>
              <a:t>Most approaches are classification using simple features (spatial-temporal histograms of gradients or flow, s-t interest points, SIFT in images)</a:t>
            </a:r>
          </a:p>
          <a:p>
            <a:pPr lvl="1"/>
            <a:r>
              <a:rPr lang="en-US" dirty="0" smtClean="0"/>
              <a:t>Just a couple works on how to incorporate pose and objects</a:t>
            </a:r>
          </a:p>
          <a:p>
            <a:pPr lvl="1"/>
            <a:r>
              <a:rPr lang="en-US" dirty="0" smtClean="0"/>
              <a:t>Not much idea of how to reason about long-term activities or to describe video sequences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50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Tues: Recognition in an open universe</a:t>
            </a:r>
          </a:p>
          <a:p>
            <a:pPr lvl="1"/>
            <a:r>
              <a:rPr lang="en-US" dirty="0" smtClean="0"/>
              <a:t>Guest lecture by Prof. Lana Lazebnik</a:t>
            </a:r>
          </a:p>
          <a:p>
            <a:r>
              <a:rPr lang="en-US" dirty="0" smtClean="0"/>
              <a:t>Thurs: 3D scenes and context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629838"/>
            <a:ext cx="5246233" cy="4068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8668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3D Scenes and Context</a:t>
            </a:r>
            <a:endParaRPr lang="en-US" dirty="0"/>
          </a:p>
        </p:txBody>
      </p:sp>
      <p:pic>
        <p:nvPicPr>
          <p:cNvPr id="204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1066800"/>
            <a:ext cx="6791325" cy="526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34713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Example results</a:t>
            </a:r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162800" cy="515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7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4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79566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</a:t>
            </a:r>
            <a:endParaRPr lang="en-US" dirty="0"/>
          </a:p>
        </p:txBody>
      </p:sp>
      <p:pic>
        <p:nvPicPr>
          <p:cNvPr id="4" name="kwanPostSmoothGreen_divx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7982" y="1828800"/>
            <a:ext cx="8458200" cy="28194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33400" y="6324600"/>
            <a:ext cx="800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0" dirty="0">
                <a:hlinkClick r:id="rId5"/>
              </a:rPr>
              <a:t>http://www.ics.uci.edu/~dramanan/papers/pose/index.html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27802459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70629</TotalTime>
  <Words>2542</Words>
  <Application>Microsoft Office PowerPoint</Application>
  <PresentationFormat>On-screen Show (4:3)</PresentationFormat>
  <Paragraphs>837</Paragraphs>
  <Slides>78</Slides>
  <Notes>16</Notes>
  <HiddenSlides>4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1" baseType="lpstr">
      <vt:lpstr>Office Theme</vt:lpstr>
      <vt:lpstr>Equation</vt:lpstr>
      <vt:lpstr>Image</vt:lpstr>
      <vt:lpstr>Action Recognition</vt:lpstr>
      <vt:lpstr>Last classes</vt:lpstr>
      <vt:lpstr>Tracking people</vt:lpstr>
      <vt:lpstr>Tracking people by learning their appearance</vt:lpstr>
      <vt:lpstr>Top-down method to build model:   Exploit “easy” poses</vt:lpstr>
      <vt:lpstr>Representing people</vt:lpstr>
      <vt:lpstr>Temporal model</vt:lpstr>
      <vt:lpstr>Example results</vt:lpstr>
      <vt:lpstr>Video</vt:lpstr>
      <vt:lpstr>This section: advanced topics</vt:lpstr>
      <vt:lpstr>Today: action recognition</vt:lpstr>
      <vt:lpstr>What is an action?</vt:lpstr>
      <vt:lpstr>How do we represent actions?</vt:lpstr>
      <vt:lpstr>What is the purpose of action recognition?</vt:lpstr>
      <vt:lpstr>How can we identify actions?</vt:lpstr>
      <vt:lpstr>Representing Motion</vt:lpstr>
      <vt:lpstr>Representing Motion</vt:lpstr>
      <vt:lpstr>Representing Motion</vt:lpstr>
      <vt:lpstr>Representing Motion</vt:lpstr>
      <vt:lpstr>Representing Motion</vt:lpstr>
      <vt:lpstr>Representing Motion</vt:lpstr>
      <vt:lpstr>Examples of Action Recognition Systems</vt:lpstr>
      <vt:lpstr>Action recognition as classification</vt:lpstr>
      <vt:lpstr>Remember image categorization…</vt:lpstr>
      <vt:lpstr>Remember image categorization…</vt:lpstr>
      <vt:lpstr>Remember spatial pyramids….</vt:lpstr>
      <vt:lpstr>Features for Classifying Actions</vt:lpstr>
      <vt:lpstr>Features for Classifying Actions</vt:lpstr>
      <vt:lpstr>Classification</vt:lpstr>
      <vt:lpstr>Searching the video for an action</vt:lpstr>
      <vt:lpstr>Accuracy in searching video</vt:lpstr>
      <vt:lpstr>PowerPoint Presentation</vt:lpstr>
      <vt:lpstr>Approach</vt:lpstr>
      <vt:lpstr>Results</vt:lpstr>
      <vt:lpstr>Action Recognition using Pose and Objects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More results</vt:lpstr>
      <vt:lpstr>Take-home messages</vt:lpstr>
      <vt:lpstr>Take-home messages</vt:lpstr>
      <vt:lpstr>Next classes</vt:lpstr>
      <vt:lpstr>Next class: 3D Scenes and Context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Derek Hoiem</dc:creator>
  <cp:lastModifiedBy>Derek Hoiem</cp:lastModifiedBy>
  <cp:revision>213</cp:revision>
  <dcterms:created xsi:type="dcterms:W3CDTF">2009-12-16T02:55:56Z</dcterms:created>
  <dcterms:modified xsi:type="dcterms:W3CDTF">2012-04-19T18:46:56Z</dcterms:modified>
</cp:coreProperties>
</file>