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8.xml" ContentType="application/vnd.openxmlformats-officedocument.presentationml.tags+xml"/>
  <Override PartName="/ppt/notesSlides/notesSlide3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3"/>
  </p:notesMasterIdLst>
  <p:sldIdLst>
    <p:sldId id="425" r:id="rId3"/>
    <p:sldId id="429" r:id="rId4"/>
    <p:sldId id="539" r:id="rId5"/>
    <p:sldId id="537" r:id="rId6"/>
    <p:sldId id="388" r:id="rId7"/>
    <p:sldId id="390" r:id="rId8"/>
    <p:sldId id="442" r:id="rId9"/>
    <p:sldId id="392" r:id="rId10"/>
    <p:sldId id="430" r:id="rId11"/>
    <p:sldId id="443" r:id="rId12"/>
    <p:sldId id="432" r:id="rId13"/>
    <p:sldId id="431" r:id="rId14"/>
    <p:sldId id="434" r:id="rId15"/>
    <p:sldId id="433" r:id="rId16"/>
    <p:sldId id="535" r:id="rId17"/>
    <p:sldId id="438" r:id="rId18"/>
    <p:sldId id="439" r:id="rId19"/>
    <p:sldId id="440" r:id="rId20"/>
    <p:sldId id="542" r:id="rId21"/>
    <p:sldId id="441" r:id="rId22"/>
    <p:sldId id="437" r:id="rId23"/>
    <p:sldId id="435" r:id="rId24"/>
    <p:sldId id="520" r:id="rId25"/>
    <p:sldId id="521" r:id="rId26"/>
    <p:sldId id="491" r:id="rId27"/>
    <p:sldId id="492" r:id="rId28"/>
    <p:sldId id="493" r:id="rId29"/>
    <p:sldId id="494" r:id="rId30"/>
    <p:sldId id="507" r:id="rId31"/>
    <p:sldId id="495" r:id="rId32"/>
    <p:sldId id="496" r:id="rId33"/>
    <p:sldId id="497" r:id="rId34"/>
    <p:sldId id="522" r:id="rId35"/>
    <p:sldId id="498" r:id="rId36"/>
    <p:sldId id="500" r:id="rId37"/>
    <p:sldId id="501" r:id="rId38"/>
    <p:sldId id="502" r:id="rId39"/>
    <p:sldId id="503" r:id="rId40"/>
    <p:sldId id="504" r:id="rId41"/>
    <p:sldId id="505" r:id="rId42"/>
    <p:sldId id="506" r:id="rId43"/>
    <p:sldId id="511" r:id="rId44"/>
    <p:sldId id="531" r:id="rId45"/>
    <p:sldId id="514" r:id="rId46"/>
    <p:sldId id="513" r:id="rId47"/>
    <p:sldId id="523" r:id="rId48"/>
    <p:sldId id="524" r:id="rId49"/>
    <p:sldId id="526" r:id="rId50"/>
    <p:sldId id="527" r:id="rId51"/>
    <p:sldId id="528" r:id="rId52"/>
    <p:sldId id="529" r:id="rId53"/>
    <p:sldId id="530" r:id="rId54"/>
    <p:sldId id="549" r:id="rId55"/>
    <p:sldId id="446" r:id="rId56"/>
    <p:sldId id="532" r:id="rId57"/>
    <p:sldId id="533" r:id="rId58"/>
    <p:sldId id="544" r:id="rId59"/>
    <p:sldId id="543" r:id="rId60"/>
    <p:sldId id="540" r:id="rId61"/>
    <p:sldId id="546" r:id="rId62"/>
    <p:sldId id="547" r:id="rId63"/>
    <p:sldId id="548" r:id="rId64"/>
    <p:sldId id="541" r:id="rId65"/>
    <p:sldId id="534" r:id="rId66"/>
    <p:sldId id="519" r:id="rId67"/>
    <p:sldId id="518" r:id="rId68"/>
    <p:sldId id="538" r:id="rId69"/>
    <p:sldId id="545" r:id="rId70"/>
    <p:sldId id="447" r:id="rId71"/>
    <p:sldId id="536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 autoAdjust="0"/>
    <p:restoredTop sz="79085" autoAdjust="0"/>
  </p:normalViewPr>
  <p:slideViewPr>
    <p:cSldViewPr>
      <p:cViewPr varScale="1">
        <p:scale>
          <a:sx n="46" d="100"/>
          <a:sy n="46" d="100"/>
        </p:scale>
        <p:origin x="-370" y="-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wmf"/><Relationship Id="rId1" Type="http://schemas.openxmlformats.org/officeDocument/2006/relationships/image" Target="../media/image20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095449-374C-4557-A6DC-984649987E35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903CD3-2218-4240-8616-4A37627CF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30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FC9EB2-4CE9-4AF0-B123-2047B12668EC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dominant paradigm in computer vision today is local and independent…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0E124C-350D-4248-9D24-034DF59F646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2D1DE-0981-4A02-9505-C8901A65BE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What is the root of the tree?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8F4F6B-6945-4570-AAB8-A165209ABD4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2C1CFF-4E01-42A2-A79D-DE9C3B39A1B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41328-BFC7-4F5D-92FB-29F861FE66C9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67B374-376E-40FE-B6C4-B2AEF48960A5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5E28-E7CB-40C9-B817-D1B210A8945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47A404-0CE6-48F2-AF27-5795A3881F4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859D-0F01-425B-84A6-017DA8598E3D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D060-BCD0-4791-BC80-D71A8D564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114D-A602-4E37-8ADA-BE3418DC78E1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2748-0441-457B-A635-1077AE6B1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8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15485-1218-4250-8B42-C2D339E1AE94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CB862-8BC5-42D6-A7B9-566C1F0AB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83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6477000" y="6477000"/>
            <a:ext cx="2667000" cy="381000"/>
          </a:xfrm>
        </p:spPr>
        <p:txBody>
          <a:bodyPr anchor="b"/>
          <a:lstStyle>
            <a:lvl1pPr algn="r" eaLnBrk="1" hangingPunct="1"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Slide Credit: K. Grauman, B. Leibe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23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92FCEC1-F1BC-43F2-9E53-EBAD38FF70E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341184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5D040BC-04AA-4D32-BC0F-28D2F6C0ED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203157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4566987-A672-483E-AC28-7216C12219A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622276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656A2CB-E5EB-491E-9C79-5B0A7FD2C6D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98541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4326F43-9A40-4461-896B-934D2FA3641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098226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448828E-AFCE-4523-ACF2-413394A1EA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212141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7C73E5-2D9F-41BD-98C8-866A5D2BF12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00841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ECAB6-7C6D-4BFB-8213-9483C9BF1930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F88CF-BFBA-476B-852E-44A435257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7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94D92-C194-4A74-9ECA-6187470EFA3F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92D-34C6-4CB4-8F70-3365F90C3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9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D2193-D966-4AC3-986A-240B1EC768BB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D5314-FBC6-4E0C-A2C4-56079C02B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8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33E1-CD62-4D42-9B19-9C8CA5108604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7BC78-B3F3-47A9-A57C-2EBA7C17A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0CBEE-CAE4-4AFA-8200-1A327E20CA87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0CF2-2AB5-4680-84E6-A59252054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6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D0BC1-BAE4-410E-A19C-41D59A82B6FE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FA69A-F519-42C8-99D4-A25528ACA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7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B21FB-02EA-46D3-97ED-F9EDD5CA820B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26B42-8D10-4CA6-B32F-CE65D54D8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0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75527-E896-4F80-A38C-55ADAC96F57B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AA48D-2FC4-43FA-950D-FDD384D98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2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2A0766-BF18-415C-8512-498B3530B27C}" type="datetimeFigureOut">
              <a:rPr lang="en-US"/>
              <a:pPr>
                <a:defRPr/>
              </a:pPr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15D3BD-317D-40CD-92C4-408182208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CH" sz="20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600" b="1">
                <a:solidFill>
                  <a:srgbClr val="FFFFFF"/>
                </a:solidFill>
                <a:latin typeface="Trebuchet MS" pitchFamily="34" charset="0"/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000000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 userDrawn="1"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CH" sz="200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2265098" name="Rectangle 10"/>
          <p:cNvSpPr>
            <a:spLocks noChangeArrowheads="1"/>
          </p:cNvSpPr>
          <p:nvPr userDrawn="1"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~dph/papers/pict-struct-ijcv.pdf" TargetMode="External"/><Relationship Id="rId2" Type="http://schemas.openxmlformats.org/officeDocument/2006/relationships/hyperlink" Target="http://www.cognitivesystems.org/publications/fulltext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.png"/><Relationship Id="rId21" Type="http://schemas.openxmlformats.org/officeDocument/2006/relationships/image" Target="../media/image80.png"/><Relationship Id="rId42" Type="http://schemas.openxmlformats.org/officeDocument/2006/relationships/image" Target="../media/image101.png"/><Relationship Id="rId47" Type="http://schemas.openxmlformats.org/officeDocument/2006/relationships/image" Target="../media/image106.png"/><Relationship Id="rId63" Type="http://schemas.openxmlformats.org/officeDocument/2006/relationships/image" Target="../media/image122.png"/><Relationship Id="rId68" Type="http://schemas.openxmlformats.org/officeDocument/2006/relationships/image" Target="../media/image127.png"/><Relationship Id="rId84" Type="http://schemas.openxmlformats.org/officeDocument/2006/relationships/image" Target="../media/image143.png"/><Relationship Id="rId89" Type="http://schemas.openxmlformats.org/officeDocument/2006/relationships/image" Target="../media/image148.png"/><Relationship Id="rId112" Type="http://schemas.openxmlformats.org/officeDocument/2006/relationships/image" Target="../media/image17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5.png"/><Relationship Id="rId29" Type="http://schemas.openxmlformats.org/officeDocument/2006/relationships/image" Target="../media/image88.png"/><Relationship Id="rId107" Type="http://schemas.openxmlformats.org/officeDocument/2006/relationships/image" Target="../media/image166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32" Type="http://schemas.openxmlformats.org/officeDocument/2006/relationships/image" Target="../media/image91.png"/><Relationship Id="rId37" Type="http://schemas.openxmlformats.org/officeDocument/2006/relationships/image" Target="../media/image96.png"/><Relationship Id="rId40" Type="http://schemas.openxmlformats.org/officeDocument/2006/relationships/image" Target="../media/image99.png"/><Relationship Id="rId45" Type="http://schemas.openxmlformats.org/officeDocument/2006/relationships/image" Target="../media/image104.png"/><Relationship Id="rId53" Type="http://schemas.openxmlformats.org/officeDocument/2006/relationships/image" Target="../media/image112.png"/><Relationship Id="rId58" Type="http://schemas.openxmlformats.org/officeDocument/2006/relationships/image" Target="../media/image117.png"/><Relationship Id="rId66" Type="http://schemas.openxmlformats.org/officeDocument/2006/relationships/image" Target="../media/image125.png"/><Relationship Id="rId74" Type="http://schemas.openxmlformats.org/officeDocument/2006/relationships/image" Target="../media/image133.png"/><Relationship Id="rId79" Type="http://schemas.openxmlformats.org/officeDocument/2006/relationships/image" Target="../media/image138.png"/><Relationship Id="rId87" Type="http://schemas.openxmlformats.org/officeDocument/2006/relationships/image" Target="../media/image146.png"/><Relationship Id="rId102" Type="http://schemas.openxmlformats.org/officeDocument/2006/relationships/image" Target="../media/image161.png"/><Relationship Id="rId110" Type="http://schemas.openxmlformats.org/officeDocument/2006/relationships/image" Target="../media/image169.png"/><Relationship Id="rId5" Type="http://schemas.openxmlformats.org/officeDocument/2006/relationships/image" Target="../media/image64.png"/><Relationship Id="rId61" Type="http://schemas.openxmlformats.org/officeDocument/2006/relationships/image" Target="../media/image120.png"/><Relationship Id="rId82" Type="http://schemas.openxmlformats.org/officeDocument/2006/relationships/image" Target="../media/image141.png"/><Relationship Id="rId90" Type="http://schemas.openxmlformats.org/officeDocument/2006/relationships/image" Target="../media/image149.png"/><Relationship Id="rId95" Type="http://schemas.openxmlformats.org/officeDocument/2006/relationships/image" Target="../media/image154.png"/><Relationship Id="rId19" Type="http://schemas.openxmlformats.org/officeDocument/2006/relationships/image" Target="../media/image7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30" Type="http://schemas.openxmlformats.org/officeDocument/2006/relationships/image" Target="../media/image89.png"/><Relationship Id="rId35" Type="http://schemas.openxmlformats.org/officeDocument/2006/relationships/image" Target="../media/image94.png"/><Relationship Id="rId43" Type="http://schemas.openxmlformats.org/officeDocument/2006/relationships/image" Target="../media/image102.png"/><Relationship Id="rId48" Type="http://schemas.openxmlformats.org/officeDocument/2006/relationships/image" Target="../media/image107.png"/><Relationship Id="rId56" Type="http://schemas.openxmlformats.org/officeDocument/2006/relationships/image" Target="../media/image115.png"/><Relationship Id="rId64" Type="http://schemas.openxmlformats.org/officeDocument/2006/relationships/image" Target="../media/image123.png"/><Relationship Id="rId69" Type="http://schemas.openxmlformats.org/officeDocument/2006/relationships/image" Target="../media/image128.png"/><Relationship Id="rId77" Type="http://schemas.openxmlformats.org/officeDocument/2006/relationships/image" Target="../media/image136.png"/><Relationship Id="rId100" Type="http://schemas.openxmlformats.org/officeDocument/2006/relationships/image" Target="../media/image159.png"/><Relationship Id="rId105" Type="http://schemas.openxmlformats.org/officeDocument/2006/relationships/image" Target="../media/image164.png"/><Relationship Id="rId113" Type="http://schemas.openxmlformats.org/officeDocument/2006/relationships/image" Target="../media/image172.png"/><Relationship Id="rId8" Type="http://schemas.openxmlformats.org/officeDocument/2006/relationships/image" Target="../media/image67.png"/><Relationship Id="rId51" Type="http://schemas.openxmlformats.org/officeDocument/2006/relationships/image" Target="../media/image110.png"/><Relationship Id="rId72" Type="http://schemas.openxmlformats.org/officeDocument/2006/relationships/image" Target="../media/image131.png"/><Relationship Id="rId80" Type="http://schemas.openxmlformats.org/officeDocument/2006/relationships/image" Target="../media/image139.png"/><Relationship Id="rId85" Type="http://schemas.openxmlformats.org/officeDocument/2006/relationships/image" Target="../media/image144.png"/><Relationship Id="rId93" Type="http://schemas.openxmlformats.org/officeDocument/2006/relationships/image" Target="../media/image152.png"/><Relationship Id="rId98" Type="http://schemas.openxmlformats.org/officeDocument/2006/relationships/image" Target="../media/image157.png"/><Relationship Id="rId3" Type="http://schemas.openxmlformats.org/officeDocument/2006/relationships/image" Target="../media/image62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png"/><Relationship Id="rId38" Type="http://schemas.openxmlformats.org/officeDocument/2006/relationships/image" Target="../media/image97.png"/><Relationship Id="rId46" Type="http://schemas.openxmlformats.org/officeDocument/2006/relationships/image" Target="../media/image105.png"/><Relationship Id="rId59" Type="http://schemas.openxmlformats.org/officeDocument/2006/relationships/image" Target="../media/image118.png"/><Relationship Id="rId67" Type="http://schemas.openxmlformats.org/officeDocument/2006/relationships/image" Target="../media/image126.png"/><Relationship Id="rId103" Type="http://schemas.openxmlformats.org/officeDocument/2006/relationships/image" Target="../media/image162.png"/><Relationship Id="rId108" Type="http://schemas.openxmlformats.org/officeDocument/2006/relationships/image" Target="../media/image167.png"/><Relationship Id="rId20" Type="http://schemas.openxmlformats.org/officeDocument/2006/relationships/image" Target="../media/image79.png"/><Relationship Id="rId41" Type="http://schemas.openxmlformats.org/officeDocument/2006/relationships/image" Target="../media/image100.png"/><Relationship Id="rId54" Type="http://schemas.openxmlformats.org/officeDocument/2006/relationships/image" Target="../media/image113.png"/><Relationship Id="rId62" Type="http://schemas.openxmlformats.org/officeDocument/2006/relationships/image" Target="../media/image121.png"/><Relationship Id="rId70" Type="http://schemas.openxmlformats.org/officeDocument/2006/relationships/image" Target="../media/image129.png"/><Relationship Id="rId75" Type="http://schemas.openxmlformats.org/officeDocument/2006/relationships/image" Target="../media/image134.png"/><Relationship Id="rId83" Type="http://schemas.openxmlformats.org/officeDocument/2006/relationships/image" Target="../media/image142.png"/><Relationship Id="rId88" Type="http://schemas.openxmlformats.org/officeDocument/2006/relationships/image" Target="../media/image147.png"/><Relationship Id="rId91" Type="http://schemas.openxmlformats.org/officeDocument/2006/relationships/image" Target="../media/image150.png"/><Relationship Id="rId96" Type="http://schemas.openxmlformats.org/officeDocument/2006/relationships/image" Target="../media/image155.png"/><Relationship Id="rId111" Type="http://schemas.openxmlformats.org/officeDocument/2006/relationships/image" Target="../media/image1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36" Type="http://schemas.openxmlformats.org/officeDocument/2006/relationships/image" Target="../media/image95.png"/><Relationship Id="rId49" Type="http://schemas.openxmlformats.org/officeDocument/2006/relationships/image" Target="../media/image108.png"/><Relationship Id="rId57" Type="http://schemas.openxmlformats.org/officeDocument/2006/relationships/image" Target="../media/image116.png"/><Relationship Id="rId106" Type="http://schemas.openxmlformats.org/officeDocument/2006/relationships/image" Target="../media/image165.png"/><Relationship Id="rId10" Type="http://schemas.openxmlformats.org/officeDocument/2006/relationships/image" Target="../media/image69.png"/><Relationship Id="rId31" Type="http://schemas.openxmlformats.org/officeDocument/2006/relationships/image" Target="../media/image90.png"/><Relationship Id="rId44" Type="http://schemas.openxmlformats.org/officeDocument/2006/relationships/image" Target="../media/image103.png"/><Relationship Id="rId52" Type="http://schemas.openxmlformats.org/officeDocument/2006/relationships/image" Target="../media/image111.png"/><Relationship Id="rId60" Type="http://schemas.openxmlformats.org/officeDocument/2006/relationships/image" Target="../media/image119.png"/><Relationship Id="rId65" Type="http://schemas.openxmlformats.org/officeDocument/2006/relationships/image" Target="../media/image124.png"/><Relationship Id="rId73" Type="http://schemas.openxmlformats.org/officeDocument/2006/relationships/image" Target="../media/image132.png"/><Relationship Id="rId78" Type="http://schemas.openxmlformats.org/officeDocument/2006/relationships/image" Target="../media/image137.png"/><Relationship Id="rId81" Type="http://schemas.openxmlformats.org/officeDocument/2006/relationships/image" Target="../media/image140.png"/><Relationship Id="rId86" Type="http://schemas.openxmlformats.org/officeDocument/2006/relationships/image" Target="../media/image145.png"/><Relationship Id="rId94" Type="http://schemas.openxmlformats.org/officeDocument/2006/relationships/image" Target="../media/image153.png"/><Relationship Id="rId99" Type="http://schemas.openxmlformats.org/officeDocument/2006/relationships/image" Target="../media/image158.png"/><Relationship Id="rId101" Type="http://schemas.openxmlformats.org/officeDocument/2006/relationships/image" Target="../media/image160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9" Type="http://schemas.openxmlformats.org/officeDocument/2006/relationships/image" Target="../media/image98.png"/><Relationship Id="rId109" Type="http://schemas.openxmlformats.org/officeDocument/2006/relationships/image" Target="../media/image168.png"/><Relationship Id="rId34" Type="http://schemas.openxmlformats.org/officeDocument/2006/relationships/image" Target="../media/image93.png"/><Relationship Id="rId50" Type="http://schemas.openxmlformats.org/officeDocument/2006/relationships/image" Target="../media/image109.png"/><Relationship Id="rId55" Type="http://schemas.openxmlformats.org/officeDocument/2006/relationships/image" Target="../media/image114.png"/><Relationship Id="rId76" Type="http://schemas.openxmlformats.org/officeDocument/2006/relationships/image" Target="../media/image135.png"/><Relationship Id="rId97" Type="http://schemas.openxmlformats.org/officeDocument/2006/relationships/image" Target="../media/image156.png"/><Relationship Id="rId104" Type="http://schemas.openxmlformats.org/officeDocument/2006/relationships/image" Target="../media/image163.png"/><Relationship Id="rId7" Type="http://schemas.openxmlformats.org/officeDocument/2006/relationships/image" Target="../media/image66.png"/><Relationship Id="rId71" Type="http://schemas.openxmlformats.org/officeDocument/2006/relationships/image" Target="../media/image130.png"/><Relationship Id="rId92" Type="http://schemas.openxmlformats.org/officeDocument/2006/relationships/image" Target="../media/image1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01.png"/><Relationship Id="rId18" Type="http://schemas.openxmlformats.org/officeDocument/2006/relationships/oleObject" Target="../embeddings/oleObject4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17" Type="http://schemas.openxmlformats.org/officeDocument/2006/relationships/image" Target="../media/image175.wmf"/><Relationship Id="rId2" Type="http://schemas.openxmlformats.org/officeDocument/2006/relationships/tags" Target="../tags/tag3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5" Type="http://schemas.openxmlformats.org/officeDocument/2006/relationships/image" Target="../media/image177.png"/><Relationship Id="rId15" Type="http://schemas.openxmlformats.org/officeDocument/2006/relationships/image" Target="../media/image174.wmf"/><Relationship Id="rId10" Type="http://schemas.openxmlformats.org/officeDocument/2006/relationships/image" Target="../media/image181.png"/><Relationship Id="rId19" Type="http://schemas.openxmlformats.org/officeDocument/2006/relationships/image" Target="../media/image176.w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1.png"/><Relationship Id="rId1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0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79.png"/><Relationship Id="rId12" Type="http://schemas.openxmlformats.org/officeDocument/2006/relationships/image" Target="../media/image18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5" Type="http://schemas.openxmlformats.org/officeDocument/2006/relationships/image" Target="../media/image177.png"/><Relationship Id="rId10" Type="http://schemas.openxmlformats.org/officeDocument/2006/relationships/image" Target="../media/image181.png"/><Relationship Id="rId4" Type="http://schemas.openxmlformats.org/officeDocument/2006/relationships/image" Target="../media/image185.pn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wmf"/><Relationship Id="rId13" Type="http://schemas.openxmlformats.org/officeDocument/2006/relationships/image" Target="../media/image203.wmf"/><Relationship Id="rId3" Type="http://schemas.openxmlformats.org/officeDocument/2006/relationships/image" Target="../media/image193.wmf"/><Relationship Id="rId7" Type="http://schemas.openxmlformats.org/officeDocument/2006/relationships/image" Target="../media/image197.wmf"/><Relationship Id="rId12" Type="http://schemas.openxmlformats.org/officeDocument/2006/relationships/image" Target="../media/image202.wmf"/><Relationship Id="rId17" Type="http://schemas.openxmlformats.org/officeDocument/2006/relationships/image" Target="../media/image207.wm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0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wmf"/><Relationship Id="rId11" Type="http://schemas.openxmlformats.org/officeDocument/2006/relationships/image" Target="../media/image201.wmf"/><Relationship Id="rId5" Type="http://schemas.openxmlformats.org/officeDocument/2006/relationships/image" Target="../media/image195.wmf"/><Relationship Id="rId15" Type="http://schemas.openxmlformats.org/officeDocument/2006/relationships/image" Target="../media/image205.wmf"/><Relationship Id="rId10" Type="http://schemas.openxmlformats.org/officeDocument/2006/relationships/image" Target="../media/image200.wmf"/><Relationship Id="rId4" Type="http://schemas.openxmlformats.org/officeDocument/2006/relationships/image" Target="../media/image194.wmf"/><Relationship Id="rId9" Type="http://schemas.openxmlformats.org/officeDocument/2006/relationships/image" Target="../media/image199.wmf"/><Relationship Id="rId14" Type="http://schemas.openxmlformats.org/officeDocument/2006/relationships/image" Target="../media/image204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7.png"/><Relationship Id="rId7" Type="http://schemas.openxmlformats.org/officeDocument/2006/relationships/image" Target="../media/image8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101.png"/><Relationship Id="rId5" Type="http://schemas.openxmlformats.org/officeDocument/2006/relationships/image" Target="../media/image179.png"/><Relationship Id="rId10" Type="http://schemas.openxmlformats.org/officeDocument/2006/relationships/image" Target="../media/image183.png"/><Relationship Id="rId4" Type="http://schemas.openxmlformats.org/officeDocument/2006/relationships/image" Target="../media/image178.png"/><Relationship Id="rId9" Type="http://schemas.openxmlformats.org/officeDocument/2006/relationships/image" Target="../media/image1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10" Type="http://schemas.openxmlformats.org/officeDocument/2006/relationships/image" Target="../media/image209.wmf"/><Relationship Id="rId4" Type="http://schemas.openxmlformats.org/officeDocument/2006/relationships/image" Target="../media/image210.png"/><Relationship Id="rId9" Type="http://schemas.openxmlformats.org/officeDocument/2006/relationships/oleObject" Target="../embeddings/oleObject6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11.w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80.png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79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85.png"/><Relationship Id="rId9" Type="http://schemas.openxmlformats.org/officeDocument/2006/relationships/image" Target="../media/image181.png"/><Relationship Id="rId14" Type="http://schemas.openxmlformats.org/officeDocument/2006/relationships/image" Target="../media/image2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wmf"/><Relationship Id="rId5" Type="http://schemas.openxmlformats.org/officeDocument/2006/relationships/image" Target="../media/image214.png"/><Relationship Id="rId4" Type="http://schemas.openxmlformats.org/officeDocument/2006/relationships/image" Target="../media/image2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wmf"/><Relationship Id="rId3" Type="http://schemas.openxmlformats.org/officeDocument/2006/relationships/image" Target="../media/image216.wmf"/><Relationship Id="rId7" Type="http://schemas.openxmlformats.org/officeDocument/2006/relationships/image" Target="../media/image220.wmf"/><Relationship Id="rId12" Type="http://schemas.openxmlformats.org/officeDocument/2006/relationships/image" Target="../media/image22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29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9.png"/><Relationship Id="rId11" Type="http://schemas.openxmlformats.org/officeDocument/2006/relationships/image" Target="../media/image224.wmf"/><Relationship Id="rId5" Type="http://schemas.openxmlformats.org/officeDocument/2006/relationships/image" Target="../media/image218.wmf"/><Relationship Id="rId15" Type="http://schemas.openxmlformats.org/officeDocument/2006/relationships/image" Target="../media/image22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wmf"/><Relationship Id="rId14" Type="http://schemas.openxmlformats.org/officeDocument/2006/relationships/image" Target="../media/image22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9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17" Type="http://schemas.openxmlformats.org/officeDocument/2006/relationships/image" Target="../media/image24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2.png"/><Relationship Id="rId1" Type="http://schemas.openxmlformats.org/officeDocument/2006/relationships/tags" Target="../tags/tag7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5" Type="http://schemas.openxmlformats.org/officeDocument/2006/relationships/image" Target="../media/image24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Relationship Id="rId14" Type="http://schemas.openxmlformats.org/officeDocument/2006/relationships/image" Target="../media/image2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5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72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7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68.png"/><Relationship Id="rId5" Type="http://schemas.openxmlformats.org/officeDocument/2006/relationships/tags" Target="../tags/tag14.xml"/><Relationship Id="rId15" Type="http://schemas.openxmlformats.org/officeDocument/2006/relationships/image" Target="../media/image274.png"/><Relationship Id="rId10" Type="http://schemas.openxmlformats.org/officeDocument/2006/relationships/image" Target="../media/image270.png"/><Relationship Id="rId4" Type="http://schemas.openxmlformats.org/officeDocument/2006/relationships/tags" Target="../tags/tag13.xml"/><Relationship Id="rId9" Type="http://schemas.openxmlformats.org/officeDocument/2006/relationships/image" Target="../media/image269.png"/><Relationship Id="rId14" Type="http://schemas.openxmlformats.org/officeDocument/2006/relationships/image" Target="../media/image27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253.png"/><Relationship Id="rId7" Type="http://schemas.openxmlformats.org/officeDocument/2006/relationships/image" Target="../media/image182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81.png"/><Relationship Id="rId4" Type="http://schemas.openxmlformats.org/officeDocument/2006/relationships/image" Target="../media/image180.png"/><Relationship Id="rId9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Object Category Detection:</a:t>
            </a:r>
            <a:br>
              <a:rPr lang="en-US" smtClean="0"/>
            </a:br>
            <a:r>
              <a:rPr lang="en-US" smtClean="0"/>
              <a:t>Parts-based Models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04/12/12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 models: this class</a:t>
            </a:r>
          </a:p>
        </p:txBody>
      </p:sp>
      <p:sp>
        <p:nvSpPr>
          <p:cNvPr id="2355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smtClean="0"/>
              <a:t>Articulated parts model</a:t>
            </a:r>
          </a:p>
          <a:p>
            <a:pPr marL="914400" lvl="1" indent="-514350"/>
            <a:r>
              <a:rPr lang="en-US" smtClean="0"/>
              <a:t>Object is configuration of parts</a:t>
            </a:r>
          </a:p>
          <a:p>
            <a:pPr marL="914400" lvl="1" indent="-514350"/>
            <a:r>
              <a:rPr lang="en-US" smtClean="0"/>
              <a:t>Each part is detectable</a:t>
            </a:r>
          </a:p>
        </p:txBody>
      </p:sp>
      <p:sp>
        <p:nvSpPr>
          <p:cNvPr id="23556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Images from Felzenszwalb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31305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Deformable objects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3124200" y="5638800"/>
            <a:ext cx="252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Images from Caltech-256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6477000" y="65500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/>
              <a:t>Slide Credit: Duan Tran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Deformable objects</a:t>
            </a:r>
          </a:p>
        </p:txBody>
      </p:sp>
      <p:sp>
        <p:nvSpPr>
          <p:cNvPr id="25603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7120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2667000" y="6324600"/>
            <a:ext cx="3424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Images from D. Ramanan’s dataset</a:t>
            </a:r>
          </a:p>
          <a:p>
            <a:pPr eaLnBrk="1" hangingPunct="1"/>
            <a:endParaRPr lang="en-US"/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6477000" y="65500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/>
              <a:t>Slide Credit: Duan Tran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Compositional objects</a:t>
            </a:r>
          </a:p>
        </p:txBody>
      </p:sp>
      <p:pic>
        <p:nvPicPr>
          <p:cNvPr id="26627" name="Picture 4" descr="http://www.curlew.co.uk/chairs/Samsonite%20chairs%20hir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1820863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http://www.clownsunlimited.com/images/EventPlanning/EventRentals/TablesAndChairs/Chair-Fo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http://www.foldingchairs-foldingtables.com/Products/Leather_Furniture/Leather_Parsons_Chair_HT41-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http://www.yardenvy.com/images/CategoryDetail/painted_adirondack_chai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0399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2" descr="http://www.jaspermorrison.com/images/projects/chairs_aircha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038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Parts-based Models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Define object by collection of parts modeled by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smtClean="0"/>
              <a:t>Appearance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smtClean="0"/>
              <a:t>Spatial configuration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2724150"/>
            <a:ext cx="27717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"/>
          <a:stretch>
            <a:fillRect/>
          </a:stretch>
        </p:blipFill>
        <p:spPr bwMode="auto">
          <a:xfrm>
            <a:off x="4348163" y="4749800"/>
            <a:ext cx="26479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car_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2514600"/>
            <a:ext cx="23209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First%20Bought%20Car%20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/>
          <a:stretch>
            <a:fillRect/>
          </a:stretch>
        </p:blipFill>
        <p:spPr bwMode="auto">
          <a:xfrm>
            <a:off x="1524000" y="4676775"/>
            <a:ext cx="27670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08525" y="3919538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530725" y="6040438"/>
            <a:ext cx="566738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905000" y="38338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746250" y="5891213"/>
            <a:ext cx="568325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857875" y="26749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775325" y="4702175"/>
            <a:ext cx="568325" cy="614363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065463" y="27257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170238" y="4730750"/>
            <a:ext cx="568325" cy="614363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156325" y="3344863"/>
            <a:ext cx="569913" cy="617537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59525" y="5322888"/>
            <a:ext cx="568325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433763" y="34115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644900" y="5414963"/>
            <a:ext cx="569913" cy="617537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7064375" y="6553200"/>
            <a:ext cx="21018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Slide credit: Rob Fergus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One extreme: fixed template</a:t>
            </a:r>
          </a:p>
        </p:txBody>
      </p:sp>
      <p:sp>
        <p:nvSpPr>
          <p:cNvPr id="28676" name="Oval 10"/>
          <p:cNvSpPr>
            <a:spLocks noChangeArrowheads="1"/>
          </p:cNvSpPr>
          <p:nvPr/>
        </p:nvSpPr>
        <p:spPr bwMode="auto">
          <a:xfrm>
            <a:off x="3276600" y="39100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8677" name="Oval 14"/>
          <p:cNvSpPr>
            <a:spLocks noChangeArrowheads="1"/>
          </p:cNvSpPr>
          <p:nvPr/>
        </p:nvSpPr>
        <p:spPr bwMode="auto">
          <a:xfrm>
            <a:off x="4437063" y="28019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8678" name="Oval 18"/>
          <p:cNvSpPr>
            <a:spLocks noChangeArrowheads="1"/>
          </p:cNvSpPr>
          <p:nvPr/>
        </p:nvSpPr>
        <p:spPr bwMode="auto">
          <a:xfrm>
            <a:off x="4805363" y="34877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2" name="Rectangle 21"/>
          <p:cNvSpPr/>
          <p:nvPr/>
        </p:nvSpPr>
        <p:spPr>
          <a:xfrm>
            <a:off x="2971800" y="24384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Another extreme: bag of words</a:t>
            </a:r>
          </a:p>
        </p:txBody>
      </p:sp>
      <p:sp>
        <p:nvSpPr>
          <p:cNvPr id="29700" name="Oval 8"/>
          <p:cNvSpPr>
            <a:spLocks noChangeArrowheads="1"/>
          </p:cNvSpPr>
          <p:nvPr/>
        </p:nvSpPr>
        <p:spPr bwMode="auto">
          <a:xfrm>
            <a:off x="6781800" y="2819400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1" name="Oval 10"/>
          <p:cNvSpPr>
            <a:spLocks noChangeArrowheads="1"/>
          </p:cNvSpPr>
          <p:nvPr/>
        </p:nvSpPr>
        <p:spPr bwMode="auto">
          <a:xfrm>
            <a:off x="914400" y="38338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2" name="Oval 12"/>
          <p:cNvSpPr>
            <a:spLocks noChangeArrowheads="1"/>
          </p:cNvSpPr>
          <p:nvPr/>
        </p:nvSpPr>
        <p:spPr bwMode="auto">
          <a:xfrm>
            <a:off x="5181600" y="3124200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3" name="Oval 14"/>
          <p:cNvSpPr>
            <a:spLocks noChangeArrowheads="1"/>
          </p:cNvSpPr>
          <p:nvPr/>
        </p:nvSpPr>
        <p:spPr bwMode="auto">
          <a:xfrm>
            <a:off x="2074863" y="27257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4" name="Oval 16"/>
          <p:cNvSpPr>
            <a:spLocks noChangeArrowheads="1"/>
          </p:cNvSpPr>
          <p:nvPr/>
        </p:nvSpPr>
        <p:spPr bwMode="auto">
          <a:xfrm>
            <a:off x="6248400" y="4038600"/>
            <a:ext cx="569913" cy="617538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5" name="Oval 18"/>
          <p:cNvSpPr>
            <a:spLocks noChangeArrowheads="1"/>
          </p:cNvSpPr>
          <p:nvPr/>
        </p:nvSpPr>
        <p:spPr bwMode="auto">
          <a:xfrm>
            <a:off x="2443163" y="34115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2" name="Rectangle 21"/>
          <p:cNvSpPr/>
          <p:nvPr/>
        </p:nvSpPr>
        <p:spPr>
          <a:xfrm>
            <a:off x="609600" y="23622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953000" y="2438400"/>
            <a:ext cx="27432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8" name="TextBox 24"/>
          <p:cNvSpPr txBox="1">
            <a:spLocks noChangeArrowheads="1"/>
          </p:cNvSpPr>
          <p:nvPr/>
        </p:nvSpPr>
        <p:spPr bwMode="auto">
          <a:xfrm>
            <a:off x="3862388" y="3124200"/>
            <a:ext cx="633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Star-shaped model</a:t>
            </a:r>
          </a:p>
        </p:txBody>
      </p:sp>
      <p:grpSp>
        <p:nvGrpSpPr>
          <p:cNvPr id="30724" name="Group 42"/>
          <p:cNvGrpSpPr>
            <a:grpSpLocks noChangeAspect="1"/>
          </p:cNvGrpSpPr>
          <p:nvPr/>
        </p:nvGrpSpPr>
        <p:grpSpPr bwMode="auto">
          <a:xfrm>
            <a:off x="2514600" y="2209800"/>
            <a:ext cx="4114800" cy="3505200"/>
            <a:chOff x="2514600" y="2209800"/>
            <a:chExt cx="4114800" cy="3505200"/>
          </a:xfrm>
        </p:grpSpPr>
        <p:sp>
          <p:nvSpPr>
            <p:cNvPr id="14" name="Oval 13"/>
            <p:cNvSpPr/>
            <p:nvPr/>
          </p:nvSpPr>
          <p:spPr>
            <a:xfrm>
              <a:off x="3962400" y="3657600"/>
              <a:ext cx="914400" cy="990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Root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791200" y="28194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5410200" y="49530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4013200" y="22098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514600" y="27432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743200" y="49530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cxnSp>
          <p:nvCxnSpPr>
            <p:cNvPr id="27" name="Straight Connector 26"/>
            <p:cNvCxnSpPr>
              <a:stCxn id="14" idx="0"/>
              <a:endCxn id="20" idx="4"/>
            </p:cNvCxnSpPr>
            <p:nvPr/>
          </p:nvCxnSpPr>
          <p:spPr>
            <a:xfrm rot="5400000" flipH="1" flipV="1">
              <a:off x="4083050" y="3308350"/>
              <a:ext cx="685800" cy="12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4" idx="7"/>
              <a:endCxn id="16" idx="3"/>
            </p:cNvCxnSpPr>
            <p:nvPr/>
          </p:nvCxnSpPr>
          <p:spPr>
            <a:xfrm rot="5400000" flipH="1" flipV="1">
              <a:off x="5162550" y="3051175"/>
              <a:ext cx="331788" cy="1169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4" idx="5"/>
              <a:endCxn id="18" idx="1"/>
            </p:cNvCxnSpPr>
            <p:nvPr/>
          </p:nvCxnSpPr>
          <p:spPr>
            <a:xfrm rot="16200000" flipH="1">
              <a:off x="4857750" y="4389438"/>
              <a:ext cx="560387" cy="788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4" idx="3"/>
              <a:endCxn id="24" idx="7"/>
            </p:cNvCxnSpPr>
            <p:nvPr/>
          </p:nvCxnSpPr>
          <p:spPr>
            <a:xfrm rot="5400000">
              <a:off x="3497263" y="4465638"/>
              <a:ext cx="560387" cy="636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4" idx="1"/>
              <a:endCxn id="21" idx="5"/>
            </p:cNvCxnSpPr>
            <p:nvPr/>
          </p:nvCxnSpPr>
          <p:spPr>
            <a:xfrm rot="16200000" flipV="1">
              <a:off x="3459163" y="3165475"/>
              <a:ext cx="407988" cy="865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Star-shaped model</a:t>
            </a:r>
          </a:p>
        </p:txBody>
      </p:sp>
      <p:sp>
        <p:nvSpPr>
          <p:cNvPr id="31748" name="Oval 14"/>
          <p:cNvSpPr>
            <a:spLocks noChangeArrowheads="1"/>
          </p:cNvSpPr>
          <p:nvPr/>
        </p:nvSpPr>
        <p:spPr bwMode="auto">
          <a:xfrm>
            <a:off x="6781800" y="2286000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49" name="Oval 16"/>
          <p:cNvSpPr>
            <a:spLocks noChangeArrowheads="1"/>
          </p:cNvSpPr>
          <p:nvPr/>
        </p:nvSpPr>
        <p:spPr bwMode="auto">
          <a:xfrm>
            <a:off x="914400" y="33004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0" name="Oval 18"/>
          <p:cNvSpPr>
            <a:spLocks noChangeArrowheads="1"/>
          </p:cNvSpPr>
          <p:nvPr/>
        </p:nvSpPr>
        <p:spPr bwMode="auto">
          <a:xfrm>
            <a:off x="5181600" y="2590800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1" name="Oval 21"/>
          <p:cNvSpPr>
            <a:spLocks noChangeArrowheads="1"/>
          </p:cNvSpPr>
          <p:nvPr/>
        </p:nvSpPr>
        <p:spPr bwMode="auto">
          <a:xfrm>
            <a:off x="2074863" y="21923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2" name="Oval 22"/>
          <p:cNvSpPr>
            <a:spLocks noChangeArrowheads="1"/>
          </p:cNvSpPr>
          <p:nvPr/>
        </p:nvSpPr>
        <p:spPr bwMode="auto">
          <a:xfrm>
            <a:off x="6248400" y="3505200"/>
            <a:ext cx="569913" cy="617538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3" name="Oval 24"/>
          <p:cNvSpPr>
            <a:spLocks noChangeArrowheads="1"/>
          </p:cNvSpPr>
          <p:nvPr/>
        </p:nvSpPr>
        <p:spPr bwMode="auto">
          <a:xfrm>
            <a:off x="2443163" y="28781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6" name="Rectangle 25"/>
          <p:cNvSpPr/>
          <p:nvPr/>
        </p:nvSpPr>
        <p:spPr>
          <a:xfrm>
            <a:off x="609600" y="18288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00600" y="18288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6" name="TextBox 29"/>
          <p:cNvSpPr txBox="1">
            <a:spLocks noChangeArrowheads="1"/>
          </p:cNvSpPr>
          <p:nvPr/>
        </p:nvSpPr>
        <p:spPr bwMode="auto">
          <a:xfrm>
            <a:off x="3862388" y="2590800"/>
            <a:ext cx="633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/>
              <a:t>=</a:t>
            </a:r>
          </a:p>
        </p:txBody>
      </p:sp>
      <p:sp>
        <p:nvSpPr>
          <p:cNvPr id="31757" name="TextBox 31"/>
          <p:cNvSpPr txBox="1">
            <a:spLocks noChangeArrowheads="1"/>
          </p:cNvSpPr>
          <p:nvPr/>
        </p:nvSpPr>
        <p:spPr bwMode="auto">
          <a:xfrm>
            <a:off x="1828800" y="28194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X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3924300" y="2959100"/>
            <a:ext cx="533400" cy="304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9" name="TextBox 37"/>
          <p:cNvSpPr txBox="1">
            <a:spLocks noChangeArrowheads="1"/>
          </p:cNvSpPr>
          <p:nvPr/>
        </p:nvSpPr>
        <p:spPr bwMode="auto">
          <a:xfrm>
            <a:off x="6019800" y="27432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124200"/>
            <a:ext cx="9144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1905000" y="2667000"/>
            <a:ext cx="609600" cy="3048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2057400" y="3124200"/>
            <a:ext cx="6858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248400" y="2590800"/>
            <a:ext cx="838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410200" y="2895600"/>
            <a:ext cx="838200" cy="152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V="1">
            <a:off x="6019800" y="3276600"/>
            <a:ext cx="762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66" name="Group 64"/>
          <p:cNvGrpSpPr>
            <a:grpSpLocks noChangeAspect="1"/>
          </p:cNvGrpSpPr>
          <p:nvPr/>
        </p:nvGrpSpPr>
        <p:grpSpPr bwMode="auto">
          <a:xfrm>
            <a:off x="3352800" y="4724400"/>
            <a:ext cx="2286000" cy="1933575"/>
            <a:chOff x="2895600" y="4343400"/>
            <a:chExt cx="2971800" cy="2514600"/>
          </a:xfrm>
        </p:grpSpPr>
        <p:sp>
          <p:nvSpPr>
            <p:cNvPr id="31780" name="Oval 56"/>
            <p:cNvSpPr>
              <a:spLocks noChangeArrowheads="1"/>
            </p:cNvSpPr>
            <p:nvPr/>
          </p:nvSpPr>
          <p:spPr bwMode="auto">
            <a:xfrm>
              <a:off x="3200401" y="6027420"/>
              <a:ext cx="566738" cy="614363"/>
            </a:xfrm>
            <a:prstGeom prst="ellips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31781" name="Oval 57"/>
            <p:cNvSpPr>
              <a:spLocks noChangeArrowheads="1"/>
            </p:cNvSpPr>
            <p:nvPr/>
          </p:nvSpPr>
          <p:spPr bwMode="auto">
            <a:xfrm>
              <a:off x="4282440" y="4640580"/>
              <a:ext cx="568325" cy="61595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31782" name="Oval 58"/>
            <p:cNvSpPr>
              <a:spLocks noChangeArrowheads="1"/>
            </p:cNvSpPr>
            <p:nvPr/>
          </p:nvSpPr>
          <p:spPr bwMode="auto">
            <a:xfrm>
              <a:off x="4777740" y="5510529"/>
              <a:ext cx="569913" cy="615950"/>
            </a:xfrm>
            <a:prstGeom prst="ellips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895600" y="4343400"/>
              <a:ext cx="2971800" cy="2514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1784" name="TextBox 60"/>
            <p:cNvSpPr txBox="1">
              <a:spLocks noChangeArrowheads="1"/>
            </p:cNvSpPr>
            <p:nvPr/>
          </p:nvSpPr>
          <p:spPr bwMode="auto">
            <a:xfrm>
              <a:off x="4114800" y="5334000"/>
              <a:ext cx="50680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/>
                <a:t>X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3489960" y="5637862"/>
              <a:ext cx="854392" cy="68748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112048" y="5170290"/>
              <a:ext cx="699877" cy="23526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>
              <a:off x="4344352" y="5637862"/>
              <a:ext cx="730567" cy="1920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 rot="2327639">
            <a:off x="2743200" y="4108450"/>
            <a:ext cx="6445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dirty="0">
                <a:latin typeface="+mn-lt"/>
                <a:cs typeface="Arial"/>
              </a:rPr>
              <a:t>≈</a:t>
            </a:r>
            <a:endParaRPr lang="en-US" sz="7200" dirty="0">
              <a:latin typeface="+mn-lt"/>
            </a:endParaRPr>
          </a:p>
        </p:txBody>
      </p:sp>
      <p:grpSp>
        <p:nvGrpSpPr>
          <p:cNvPr id="31768" name="Group 69"/>
          <p:cNvGrpSpPr>
            <a:grpSpLocks noChangeAspect="1"/>
          </p:cNvGrpSpPr>
          <p:nvPr/>
        </p:nvGrpSpPr>
        <p:grpSpPr bwMode="auto">
          <a:xfrm>
            <a:off x="6705600" y="4876800"/>
            <a:ext cx="2146300" cy="1828800"/>
            <a:chOff x="2514600" y="2209800"/>
            <a:chExt cx="4114800" cy="3505200"/>
          </a:xfrm>
        </p:grpSpPr>
        <p:sp>
          <p:nvSpPr>
            <p:cNvPr id="71" name="Oval 70"/>
            <p:cNvSpPr/>
            <p:nvPr/>
          </p:nvSpPr>
          <p:spPr>
            <a:xfrm>
              <a:off x="3963302" y="3658129"/>
              <a:ext cx="913047" cy="9888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Root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5792441" y="2818342"/>
              <a:ext cx="836959" cy="7637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5408961" y="4954323"/>
              <a:ext cx="840004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4015042" y="2209800"/>
              <a:ext cx="836959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2514600" y="2742275"/>
              <a:ext cx="836961" cy="763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2742863" y="4954323"/>
              <a:ext cx="840004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cxnSp>
          <p:nvCxnSpPr>
            <p:cNvPr id="77" name="Straight Connector 76"/>
            <p:cNvCxnSpPr>
              <a:stCxn id="71" idx="0"/>
              <a:endCxn id="74" idx="4"/>
            </p:cNvCxnSpPr>
            <p:nvPr/>
          </p:nvCxnSpPr>
          <p:spPr>
            <a:xfrm rot="5400000" flipH="1" flipV="1">
              <a:off x="4082085" y="3308217"/>
              <a:ext cx="687652" cy="121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1" idx="7"/>
              <a:endCxn id="72" idx="3"/>
            </p:cNvCxnSpPr>
            <p:nvPr/>
          </p:nvCxnSpPr>
          <p:spPr>
            <a:xfrm rot="5400000" flipH="1" flipV="1">
              <a:off x="5160958" y="3050959"/>
              <a:ext cx="334698" cy="11717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1" idx="5"/>
              <a:endCxn id="73" idx="1"/>
            </p:cNvCxnSpPr>
            <p:nvPr/>
          </p:nvCxnSpPr>
          <p:spPr>
            <a:xfrm rot="16200000" flipH="1">
              <a:off x="4858160" y="4388277"/>
              <a:ext cx="559858" cy="7913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1" idx="3"/>
              <a:endCxn id="76" idx="7"/>
            </p:cNvCxnSpPr>
            <p:nvPr/>
          </p:nvCxnSpPr>
          <p:spPr>
            <a:xfrm rot="5400000">
              <a:off x="3497721" y="4464364"/>
              <a:ext cx="559858" cy="6391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1" idx="1"/>
              <a:endCxn id="75" idx="5"/>
            </p:cNvCxnSpPr>
            <p:nvPr/>
          </p:nvCxnSpPr>
          <p:spPr>
            <a:xfrm rot="16200000" flipV="1">
              <a:off x="3458137" y="3165099"/>
              <a:ext cx="410765" cy="8673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smtClean="0"/>
              <a:t>Tree-shaped model</a:t>
            </a:r>
          </a:p>
        </p:txBody>
      </p:sp>
      <p:sp>
        <p:nvSpPr>
          <p:cNvPr id="4" name="Oval 3"/>
          <p:cNvSpPr/>
          <p:nvPr/>
        </p:nvSpPr>
        <p:spPr>
          <a:xfrm>
            <a:off x="2095500" y="1530109"/>
            <a:ext cx="876300" cy="9683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51063" y="2539759"/>
            <a:ext cx="896937" cy="1733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8463432">
            <a:off x="3325019" y="2464353"/>
            <a:ext cx="358775" cy="887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14546463">
            <a:off x="1426369" y="2502453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11024936">
            <a:off x="2041525" y="4349509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7619321">
            <a:off x="3185319" y="4242353"/>
            <a:ext cx="349250" cy="11128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73900" y="26670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86600" y="342106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34300" y="344011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59513" y="343376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53200" y="4416425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81900" y="4416425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Connector 16"/>
          <p:cNvCxnSpPr>
            <a:stCxn id="10" idx="4"/>
            <a:endCxn id="11" idx="0"/>
          </p:cNvCxnSpPr>
          <p:nvPr/>
        </p:nvCxnSpPr>
        <p:spPr>
          <a:xfrm>
            <a:off x="7226300" y="3016250"/>
            <a:ext cx="12700" cy="4048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1"/>
            <a:endCxn id="13" idx="7"/>
          </p:cNvCxnSpPr>
          <p:nvPr/>
        </p:nvCxnSpPr>
        <p:spPr>
          <a:xfrm flipH="1">
            <a:off x="6519863" y="3471863"/>
            <a:ext cx="611187" cy="12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7"/>
            <a:endCxn id="12" idx="1"/>
          </p:cNvCxnSpPr>
          <p:nvPr/>
        </p:nvCxnSpPr>
        <p:spPr>
          <a:xfrm>
            <a:off x="7346950" y="3471863"/>
            <a:ext cx="431800" cy="19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4"/>
            <a:endCxn id="14" idx="0"/>
          </p:cNvCxnSpPr>
          <p:nvPr/>
        </p:nvCxnSpPr>
        <p:spPr>
          <a:xfrm flipH="1">
            <a:off x="6705600" y="3770313"/>
            <a:ext cx="533400" cy="646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4"/>
            <a:endCxn id="15" idx="0"/>
          </p:cNvCxnSpPr>
          <p:nvPr/>
        </p:nvCxnSpPr>
        <p:spPr>
          <a:xfrm>
            <a:off x="7239000" y="3770313"/>
            <a:ext cx="495300" cy="646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4537075" y="3440113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 rot="12609556">
            <a:off x="709613" y="3227147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rot="11038894">
            <a:off x="3890963" y="2006359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 rot="12087196">
            <a:off x="1792288" y="5532197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 rot="9108230">
            <a:off x="3971925" y="5167072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639050" y="5557838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553200" y="55372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408988" y="3817938"/>
            <a:ext cx="304800" cy="347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Straight Connector 49"/>
          <p:cNvCxnSpPr>
            <a:stCxn id="47" idx="1"/>
            <a:endCxn id="12" idx="6"/>
          </p:cNvCxnSpPr>
          <p:nvPr/>
        </p:nvCxnSpPr>
        <p:spPr>
          <a:xfrm flipH="1" flipV="1">
            <a:off x="8039100" y="3614738"/>
            <a:ext cx="414338" cy="25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738813" y="41148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4" name="Straight Connector 53"/>
          <p:cNvCxnSpPr>
            <a:stCxn id="35" idx="0"/>
            <a:endCxn id="14" idx="4"/>
          </p:cNvCxnSpPr>
          <p:nvPr/>
        </p:nvCxnSpPr>
        <p:spPr>
          <a:xfrm flipV="1">
            <a:off x="6705600" y="4765675"/>
            <a:ext cx="0" cy="7715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34" idx="0"/>
            <a:endCxn id="15" idx="4"/>
          </p:cNvCxnSpPr>
          <p:nvPr/>
        </p:nvCxnSpPr>
        <p:spPr>
          <a:xfrm flipH="1" flipV="1">
            <a:off x="7734300" y="4765675"/>
            <a:ext cx="57150" cy="7921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13" idx="3"/>
            <a:endCxn id="53" idx="7"/>
          </p:cNvCxnSpPr>
          <p:nvPr/>
        </p:nvCxnSpPr>
        <p:spPr>
          <a:xfrm flipH="1">
            <a:off x="5999163" y="3732213"/>
            <a:ext cx="304800" cy="4333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6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Previously…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219200"/>
            <a:ext cx="19050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42862" y="2166938"/>
            <a:ext cx="18970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419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00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181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600" y="1600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" y="1981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9600" y="23510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600" y="27447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24200" y="1219200"/>
            <a:ext cx="19050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2557462" y="2166938"/>
            <a:ext cx="18970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29337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3147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36957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24200" y="1600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124200" y="1981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124200" y="27447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0" name="TextBox 40"/>
          <p:cNvSpPr txBox="1">
            <a:spLocks noChangeArrowheads="1"/>
          </p:cNvSpPr>
          <p:nvPr/>
        </p:nvSpPr>
        <p:spPr bwMode="auto">
          <a:xfrm>
            <a:off x="685800" y="3124200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Training Image</a:t>
            </a:r>
          </a:p>
        </p:txBody>
      </p:sp>
      <p:sp>
        <p:nvSpPr>
          <p:cNvPr id="42" name="Isosceles Triangle 41"/>
          <p:cNvSpPr/>
          <p:nvPr/>
        </p:nvSpPr>
        <p:spPr>
          <a:xfrm>
            <a:off x="3505200" y="1449388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4267200" y="1435100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886200" y="19304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990600" y="1462088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1752600" y="1447800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9431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46200" y="25273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5-Point Star 45"/>
          <p:cNvSpPr/>
          <p:nvPr/>
        </p:nvSpPr>
        <p:spPr>
          <a:xfrm>
            <a:off x="3810000" y="2514600"/>
            <a:ext cx="533400" cy="45720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89" name="TextBox 46"/>
          <p:cNvSpPr txBox="1">
            <a:spLocks noChangeArrowheads="1"/>
          </p:cNvSpPr>
          <p:nvPr/>
        </p:nvSpPr>
        <p:spPr bwMode="auto">
          <a:xfrm>
            <a:off x="3429000" y="312420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Close Match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562600" y="1219200"/>
            <a:ext cx="19050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rot="16200000" flipH="1">
            <a:off x="4995862" y="2166938"/>
            <a:ext cx="18970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5372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5753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6134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62600" y="1600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562600" y="1981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562600" y="23510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562600" y="27447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99" name="TextBox 73"/>
          <p:cNvSpPr txBox="1">
            <a:spLocks noChangeArrowheads="1"/>
          </p:cNvSpPr>
          <p:nvPr/>
        </p:nvSpPr>
        <p:spPr bwMode="auto">
          <a:xfrm>
            <a:off x="5940425" y="31242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Not close</a:t>
            </a:r>
          </a:p>
        </p:txBody>
      </p:sp>
      <p:sp>
        <p:nvSpPr>
          <p:cNvPr id="75" name="Isosceles Triangle 74"/>
          <p:cNvSpPr/>
          <p:nvPr/>
        </p:nvSpPr>
        <p:spPr>
          <a:xfrm>
            <a:off x="5638800" y="1447800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Isosceles Triangle 75"/>
          <p:cNvSpPr/>
          <p:nvPr/>
        </p:nvSpPr>
        <p:spPr>
          <a:xfrm>
            <a:off x="7010400" y="1524000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172200" y="20574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096000" y="26670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04" name="TextBox 78"/>
          <p:cNvSpPr txBox="1">
            <a:spLocks noChangeArrowheads="1"/>
          </p:cNvSpPr>
          <p:nvPr/>
        </p:nvSpPr>
        <p:spPr bwMode="auto">
          <a:xfrm>
            <a:off x="3810000" y="609600"/>
            <a:ext cx="3205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Template Matching</a:t>
            </a:r>
          </a:p>
        </p:txBody>
      </p:sp>
      <p:sp>
        <p:nvSpPr>
          <p:cNvPr id="15405" name="TextBox 79"/>
          <p:cNvSpPr txBox="1">
            <a:spLocks noChangeArrowheads="1"/>
          </p:cNvSpPr>
          <p:nvPr/>
        </p:nvSpPr>
        <p:spPr bwMode="auto">
          <a:xfrm>
            <a:off x="3733800" y="3962400"/>
            <a:ext cx="3205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Template Matching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smtClean="0"/>
              <a:t>Tree-shaped model</a:t>
            </a:r>
          </a:p>
        </p:txBody>
      </p:sp>
      <p:sp>
        <p:nvSpPr>
          <p:cNvPr id="4" name="Oval 3"/>
          <p:cNvSpPr/>
          <p:nvPr/>
        </p:nvSpPr>
        <p:spPr>
          <a:xfrm>
            <a:off x="2151063" y="2286000"/>
            <a:ext cx="554037" cy="663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51063" y="3051175"/>
            <a:ext cx="554037" cy="1276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8463432">
            <a:off x="3010694" y="3023394"/>
            <a:ext cx="358775" cy="887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14546463">
            <a:off x="1426369" y="2953544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12155085">
            <a:off x="1874838" y="4359275"/>
            <a:ext cx="349250" cy="1276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9670252">
            <a:off x="2740025" y="4413250"/>
            <a:ext cx="349250" cy="12747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81800" y="22860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724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50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48400" y="5029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15200" y="5029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Connector 16"/>
          <p:cNvCxnSpPr>
            <a:stCxn id="10" idx="4"/>
            <a:endCxn id="11" idx="0"/>
          </p:cNvCxnSpPr>
          <p:nvPr/>
        </p:nvCxnSpPr>
        <p:spPr>
          <a:xfrm rot="5400000">
            <a:off x="6743700" y="3162300"/>
            <a:ext cx="68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4"/>
            <a:endCxn id="13" idx="0"/>
          </p:cNvCxnSpPr>
          <p:nvPr/>
        </p:nvCxnSpPr>
        <p:spPr>
          <a:xfrm rot="5400000">
            <a:off x="6210300" y="2628900"/>
            <a:ext cx="68580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4"/>
            <a:endCxn id="12" idx="0"/>
          </p:cNvCxnSpPr>
          <p:nvPr/>
        </p:nvCxnSpPr>
        <p:spPr>
          <a:xfrm rot="16200000" flipH="1">
            <a:off x="7239000" y="2667000"/>
            <a:ext cx="6858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4"/>
            <a:endCxn id="14" idx="0"/>
          </p:cNvCxnSpPr>
          <p:nvPr/>
        </p:nvCxnSpPr>
        <p:spPr>
          <a:xfrm rot="5400000">
            <a:off x="6324600" y="4267200"/>
            <a:ext cx="9906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4"/>
            <a:endCxn id="15" idx="0"/>
          </p:cNvCxnSpPr>
          <p:nvPr/>
        </p:nvCxnSpPr>
        <p:spPr>
          <a:xfrm rot="16200000" flipH="1">
            <a:off x="6858000" y="4267200"/>
            <a:ext cx="9906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4343400" y="35052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827088" y="3392488"/>
            <a:ext cx="1676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Fergus et al. ’03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Fei-Fei et al. ‘03</a:t>
            </a: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3167063" y="3392488"/>
            <a:ext cx="16764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Leibe et al. ’04, ‘08</a:t>
            </a:r>
            <a:br>
              <a:rPr lang="en-US" sz="1400" kern="0" dirty="0">
                <a:solidFill>
                  <a:srgbClr val="000000"/>
                </a:solidFill>
              </a:rPr>
            </a:br>
            <a:r>
              <a:rPr lang="en-US" sz="1400" kern="0" dirty="0">
                <a:solidFill>
                  <a:srgbClr val="000000"/>
                </a:solidFill>
              </a:rPr>
              <a:t>Crandall et al. ‘05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Fergus et al. ’05</a:t>
            </a: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5472113" y="3392488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Crandall et al. ‘05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272338" y="3392488"/>
            <a:ext cx="1501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srgbClr val="000000"/>
                </a:solidFill>
              </a:rPr>
              <a:t>Felzenszwalb &amp; Huttenlocher ‘05</a:t>
            </a: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3581400" y="5959475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Bouchard &amp; Triggs ‘05</a:t>
            </a: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6324600" y="5959475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Carneiro &amp; Lowe ‘06</a:t>
            </a: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838200" y="5959475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Csurka ’04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Vasconcelos ‘00</a:t>
            </a:r>
          </a:p>
        </p:txBody>
      </p:sp>
      <p:grpSp>
        <p:nvGrpSpPr>
          <p:cNvPr id="33802" name="Group 23"/>
          <p:cNvGrpSpPr>
            <a:grpSpLocks/>
          </p:cNvGrpSpPr>
          <p:nvPr/>
        </p:nvGrpSpPr>
        <p:grpSpPr bwMode="auto">
          <a:xfrm>
            <a:off x="533400" y="1546225"/>
            <a:ext cx="8229600" cy="1820863"/>
            <a:chOff x="336" y="741"/>
            <a:chExt cx="5184" cy="1147"/>
          </a:xfrm>
        </p:grpSpPr>
        <p:pic>
          <p:nvPicPr>
            <p:cNvPr id="338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94"/>
            <a:stretch>
              <a:fillRect/>
            </a:stretch>
          </p:blipFill>
          <p:spPr bwMode="auto">
            <a:xfrm>
              <a:off x="336" y="741"/>
              <a:ext cx="5184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11"/>
            <p:cNvSpPr>
              <a:spLocks noChangeArrowheads="1"/>
            </p:cNvSpPr>
            <p:nvPr/>
          </p:nvSpPr>
          <p:spPr bwMode="auto">
            <a:xfrm>
              <a:off x="1429" y="1638"/>
              <a:ext cx="249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2880" y="1638"/>
              <a:ext cx="363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1" name="Rectangle 13"/>
            <p:cNvSpPr>
              <a:spLocks noChangeArrowheads="1"/>
            </p:cNvSpPr>
            <p:nvPr/>
          </p:nvSpPr>
          <p:spPr bwMode="auto">
            <a:xfrm>
              <a:off x="4490" y="1661"/>
              <a:ext cx="181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5193" y="1638"/>
              <a:ext cx="249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33803" name="Group 26"/>
          <p:cNvGrpSpPr>
            <a:grpSpLocks/>
          </p:cNvGrpSpPr>
          <p:nvPr/>
        </p:nvGrpSpPr>
        <p:grpSpPr bwMode="auto">
          <a:xfrm>
            <a:off x="646113" y="4267200"/>
            <a:ext cx="8229600" cy="1633538"/>
            <a:chOff x="407" y="2455"/>
            <a:chExt cx="5184" cy="1029"/>
          </a:xfrm>
        </p:grpSpPr>
        <p:pic>
          <p:nvPicPr>
            <p:cNvPr id="33810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97"/>
            <a:stretch>
              <a:fillRect/>
            </a:stretch>
          </p:blipFill>
          <p:spPr bwMode="auto">
            <a:xfrm>
              <a:off x="407" y="2455"/>
              <a:ext cx="5184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15"/>
            <p:cNvSpPr>
              <a:spLocks noChangeArrowheads="1"/>
            </p:cNvSpPr>
            <p:nvPr/>
          </p:nvSpPr>
          <p:spPr bwMode="auto">
            <a:xfrm>
              <a:off x="1531" y="3257"/>
              <a:ext cx="454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6" name="Rectangle 16"/>
            <p:cNvSpPr>
              <a:spLocks noChangeArrowheads="1"/>
            </p:cNvSpPr>
            <p:nvPr/>
          </p:nvSpPr>
          <p:spPr bwMode="auto">
            <a:xfrm>
              <a:off x="3096" y="3291"/>
              <a:ext cx="249" cy="182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5661025" y="6524625"/>
            <a:ext cx="3232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kern="0">
                <a:solidFill>
                  <a:srgbClr val="000099"/>
                </a:solidFill>
                <a:latin typeface="Trebuchet MS" pitchFamily="34" charset="0"/>
              </a:rPr>
              <a:t>from [Carneiro </a:t>
            </a:r>
            <a:r>
              <a:rPr kumimoji="1" lang="en-US" sz="1600" kern="0">
                <a:solidFill>
                  <a:srgbClr val="000099"/>
                </a:solidFill>
              </a:rPr>
              <a:t>&amp;</a:t>
            </a:r>
            <a:r>
              <a:rPr kumimoji="1" lang="en-US" sz="1600" kern="0">
                <a:solidFill>
                  <a:srgbClr val="000099"/>
                </a:solidFill>
                <a:latin typeface="Trebuchet MS" pitchFamily="34" charset="0"/>
              </a:rPr>
              <a:t> Lowe, ECCV’06]</a:t>
            </a:r>
          </a:p>
        </p:txBody>
      </p:sp>
      <p:sp>
        <p:nvSpPr>
          <p:cNvPr id="33805" name="Text Box 18"/>
          <p:cNvSpPr txBox="1">
            <a:spLocks noChangeArrowheads="1"/>
          </p:cNvSpPr>
          <p:nvPr/>
        </p:nvSpPr>
        <p:spPr bwMode="auto">
          <a:xfrm>
            <a:off x="395288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6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6" name="Text Box 19"/>
          <p:cNvSpPr txBox="1">
            <a:spLocks noChangeArrowheads="1"/>
          </p:cNvSpPr>
          <p:nvPr/>
        </p:nvSpPr>
        <p:spPr bwMode="auto">
          <a:xfrm>
            <a:off x="2951163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2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7" name="Text Box 20"/>
          <p:cNvSpPr txBox="1">
            <a:spLocks noChangeArrowheads="1"/>
          </p:cNvSpPr>
          <p:nvPr/>
        </p:nvSpPr>
        <p:spPr bwMode="auto">
          <a:xfrm>
            <a:off x="5138738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3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8" name="Text Box 21"/>
          <p:cNvSpPr txBox="1">
            <a:spLocks noChangeArrowheads="1"/>
          </p:cNvSpPr>
          <p:nvPr/>
        </p:nvSpPr>
        <p:spPr bwMode="auto">
          <a:xfrm>
            <a:off x="8186738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2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762000"/>
          </a:xfrm>
        </p:spPr>
        <p:txBody>
          <a:bodyPr/>
          <a:lstStyle/>
          <a:p>
            <a:r>
              <a:rPr lang="en-US" smtClean="0"/>
              <a:t>Many others...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Star-shaped model </a:t>
            </a:r>
          </a:p>
          <a:p>
            <a:pPr marL="914400" lvl="1" indent="-514350"/>
            <a:r>
              <a:rPr lang="en-US" smtClean="0"/>
              <a:t>Example: ISM </a:t>
            </a:r>
          </a:p>
          <a:p>
            <a:pPr marL="1314450" lvl="2" indent="-514350"/>
            <a:r>
              <a:rPr lang="en-US" smtClean="0">
                <a:hlinkClick r:id="rId2"/>
              </a:rPr>
              <a:t>Leibe et al. 2004, 2008</a:t>
            </a:r>
            <a:endParaRPr lang="en-US" smtClean="0"/>
          </a:p>
          <a:p>
            <a:pPr marL="914400" lvl="1" indent="-514350"/>
            <a:endParaRPr lang="en-US" smtClean="0"/>
          </a:p>
          <a:p>
            <a:pPr marL="914400" lvl="1" indent="-514350"/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Tree-shaped model</a:t>
            </a:r>
          </a:p>
          <a:p>
            <a:pPr marL="914400" lvl="1" indent="-514350"/>
            <a:r>
              <a:rPr lang="en-US" smtClean="0"/>
              <a:t>Example: Pictorial structures</a:t>
            </a:r>
          </a:p>
          <a:p>
            <a:pPr marL="1314450" lvl="2" indent="-514350"/>
            <a:r>
              <a:rPr lang="en-US" smtClean="0">
                <a:hlinkClick r:id="rId3"/>
              </a:rPr>
              <a:t>Felzenszwalb Huttenlocher 2005</a:t>
            </a:r>
            <a:endParaRPr lang="en-US" smtClean="0"/>
          </a:p>
        </p:txBody>
      </p:sp>
      <p:grpSp>
        <p:nvGrpSpPr>
          <p:cNvPr id="34820" name="Group 3"/>
          <p:cNvGrpSpPr>
            <a:grpSpLocks noChangeAspect="1"/>
          </p:cNvGrpSpPr>
          <p:nvPr/>
        </p:nvGrpSpPr>
        <p:grpSpPr bwMode="auto">
          <a:xfrm>
            <a:off x="6705600" y="1219200"/>
            <a:ext cx="2036763" cy="1828800"/>
            <a:chOff x="2514600" y="2209800"/>
            <a:chExt cx="3905251" cy="3505200"/>
          </a:xfrm>
        </p:grpSpPr>
        <p:sp>
          <p:nvSpPr>
            <p:cNvPr id="5" name="Oval 4"/>
            <p:cNvSpPr/>
            <p:nvPr/>
          </p:nvSpPr>
          <p:spPr>
            <a:xfrm>
              <a:off x="3963469" y="3658129"/>
              <a:ext cx="913153" cy="9888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Root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582793" y="2818342"/>
              <a:ext cx="837058" cy="7637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409295" y="4954323"/>
              <a:ext cx="840101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015215" y="2209800"/>
              <a:ext cx="837056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514600" y="2742275"/>
              <a:ext cx="837058" cy="763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742889" y="4954323"/>
              <a:ext cx="837056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cxnSp>
          <p:nvCxnSpPr>
            <p:cNvPr id="11" name="Straight Connector 10"/>
            <p:cNvCxnSpPr>
              <a:stCxn id="5" idx="0"/>
              <a:endCxn id="8" idx="4"/>
            </p:cNvCxnSpPr>
            <p:nvPr/>
          </p:nvCxnSpPr>
          <p:spPr>
            <a:xfrm rot="5400000" flipH="1" flipV="1">
              <a:off x="4082306" y="3308216"/>
              <a:ext cx="687652" cy="12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5" idx="7"/>
              <a:endCxn id="6" idx="3"/>
            </p:cNvCxnSpPr>
            <p:nvPr/>
          </p:nvCxnSpPr>
          <p:spPr>
            <a:xfrm rot="5400000" flipH="1" flipV="1">
              <a:off x="5056270" y="3155904"/>
              <a:ext cx="334698" cy="9618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5" idx="5"/>
              <a:endCxn id="7" idx="1"/>
            </p:cNvCxnSpPr>
            <p:nvPr/>
          </p:nvCxnSpPr>
          <p:spPr>
            <a:xfrm rot="16200000" flipH="1">
              <a:off x="4858463" y="4388232"/>
              <a:ext cx="559858" cy="7913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5" idx="3"/>
              <a:endCxn id="10" idx="7"/>
            </p:cNvCxnSpPr>
            <p:nvPr/>
          </p:nvCxnSpPr>
          <p:spPr>
            <a:xfrm rot="5400000">
              <a:off x="3497866" y="4464327"/>
              <a:ext cx="559858" cy="6392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1"/>
              <a:endCxn id="9" idx="5"/>
            </p:cNvCxnSpPr>
            <p:nvPr/>
          </p:nvCxnSpPr>
          <p:spPr>
            <a:xfrm rot="16200000" flipV="1">
              <a:off x="3458270" y="3165049"/>
              <a:ext cx="410765" cy="867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821" name="Group 32"/>
          <p:cNvGrpSpPr>
            <a:grpSpLocks/>
          </p:cNvGrpSpPr>
          <p:nvPr/>
        </p:nvGrpSpPr>
        <p:grpSpPr bwMode="auto">
          <a:xfrm>
            <a:off x="6553200" y="3733800"/>
            <a:ext cx="2133600" cy="2667000"/>
            <a:chOff x="6172200" y="3352800"/>
            <a:chExt cx="2667000" cy="3276600"/>
          </a:xfrm>
        </p:grpSpPr>
        <p:sp>
          <p:nvSpPr>
            <p:cNvPr id="22" name="Oval 21"/>
            <p:cNvSpPr/>
            <p:nvPr/>
          </p:nvSpPr>
          <p:spPr>
            <a:xfrm>
              <a:off x="7239794" y="3352800"/>
              <a:ext cx="609204" cy="5324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39794" y="4571774"/>
              <a:ext cx="609204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229998" y="4571774"/>
              <a:ext cx="609203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172200" y="4571774"/>
              <a:ext cx="609204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705998" y="6096953"/>
              <a:ext cx="609203" cy="5324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771606" y="6096953"/>
              <a:ext cx="611188" cy="5324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Straight Connector 27"/>
            <p:cNvCxnSpPr>
              <a:stCxn id="22" idx="4"/>
              <a:endCxn id="23" idx="0"/>
            </p:cNvCxnSpPr>
            <p:nvPr/>
          </p:nvCxnSpPr>
          <p:spPr>
            <a:xfrm rot="5400000">
              <a:off x="7200141" y="4228511"/>
              <a:ext cx="68652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2" idx="4"/>
              <a:endCxn id="25" idx="0"/>
            </p:cNvCxnSpPr>
            <p:nvPr/>
          </p:nvCxnSpPr>
          <p:spPr>
            <a:xfrm rot="5400000">
              <a:off x="6667336" y="3695706"/>
              <a:ext cx="686526" cy="10656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2" idx="4"/>
              <a:endCxn id="24" idx="0"/>
            </p:cNvCxnSpPr>
            <p:nvPr/>
          </p:nvCxnSpPr>
          <p:spPr>
            <a:xfrm rot="16200000" flipH="1">
              <a:off x="7695242" y="3733410"/>
              <a:ext cx="686526" cy="9902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3" idx="4"/>
              <a:endCxn id="26" idx="0"/>
            </p:cNvCxnSpPr>
            <p:nvPr/>
          </p:nvCxnSpPr>
          <p:spPr>
            <a:xfrm rot="5400000">
              <a:off x="6781114" y="5334664"/>
              <a:ext cx="990781" cy="5337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3" idx="4"/>
              <a:endCxn id="27" idx="0"/>
            </p:cNvCxnSpPr>
            <p:nvPr/>
          </p:nvCxnSpPr>
          <p:spPr>
            <a:xfrm rot="16200000" flipH="1">
              <a:off x="7314912" y="5334664"/>
              <a:ext cx="990781" cy="53379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ISM: Implicit Shape Model</a:t>
            </a:r>
          </a:p>
        </p:txBody>
      </p:sp>
      <p:sp>
        <p:nvSpPr>
          <p:cNvPr id="35843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Training overview</a:t>
            </a:r>
          </a:p>
          <a:p>
            <a:r>
              <a:rPr lang="en-US" sz="2400" smtClean="0"/>
              <a:t>Start with bounding boxes and (ideally) segmentations of objects</a:t>
            </a:r>
          </a:p>
          <a:p>
            <a:r>
              <a:rPr lang="en-US" sz="2400" smtClean="0"/>
              <a:t>Extract local features (e.g., patches or SIFT) at interest points on objects</a:t>
            </a:r>
          </a:p>
          <a:p>
            <a:r>
              <a:rPr lang="en-US" sz="2400" smtClean="0"/>
              <a:t>Cluster features to  create codebook</a:t>
            </a:r>
          </a:p>
          <a:p>
            <a:r>
              <a:rPr lang="en-US" sz="2400" smtClean="0"/>
              <a:t>Record relative bounding box and segmentation for each codeword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80010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ISM: Implicit Shape Model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6629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Content Placeholder 5"/>
          <p:cNvSpPr>
            <a:spLocks noGrp="1"/>
          </p:cNvSpPr>
          <p:nvPr>
            <p:ph idx="1"/>
          </p:nvPr>
        </p:nvSpPr>
        <p:spPr>
          <a:xfrm>
            <a:off x="457200" y="1036638"/>
            <a:ext cx="8229600" cy="51355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Testing overview</a:t>
            </a:r>
          </a:p>
          <a:p>
            <a:r>
              <a:rPr lang="en-US" sz="2400" smtClean="0"/>
              <a:t>Extract interest points in test image</a:t>
            </a:r>
          </a:p>
          <a:p>
            <a:r>
              <a:rPr lang="en-US" sz="2400" smtClean="0"/>
              <a:t>Softly match to codebook entries</a:t>
            </a:r>
          </a:p>
          <a:p>
            <a:r>
              <a:rPr lang="en-US" sz="2400" smtClean="0"/>
              <a:t>Each matched codeword votes for object bounding box</a:t>
            </a:r>
          </a:p>
          <a:p>
            <a:r>
              <a:rPr lang="en-US" sz="2400" smtClean="0"/>
              <a:t>Compute modes of votes using mean-shift</a:t>
            </a:r>
          </a:p>
          <a:p>
            <a:r>
              <a:rPr lang="en-US" sz="2400" smtClean="0"/>
              <a:t>Check which codewords voted for modes</a:t>
            </a:r>
          </a:p>
          <a:p>
            <a:r>
              <a:rPr lang="en-US" sz="2400" smtClean="0"/>
              <a:t>Refine</a:t>
            </a:r>
          </a:p>
          <a:p>
            <a:pPr>
              <a:buFont typeface="Arial" charset="0"/>
              <a:buNone/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Codebook Representation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27150"/>
            <a:ext cx="8748712" cy="5018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Extraction of local object features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Interest Points (e.g. Harris detector)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Sparse representation of the object appearance</a:t>
            </a:r>
          </a:p>
          <a:p>
            <a:pPr lvl="1">
              <a:lnSpc>
                <a:spcPct val="90000"/>
              </a:lnSpc>
            </a:pPr>
            <a:endParaRPr lang="en-US" smtClean="0"/>
          </a:p>
          <a:p>
            <a:pPr lvl="1"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z="1800" smtClean="0"/>
          </a:p>
          <a:p>
            <a:pPr>
              <a:lnSpc>
                <a:spcPct val="90000"/>
              </a:lnSpc>
            </a:pPr>
            <a:endParaRPr lang="en-US" sz="1200" smtClean="0"/>
          </a:p>
          <a:p>
            <a:pPr>
              <a:lnSpc>
                <a:spcPct val="90000"/>
              </a:lnSpc>
            </a:pPr>
            <a:r>
              <a:rPr lang="en-US" smtClean="0"/>
              <a:t>Collect features from whole training set</a:t>
            </a:r>
          </a:p>
          <a:p>
            <a:pPr>
              <a:lnSpc>
                <a:spcPct val="90000"/>
              </a:lnSpc>
            </a:pPr>
            <a:endParaRPr lang="en-US" sz="1400" smtClean="0"/>
          </a:p>
          <a:p>
            <a:pPr>
              <a:lnSpc>
                <a:spcPct val="90000"/>
              </a:lnSpc>
            </a:pPr>
            <a:r>
              <a:rPr lang="en-US" smtClean="0"/>
              <a:t>Example:</a:t>
            </a:r>
          </a:p>
          <a:p>
            <a:pPr lvl="1"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1400" smtClean="0"/>
          </a:p>
        </p:txBody>
      </p:sp>
      <p:grpSp>
        <p:nvGrpSpPr>
          <p:cNvPr id="37893" name="Group 4"/>
          <p:cNvGrpSpPr>
            <a:grpSpLocks/>
          </p:cNvGrpSpPr>
          <p:nvPr/>
        </p:nvGrpSpPr>
        <p:grpSpPr bwMode="auto">
          <a:xfrm>
            <a:off x="990600" y="2466975"/>
            <a:ext cx="7564438" cy="925513"/>
            <a:chOff x="624" y="1536"/>
            <a:chExt cx="4765" cy="583"/>
          </a:xfrm>
        </p:grpSpPr>
        <p:sp>
          <p:nvSpPr>
            <p:cNvPr id="37907" name="Line 5"/>
            <p:cNvSpPr>
              <a:spLocks noChangeShapeType="1"/>
            </p:cNvSpPr>
            <p:nvPr/>
          </p:nvSpPr>
          <p:spPr bwMode="auto">
            <a:xfrm>
              <a:off x="1968" y="1824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908" name="Line 6"/>
            <p:cNvSpPr>
              <a:spLocks noChangeShapeType="1"/>
            </p:cNvSpPr>
            <p:nvPr/>
          </p:nvSpPr>
          <p:spPr bwMode="auto">
            <a:xfrm>
              <a:off x="3648" y="1824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3790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536"/>
              <a:ext cx="1328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536"/>
              <a:ext cx="1405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" y="1536"/>
              <a:ext cx="1332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4" name="Picture 10" descr="AgarwalRoth_CB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0"/>
            <a:ext cx="337978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Line 11"/>
          <p:cNvSpPr>
            <a:spLocks noChangeShapeType="1"/>
          </p:cNvSpPr>
          <p:nvPr/>
        </p:nvSpPr>
        <p:spPr bwMode="auto">
          <a:xfrm>
            <a:off x="4495800" y="54752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7896" name="Group 12"/>
          <p:cNvGrpSpPr>
            <a:grpSpLocks/>
          </p:cNvGrpSpPr>
          <p:nvPr/>
        </p:nvGrpSpPr>
        <p:grpSpPr bwMode="auto">
          <a:xfrm>
            <a:off x="971550" y="4797425"/>
            <a:ext cx="3379788" cy="1338263"/>
            <a:chOff x="431" y="2886"/>
            <a:chExt cx="2310" cy="915"/>
          </a:xfrm>
        </p:grpSpPr>
        <p:pic>
          <p:nvPicPr>
            <p:cNvPr id="37897" name="Picture 13" descr="car5-090-000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14" descr="car6-090-000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15" descr="car7-090-000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Picture 16" descr="car9-090-000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Picture 17" descr="car11-090-000"/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2" name="Picture 18" descr="car12-090-000"/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3" name="Picture 19" descr="car14-090-000"/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4" name="Picture 20" descr="car1-090-000"/>
            <p:cNvPicPr>
              <a:picLocks noChangeAspect="1" noChangeArrowheads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Picture 21" descr="car2-090-000"/>
            <p:cNvPicPr>
              <a:picLocks noChangeAspect="1" noChangeArrowheads="1"/>
            </p:cNvPicPr>
            <p:nvPr/>
          </p:nvPicPr>
          <p:blipFill>
            <a:blip r:embed="rId1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6" name="Picture 22" descr="car3-090-000"/>
            <p:cNvPicPr>
              <a:picLocks noChangeAspect="1" noChangeArrowheads="1"/>
            </p:cNvPicPr>
            <p:nvPr/>
          </p:nvPicPr>
          <p:blipFill>
            <a:blip r:embed="rId1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3278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Agglomerative 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686800" cy="4981575"/>
          </a:xfrm>
        </p:spPr>
        <p:txBody>
          <a:bodyPr/>
          <a:lstStyle/>
          <a:p>
            <a:r>
              <a:rPr lang="en-US" smtClean="0"/>
              <a:t>Algorithm (Average-Link)</a:t>
            </a:r>
          </a:p>
          <a:p>
            <a:pPr lvl="1">
              <a:buSzPct val="75000"/>
              <a:buFont typeface="Wingdings" pitchFamily="2" charset="2"/>
              <a:buAutoNum type="arabicPeriod"/>
            </a:pPr>
            <a:r>
              <a:rPr lang="en-US" smtClean="0"/>
              <a:t>Start with each patch as a cluster of its own</a:t>
            </a:r>
          </a:p>
          <a:p>
            <a:pPr lvl="1">
              <a:buSzPct val="75000"/>
              <a:buFont typeface="Wingdings" pitchFamily="2" charset="2"/>
              <a:buAutoNum type="arabicPeriod"/>
            </a:pPr>
            <a:r>
              <a:rPr lang="en-US" smtClean="0"/>
              <a:t>Repeatedly merge the two most similar clusters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mtClean="0"/>
              <a:t> and 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mtClean="0"/>
              <a:t>, </a:t>
            </a:r>
            <a:br>
              <a:rPr lang="en-US" smtClean="0"/>
            </a:br>
            <a:r>
              <a:rPr lang="en-US" smtClean="0"/>
              <a:t>where the similarity between two clusters is defined as the average similarity between their members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 lvl="1">
              <a:buSzPct val="75000"/>
              <a:buFont typeface="Wingdings" pitchFamily="2" charset="2"/>
              <a:buAutoNum type="arabicPeriod"/>
            </a:pPr>
            <a:endParaRPr lang="en-US" smtClean="0"/>
          </a:p>
          <a:p>
            <a:pPr lvl="1">
              <a:buSzPct val="75000"/>
              <a:buFont typeface="Wingdings" pitchFamily="2" charset="2"/>
              <a:buAutoNum type="arabicPeriod"/>
            </a:pPr>
            <a:r>
              <a:rPr lang="en-US" smtClean="0"/>
              <a:t>Until</a:t>
            </a:r>
          </a:p>
          <a:p>
            <a:pPr lvl="1">
              <a:buSzPct val="75000"/>
              <a:buFont typeface="Wingdings" pitchFamily="2" charset="2"/>
              <a:buNone/>
            </a:pPr>
            <a:endParaRPr lang="en-US" sz="900" smtClean="0"/>
          </a:p>
          <a:p>
            <a:endParaRPr lang="en-US" smtClean="0"/>
          </a:p>
          <a:p>
            <a:r>
              <a:rPr lang="en-US" smtClean="0"/>
              <a:t>Commonly used similarity measures</a:t>
            </a:r>
          </a:p>
          <a:p>
            <a:pPr lvl="1"/>
            <a:r>
              <a:rPr lang="en-US" smtClean="0"/>
              <a:t>Normalized correlation</a:t>
            </a:r>
          </a:p>
          <a:p>
            <a:pPr lvl="1"/>
            <a:r>
              <a:rPr lang="en-US" smtClean="0"/>
              <a:t>Euclidean distances</a:t>
            </a:r>
          </a:p>
          <a:p>
            <a:endParaRPr lang="en-US" sz="200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016125" y="4275138"/>
          <a:ext cx="172878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Formel" r:id="rId4" imgW="888840" imgH="203040" progId="Equation.3">
                  <p:embed/>
                </p:oleObj>
              </mc:Choice>
              <mc:Fallback>
                <p:oleObj name="Formel" r:id="rId4" imgW="88884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25" y="4275138"/>
                        <a:ext cx="172878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"/>
          <a:stretch>
            <a:fillRect/>
          </a:stretch>
        </p:blipFill>
        <p:spPr bwMode="auto">
          <a:xfrm>
            <a:off x="2555875" y="3302000"/>
            <a:ext cx="457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Appearance Codebook</a:t>
            </a:r>
            <a:endParaRPr lang="de-CH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00200"/>
            <a:ext cx="8748712" cy="48529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2000" smtClean="0"/>
          </a:p>
          <a:p>
            <a:pPr>
              <a:lnSpc>
                <a:spcPct val="90000"/>
              </a:lnSpc>
            </a:pPr>
            <a:endParaRPr lang="en-US" sz="1000" smtClean="0"/>
          </a:p>
          <a:p>
            <a:pPr>
              <a:lnSpc>
                <a:spcPct val="90000"/>
              </a:lnSpc>
            </a:pPr>
            <a:r>
              <a:rPr lang="en-US" smtClean="0"/>
              <a:t>Clustering Results</a:t>
            </a:r>
          </a:p>
          <a:p>
            <a:pPr lvl="1">
              <a:lnSpc>
                <a:spcPct val="90000"/>
              </a:lnSpc>
            </a:pPr>
            <a:r>
              <a:rPr lang="en-US" u="sng" smtClean="0"/>
              <a:t>Visual similarity preserved</a:t>
            </a:r>
            <a:endParaRPr lang="en-US" smtClean="0"/>
          </a:p>
          <a:p>
            <a:pPr lvl="1">
              <a:lnSpc>
                <a:spcPct val="90000"/>
              </a:lnSpc>
            </a:pPr>
            <a:r>
              <a:rPr lang="en-US" smtClean="0"/>
              <a:t>Wheel parts, window corners, fenders, ...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Store cluster centers as </a:t>
            </a:r>
            <a:r>
              <a:rPr lang="en-US" i="1" smtClean="0"/>
              <a:t>Appearance </a:t>
            </a:r>
            <a:r>
              <a:rPr lang="en-US" i="1" smtClean="0">
                <a:sym typeface="Symbol" pitchFamily="18" charset="2"/>
              </a:rPr>
              <a:t>Codebook</a:t>
            </a:r>
          </a:p>
        </p:txBody>
      </p:sp>
      <p:grpSp>
        <p:nvGrpSpPr>
          <p:cNvPr id="38917" name="Group 4"/>
          <p:cNvGrpSpPr>
            <a:grpSpLocks/>
          </p:cNvGrpSpPr>
          <p:nvPr/>
        </p:nvGrpSpPr>
        <p:grpSpPr bwMode="auto">
          <a:xfrm>
            <a:off x="1979613" y="1304925"/>
            <a:ext cx="5688012" cy="3240088"/>
            <a:chOff x="1247" y="754"/>
            <a:chExt cx="3583" cy="2041"/>
          </a:xfrm>
        </p:grpSpPr>
        <p:grpSp>
          <p:nvGrpSpPr>
            <p:cNvPr id="38918" name="Group 5"/>
            <p:cNvGrpSpPr>
              <a:grpSpLocks/>
            </p:cNvGrpSpPr>
            <p:nvPr/>
          </p:nvGrpSpPr>
          <p:grpSpPr bwMode="auto">
            <a:xfrm>
              <a:off x="1280" y="812"/>
              <a:ext cx="3550" cy="1765"/>
              <a:chOff x="2698" y="817"/>
              <a:chExt cx="2992" cy="1487"/>
            </a:xfrm>
          </p:grpSpPr>
          <p:pic>
            <p:nvPicPr>
              <p:cNvPr id="38921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8922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8923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8924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8925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8926" name="Picture 1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8927" name="Picture 12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8928" name="Picture 1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8929" name="Picture 1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38930" name="Picture 1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sp>
          <p:nvSpPr>
            <p:cNvPr id="38919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8920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000000"/>
                  </a:solidFill>
                  <a:latin typeface="ETH Light" pitchFamily="2" charset="0"/>
                </a:rPr>
                <a:t>…</a:t>
              </a:r>
              <a:endParaRPr lang="de-CH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</p:spTree>
  </p:cSld>
  <p:clrMapOvr>
    <a:masterClrMapping/>
  </p:clrMapOvr>
  <p:transition advTm="3270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/>
          <a:lstStyle/>
          <a:p>
            <a:r>
              <a:rPr lang="en-US" smtClean="0"/>
              <a:t>Voting with Local Features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686800" cy="2286000"/>
          </a:xfrm>
        </p:spPr>
        <p:txBody>
          <a:bodyPr/>
          <a:lstStyle/>
          <a:p>
            <a:r>
              <a:rPr lang="en-US" smtClean="0"/>
              <a:t>For every feature, store possible “occurrences”</a:t>
            </a:r>
          </a:p>
          <a:p>
            <a:pPr>
              <a:buFontTx/>
              <a:buNone/>
            </a:pPr>
            <a:endParaRPr lang="en-US" smtClean="0"/>
          </a:p>
        </p:txBody>
      </p:sp>
      <p:grpSp>
        <p:nvGrpSpPr>
          <p:cNvPr id="39941" name="Group 4"/>
          <p:cNvGrpSpPr>
            <a:grpSpLocks/>
          </p:cNvGrpSpPr>
          <p:nvPr/>
        </p:nvGrpSpPr>
        <p:grpSpPr bwMode="auto">
          <a:xfrm>
            <a:off x="609600" y="1981200"/>
            <a:ext cx="2057400" cy="2057400"/>
            <a:chOff x="816" y="1200"/>
            <a:chExt cx="2303" cy="2303"/>
          </a:xfrm>
        </p:grpSpPr>
        <p:pic>
          <p:nvPicPr>
            <p:cNvPr id="39971" name="Picture 5" descr="car1-Sr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200"/>
              <a:ext cx="2303" cy="2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72" name="Group 6"/>
            <p:cNvGrpSpPr>
              <a:grpSpLocks/>
            </p:cNvGrpSpPr>
            <p:nvPr/>
          </p:nvGrpSpPr>
          <p:grpSpPr bwMode="auto">
            <a:xfrm>
              <a:off x="1911" y="2283"/>
              <a:ext cx="113" cy="113"/>
              <a:chOff x="3255" y="2256"/>
              <a:chExt cx="113" cy="113"/>
            </a:xfrm>
          </p:grpSpPr>
          <p:sp>
            <p:nvSpPr>
              <p:cNvPr id="39973" name="Line 7"/>
              <p:cNvSpPr>
                <a:spLocks noChangeShapeType="1"/>
              </p:cNvSpPr>
              <p:nvPr/>
            </p:nvSpPr>
            <p:spPr bwMode="auto">
              <a:xfrm>
                <a:off x="3312" y="2256"/>
                <a:ext cx="0" cy="113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4" name="Line 8"/>
              <p:cNvSpPr>
                <a:spLocks noChangeShapeType="1"/>
              </p:cNvSpPr>
              <p:nvPr/>
            </p:nvSpPr>
            <p:spPr bwMode="auto">
              <a:xfrm rot="5400000">
                <a:off x="3312" y="2256"/>
                <a:ext cx="0" cy="113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942" name="Line 9"/>
          <p:cNvSpPr>
            <a:spLocks noChangeShapeType="1"/>
          </p:cNvSpPr>
          <p:nvPr/>
        </p:nvSpPr>
        <p:spPr bwMode="auto">
          <a:xfrm flipV="1">
            <a:off x="3733800" y="2971800"/>
            <a:ext cx="381000" cy="119063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Line 10"/>
          <p:cNvSpPr>
            <a:spLocks noChangeShapeType="1"/>
          </p:cNvSpPr>
          <p:nvPr/>
        </p:nvSpPr>
        <p:spPr bwMode="auto">
          <a:xfrm flipH="1" flipV="1">
            <a:off x="3048000" y="3009900"/>
            <a:ext cx="457200" cy="1143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Line 11"/>
          <p:cNvSpPr>
            <a:spLocks noChangeShapeType="1"/>
          </p:cNvSpPr>
          <p:nvPr/>
        </p:nvSpPr>
        <p:spPr bwMode="auto">
          <a:xfrm flipV="1">
            <a:off x="1131888" y="2978150"/>
            <a:ext cx="479425" cy="15557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Line 12"/>
          <p:cNvSpPr>
            <a:spLocks noChangeShapeType="1"/>
          </p:cNvSpPr>
          <p:nvPr/>
        </p:nvSpPr>
        <p:spPr bwMode="auto">
          <a:xfrm flipH="1" flipV="1">
            <a:off x="1700213" y="2978150"/>
            <a:ext cx="498475" cy="17145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6" name="Picture 13" descr="patches-codebook-cars223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3052763"/>
            <a:ext cx="222250" cy="22225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7" name="Picture 14" descr="patches-codebook-cars223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081338"/>
            <a:ext cx="201612" cy="201612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5" descr="patches-codebook-cars223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3081338"/>
            <a:ext cx="201612" cy="201612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4706" name="Rectangle 18"/>
          <p:cNvSpPr>
            <a:spLocks noChangeArrowheads="1"/>
          </p:cNvSpPr>
          <p:nvPr/>
        </p:nvSpPr>
        <p:spPr bwMode="auto">
          <a:xfrm>
            <a:off x="395288" y="4175125"/>
            <a:ext cx="874553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0099"/>
              </a:buClr>
              <a:buSzPct val="115000"/>
              <a:buFontTx/>
              <a:buChar char="•"/>
            </a:pPr>
            <a:r>
              <a:rPr kumimoji="1" lang="en-US" sz="2400" b="1">
                <a:solidFill>
                  <a:srgbClr val="000000"/>
                </a:solidFill>
                <a:latin typeface="Trebuchet MS" pitchFamily="34" charset="0"/>
              </a:rPr>
              <a:t>For new image, let the matched features vote for possible object positions</a:t>
            </a:r>
            <a:endParaRPr kumimoji="1" lang="de-DE" sz="2400" b="1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2674707" name="Picture 19" descr="29000-sml-gr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29200"/>
            <a:ext cx="2133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187700" y="5673725"/>
            <a:ext cx="1066800" cy="295275"/>
            <a:chOff x="3840" y="2112"/>
            <a:chExt cx="1104" cy="311"/>
          </a:xfrm>
        </p:grpSpPr>
        <p:sp>
          <p:nvSpPr>
            <p:cNvPr id="39968" name="Line 21"/>
            <p:cNvSpPr>
              <a:spLocks noChangeShapeType="1"/>
            </p:cNvSpPr>
            <p:nvPr/>
          </p:nvSpPr>
          <p:spPr bwMode="auto">
            <a:xfrm flipV="1">
              <a:off x="4407" y="2133"/>
              <a:ext cx="537" cy="174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Line 22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558" cy="192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9970" name="Picture 23" descr="patches-codebook-cars22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2199"/>
              <a:ext cx="224" cy="224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609600" y="5608638"/>
            <a:ext cx="1143000" cy="246062"/>
            <a:chOff x="912" y="2112"/>
            <a:chExt cx="1287" cy="261"/>
          </a:xfrm>
        </p:grpSpPr>
        <p:grpSp>
          <p:nvGrpSpPr>
            <p:cNvPr id="39963" name="Group 25"/>
            <p:cNvGrpSpPr>
              <a:grpSpLocks/>
            </p:cNvGrpSpPr>
            <p:nvPr/>
          </p:nvGrpSpPr>
          <p:grpSpPr bwMode="auto">
            <a:xfrm>
              <a:off x="996" y="2178"/>
              <a:ext cx="1104" cy="195"/>
              <a:chOff x="996" y="2178"/>
              <a:chExt cx="1104" cy="195"/>
            </a:xfrm>
          </p:grpSpPr>
          <p:sp>
            <p:nvSpPr>
              <p:cNvPr id="39966" name="Line 26"/>
              <p:cNvSpPr>
                <a:spLocks noChangeShapeType="1"/>
              </p:cNvSpPr>
              <p:nvPr/>
            </p:nvSpPr>
            <p:spPr bwMode="auto">
              <a:xfrm flipV="1">
                <a:off x="1563" y="2199"/>
                <a:ext cx="537" cy="174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" name="Line 27"/>
              <p:cNvSpPr>
                <a:spLocks noChangeShapeType="1"/>
              </p:cNvSpPr>
              <p:nvPr/>
            </p:nvSpPr>
            <p:spPr bwMode="auto">
              <a:xfrm flipH="1" flipV="1">
                <a:off x="996" y="2178"/>
                <a:ext cx="558" cy="192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64" name="Oval 28"/>
            <p:cNvSpPr>
              <a:spLocks noChangeArrowheads="1"/>
            </p:cNvSpPr>
            <p:nvPr/>
          </p:nvSpPr>
          <p:spPr bwMode="auto">
            <a:xfrm>
              <a:off x="2103" y="2151"/>
              <a:ext cx="96" cy="9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9965" name="Oval 29"/>
            <p:cNvSpPr>
              <a:spLocks noChangeArrowheads="1"/>
            </p:cNvSpPr>
            <p:nvPr/>
          </p:nvSpPr>
          <p:spPr bwMode="auto">
            <a:xfrm>
              <a:off x="912" y="2112"/>
              <a:ext cx="96" cy="9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704975" y="5638800"/>
            <a:ext cx="1219200" cy="246063"/>
            <a:chOff x="2160" y="2160"/>
            <a:chExt cx="1308" cy="261"/>
          </a:xfrm>
        </p:grpSpPr>
        <p:grpSp>
          <p:nvGrpSpPr>
            <p:cNvPr id="39958" name="Group 31"/>
            <p:cNvGrpSpPr>
              <a:grpSpLocks/>
            </p:cNvGrpSpPr>
            <p:nvPr/>
          </p:nvGrpSpPr>
          <p:grpSpPr bwMode="auto">
            <a:xfrm>
              <a:off x="2274" y="2226"/>
              <a:ext cx="1104" cy="195"/>
              <a:chOff x="2274" y="2226"/>
              <a:chExt cx="1104" cy="195"/>
            </a:xfrm>
          </p:grpSpPr>
          <p:sp>
            <p:nvSpPr>
              <p:cNvPr id="39961" name="Line 32"/>
              <p:cNvSpPr>
                <a:spLocks noChangeShapeType="1"/>
              </p:cNvSpPr>
              <p:nvPr/>
            </p:nvSpPr>
            <p:spPr bwMode="auto">
              <a:xfrm flipV="1">
                <a:off x="2841" y="2247"/>
                <a:ext cx="537" cy="174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" name="Line 33"/>
              <p:cNvSpPr>
                <a:spLocks noChangeShapeType="1"/>
              </p:cNvSpPr>
              <p:nvPr/>
            </p:nvSpPr>
            <p:spPr bwMode="auto">
              <a:xfrm flipH="1" flipV="1">
                <a:off x="2274" y="2226"/>
                <a:ext cx="558" cy="192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59" name="Oval 34"/>
            <p:cNvSpPr>
              <a:spLocks noChangeArrowheads="1"/>
            </p:cNvSpPr>
            <p:nvPr/>
          </p:nvSpPr>
          <p:spPr bwMode="auto">
            <a:xfrm>
              <a:off x="2160" y="2160"/>
              <a:ext cx="96" cy="9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9960" name="Oval 35"/>
            <p:cNvSpPr>
              <a:spLocks noChangeArrowheads="1"/>
            </p:cNvSpPr>
            <p:nvPr/>
          </p:nvSpPr>
          <p:spPr bwMode="auto">
            <a:xfrm>
              <a:off x="3372" y="2190"/>
              <a:ext cx="96" cy="9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pic>
        <p:nvPicPr>
          <p:cNvPr id="2674724" name="Picture 36" descr="patches-codebook-cars22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5780088"/>
            <a:ext cx="228600" cy="214312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4725" name="Picture 37" descr="patches-codebook-cars22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819775"/>
            <a:ext cx="228600" cy="2286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6" name="TextBox 38"/>
          <p:cNvSpPr txBox="1">
            <a:spLocks noChangeArrowheads="1"/>
          </p:cNvSpPr>
          <p:nvPr/>
        </p:nvSpPr>
        <p:spPr bwMode="auto">
          <a:xfrm>
            <a:off x="4953000" y="2438400"/>
            <a:ext cx="3352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2"/>
                </a:solidFill>
              </a:rPr>
              <a:t>Record relative size and scale of object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05400"/>
            <a:ext cx="30099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50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26480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Scale-invariant feature selection</a:t>
            </a:r>
          </a:p>
          <a:p>
            <a:pPr lvl="1"/>
            <a:r>
              <a:rPr lang="en-US" smtClean="0"/>
              <a:t>Scale-invariant interest points</a:t>
            </a:r>
          </a:p>
          <a:p>
            <a:pPr lvl="1"/>
            <a:r>
              <a:rPr lang="en-US" smtClean="0"/>
              <a:t>Rescale extracted patches</a:t>
            </a:r>
          </a:p>
          <a:p>
            <a:pPr lvl="1"/>
            <a:r>
              <a:rPr lang="en-US" smtClean="0"/>
              <a:t>Match to constant-size codebook</a:t>
            </a:r>
          </a:p>
          <a:p>
            <a:pPr lvl="1"/>
            <a:endParaRPr lang="en-US" sz="1400" smtClean="0"/>
          </a:p>
          <a:p>
            <a:pPr lvl="1"/>
            <a:endParaRPr lang="en-US" sz="1400" smtClean="0"/>
          </a:p>
          <a:p>
            <a:r>
              <a:rPr lang="en-US" smtClean="0"/>
              <a:t>Generate scale votes</a:t>
            </a:r>
          </a:p>
          <a:p>
            <a:pPr lvl="1"/>
            <a:r>
              <a:rPr lang="en-US" smtClean="0"/>
              <a:t>Scale as 3</a:t>
            </a:r>
            <a:r>
              <a:rPr lang="en-US" baseline="30000" smtClean="0"/>
              <a:t>rd</a:t>
            </a:r>
            <a:r>
              <a:rPr lang="en-US" smtClean="0"/>
              <a:t> dimension in voting space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Search for maxima in 3D voting space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Scale Invariant Voting</a:t>
            </a:r>
          </a:p>
        </p:txBody>
      </p:sp>
      <p:grpSp>
        <p:nvGrpSpPr>
          <p:cNvPr id="40965" name="Group 5"/>
          <p:cNvGrpSpPr>
            <a:grpSpLocks/>
          </p:cNvGrpSpPr>
          <p:nvPr/>
        </p:nvGrpSpPr>
        <p:grpSpPr bwMode="auto">
          <a:xfrm>
            <a:off x="6119813" y="1304925"/>
            <a:ext cx="1522412" cy="1017588"/>
            <a:chOff x="3606" y="3022"/>
            <a:chExt cx="959" cy="641"/>
          </a:xfrm>
        </p:grpSpPr>
        <p:pic>
          <p:nvPicPr>
            <p:cNvPr id="41103" name="Picture 6" descr="29000-sm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3022"/>
              <a:ext cx="959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4" name="Oval 7"/>
            <p:cNvSpPr>
              <a:spLocks noChangeArrowheads="1"/>
            </p:cNvSpPr>
            <p:nvPr/>
          </p:nvSpPr>
          <p:spPr bwMode="auto">
            <a:xfrm>
              <a:off x="3775" y="3275"/>
              <a:ext cx="204" cy="20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05" name="Oval 8"/>
            <p:cNvSpPr>
              <a:spLocks noChangeArrowheads="1"/>
            </p:cNvSpPr>
            <p:nvPr/>
          </p:nvSpPr>
          <p:spPr bwMode="auto">
            <a:xfrm>
              <a:off x="3638" y="3241"/>
              <a:ext cx="172" cy="172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06" name="Oval 9"/>
            <p:cNvSpPr>
              <a:spLocks noChangeArrowheads="1"/>
            </p:cNvSpPr>
            <p:nvPr/>
          </p:nvSpPr>
          <p:spPr bwMode="auto">
            <a:xfrm>
              <a:off x="4510" y="3294"/>
              <a:ext cx="52" cy="52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07" name="Oval 10"/>
            <p:cNvSpPr>
              <a:spLocks noChangeArrowheads="1"/>
            </p:cNvSpPr>
            <p:nvPr/>
          </p:nvSpPr>
          <p:spPr bwMode="auto">
            <a:xfrm>
              <a:off x="4305" y="3286"/>
              <a:ext cx="204" cy="20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08" name="Oval 11"/>
            <p:cNvSpPr>
              <a:spLocks noChangeArrowheads="1"/>
            </p:cNvSpPr>
            <p:nvPr/>
          </p:nvSpPr>
          <p:spPr bwMode="auto">
            <a:xfrm>
              <a:off x="4195" y="3263"/>
              <a:ext cx="144" cy="14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09" name="Oval 12"/>
            <p:cNvSpPr>
              <a:spLocks noChangeArrowheads="1"/>
            </p:cNvSpPr>
            <p:nvPr/>
          </p:nvSpPr>
          <p:spPr bwMode="auto">
            <a:xfrm>
              <a:off x="3927" y="3254"/>
              <a:ext cx="192" cy="192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10" name="Oval 13"/>
            <p:cNvSpPr>
              <a:spLocks noChangeArrowheads="1"/>
            </p:cNvSpPr>
            <p:nvPr/>
          </p:nvSpPr>
          <p:spPr bwMode="auto">
            <a:xfrm>
              <a:off x="3824" y="3223"/>
              <a:ext cx="116" cy="116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11" name="Oval 14"/>
            <p:cNvSpPr>
              <a:spLocks noChangeArrowheads="1"/>
            </p:cNvSpPr>
            <p:nvPr/>
          </p:nvSpPr>
          <p:spPr bwMode="auto">
            <a:xfrm>
              <a:off x="4049" y="3172"/>
              <a:ext cx="144" cy="14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12" name="Oval 15"/>
            <p:cNvSpPr>
              <a:spLocks noChangeArrowheads="1"/>
            </p:cNvSpPr>
            <p:nvPr/>
          </p:nvSpPr>
          <p:spPr bwMode="auto">
            <a:xfrm>
              <a:off x="4082" y="3361"/>
              <a:ext cx="100" cy="100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13" name="Oval 16"/>
            <p:cNvSpPr>
              <a:spLocks noChangeArrowheads="1"/>
            </p:cNvSpPr>
            <p:nvPr/>
          </p:nvSpPr>
          <p:spPr bwMode="auto">
            <a:xfrm>
              <a:off x="4323" y="3242"/>
              <a:ext cx="100" cy="100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14" name="Oval 17"/>
            <p:cNvSpPr>
              <a:spLocks noChangeArrowheads="1"/>
            </p:cNvSpPr>
            <p:nvPr/>
          </p:nvSpPr>
          <p:spPr bwMode="auto">
            <a:xfrm>
              <a:off x="4162" y="3285"/>
              <a:ext cx="144" cy="14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115" name="Oval 18"/>
            <p:cNvSpPr>
              <a:spLocks noChangeArrowheads="1"/>
            </p:cNvSpPr>
            <p:nvPr/>
          </p:nvSpPr>
          <p:spPr bwMode="auto">
            <a:xfrm>
              <a:off x="4431" y="3290"/>
              <a:ext cx="64" cy="6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381750" y="1773238"/>
            <a:ext cx="1039813" cy="989012"/>
            <a:chOff x="4020" y="1117"/>
            <a:chExt cx="655" cy="623"/>
          </a:xfrm>
        </p:grpSpPr>
        <p:grpSp>
          <p:nvGrpSpPr>
            <p:cNvPr id="41088" name="Group 20"/>
            <p:cNvGrpSpPr>
              <a:grpSpLocks/>
            </p:cNvGrpSpPr>
            <p:nvPr/>
          </p:nvGrpSpPr>
          <p:grpSpPr bwMode="auto">
            <a:xfrm>
              <a:off x="4020" y="1287"/>
              <a:ext cx="214" cy="453"/>
              <a:chOff x="3793" y="1582"/>
              <a:chExt cx="214" cy="453"/>
            </a:xfrm>
          </p:grpSpPr>
          <p:grpSp>
            <p:nvGrpSpPr>
              <p:cNvPr id="41099" name="Group 21"/>
              <p:cNvGrpSpPr>
                <a:grpSpLocks/>
              </p:cNvGrpSpPr>
              <p:nvPr/>
            </p:nvGrpSpPr>
            <p:grpSpPr bwMode="auto">
              <a:xfrm>
                <a:off x="3793" y="1821"/>
                <a:ext cx="214" cy="214"/>
                <a:chOff x="1951" y="1575"/>
                <a:chExt cx="214" cy="214"/>
              </a:xfrm>
            </p:grpSpPr>
            <p:pic>
              <p:nvPicPr>
                <p:cNvPr id="41101" name="Picture 22" descr="29000-sml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23" t="38898" r="60335" b="27721"/>
                <a:stretch>
                  <a:fillRect/>
                </a:stretch>
              </p:blipFill>
              <p:spPr bwMode="auto">
                <a:xfrm>
                  <a:off x="1951" y="1575"/>
                  <a:ext cx="214" cy="214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102" name="Oval 23"/>
                <p:cNvSpPr>
                  <a:spLocks noChangeArrowheads="1"/>
                </p:cNvSpPr>
                <p:nvPr/>
              </p:nvSpPr>
              <p:spPr bwMode="auto">
                <a:xfrm>
                  <a:off x="1954" y="1579"/>
                  <a:ext cx="204" cy="204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1100" name="Line 24"/>
              <p:cNvSpPr>
                <a:spLocks noChangeShapeType="1"/>
              </p:cNvSpPr>
              <p:nvPr/>
            </p:nvSpPr>
            <p:spPr bwMode="auto">
              <a:xfrm>
                <a:off x="3900" y="1582"/>
                <a:ext cx="0" cy="227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89" name="Group 25"/>
            <p:cNvGrpSpPr>
              <a:grpSpLocks/>
            </p:cNvGrpSpPr>
            <p:nvPr/>
          </p:nvGrpSpPr>
          <p:grpSpPr bwMode="auto">
            <a:xfrm>
              <a:off x="4303" y="1117"/>
              <a:ext cx="154" cy="569"/>
              <a:chOff x="4076" y="1412"/>
              <a:chExt cx="154" cy="569"/>
            </a:xfrm>
          </p:grpSpPr>
          <p:grpSp>
            <p:nvGrpSpPr>
              <p:cNvPr id="41095" name="Group 26"/>
              <p:cNvGrpSpPr>
                <a:grpSpLocks/>
              </p:cNvGrpSpPr>
              <p:nvPr/>
            </p:nvGrpSpPr>
            <p:grpSpPr bwMode="auto">
              <a:xfrm>
                <a:off x="4076" y="1821"/>
                <a:ext cx="154" cy="160"/>
                <a:chOff x="4101" y="971"/>
                <a:chExt cx="154" cy="160"/>
              </a:xfrm>
            </p:grpSpPr>
            <p:pic>
              <p:nvPicPr>
                <p:cNvPr id="41097" name="Picture 27" descr="29000-sml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699" t="22356" r="38232" b="52759"/>
                <a:stretch>
                  <a:fillRect/>
                </a:stretch>
              </p:blipFill>
              <p:spPr bwMode="auto">
                <a:xfrm>
                  <a:off x="4101" y="971"/>
                  <a:ext cx="154" cy="160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098" name="Oval 28"/>
                <p:cNvSpPr>
                  <a:spLocks noChangeArrowheads="1"/>
                </p:cNvSpPr>
                <p:nvPr/>
              </p:nvSpPr>
              <p:spPr bwMode="auto">
                <a:xfrm>
                  <a:off x="4106" y="978"/>
                  <a:ext cx="144" cy="144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1096" name="Line 29"/>
              <p:cNvSpPr>
                <a:spLocks noChangeShapeType="1"/>
              </p:cNvSpPr>
              <p:nvPr/>
            </p:nvSpPr>
            <p:spPr bwMode="auto">
              <a:xfrm>
                <a:off x="4150" y="1412"/>
                <a:ext cx="0" cy="398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90" name="Group 30"/>
            <p:cNvGrpSpPr>
              <a:grpSpLocks/>
            </p:cNvGrpSpPr>
            <p:nvPr/>
          </p:nvGrpSpPr>
          <p:grpSpPr bwMode="auto">
            <a:xfrm>
              <a:off x="4569" y="1151"/>
              <a:ext cx="106" cy="483"/>
              <a:chOff x="4342" y="1446"/>
              <a:chExt cx="106" cy="483"/>
            </a:xfrm>
          </p:grpSpPr>
          <p:grpSp>
            <p:nvGrpSpPr>
              <p:cNvPr id="41091" name="Group 31"/>
              <p:cNvGrpSpPr>
                <a:grpSpLocks/>
              </p:cNvGrpSpPr>
              <p:nvPr/>
            </p:nvGrpSpPr>
            <p:grpSpPr bwMode="auto">
              <a:xfrm>
                <a:off x="4342" y="1821"/>
                <a:ext cx="106" cy="108"/>
                <a:chOff x="4348" y="376"/>
                <a:chExt cx="106" cy="108"/>
              </a:xfrm>
            </p:grpSpPr>
            <p:pic>
              <p:nvPicPr>
                <p:cNvPr id="41093" name="Picture 32" descr="29000-sml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672" t="33980" r="14337" b="49181"/>
                <a:stretch>
                  <a:fillRect/>
                </a:stretch>
              </p:blipFill>
              <p:spPr bwMode="auto">
                <a:xfrm>
                  <a:off x="4348" y="376"/>
                  <a:ext cx="106" cy="108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094" name="Oval 33"/>
                <p:cNvSpPr>
                  <a:spLocks noChangeArrowheads="1"/>
                </p:cNvSpPr>
                <p:nvPr/>
              </p:nvSpPr>
              <p:spPr bwMode="auto">
                <a:xfrm>
                  <a:off x="4349" y="378"/>
                  <a:ext cx="100" cy="100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1092" name="Line 34"/>
              <p:cNvSpPr>
                <a:spLocks noChangeShapeType="1"/>
              </p:cNvSpPr>
              <p:nvPr/>
            </p:nvSpPr>
            <p:spPr bwMode="auto">
              <a:xfrm>
                <a:off x="4395" y="1446"/>
                <a:ext cx="0" cy="363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0967" name="Group 35"/>
          <p:cNvGrpSpPr>
            <a:grpSpLocks/>
          </p:cNvGrpSpPr>
          <p:nvPr/>
        </p:nvGrpSpPr>
        <p:grpSpPr bwMode="auto">
          <a:xfrm>
            <a:off x="7920038" y="1304925"/>
            <a:ext cx="792162" cy="530225"/>
            <a:chOff x="3606" y="3022"/>
            <a:chExt cx="959" cy="641"/>
          </a:xfrm>
        </p:grpSpPr>
        <p:pic>
          <p:nvPicPr>
            <p:cNvPr id="41075" name="Picture 36" descr="29000-sm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3022"/>
              <a:ext cx="959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6" name="Oval 37"/>
            <p:cNvSpPr>
              <a:spLocks noChangeArrowheads="1"/>
            </p:cNvSpPr>
            <p:nvPr/>
          </p:nvSpPr>
          <p:spPr bwMode="auto">
            <a:xfrm>
              <a:off x="3775" y="3275"/>
              <a:ext cx="204" cy="20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77" name="Oval 38"/>
            <p:cNvSpPr>
              <a:spLocks noChangeArrowheads="1"/>
            </p:cNvSpPr>
            <p:nvPr/>
          </p:nvSpPr>
          <p:spPr bwMode="auto">
            <a:xfrm>
              <a:off x="3638" y="3241"/>
              <a:ext cx="172" cy="172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78" name="Oval 39"/>
            <p:cNvSpPr>
              <a:spLocks noChangeArrowheads="1"/>
            </p:cNvSpPr>
            <p:nvPr/>
          </p:nvSpPr>
          <p:spPr bwMode="auto">
            <a:xfrm>
              <a:off x="4510" y="3294"/>
              <a:ext cx="52" cy="52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79" name="Oval 40"/>
            <p:cNvSpPr>
              <a:spLocks noChangeArrowheads="1"/>
            </p:cNvSpPr>
            <p:nvPr/>
          </p:nvSpPr>
          <p:spPr bwMode="auto">
            <a:xfrm>
              <a:off x="4305" y="3286"/>
              <a:ext cx="204" cy="20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80" name="Oval 41"/>
            <p:cNvSpPr>
              <a:spLocks noChangeArrowheads="1"/>
            </p:cNvSpPr>
            <p:nvPr/>
          </p:nvSpPr>
          <p:spPr bwMode="auto">
            <a:xfrm>
              <a:off x="4195" y="3263"/>
              <a:ext cx="144" cy="14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81" name="Oval 42"/>
            <p:cNvSpPr>
              <a:spLocks noChangeArrowheads="1"/>
            </p:cNvSpPr>
            <p:nvPr/>
          </p:nvSpPr>
          <p:spPr bwMode="auto">
            <a:xfrm>
              <a:off x="3927" y="3254"/>
              <a:ext cx="192" cy="192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82" name="Oval 43"/>
            <p:cNvSpPr>
              <a:spLocks noChangeArrowheads="1"/>
            </p:cNvSpPr>
            <p:nvPr/>
          </p:nvSpPr>
          <p:spPr bwMode="auto">
            <a:xfrm>
              <a:off x="3824" y="3223"/>
              <a:ext cx="116" cy="116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83" name="Oval 44"/>
            <p:cNvSpPr>
              <a:spLocks noChangeArrowheads="1"/>
            </p:cNvSpPr>
            <p:nvPr/>
          </p:nvSpPr>
          <p:spPr bwMode="auto">
            <a:xfrm>
              <a:off x="4049" y="3172"/>
              <a:ext cx="144" cy="14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84" name="Oval 45"/>
            <p:cNvSpPr>
              <a:spLocks noChangeArrowheads="1"/>
            </p:cNvSpPr>
            <p:nvPr/>
          </p:nvSpPr>
          <p:spPr bwMode="auto">
            <a:xfrm>
              <a:off x="4082" y="3361"/>
              <a:ext cx="100" cy="100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85" name="Oval 46"/>
            <p:cNvSpPr>
              <a:spLocks noChangeArrowheads="1"/>
            </p:cNvSpPr>
            <p:nvPr/>
          </p:nvSpPr>
          <p:spPr bwMode="auto">
            <a:xfrm>
              <a:off x="4323" y="3242"/>
              <a:ext cx="100" cy="100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86" name="Oval 47"/>
            <p:cNvSpPr>
              <a:spLocks noChangeArrowheads="1"/>
            </p:cNvSpPr>
            <p:nvPr/>
          </p:nvSpPr>
          <p:spPr bwMode="auto">
            <a:xfrm>
              <a:off x="4162" y="3285"/>
              <a:ext cx="144" cy="14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87" name="Oval 48"/>
            <p:cNvSpPr>
              <a:spLocks noChangeArrowheads="1"/>
            </p:cNvSpPr>
            <p:nvPr/>
          </p:nvSpPr>
          <p:spPr bwMode="auto">
            <a:xfrm>
              <a:off x="4431" y="3290"/>
              <a:ext cx="64" cy="64"/>
            </a:xfrm>
            <a:prstGeom prst="ellipse">
              <a:avLst/>
            </a:prstGeom>
            <a:noFill/>
            <a:ln w="952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8056563" y="1549400"/>
            <a:ext cx="541337" cy="514350"/>
            <a:chOff x="5075" y="976"/>
            <a:chExt cx="341" cy="324"/>
          </a:xfrm>
        </p:grpSpPr>
        <p:grpSp>
          <p:nvGrpSpPr>
            <p:cNvPr id="41060" name="Group 50"/>
            <p:cNvGrpSpPr>
              <a:grpSpLocks/>
            </p:cNvGrpSpPr>
            <p:nvPr/>
          </p:nvGrpSpPr>
          <p:grpSpPr bwMode="auto">
            <a:xfrm>
              <a:off x="5075" y="1064"/>
              <a:ext cx="111" cy="236"/>
              <a:chOff x="4916" y="1359"/>
              <a:chExt cx="111" cy="236"/>
            </a:xfrm>
          </p:grpSpPr>
          <p:grpSp>
            <p:nvGrpSpPr>
              <p:cNvPr id="41071" name="Group 51"/>
              <p:cNvGrpSpPr>
                <a:grpSpLocks/>
              </p:cNvGrpSpPr>
              <p:nvPr/>
            </p:nvGrpSpPr>
            <p:grpSpPr bwMode="auto">
              <a:xfrm>
                <a:off x="4916" y="1484"/>
                <a:ext cx="111" cy="111"/>
                <a:chOff x="1951" y="1575"/>
                <a:chExt cx="214" cy="214"/>
              </a:xfrm>
            </p:grpSpPr>
            <p:pic>
              <p:nvPicPr>
                <p:cNvPr id="41073" name="Picture 52" descr="29000-sml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23" t="38898" r="60335" b="27721"/>
                <a:stretch>
                  <a:fillRect/>
                </a:stretch>
              </p:blipFill>
              <p:spPr bwMode="auto">
                <a:xfrm>
                  <a:off x="1951" y="1575"/>
                  <a:ext cx="214" cy="214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074" name="Oval 53"/>
                <p:cNvSpPr>
                  <a:spLocks noChangeArrowheads="1"/>
                </p:cNvSpPr>
                <p:nvPr/>
              </p:nvSpPr>
              <p:spPr bwMode="auto">
                <a:xfrm>
                  <a:off x="1954" y="1579"/>
                  <a:ext cx="204" cy="204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1072" name="Line 54"/>
              <p:cNvSpPr>
                <a:spLocks noChangeShapeType="1"/>
              </p:cNvSpPr>
              <p:nvPr/>
            </p:nvSpPr>
            <p:spPr bwMode="auto">
              <a:xfrm>
                <a:off x="4972" y="1359"/>
                <a:ext cx="0" cy="118"/>
              </a:xfrm>
              <a:prstGeom prst="line">
                <a:avLst/>
              </a:prstGeom>
              <a:noFill/>
              <a:ln w="9525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61" name="Group 55"/>
            <p:cNvGrpSpPr>
              <a:grpSpLocks/>
            </p:cNvGrpSpPr>
            <p:nvPr/>
          </p:nvGrpSpPr>
          <p:grpSpPr bwMode="auto">
            <a:xfrm>
              <a:off x="5222" y="976"/>
              <a:ext cx="81" cy="296"/>
              <a:chOff x="4076" y="1412"/>
              <a:chExt cx="154" cy="569"/>
            </a:xfrm>
          </p:grpSpPr>
          <p:grpSp>
            <p:nvGrpSpPr>
              <p:cNvPr id="41067" name="Group 56"/>
              <p:cNvGrpSpPr>
                <a:grpSpLocks/>
              </p:cNvGrpSpPr>
              <p:nvPr/>
            </p:nvGrpSpPr>
            <p:grpSpPr bwMode="auto">
              <a:xfrm>
                <a:off x="4076" y="1821"/>
                <a:ext cx="154" cy="160"/>
                <a:chOff x="4101" y="971"/>
                <a:chExt cx="154" cy="160"/>
              </a:xfrm>
            </p:grpSpPr>
            <p:pic>
              <p:nvPicPr>
                <p:cNvPr id="41069" name="Picture 57" descr="29000-sml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699" t="22356" r="38232" b="52759"/>
                <a:stretch>
                  <a:fillRect/>
                </a:stretch>
              </p:blipFill>
              <p:spPr bwMode="auto">
                <a:xfrm>
                  <a:off x="4101" y="971"/>
                  <a:ext cx="154" cy="160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070" name="Oval 58"/>
                <p:cNvSpPr>
                  <a:spLocks noChangeArrowheads="1"/>
                </p:cNvSpPr>
                <p:nvPr/>
              </p:nvSpPr>
              <p:spPr bwMode="auto">
                <a:xfrm>
                  <a:off x="4106" y="978"/>
                  <a:ext cx="144" cy="144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1068" name="Line 59"/>
              <p:cNvSpPr>
                <a:spLocks noChangeShapeType="1"/>
              </p:cNvSpPr>
              <p:nvPr/>
            </p:nvSpPr>
            <p:spPr bwMode="auto">
              <a:xfrm>
                <a:off x="4150" y="1412"/>
                <a:ext cx="0" cy="398"/>
              </a:xfrm>
              <a:prstGeom prst="line">
                <a:avLst/>
              </a:prstGeom>
              <a:noFill/>
              <a:ln w="9525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62" name="Group 60"/>
            <p:cNvGrpSpPr>
              <a:grpSpLocks/>
            </p:cNvGrpSpPr>
            <p:nvPr/>
          </p:nvGrpSpPr>
          <p:grpSpPr bwMode="auto">
            <a:xfrm>
              <a:off x="5361" y="994"/>
              <a:ext cx="55" cy="251"/>
              <a:chOff x="4342" y="1446"/>
              <a:chExt cx="106" cy="483"/>
            </a:xfrm>
          </p:grpSpPr>
          <p:grpSp>
            <p:nvGrpSpPr>
              <p:cNvPr id="41063" name="Group 61"/>
              <p:cNvGrpSpPr>
                <a:grpSpLocks/>
              </p:cNvGrpSpPr>
              <p:nvPr/>
            </p:nvGrpSpPr>
            <p:grpSpPr bwMode="auto">
              <a:xfrm>
                <a:off x="4342" y="1821"/>
                <a:ext cx="106" cy="108"/>
                <a:chOff x="4348" y="376"/>
                <a:chExt cx="106" cy="108"/>
              </a:xfrm>
            </p:grpSpPr>
            <p:pic>
              <p:nvPicPr>
                <p:cNvPr id="41065" name="Picture 62" descr="29000-sml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672" t="33980" r="14337" b="49181"/>
                <a:stretch>
                  <a:fillRect/>
                </a:stretch>
              </p:blipFill>
              <p:spPr bwMode="auto">
                <a:xfrm>
                  <a:off x="4348" y="376"/>
                  <a:ext cx="106" cy="108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066" name="Oval 63"/>
                <p:cNvSpPr>
                  <a:spLocks noChangeArrowheads="1"/>
                </p:cNvSpPr>
                <p:nvPr/>
              </p:nvSpPr>
              <p:spPr bwMode="auto">
                <a:xfrm>
                  <a:off x="4349" y="378"/>
                  <a:ext cx="100" cy="100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1064" name="Line 64"/>
              <p:cNvSpPr>
                <a:spLocks noChangeShapeType="1"/>
              </p:cNvSpPr>
              <p:nvPr/>
            </p:nvSpPr>
            <p:spPr bwMode="auto">
              <a:xfrm>
                <a:off x="4395" y="1446"/>
                <a:ext cx="0" cy="363"/>
              </a:xfrm>
              <a:prstGeom prst="line">
                <a:avLst/>
              </a:prstGeom>
              <a:noFill/>
              <a:ln w="9525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65"/>
          <p:cNvGrpSpPr>
            <a:grpSpLocks/>
          </p:cNvGrpSpPr>
          <p:nvPr/>
        </p:nvGrpSpPr>
        <p:grpSpPr bwMode="auto">
          <a:xfrm>
            <a:off x="7200900" y="1984375"/>
            <a:ext cx="1352550" cy="1157288"/>
            <a:chOff x="4536" y="1250"/>
            <a:chExt cx="852" cy="729"/>
          </a:xfrm>
        </p:grpSpPr>
        <p:sp>
          <p:nvSpPr>
            <p:cNvPr id="41057" name="Line 66"/>
            <p:cNvSpPr>
              <a:spLocks noChangeShapeType="1"/>
            </p:cNvSpPr>
            <p:nvPr/>
          </p:nvSpPr>
          <p:spPr bwMode="auto">
            <a:xfrm flipH="1">
              <a:off x="4536" y="1305"/>
              <a:ext cx="594" cy="674"/>
            </a:xfrm>
            <a:prstGeom prst="line">
              <a:avLst/>
            </a:prstGeom>
            <a:noFill/>
            <a:ln w="9525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8" name="Line 67"/>
            <p:cNvSpPr>
              <a:spLocks noChangeShapeType="1"/>
            </p:cNvSpPr>
            <p:nvPr/>
          </p:nvSpPr>
          <p:spPr bwMode="auto">
            <a:xfrm flipH="1">
              <a:off x="4830" y="1277"/>
              <a:ext cx="432" cy="702"/>
            </a:xfrm>
            <a:prstGeom prst="line">
              <a:avLst/>
            </a:prstGeom>
            <a:noFill/>
            <a:ln w="9525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9" name="Line 68"/>
            <p:cNvSpPr>
              <a:spLocks noChangeShapeType="1"/>
            </p:cNvSpPr>
            <p:nvPr/>
          </p:nvSpPr>
          <p:spPr bwMode="auto">
            <a:xfrm flipH="1">
              <a:off x="5125" y="1250"/>
              <a:ext cx="263" cy="729"/>
            </a:xfrm>
            <a:prstGeom prst="line">
              <a:avLst/>
            </a:prstGeom>
            <a:noFill/>
            <a:ln w="9525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69"/>
          <p:cNvGrpSpPr>
            <a:grpSpLocks/>
          </p:cNvGrpSpPr>
          <p:nvPr/>
        </p:nvGrpSpPr>
        <p:grpSpPr bwMode="auto">
          <a:xfrm>
            <a:off x="6550025" y="2606675"/>
            <a:ext cx="1765300" cy="893763"/>
            <a:chOff x="4126" y="1642"/>
            <a:chExt cx="1112" cy="563"/>
          </a:xfrm>
        </p:grpSpPr>
        <p:grpSp>
          <p:nvGrpSpPr>
            <p:cNvPr id="41043" name="Group 70"/>
            <p:cNvGrpSpPr>
              <a:grpSpLocks/>
            </p:cNvGrpSpPr>
            <p:nvPr/>
          </p:nvGrpSpPr>
          <p:grpSpPr bwMode="auto">
            <a:xfrm>
              <a:off x="4422" y="1991"/>
              <a:ext cx="816" cy="214"/>
              <a:chOff x="4422" y="1991"/>
              <a:chExt cx="816" cy="214"/>
            </a:xfrm>
          </p:grpSpPr>
          <p:grpSp>
            <p:nvGrpSpPr>
              <p:cNvPr id="41048" name="Group 71"/>
              <p:cNvGrpSpPr>
                <a:grpSpLocks/>
              </p:cNvGrpSpPr>
              <p:nvPr/>
            </p:nvGrpSpPr>
            <p:grpSpPr bwMode="auto">
              <a:xfrm>
                <a:off x="4717" y="1991"/>
                <a:ext cx="213" cy="213"/>
                <a:chOff x="4101" y="971"/>
                <a:chExt cx="154" cy="160"/>
              </a:xfrm>
            </p:grpSpPr>
            <p:pic>
              <p:nvPicPr>
                <p:cNvPr id="41055" name="Picture 72" descr="29000-sml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699" t="22356" r="38232" b="52759"/>
                <a:stretch>
                  <a:fillRect/>
                </a:stretch>
              </p:blipFill>
              <p:spPr bwMode="auto">
                <a:xfrm>
                  <a:off x="4101" y="971"/>
                  <a:ext cx="154" cy="160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056" name="Oval 73"/>
                <p:cNvSpPr>
                  <a:spLocks noChangeArrowheads="1"/>
                </p:cNvSpPr>
                <p:nvPr/>
              </p:nvSpPr>
              <p:spPr bwMode="auto">
                <a:xfrm>
                  <a:off x="4106" y="978"/>
                  <a:ext cx="144" cy="144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41049" name="Group 74"/>
              <p:cNvGrpSpPr>
                <a:grpSpLocks/>
              </p:cNvGrpSpPr>
              <p:nvPr/>
            </p:nvGrpSpPr>
            <p:grpSpPr bwMode="auto">
              <a:xfrm>
                <a:off x="4422" y="1991"/>
                <a:ext cx="214" cy="214"/>
                <a:chOff x="1951" y="1575"/>
                <a:chExt cx="214" cy="214"/>
              </a:xfrm>
            </p:grpSpPr>
            <p:pic>
              <p:nvPicPr>
                <p:cNvPr id="41053" name="Picture 75" descr="29000-sml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23" t="38898" r="60335" b="27721"/>
                <a:stretch>
                  <a:fillRect/>
                </a:stretch>
              </p:blipFill>
              <p:spPr bwMode="auto">
                <a:xfrm>
                  <a:off x="1951" y="1575"/>
                  <a:ext cx="214" cy="214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054" name="Oval 76"/>
                <p:cNvSpPr>
                  <a:spLocks noChangeArrowheads="1"/>
                </p:cNvSpPr>
                <p:nvPr/>
              </p:nvSpPr>
              <p:spPr bwMode="auto">
                <a:xfrm>
                  <a:off x="1954" y="1579"/>
                  <a:ext cx="204" cy="204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41050" name="Group 77"/>
              <p:cNvGrpSpPr>
                <a:grpSpLocks/>
              </p:cNvGrpSpPr>
              <p:nvPr/>
            </p:nvGrpSpPr>
            <p:grpSpPr bwMode="auto">
              <a:xfrm>
                <a:off x="5025" y="1991"/>
                <a:ext cx="213" cy="213"/>
                <a:chOff x="4348" y="376"/>
                <a:chExt cx="106" cy="108"/>
              </a:xfrm>
            </p:grpSpPr>
            <p:pic>
              <p:nvPicPr>
                <p:cNvPr id="41051" name="Picture 78" descr="29000-sml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672" t="33980" r="14337" b="49181"/>
                <a:stretch>
                  <a:fillRect/>
                </a:stretch>
              </p:blipFill>
              <p:spPr bwMode="auto">
                <a:xfrm>
                  <a:off x="4348" y="376"/>
                  <a:ext cx="106" cy="108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052" name="Oval 79"/>
                <p:cNvSpPr>
                  <a:spLocks noChangeArrowheads="1"/>
                </p:cNvSpPr>
                <p:nvPr/>
              </p:nvSpPr>
              <p:spPr bwMode="auto">
                <a:xfrm>
                  <a:off x="4349" y="378"/>
                  <a:ext cx="100" cy="100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</p:grpSp>
        <p:grpSp>
          <p:nvGrpSpPr>
            <p:cNvPr id="41044" name="Group 80"/>
            <p:cNvGrpSpPr>
              <a:grpSpLocks/>
            </p:cNvGrpSpPr>
            <p:nvPr/>
          </p:nvGrpSpPr>
          <p:grpSpPr bwMode="auto">
            <a:xfrm>
              <a:off x="4126" y="1642"/>
              <a:ext cx="999" cy="337"/>
              <a:chOff x="4126" y="1642"/>
              <a:chExt cx="999" cy="337"/>
            </a:xfrm>
          </p:grpSpPr>
          <p:sp>
            <p:nvSpPr>
              <p:cNvPr id="41045" name="Line 81"/>
              <p:cNvSpPr>
                <a:spLocks noChangeShapeType="1"/>
              </p:cNvSpPr>
              <p:nvPr/>
            </p:nvSpPr>
            <p:spPr bwMode="auto">
              <a:xfrm>
                <a:off x="4126" y="1752"/>
                <a:ext cx="410" cy="227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6" name="Line 82"/>
              <p:cNvSpPr>
                <a:spLocks noChangeShapeType="1"/>
              </p:cNvSpPr>
              <p:nvPr/>
            </p:nvSpPr>
            <p:spPr bwMode="auto">
              <a:xfrm>
                <a:off x="4380" y="1692"/>
                <a:ext cx="450" cy="287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7" name="Line 83"/>
              <p:cNvSpPr>
                <a:spLocks noChangeShapeType="1"/>
              </p:cNvSpPr>
              <p:nvPr/>
            </p:nvSpPr>
            <p:spPr bwMode="auto">
              <a:xfrm>
                <a:off x="4622" y="1642"/>
                <a:ext cx="503" cy="337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84"/>
          <p:cNvGrpSpPr>
            <a:grpSpLocks/>
          </p:cNvGrpSpPr>
          <p:nvPr/>
        </p:nvGrpSpPr>
        <p:grpSpPr bwMode="auto">
          <a:xfrm>
            <a:off x="7094538" y="4365625"/>
            <a:ext cx="1069975" cy="1295400"/>
            <a:chOff x="4445" y="2750"/>
            <a:chExt cx="674" cy="816"/>
          </a:xfrm>
        </p:grpSpPr>
        <p:sp>
          <p:nvSpPr>
            <p:cNvPr id="41006" name="Oval 85"/>
            <p:cNvSpPr>
              <a:spLocks noChangeArrowheads="1"/>
            </p:cNvSpPr>
            <p:nvPr/>
          </p:nvSpPr>
          <p:spPr bwMode="auto">
            <a:xfrm>
              <a:off x="4740" y="2908"/>
              <a:ext cx="34" cy="3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07" name="Oval 86"/>
            <p:cNvSpPr>
              <a:spLocks noChangeArrowheads="1"/>
            </p:cNvSpPr>
            <p:nvPr/>
          </p:nvSpPr>
          <p:spPr bwMode="auto">
            <a:xfrm>
              <a:off x="4536" y="3158"/>
              <a:ext cx="33" cy="3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08" name="Oval 87"/>
            <p:cNvSpPr>
              <a:spLocks noChangeArrowheads="1"/>
            </p:cNvSpPr>
            <p:nvPr/>
          </p:nvSpPr>
          <p:spPr bwMode="auto">
            <a:xfrm>
              <a:off x="4876" y="2840"/>
              <a:ext cx="33" cy="3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09" name="Oval 88"/>
            <p:cNvSpPr>
              <a:spLocks noChangeArrowheads="1"/>
            </p:cNvSpPr>
            <p:nvPr/>
          </p:nvSpPr>
          <p:spPr bwMode="auto">
            <a:xfrm>
              <a:off x="4774" y="3080"/>
              <a:ext cx="34" cy="3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0" name="Oval 89"/>
            <p:cNvSpPr>
              <a:spLocks noChangeArrowheads="1"/>
            </p:cNvSpPr>
            <p:nvPr/>
          </p:nvSpPr>
          <p:spPr bwMode="auto">
            <a:xfrm>
              <a:off x="4626" y="3226"/>
              <a:ext cx="24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1" name="Oval 90"/>
            <p:cNvSpPr>
              <a:spLocks noChangeArrowheads="1"/>
            </p:cNvSpPr>
            <p:nvPr/>
          </p:nvSpPr>
          <p:spPr bwMode="auto">
            <a:xfrm>
              <a:off x="4808" y="2818"/>
              <a:ext cx="23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2" name="Oval 91"/>
            <p:cNvSpPr>
              <a:spLocks noChangeArrowheads="1"/>
            </p:cNvSpPr>
            <p:nvPr/>
          </p:nvSpPr>
          <p:spPr bwMode="auto">
            <a:xfrm>
              <a:off x="4808" y="2999"/>
              <a:ext cx="23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3" name="Oval 92"/>
            <p:cNvSpPr>
              <a:spLocks noChangeArrowheads="1"/>
            </p:cNvSpPr>
            <p:nvPr/>
          </p:nvSpPr>
          <p:spPr bwMode="auto">
            <a:xfrm>
              <a:off x="4558" y="3249"/>
              <a:ext cx="23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4" name="Oval 93"/>
            <p:cNvSpPr>
              <a:spLocks noChangeArrowheads="1"/>
            </p:cNvSpPr>
            <p:nvPr/>
          </p:nvSpPr>
          <p:spPr bwMode="auto">
            <a:xfrm>
              <a:off x="4876" y="2954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5" name="Oval 94"/>
            <p:cNvSpPr>
              <a:spLocks noChangeArrowheads="1"/>
            </p:cNvSpPr>
            <p:nvPr/>
          </p:nvSpPr>
          <p:spPr bwMode="auto">
            <a:xfrm>
              <a:off x="4830" y="2886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6" name="Oval 95"/>
            <p:cNvSpPr>
              <a:spLocks noChangeArrowheads="1"/>
            </p:cNvSpPr>
            <p:nvPr/>
          </p:nvSpPr>
          <p:spPr bwMode="auto">
            <a:xfrm>
              <a:off x="4626" y="3158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7" name="Oval 96"/>
            <p:cNvSpPr>
              <a:spLocks noChangeArrowheads="1"/>
            </p:cNvSpPr>
            <p:nvPr/>
          </p:nvSpPr>
          <p:spPr bwMode="auto">
            <a:xfrm>
              <a:off x="4604" y="3115"/>
              <a:ext cx="15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8" name="Oval 97"/>
            <p:cNvSpPr>
              <a:spLocks noChangeArrowheads="1"/>
            </p:cNvSpPr>
            <p:nvPr/>
          </p:nvSpPr>
          <p:spPr bwMode="auto">
            <a:xfrm>
              <a:off x="4830" y="3453"/>
              <a:ext cx="33" cy="3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19" name="Oval 98"/>
            <p:cNvSpPr>
              <a:spLocks noChangeArrowheads="1"/>
            </p:cNvSpPr>
            <p:nvPr/>
          </p:nvSpPr>
          <p:spPr bwMode="auto">
            <a:xfrm>
              <a:off x="4785" y="3430"/>
              <a:ext cx="23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0" name="Oval 99"/>
            <p:cNvSpPr>
              <a:spLocks noChangeArrowheads="1"/>
            </p:cNvSpPr>
            <p:nvPr/>
          </p:nvSpPr>
          <p:spPr bwMode="auto">
            <a:xfrm>
              <a:off x="4808" y="2931"/>
              <a:ext cx="23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1" name="Oval 100"/>
            <p:cNvSpPr>
              <a:spLocks noChangeArrowheads="1"/>
            </p:cNvSpPr>
            <p:nvPr/>
          </p:nvSpPr>
          <p:spPr bwMode="auto">
            <a:xfrm>
              <a:off x="4808" y="3271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2" name="Oval 101"/>
            <p:cNvSpPr>
              <a:spLocks noChangeArrowheads="1"/>
            </p:cNvSpPr>
            <p:nvPr/>
          </p:nvSpPr>
          <p:spPr bwMode="auto">
            <a:xfrm>
              <a:off x="4490" y="3407"/>
              <a:ext cx="34" cy="34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3" name="Oval 102"/>
            <p:cNvSpPr>
              <a:spLocks noChangeArrowheads="1"/>
            </p:cNvSpPr>
            <p:nvPr/>
          </p:nvSpPr>
          <p:spPr bwMode="auto">
            <a:xfrm>
              <a:off x="4739" y="3498"/>
              <a:ext cx="23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4" name="Oval 103"/>
            <p:cNvSpPr>
              <a:spLocks noChangeArrowheads="1"/>
            </p:cNvSpPr>
            <p:nvPr/>
          </p:nvSpPr>
          <p:spPr bwMode="auto">
            <a:xfrm>
              <a:off x="4604" y="3543"/>
              <a:ext cx="24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5" name="Oval 104"/>
            <p:cNvSpPr>
              <a:spLocks noChangeArrowheads="1"/>
            </p:cNvSpPr>
            <p:nvPr/>
          </p:nvSpPr>
          <p:spPr bwMode="auto">
            <a:xfrm>
              <a:off x="4649" y="3271"/>
              <a:ext cx="16" cy="1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6" name="Oval 105"/>
            <p:cNvSpPr>
              <a:spLocks noChangeArrowheads="1"/>
            </p:cNvSpPr>
            <p:nvPr/>
          </p:nvSpPr>
          <p:spPr bwMode="auto">
            <a:xfrm>
              <a:off x="4672" y="3158"/>
              <a:ext cx="33" cy="3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7" name="Oval 106"/>
            <p:cNvSpPr>
              <a:spLocks noChangeArrowheads="1"/>
            </p:cNvSpPr>
            <p:nvPr/>
          </p:nvSpPr>
          <p:spPr bwMode="auto">
            <a:xfrm>
              <a:off x="4921" y="2931"/>
              <a:ext cx="23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8" name="Oval 107"/>
            <p:cNvSpPr>
              <a:spLocks noChangeArrowheads="1"/>
            </p:cNvSpPr>
            <p:nvPr/>
          </p:nvSpPr>
          <p:spPr bwMode="auto">
            <a:xfrm>
              <a:off x="4687" y="3226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29" name="Oval 108"/>
            <p:cNvSpPr>
              <a:spLocks noChangeArrowheads="1"/>
            </p:cNvSpPr>
            <p:nvPr/>
          </p:nvSpPr>
          <p:spPr bwMode="auto">
            <a:xfrm>
              <a:off x="4917" y="3160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0" name="Oval 109"/>
            <p:cNvSpPr>
              <a:spLocks noChangeArrowheads="1"/>
            </p:cNvSpPr>
            <p:nvPr/>
          </p:nvSpPr>
          <p:spPr bwMode="auto">
            <a:xfrm>
              <a:off x="4740" y="3430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1" name="Oval 110"/>
            <p:cNvSpPr>
              <a:spLocks noChangeArrowheads="1"/>
            </p:cNvSpPr>
            <p:nvPr/>
          </p:nvSpPr>
          <p:spPr bwMode="auto">
            <a:xfrm>
              <a:off x="4808" y="3521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2" name="Oval 111"/>
            <p:cNvSpPr>
              <a:spLocks noChangeArrowheads="1"/>
            </p:cNvSpPr>
            <p:nvPr/>
          </p:nvSpPr>
          <p:spPr bwMode="auto">
            <a:xfrm>
              <a:off x="4785" y="3475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3" name="Oval 112"/>
            <p:cNvSpPr>
              <a:spLocks noChangeArrowheads="1"/>
            </p:cNvSpPr>
            <p:nvPr/>
          </p:nvSpPr>
          <p:spPr bwMode="auto">
            <a:xfrm>
              <a:off x="4944" y="3543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4" name="Oval 113"/>
            <p:cNvSpPr>
              <a:spLocks noChangeArrowheads="1"/>
            </p:cNvSpPr>
            <p:nvPr/>
          </p:nvSpPr>
          <p:spPr bwMode="auto">
            <a:xfrm>
              <a:off x="4944" y="3339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5" name="Oval 114"/>
            <p:cNvSpPr>
              <a:spLocks noChangeArrowheads="1"/>
            </p:cNvSpPr>
            <p:nvPr/>
          </p:nvSpPr>
          <p:spPr bwMode="auto">
            <a:xfrm>
              <a:off x="4558" y="2976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6" name="Oval 115"/>
            <p:cNvSpPr>
              <a:spLocks noChangeArrowheads="1"/>
            </p:cNvSpPr>
            <p:nvPr/>
          </p:nvSpPr>
          <p:spPr bwMode="auto">
            <a:xfrm>
              <a:off x="4649" y="2795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7" name="Oval 116"/>
            <p:cNvSpPr>
              <a:spLocks noChangeArrowheads="1"/>
            </p:cNvSpPr>
            <p:nvPr/>
          </p:nvSpPr>
          <p:spPr bwMode="auto">
            <a:xfrm>
              <a:off x="4468" y="2863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8" name="Oval 117"/>
            <p:cNvSpPr>
              <a:spLocks noChangeArrowheads="1"/>
            </p:cNvSpPr>
            <p:nvPr/>
          </p:nvSpPr>
          <p:spPr bwMode="auto">
            <a:xfrm>
              <a:off x="4445" y="3090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39" name="Oval 118"/>
            <p:cNvSpPr>
              <a:spLocks noChangeArrowheads="1"/>
            </p:cNvSpPr>
            <p:nvPr/>
          </p:nvSpPr>
          <p:spPr bwMode="auto">
            <a:xfrm>
              <a:off x="5103" y="2999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40" name="Oval 119"/>
            <p:cNvSpPr>
              <a:spLocks noChangeArrowheads="1"/>
            </p:cNvSpPr>
            <p:nvPr/>
          </p:nvSpPr>
          <p:spPr bwMode="auto">
            <a:xfrm>
              <a:off x="4739" y="3339"/>
              <a:ext cx="24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41" name="Oval 120"/>
            <p:cNvSpPr>
              <a:spLocks noChangeArrowheads="1"/>
            </p:cNvSpPr>
            <p:nvPr/>
          </p:nvSpPr>
          <p:spPr bwMode="auto">
            <a:xfrm>
              <a:off x="4581" y="3181"/>
              <a:ext cx="24" cy="23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042" name="Oval 121"/>
            <p:cNvSpPr>
              <a:spLocks noChangeArrowheads="1"/>
            </p:cNvSpPr>
            <p:nvPr/>
          </p:nvSpPr>
          <p:spPr bwMode="auto">
            <a:xfrm>
              <a:off x="5057" y="2750"/>
              <a:ext cx="16" cy="1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6" name="Group 122"/>
          <p:cNvGrpSpPr>
            <a:grpSpLocks/>
          </p:cNvGrpSpPr>
          <p:nvPr/>
        </p:nvGrpSpPr>
        <p:grpSpPr bwMode="auto">
          <a:xfrm>
            <a:off x="7092950" y="3513138"/>
            <a:ext cx="1149350" cy="360362"/>
            <a:chOff x="4468" y="2213"/>
            <a:chExt cx="724" cy="227"/>
          </a:xfrm>
        </p:grpSpPr>
        <p:grpSp>
          <p:nvGrpSpPr>
            <p:cNvPr id="40994" name="Group 123"/>
            <p:cNvGrpSpPr>
              <a:grpSpLocks/>
            </p:cNvGrpSpPr>
            <p:nvPr/>
          </p:nvGrpSpPr>
          <p:grpSpPr bwMode="auto">
            <a:xfrm>
              <a:off x="4468" y="2213"/>
              <a:ext cx="121" cy="227"/>
              <a:chOff x="4468" y="2213"/>
              <a:chExt cx="121" cy="227"/>
            </a:xfrm>
          </p:grpSpPr>
          <p:sp>
            <p:nvSpPr>
              <p:cNvPr id="41003" name="Line 124"/>
              <p:cNvSpPr>
                <a:spLocks noChangeShapeType="1"/>
              </p:cNvSpPr>
              <p:nvPr/>
            </p:nvSpPr>
            <p:spPr bwMode="auto">
              <a:xfrm>
                <a:off x="4529" y="2213"/>
                <a:ext cx="0" cy="227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4" name="Line 125"/>
              <p:cNvSpPr>
                <a:spLocks noChangeShapeType="1"/>
              </p:cNvSpPr>
              <p:nvPr/>
            </p:nvSpPr>
            <p:spPr bwMode="auto">
              <a:xfrm flipH="1">
                <a:off x="4468" y="2213"/>
                <a:ext cx="60" cy="196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5" name="Line 126"/>
              <p:cNvSpPr>
                <a:spLocks noChangeShapeType="1"/>
              </p:cNvSpPr>
              <p:nvPr/>
            </p:nvSpPr>
            <p:spPr bwMode="auto">
              <a:xfrm>
                <a:off x="4529" y="2213"/>
                <a:ext cx="60" cy="196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95" name="Group 127"/>
            <p:cNvGrpSpPr>
              <a:grpSpLocks/>
            </p:cNvGrpSpPr>
            <p:nvPr/>
          </p:nvGrpSpPr>
          <p:grpSpPr bwMode="auto">
            <a:xfrm>
              <a:off x="4762" y="2213"/>
              <a:ext cx="121" cy="227"/>
              <a:chOff x="4468" y="2213"/>
              <a:chExt cx="121" cy="227"/>
            </a:xfrm>
          </p:grpSpPr>
          <p:sp>
            <p:nvSpPr>
              <p:cNvPr id="41000" name="Line 128"/>
              <p:cNvSpPr>
                <a:spLocks noChangeShapeType="1"/>
              </p:cNvSpPr>
              <p:nvPr/>
            </p:nvSpPr>
            <p:spPr bwMode="auto">
              <a:xfrm>
                <a:off x="4529" y="2213"/>
                <a:ext cx="0" cy="227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1" name="Line 129"/>
              <p:cNvSpPr>
                <a:spLocks noChangeShapeType="1"/>
              </p:cNvSpPr>
              <p:nvPr/>
            </p:nvSpPr>
            <p:spPr bwMode="auto">
              <a:xfrm flipH="1">
                <a:off x="4468" y="2213"/>
                <a:ext cx="60" cy="196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2" name="Line 130"/>
              <p:cNvSpPr>
                <a:spLocks noChangeShapeType="1"/>
              </p:cNvSpPr>
              <p:nvPr/>
            </p:nvSpPr>
            <p:spPr bwMode="auto">
              <a:xfrm>
                <a:off x="4529" y="2213"/>
                <a:ext cx="60" cy="196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96" name="Group 131"/>
            <p:cNvGrpSpPr>
              <a:grpSpLocks/>
            </p:cNvGrpSpPr>
            <p:nvPr/>
          </p:nvGrpSpPr>
          <p:grpSpPr bwMode="auto">
            <a:xfrm>
              <a:off x="5071" y="2213"/>
              <a:ext cx="121" cy="227"/>
              <a:chOff x="4468" y="2213"/>
              <a:chExt cx="121" cy="227"/>
            </a:xfrm>
          </p:grpSpPr>
          <p:sp>
            <p:nvSpPr>
              <p:cNvPr id="40997" name="Line 132"/>
              <p:cNvSpPr>
                <a:spLocks noChangeShapeType="1"/>
              </p:cNvSpPr>
              <p:nvPr/>
            </p:nvSpPr>
            <p:spPr bwMode="auto">
              <a:xfrm>
                <a:off x="4529" y="2213"/>
                <a:ext cx="0" cy="227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8" name="Line 133"/>
              <p:cNvSpPr>
                <a:spLocks noChangeShapeType="1"/>
              </p:cNvSpPr>
              <p:nvPr/>
            </p:nvSpPr>
            <p:spPr bwMode="auto">
              <a:xfrm flipH="1">
                <a:off x="4468" y="2213"/>
                <a:ext cx="60" cy="196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9" name="Line 134"/>
              <p:cNvSpPr>
                <a:spLocks noChangeShapeType="1"/>
              </p:cNvSpPr>
              <p:nvPr/>
            </p:nvSpPr>
            <p:spPr bwMode="auto">
              <a:xfrm>
                <a:off x="4529" y="2213"/>
                <a:ext cx="60" cy="196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" name="Group 135"/>
          <p:cNvGrpSpPr>
            <a:grpSpLocks/>
          </p:cNvGrpSpPr>
          <p:nvPr/>
        </p:nvGrpSpPr>
        <p:grpSpPr bwMode="auto">
          <a:xfrm>
            <a:off x="7202488" y="4400550"/>
            <a:ext cx="1965325" cy="1225550"/>
            <a:chOff x="4513" y="2772"/>
            <a:chExt cx="1238" cy="772"/>
          </a:xfrm>
        </p:grpSpPr>
        <p:sp>
          <p:nvSpPr>
            <p:cNvPr id="2648200" name="Oval 136"/>
            <p:cNvSpPr>
              <a:spLocks noChangeArrowheads="1"/>
            </p:cNvSpPr>
            <p:nvPr/>
          </p:nvSpPr>
          <p:spPr bwMode="auto">
            <a:xfrm>
              <a:off x="4717" y="3385"/>
              <a:ext cx="159" cy="159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2648201" name="Oval 137"/>
            <p:cNvSpPr>
              <a:spLocks noChangeArrowheads="1"/>
            </p:cNvSpPr>
            <p:nvPr/>
          </p:nvSpPr>
          <p:spPr bwMode="auto">
            <a:xfrm>
              <a:off x="4513" y="3090"/>
              <a:ext cx="227" cy="2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2648202" name="Oval 138"/>
            <p:cNvSpPr>
              <a:spLocks noChangeArrowheads="1"/>
            </p:cNvSpPr>
            <p:nvPr/>
          </p:nvSpPr>
          <p:spPr bwMode="auto">
            <a:xfrm>
              <a:off x="4717" y="2772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0993" name="Text Box 139"/>
            <p:cNvSpPr txBox="1">
              <a:spLocks noChangeArrowheads="1"/>
            </p:cNvSpPr>
            <p:nvPr/>
          </p:nvSpPr>
          <p:spPr bwMode="auto">
            <a:xfrm>
              <a:off x="5170" y="2976"/>
              <a:ext cx="581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rgbClr val="000099"/>
                  </a:solidFill>
                  <a:latin typeface="Trebuchet MS" pitchFamily="34" charset="0"/>
                </a:rPr>
                <a:t>Search </a:t>
              </a:r>
              <a:br>
                <a:rPr lang="en-US" sz="1600" b="1">
                  <a:solidFill>
                    <a:srgbClr val="000099"/>
                  </a:solidFill>
                  <a:latin typeface="Trebuchet MS" pitchFamily="34" charset="0"/>
                </a:rPr>
              </a:br>
              <a:r>
                <a:rPr lang="en-US" sz="1600" b="1">
                  <a:solidFill>
                    <a:srgbClr val="000099"/>
                  </a:solidFill>
                  <a:latin typeface="Trebuchet MS" pitchFamily="34" charset="0"/>
                </a:rPr>
                <a:t>window</a:t>
              </a:r>
              <a:endParaRPr lang="de-CH" sz="1600" b="1">
                <a:solidFill>
                  <a:srgbClr val="000099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31" name="Group 140"/>
          <p:cNvGrpSpPr>
            <a:grpSpLocks/>
          </p:cNvGrpSpPr>
          <p:nvPr/>
        </p:nvGrpSpPr>
        <p:grpSpPr bwMode="auto">
          <a:xfrm>
            <a:off x="6624638" y="4292600"/>
            <a:ext cx="1657350" cy="1849438"/>
            <a:chOff x="4149" y="2704"/>
            <a:chExt cx="1044" cy="1165"/>
          </a:xfrm>
        </p:grpSpPr>
        <p:sp>
          <p:nvSpPr>
            <p:cNvPr id="40976" name="Text Box 141"/>
            <p:cNvSpPr txBox="1">
              <a:spLocks noChangeArrowheads="1"/>
            </p:cNvSpPr>
            <p:nvPr/>
          </p:nvSpPr>
          <p:spPr bwMode="auto">
            <a:xfrm>
              <a:off x="4883" y="3657"/>
              <a:ext cx="1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endParaRPr lang="de-CH" sz="160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977" name="Text Box 142"/>
            <p:cNvSpPr txBox="1">
              <a:spLocks noChangeArrowheads="1"/>
            </p:cNvSpPr>
            <p:nvPr/>
          </p:nvSpPr>
          <p:spPr bwMode="auto">
            <a:xfrm>
              <a:off x="4258" y="3430"/>
              <a:ext cx="1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de-CH" sz="160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978" name="Text Box 143"/>
            <p:cNvSpPr txBox="1">
              <a:spLocks noChangeArrowheads="1"/>
            </p:cNvSpPr>
            <p:nvPr/>
          </p:nvSpPr>
          <p:spPr bwMode="auto">
            <a:xfrm>
              <a:off x="4149" y="2931"/>
              <a:ext cx="1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de-CH" sz="160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979" name="Group 144"/>
            <p:cNvGrpSpPr>
              <a:grpSpLocks/>
            </p:cNvGrpSpPr>
            <p:nvPr/>
          </p:nvGrpSpPr>
          <p:grpSpPr bwMode="auto">
            <a:xfrm>
              <a:off x="4285" y="2704"/>
              <a:ext cx="908" cy="998"/>
              <a:chOff x="4285" y="2704"/>
              <a:chExt cx="908" cy="998"/>
            </a:xfrm>
          </p:grpSpPr>
          <p:sp>
            <p:nvSpPr>
              <p:cNvPr id="40980" name="Line 145"/>
              <p:cNvSpPr>
                <a:spLocks noChangeShapeType="1"/>
              </p:cNvSpPr>
              <p:nvPr/>
            </p:nvSpPr>
            <p:spPr bwMode="auto">
              <a:xfrm flipV="1">
                <a:off x="4285" y="2931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1" name="Line 146"/>
              <p:cNvSpPr>
                <a:spLocks noChangeShapeType="1"/>
              </p:cNvSpPr>
              <p:nvPr/>
            </p:nvSpPr>
            <p:spPr bwMode="auto">
              <a:xfrm>
                <a:off x="4285" y="3702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982" name="Group 147"/>
              <p:cNvGrpSpPr>
                <a:grpSpLocks/>
              </p:cNvGrpSpPr>
              <p:nvPr/>
            </p:nvGrpSpPr>
            <p:grpSpPr bwMode="auto">
              <a:xfrm>
                <a:off x="4285" y="2704"/>
                <a:ext cx="908" cy="998"/>
                <a:chOff x="4285" y="2704"/>
                <a:chExt cx="908" cy="998"/>
              </a:xfrm>
            </p:grpSpPr>
            <p:sp>
              <p:nvSpPr>
                <p:cNvPr id="40983" name="Rectangle 148"/>
                <p:cNvSpPr>
                  <a:spLocks noChangeArrowheads="1"/>
                </p:cNvSpPr>
                <p:nvPr/>
              </p:nvSpPr>
              <p:spPr bwMode="auto">
                <a:xfrm>
                  <a:off x="4422" y="2704"/>
                  <a:ext cx="771" cy="771"/>
                </a:xfrm>
                <a:prstGeom prst="rect">
                  <a:avLst/>
                </a:prstGeom>
                <a:noFill/>
                <a:ln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0984" name="Oval 149"/>
                <p:cNvSpPr>
                  <a:spLocks noChangeArrowheads="1"/>
                </p:cNvSpPr>
                <p:nvPr/>
              </p:nvSpPr>
              <p:spPr bwMode="auto">
                <a:xfrm>
                  <a:off x="4329" y="3451"/>
                  <a:ext cx="204" cy="204"/>
                </a:xfrm>
                <a:prstGeom prst="ellipse">
                  <a:avLst/>
                </a:prstGeom>
                <a:noFill/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0985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4285" y="2704"/>
                  <a:ext cx="137" cy="227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86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4285" y="3476"/>
                  <a:ext cx="137" cy="226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87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5057" y="2704"/>
                  <a:ext cx="136" cy="227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88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5057" y="3476"/>
                  <a:ext cx="136" cy="226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89" name="Rectangle 154"/>
                <p:cNvSpPr>
                  <a:spLocks noChangeArrowheads="1"/>
                </p:cNvSpPr>
                <p:nvPr/>
              </p:nvSpPr>
              <p:spPr bwMode="auto">
                <a:xfrm>
                  <a:off x="4285" y="2931"/>
                  <a:ext cx="771" cy="771"/>
                </a:xfrm>
                <a:prstGeom prst="rect">
                  <a:avLst/>
                </a:prstGeom>
                <a:solidFill>
                  <a:schemeClr val="tx1">
                    <a:alpha val="10196"/>
                  </a:schemeClr>
                </a:solidFill>
                <a:ln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de-CH" sz="2800">
                    <a:solidFill>
                      <a:srgbClr val="FFFFFF"/>
                    </a:solidFill>
                    <a:latin typeface="AvantGarde" pitchFamily="34" charset="0"/>
                  </a:endParaRPr>
                </a:p>
              </p:txBody>
            </p:sp>
          </p:grpSp>
        </p:grpSp>
      </p:grpSp>
      <p:pic>
        <p:nvPicPr>
          <p:cNvPr id="2648219" name="Picture 1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4143375"/>
            <a:ext cx="41751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52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0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0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0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Administrative stuff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HW 5 due Tues</a:t>
            </a:r>
          </a:p>
          <a:p>
            <a:endParaRPr lang="en-US" dirty="0"/>
          </a:p>
          <a:p>
            <a:r>
              <a:rPr lang="en-US" dirty="0" smtClean="0"/>
              <a:t>I’m out of town Sun to Tues night</a:t>
            </a:r>
          </a:p>
          <a:p>
            <a:pPr lvl="1"/>
            <a:r>
              <a:rPr lang="en-US" dirty="0" smtClean="0"/>
              <a:t>Unresponsive on Monday</a:t>
            </a:r>
          </a:p>
          <a:p>
            <a:pPr lvl="1"/>
            <a:r>
              <a:rPr lang="en-US" dirty="0" smtClean="0"/>
              <a:t>Amin Sadeghi will teach Tues</a:t>
            </a:r>
          </a:p>
          <a:p>
            <a:pPr lvl="1"/>
            <a:endParaRPr lang="en-US" dirty="0"/>
          </a:p>
          <a:p>
            <a:r>
              <a:rPr lang="en-US" dirty="0" smtClean="0"/>
              <a:t>Final </a:t>
            </a:r>
            <a:r>
              <a:rPr lang="en-US" dirty="0" smtClean="0"/>
              <a:t>pr</a:t>
            </a:r>
            <a:r>
              <a:rPr lang="en-US" dirty="0" smtClean="0"/>
              <a:t>oject posters presented May 4 (1:30-4:30pm)</a:t>
            </a:r>
          </a:p>
          <a:p>
            <a:pPr lvl="1"/>
            <a:r>
              <a:rPr lang="en-US" dirty="0" smtClean="0"/>
              <a:t>Final paper: due May 8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B. Leibe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91513" cy="609600"/>
          </a:xfrm>
        </p:spPr>
        <p:txBody>
          <a:bodyPr/>
          <a:lstStyle/>
          <a:p>
            <a:pPr>
              <a:tabLst>
                <a:tab pos="5019675" algn="l"/>
              </a:tabLst>
            </a:pPr>
            <a:r>
              <a:rPr lang="en-US" smtClean="0"/>
              <a:t>Implicit Shape Model - Representation</a:t>
            </a:r>
          </a:p>
        </p:txBody>
      </p:sp>
      <p:grpSp>
        <p:nvGrpSpPr>
          <p:cNvPr id="41988" name="Group 3"/>
          <p:cNvGrpSpPr>
            <a:grpSpLocks/>
          </p:cNvGrpSpPr>
          <p:nvPr/>
        </p:nvGrpSpPr>
        <p:grpSpPr bwMode="auto">
          <a:xfrm>
            <a:off x="13858875" y="333375"/>
            <a:ext cx="3594100" cy="1439863"/>
            <a:chOff x="3261" y="210"/>
            <a:chExt cx="2264" cy="907"/>
          </a:xfrm>
        </p:grpSpPr>
        <p:pic>
          <p:nvPicPr>
            <p:cNvPr id="42308" name="Picture 4" descr="IFWN-sequence-05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" y="210"/>
              <a:ext cx="1130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309" name="Picture 5" descr="IFWN-sequence-0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" y="210"/>
              <a:ext cx="1130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89" name="Group 6"/>
          <p:cNvGrpSpPr>
            <a:grpSpLocks/>
          </p:cNvGrpSpPr>
          <p:nvPr/>
        </p:nvGrpSpPr>
        <p:grpSpPr bwMode="auto">
          <a:xfrm>
            <a:off x="13830300" y="4724400"/>
            <a:ext cx="3630613" cy="1439863"/>
            <a:chOff x="3243" y="2976"/>
            <a:chExt cx="2287" cy="907"/>
          </a:xfrm>
        </p:grpSpPr>
        <p:pic>
          <p:nvPicPr>
            <p:cNvPr id="42306" name="Picture 7" descr="IFWN-sequence-0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" y="2976"/>
              <a:ext cx="1135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307" name="Picture 8" descr="IFWN-sequence-05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976"/>
              <a:ext cx="1135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0105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686800" cy="5113337"/>
          </a:xfrm>
          <a:noFill/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1400" smtClean="0"/>
          </a:p>
          <a:p>
            <a:endParaRPr lang="en-US" sz="1400" smtClean="0"/>
          </a:p>
          <a:p>
            <a:endParaRPr lang="en-US" sz="1800" smtClean="0"/>
          </a:p>
          <a:p>
            <a:endParaRPr lang="en-US" sz="1800" smtClean="0"/>
          </a:p>
          <a:p>
            <a:r>
              <a:rPr lang="en-US" sz="2000" smtClean="0"/>
              <a:t>Learn appearance codebook</a:t>
            </a:r>
          </a:p>
          <a:p>
            <a:pPr lvl="1"/>
            <a:r>
              <a:rPr lang="en-US" sz="1800" smtClean="0"/>
              <a:t>Extract local features at interest points</a:t>
            </a:r>
          </a:p>
          <a:p>
            <a:pPr lvl="1"/>
            <a:r>
              <a:rPr lang="en-US" sz="1800" smtClean="0"/>
              <a:t>Agglomerative clustering </a:t>
            </a:r>
            <a:r>
              <a:rPr lang="en-US" sz="1800" smtClean="0">
                <a:sym typeface="Symbol" pitchFamily="18" charset="2"/>
              </a:rPr>
              <a:t> </a:t>
            </a:r>
            <a:r>
              <a:rPr lang="en-US" sz="1800" smtClean="0"/>
              <a:t>codebook</a:t>
            </a:r>
            <a:endParaRPr lang="en-US" sz="1400" smtClean="0"/>
          </a:p>
          <a:p>
            <a:pPr lvl="1"/>
            <a:endParaRPr lang="en-US" sz="1400" smtClean="0"/>
          </a:p>
          <a:p>
            <a:r>
              <a:rPr lang="en-US" sz="2000" smtClean="0"/>
              <a:t>Learn spatial distributions</a:t>
            </a:r>
          </a:p>
          <a:p>
            <a:pPr lvl="1"/>
            <a:r>
              <a:rPr lang="en-US" sz="1800" smtClean="0"/>
              <a:t>Match codebook to training images</a:t>
            </a:r>
          </a:p>
          <a:p>
            <a:pPr lvl="1"/>
            <a:r>
              <a:rPr lang="en-US" sz="1800" smtClean="0"/>
              <a:t>Record matching positions on object</a:t>
            </a:r>
            <a:endParaRPr lang="en-US" smtClean="0"/>
          </a:p>
          <a:p>
            <a:pPr lvl="1"/>
            <a:endParaRPr lang="en-US" smtClean="0"/>
          </a:p>
        </p:txBody>
      </p:sp>
      <p:grpSp>
        <p:nvGrpSpPr>
          <p:cNvPr id="41991" name="Group 477"/>
          <p:cNvGrpSpPr>
            <a:grpSpLocks/>
          </p:cNvGrpSpPr>
          <p:nvPr/>
        </p:nvGrpSpPr>
        <p:grpSpPr bwMode="auto">
          <a:xfrm>
            <a:off x="777875" y="1144588"/>
            <a:ext cx="3289300" cy="1946275"/>
            <a:chOff x="490" y="721"/>
            <a:chExt cx="2072" cy="1226"/>
          </a:xfrm>
        </p:grpSpPr>
        <p:sp>
          <p:nvSpPr>
            <p:cNvPr id="42303" name="Text Box 137"/>
            <p:cNvSpPr txBox="1">
              <a:spLocks noChangeArrowheads="1"/>
            </p:cNvSpPr>
            <p:nvPr/>
          </p:nvSpPr>
          <p:spPr bwMode="auto">
            <a:xfrm>
              <a:off x="663" y="1581"/>
              <a:ext cx="172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000099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000000"/>
                  </a:solidFill>
                  <a:latin typeface="Trebuchet MS" pitchFamily="34" charset="0"/>
                </a:rPr>
                <a:t>Training images</a:t>
              </a:r>
              <a:br>
                <a:rPr kumimoji="1" lang="en-US" sz="1600" b="1">
                  <a:solidFill>
                    <a:srgbClr val="000000"/>
                  </a:solidFill>
                  <a:latin typeface="Trebuchet MS" pitchFamily="34" charset="0"/>
                </a:rPr>
              </a:br>
              <a:r>
                <a:rPr kumimoji="1" lang="en-US" sz="1600" b="1">
                  <a:solidFill>
                    <a:srgbClr val="000000"/>
                  </a:solidFill>
                  <a:latin typeface="Trebuchet MS" pitchFamily="34" charset="0"/>
                </a:rPr>
                <a:t>(+reference segmentation)</a:t>
              </a:r>
              <a:endParaRPr lang="en-US" sz="16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42304" name="Picture 141" descr="IFWN-sequence-0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" y="721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305" name="Picture 140" descr="IFWN-sequence-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721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78"/>
          <p:cNvGrpSpPr>
            <a:grpSpLocks/>
          </p:cNvGrpSpPr>
          <p:nvPr/>
        </p:nvGrpSpPr>
        <p:grpSpPr bwMode="auto">
          <a:xfrm>
            <a:off x="4140200" y="1123950"/>
            <a:ext cx="863600" cy="1530350"/>
            <a:chOff x="2608" y="708"/>
            <a:chExt cx="544" cy="964"/>
          </a:xfrm>
        </p:grpSpPr>
        <p:grpSp>
          <p:nvGrpSpPr>
            <p:cNvPr id="42286" name="Group 461"/>
            <p:cNvGrpSpPr>
              <a:grpSpLocks/>
            </p:cNvGrpSpPr>
            <p:nvPr/>
          </p:nvGrpSpPr>
          <p:grpSpPr bwMode="auto">
            <a:xfrm>
              <a:off x="2947" y="708"/>
              <a:ext cx="205" cy="964"/>
              <a:chOff x="2725" y="708"/>
              <a:chExt cx="205" cy="964"/>
            </a:xfrm>
          </p:grpSpPr>
          <p:grpSp>
            <p:nvGrpSpPr>
              <p:cNvPr id="42288" name="Group 413"/>
              <p:cNvGrpSpPr>
                <a:grpSpLocks/>
              </p:cNvGrpSpPr>
              <p:nvPr/>
            </p:nvGrpSpPr>
            <p:grpSpPr bwMode="auto">
              <a:xfrm>
                <a:off x="2781" y="1581"/>
                <a:ext cx="93" cy="91"/>
                <a:chOff x="6697" y="3781"/>
                <a:chExt cx="93" cy="91"/>
              </a:xfrm>
            </p:grpSpPr>
            <p:pic>
              <p:nvPicPr>
                <p:cNvPr id="42301" name="Picture 362" descr="IFWN-sequence-035"/>
                <p:cNvPicPr>
                  <a:picLocks noChangeAspect="1" noChangeArrowheads="1"/>
                </p:cNvPicPr>
                <p:nvPr/>
              </p:nvPicPr>
              <p:blipFill>
                <a:blip r:embed="rId9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13" t="72224" r="62090" b="17075"/>
                <a:stretch>
                  <a:fillRect/>
                </a:stretch>
              </p:blipFill>
              <p:spPr bwMode="auto">
                <a:xfrm flipH="1">
                  <a:off x="6697" y="3781"/>
                  <a:ext cx="92" cy="89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302" name="Oval 365"/>
                <p:cNvSpPr>
                  <a:spLocks noChangeArrowheads="1"/>
                </p:cNvSpPr>
                <p:nvPr/>
              </p:nvSpPr>
              <p:spPr bwMode="auto">
                <a:xfrm>
                  <a:off x="6699" y="3781"/>
                  <a:ext cx="91" cy="91"/>
                </a:xfrm>
                <a:prstGeom prst="ellipse">
                  <a:avLst/>
                </a:prstGeom>
                <a:noFill/>
                <a:ln w="15875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42289" name="Group 412"/>
              <p:cNvGrpSpPr>
                <a:grpSpLocks/>
              </p:cNvGrpSpPr>
              <p:nvPr/>
            </p:nvGrpSpPr>
            <p:grpSpPr bwMode="auto">
              <a:xfrm>
                <a:off x="2748" y="1344"/>
                <a:ext cx="159" cy="165"/>
                <a:chOff x="7832" y="3946"/>
                <a:chExt cx="159" cy="165"/>
              </a:xfrm>
            </p:grpSpPr>
            <p:pic>
              <p:nvPicPr>
                <p:cNvPr id="42299" name="Picture 372" descr="IFWN-sequence-035"/>
                <p:cNvPicPr>
                  <a:picLocks noChangeAspect="1" noChangeArrowheads="1"/>
                </p:cNvPicPr>
                <p:nvPr/>
              </p:nvPicPr>
              <p:blipFill>
                <a:blip r:embed="rId9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86" t="60890" r="57834" b="19254"/>
                <a:stretch>
                  <a:fillRect/>
                </a:stretch>
              </p:blipFill>
              <p:spPr bwMode="auto">
                <a:xfrm flipH="1">
                  <a:off x="7832" y="3946"/>
                  <a:ext cx="158" cy="165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300" name="Oval 373"/>
                <p:cNvSpPr>
                  <a:spLocks noChangeArrowheads="1"/>
                </p:cNvSpPr>
                <p:nvPr/>
              </p:nvSpPr>
              <p:spPr bwMode="auto">
                <a:xfrm>
                  <a:off x="7832" y="3949"/>
                  <a:ext cx="159" cy="159"/>
                </a:xfrm>
                <a:prstGeom prst="ellipse">
                  <a:avLst/>
                </a:prstGeom>
                <a:noFill/>
                <a:ln w="15875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42290" name="Group 411"/>
              <p:cNvGrpSpPr>
                <a:grpSpLocks/>
              </p:cNvGrpSpPr>
              <p:nvPr/>
            </p:nvGrpSpPr>
            <p:grpSpPr bwMode="auto">
              <a:xfrm>
                <a:off x="2725" y="1093"/>
                <a:ext cx="205" cy="205"/>
                <a:chOff x="7847" y="3833"/>
                <a:chExt cx="205" cy="205"/>
              </a:xfrm>
            </p:grpSpPr>
            <p:pic>
              <p:nvPicPr>
                <p:cNvPr id="42297" name="Picture 381" descr="IFWN-sequence-035"/>
                <p:cNvPicPr>
                  <a:picLocks noChangeAspect="1" noChangeArrowheads="1"/>
                </p:cNvPicPr>
                <p:nvPr/>
              </p:nvPicPr>
              <p:blipFill>
                <a:blip r:embed="rId9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469" t="44791" r="46773" b="30560"/>
                <a:stretch>
                  <a:fillRect/>
                </a:stretch>
              </p:blipFill>
              <p:spPr bwMode="auto">
                <a:xfrm flipH="1">
                  <a:off x="7847" y="3833"/>
                  <a:ext cx="204" cy="205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298" name="Oval 385"/>
                <p:cNvSpPr>
                  <a:spLocks noChangeArrowheads="1"/>
                </p:cNvSpPr>
                <p:nvPr/>
              </p:nvSpPr>
              <p:spPr bwMode="auto">
                <a:xfrm>
                  <a:off x="7848" y="3834"/>
                  <a:ext cx="204" cy="204"/>
                </a:xfrm>
                <a:prstGeom prst="ellipse">
                  <a:avLst/>
                </a:prstGeom>
                <a:noFill/>
                <a:ln w="15875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42291" name="Group 409"/>
              <p:cNvGrpSpPr>
                <a:grpSpLocks/>
              </p:cNvGrpSpPr>
              <p:nvPr/>
            </p:nvGrpSpPr>
            <p:grpSpPr bwMode="auto">
              <a:xfrm>
                <a:off x="2747" y="887"/>
                <a:ext cx="161" cy="162"/>
                <a:chOff x="7952" y="3650"/>
                <a:chExt cx="161" cy="162"/>
              </a:xfrm>
            </p:grpSpPr>
            <p:pic>
              <p:nvPicPr>
                <p:cNvPr id="42295" name="Picture 390" descr="IFWN-sequence-035"/>
                <p:cNvPicPr>
                  <a:picLocks noChangeAspect="1" noChangeArrowheads="1"/>
                </p:cNvPicPr>
                <p:nvPr/>
              </p:nvPicPr>
              <p:blipFill>
                <a:blip r:embed="rId9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747" t="28114" r="48981" b="52444"/>
                <a:stretch>
                  <a:fillRect/>
                </a:stretch>
              </p:blipFill>
              <p:spPr bwMode="auto">
                <a:xfrm flipH="1">
                  <a:off x="7952" y="3650"/>
                  <a:ext cx="158" cy="161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296" name="Oval 395"/>
                <p:cNvSpPr>
                  <a:spLocks noChangeArrowheads="1"/>
                </p:cNvSpPr>
                <p:nvPr/>
              </p:nvSpPr>
              <p:spPr bwMode="auto">
                <a:xfrm>
                  <a:off x="7954" y="3653"/>
                  <a:ext cx="159" cy="159"/>
                </a:xfrm>
                <a:prstGeom prst="ellipse">
                  <a:avLst/>
                </a:prstGeom>
                <a:noFill/>
                <a:ln w="15875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42292" name="Group 410"/>
              <p:cNvGrpSpPr>
                <a:grpSpLocks/>
              </p:cNvGrpSpPr>
              <p:nvPr/>
            </p:nvGrpSpPr>
            <p:grpSpPr bwMode="auto">
              <a:xfrm>
                <a:off x="2768" y="708"/>
                <a:ext cx="118" cy="116"/>
                <a:chOff x="8103" y="3234"/>
                <a:chExt cx="118" cy="116"/>
              </a:xfrm>
            </p:grpSpPr>
            <p:pic>
              <p:nvPicPr>
                <p:cNvPr id="42293" name="Picture 399" descr="IFWN-sequence-035"/>
                <p:cNvPicPr>
                  <a:picLocks noChangeAspect="1" noChangeArrowheads="1"/>
                </p:cNvPicPr>
                <p:nvPr/>
              </p:nvPicPr>
              <p:blipFill>
                <a:blip r:embed="rId8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650" t="16374" r="34241" b="67336"/>
                <a:stretch>
                  <a:fillRect/>
                </a:stretch>
              </p:blipFill>
              <p:spPr bwMode="auto">
                <a:xfrm>
                  <a:off x="8103" y="3234"/>
                  <a:ext cx="118" cy="116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294" name="Oval 401"/>
                <p:cNvSpPr>
                  <a:spLocks noChangeArrowheads="1"/>
                </p:cNvSpPr>
                <p:nvPr/>
              </p:nvSpPr>
              <p:spPr bwMode="auto">
                <a:xfrm>
                  <a:off x="8105" y="3236"/>
                  <a:ext cx="113" cy="113"/>
                </a:xfrm>
                <a:prstGeom prst="ellipse">
                  <a:avLst/>
                </a:prstGeom>
                <a:noFill/>
                <a:ln w="15875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</p:grpSp>
        <p:sp>
          <p:nvSpPr>
            <p:cNvPr id="42287" name="Line 462"/>
            <p:cNvSpPr>
              <a:spLocks noChangeShapeType="1"/>
            </p:cNvSpPr>
            <p:nvPr/>
          </p:nvSpPr>
          <p:spPr bwMode="auto">
            <a:xfrm>
              <a:off x="2608" y="1190"/>
              <a:ext cx="227" cy="0"/>
            </a:xfrm>
            <a:prstGeom prst="line">
              <a:avLst/>
            </a:prstGeom>
            <a:noFill/>
            <a:ln w="15875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" name="Group 479"/>
          <p:cNvGrpSpPr>
            <a:grpSpLocks/>
          </p:cNvGrpSpPr>
          <p:nvPr/>
        </p:nvGrpSpPr>
        <p:grpSpPr bwMode="auto">
          <a:xfrm>
            <a:off x="5111750" y="987425"/>
            <a:ext cx="3997325" cy="2471738"/>
            <a:chOff x="3220" y="622"/>
            <a:chExt cx="2518" cy="1557"/>
          </a:xfrm>
        </p:grpSpPr>
        <p:grpSp>
          <p:nvGrpSpPr>
            <p:cNvPr id="42137" name="Group 145"/>
            <p:cNvGrpSpPr>
              <a:grpSpLocks/>
            </p:cNvGrpSpPr>
            <p:nvPr/>
          </p:nvGrpSpPr>
          <p:grpSpPr bwMode="auto">
            <a:xfrm>
              <a:off x="3538" y="622"/>
              <a:ext cx="2200" cy="1557"/>
              <a:chOff x="3538" y="622"/>
              <a:chExt cx="2200" cy="1557"/>
            </a:xfrm>
          </p:grpSpPr>
          <p:sp>
            <p:nvSpPr>
              <p:cNvPr id="42139" name="Text Box 146"/>
              <p:cNvSpPr txBox="1">
                <a:spLocks noChangeArrowheads="1"/>
              </p:cNvSpPr>
              <p:nvPr/>
            </p:nvSpPr>
            <p:spPr bwMode="auto">
              <a:xfrm>
                <a:off x="3856" y="1967"/>
                <a:ext cx="14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20000"/>
                  </a:spcBef>
                  <a:buClr>
                    <a:srgbClr val="000099"/>
                  </a:buClr>
                  <a:buSzPct val="50000"/>
                  <a:buFont typeface="Wingdings" pitchFamily="2" charset="2"/>
                  <a:buNone/>
                </a:pPr>
                <a:r>
                  <a:rPr kumimoji="1" lang="en-US" sz="1600" b="1">
                    <a:solidFill>
                      <a:srgbClr val="000000"/>
                    </a:solidFill>
                    <a:latin typeface="Trebuchet MS" pitchFamily="34" charset="0"/>
                  </a:rPr>
                  <a:t>Appearance codebook</a:t>
                </a:r>
                <a:endParaRPr lang="en-US" sz="16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42140" name="Group 147"/>
              <p:cNvGrpSpPr>
                <a:grpSpLocks/>
              </p:cNvGrpSpPr>
              <p:nvPr/>
            </p:nvGrpSpPr>
            <p:grpSpPr bwMode="auto">
              <a:xfrm>
                <a:off x="3538" y="622"/>
                <a:ext cx="2200" cy="1475"/>
                <a:chOff x="3288" y="640"/>
                <a:chExt cx="2200" cy="1475"/>
              </a:xfrm>
            </p:grpSpPr>
            <p:grpSp>
              <p:nvGrpSpPr>
                <p:cNvPr id="42141" name="Group 148"/>
                <p:cNvGrpSpPr>
                  <a:grpSpLocks/>
                </p:cNvGrpSpPr>
                <p:nvPr/>
              </p:nvGrpSpPr>
              <p:grpSpPr bwMode="auto">
                <a:xfrm>
                  <a:off x="3347" y="1088"/>
                  <a:ext cx="194" cy="102"/>
                  <a:chOff x="3347" y="1088"/>
                  <a:chExt cx="194" cy="102"/>
                </a:xfrm>
              </p:grpSpPr>
              <p:pic>
                <p:nvPicPr>
                  <p:cNvPr id="42284" name="Picture 149" descr="images780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47" y="1088"/>
                    <a:ext cx="102" cy="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2285" name="Line 1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143"/>
                    <a:ext cx="9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142" name="Group 151"/>
                <p:cNvGrpSpPr>
                  <a:grpSpLocks/>
                </p:cNvGrpSpPr>
                <p:nvPr/>
              </p:nvGrpSpPr>
              <p:grpSpPr bwMode="auto">
                <a:xfrm>
                  <a:off x="3288" y="640"/>
                  <a:ext cx="2200" cy="1475"/>
                  <a:chOff x="3288" y="640"/>
                  <a:chExt cx="2200" cy="1475"/>
                </a:xfrm>
              </p:grpSpPr>
              <p:sp>
                <p:nvSpPr>
                  <p:cNvPr id="42143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3295" y="684"/>
                    <a:ext cx="207" cy="1388"/>
                  </a:xfrm>
                  <a:prstGeom prst="rect">
                    <a:avLst/>
                  </a:prstGeom>
                  <a:noFill/>
                  <a:ln w="25400" cap="sq">
                    <a:solidFill>
                      <a:schemeClr val="bg2"/>
                    </a:solidFill>
                    <a:miter lim="800000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pPr eaLnBrk="0" hangingPunct="0"/>
                    <a:endParaRPr lang="de-CH" sz="200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42144" name="Text Box 1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8" y="1884"/>
                    <a:ext cx="214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b="1">
                        <a:solidFill>
                          <a:srgbClr val="000000"/>
                        </a:solidFill>
                        <a:latin typeface="ETH Light" pitchFamily="2" charset="0"/>
                      </a:rPr>
                      <a:t>…</a:t>
                    </a:r>
                    <a:endParaRPr lang="de-CH" b="1">
                      <a:solidFill>
                        <a:srgbClr val="000000"/>
                      </a:solidFill>
                      <a:latin typeface="ETH Light" pitchFamily="2" charset="0"/>
                    </a:endParaRPr>
                  </a:p>
                </p:txBody>
              </p:sp>
              <p:grpSp>
                <p:nvGrpSpPr>
                  <p:cNvPr id="42145" name="Group 154"/>
                  <p:cNvGrpSpPr>
                    <a:grpSpLocks/>
                  </p:cNvGrpSpPr>
                  <p:nvPr/>
                </p:nvGrpSpPr>
                <p:grpSpPr bwMode="auto">
                  <a:xfrm>
                    <a:off x="3347" y="1211"/>
                    <a:ext cx="1377" cy="102"/>
                    <a:chOff x="1324" y="1484"/>
                    <a:chExt cx="2025" cy="150"/>
                  </a:xfrm>
                </p:grpSpPr>
                <p:pic>
                  <p:nvPicPr>
                    <p:cNvPr id="42271" name="Picture 155" descr="images06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24" y="148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42272" name="Group 1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3" y="1484"/>
                      <a:ext cx="1716" cy="150"/>
                      <a:chOff x="-106" y="-823"/>
                      <a:chExt cx="1716" cy="150"/>
                    </a:xfrm>
                  </p:grpSpPr>
                  <p:pic>
                    <p:nvPicPr>
                      <p:cNvPr id="42274" name="Picture 157" descr="images_FVinCC068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75" name="Picture 158" descr="images_FVinCC068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6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76" name="Picture 159" descr="images_FVinCC068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77" name="Picture 160" descr="images_FVinCC068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78" name="Picture 161" descr="images_FVinCC068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79" name="Picture 162" descr="images_FVinCC068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80" name="Picture 163" descr="images_FVinCC068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81" name="Picture 164" descr="images_FVinCC068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82" name="Picture 165" descr="images_FVinCC068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83" name="Picture 166" descr="images_FVinCC068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" y="-823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42273" name="Line 1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1563"/>
                      <a:ext cx="136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146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3347" y="1335"/>
                    <a:ext cx="1022" cy="102"/>
                    <a:chOff x="1324" y="1666"/>
                    <a:chExt cx="1503" cy="150"/>
                  </a:xfrm>
                </p:grpSpPr>
                <p:pic>
                  <p:nvPicPr>
                    <p:cNvPr id="42261" name="Picture 169" descr="images58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24" y="1666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42262" name="Group 1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3" y="1666"/>
                      <a:ext cx="1194" cy="150"/>
                      <a:chOff x="4680" y="-186"/>
                      <a:chExt cx="1194" cy="150"/>
                    </a:xfrm>
                  </p:grpSpPr>
                  <p:pic>
                    <p:nvPicPr>
                      <p:cNvPr id="42264" name="Picture 171" descr="images_FVinCC587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" y="-1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65" name="Picture 172" descr="images_FVinCC587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3" y="-1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66" name="Picture 173" descr="images_FVinCC587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" y="-1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67" name="Picture 174" descr="images_FVinCC587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4" y="-1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68" name="Picture 175" descr="images_FVinCC587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8" y="-1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69" name="Picture 176" descr="images_FVinCC587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3" y="-1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70" name="Picture 177" descr="images_FVinCC587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" y="-1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42263" name="Line 1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1743"/>
                      <a:ext cx="136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147" name="Group 179"/>
                  <p:cNvGrpSpPr>
                    <a:grpSpLocks/>
                  </p:cNvGrpSpPr>
                  <p:nvPr/>
                </p:nvGrpSpPr>
                <p:grpSpPr bwMode="auto">
                  <a:xfrm>
                    <a:off x="3347" y="1454"/>
                    <a:ext cx="787" cy="102"/>
                    <a:chOff x="1324" y="1841"/>
                    <a:chExt cx="1157" cy="150"/>
                  </a:xfrm>
                </p:grpSpPr>
                <p:pic>
                  <p:nvPicPr>
                    <p:cNvPr id="42253" name="Picture 180" descr="images5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24" y="1841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42254" name="Group 1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3" y="1841"/>
                      <a:ext cx="848" cy="150"/>
                      <a:chOff x="2281" y="-786"/>
                      <a:chExt cx="848" cy="150"/>
                    </a:xfrm>
                  </p:grpSpPr>
                  <p:pic>
                    <p:nvPicPr>
                      <p:cNvPr id="42256" name="Picture 182" descr="images_FVinCC511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1" y="-7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57" name="Picture 183" descr="images_FVinCC511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4" y="-7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58" name="Picture 184" descr="images_FVinCC511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" y="-7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59" name="Picture 185" descr="images_FVinCC511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3" y="-7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60" name="Picture 186" descr="images_FVinCC511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9" y="-786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42255" name="Line 1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1919"/>
                      <a:ext cx="136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148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3347" y="1570"/>
                    <a:ext cx="907" cy="102"/>
                    <a:chOff x="1324" y="2011"/>
                    <a:chExt cx="1333" cy="150"/>
                  </a:xfrm>
                </p:grpSpPr>
                <p:grpSp>
                  <p:nvGrpSpPr>
                    <p:cNvPr id="42244" name="Group 1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3" y="2011"/>
                      <a:ext cx="1024" cy="150"/>
                      <a:chOff x="586" y="-318"/>
                      <a:chExt cx="1024" cy="150"/>
                    </a:xfrm>
                  </p:grpSpPr>
                  <p:pic>
                    <p:nvPicPr>
                      <p:cNvPr id="42247" name="Picture 190" descr="images_FVinCC192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" y="-31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48" name="Picture 191" descr="images_FVinCC192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" y="-31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49" name="Picture 192" descr="images_FVinCC192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" y="-31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50" name="Picture 193" descr="images_FVinCC192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" y="-31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51" name="Picture 194" descr="images_FVinCC192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" y="-31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52" name="Picture 195" descr="images_FVinCC192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" y="-31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pic>
                  <p:nvPicPr>
                    <p:cNvPr id="42245" name="Picture 196" descr="images19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24" y="2011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246" name="Line 1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2092"/>
                      <a:ext cx="136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149" name="Group 198"/>
                  <p:cNvGrpSpPr>
                    <a:grpSpLocks/>
                  </p:cNvGrpSpPr>
                  <p:nvPr/>
                </p:nvGrpSpPr>
                <p:grpSpPr bwMode="auto">
                  <a:xfrm>
                    <a:off x="3347" y="1693"/>
                    <a:ext cx="429" cy="102"/>
                    <a:chOff x="1324" y="2193"/>
                    <a:chExt cx="630" cy="150"/>
                  </a:xfrm>
                </p:grpSpPr>
                <p:grpSp>
                  <p:nvGrpSpPr>
                    <p:cNvPr id="42239" name="Group 1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3" y="2193"/>
                      <a:ext cx="321" cy="150"/>
                      <a:chOff x="4351" y="-324"/>
                      <a:chExt cx="321" cy="150"/>
                    </a:xfrm>
                  </p:grpSpPr>
                  <p:pic>
                    <p:nvPicPr>
                      <p:cNvPr id="42242" name="Picture 200" descr="images_FVinCC204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" y="-324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43" name="Picture 201" descr="images_FVinCC204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" y="-324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pic>
                  <p:nvPicPr>
                    <p:cNvPr id="42240" name="Picture 202" descr="images2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24" y="2193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241" name="Line 2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2269"/>
                      <a:ext cx="136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150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3347" y="1810"/>
                    <a:ext cx="665" cy="102"/>
                    <a:chOff x="1324" y="2364"/>
                    <a:chExt cx="978" cy="150"/>
                  </a:xfrm>
                </p:grpSpPr>
                <p:grpSp>
                  <p:nvGrpSpPr>
                    <p:cNvPr id="42232" name="Group 2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3" y="2364"/>
                      <a:ext cx="669" cy="150"/>
                      <a:chOff x="487" y="108"/>
                      <a:chExt cx="669" cy="150"/>
                    </a:xfrm>
                  </p:grpSpPr>
                  <p:pic>
                    <p:nvPicPr>
                      <p:cNvPr id="42235" name="Picture 206" descr="images_FVinCC69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" y="10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36" name="Picture 207" descr="images_FVinCC69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" y="10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37" name="Picture 208" descr="images_FVinCC69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" y="10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238" name="Picture 209" descr="images_FVinCC69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" y="108"/>
                        <a:ext cx="150" cy="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pic>
                  <p:nvPicPr>
                    <p:cNvPr id="42233" name="Picture 210" descr="images69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24" y="2364"/>
                      <a:ext cx="150" cy="1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234" name="Line 2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2445"/>
                      <a:ext cx="136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151" name="Group 212"/>
                  <p:cNvGrpSpPr>
                    <a:grpSpLocks/>
                  </p:cNvGrpSpPr>
                  <p:nvPr/>
                </p:nvGrpSpPr>
                <p:grpSpPr bwMode="auto">
                  <a:xfrm>
                    <a:off x="3347" y="867"/>
                    <a:ext cx="2141" cy="231"/>
                    <a:chOff x="3347" y="867"/>
                    <a:chExt cx="2141" cy="231"/>
                  </a:xfrm>
                </p:grpSpPr>
                <p:pic>
                  <p:nvPicPr>
                    <p:cNvPr id="42212" name="Picture 213" descr="images77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47" y="971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213" name="Line 2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49" y="1024"/>
                      <a:ext cx="93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2214" name="Group 2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67"/>
                      <a:ext cx="1931" cy="231"/>
                      <a:chOff x="3557" y="867"/>
                      <a:chExt cx="1931" cy="231"/>
                    </a:xfrm>
                  </p:grpSpPr>
                  <p:grpSp>
                    <p:nvGrpSpPr>
                      <p:cNvPr id="42215" name="Group 2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57" y="971"/>
                        <a:ext cx="1762" cy="102"/>
                        <a:chOff x="3557" y="971"/>
                        <a:chExt cx="1762" cy="102"/>
                      </a:xfrm>
                    </p:grpSpPr>
                    <p:pic>
                      <p:nvPicPr>
                        <p:cNvPr id="42217" name="Picture 217" descr="images_FVinCC770_0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18" name="Picture 218" descr="images_FVinCC770_0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1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19" name="Picture 219" descr="images_FVinCC770_0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0" y="971"/>
                          <a:ext cx="103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0" name="Picture 220" descr="images_FVinCC770_0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6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1" name="Picture 221" descr="images_FVinCC770_0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5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2" name="Picture 222" descr="images_FVinCC770_0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6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3" name="Picture 223" descr="images_FVinCC770_0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0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4" name="Picture 224" descr="images_FVinCC770_0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90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5" name="Picture 225" descr="images_FVinCC770_0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9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6" name="Picture 226" descr="images_FVinCC770_0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5" y="971"/>
                          <a:ext cx="103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7" name="Picture 227" descr="images_FVinCC770_0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6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8" name="Picture 228" descr="images_FVinCC770_0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5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29" name="Picture 229" descr="images_FVinCC770_0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1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30" name="Picture 230" descr="images_FVinCC770_0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0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31" name="Picture 231" descr="images_FVinCC770_0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7" y="971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42216" name="Text Box 23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74" y="867"/>
                        <a:ext cx="214" cy="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00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  <p:txBody>
                      <a:bodyPr wrap="none" lIns="90000" tIns="46800" rIns="90000" bIns="46800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algn="ctr"/>
                        <a:r>
                          <a:rPr lang="en-US" b="1">
                            <a:solidFill>
                              <a:srgbClr val="000000"/>
                            </a:solidFill>
                            <a:latin typeface="ETH Light" pitchFamily="2" charset="0"/>
                          </a:rPr>
                          <a:t>…</a:t>
                        </a:r>
                        <a:endParaRPr lang="de-CH" b="1">
                          <a:solidFill>
                            <a:srgbClr val="000000"/>
                          </a:solidFill>
                          <a:latin typeface="ETH Light" pitchFamily="2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152" name="Group 233"/>
                  <p:cNvGrpSpPr>
                    <a:grpSpLocks/>
                  </p:cNvGrpSpPr>
                  <p:nvPr/>
                </p:nvGrpSpPr>
                <p:grpSpPr bwMode="auto">
                  <a:xfrm>
                    <a:off x="3347" y="748"/>
                    <a:ext cx="2141" cy="231"/>
                    <a:chOff x="3347" y="748"/>
                    <a:chExt cx="2141" cy="231"/>
                  </a:xfrm>
                </p:grpSpPr>
                <p:pic>
                  <p:nvPicPr>
                    <p:cNvPr id="42192" name="Picture 234" descr="images52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47" y="84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193" name="Line 2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49" y="901"/>
                      <a:ext cx="93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2194" name="Group 2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48"/>
                      <a:ext cx="1931" cy="231"/>
                      <a:chOff x="3557" y="748"/>
                      <a:chExt cx="1931" cy="231"/>
                    </a:xfrm>
                  </p:grpSpPr>
                  <p:grpSp>
                    <p:nvGrpSpPr>
                      <p:cNvPr id="42195" name="Group 2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57" y="848"/>
                        <a:ext cx="1759" cy="102"/>
                        <a:chOff x="3557" y="848"/>
                        <a:chExt cx="1759" cy="102"/>
                      </a:xfrm>
                    </p:grpSpPr>
                    <p:pic>
                      <p:nvPicPr>
                        <p:cNvPr id="42197" name="Picture 238" descr="images_FVinCC524_0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98" name="Picture 239" descr="images_FVinCC524_0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3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99" name="Picture 240" descr="images_FVinCC524_0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0" name="Picture 241" descr="images_FVinCC524_0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3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1" name="Picture 242" descr="images_FVinCC524_0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0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2" name="Picture 243" descr="images_FVinCC524_0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3" name="Picture 244" descr="images_FVinCC524_0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8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4" name="Picture 245" descr="images_FVinCC524_0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86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5" name="Picture 246" descr="images_FVinCC524_0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4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6" name="Picture 247" descr="images_FVinCC524_0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3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7" name="Picture 248" descr="images_FVinCC524_0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1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8" name="Picture 249" descr="images_FVinCC524_0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0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09" name="Picture 250" descr="images_FVinCC524_0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5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10" name="Picture 251" descr="images_FVinCC524_0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4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211" name="Picture 252" descr="images_FVinCC524_0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4" y="84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42196" name="Text Box 25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74" y="748"/>
                        <a:ext cx="214" cy="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00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  <p:txBody>
                      <a:bodyPr wrap="none" lIns="90000" tIns="46800" rIns="90000" bIns="46800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algn="ctr"/>
                        <a:r>
                          <a:rPr lang="en-US" b="1">
                            <a:solidFill>
                              <a:srgbClr val="000000"/>
                            </a:solidFill>
                            <a:latin typeface="ETH Light" pitchFamily="2" charset="0"/>
                          </a:rPr>
                          <a:t>…</a:t>
                        </a:r>
                        <a:endParaRPr lang="de-CH" b="1">
                          <a:solidFill>
                            <a:srgbClr val="000000"/>
                          </a:solidFill>
                          <a:latin typeface="ETH Light" pitchFamily="2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153" name="Group 254"/>
                  <p:cNvGrpSpPr>
                    <a:grpSpLocks/>
                  </p:cNvGrpSpPr>
                  <p:nvPr/>
                </p:nvGrpSpPr>
                <p:grpSpPr bwMode="auto">
                  <a:xfrm>
                    <a:off x="3347" y="640"/>
                    <a:ext cx="2141" cy="231"/>
                    <a:chOff x="3347" y="640"/>
                    <a:chExt cx="2141" cy="231"/>
                  </a:xfrm>
                </p:grpSpPr>
                <p:pic>
                  <p:nvPicPr>
                    <p:cNvPr id="42172" name="Picture 255" descr="images8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47" y="738"/>
                      <a:ext cx="102" cy="1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173" name="Line 2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49" y="791"/>
                      <a:ext cx="93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2174" name="Group 2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640"/>
                      <a:ext cx="1931" cy="231"/>
                      <a:chOff x="3557" y="640"/>
                      <a:chExt cx="1931" cy="231"/>
                    </a:xfrm>
                  </p:grpSpPr>
                  <p:grpSp>
                    <p:nvGrpSpPr>
                      <p:cNvPr id="42175" name="Group 2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57" y="738"/>
                        <a:ext cx="1761" cy="102"/>
                        <a:chOff x="3557" y="738"/>
                        <a:chExt cx="1761" cy="102"/>
                      </a:xfrm>
                    </p:grpSpPr>
                    <p:pic>
                      <p:nvPicPr>
                        <p:cNvPr id="42177" name="Picture 259" descr="images_FVinCC800_0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78" name="Picture 260" descr="images_FVinCC800_0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7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79" name="Picture 261" descr="images_FVinCC800_0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3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0" name="Picture 262" descr="images_FVinCC800_00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3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1" name="Picture 263" descr="images_FVinCC800_00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2" name="Picture 264" descr="images_FVinCC800_0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8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3" name="Picture 265" descr="images_FVinCC800_0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7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4" name="Picture 266" descr="images_FVinCC800_0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85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5" name="Picture 267" descr="images_FVinCC800_0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2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6" name="Picture 268" descr="images_FVinCC800_0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2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7" name="Picture 269" descr="images_FVinCC800_0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1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8" name="Picture 270" descr="images_FVinCC800_0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7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89" name="Picture 271" descr="images_FVinCC800_0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6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90" name="Picture 272" descr="images_FVinCC800_0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7" y="738"/>
                          <a:ext cx="10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42191" name="Picture 273" descr="images_FVinCC800_0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5" y="738"/>
                          <a:ext cx="103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42176" name="Text Box 27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74" y="640"/>
                        <a:ext cx="214" cy="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rgbClr val="000000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  <p:txBody>
                      <a:bodyPr wrap="none" lIns="90000" tIns="46800" rIns="90000" bIns="46800"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algn="ctr"/>
                        <a:r>
                          <a:rPr lang="en-US" b="1">
                            <a:solidFill>
                              <a:srgbClr val="000000"/>
                            </a:solidFill>
                            <a:latin typeface="ETH Light" pitchFamily="2" charset="0"/>
                          </a:rPr>
                          <a:t>…</a:t>
                        </a:r>
                        <a:endParaRPr lang="de-CH" b="1">
                          <a:solidFill>
                            <a:srgbClr val="000000"/>
                          </a:solidFill>
                          <a:latin typeface="ETH Light" pitchFamily="2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154" name="Group 275"/>
                  <p:cNvGrpSpPr>
                    <a:grpSpLocks/>
                  </p:cNvGrpSpPr>
                  <p:nvPr/>
                </p:nvGrpSpPr>
                <p:grpSpPr bwMode="auto">
                  <a:xfrm>
                    <a:off x="3557" y="980"/>
                    <a:ext cx="1931" cy="231"/>
                    <a:chOff x="3557" y="980"/>
                    <a:chExt cx="1931" cy="231"/>
                  </a:xfrm>
                </p:grpSpPr>
                <p:grpSp>
                  <p:nvGrpSpPr>
                    <p:cNvPr id="42155" name="Group 2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1088"/>
                      <a:ext cx="1762" cy="102"/>
                      <a:chOff x="3557" y="1088"/>
                      <a:chExt cx="1762" cy="102"/>
                    </a:xfrm>
                  </p:grpSpPr>
                  <p:pic>
                    <p:nvPicPr>
                      <p:cNvPr id="42157" name="Picture 277" descr="images_FVinCC78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58" name="Picture 278" descr="images_FVinCC78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59" name="Picture 279" descr="images_FVinCC78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0" name="Picture 280" descr="images_FVinCC78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1" name="Picture 281" descr="images_FVinCC78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7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2" name="Picture 282" descr="images_FVinCC78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7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3" name="Picture 283" descr="images_FVinCC78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6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4" name="Picture 284" descr="images_FVinCC78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5" name="Picture 285" descr="images_FVinCC78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6" name="Picture 286" descr="images_FVinCC780_0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7" name="Picture 287" descr="images_FVinCC780_0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0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8" name="Picture 288" descr="images_FVinCC780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69" name="Picture 289" descr="images_FVinCC78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70" name="Picture 290" descr="images_FVinCC78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42171" name="Picture 291" descr="images_FVinCC78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1088"/>
                        <a:ext cx="102" cy="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42156" name="Text Box 29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980"/>
                      <a:ext cx="214" cy="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lIns="90000" tIns="46800" rIns="90000" bIns="4680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algn="ctr"/>
                      <a:r>
                        <a:rPr lang="en-US" b="1">
                          <a:solidFill>
                            <a:srgbClr val="000000"/>
                          </a:solidFill>
                          <a:latin typeface="ETH Light" pitchFamily="2" charset="0"/>
                        </a:rPr>
                        <a:t>…</a:t>
                      </a:r>
                      <a:endParaRPr lang="de-CH" b="1">
                        <a:solidFill>
                          <a:srgbClr val="000000"/>
                        </a:solidFill>
                        <a:latin typeface="ETH Light" pitchFamily="2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42138" name="Line 463"/>
            <p:cNvSpPr>
              <a:spLocks noChangeShapeType="1"/>
            </p:cNvSpPr>
            <p:nvPr/>
          </p:nvSpPr>
          <p:spPr bwMode="auto">
            <a:xfrm>
              <a:off x="3220" y="1190"/>
              <a:ext cx="227" cy="0"/>
            </a:xfrm>
            <a:prstGeom prst="line">
              <a:avLst/>
            </a:prstGeom>
            <a:noFill/>
            <a:ln w="15875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</p:grpSp>
      <p:grpSp>
        <p:nvGrpSpPr>
          <p:cNvPr id="2350088" name="Group 476"/>
          <p:cNvGrpSpPr>
            <a:grpSpLocks/>
          </p:cNvGrpSpPr>
          <p:nvPr/>
        </p:nvGrpSpPr>
        <p:grpSpPr bwMode="auto">
          <a:xfrm>
            <a:off x="777875" y="1144588"/>
            <a:ext cx="1641475" cy="1319212"/>
            <a:chOff x="1723" y="-176"/>
            <a:chExt cx="1034" cy="831"/>
          </a:xfrm>
        </p:grpSpPr>
        <p:pic>
          <p:nvPicPr>
            <p:cNvPr id="42129" name="Picture 467" descr="IFWN-sequence-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130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2131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2132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2133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2134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2135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2136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350089" name="Group 540"/>
          <p:cNvGrpSpPr>
            <a:grpSpLocks/>
          </p:cNvGrpSpPr>
          <p:nvPr/>
        </p:nvGrpSpPr>
        <p:grpSpPr bwMode="auto">
          <a:xfrm>
            <a:off x="5688013" y="3573463"/>
            <a:ext cx="3303587" cy="2873375"/>
            <a:chOff x="3583" y="2251"/>
            <a:chExt cx="2081" cy="1810"/>
          </a:xfrm>
        </p:grpSpPr>
        <p:sp>
          <p:nvSpPr>
            <p:cNvPr id="42000" name="Text Box 135"/>
            <p:cNvSpPr txBox="1">
              <a:spLocks noChangeArrowheads="1"/>
            </p:cNvSpPr>
            <p:nvPr/>
          </p:nvSpPr>
          <p:spPr bwMode="auto">
            <a:xfrm>
              <a:off x="3634" y="3849"/>
              <a:ext cx="20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000099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000000"/>
                  </a:solidFill>
                  <a:latin typeface="Trebuchet MS" pitchFamily="34" charset="0"/>
                </a:rPr>
                <a:t>Spatial occurrence distributions</a:t>
              </a:r>
              <a:endParaRPr lang="en-US" sz="16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grpSp>
          <p:nvGrpSpPr>
            <p:cNvPr id="42001" name="Group 539"/>
            <p:cNvGrpSpPr>
              <a:grpSpLocks/>
            </p:cNvGrpSpPr>
            <p:nvPr/>
          </p:nvGrpSpPr>
          <p:grpSpPr bwMode="auto">
            <a:xfrm>
              <a:off x="3583" y="2251"/>
              <a:ext cx="1945" cy="1700"/>
              <a:chOff x="3583" y="2251"/>
              <a:chExt cx="1945" cy="1700"/>
            </a:xfrm>
          </p:grpSpPr>
          <p:grpSp>
            <p:nvGrpSpPr>
              <p:cNvPr id="42002" name="Group 518"/>
              <p:cNvGrpSpPr>
                <a:grpSpLocks/>
              </p:cNvGrpSpPr>
              <p:nvPr/>
            </p:nvGrpSpPr>
            <p:grpSpPr bwMode="auto">
              <a:xfrm>
                <a:off x="3583" y="3056"/>
                <a:ext cx="929" cy="895"/>
                <a:chOff x="3589" y="3045"/>
                <a:chExt cx="929" cy="895"/>
              </a:xfrm>
            </p:grpSpPr>
            <p:grpSp>
              <p:nvGrpSpPr>
                <p:cNvPr id="42108" name="Group 511"/>
                <p:cNvGrpSpPr>
                  <a:grpSpLocks/>
                </p:cNvGrpSpPr>
                <p:nvPr/>
              </p:nvGrpSpPr>
              <p:grpSpPr bwMode="auto">
                <a:xfrm>
                  <a:off x="3589" y="3165"/>
                  <a:ext cx="775" cy="680"/>
                  <a:chOff x="3589" y="3165"/>
                  <a:chExt cx="775" cy="680"/>
                </a:xfrm>
              </p:grpSpPr>
              <p:grpSp>
                <p:nvGrpSpPr>
                  <p:cNvPr id="42113" name="Group 1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956" y="3165"/>
                    <a:ext cx="408" cy="680"/>
                    <a:chOff x="4627" y="3668"/>
                    <a:chExt cx="340" cy="567"/>
                  </a:xfrm>
                </p:grpSpPr>
                <p:sp>
                  <p:nvSpPr>
                    <p:cNvPr id="42117" name="Oval 1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00" y="375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118" name="Oval 1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26" y="3747"/>
                      <a:ext cx="32" cy="32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119" name="Rectangle 1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27" y="3668"/>
                      <a:ext cx="340" cy="567"/>
                    </a:xfrm>
                    <a:prstGeom prst="rect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miter lim="800000"/>
                      <a:headEnd type="none" w="sm" len="sm"/>
                      <a:tailEnd type="none" w="sm" len="sm"/>
                    </a:ln>
                    <a:scene3d>
                      <a:camera prst="legacyObliqueTopRight"/>
                      <a:lightRig rig="legacyFlat3" dir="b"/>
                    </a:scene3d>
                    <a:sp3d extrusionH="430200" prstMaterial="legacyWireframe">
                      <a:bevelT w="13500" h="13500" prst="angle"/>
                      <a:bevelB w="13500" h="13500" prst="angle"/>
                      <a:extrusionClr>
                        <a:schemeClr val="bg2"/>
                      </a:extrusionClr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  <a:flatTx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120" name="Oval 1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32" y="3763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grpSp>
                  <p:nvGrpSpPr>
                    <p:cNvPr id="42121" name="Group 12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31" y="3867"/>
                      <a:ext cx="24" cy="309"/>
                      <a:chOff x="4831" y="3867"/>
                      <a:chExt cx="24" cy="309"/>
                    </a:xfrm>
                  </p:grpSpPr>
                  <p:grpSp>
                    <p:nvGrpSpPr>
                      <p:cNvPr id="42125" name="Group 12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831" y="3867"/>
                        <a:ext cx="24" cy="24"/>
                        <a:chOff x="4329" y="3961"/>
                        <a:chExt cx="24" cy="24"/>
                      </a:xfrm>
                    </p:grpSpPr>
                    <p:sp>
                      <p:nvSpPr>
                        <p:cNvPr id="42127" name="Line 12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329" y="3973"/>
                          <a:ext cx="24" cy="0"/>
                        </a:xfrm>
                        <a:prstGeom prst="line">
                          <a:avLst/>
                        </a:prstGeom>
                        <a:noFill/>
                        <a:ln w="12700" cap="sq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lIns="90000" tIns="46800" rIns="90000" bIns="46800"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128" name="Line 12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>
                          <a:off x="4329" y="3973"/>
                          <a:ext cx="24" cy="0"/>
                        </a:xfrm>
                        <a:prstGeom prst="line">
                          <a:avLst/>
                        </a:prstGeom>
                        <a:noFill/>
                        <a:ln w="12700" cap="sq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lIns="90000" tIns="46800" rIns="90000" bIns="46800"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2126" name="Line 12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843" y="3890"/>
                        <a:ext cx="0" cy="286"/>
                      </a:xfrm>
                      <a:prstGeom prst="line">
                        <a:avLst/>
                      </a:prstGeom>
                      <a:noFill/>
                      <a:ln w="6350" cap="rnd">
                        <a:solidFill>
                          <a:schemeClr val="bg2"/>
                        </a:solidFill>
                        <a:prstDash val="sysDot"/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0000" tIns="46800" rIns="90000" bIns="46800"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2122" name="Oval 12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19" y="3771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123" name="Oval 1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23" y="3754"/>
                      <a:ext cx="23" cy="21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124" name="Oval 1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40" y="3802"/>
                      <a:ext cx="11" cy="1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grpSp>
                <p:nvGrpSpPr>
                  <p:cNvPr id="42114" name="Group 510"/>
                  <p:cNvGrpSpPr>
                    <a:grpSpLocks/>
                  </p:cNvGrpSpPr>
                  <p:nvPr/>
                </p:nvGrpSpPr>
                <p:grpSpPr bwMode="auto">
                  <a:xfrm>
                    <a:off x="3589" y="3356"/>
                    <a:ext cx="362" cy="227"/>
                    <a:chOff x="3589" y="3356"/>
                    <a:chExt cx="362" cy="227"/>
                  </a:xfrm>
                </p:grpSpPr>
                <p:pic>
                  <p:nvPicPr>
                    <p:cNvPr id="42115" name="Picture 133" descr="images2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89" y="3356"/>
                      <a:ext cx="227" cy="2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116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9" y="3469"/>
                      <a:ext cx="122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2109" name="Group 497"/>
                <p:cNvGrpSpPr>
                  <a:grpSpLocks/>
                </p:cNvGrpSpPr>
                <p:nvPr/>
              </p:nvGrpSpPr>
              <p:grpSpPr bwMode="auto">
                <a:xfrm>
                  <a:off x="3833" y="3045"/>
                  <a:ext cx="685" cy="895"/>
                  <a:chOff x="3833" y="3045"/>
                  <a:chExt cx="685" cy="895"/>
                </a:xfrm>
              </p:grpSpPr>
              <p:sp>
                <p:nvSpPr>
                  <p:cNvPr id="42110" name="Text Box 4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54" y="3748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x</a:t>
                    </a:r>
                  </a:p>
                </p:txBody>
              </p:sp>
              <p:sp>
                <p:nvSpPr>
                  <p:cNvPr id="42111" name="Text Box 4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33" y="3045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y</a:t>
                    </a:r>
                  </a:p>
                </p:txBody>
              </p:sp>
              <p:sp>
                <p:nvSpPr>
                  <p:cNvPr id="42112" name="Text Box 4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4" y="3612"/>
                    <a:ext cx="15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</a:p>
                </p:txBody>
              </p:sp>
            </p:grpSp>
          </p:grpSp>
          <p:grpSp>
            <p:nvGrpSpPr>
              <p:cNvPr id="42003" name="Group 519"/>
              <p:cNvGrpSpPr>
                <a:grpSpLocks/>
              </p:cNvGrpSpPr>
              <p:nvPr/>
            </p:nvGrpSpPr>
            <p:grpSpPr bwMode="auto">
              <a:xfrm>
                <a:off x="4599" y="3056"/>
                <a:ext cx="929" cy="860"/>
                <a:chOff x="3589" y="2240"/>
                <a:chExt cx="929" cy="860"/>
              </a:xfrm>
            </p:grpSpPr>
            <p:grpSp>
              <p:nvGrpSpPr>
                <p:cNvPr id="42059" name="Group 509"/>
                <p:cNvGrpSpPr>
                  <a:grpSpLocks/>
                </p:cNvGrpSpPr>
                <p:nvPr/>
              </p:nvGrpSpPr>
              <p:grpSpPr bwMode="auto">
                <a:xfrm>
                  <a:off x="3589" y="2348"/>
                  <a:ext cx="775" cy="680"/>
                  <a:chOff x="3589" y="2348"/>
                  <a:chExt cx="775" cy="680"/>
                </a:xfrm>
              </p:grpSpPr>
              <p:grpSp>
                <p:nvGrpSpPr>
                  <p:cNvPr id="42064" name="Group 508"/>
                  <p:cNvGrpSpPr>
                    <a:grpSpLocks/>
                  </p:cNvGrpSpPr>
                  <p:nvPr/>
                </p:nvGrpSpPr>
                <p:grpSpPr bwMode="auto">
                  <a:xfrm>
                    <a:off x="3589" y="2540"/>
                    <a:ext cx="362" cy="227"/>
                    <a:chOff x="3589" y="2540"/>
                    <a:chExt cx="362" cy="227"/>
                  </a:xfrm>
                </p:grpSpPr>
                <p:sp>
                  <p:nvSpPr>
                    <p:cNvPr id="42106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9" y="2651"/>
                      <a:ext cx="122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pic>
                  <p:nvPicPr>
                    <p:cNvPr id="42107" name="Picture 31" descr="images8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589" y="2540"/>
                      <a:ext cx="227" cy="2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2065" name="Group 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956" y="2348"/>
                    <a:ext cx="408" cy="680"/>
                    <a:chOff x="5110" y="2961"/>
                    <a:chExt cx="340" cy="567"/>
                  </a:xfrm>
                </p:grpSpPr>
                <p:sp>
                  <p:nvSpPr>
                    <p:cNvPr id="42066" name="Oval 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64" y="3477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67" name="Oval 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3" y="3454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68" name="Oval 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33" y="3426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3366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69" name="Oval 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76" y="3428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0" name="Oval 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31" y="3441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1" name="Oval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32" y="346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2" name="Oval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5" y="3481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3" name="Oval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77" y="3442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4" name="Oval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71" y="3450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5" name="Oval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76" y="3466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6" name="Oval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76" y="3412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7" name="Oval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32" y="346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8" name="Oval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32" y="346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79" name="Oval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44" y="3442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0" name="Oval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58" y="345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1" name="Oval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97" y="3460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2" name="Oval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48" y="3469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3" name="Oval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21" y="3482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4" name="Oval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4" y="343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5" name="Oval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0" y="3483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6" name="Oval 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57" y="3432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7" name="Oval 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76" y="3463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8" name="Oval 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71" y="3486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89" name="Oval 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90" y="345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90" name="Oval 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3" y="3456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91" name="Oval 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16" y="3471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92" name="Oval 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15" y="3450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93" name="Oval 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68" y="3469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94" name="Oval 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4" y="303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95" name="Rectangle 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10" y="2961"/>
                      <a:ext cx="340" cy="567"/>
                    </a:xfrm>
                    <a:prstGeom prst="rect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miter lim="800000"/>
                      <a:headEnd type="none" w="sm" len="sm"/>
                      <a:tailEnd type="none" w="sm" len="sm"/>
                    </a:ln>
                    <a:scene3d>
                      <a:camera prst="legacyObliqueTopRight"/>
                      <a:lightRig rig="legacyFlat3" dir="b"/>
                    </a:scene3d>
                    <a:sp3d extrusionH="430200" prstMaterial="legacyWireframe">
                      <a:bevelT w="13500" h="13500" prst="angle"/>
                      <a:bevelB w="13500" h="13500" prst="angle"/>
                      <a:extrusionClr>
                        <a:schemeClr val="bg2"/>
                      </a:extrusionClr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  <a:flatTx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grpSp>
                  <p:nvGrpSpPr>
                    <p:cNvPr id="42096" name="Group 6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314" y="3160"/>
                      <a:ext cx="24" cy="309"/>
                      <a:chOff x="4831" y="3867"/>
                      <a:chExt cx="24" cy="309"/>
                    </a:xfrm>
                  </p:grpSpPr>
                  <p:grpSp>
                    <p:nvGrpSpPr>
                      <p:cNvPr id="42102" name="Group 6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831" y="3867"/>
                        <a:ext cx="24" cy="24"/>
                        <a:chOff x="4329" y="3961"/>
                        <a:chExt cx="24" cy="24"/>
                      </a:xfrm>
                    </p:grpSpPr>
                    <p:sp>
                      <p:nvSpPr>
                        <p:cNvPr id="42104" name="Line 6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329" y="3973"/>
                          <a:ext cx="24" cy="0"/>
                        </a:xfrm>
                        <a:prstGeom prst="line">
                          <a:avLst/>
                        </a:prstGeom>
                        <a:noFill/>
                        <a:ln w="12700" cap="sq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lIns="90000" tIns="46800" rIns="90000" bIns="46800"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105" name="Line 6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>
                          <a:off x="4329" y="3973"/>
                          <a:ext cx="24" cy="0"/>
                        </a:xfrm>
                        <a:prstGeom prst="line">
                          <a:avLst/>
                        </a:prstGeom>
                        <a:noFill/>
                        <a:ln w="12700" cap="sq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lIns="90000" tIns="46800" rIns="90000" bIns="46800"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2103" name="Line 6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843" y="3890"/>
                        <a:ext cx="0" cy="286"/>
                      </a:xfrm>
                      <a:prstGeom prst="line">
                        <a:avLst/>
                      </a:prstGeom>
                      <a:noFill/>
                      <a:ln w="6350" cap="rnd">
                        <a:solidFill>
                          <a:schemeClr val="bg2"/>
                        </a:solidFill>
                        <a:prstDash val="sysDot"/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0000" tIns="46800" rIns="90000" bIns="46800"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2097" name="Oval 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63" y="3197"/>
                      <a:ext cx="11" cy="1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98" name="Oval 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68" y="3256"/>
                      <a:ext cx="11" cy="1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99" name="Oval 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7" y="3309"/>
                      <a:ext cx="20" cy="18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100" name="Oval 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14" y="3041"/>
                      <a:ext cx="23" cy="21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101" name="Oval 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95" y="3056"/>
                      <a:ext cx="18" cy="17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2060" name="Group 498"/>
                <p:cNvGrpSpPr>
                  <a:grpSpLocks/>
                </p:cNvGrpSpPr>
                <p:nvPr/>
              </p:nvGrpSpPr>
              <p:grpSpPr bwMode="auto">
                <a:xfrm>
                  <a:off x="3833" y="2240"/>
                  <a:ext cx="685" cy="860"/>
                  <a:chOff x="3833" y="2240"/>
                  <a:chExt cx="685" cy="860"/>
                </a:xfrm>
              </p:grpSpPr>
              <p:sp>
                <p:nvSpPr>
                  <p:cNvPr id="42061" name="Text Box 4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54" y="2908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x</a:t>
                    </a:r>
                  </a:p>
                </p:txBody>
              </p:sp>
              <p:sp>
                <p:nvSpPr>
                  <p:cNvPr id="42062" name="Text Box 4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33" y="2240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y</a:t>
                    </a:r>
                  </a:p>
                </p:txBody>
              </p:sp>
              <p:sp>
                <p:nvSpPr>
                  <p:cNvPr id="42063" name="Text Box 49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4" y="2807"/>
                    <a:ext cx="15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</a:p>
                </p:txBody>
              </p:sp>
            </p:grpSp>
          </p:grpSp>
          <p:grpSp>
            <p:nvGrpSpPr>
              <p:cNvPr id="42004" name="Group 530"/>
              <p:cNvGrpSpPr>
                <a:grpSpLocks/>
              </p:cNvGrpSpPr>
              <p:nvPr/>
            </p:nvGrpSpPr>
            <p:grpSpPr bwMode="auto">
              <a:xfrm>
                <a:off x="4597" y="2251"/>
                <a:ext cx="931" cy="860"/>
                <a:chOff x="4603" y="2240"/>
                <a:chExt cx="931" cy="860"/>
              </a:xfrm>
            </p:grpSpPr>
            <p:grpSp>
              <p:nvGrpSpPr>
                <p:cNvPr id="42032" name="Group 529"/>
                <p:cNvGrpSpPr>
                  <a:grpSpLocks/>
                </p:cNvGrpSpPr>
                <p:nvPr/>
              </p:nvGrpSpPr>
              <p:grpSpPr bwMode="auto">
                <a:xfrm>
                  <a:off x="4603" y="2348"/>
                  <a:ext cx="791" cy="682"/>
                  <a:chOff x="4603" y="2348"/>
                  <a:chExt cx="791" cy="682"/>
                </a:xfrm>
              </p:grpSpPr>
              <p:grpSp>
                <p:nvGrpSpPr>
                  <p:cNvPr id="42037" name="Group 9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972" y="2348"/>
                    <a:ext cx="422" cy="682"/>
                    <a:chOff x="5087" y="2612"/>
                    <a:chExt cx="351" cy="567"/>
                  </a:xfrm>
                </p:grpSpPr>
                <p:sp>
                  <p:nvSpPr>
                    <p:cNvPr id="42041" name="Oval 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14" y="2941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42" name="Oval 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75" y="2966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43" name="Oval 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44" y="2965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44" name="Oval 1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69" y="2999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45" name="Rectangle 1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87" y="2612"/>
                      <a:ext cx="340" cy="567"/>
                    </a:xfrm>
                    <a:prstGeom prst="rect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miter lim="800000"/>
                      <a:headEnd type="none" w="sm" len="sm"/>
                      <a:tailEnd type="none" w="sm" len="sm"/>
                    </a:ln>
                    <a:scene3d>
                      <a:camera prst="legacyObliqueTopRight"/>
                      <a:lightRig rig="legacyFlat3" dir="b"/>
                    </a:scene3d>
                    <a:sp3d extrusionH="430200" prstMaterial="legacyWireframe">
                      <a:bevelT w="13500" h="13500" prst="angle"/>
                      <a:bevelB w="13500" h="13500" prst="angle"/>
                      <a:extrusionClr>
                        <a:schemeClr val="bg2"/>
                      </a:extrusionClr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  <a:flatTx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46" name="Oval 10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00" y="2995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grpSp>
                  <p:nvGrpSpPr>
                    <p:cNvPr id="42047" name="Group 10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91" y="2811"/>
                      <a:ext cx="24" cy="309"/>
                      <a:chOff x="4831" y="3867"/>
                      <a:chExt cx="24" cy="309"/>
                    </a:xfrm>
                  </p:grpSpPr>
                  <p:grpSp>
                    <p:nvGrpSpPr>
                      <p:cNvPr id="42055" name="Group 10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831" y="3867"/>
                        <a:ext cx="24" cy="24"/>
                        <a:chOff x="4329" y="3961"/>
                        <a:chExt cx="24" cy="24"/>
                      </a:xfrm>
                    </p:grpSpPr>
                    <p:sp>
                      <p:nvSpPr>
                        <p:cNvPr id="42057" name="Line 10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329" y="3973"/>
                          <a:ext cx="24" cy="0"/>
                        </a:xfrm>
                        <a:prstGeom prst="line">
                          <a:avLst/>
                        </a:prstGeom>
                        <a:noFill/>
                        <a:ln w="12700" cap="sq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lIns="90000" tIns="46800" rIns="90000" bIns="46800"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058" name="Line 10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>
                          <a:off x="4329" y="3973"/>
                          <a:ext cx="24" cy="0"/>
                        </a:xfrm>
                        <a:prstGeom prst="line">
                          <a:avLst/>
                        </a:prstGeom>
                        <a:noFill/>
                        <a:ln w="12700" cap="sq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lIns="90000" tIns="46800" rIns="90000" bIns="46800"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2056" name="Line 10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843" y="3890"/>
                        <a:ext cx="0" cy="286"/>
                      </a:xfrm>
                      <a:prstGeom prst="line">
                        <a:avLst/>
                      </a:prstGeom>
                      <a:noFill/>
                      <a:ln w="6350" cap="rnd">
                        <a:solidFill>
                          <a:schemeClr val="bg2"/>
                        </a:solidFill>
                        <a:prstDash val="sysDot"/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0000" tIns="46800" rIns="90000" bIns="46800"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2048" name="Oval 10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32" y="2943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49" name="Oval 10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81" y="2980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50" name="Oval 1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91" y="3009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51" name="Oval 1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67" y="2951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52" name="Oval 11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52" y="301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53" name="Oval 1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47" y="2984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54" name="Oval 1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91" y="3056"/>
                      <a:ext cx="23" cy="21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grpSp>
                <p:nvGrpSpPr>
                  <p:cNvPr id="42038" name="Group 528"/>
                  <p:cNvGrpSpPr>
                    <a:grpSpLocks/>
                  </p:cNvGrpSpPr>
                  <p:nvPr/>
                </p:nvGrpSpPr>
                <p:grpSpPr bwMode="auto">
                  <a:xfrm>
                    <a:off x="4603" y="2540"/>
                    <a:ext cx="358" cy="227"/>
                    <a:chOff x="4603" y="2540"/>
                    <a:chExt cx="358" cy="227"/>
                  </a:xfrm>
                </p:grpSpPr>
                <p:pic>
                  <p:nvPicPr>
                    <p:cNvPr id="42039" name="Picture 116" descr="images69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03" y="2540"/>
                      <a:ext cx="227" cy="2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040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9" y="2651"/>
                      <a:ext cx="122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2033" name="Group 524"/>
                <p:cNvGrpSpPr>
                  <a:grpSpLocks/>
                </p:cNvGrpSpPr>
                <p:nvPr/>
              </p:nvGrpSpPr>
              <p:grpSpPr bwMode="auto">
                <a:xfrm>
                  <a:off x="4849" y="2240"/>
                  <a:ext cx="685" cy="860"/>
                  <a:chOff x="4849" y="2240"/>
                  <a:chExt cx="685" cy="860"/>
                </a:xfrm>
              </p:grpSpPr>
              <p:sp>
                <p:nvSpPr>
                  <p:cNvPr id="42034" name="Text Box 5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0" y="2908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x</a:t>
                    </a:r>
                  </a:p>
                </p:txBody>
              </p:sp>
              <p:sp>
                <p:nvSpPr>
                  <p:cNvPr id="42035" name="Text Box 50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49" y="2240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y</a:t>
                    </a:r>
                  </a:p>
                </p:txBody>
              </p:sp>
              <p:sp>
                <p:nvSpPr>
                  <p:cNvPr id="42036" name="Text Box 5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0" y="2807"/>
                    <a:ext cx="15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</a:p>
                </p:txBody>
              </p:sp>
            </p:grpSp>
          </p:grpSp>
          <p:grpSp>
            <p:nvGrpSpPr>
              <p:cNvPr id="42005" name="Group 527"/>
              <p:cNvGrpSpPr>
                <a:grpSpLocks/>
              </p:cNvGrpSpPr>
              <p:nvPr/>
            </p:nvGrpSpPr>
            <p:grpSpPr bwMode="auto">
              <a:xfrm>
                <a:off x="3583" y="2251"/>
                <a:ext cx="931" cy="895"/>
                <a:chOff x="4603" y="3045"/>
                <a:chExt cx="931" cy="895"/>
              </a:xfrm>
            </p:grpSpPr>
            <p:grpSp>
              <p:nvGrpSpPr>
                <p:cNvPr id="42006" name="Group 526"/>
                <p:cNvGrpSpPr>
                  <a:grpSpLocks/>
                </p:cNvGrpSpPr>
                <p:nvPr/>
              </p:nvGrpSpPr>
              <p:grpSpPr bwMode="auto">
                <a:xfrm>
                  <a:off x="4603" y="3165"/>
                  <a:ext cx="777" cy="680"/>
                  <a:chOff x="4603" y="3165"/>
                  <a:chExt cx="777" cy="680"/>
                </a:xfrm>
              </p:grpSpPr>
              <p:grpSp>
                <p:nvGrpSpPr>
                  <p:cNvPr id="42011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4972" y="3165"/>
                    <a:ext cx="408" cy="680"/>
                    <a:chOff x="4794" y="3483"/>
                    <a:chExt cx="408" cy="680"/>
                  </a:xfrm>
                </p:grpSpPr>
                <p:grpSp>
                  <p:nvGrpSpPr>
                    <p:cNvPr id="42015" name="Group 7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39" y="3722"/>
                      <a:ext cx="29" cy="370"/>
                      <a:chOff x="4831" y="3867"/>
                      <a:chExt cx="24" cy="309"/>
                    </a:xfrm>
                  </p:grpSpPr>
                  <p:grpSp>
                    <p:nvGrpSpPr>
                      <p:cNvPr id="42028" name="Group 7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831" y="3867"/>
                        <a:ext cx="24" cy="24"/>
                        <a:chOff x="4329" y="3961"/>
                        <a:chExt cx="24" cy="24"/>
                      </a:xfrm>
                    </p:grpSpPr>
                    <p:sp>
                      <p:nvSpPr>
                        <p:cNvPr id="42030" name="Line 7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4329" y="3973"/>
                          <a:ext cx="24" cy="0"/>
                        </a:xfrm>
                        <a:prstGeom prst="line">
                          <a:avLst/>
                        </a:prstGeom>
                        <a:noFill/>
                        <a:ln w="12700" cap="sq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lIns="90000" tIns="46800" rIns="90000" bIns="46800"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2031" name="Line 7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16200000" flipH="1">
                          <a:off x="4329" y="3973"/>
                          <a:ext cx="24" cy="0"/>
                        </a:xfrm>
                        <a:prstGeom prst="line">
                          <a:avLst/>
                        </a:prstGeom>
                        <a:noFill/>
                        <a:ln w="12700" cap="sq">
                          <a:solidFill>
                            <a:schemeClr val="bg2"/>
                          </a:solidFill>
                          <a:round/>
                          <a:headEnd type="none" w="sm" len="sm"/>
                          <a:tailEnd type="none" w="sm" len="sm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lIns="90000" tIns="46800" rIns="90000" bIns="46800"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2029" name="Line 7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843" y="3890"/>
                        <a:ext cx="0" cy="286"/>
                      </a:xfrm>
                      <a:prstGeom prst="line">
                        <a:avLst/>
                      </a:prstGeom>
                      <a:noFill/>
                      <a:ln w="6350" cap="rnd">
                        <a:solidFill>
                          <a:schemeClr val="bg2"/>
                        </a:solidFill>
                        <a:prstDash val="sysDot"/>
                        <a:round/>
                        <a:headEnd type="none" w="sm" len="sm"/>
                        <a:tailEnd type="none" w="sm" len="sm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90000" tIns="46800" rIns="90000" bIns="46800"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2016" name="Oval 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14" y="3816"/>
                      <a:ext cx="57" cy="63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17" name="Oval 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42" y="3844"/>
                      <a:ext cx="33" cy="3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18" name="Oval 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77" y="3800"/>
                      <a:ext cx="58" cy="52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19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05" y="3749"/>
                      <a:ext cx="58" cy="53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20" name="Oval 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97" y="3770"/>
                      <a:ext cx="57" cy="5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21" name="Oval 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48" y="3758"/>
                      <a:ext cx="58" cy="52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22" name="Oval 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34" y="3791"/>
                      <a:ext cx="53" cy="48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23" name="Rectangle 8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94" y="3483"/>
                      <a:ext cx="408" cy="680"/>
                    </a:xfrm>
                    <a:prstGeom prst="rect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miter lim="800000"/>
                      <a:headEnd type="none" w="sm" len="sm"/>
                      <a:tailEnd type="none" w="sm" len="sm"/>
                    </a:ln>
                    <a:scene3d>
                      <a:camera prst="legacyObliqueTopRight"/>
                      <a:lightRig rig="legacyFlat3" dir="b"/>
                    </a:scene3d>
                    <a:sp3d extrusionH="430200" prstMaterial="legacyWireframe">
                      <a:bevelT w="13500" h="13500" prst="angle"/>
                      <a:bevelB w="13500" h="13500" prst="angle"/>
                      <a:extrusionClr>
                        <a:schemeClr val="bg2"/>
                      </a:extrusionClr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  <a:flatTx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24" name="Oval 8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66" y="3741"/>
                      <a:ext cx="46" cy="42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25" name="Oval 8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06" y="3808"/>
                      <a:ext cx="46" cy="43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26" name="Oval 9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42" y="3590"/>
                      <a:ext cx="33" cy="3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2027" name="Oval 9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24" y="3610"/>
                      <a:ext cx="33" cy="3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grpSp>
                <p:nvGrpSpPr>
                  <p:cNvPr id="42012" name="Group 525"/>
                  <p:cNvGrpSpPr>
                    <a:grpSpLocks/>
                  </p:cNvGrpSpPr>
                  <p:nvPr/>
                </p:nvGrpSpPr>
                <p:grpSpPr bwMode="auto">
                  <a:xfrm>
                    <a:off x="4603" y="3356"/>
                    <a:ext cx="358" cy="227"/>
                    <a:chOff x="4603" y="3356"/>
                    <a:chExt cx="358" cy="227"/>
                  </a:xfrm>
                </p:grpSpPr>
                <p:pic>
                  <p:nvPicPr>
                    <p:cNvPr id="42013" name="Picture 93" descr="images06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603" y="3356"/>
                      <a:ext cx="227" cy="2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2014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9" y="3469"/>
                      <a:ext cx="122" cy="0"/>
                    </a:xfrm>
                    <a:prstGeom prst="line">
                      <a:avLst/>
                    </a:prstGeom>
                    <a:noFill/>
                    <a:ln w="12700" cap="sq">
                      <a:solidFill>
                        <a:schemeClr val="bg2"/>
                      </a:solidFill>
                      <a:round/>
                      <a:headEnd type="none" w="sm" len="sm"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2007" name="Group 503"/>
                <p:cNvGrpSpPr>
                  <a:grpSpLocks/>
                </p:cNvGrpSpPr>
                <p:nvPr/>
              </p:nvGrpSpPr>
              <p:grpSpPr bwMode="auto">
                <a:xfrm>
                  <a:off x="4849" y="3045"/>
                  <a:ext cx="685" cy="895"/>
                  <a:chOff x="3833" y="3045"/>
                  <a:chExt cx="685" cy="895"/>
                </a:xfrm>
              </p:grpSpPr>
              <p:sp>
                <p:nvSpPr>
                  <p:cNvPr id="42008" name="Text Box 5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54" y="3748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x</a:t>
                    </a:r>
                  </a:p>
                </p:txBody>
              </p:sp>
              <p:sp>
                <p:nvSpPr>
                  <p:cNvPr id="42009" name="Text Box 50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33" y="3045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y</a:t>
                    </a:r>
                  </a:p>
                </p:txBody>
              </p:sp>
              <p:sp>
                <p:nvSpPr>
                  <p:cNvPr id="42010" name="Text Box 5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4" y="3612"/>
                    <a:ext cx="15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</a:p>
                </p:txBody>
              </p:sp>
            </p:grpSp>
          </p:grpSp>
        </p:grpSp>
      </p:grpSp>
      <p:pic>
        <p:nvPicPr>
          <p:cNvPr id="2350613" name="Picture 533" descr="IFWN-sequence-0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t="68086" r="27441" b="16063"/>
          <a:stretch>
            <a:fillRect/>
          </a:stretch>
        </p:blipFill>
        <p:spPr bwMode="auto">
          <a:xfrm>
            <a:off x="8774113" y="57340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0615" name="Line 535"/>
          <p:cNvSpPr>
            <a:spLocks noChangeShapeType="1"/>
          </p:cNvSpPr>
          <p:nvPr/>
        </p:nvSpPr>
        <p:spPr bwMode="auto">
          <a:xfrm flipV="1">
            <a:off x="8423275" y="5913438"/>
            <a:ext cx="342900" cy="85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2350616" name="Line 536"/>
          <p:cNvSpPr>
            <a:spLocks noChangeShapeType="1"/>
          </p:cNvSpPr>
          <p:nvPr/>
        </p:nvSpPr>
        <p:spPr bwMode="auto">
          <a:xfrm flipV="1">
            <a:off x="8105775" y="5337175"/>
            <a:ext cx="679450" cy="63817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pic>
        <p:nvPicPr>
          <p:cNvPr id="2350614" name="Picture 534" descr="IFWN-sequence-0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t="69623" r="49159" b="14525"/>
          <a:stretch>
            <a:fillRect/>
          </a:stretch>
        </p:blipFill>
        <p:spPr bwMode="auto">
          <a:xfrm>
            <a:off x="8775700" y="5157788"/>
            <a:ext cx="358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3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1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10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5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5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0615" grpId="0" animBg="1"/>
      <p:bldP spid="23506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629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3011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7024688" y="6405563"/>
            <a:ext cx="19034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kumimoji="1" lang="en-US" sz="1600">
                <a:solidFill>
                  <a:srgbClr val="000099"/>
                </a:solidFill>
                <a:latin typeface="Trebuchet MS" pitchFamily="34" charset="0"/>
              </a:rPr>
              <a:t>[Leibe04, Leibe08]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Implicit Shape Model - Recognition</a:t>
            </a:r>
          </a:p>
        </p:txBody>
      </p:sp>
      <p:pic>
        <p:nvPicPr>
          <p:cNvPr id="2054" name="Picture 3" descr="t1f3l165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1620" name="Text Box 4"/>
          <p:cNvSpPr txBox="1">
            <a:spLocks noChangeArrowheads="1"/>
          </p:cNvSpPr>
          <p:nvPr/>
        </p:nvSpPr>
        <p:spPr bwMode="auto">
          <a:xfrm>
            <a:off x="1562100" y="1119188"/>
            <a:ext cx="1681163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Trebuchet MS" pitchFamily="34" charset="0"/>
              </a:rPr>
              <a:t>Interest Points</a:t>
            </a:r>
            <a:endParaRPr lang="en-GB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2671621" name="Picture 5" descr="result-t1f3l16528-intp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76600" y="1042988"/>
            <a:ext cx="2489200" cy="1936750"/>
            <a:chOff x="2064" y="657"/>
            <a:chExt cx="1568" cy="1220"/>
          </a:xfrm>
        </p:grpSpPr>
        <p:sp>
          <p:nvSpPr>
            <p:cNvPr id="2198" name="Line 7"/>
            <p:cNvSpPr>
              <a:spLocks noChangeShapeType="1"/>
            </p:cNvSpPr>
            <p:nvPr/>
          </p:nvSpPr>
          <p:spPr bwMode="auto">
            <a:xfrm>
              <a:off x="2064" y="1462"/>
              <a:ext cx="2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99" name="Group 8"/>
            <p:cNvGrpSpPr>
              <a:grpSpLocks/>
            </p:cNvGrpSpPr>
            <p:nvPr/>
          </p:nvGrpSpPr>
          <p:grpSpPr bwMode="auto">
            <a:xfrm>
              <a:off x="2244" y="657"/>
              <a:ext cx="1388" cy="1220"/>
              <a:chOff x="2244" y="657"/>
              <a:chExt cx="1388" cy="1220"/>
            </a:xfrm>
          </p:grpSpPr>
          <p:sp>
            <p:nvSpPr>
              <p:cNvPr id="2200" name="Text Box 9"/>
              <p:cNvSpPr txBox="1">
                <a:spLocks noChangeArrowheads="1"/>
              </p:cNvSpPr>
              <p:nvPr/>
            </p:nvSpPr>
            <p:spPr bwMode="auto">
              <a:xfrm>
                <a:off x="2244" y="657"/>
                <a:ext cx="1388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Matched Codebook 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Entries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2201" name="Picture 10" descr="result-t1f3l16528-patche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" y="1026"/>
                <a:ext cx="1134" cy="851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562600" y="1042988"/>
            <a:ext cx="2286000" cy="1936750"/>
            <a:chOff x="3504" y="657"/>
            <a:chExt cx="1440" cy="1220"/>
          </a:xfrm>
        </p:grpSpPr>
        <p:sp>
          <p:nvSpPr>
            <p:cNvPr id="2168" name="Line 12"/>
            <p:cNvSpPr>
              <a:spLocks noChangeShapeType="1"/>
            </p:cNvSpPr>
            <p:nvPr/>
          </p:nvSpPr>
          <p:spPr bwMode="auto">
            <a:xfrm>
              <a:off x="3504" y="1462"/>
              <a:ext cx="2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69" name="Group 13"/>
            <p:cNvGrpSpPr>
              <a:grpSpLocks/>
            </p:cNvGrpSpPr>
            <p:nvPr/>
          </p:nvGrpSpPr>
          <p:grpSpPr bwMode="auto">
            <a:xfrm>
              <a:off x="3810" y="657"/>
              <a:ext cx="1134" cy="1220"/>
              <a:chOff x="3810" y="657"/>
              <a:chExt cx="1134" cy="1220"/>
            </a:xfrm>
          </p:grpSpPr>
          <p:sp>
            <p:nvSpPr>
              <p:cNvPr id="2170" name="Text Box 14"/>
              <p:cNvSpPr txBox="1">
                <a:spLocks noChangeArrowheads="1"/>
              </p:cNvSpPr>
              <p:nvPr/>
            </p:nvSpPr>
            <p:spPr bwMode="auto">
              <a:xfrm>
                <a:off x="3927" y="657"/>
                <a:ext cx="961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Probabilistic 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Voting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2171" name="Group 15"/>
              <p:cNvGrpSpPr>
                <a:grpSpLocks/>
              </p:cNvGrpSpPr>
              <p:nvPr/>
            </p:nvGrpSpPr>
            <p:grpSpPr bwMode="auto">
              <a:xfrm>
                <a:off x="3810" y="1026"/>
                <a:ext cx="1134" cy="851"/>
                <a:chOff x="3810" y="1026"/>
                <a:chExt cx="1134" cy="851"/>
              </a:xfrm>
            </p:grpSpPr>
            <p:pic>
              <p:nvPicPr>
                <p:cNvPr id="2172" name="Picture 16" descr="t1f3l16528-gray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" y="1026"/>
                  <a:ext cx="1134" cy="8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73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4214" y="1160"/>
                  <a:ext cx="27" cy="138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4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4173" y="1298"/>
                  <a:ext cx="91" cy="19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5" name="Oval 19"/>
                <p:cNvSpPr>
                  <a:spLocks noChangeArrowheads="1"/>
                </p:cNvSpPr>
                <p:nvPr/>
              </p:nvSpPr>
              <p:spPr bwMode="auto">
                <a:xfrm>
                  <a:off x="4189" y="1288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76" name="Oval 20"/>
                <p:cNvSpPr>
                  <a:spLocks noChangeArrowheads="1"/>
                </p:cNvSpPr>
                <p:nvPr/>
              </p:nvSpPr>
              <p:spPr bwMode="auto">
                <a:xfrm>
                  <a:off x="4744" y="1261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77" name="Oval 21"/>
                <p:cNvSpPr>
                  <a:spLocks noChangeArrowheads="1"/>
                </p:cNvSpPr>
                <p:nvPr/>
              </p:nvSpPr>
              <p:spPr bwMode="auto">
                <a:xfrm>
                  <a:off x="3919" y="1298"/>
                  <a:ext cx="34" cy="3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78" name="Oval 22"/>
                <p:cNvSpPr>
                  <a:spLocks noChangeArrowheads="1"/>
                </p:cNvSpPr>
                <p:nvPr/>
              </p:nvSpPr>
              <p:spPr bwMode="auto">
                <a:xfrm>
                  <a:off x="4245" y="1272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79" name="Oval 23"/>
                <p:cNvSpPr>
                  <a:spLocks noChangeArrowheads="1"/>
                </p:cNvSpPr>
                <p:nvPr/>
              </p:nvSpPr>
              <p:spPr bwMode="auto">
                <a:xfrm>
                  <a:off x="4694" y="1276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80" name="Oval 24"/>
                <p:cNvSpPr>
                  <a:spLocks noChangeArrowheads="1"/>
                </p:cNvSpPr>
                <p:nvPr/>
              </p:nvSpPr>
              <p:spPr bwMode="auto">
                <a:xfrm>
                  <a:off x="4717" y="1309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81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4748" y="1298"/>
                  <a:ext cx="15" cy="148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2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4672" y="1298"/>
                  <a:ext cx="45" cy="19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3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3946" y="1321"/>
                  <a:ext cx="231" cy="160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4" name="Line 28"/>
                <p:cNvSpPr>
                  <a:spLocks noChangeShapeType="1"/>
                </p:cNvSpPr>
                <p:nvPr/>
              </p:nvSpPr>
              <p:spPr bwMode="auto">
                <a:xfrm flipH="1" flipV="1">
                  <a:off x="4558" y="1321"/>
                  <a:ext cx="114" cy="18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5" name="Oval 29"/>
                <p:cNvSpPr>
                  <a:spLocks noChangeArrowheads="1"/>
                </p:cNvSpPr>
                <p:nvPr/>
              </p:nvSpPr>
              <p:spPr bwMode="auto">
                <a:xfrm>
                  <a:off x="4537" y="1300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86" name="Oval 30"/>
                <p:cNvSpPr>
                  <a:spLocks noChangeArrowheads="1"/>
                </p:cNvSpPr>
                <p:nvPr/>
              </p:nvSpPr>
              <p:spPr bwMode="auto">
                <a:xfrm>
                  <a:off x="4894" y="1348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8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4744" y="1366"/>
                  <a:ext cx="155" cy="7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8" name="Line 32"/>
                <p:cNvSpPr>
                  <a:spLocks noChangeShapeType="1"/>
                </p:cNvSpPr>
                <p:nvPr/>
              </p:nvSpPr>
              <p:spPr bwMode="auto">
                <a:xfrm>
                  <a:off x="4241" y="1152"/>
                  <a:ext cx="159" cy="169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9" name="Oval 33"/>
                <p:cNvSpPr>
                  <a:spLocks noChangeArrowheads="1"/>
                </p:cNvSpPr>
                <p:nvPr/>
              </p:nvSpPr>
              <p:spPr bwMode="auto">
                <a:xfrm>
                  <a:off x="4010" y="1241"/>
                  <a:ext cx="34" cy="3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90" name="Oval 34"/>
                <p:cNvSpPr>
                  <a:spLocks noChangeArrowheads="1"/>
                </p:cNvSpPr>
                <p:nvPr/>
              </p:nvSpPr>
              <p:spPr bwMode="auto">
                <a:xfrm>
                  <a:off x="4397" y="1321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191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4037" y="1152"/>
                  <a:ext cx="204" cy="10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2192" name="Picture 36" descr="images587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7" y="1086"/>
                  <a:ext cx="150" cy="15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3" name="Picture 37" descr="images17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1" y="1384"/>
                  <a:ext cx="218" cy="218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4" name="Picture 38" descr="images259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8" y="1138"/>
                  <a:ext cx="68" cy="68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5" name="Picture 39" descr="images690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4" y="1442"/>
                  <a:ext cx="127" cy="12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6" name="Picture 40" descr="images192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4" y="1391"/>
                  <a:ext cx="114" cy="11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97" name="Line 41"/>
                <p:cNvSpPr>
                  <a:spLocks noChangeShapeType="1"/>
                </p:cNvSpPr>
                <p:nvPr/>
              </p:nvSpPr>
              <p:spPr bwMode="auto">
                <a:xfrm>
                  <a:off x="4725" y="1174"/>
                  <a:ext cx="15" cy="147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2671658" name="Picture 42" descr="t1f3l165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7267575" y="2314575"/>
            <a:ext cx="1855788" cy="2195513"/>
            <a:chOff x="4578" y="1458"/>
            <a:chExt cx="1169" cy="1383"/>
          </a:xfrm>
        </p:grpSpPr>
        <p:sp>
          <p:nvSpPr>
            <p:cNvPr id="2104" name="Line 44"/>
            <p:cNvSpPr>
              <a:spLocks noChangeShapeType="1"/>
            </p:cNvSpPr>
            <p:nvPr/>
          </p:nvSpPr>
          <p:spPr bwMode="auto">
            <a:xfrm>
              <a:off x="4992" y="1458"/>
              <a:ext cx="240" cy="2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05" name="Group 45"/>
            <p:cNvGrpSpPr>
              <a:grpSpLocks/>
            </p:cNvGrpSpPr>
            <p:nvPr/>
          </p:nvGrpSpPr>
          <p:grpSpPr bwMode="auto">
            <a:xfrm>
              <a:off x="4578" y="1871"/>
              <a:ext cx="1169" cy="970"/>
              <a:chOff x="4578" y="1871"/>
              <a:chExt cx="1169" cy="970"/>
            </a:xfrm>
          </p:grpSpPr>
          <p:sp>
            <p:nvSpPr>
              <p:cNvPr id="2106" name="Text Box 46"/>
              <p:cNvSpPr txBox="1">
                <a:spLocks noChangeArrowheads="1"/>
              </p:cNvSpPr>
              <p:nvPr/>
            </p:nvSpPr>
            <p:spPr bwMode="auto">
              <a:xfrm>
                <a:off x="4578" y="2434"/>
                <a:ext cx="1153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3D Voting Space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(continuous)</a:t>
                </a:r>
                <a:endParaRPr lang="en-GB" sz="200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2107" name="Group 47"/>
              <p:cNvGrpSpPr>
                <a:grpSpLocks/>
              </p:cNvGrpSpPr>
              <p:nvPr/>
            </p:nvGrpSpPr>
            <p:grpSpPr bwMode="auto">
              <a:xfrm>
                <a:off x="4680" y="1871"/>
                <a:ext cx="1067" cy="689"/>
                <a:chOff x="4680" y="1871"/>
                <a:chExt cx="1067" cy="689"/>
              </a:xfrm>
            </p:grpSpPr>
            <p:sp>
              <p:nvSpPr>
                <p:cNvPr id="2108" name="Rectangl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4717" y="1933"/>
                  <a:ext cx="885" cy="545"/>
                </a:xfrm>
                <a:prstGeom prst="rect">
                  <a:avLst/>
                </a:prstGeom>
                <a:noFill/>
                <a:ln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scene3d>
                  <a:camera prst="legacyObliqueTopRight"/>
                  <a:lightRig rig="legacyFlat3" dir="b"/>
                </a:scene3d>
                <a:sp3d extrusionH="430200" prstMaterial="legacyWirefram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 anchor="ctr">
                  <a:spAutoFit/>
                  <a:flatTx/>
                </a:bodyPr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grpSp>
              <p:nvGrpSpPr>
                <p:cNvPr id="2109" name="Group 49"/>
                <p:cNvGrpSpPr>
                  <a:grpSpLocks/>
                </p:cNvGrpSpPr>
                <p:nvPr/>
              </p:nvGrpSpPr>
              <p:grpSpPr bwMode="auto">
                <a:xfrm>
                  <a:off x="4680" y="1871"/>
                  <a:ext cx="1067" cy="689"/>
                  <a:chOff x="4680" y="1871"/>
                  <a:chExt cx="1067" cy="689"/>
                </a:xfrm>
              </p:grpSpPr>
              <p:sp>
                <p:nvSpPr>
                  <p:cNvPr id="2165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3" y="2368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x</a:t>
                    </a:r>
                  </a:p>
                </p:txBody>
              </p:sp>
              <p:sp>
                <p:nvSpPr>
                  <p:cNvPr id="2166" name="Text 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80" y="1871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y</a:t>
                    </a:r>
                  </a:p>
                </p:txBody>
              </p:sp>
              <p:sp>
                <p:nvSpPr>
                  <p:cNvPr id="2167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94" y="2273"/>
                    <a:ext cx="15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</a:p>
                </p:txBody>
              </p:sp>
            </p:grpSp>
            <p:grpSp>
              <p:nvGrpSpPr>
                <p:cNvPr id="2110" name="Group 53"/>
                <p:cNvGrpSpPr>
                  <a:grpSpLocks/>
                </p:cNvGrpSpPr>
                <p:nvPr/>
              </p:nvGrpSpPr>
              <p:grpSpPr bwMode="auto">
                <a:xfrm>
                  <a:off x="4779" y="2047"/>
                  <a:ext cx="873" cy="398"/>
                  <a:chOff x="4779" y="2047"/>
                  <a:chExt cx="873" cy="398"/>
                </a:xfrm>
              </p:grpSpPr>
              <p:grpSp>
                <p:nvGrpSpPr>
                  <p:cNvPr id="2111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4779" y="2047"/>
                    <a:ext cx="873" cy="398"/>
                    <a:chOff x="4779" y="2047"/>
                    <a:chExt cx="873" cy="398"/>
                  </a:xfrm>
                </p:grpSpPr>
                <p:grpSp>
                  <p:nvGrpSpPr>
                    <p:cNvPr id="2118" name="Group 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02" y="2204"/>
                      <a:ext cx="545" cy="50"/>
                      <a:chOff x="5102" y="2204"/>
                      <a:chExt cx="545" cy="50"/>
                    </a:xfrm>
                  </p:grpSpPr>
                  <p:sp>
                    <p:nvSpPr>
                      <p:cNvPr id="2162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02" y="2204"/>
                        <a:ext cx="38" cy="36"/>
                      </a:xfrm>
                      <a:prstGeom prst="ellipse">
                        <a:avLst/>
                      </a:prstGeom>
                      <a:solidFill>
                        <a:srgbClr val="33CCCC"/>
                      </a:solidFill>
                      <a:ln w="95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de-CH" sz="2000">
                          <a:solidFill>
                            <a:srgbClr val="FFFFFF"/>
                          </a:solidFill>
                          <a:latin typeface="Trebuchet MS" pitchFamily="34" charset="0"/>
                        </a:endParaRPr>
                      </a:p>
                    </p:txBody>
                  </p:sp>
                  <p:sp>
                    <p:nvSpPr>
                      <p:cNvPr id="2163" name="Oval 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25" y="2208"/>
                        <a:ext cx="38" cy="35"/>
                      </a:xfrm>
                      <a:prstGeom prst="ellipse">
                        <a:avLst/>
                      </a:prstGeom>
                      <a:solidFill>
                        <a:srgbClr val="33CCCC"/>
                      </a:solidFill>
                      <a:ln w="95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de-CH" sz="2000">
                          <a:solidFill>
                            <a:srgbClr val="FFFFFF"/>
                          </a:solidFill>
                          <a:latin typeface="Trebuchet MS" pitchFamily="34" charset="0"/>
                        </a:endParaRPr>
                      </a:p>
                    </p:txBody>
                  </p:sp>
                  <p:sp>
                    <p:nvSpPr>
                      <p:cNvPr id="2164" name="Oval 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09" y="2219"/>
                        <a:ext cx="38" cy="35"/>
                      </a:xfrm>
                      <a:prstGeom prst="ellipse">
                        <a:avLst/>
                      </a:prstGeom>
                      <a:solidFill>
                        <a:srgbClr val="33CCCC"/>
                      </a:solidFill>
                      <a:ln w="95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de-CH" sz="2000">
                          <a:solidFill>
                            <a:srgbClr val="FFFFFF"/>
                          </a:solidFill>
                          <a:latin typeface="Trebuchet MS" pitchFamily="34" charset="0"/>
                        </a:endParaRPr>
                      </a:p>
                    </p:txBody>
                  </p:sp>
                </p:grpSp>
                <p:sp>
                  <p:nvSpPr>
                    <p:cNvPr id="2119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64" y="2153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0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9" y="2218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1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1" y="2150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2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7" y="2100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3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6" y="2189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4" name="Oval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5" y="2100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5" name="Oval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83" y="2189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6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2118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7" name="Oval 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68" y="2153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8" name="Oval 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02" y="2136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29" name="Oval 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63" y="2231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0" name="Oval 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23" y="2243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1" name="Oval 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97" y="212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2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2189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3" name="Oval 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9" y="2083"/>
                      <a:ext cx="28" cy="2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4" name="Oval 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94" y="2225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5" name="Oval 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10" y="2296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6" name="Oval 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85" y="220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7" name="Oval 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44" y="2048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8" name="Oval 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02" y="2171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39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2" y="2100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0" name="Oval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35" y="2284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1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4" y="2172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2" name="Oval 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9" y="2278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3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68" y="204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4" name="Oval 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21" y="2420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5" name="Oval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80" y="2204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6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7" y="2201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7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03" y="2151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8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22" y="2240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49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41" y="2151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0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99" y="2240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1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0" y="2169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2" name="Oval 9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84" y="2204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3" name="Oval 9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18" y="218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4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0" y="2240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5" name="Oval 9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18" y="2222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6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8" y="2151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7" name="Oval 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1" y="209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8" name="Oval 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4" y="2299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59" name="Oval 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21" y="2050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60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36" y="2073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61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4" y="2345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grpSp>
                <p:nvGrpSpPr>
                  <p:cNvPr id="2112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4905" y="2092"/>
                    <a:ext cx="159" cy="321"/>
                    <a:chOff x="4905" y="2092"/>
                    <a:chExt cx="159" cy="321"/>
                  </a:xfrm>
                </p:grpSpPr>
                <p:sp>
                  <p:nvSpPr>
                    <p:cNvPr id="2116" name="Line 10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986" y="2251"/>
                      <a:ext cx="0" cy="162"/>
                    </a:xfrm>
                    <a:prstGeom prst="line">
                      <a:avLst/>
                    </a:prstGeom>
                    <a:noFill/>
                    <a:ln w="6350" cap="rnd">
                      <a:solidFill>
                        <a:schemeClr val="bg2"/>
                      </a:solidFill>
                      <a:prstDash val="sysDot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5" y="2092"/>
                      <a:ext cx="159" cy="159"/>
                    </a:xfrm>
                    <a:prstGeom prst="ellipse">
                      <a:avLst/>
                    </a:prstGeom>
                    <a:noFill/>
                    <a:ln w="25400" cap="sq">
                      <a:solidFill>
                        <a:srgbClr val="FF33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grpSp>
                <p:nvGrpSpPr>
                  <p:cNvPr id="2113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5424" y="2156"/>
                    <a:ext cx="136" cy="284"/>
                    <a:chOff x="5424" y="2156"/>
                    <a:chExt cx="136" cy="284"/>
                  </a:xfrm>
                </p:grpSpPr>
                <p:sp>
                  <p:nvSpPr>
                    <p:cNvPr id="2114" name="Line 10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492" y="2296"/>
                      <a:ext cx="0" cy="144"/>
                    </a:xfrm>
                    <a:prstGeom prst="line">
                      <a:avLst/>
                    </a:prstGeom>
                    <a:noFill/>
                    <a:ln w="6350" cap="rnd">
                      <a:solidFill>
                        <a:schemeClr val="bg2"/>
                      </a:solidFill>
                      <a:prstDash val="sysDot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24" y="2156"/>
                      <a:ext cx="136" cy="136"/>
                    </a:xfrm>
                    <a:prstGeom prst="ellipse">
                      <a:avLst/>
                    </a:prstGeom>
                    <a:noFill/>
                    <a:ln w="25400" cap="sq">
                      <a:solidFill>
                        <a:srgbClr val="FF33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6" name="Group 108"/>
          <p:cNvGrpSpPr>
            <a:grpSpLocks/>
          </p:cNvGrpSpPr>
          <p:nvPr/>
        </p:nvGrpSpPr>
        <p:grpSpPr bwMode="auto">
          <a:xfrm>
            <a:off x="2286000" y="3124200"/>
            <a:ext cx="4649788" cy="3275013"/>
            <a:chOff x="1439" y="1979"/>
            <a:chExt cx="2929" cy="2063"/>
          </a:xfrm>
        </p:grpSpPr>
        <p:grpSp>
          <p:nvGrpSpPr>
            <p:cNvPr id="2063" name="Group 109"/>
            <p:cNvGrpSpPr>
              <a:grpSpLocks/>
            </p:cNvGrpSpPr>
            <p:nvPr/>
          </p:nvGrpSpPr>
          <p:grpSpPr bwMode="auto">
            <a:xfrm>
              <a:off x="1439" y="1979"/>
              <a:ext cx="2929" cy="1585"/>
              <a:chOff x="1439" y="1979"/>
              <a:chExt cx="2929" cy="1585"/>
            </a:xfrm>
          </p:grpSpPr>
          <p:grpSp>
            <p:nvGrpSpPr>
              <p:cNvPr id="2064" name="Group 110"/>
              <p:cNvGrpSpPr>
                <a:grpSpLocks/>
              </p:cNvGrpSpPr>
              <p:nvPr/>
            </p:nvGrpSpPr>
            <p:grpSpPr bwMode="auto">
              <a:xfrm>
                <a:off x="3697" y="1979"/>
                <a:ext cx="671" cy="1368"/>
                <a:chOff x="3697" y="1979"/>
                <a:chExt cx="671" cy="1368"/>
              </a:xfrm>
            </p:grpSpPr>
            <p:sp>
              <p:nvSpPr>
                <p:cNvPr id="2097" name="Text Box 111"/>
                <p:cNvSpPr txBox="1">
                  <a:spLocks noChangeArrowheads="1"/>
                </p:cNvSpPr>
                <p:nvPr/>
              </p:nvSpPr>
              <p:spPr bwMode="auto">
                <a:xfrm>
                  <a:off x="3697" y="1979"/>
                  <a:ext cx="671" cy="3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sz="1600">
                      <a:solidFill>
                        <a:srgbClr val="000000"/>
                      </a:solidFill>
                      <a:latin typeface="Trebuchet MS" pitchFamily="34" charset="0"/>
                    </a:rPr>
                    <a:t>  Object </a:t>
                  </a:r>
                  <a:br>
                    <a:rPr lang="en-US" sz="1600">
                      <a:solidFill>
                        <a:srgbClr val="000000"/>
                      </a:solidFill>
                      <a:latin typeface="Trebuchet MS" pitchFamily="34" charset="0"/>
                    </a:rPr>
                  </a:br>
                  <a:r>
                    <a:rPr lang="en-US" sz="1600">
                      <a:solidFill>
                        <a:srgbClr val="000000"/>
                      </a:solidFill>
                      <a:latin typeface="Trebuchet MS" pitchFamily="34" charset="0"/>
                    </a:rPr>
                    <a:t>  Position</a:t>
                  </a:r>
                  <a:endParaRPr lang="en-GB" sz="160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grpSp>
              <p:nvGrpSpPr>
                <p:cNvPr id="2098" name="Group 112"/>
                <p:cNvGrpSpPr>
                  <a:grpSpLocks/>
                </p:cNvGrpSpPr>
                <p:nvPr/>
              </p:nvGrpSpPr>
              <p:grpSpPr bwMode="auto">
                <a:xfrm>
                  <a:off x="3911" y="2353"/>
                  <a:ext cx="266" cy="994"/>
                  <a:chOff x="3911" y="2353"/>
                  <a:chExt cx="266" cy="994"/>
                </a:xfrm>
              </p:grpSpPr>
              <p:grpSp>
                <p:nvGrpSpPr>
                  <p:cNvPr id="2099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3911" y="2353"/>
                    <a:ext cx="265" cy="994"/>
                    <a:chOff x="3911" y="2353"/>
                    <a:chExt cx="265" cy="994"/>
                  </a:xfrm>
                </p:grpSpPr>
                <p:sp>
                  <p:nvSpPr>
                    <p:cNvPr id="2101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12" y="2733"/>
                      <a:ext cx="264" cy="234"/>
                    </a:xfrm>
                    <a:prstGeom prst="rect">
                      <a:avLst/>
                    </a:prstGeom>
                    <a:solidFill>
                      <a:srgbClr val="3399FF"/>
                    </a:solidFill>
                    <a:ln w="12700">
                      <a:solidFill>
                        <a:schemeClr val="bg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02" name="Rectangl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11" y="2353"/>
                      <a:ext cx="264" cy="234"/>
                    </a:xfrm>
                    <a:prstGeom prst="rect">
                      <a:avLst/>
                    </a:prstGeom>
                    <a:solidFill>
                      <a:srgbClr val="3399FF"/>
                    </a:solidFill>
                    <a:ln w="12700">
                      <a:solidFill>
                        <a:schemeClr val="bg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103" name="Rectangle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11" y="3113"/>
                      <a:ext cx="264" cy="234"/>
                    </a:xfrm>
                    <a:prstGeom prst="rect">
                      <a:avLst/>
                    </a:prstGeom>
                    <a:solidFill>
                      <a:srgbClr val="3399FF"/>
                    </a:solidFill>
                    <a:ln w="12700">
                      <a:solidFill>
                        <a:schemeClr val="bg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sp>
                <p:nvSpPr>
                  <p:cNvPr id="2100" name="Text Box 1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36" y="2746"/>
                    <a:ext cx="241" cy="173"/>
                  </a:xfrm>
                  <a:prstGeom prst="rect">
                    <a:avLst/>
                  </a:prstGeom>
                  <a:solidFill>
                    <a:srgbClr val="33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18000" tIns="0" bIns="0" anchor="ctr" anchorCtr="1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i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o,x</a:t>
                    </a:r>
                    <a:endParaRPr lang="en-GB" i="1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2065" name="Group 118"/>
              <p:cNvGrpSpPr>
                <a:grpSpLocks/>
              </p:cNvGrpSpPr>
              <p:nvPr/>
            </p:nvGrpSpPr>
            <p:grpSpPr bwMode="auto">
              <a:xfrm>
                <a:off x="1439" y="2027"/>
                <a:ext cx="983" cy="940"/>
                <a:chOff x="1439" y="2027"/>
                <a:chExt cx="983" cy="940"/>
              </a:xfrm>
            </p:grpSpPr>
            <p:sp>
              <p:nvSpPr>
                <p:cNvPr id="2093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1439" y="2027"/>
                  <a:ext cx="983" cy="21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sz="1600">
                      <a:solidFill>
                        <a:srgbClr val="000000"/>
                      </a:solidFill>
                      <a:latin typeface="Trebuchet MS" pitchFamily="34" charset="0"/>
                    </a:rPr>
                    <a:t>Image Feature</a:t>
                  </a:r>
                  <a:endParaRPr lang="en-GB" sz="160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grpSp>
              <p:nvGrpSpPr>
                <p:cNvPr id="2094" name="Group 120"/>
                <p:cNvGrpSpPr>
                  <a:grpSpLocks/>
                </p:cNvGrpSpPr>
                <p:nvPr/>
              </p:nvGrpSpPr>
              <p:grpSpPr bwMode="auto">
                <a:xfrm>
                  <a:off x="1700" y="2733"/>
                  <a:ext cx="264" cy="234"/>
                  <a:chOff x="1700" y="2733"/>
                  <a:chExt cx="264" cy="234"/>
                </a:xfrm>
              </p:grpSpPr>
              <p:sp>
                <p:nvSpPr>
                  <p:cNvPr id="2095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1700" y="2733"/>
                    <a:ext cx="264" cy="234"/>
                  </a:xfrm>
                  <a:prstGeom prst="rect">
                    <a:avLst/>
                  </a:prstGeom>
                  <a:solidFill>
                    <a:srgbClr val="3399FF"/>
                  </a:solidFill>
                  <a:ln w="12700">
                    <a:solidFill>
                      <a:schemeClr val="bg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de-CH" sz="200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096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54" y="2749"/>
                    <a:ext cx="156" cy="173"/>
                  </a:xfrm>
                  <a:prstGeom prst="rect">
                    <a:avLst/>
                  </a:prstGeom>
                  <a:solidFill>
                    <a:srgbClr val="33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tIns="0" bIns="0" anchor="ctr" anchorCtr="1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i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f</a:t>
                    </a:r>
                    <a:endParaRPr lang="en-GB" i="1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2066" name="Group 123"/>
              <p:cNvGrpSpPr>
                <a:grpSpLocks/>
              </p:cNvGrpSpPr>
              <p:nvPr/>
            </p:nvGrpSpPr>
            <p:grpSpPr bwMode="auto">
              <a:xfrm>
                <a:off x="2399" y="1990"/>
                <a:ext cx="1217" cy="1357"/>
                <a:chOff x="2399" y="1990"/>
                <a:chExt cx="1217" cy="1357"/>
              </a:xfrm>
            </p:grpSpPr>
            <p:sp>
              <p:nvSpPr>
                <p:cNvPr id="2086" name="Text Box 124"/>
                <p:cNvSpPr txBox="1">
                  <a:spLocks noChangeArrowheads="1"/>
                </p:cNvSpPr>
                <p:nvPr/>
              </p:nvSpPr>
              <p:spPr bwMode="auto">
                <a:xfrm>
                  <a:off x="2399" y="1990"/>
                  <a:ext cx="1217" cy="3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sz="1600">
                      <a:solidFill>
                        <a:srgbClr val="000000"/>
                      </a:solidFill>
                      <a:latin typeface="Trebuchet MS" pitchFamily="34" charset="0"/>
                    </a:rPr>
                    <a:t>Interpretation</a:t>
                  </a:r>
                  <a:br>
                    <a:rPr lang="en-US" sz="1600">
                      <a:solidFill>
                        <a:srgbClr val="000000"/>
                      </a:solidFill>
                      <a:latin typeface="Trebuchet MS" pitchFamily="34" charset="0"/>
                    </a:rPr>
                  </a:br>
                  <a:r>
                    <a:rPr lang="en-US" sz="1600">
                      <a:solidFill>
                        <a:srgbClr val="000000"/>
                      </a:solidFill>
                      <a:latin typeface="Trebuchet MS" pitchFamily="34" charset="0"/>
                    </a:rPr>
                    <a:t>(Codebook match)</a:t>
                  </a:r>
                  <a:endParaRPr lang="en-GB" sz="1600">
                    <a:solidFill>
                      <a:srgbClr val="000000"/>
                    </a:solidFill>
                    <a:latin typeface="Trebuchet MS" pitchFamily="34" charset="0"/>
                  </a:endParaRPr>
                </a:p>
              </p:txBody>
            </p:sp>
            <p:grpSp>
              <p:nvGrpSpPr>
                <p:cNvPr id="2087" name="Group 125"/>
                <p:cNvGrpSpPr>
                  <a:grpSpLocks/>
                </p:cNvGrpSpPr>
                <p:nvPr/>
              </p:nvGrpSpPr>
              <p:grpSpPr bwMode="auto">
                <a:xfrm>
                  <a:off x="2799" y="2353"/>
                  <a:ext cx="265" cy="994"/>
                  <a:chOff x="2799" y="2353"/>
                  <a:chExt cx="265" cy="994"/>
                </a:xfrm>
              </p:grpSpPr>
              <p:grpSp>
                <p:nvGrpSpPr>
                  <p:cNvPr id="2088" name="Group 126"/>
                  <p:cNvGrpSpPr>
                    <a:grpSpLocks/>
                  </p:cNvGrpSpPr>
                  <p:nvPr/>
                </p:nvGrpSpPr>
                <p:grpSpPr bwMode="auto">
                  <a:xfrm>
                    <a:off x="2799" y="2353"/>
                    <a:ext cx="265" cy="994"/>
                    <a:chOff x="2799" y="2353"/>
                    <a:chExt cx="265" cy="994"/>
                  </a:xfrm>
                </p:grpSpPr>
                <p:sp>
                  <p:nvSpPr>
                    <p:cNvPr id="2090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0" y="2733"/>
                      <a:ext cx="264" cy="234"/>
                    </a:xfrm>
                    <a:prstGeom prst="rect">
                      <a:avLst/>
                    </a:prstGeom>
                    <a:solidFill>
                      <a:srgbClr val="3399FF"/>
                    </a:solidFill>
                    <a:ln w="12700">
                      <a:solidFill>
                        <a:schemeClr val="bg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091" name="Rectangle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99" y="2353"/>
                      <a:ext cx="264" cy="234"/>
                    </a:xfrm>
                    <a:prstGeom prst="rect">
                      <a:avLst/>
                    </a:prstGeom>
                    <a:solidFill>
                      <a:srgbClr val="3399FF"/>
                    </a:solidFill>
                    <a:ln w="12700">
                      <a:solidFill>
                        <a:schemeClr val="bg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092" name="Rectangle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99" y="3113"/>
                      <a:ext cx="264" cy="234"/>
                    </a:xfrm>
                    <a:prstGeom prst="rect">
                      <a:avLst/>
                    </a:prstGeom>
                    <a:solidFill>
                      <a:srgbClr val="3399FF"/>
                    </a:solidFill>
                    <a:ln w="12700">
                      <a:solidFill>
                        <a:schemeClr val="bg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sp>
                <p:nvSpPr>
                  <p:cNvPr id="2089" name="Text Box 1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13" y="2766"/>
                    <a:ext cx="239" cy="173"/>
                  </a:xfrm>
                  <a:prstGeom prst="rect">
                    <a:avLst/>
                  </a:prstGeom>
                  <a:solidFill>
                    <a:srgbClr val="3399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tIns="0" bIns="0" anchor="ctr" anchorCtr="1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i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C</a:t>
                    </a:r>
                    <a:r>
                      <a:rPr lang="en-US" i="1" baseline="-2500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i</a:t>
                    </a:r>
                    <a:endParaRPr lang="en-GB" i="1" baseline="-250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2067" name="Group 131"/>
              <p:cNvGrpSpPr>
                <a:grpSpLocks/>
              </p:cNvGrpSpPr>
              <p:nvPr/>
            </p:nvGrpSpPr>
            <p:grpSpPr bwMode="auto">
              <a:xfrm>
                <a:off x="1967" y="2470"/>
                <a:ext cx="832" cy="1094"/>
                <a:chOff x="1967" y="2470"/>
                <a:chExt cx="832" cy="1094"/>
              </a:xfrm>
            </p:grpSpPr>
            <p:grpSp>
              <p:nvGrpSpPr>
                <p:cNvPr id="2082" name="Group 132"/>
                <p:cNvGrpSpPr>
                  <a:grpSpLocks/>
                </p:cNvGrpSpPr>
                <p:nvPr/>
              </p:nvGrpSpPr>
              <p:grpSpPr bwMode="auto">
                <a:xfrm>
                  <a:off x="1967" y="2470"/>
                  <a:ext cx="832" cy="760"/>
                  <a:chOff x="1967" y="2470"/>
                  <a:chExt cx="832" cy="760"/>
                </a:xfrm>
              </p:grpSpPr>
              <p:sp>
                <p:nvSpPr>
                  <p:cNvPr id="2083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2850"/>
                    <a:ext cx="83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4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67" y="2470"/>
                    <a:ext cx="832" cy="38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5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1967" y="2850"/>
                    <a:ext cx="832" cy="38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aphicFrame>
              <p:nvGraphicFramePr>
                <p:cNvPr id="2052" name="Object 136"/>
                <p:cNvGraphicFramePr>
                  <a:graphicFrameLocks noChangeAspect="1"/>
                </p:cNvGraphicFramePr>
                <p:nvPr/>
              </p:nvGraphicFramePr>
              <p:xfrm>
                <a:off x="2109" y="3294"/>
                <a:ext cx="567" cy="27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20" name="Formel" r:id="rId14" imgW="533160" imgH="253800" progId="Equation.3">
                        <p:embed/>
                      </p:oleObj>
                    </mc:Choice>
                    <mc:Fallback>
                      <p:oleObj name="Formel" r:id="rId14" imgW="533160" imgH="253800" progId="Equation.3">
                        <p:embed/>
                        <p:pic>
                          <p:nvPicPr>
                            <p:cNvPr id="0" name="Object 1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3294"/>
                              <a:ext cx="567" cy="27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2068" name="Group 137"/>
              <p:cNvGrpSpPr>
                <a:grpSpLocks/>
              </p:cNvGrpSpPr>
              <p:nvPr/>
            </p:nvGrpSpPr>
            <p:grpSpPr bwMode="auto">
              <a:xfrm>
                <a:off x="3061" y="2382"/>
                <a:ext cx="864" cy="1182"/>
                <a:chOff x="3061" y="2382"/>
                <a:chExt cx="864" cy="1182"/>
              </a:xfrm>
            </p:grpSpPr>
            <p:grpSp>
              <p:nvGrpSpPr>
                <p:cNvPr id="2069" name="Group 138"/>
                <p:cNvGrpSpPr>
                  <a:grpSpLocks/>
                </p:cNvGrpSpPr>
                <p:nvPr/>
              </p:nvGrpSpPr>
              <p:grpSpPr bwMode="auto">
                <a:xfrm>
                  <a:off x="3063" y="2382"/>
                  <a:ext cx="824" cy="936"/>
                  <a:chOff x="3063" y="2382"/>
                  <a:chExt cx="824" cy="936"/>
                </a:xfrm>
              </p:grpSpPr>
              <p:grpSp>
                <p:nvGrpSpPr>
                  <p:cNvPr id="2070" name="Group 139"/>
                  <p:cNvGrpSpPr>
                    <a:grpSpLocks/>
                  </p:cNvGrpSpPr>
                  <p:nvPr/>
                </p:nvGrpSpPr>
                <p:grpSpPr bwMode="auto">
                  <a:xfrm>
                    <a:off x="3063" y="2470"/>
                    <a:ext cx="824" cy="760"/>
                    <a:chOff x="2400" y="1488"/>
                    <a:chExt cx="1056" cy="1248"/>
                  </a:xfrm>
                </p:grpSpPr>
                <p:sp>
                  <p:nvSpPr>
                    <p:cNvPr id="2079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2112"/>
                      <a:ext cx="105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0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2112"/>
                      <a:ext cx="1056" cy="6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1" name="Line 1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0" y="1488"/>
                      <a:ext cx="1056" cy="6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1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3063" y="3142"/>
                    <a:ext cx="230" cy="176"/>
                    <a:chOff x="2400" y="2592"/>
                    <a:chExt cx="336" cy="288"/>
                  </a:xfrm>
                </p:grpSpPr>
                <p:sp>
                  <p:nvSpPr>
                    <p:cNvPr id="2076" name="Line 1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0" y="2592"/>
                      <a:ext cx="288" cy="14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7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2736"/>
                      <a:ext cx="3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8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2736"/>
                      <a:ext cx="288" cy="14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2" name="Group 147"/>
                  <p:cNvGrpSpPr>
                    <a:grpSpLocks/>
                  </p:cNvGrpSpPr>
                  <p:nvPr/>
                </p:nvGrpSpPr>
                <p:grpSpPr bwMode="auto">
                  <a:xfrm>
                    <a:off x="3063" y="2382"/>
                    <a:ext cx="230" cy="176"/>
                    <a:chOff x="2400" y="1344"/>
                    <a:chExt cx="336" cy="288"/>
                  </a:xfrm>
                </p:grpSpPr>
                <p:sp>
                  <p:nvSpPr>
                    <p:cNvPr id="2073" name="Line 1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0" y="1344"/>
                      <a:ext cx="288" cy="14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4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1488"/>
                      <a:ext cx="288" cy="14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5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1488"/>
                      <a:ext cx="3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aphicFrame>
              <p:nvGraphicFramePr>
                <p:cNvPr id="2051" name="Object 151"/>
                <p:cNvGraphicFramePr>
                  <a:graphicFrameLocks noChangeAspect="1"/>
                </p:cNvGraphicFramePr>
                <p:nvPr/>
              </p:nvGraphicFramePr>
              <p:xfrm>
                <a:off x="3061" y="3294"/>
                <a:ext cx="864" cy="27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21" name="Formel" r:id="rId16" imgW="812520" imgH="253800" progId="Equation.3">
                        <p:embed/>
                      </p:oleObj>
                    </mc:Choice>
                    <mc:Fallback>
                      <p:oleObj name="Formel" r:id="rId16" imgW="812520" imgH="253800" progId="Equation.3">
                        <p:embed/>
                        <p:pic>
                          <p:nvPicPr>
                            <p:cNvPr id="0" name="Object 1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61" y="3294"/>
                              <a:ext cx="864" cy="27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graphicFrame>
          <p:nvGraphicFramePr>
            <p:cNvPr id="2050" name="Object 152"/>
            <p:cNvGraphicFramePr>
              <a:graphicFrameLocks noChangeAspect="1"/>
            </p:cNvGraphicFramePr>
            <p:nvPr/>
          </p:nvGraphicFramePr>
          <p:xfrm>
            <a:off x="1701" y="3678"/>
            <a:ext cx="2511" cy="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2" name="Formel" r:id="rId18" imgW="2361960" imgH="342720" progId="Equation.3">
                    <p:embed/>
                  </p:oleObj>
                </mc:Choice>
                <mc:Fallback>
                  <p:oleObj name="Formel" r:id="rId18" imgW="2361960" imgH="342720" progId="Equation.3">
                    <p:embed/>
                    <p:pic>
                      <p:nvPicPr>
                        <p:cNvPr id="0" name="Object 1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1" y="3678"/>
                          <a:ext cx="2511" cy="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62" name="Text Box 153"/>
          <p:cNvSpPr txBox="1">
            <a:spLocks noChangeArrowheads="1"/>
          </p:cNvSpPr>
          <p:nvPr/>
        </p:nvSpPr>
        <p:spPr bwMode="auto">
          <a:xfrm>
            <a:off x="6950075" y="6446838"/>
            <a:ext cx="19034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kumimoji="1" lang="en-US" sz="1600">
                <a:solidFill>
                  <a:srgbClr val="000099"/>
                </a:solidFill>
                <a:latin typeface="Trebuchet MS" pitchFamily="34" charset="0"/>
              </a:rPr>
              <a:t>[Leibe04, Leibe08]</a:t>
            </a:r>
          </a:p>
        </p:txBody>
      </p:sp>
    </p:spTree>
    <p:custDataLst>
      <p:tags r:id="rId2"/>
    </p:custDataLst>
  </p:cSld>
  <p:clrMapOvr>
    <a:masterClrMapping/>
  </p:clrMapOvr>
  <p:transition advTm="53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16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264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686800" cy="4946650"/>
          </a:xfrm>
        </p:spPr>
        <p:txBody>
          <a:bodyPr/>
          <a:lstStyle/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r>
              <a:rPr lang="en-US" smtClean="0">
                <a:sym typeface="Symbol" pitchFamily="18" charset="2"/>
              </a:rPr>
              <a:t>Mean-Shift formulation for refinement</a:t>
            </a:r>
          </a:p>
          <a:p>
            <a:pPr lvl="1"/>
            <a:r>
              <a:rPr lang="en-US" smtClean="0">
                <a:sym typeface="Symbol" pitchFamily="18" charset="2"/>
              </a:rPr>
              <a:t>Scale-adaptive </a:t>
            </a:r>
            <a:r>
              <a:rPr lang="en-US" i="1" smtClean="0">
                <a:sym typeface="Symbol" pitchFamily="18" charset="2"/>
              </a:rPr>
              <a:t>balloon density estimator</a:t>
            </a:r>
            <a:endParaRPr lang="de-CH" i="1" smtClean="0">
              <a:sym typeface="Symbol" pitchFamily="18" charset="2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Scale Voting: Efficient Computation</a:t>
            </a:r>
            <a:endParaRPr lang="de-CH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43213" y="1509713"/>
            <a:ext cx="1657350" cy="2493962"/>
            <a:chOff x="1791" y="951"/>
            <a:chExt cx="1044" cy="1571"/>
          </a:xfrm>
        </p:grpSpPr>
        <p:grpSp>
          <p:nvGrpSpPr>
            <p:cNvPr id="44277" name="Group 5"/>
            <p:cNvGrpSpPr>
              <a:grpSpLocks/>
            </p:cNvGrpSpPr>
            <p:nvPr/>
          </p:nvGrpSpPr>
          <p:grpSpPr bwMode="auto">
            <a:xfrm>
              <a:off x="1791" y="951"/>
              <a:ext cx="1044" cy="998"/>
              <a:chOff x="1473" y="1117"/>
              <a:chExt cx="1044" cy="998"/>
            </a:xfrm>
          </p:grpSpPr>
          <p:grpSp>
            <p:nvGrpSpPr>
              <p:cNvPr id="44279" name="Group 6"/>
              <p:cNvGrpSpPr>
                <a:grpSpLocks/>
              </p:cNvGrpSpPr>
              <p:nvPr/>
            </p:nvGrpSpPr>
            <p:grpSpPr bwMode="auto">
              <a:xfrm>
                <a:off x="1769" y="1163"/>
                <a:ext cx="674" cy="816"/>
                <a:chOff x="4445" y="2750"/>
                <a:chExt cx="674" cy="816"/>
              </a:xfrm>
            </p:grpSpPr>
            <p:sp>
              <p:nvSpPr>
                <p:cNvPr id="44315" name="Oval 7"/>
                <p:cNvSpPr>
                  <a:spLocks noChangeArrowheads="1"/>
                </p:cNvSpPr>
                <p:nvPr/>
              </p:nvSpPr>
              <p:spPr bwMode="auto">
                <a:xfrm>
                  <a:off x="4740" y="2908"/>
                  <a:ext cx="34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16" name="Oval 8"/>
                <p:cNvSpPr>
                  <a:spLocks noChangeArrowheads="1"/>
                </p:cNvSpPr>
                <p:nvPr/>
              </p:nvSpPr>
              <p:spPr bwMode="auto">
                <a:xfrm>
                  <a:off x="4536" y="3158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17" name="Oval 9"/>
                <p:cNvSpPr>
                  <a:spLocks noChangeArrowheads="1"/>
                </p:cNvSpPr>
                <p:nvPr/>
              </p:nvSpPr>
              <p:spPr bwMode="auto">
                <a:xfrm>
                  <a:off x="4876" y="2840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18" name="Oval 10"/>
                <p:cNvSpPr>
                  <a:spLocks noChangeArrowheads="1"/>
                </p:cNvSpPr>
                <p:nvPr/>
              </p:nvSpPr>
              <p:spPr bwMode="auto">
                <a:xfrm>
                  <a:off x="4774" y="3080"/>
                  <a:ext cx="34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19" name="Oval 11"/>
                <p:cNvSpPr>
                  <a:spLocks noChangeArrowheads="1"/>
                </p:cNvSpPr>
                <p:nvPr/>
              </p:nvSpPr>
              <p:spPr bwMode="auto">
                <a:xfrm>
                  <a:off x="4626" y="3226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0" name="Oval 12"/>
                <p:cNvSpPr>
                  <a:spLocks noChangeArrowheads="1"/>
                </p:cNvSpPr>
                <p:nvPr/>
              </p:nvSpPr>
              <p:spPr bwMode="auto">
                <a:xfrm>
                  <a:off x="4808" y="2818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1" name="Oval 13"/>
                <p:cNvSpPr>
                  <a:spLocks noChangeArrowheads="1"/>
                </p:cNvSpPr>
                <p:nvPr/>
              </p:nvSpPr>
              <p:spPr bwMode="auto">
                <a:xfrm>
                  <a:off x="4808" y="2999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2" name="Oval 14"/>
                <p:cNvSpPr>
                  <a:spLocks noChangeArrowheads="1"/>
                </p:cNvSpPr>
                <p:nvPr/>
              </p:nvSpPr>
              <p:spPr bwMode="auto">
                <a:xfrm>
                  <a:off x="4558" y="3249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3" name="Oval 15"/>
                <p:cNvSpPr>
                  <a:spLocks noChangeArrowheads="1"/>
                </p:cNvSpPr>
                <p:nvPr/>
              </p:nvSpPr>
              <p:spPr bwMode="auto">
                <a:xfrm>
                  <a:off x="4876" y="2954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4" name="Oval 16"/>
                <p:cNvSpPr>
                  <a:spLocks noChangeArrowheads="1"/>
                </p:cNvSpPr>
                <p:nvPr/>
              </p:nvSpPr>
              <p:spPr bwMode="auto">
                <a:xfrm>
                  <a:off x="4830" y="2886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5" name="Oval 17"/>
                <p:cNvSpPr>
                  <a:spLocks noChangeArrowheads="1"/>
                </p:cNvSpPr>
                <p:nvPr/>
              </p:nvSpPr>
              <p:spPr bwMode="auto">
                <a:xfrm>
                  <a:off x="4626" y="3158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6" name="Oval 18"/>
                <p:cNvSpPr>
                  <a:spLocks noChangeArrowheads="1"/>
                </p:cNvSpPr>
                <p:nvPr/>
              </p:nvSpPr>
              <p:spPr bwMode="auto">
                <a:xfrm>
                  <a:off x="4604" y="3115"/>
                  <a:ext cx="15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7" name="Oval 19"/>
                <p:cNvSpPr>
                  <a:spLocks noChangeArrowheads="1"/>
                </p:cNvSpPr>
                <p:nvPr/>
              </p:nvSpPr>
              <p:spPr bwMode="auto">
                <a:xfrm>
                  <a:off x="4830" y="3453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8" name="Oval 20"/>
                <p:cNvSpPr>
                  <a:spLocks noChangeArrowheads="1"/>
                </p:cNvSpPr>
                <p:nvPr/>
              </p:nvSpPr>
              <p:spPr bwMode="auto">
                <a:xfrm>
                  <a:off x="4785" y="3430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29" name="Oval 21"/>
                <p:cNvSpPr>
                  <a:spLocks noChangeArrowheads="1"/>
                </p:cNvSpPr>
                <p:nvPr/>
              </p:nvSpPr>
              <p:spPr bwMode="auto">
                <a:xfrm>
                  <a:off x="4808" y="2931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0" name="Oval 22"/>
                <p:cNvSpPr>
                  <a:spLocks noChangeArrowheads="1"/>
                </p:cNvSpPr>
                <p:nvPr/>
              </p:nvSpPr>
              <p:spPr bwMode="auto">
                <a:xfrm>
                  <a:off x="4808" y="3271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1" name="Oval 23"/>
                <p:cNvSpPr>
                  <a:spLocks noChangeArrowheads="1"/>
                </p:cNvSpPr>
                <p:nvPr/>
              </p:nvSpPr>
              <p:spPr bwMode="auto">
                <a:xfrm>
                  <a:off x="4490" y="3407"/>
                  <a:ext cx="34" cy="34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2" name="Oval 24"/>
                <p:cNvSpPr>
                  <a:spLocks noChangeArrowheads="1"/>
                </p:cNvSpPr>
                <p:nvPr/>
              </p:nvSpPr>
              <p:spPr bwMode="auto">
                <a:xfrm>
                  <a:off x="4739" y="3498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3" name="Oval 25"/>
                <p:cNvSpPr>
                  <a:spLocks noChangeArrowheads="1"/>
                </p:cNvSpPr>
                <p:nvPr/>
              </p:nvSpPr>
              <p:spPr bwMode="auto">
                <a:xfrm>
                  <a:off x="4604" y="3543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4" name="Oval 26"/>
                <p:cNvSpPr>
                  <a:spLocks noChangeArrowheads="1"/>
                </p:cNvSpPr>
                <p:nvPr/>
              </p:nvSpPr>
              <p:spPr bwMode="auto">
                <a:xfrm>
                  <a:off x="4649" y="3271"/>
                  <a:ext cx="16" cy="15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5" name="Oval 27"/>
                <p:cNvSpPr>
                  <a:spLocks noChangeArrowheads="1"/>
                </p:cNvSpPr>
                <p:nvPr/>
              </p:nvSpPr>
              <p:spPr bwMode="auto">
                <a:xfrm>
                  <a:off x="4672" y="3158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6" name="Oval 28"/>
                <p:cNvSpPr>
                  <a:spLocks noChangeArrowheads="1"/>
                </p:cNvSpPr>
                <p:nvPr/>
              </p:nvSpPr>
              <p:spPr bwMode="auto">
                <a:xfrm>
                  <a:off x="4921" y="2931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7" name="Oval 29"/>
                <p:cNvSpPr>
                  <a:spLocks noChangeArrowheads="1"/>
                </p:cNvSpPr>
                <p:nvPr/>
              </p:nvSpPr>
              <p:spPr bwMode="auto">
                <a:xfrm>
                  <a:off x="4687" y="3226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8" name="Oval 30"/>
                <p:cNvSpPr>
                  <a:spLocks noChangeArrowheads="1"/>
                </p:cNvSpPr>
                <p:nvPr/>
              </p:nvSpPr>
              <p:spPr bwMode="auto">
                <a:xfrm>
                  <a:off x="4917" y="316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39" name="Oval 31"/>
                <p:cNvSpPr>
                  <a:spLocks noChangeArrowheads="1"/>
                </p:cNvSpPr>
                <p:nvPr/>
              </p:nvSpPr>
              <p:spPr bwMode="auto">
                <a:xfrm>
                  <a:off x="4740" y="343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0" name="Oval 32"/>
                <p:cNvSpPr>
                  <a:spLocks noChangeArrowheads="1"/>
                </p:cNvSpPr>
                <p:nvPr/>
              </p:nvSpPr>
              <p:spPr bwMode="auto">
                <a:xfrm>
                  <a:off x="4808" y="3521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1" name="Oval 33"/>
                <p:cNvSpPr>
                  <a:spLocks noChangeArrowheads="1"/>
                </p:cNvSpPr>
                <p:nvPr/>
              </p:nvSpPr>
              <p:spPr bwMode="auto">
                <a:xfrm>
                  <a:off x="4785" y="3475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2" name="Oval 34"/>
                <p:cNvSpPr>
                  <a:spLocks noChangeArrowheads="1"/>
                </p:cNvSpPr>
                <p:nvPr/>
              </p:nvSpPr>
              <p:spPr bwMode="auto">
                <a:xfrm>
                  <a:off x="4944" y="3543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3" name="Oval 35"/>
                <p:cNvSpPr>
                  <a:spLocks noChangeArrowheads="1"/>
                </p:cNvSpPr>
                <p:nvPr/>
              </p:nvSpPr>
              <p:spPr bwMode="auto">
                <a:xfrm>
                  <a:off x="4944" y="3339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4" name="Oval 36"/>
                <p:cNvSpPr>
                  <a:spLocks noChangeArrowheads="1"/>
                </p:cNvSpPr>
                <p:nvPr/>
              </p:nvSpPr>
              <p:spPr bwMode="auto">
                <a:xfrm>
                  <a:off x="4558" y="2976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5" name="Oval 37"/>
                <p:cNvSpPr>
                  <a:spLocks noChangeArrowheads="1"/>
                </p:cNvSpPr>
                <p:nvPr/>
              </p:nvSpPr>
              <p:spPr bwMode="auto">
                <a:xfrm>
                  <a:off x="4649" y="2795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6" name="Oval 38"/>
                <p:cNvSpPr>
                  <a:spLocks noChangeArrowheads="1"/>
                </p:cNvSpPr>
                <p:nvPr/>
              </p:nvSpPr>
              <p:spPr bwMode="auto">
                <a:xfrm>
                  <a:off x="4468" y="2863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7" name="Oval 39"/>
                <p:cNvSpPr>
                  <a:spLocks noChangeArrowheads="1"/>
                </p:cNvSpPr>
                <p:nvPr/>
              </p:nvSpPr>
              <p:spPr bwMode="auto">
                <a:xfrm>
                  <a:off x="4445" y="309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8" name="Oval 40"/>
                <p:cNvSpPr>
                  <a:spLocks noChangeArrowheads="1"/>
                </p:cNvSpPr>
                <p:nvPr/>
              </p:nvSpPr>
              <p:spPr bwMode="auto">
                <a:xfrm>
                  <a:off x="5103" y="2999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49" name="Oval 41"/>
                <p:cNvSpPr>
                  <a:spLocks noChangeArrowheads="1"/>
                </p:cNvSpPr>
                <p:nvPr/>
              </p:nvSpPr>
              <p:spPr bwMode="auto">
                <a:xfrm>
                  <a:off x="4739" y="3339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50" name="Oval 42"/>
                <p:cNvSpPr>
                  <a:spLocks noChangeArrowheads="1"/>
                </p:cNvSpPr>
                <p:nvPr/>
              </p:nvSpPr>
              <p:spPr bwMode="auto">
                <a:xfrm>
                  <a:off x="4581" y="3181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351" name="Oval 43"/>
                <p:cNvSpPr>
                  <a:spLocks noChangeArrowheads="1"/>
                </p:cNvSpPr>
                <p:nvPr/>
              </p:nvSpPr>
              <p:spPr bwMode="auto">
                <a:xfrm>
                  <a:off x="5057" y="275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4280" name="Text Box 44"/>
              <p:cNvSpPr txBox="1">
                <a:spLocks noChangeArrowheads="1"/>
              </p:cNvSpPr>
              <p:nvPr/>
            </p:nvSpPr>
            <p:spPr bwMode="auto">
              <a:xfrm>
                <a:off x="1474" y="1843"/>
                <a:ext cx="17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y</a:t>
                </a:r>
                <a:endParaRPr lang="de-CH" sz="1600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281" name="Text Box 45"/>
              <p:cNvSpPr txBox="1">
                <a:spLocks noChangeArrowheads="1"/>
              </p:cNvSpPr>
              <p:nvPr/>
            </p:nvSpPr>
            <p:spPr bwMode="auto">
              <a:xfrm>
                <a:off x="1473" y="134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s</a:t>
                </a:r>
                <a:endParaRPr lang="de-CH" sz="1600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282" name="Line 46"/>
              <p:cNvSpPr>
                <a:spLocks noChangeShapeType="1"/>
              </p:cNvSpPr>
              <p:nvPr/>
            </p:nvSpPr>
            <p:spPr bwMode="auto">
              <a:xfrm flipV="1">
                <a:off x="1609" y="1344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3" name="Line 47"/>
              <p:cNvSpPr>
                <a:spLocks noChangeShapeType="1"/>
              </p:cNvSpPr>
              <p:nvPr/>
            </p:nvSpPr>
            <p:spPr bwMode="auto">
              <a:xfrm>
                <a:off x="1609" y="2115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4" name="Line 48"/>
              <p:cNvSpPr>
                <a:spLocks noChangeShapeType="1"/>
              </p:cNvSpPr>
              <p:nvPr/>
            </p:nvSpPr>
            <p:spPr bwMode="auto">
              <a:xfrm flipV="1">
                <a:off x="1609" y="1117"/>
                <a:ext cx="137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5" name="Line 49"/>
              <p:cNvSpPr>
                <a:spLocks noChangeShapeType="1"/>
              </p:cNvSpPr>
              <p:nvPr/>
            </p:nvSpPr>
            <p:spPr bwMode="auto">
              <a:xfrm flipV="1">
                <a:off x="1609" y="1889"/>
                <a:ext cx="137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6" name="Line 50"/>
              <p:cNvSpPr>
                <a:spLocks noChangeShapeType="1"/>
              </p:cNvSpPr>
              <p:nvPr/>
            </p:nvSpPr>
            <p:spPr bwMode="auto">
              <a:xfrm flipV="1">
                <a:off x="2381" y="1117"/>
                <a:ext cx="136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7" name="Line 51"/>
              <p:cNvSpPr>
                <a:spLocks noChangeShapeType="1"/>
              </p:cNvSpPr>
              <p:nvPr/>
            </p:nvSpPr>
            <p:spPr bwMode="auto">
              <a:xfrm flipV="1">
                <a:off x="2381" y="1889"/>
                <a:ext cx="136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8" name="Rectangle 52"/>
              <p:cNvSpPr>
                <a:spLocks noChangeArrowheads="1"/>
              </p:cNvSpPr>
              <p:nvPr/>
            </p:nvSpPr>
            <p:spPr bwMode="auto">
              <a:xfrm>
                <a:off x="1610" y="1344"/>
                <a:ext cx="771" cy="771"/>
              </a:xfrm>
              <a:prstGeom prst="rect">
                <a:avLst/>
              </a:prstGeom>
              <a:solidFill>
                <a:schemeClr val="tx1">
                  <a:alpha val="10196"/>
                </a:schemeClr>
              </a:solidFill>
              <a:ln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de-CH" sz="2800">
                  <a:solidFill>
                    <a:srgbClr val="FFFFFF"/>
                  </a:solidFill>
                  <a:latin typeface="AvantGarde" pitchFamily="34" charset="0"/>
                </a:endParaRPr>
              </a:p>
            </p:txBody>
          </p:sp>
          <p:sp>
            <p:nvSpPr>
              <p:cNvPr id="44289" name="Line 53"/>
              <p:cNvSpPr>
                <a:spLocks noChangeShapeType="1"/>
              </p:cNvSpPr>
              <p:nvPr/>
            </p:nvSpPr>
            <p:spPr bwMode="auto">
              <a:xfrm flipV="1">
                <a:off x="1701" y="1344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0" name="Line 54"/>
              <p:cNvSpPr>
                <a:spLocks noChangeShapeType="1"/>
              </p:cNvSpPr>
              <p:nvPr/>
            </p:nvSpPr>
            <p:spPr bwMode="auto">
              <a:xfrm flipV="1">
                <a:off x="1837" y="1344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1" name="Line 55"/>
              <p:cNvSpPr>
                <a:spLocks noChangeShapeType="1"/>
              </p:cNvSpPr>
              <p:nvPr/>
            </p:nvSpPr>
            <p:spPr bwMode="auto">
              <a:xfrm flipV="1">
                <a:off x="1973" y="1344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2" name="Line 56"/>
              <p:cNvSpPr>
                <a:spLocks noChangeShapeType="1"/>
              </p:cNvSpPr>
              <p:nvPr/>
            </p:nvSpPr>
            <p:spPr bwMode="auto">
              <a:xfrm flipV="1">
                <a:off x="2109" y="1344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3" name="Line 57"/>
              <p:cNvSpPr>
                <a:spLocks noChangeShapeType="1"/>
              </p:cNvSpPr>
              <p:nvPr/>
            </p:nvSpPr>
            <p:spPr bwMode="auto">
              <a:xfrm flipV="1">
                <a:off x="2245" y="1344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4" name="Line 58"/>
              <p:cNvSpPr>
                <a:spLocks noChangeShapeType="1"/>
              </p:cNvSpPr>
              <p:nvPr/>
            </p:nvSpPr>
            <p:spPr bwMode="auto">
              <a:xfrm flipV="1">
                <a:off x="1973" y="1117"/>
                <a:ext cx="136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5" name="Line 59"/>
              <p:cNvSpPr>
                <a:spLocks noChangeShapeType="1"/>
              </p:cNvSpPr>
              <p:nvPr/>
            </p:nvSpPr>
            <p:spPr bwMode="auto">
              <a:xfrm flipV="1">
                <a:off x="2245" y="1117"/>
                <a:ext cx="136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6" name="Line 60"/>
              <p:cNvSpPr>
                <a:spLocks noChangeShapeType="1"/>
              </p:cNvSpPr>
              <p:nvPr/>
            </p:nvSpPr>
            <p:spPr bwMode="auto">
              <a:xfrm flipV="1">
                <a:off x="2109" y="1117"/>
                <a:ext cx="136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7" name="Line 61"/>
              <p:cNvSpPr>
                <a:spLocks noChangeShapeType="1"/>
              </p:cNvSpPr>
              <p:nvPr/>
            </p:nvSpPr>
            <p:spPr bwMode="auto">
              <a:xfrm flipV="1">
                <a:off x="1837" y="1117"/>
                <a:ext cx="136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8" name="Line 62"/>
              <p:cNvSpPr>
                <a:spLocks noChangeShapeType="1"/>
              </p:cNvSpPr>
              <p:nvPr/>
            </p:nvSpPr>
            <p:spPr bwMode="auto">
              <a:xfrm flipV="1">
                <a:off x="1701" y="1117"/>
                <a:ext cx="136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9" name="Line 63"/>
              <p:cNvSpPr>
                <a:spLocks noChangeShapeType="1"/>
              </p:cNvSpPr>
              <p:nvPr/>
            </p:nvSpPr>
            <p:spPr bwMode="auto">
              <a:xfrm flipH="1" flipV="1">
                <a:off x="1610" y="1480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0" name="Line 64"/>
              <p:cNvSpPr>
                <a:spLocks noChangeShapeType="1"/>
              </p:cNvSpPr>
              <p:nvPr/>
            </p:nvSpPr>
            <p:spPr bwMode="auto">
              <a:xfrm flipH="1" flipV="1">
                <a:off x="1610" y="1616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1" name="Line 65"/>
              <p:cNvSpPr>
                <a:spLocks noChangeShapeType="1"/>
              </p:cNvSpPr>
              <p:nvPr/>
            </p:nvSpPr>
            <p:spPr bwMode="auto">
              <a:xfrm flipH="1" flipV="1">
                <a:off x="1610" y="1752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2" name="Line 66"/>
              <p:cNvSpPr>
                <a:spLocks noChangeShapeType="1"/>
              </p:cNvSpPr>
              <p:nvPr/>
            </p:nvSpPr>
            <p:spPr bwMode="auto">
              <a:xfrm flipH="1" flipV="1">
                <a:off x="1610" y="1888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3" name="Line 67"/>
              <p:cNvSpPr>
                <a:spLocks noChangeShapeType="1"/>
              </p:cNvSpPr>
              <p:nvPr/>
            </p:nvSpPr>
            <p:spPr bwMode="auto">
              <a:xfrm flipH="1" flipV="1">
                <a:off x="1610" y="2024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4" name="Line 68"/>
              <p:cNvSpPr>
                <a:spLocks noChangeShapeType="1"/>
              </p:cNvSpPr>
              <p:nvPr/>
            </p:nvSpPr>
            <p:spPr bwMode="auto">
              <a:xfrm flipH="1" flipV="1">
                <a:off x="1658" y="1262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5" name="Line 69"/>
              <p:cNvSpPr>
                <a:spLocks noChangeShapeType="1"/>
              </p:cNvSpPr>
              <p:nvPr/>
            </p:nvSpPr>
            <p:spPr bwMode="auto">
              <a:xfrm flipH="1" flipV="1">
                <a:off x="1710" y="1177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6" name="Line 70"/>
              <p:cNvSpPr>
                <a:spLocks noChangeShapeType="1"/>
              </p:cNvSpPr>
              <p:nvPr/>
            </p:nvSpPr>
            <p:spPr bwMode="auto">
              <a:xfrm flipH="1" flipV="1">
                <a:off x="2432" y="1265"/>
                <a:ext cx="0" cy="765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7" name="Line 71"/>
              <p:cNvSpPr>
                <a:spLocks noChangeShapeType="1"/>
              </p:cNvSpPr>
              <p:nvPr/>
            </p:nvSpPr>
            <p:spPr bwMode="auto">
              <a:xfrm flipV="1">
                <a:off x="2481" y="1174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8" name="Line 72"/>
              <p:cNvSpPr>
                <a:spLocks noChangeShapeType="1"/>
              </p:cNvSpPr>
              <p:nvPr/>
            </p:nvSpPr>
            <p:spPr bwMode="auto">
              <a:xfrm flipH="1">
                <a:off x="2381" y="1253"/>
                <a:ext cx="136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9" name="Line 73"/>
              <p:cNvSpPr>
                <a:spLocks noChangeShapeType="1"/>
              </p:cNvSpPr>
              <p:nvPr/>
            </p:nvSpPr>
            <p:spPr bwMode="auto">
              <a:xfrm flipH="1">
                <a:off x="2381" y="1389"/>
                <a:ext cx="136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0" name="Line 74"/>
              <p:cNvSpPr>
                <a:spLocks noChangeShapeType="1"/>
              </p:cNvSpPr>
              <p:nvPr/>
            </p:nvSpPr>
            <p:spPr bwMode="auto">
              <a:xfrm flipH="1">
                <a:off x="2381" y="1525"/>
                <a:ext cx="136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1" name="Line 75"/>
              <p:cNvSpPr>
                <a:spLocks noChangeShapeType="1"/>
              </p:cNvSpPr>
              <p:nvPr/>
            </p:nvSpPr>
            <p:spPr bwMode="auto">
              <a:xfrm flipH="1">
                <a:off x="2381" y="1661"/>
                <a:ext cx="136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2" name="Line 76"/>
              <p:cNvSpPr>
                <a:spLocks noChangeShapeType="1"/>
              </p:cNvSpPr>
              <p:nvPr/>
            </p:nvSpPr>
            <p:spPr bwMode="auto">
              <a:xfrm flipH="1">
                <a:off x="2381" y="1797"/>
                <a:ext cx="136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3" name="Line 77"/>
              <p:cNvSpPr>
                <a:spLocks noChangeShapeType="1"/>
              </p:cNvSpPr>
              <p:nvPr/>
            </p:nvSpPr>
            <p:spPr bwMode="auto">
              <a:xfrm flipH="1" flipV="1">
                <a:off x="1746" y="1117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4" name="Line 78"/>
              <p:cNvSpPr>
                <a:spLocks noChangeShapeType="1"/>
              </p:cNvSpPr>
              <p:nvPr/>
            </p:nvSpPr>
            <p:spPr bwMode="auto">
              <a:xfrm flipH="1" flipV="1">
                <a:off x="2517" y="1117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278" name="Text Box 79"/>
            <p:cNvSpPr txBox="1">
              <a:spLocks noChangeArrowheads="1"/>
            </p:cNvSpPr>
            <p:nvPr/>
          </p:nvSpPr>
          <p:spPr bwMode="auto">
            <a:xfrm>
              <a:off x="1822" y="2115"/>
              <a:ext cx="97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>
                  <a:solidFill>
                    <a:srgbClr val="000000"/>
                  </a:solidFill>
                  <a:latin typeface="Trebuchet MS" pitchFamily="34" charset="0"/>
                </a:rPr>
                <a:t>Binned </a:t>
              </a:r>
              <a:br>
                <a:rPr lang="en-US">
                  <a:solidFill>
                    <a:srgbClr val="000000"/>
                  </a:solidFill>
                  <a:latin typeface="Trebuchet MS" pitchFamily="34" charset="0"/>
                </a:rPr>
              </a:br>
              <a:r>
                <a:rPr lang="en-US">
                  <a:solidFill>
                    <a:srgbClr val="000000"/>
                  </a:solidFill>
                  <a:latin typeface="Trebuchet MS" pitchFamily="34" charset="0"/>
                </a:rPr>
                <a:t>accum. array</a:t>
              </a:r>
              <a:endParaRPr lang="de-CH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6877050" y="1509713"/>
            <a:ext cx="1657350" cy="2217737"/>
            <a:chOff x="4332" y="951"/>
            <a:chExt cx="1044" cy="1397"/>
          </a:xfrm>
        </p:grpSpPr>
        <p:grpSp>
          <p:nvGrpSpPr>
            <p:cNvPr id="44183" name="Group 81"/>
            <p:cNvGrpSpPr>
              <a:grpSpLocks/>
            </p:cNvGrpSpPr>
            <p:nvPr/>
          </p:nvGrpSpPr>
          <p:grpSpPr bwMode="auto">
            <a:xfrm>
              <a:off x="4332" y="951"/>
              <a:ext cx="1044" cy="1164"/>
              <a:chOff x="3151" y="1117"/>
              <a:chExt cx="1044" cy="1164"/>
            </a:xfrm>
          </p:grpSpPr>
          <p:grpSp>
            <p:nvGrpSpPr>
              <p:cNvPr id="44185" name="Group 82"/>
              <p:cNvGrpSpPr>
                <a:grpSpLocks/>
              </p:cNvGrpSpPr>
              <p:nvPr/>
            </p:nvGrpSpPr>
            <p:grpSpPr bwMode="auto">
              <a:xfrm>
                <a:off x="3447" y="1163"/>
                <a:ext cx="674" cy="816"/>
                <a:chOff x="4445" y="2750"/>
                <a:chExt cx="674" cy="816"/>
              </a:xfrm>
            </p:grpSpPr>
            <p:sp>
              <p:nvSpPr>
                <p:cNvPr id="44240" name="Oval 83"/>
                <p:cNvSpPr>
                  <a:spLocks noChangeArrowheads="1"/>
                </p:cNvSpPr>
                <p:nvPr/>
              </p:nvSpPr>
              <p:spPr bwMode="auto">
                <a:xfrm>
                  <a:off x="4740" y="2908"/>
                  <a:ext cx="34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41" name="Oval 84"/>
                <p:cNvSpPr>
                  <a:spLocks noChangeArrowheads="1"/>
                </p:cNvSpPr>
                <p:nvPr/>
              </p:nvSpPr>
              <p:spPr bwMode="auto">
                <a:xfrm>
                  <a:off x="4536" y="3158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42" name="Oval 85"/>
                <p:cNvSpPr>
                  <a:spLocks noChangeArrowheads="1"/>
                </p:cNvSpPr>
                <p:nvPr/>
              </p:nvSpPr>
              <p:spPr bwMode="auto">
                <a:xfrm>
                  <a:off x="4876" y="2840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43" name="Oval 86"/>
                <p:cNvSpPr>
                  <a:spLocks noChangeArrowheads="1"/>
                </p:cNvSpPr>
                <p:nvPr/>
              </p:nvSpPr>
              <p:spPr bwMode="auto">
                <a:xfrm>
                  <a:off x="4774" y="3080"/>
                  <a:ext cx="34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44" name="Oval 87"/>
                <p:cNvSpPr>
                  <a:spLocks noChangeArrowheads="1"/>
                </p:cNvSpPr>
                <p:nvPr/>
              </p:nvSpPr>
              <p:spPr bwMode="auto">
                <a:xfrm>
                  <a:off x="4626" y="3226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45" name="Oval 88"/>
                <p:cNvSpPr>
                  <a:spLocks noChangeArrowheads="1"/>
                </p:cNvSpPr>
                <p:nvPr/>
              </p:nvSpPr>
              <p:spPr bwMode="auto">
                <a:xfrm>
                  <a:off x="4808" y="2818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46" name="Oval 89"/>
                <p:cNvSpPr>
                  <a:spLocks noChangeArrowheads="1"/>
                </p:cNvSpPr>
                <p:nvPr/>
              </p:nvSpPr>
              <p:spPr bwMode="auto">
                <a:xfrm>
                  <a:off x="4808" y="2999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47" name="Oval 90"/>
                <p:cNvSpPr>
                  <a:spLocks noChangeArrowheads="1"/>
                </p:cNvSpPr>
                <p:nvPr/>
              </p:nvSpPr>
              <p:spPr bwMode="auto">
                <a:xfrm>
                  <a:off x="4558" y="3249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48" name="Oval 91"/>
                <p:cNvSpPr>
                  <a:spLocks noChangeArrowheads="1"/>
                </p:cNvSpPr>
                <p:nvPr/>
              </p:nvSpPr>
              <p:spPr bwMode="auto">
                <a:xfrm>
                  <a:off x="4876" y="2954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49" name="Oval 92"/>
                <p:cNvSpPr>
                  <a:spLocks noChangeArrowheads="1"/>
                </p:cNvSpPr>
                <p:nvPr/>
              </p:nvSpPr>
              <p:spPr bwMode="auto">
                <a:xfrm>
                  <a:off x="4830" y="2886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0" name="Oval 93"/>
                <p:cNvSpPr>
                  <a:spLocks noChangeArrowheads="1"/>
                </p:cNvSpPr>
                <p:nvPr/>
              </p:nvSpPr>
              <p:spPr bwMode="auto">
                <a:xfrm>
                  <a:off x="4626" y="3158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1" name="Oval 94"/>
                <p:cNvSpPr>
                  <a:spLocks noChangeArrowheads="1"/>
                </p:cNvSpPr>
                <p:nvPr/>
              </p:nvSpPr>
              <p:spPr bwMode="auto">
                <a:xfrm>
                  <a:off x="4604" y="3115"/>
                  <a:ext cx="15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2" name="Oval 95"/>
                <p:cNvSpPr>
                  <a:spLocks noChangeArrowheads="1"/>
                </p:cNvSpPr>
                <p:nvPr/>
              </p:nvSpPr>
              <p:spPr bwMode="auto">
                <a:xfrm>
                  <a:off x="4830" y="3453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3" name="Oval 96"/>
                <p:cNvSpPr>
                  <a:spLocks noChangeArrowheads="1"/>
                </p:cNvSpPr>
                <p:nvPr/>
              </p:nvSpPr>
              <p:spPr bwMode="auto">
                <a:xfrm>
                  <a:off x="4785" y="3430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4" name="Oval 97"/>
                <p:cNvSpPr>
                  <a:spLocks noChangeArrowheads="1"/>
                </p:cNvSpPr>
                <p:nvPr/>
              </p:nvSpPr>
              <p:spPr bwMode="auto">
                <a:xfrm>
                  <a:off x="4808" y="2931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5" name="Oval 98"/>
                <p:cNvSpPr>
                  <a:spLocks noChangeArrowheads="1"/>
                </p:cNvSpPr>
                <p:nvPr/>
              </p:nvSpPr>
              <p:spPr bwMode="auto">
                <a:xfrm>
                  <a:off x="4808" y="3271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6" name="Oval 99"/>
                <p:cNvSpPr>
                  <a:spLocks noChangeArrowheads="1"/>
                </p:cNvSpPr>
                <p:nvPr/>
              </p:nvSpPr>
              <p:spPr bwMode="auto">
                <a:xfrm>
                  <a:off x="4490" y="3407"/>
                  <a:ext cx="34" cy="34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7" name="Oval 100"/>
                <p:cNvSpPr>
                  <a:spLocks noChangeArrowheads="1"/>
                </p:cNvSpPr>
                <p:nvPr/>
              </p:nvSpPr>
              <p:spPr bwMode="auto">
                <a:xfrm>
                  <a:off x="4739" y="3498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8" name="Oval 101"/>
                <p:cNvSpPr>
                  <a:spLocks noChangeArrowheads="1"/>
                </p:cNvSpPr>
                <p:nvPr/>
              </p:nvSpPr>
              <p:spPr bwMode="auto">
                <a:xfrm>
                  <a:off x="4604" y="3543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59" name="Oval 102"/>
                <p:cNvSpPr>
                  <a:spLocks noChangeArrowheads="1"/>
                </p:cNvSpPr>
                <p:nvPr/>
              </p:nvSpPr>
              <p:spPr bwMode="auto">
                <a:xfrm>
                  <a:off x="4649" y="3271"/>
                  <a:ext cx="16" cy="15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0" name="Oval 103"/>
                <p:cNvSpPr>
                  <a:spLocks noChangeArrowheads="1"/>
                </p:cNvSpPr>
                <p:nvPr/>
              </p:nvSpPr>
              <p:spPr bwMode="auto">
                <a:xfrm>
                  <a:off x="4672" y="3158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1" name="Oval 104"/>
                <p:cNvSpPr>
                  <a:spLocks noChangeArrowheads="1"/>
                </p:cNvSpPr>
                <p:nvPr/>
              </p:nvSpPr>
              <p:spPr bwMode="auto">
                <a:xfrm>
                  <a:off x="4921" y="2931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2" name="Oval 105"/>
                <p:cNvSpPr>
                  <a:spLocks noChangeArrowheads="1"/>
                </p:cNvSpPr>
                <p:nvPr/>
              </p:nvSpPr>
              <p:spPr bwMode="auto">
                <a:xfrm>
                  <a:off x="4687" y="3226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3" name="Oval 106"/>
                <p:cNvSpPr>
                  <a:spLocks noChangeArrowheads="1"/>
                </p:cNvSpPr>
                <p:nvPr/>
              </p:nvSpPr>
              <p:spPr bwMode="auto">
                <a:xfrm>
                  <a:off x="4917" y="316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4" name="Oval 107"/>
                <p:cNvSpPr>
                  <a:spLocks noChangeArrowheads="1"/>
                </p:cNvSpPr>
                <p:nvPr/>
              </p:nvSpPr>
              <p:spPr bwMode="auto">
                <a:xfrm>
                  <a:off x="4740" y="343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5" name="Oval 108"/>
                <p:cNvSpPr>
                  <a:spLocks noChangeArrowheads="1"/>
                </p:cNvSpPr>
                <p:nvPr/>
              </p:nvSpPr>
              <p:spPr bwMode="auto">
                <a:xfrm>
                  <a:off x="4808" y="3521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6" name="Oval 109"/>
                <p:cNvSpPr>
                  <a:spLocks noChangeArrowheads="1"/>
                </p:cNvSpPr>
                <p:nvPr/>
              </p:nvSpPr>
              <p:spPr bwMode="auto">
                <a:xfrm>
                  <a:off x="4785" y="3475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7" name="Oval 110"/>
                <p:cNvSpPr>
                  <a:spLocks noChangeArrowheads="1"/>
                </p:cNvSpPr>
                <p:nvPr/>
              </p:nvSpPr>
              <p:spPr bwMode="auto">
                <a:xfrm>
                  <a:off x="4944" y="3543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8" name="Oval 111"/>
                <p:cNvSpPr>
                  <a:spLocks noChangeArrowheads="1"/>
                </p:cNvSpPr>
                <p:nvPr/>
              </p:nvSpPr>
              <p:spPr bwMode="auto">
                <a:xfrm>
                  <a:off x="4944" y="3339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69" name="Oval 112"/>
                <p:cNvSpPr>
                  <a:spLocks noChangeArrowheads="1"/>
                </p:cNvSpPr>
                <p:nvPr/>
              </p:nvSpPr>
              <p:spPr bwMode="auto">
                <a:xfrm>
                  <a:off x="4558" y="2976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70" name="Oval 113"/>
                <p:cNvSpPr>
                  <a:spLocks noChangeArrowheads="1"/>
                </p:cNvSpPr>
                <p:nvPr/>
              </p:nvSpPr>
              <p:spPr bwMode="auto">
                <a:xfrm>
                  <a:off x="4649" y="2795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71" name="Oval 114"/>
                <p:cNvSpPr>
                  <a:spLocks noChangeArrowheads="1"/>
                </p:cNvSpPr>
                <p:nvPr/>
              </p:nvSpPr>
              <p:spPr bwMode="auto">
                <a:xfrm>
                  <a:off x="4468" y="2863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72" name="Oval 115"/>
                <p:cNvSpPr>
                  <a:spLocks noChangeArrowheads="1"/>
                </p:cNvSpPr>
                <p:nvPr/>
              </p:nvSpPr>
              <p:spPr bwMode="auto">
                <a:xfrm>
                  <a:off x="4445" y="309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73" name="Oval 116"/>
                <p:cNvSpPr>
                  <a:spLocks noChangeArrowheads="1"/>
                </p:cNvSpPr>
                <p:nvPr/>
              </p:nvSpPr>
              <p:spPr bwMode="auto">
                <a:xfrm>
                  <a:off x="5103" y="2999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74" name="Oval 117"/>
                <p:cNvSpPr>
                  <a:spLocks noChangeArrowheads="1"/>
                </p:cNvSpPr>
                <p:nvPr/>
              </p:nvSpPr>
              <p:spPr bwMode="auto">
                <a:xfrm>
                  <a:off x="4739" y="3339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75" name="Oval 118"/>
                <p:cNvSpPr>
                  <a:spLocks noChangeArrowheads="1"/>
                </p:cNvSpPr>
                <p:nvPr/>
              </p:nvSpPr>
              <p:spPr bwMode="auto">
                <a:xfrm>
                  <a:off x="4581" y="3181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276" name="Oval 119"/>
                <p:cNvSpPr>
                  <a:spLocks noChangeArrowheads="1"/>
                </p:cNvSpPr>
                <p:nvPr/>
              </p:nvSpPr>
              <p:spPr bwMode="auto">
                <a:xfrm>
                  <a:off x="5057" y="275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4186" name="Text Box 120"/>
              <p:cNvSpPr txBox="1">
                <a:spLocks noChangeArrowheads="1"/>
              </p:cNvSpPr>
              <p:nvPr/>
            </p:nvSpPr>
            <p:spPr bwMode="auto">
              <a:xfrm>
                <a:off x="3152" y="1843"/>
                <a:ext cx="17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y</a:t>
                </a:r>
                <a:endParaRPr lang="de-CH" sz="1600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87" name="Text Box 121"/>
              <p:cNvSpPr txBox="1">
                <a:spLocks noChangeArrowheads="1"/>
              </p:cNvSpPr>
              <p:nvPr/>
            </p:nvSpPr>
            <p:spPr bwMode="auto">
              <a:xfrm>
                <a:off x="3151" y="134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s</a:t>
                </a:r>
                <a:endParaRPr lang="de-CH" sz="1600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88" name="Line 122"/>
              <p:cNvSpPr>
                <a:spLocks noChangeShapeType="1"/>
              </p:cNvSpPr>
              <p:nvPr/>
            </p:nvSpPr>
            <p:spPr bwMode="auto">
              <a:xfrm flipV="1">
                <a:off x="3287" y="1344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89" name="Line 123"/>
              <p:cNvSpPr>
                <a:spLocks noChangeShapeType="1"/>
              </p:cNvSpPr>
              <p:nvPr/>
            </p:nvSpPr>
            <p:spPr bwMode="auto">
              <a:xfrm>
                <a:off x="3287" y="2115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0" name="Line 124"/>
              <p:cNvSpPr>
                <a:spLocks noChangeShapeType="1"/>
              </p:cNvSpPr>
              <p:nvPr/>
            </p:nvSpPr>
            <p:spPr bwMode="auto">
              <a:xfrm flipV="1">
                <a:off x="3287" y="1117"/>
                <a:ext cx="137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1" name="Line 125"/>
              <p:cNvSpPr>
                <a:spLocks noChangeShapeType="1"/>
              </p:cNvSpPr>
              <p:nvPr/>
            </p:nvSpPr>
            <p:spPr bwMode="auto">
              <a:xfrm flipV="1">
                <a:off x="3287" y="1889"/>
                <a:ext cx="137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2" name="Line 126"/>
              <p:cNvSpPr>
                <a:spLocks noChangeShapeType="1"/>
              </p:cNvSpPr>
              <p:nvPr/>
            </p:nvSpPr>
            <p:spPr bwMode="auto">
              <a:xfrm flipV="1">
                <a:off x="4059" y="1117"/>
                <a:ext cx="136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3" name="Line 127"/>
              <p:cNvSpPr>
                <a:spLocks noChangeShapeType="1"/>
              </p:cNvSpPr>
              <p:nvPr/>
            </p:nvSpPr>
            <p:spPr bwMode="auto">
              <a:xfrm flipV="1">
                <a:off x="4059" y="1889"/>
                <a:ext cx="136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4" name="Line 128"/>
              <p:cNvSpPr>
                <a:spLocks noChangeShapeType="1"/>
              </p:cNvSpPr>
              <p:nvPr/>
            </p:nvSpPr>
            <p:spPr bwMode="auto">
              <a:xfrm flipV="1">
                <a:off x="3515" y="1480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5" name="Line 129"/>
              <p:cNvSpPr>
                <a:spLocks noChangeShapeType="1"/>
              </p:cNvSpPr>
              <p:nvPr/>
            </p:nvSpPr>
            <p:spPr bwMode="auto">
              <a:xfrm flipV="1">
                <a:off x="3651" y="1344"/>
                <a:ext cx="0" cy="68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6" name="Line 130"/>
              <p:cNvSpPr>
                <a:spLocks noChangeShapeType="1"/>
              </p:cNvSpPr>
              <p:nvPr/>
            </p:nvSpPr>
            <p:spPr bwMode="auto">
              <a:xfrm flipV="1">
                <a:off x="3787" y="1344"/>
                <a:ext cx="0" cy="68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7" name="Line 131"/>
              <p:cNvSpPr>
                <a:spLocks noChangeShapeType="1"/>
              </p:cNvSpPr>
              <p:nvPr/>
            </p:nvSpPr>
            <p:spPr bwMode="auto">
              <a:xfrm flipV="1">
                <a:off x="3923" y="1344"/>
                <a:ext cx="0" cy="128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8" name="Line 132"/>
              <p:cNvSpPr>
                <a:spLocks noChangeShapeType="1"/>
              </p:cNvSpPr>
              <p:nvPr/>
            </p:nvSpPr>
            <p:spPr bwMode="auto">
              <a:xfrm flipV="1">
                <a:off x="3651" y="1180"/>
                <a:ext cx="99" cy="163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99" name="Line 133"/>
              <p:cNvSpPr>
                <a:spLocks noChangeShapeType="1"/>
              </p:cNvSpPr>
              <p:nvPr/>
            </p:nvSpPr>
            <p:spPr bwMode="auto">
              <a:xfrm flipV="1">
                <a:off x="3923" y="1179"/>
                <a:ext cx="99" cy="164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0" name="Line 134"/>
              <p:cNvSpPr>
                <a:spLocks noChangeShapeType="1"/>
              </p:cNvSpPr>
              <p:nvPr/>
            </p:nvSpPr>
            <p:spPr bwMode="auto">
              <a:xfrm flipV="1">
                <a:off x="3787" y="1178"/>
                <a:ext cx="99" cy="165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1" name="Line 135"/>
              <p:cNvSpPr>
                <a:spLocks noChangeShapeType="1"/>
              </p:cNvSpPr>
              <p:nvPr/>
            </p:nvSpPr>
            <p:spPr bwMode="auto">
              <a:xfrm flipH="1" flipV="1">
                <a:off x="3515" y="1480"/>
                <a:ext cx="408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2" name="Line 136"/>
              <p:cNvSpPr>
                <a:spLocks noChangeShapeType="1"/>
              </p:cNvSpPr>
              <p:nvPr/>
            </p:nvSpPr>
            <p:spPr bwMode="auto">
              <a:xfrm flipH="1" flipV="1">
                <a:off x="3515" y="1616"/>
                <a:ext cx="27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3" name="Line 137"/>
              <p:cNvSpPr>
                <a:spLocks noChangeShapeType="1"/>
              </p:cNvSpPr>
              <p:nvPr/>
            </p:nvSpPr>
            <p:spPr bwMode="auto">
              <a:xfrm flipH="1" flipV="1">
                <a:off x="3515" y="1752"/>
                <a:ext cx="408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4" name="Line 138"/>
              <p:cNvSpPr>
                <a:spLocks noChangeShapeType="1"/>
              </p:cNvSpPr>
              <p:nvPr/>
            </p:nvSpPr>
            <p:spPr bwMode="auto">
              <a:xfrm flipH="1" flipV="1">
                <a:off x="3651" y="1888"/>
                <a:ext cx="27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5" name="Line 139"/>
              <p:cNvSpPr>
                <a:spLocks noChangeShapeType="1"/>
              </p:cNvSpPr>
              <p:nvPr/>
            </p:nvSpPr>
            <p:spPr bwMode="auto">
              <a:xfrm flipH="1" flipV="1">
                <a:off x="3651" y="2024"/>
                <a:ext cx="27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6" name="Line 140"/>
              <p:cNvSpPr>
                <a:spLocks noChangeShapeType="1"/>
              </p:cNvSpPr>
              <p:nvPr/>
            </p:nvSpPr>
            <p:spPr bwMode="auto">
              <a:xfrm flipH="1" flipV="1">
                <a:off x="3702" y="1262"/>
                <a:ext cx="27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7" name="Line 141"/>
              <p:cNvSpPr>
                <a:spLocks noChangeShapeType="1"/>
              </p:cNvSpPr>
              <p:nvPr/>
            </p:nvSpPr>
            <p:spPr bwMode="auto">
              <a:xfrm flipH="1" flipV="1">
                <a:off x="3754" y="1177"/>
                <a:ext cx="270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8" name="Line 142"/>
              <p:cNvSpPr>
                <a:spLocks noChangeShapeType="1"/>
              </p:cNvSpPr>
              <p:nvPr/>
            </p:nvSpPr>
            <p:spPr bwMode="auto">
              <a:xfrm flipH="1">
                <a:off x="3787" y="1594"/>
                <a:ext cx="95" cy="158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09" name="Line 143"/>
              <p:cNvSpPr>
                <a:spLocks noChangeShapeType="1"/>
              </p:cNvSpPr>
              <p:nvPr/>
            </p:nvSpPr>
            <p:spPr bwMode="auto">
              <a:xfrm flipH="1">
                <a:off x="3787" y="1480"/>
                <a:ext cx="81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0" name="Line 144"/>
              <p:cNvSpPr>
                <a:spLocks noChangeShapeType="1"/>
              </p:cNvSpPr>
              <p:nvPr/>
            </p:nvSpPr>
            <p:spPr bwMode="auto">
              <a:xfrm flipH="1">
                <a:off x="3924" y="1311"/>
                <a:ext cx="100" cy="16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1" name="Line 145"/>
              <p:cNvSpPr>
                <a:spLocks noChangeShapeType="1"/>
              </p:cNvSpPr>
              <p:nvPr/>
            </p:nvSpPr>
            <p:spPr bwMode="auto">
              <a:xfrm flipH="1">
                <a:off x="3923" y="1738"/>
                <a:ext cx="90" cy="15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2" name="Line 146"/>
              <p:cNvSpPr>
                <a:spLocks noChangeShapeType="1"/>
              </p:cNvSpPr>
              <p:nvPr/>
            </p:nvSpPr>
            <p:spPr bwMode="auto">
              <a:xfrm flipH="1">
                <a:off x="3923" y="1870"/>
                <a:ext cx="92" cy="154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3" name="Line 147"/>
              <p:cNvSpPr>
                <a:spLocks noChangeShapeType="1"/>
              </p:cNvSpPr>
              <p:nvPr/>
            </p:nvSpPr>
            <p:spPr bwMode="auto">
              <a:xfrm flipH="1" flipV="1">
                <a:off x="3424" y="1117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4" name="Line 148"/>
              <p:cNvSpPr>
                <a:spLocks noChangeShapeType="1"/>
              </p:cNvSpPr>
              <p:nvPr/>
            </p:nvSpPr>
            <p:spPr bwMode="auto">
              <a:xfrm flipH="1" flipV="1">
                <a:off x="4195" y="1117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5" name="Line 149"/>
              <p:cNvSpPr>
                <a:spLocks noChangeShapeType="1"/>
              </p:cNvSpPr>
              <p:nvPr/>
            </p:nvSpPr>
            <p:spPr bwMode="auto">
              <a:xfrm flipV="1">
                <a:off x="3923" y="175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6" name="Line 150"/>
              <p:cNvSpPr>
                <a:spLocks noChangeShapeType="1"/>
              </p:cNvSpPr>
              <p:nvPr/>
            </p:nvSpPr>
            <p:spPr bwMode="auto">
              <a:xfrm flipH="1">
                <a:off x="3923" y="1597"/>
                <a:ext cx="92" cy="155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7" name="Line 151"/>
              <p:cNvSpPr>
                <a:spLocks noChangeShapeType="1"/>
              </p:cNvSpPr>
              <p:nvPr/>
            </p:nvSpPr>
            <p:spPr bwMode="auto">
              <a:xfrm flipH="1" flipV="1">
                <a:off x="3572" y="1389"/>
                <a:ext cx="7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8" name="Line 152"/>
              <p:cNvSpPr>
                <a:spLocks noChangeShapeType="1"/>
              </p:cNvSpPr>
              <p:nvPr/>
            </p:nvSpPr>
            <p:spPr bwMode="auto">
              <a:xfrm flipH="1" flipV="1">
                <a:off x="3975" y="1264"/>
                <a:ext cx="0" cy="1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19" name="Line 153"/>
              <p:cNvSpPr>
                <a:spLocks noChangeShapeType="1"/>
              </p:cNvSpPr>
              <p:nvPr/>
            </p:nvSpPr>
            <p:spPr bwMode="auto">
              <a:xfrm flipH="1" flipV="1">
                <a:off x="4026" y="1178"/>
                <a:ext cx="0" cy="12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0" name="Line 154"/>
              <p:cNvSpPr>
                <a:spLocks noChangeShapeType="1"/>
              </p:cNvSpPr>
              <p:nvPr/>
            </p:nvSpPr>
            <p:spPr bwMode="auto">
              <a:xfrm flipV="1">
                <a:off x="3841" y="1480"/>
                <a:ext cx="0" cy="45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1" name="Line 155"/>
              <p:cNvSpPr>
                <a:spLocks noChangeShapeType="1"/>
              </p:cNvSpPr>
              <p:nvPr/>
            </p:nvSpPr>
            <p:spPr bwMode="auto">
              <a:xfrm flipH="1">
                <a:off x="3515" y="1389"/>
                <a:ext cx="55" cy="9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2" name="Line 156"/>
              <p:cNvSpPr>
                <a:spLocks noChangeShapeType="1"/>
              </p:cNvSpPr>
              <p:nvPr/>
            </p:nvSpPr>
            <p:spPr bwMode="auto">
              <a:xfrm flipH="1" flipV="1">
                <a:off x="3842" y="1661"/>
                <a:ext cx="13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3" name="Line 157"/>
              <p:cNvSpPr>
                <a:spLocks noChangeShapeType="1"/>
              </p:cNvSpPr>
              <p:nvPr/>
            </p:nvSpPr>
            <p:spPr bwMode="auto">
              <a:xfrm flipV="1">
                <a:off x="3841" y="1525"/>
                <a:ext cx="0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4" name="Line 158"/>
              <p:cNvSpPr>
                <a:spLocks noChangeShapeType="1"/>
              </p:cNvSpPr>
              <p:nvPr/>
            </p:nvSpPr>
            <p:spPr bwMode="auto">
              <a:xfrm flipV="1">
                <a:off x="3977" y="1661"/>
                <a:ext cx="0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5" name="Line 159"/>
              <p:cNvSpPr>
                <a:spLocks noChangeShapeType="1"/>
              </p:cNvSpPr>
              <p:nvPr/>
            </p:nvSpPr>
            <p:spPr bwMode="auto">
              <a:xfrm flipV="1">
                <a:off x="3977" y="1797"/>
                <a:ext cx="0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6" name="Line 160"/>
              <p:cNvSpPr>
                <a:spLocks noChangeShapeType="1"/>
              </p:cNvSpPr>
              <p:nvPr/>
            </p:nvSpPr>
            <p:spPr bwMode="auto">
              <a:xfrm flipH="1" flipV="1">
                <a:off x="3881" y="1594"/>
                <a:ext cx="130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7" name="Line 161"/>
              <p:cNvSpPr>
                <a:spLocks noChangeShapeType="1"/>
              </p:cNvSpPr>
              <p:nvPr/>
            </p:nvSpPr>
            <p:spPr bwMode="auto">
              <a:xfrm flipH="1" flipV="1">
                <a:off x="3881" y="1483"/>
                <a:ext cx="0" cy="11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8" name="Line 162"/>
              <p:cNvSpPr>
                <a:spLocks noChangeShapeType="1"/>
              </p:cNvSpPr>
              <p:nvPr/>
            </p:nvSpPr>
            <p:spPr bwMode="auto">
              <a:xfrm flipV="1">
                <a:off x="4014" y="1593"/>
                <a:ext cx="0" cy="134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29" name="Line 163"/>
              <p:cNvSpPr>
                <a:spLocks noChangeShapeType="1"/>
              </p:cNvSpPr>
              <p:nvPr/>
            </p:nvSpPr>
            <p:spPr bwMode="auto">
              <a:xfrm flipV="1">
                <a:off x="4014" y="1733"/>
                <a:ext cx="0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30" name="Text Box 164"/>
              <p:cNvSpPr txBox="1">
                <a:spLocks noChangeArrowheads="1"/>
              </p:cNvSpPr>
              <p:nvPr/>
            </p:nvSpPr>
            <p:spPr bwMode="auto">
              <a:xfrm>
                <a:off x="3886" y="2069"/>
                <a:ext cx="17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endParaRPr lang="de-CH" sz="1600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231" name="Line 165"/>
              <p:cNvSpPr>
                <a:spLocks noChangeShapeType="1"/>
              </p:cNvSpPr>
              <p:nvPr/>
            </p:nvSpPr>
            <p:spPr bwMode="auto">
              <a:xfrm flipH="1" flipV="1">
                <a:off x="3424" y="1888"/>
                <a:ext cx="227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32" name="Line 166"/>
              <p:cNvSpPr>
                <a:spLocks noChangeShapeType="1"/>
              </p:cNvSpPr>
              <p:nvPr/>
            </p:nvSpPr>
            <p:spPr bwMode="auto">
              <a:xfrm flipH="1" flipV="1">
                <a:off x="4014" y="1888"/>
                <a:ext cx="18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33" name="Line 167"/>
              <p:cNvSpPr>
                <a:spLocks noChangeShapeType="1"/>
              </p:cNvSpPr>
              <p:nvPr/>
            </p:nvSpPr>
            <p:spPr bwMode="auto">
              <a:xfrm flipH="1" flipV="1">
                <a:off x="3424" y="1117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34" name="Line 168"/>
              <p:cNvSpPr>
                <a:spLocks noChangeShapeType="1"/>
              </p:cNvSpPr>
              <p:nvPr/>
            </p:nvSpPr>
            <p:spPr bwMode="auto">
              <a:xfrm flipH="1" flipV="1">
                <a:off x="3424" y="1117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4235" name="Group 169"/>
              <p:cNvGrpSpPr>
                <a:grpSpLocks/>
              </p:cNvGrpSpPr>
              <p:nvPr/>
            </p:nvGrpSpPr>
            <p:grpSpPr bwMode="auto">
              <a:xfrm>
                <a:off x="3519" y="1195"/>
                <a:ext cx="476" cy="772"/>
                <a:chOff x="4740" y="2605"/>
                <a:chExt cx="476" cy="772"/>
              </a:xfrm>
            </p:grpSpPr>
            <p:sp>
              <p:nvSpPr>
                <p:cNvPr id="2649258" name="Oval 170"/>
                <p:cNvSpPr>
                  <a:spLocks noChangeArrowheads="1"/>
                </p:cNvSpPr>
                <p:nvPr/>
              </p:nvSpPr>
              <p:spPr bwMode="auto">
                <a:xfrm>
                  <a:off x="4944" y="3218"/>
                  <a:ext cx="159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sq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649259" name="Oval 171"/>
                <p:cNvSpPr>
                  <a:spLocks noChangeArrowheads="1"/>
                </p:cNvSpPr>
                <p:nvPr/>
              </p:nvSpPr>
              <p:spPr bwMode="auto">
                <a:xfrm>
                  <a:off x="4740" y="2923"/>
                  <a:ext cx="227" cy="2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sq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649260" name="Oval 172"/>
                <p:cNvSpPr>
                  <a:spLocks noChangeArrowheads="1"/>
                </p:cNvSpPr>
                <p:nvPr/>
              </p:nvSpPr>
              <p:spPr bwMode="auto">
                <a:xfrm>
                  <a:off x="4944" y="2605"/>
                  <a:ext cx="272" cy="272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sq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4236" name="Rectangle 173"/>
              <p:cNvSpPr>
                <a:spLocks noChangeArrowheads="1"/>
              </p:cNvSpPr>
              <p:nvPr/>
            </p:nvSpPr>
            <p:spPr bwMode="auto">
              <a:xfrm>
                <a:off x="3288" y="1344"/>
                <a:ext cx="771" cy="771"/>
              </a:xfrm>
              <a:prstGeom prst="rect">
                <a:avLst/>
              </a:prstGeom>
              <a:solidFill>
                <a:schemeClr val="tx1">
                  <a:alpha val="10196"/>
                </a:schemeClr>
              </a:solidFill>
              <a:ln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de-CH" sz="2800">
                  <a:solidFill>
                    <a:srgbClr val="FFFFFF"/>
                  </a:solidFill>
                  <a:latin typeface="AvantGarde" pitchFamily="34" charset="0"/>
                </a:endParaRPr>
              </a:p>
            </p:txBody>
          </p:sp>
        </p:grpSp>
        <p:sp>
          <p:nvSpPr>
            <p:cNvPr id="44184" name="Text Box 174"/>
            <p:cNvSpPr txBox="1">
              <a:spLocks noChangeArrowheads="1"/>
            </p:cNvSpPr>
            <p:nvPr/>
          </p:nvSpPr>
          <p:spPr bwMode="auto">
            <a:xfrm>
              <a:off x="4422" y="2115"/>
              <a:ext cx="8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Trebuchet MS" pitchFamily="34" charset="0"/>
                </a:rPr>
                <a:t>Refinement</a:t>
              </a:r>
              <a:endParaRPr lang="de-CH" dirty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9" name="Group 175"/>
          <p:cNvGrpSpPr>
            <a:grpSpLocks/>
          </p:cNvGrpSpPr>
          <p:nvPr/>
        </p:nvGrpSpPr>
        <p:grpSpPr bwMode="auto">
          <a:xfrm>
            <a:off x="4859338" y="1509713"/>
            <a:ext cx="1657350" cy="2493962"/>
            <a:chOff x="3061" y="951"/>
            <a:chExt cx="1044" cy="1571"/>
          </a:xfrm>
        </p:grpSpPr>
        <p:grpSp>
          <p:nvGrpSpPr>
            <p:cNvPr id="44093" name="Group 176"/>
            <p:cNvGrpSpPr>
              <a:grpSpLocks/>
            </p:cNvGrpSpPr>
            <p:nvPr/>
          </p:nvGrpSpPr>
          <p:grpSpPr bwMode="auto">
            <a:xfrm>
              <a:off x="3061" y="951"/>
              <a:ext cx="1044" cy="1164"/>
              <a:chOff x="1473" y="2387"/>
              <a:chExt cx="1044" cy="1164"/>
            </a:xfrm>
          </p:grpSpPr>
          <p:grpSp>
            <p:nvGrpSpPr>
              <p:cNvPr id="44095" name="Group 177"/>
              <p:cNvGrpSpPr>
                <a:grpSpLocks/>
              </p:cNvGrpSpPr>
              <p:nvPr/>
            </p:nvGrpSpPr>
            <p:grpSpPr bwMode="auto">
              <a:xfrm>
                <a:off x="1769" y="2433"/>
                <a:ext cx="674" cy="816"/>
                <a:chOff x="4445" y="2750"/>
                <a:chExt cx="674" cy="816"/>
              </a:xfrm>
            </p:grpSpPr>
            <p:sp>
              <p:nvSpPr>
                <p:cNvPr id="44146" name="Oval 178"/>
                <p:cNvSpPr>
                  <a:spLocks noChangeArrowheads="1"/>
                </p:cNvSpPr>
                <p:nvPr/>
              </p:nvSpPr>
              <p:spPr bwMode="auto">
                <a:xfrm>
                  <a:off x="4740" y="2908"/>
                  <a:ext cx="34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47" name="Oval 179"/>
                <p:cNvSpPr>
                  <a:spLocks noChangeArrowheads="1"/>
                </p:cNvSpPr>
                <p:nvPr/>
              </p:nvSpPr>
              <p:spPr bwMode="auto">
                <a:xfrm>
                  <a:off x="4536" y="3158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48" name="Oval 180"/>
                <p:cNvSpPr>
                  <a:spLocks noChangeArrowheads="1"/>
                </p:cNvSpPr>
                <p:nvPr/>
              </p:nvSpPr>
              <p:spPr bwMode="auto">
                <a:xfrm>
                  <a:off x="4876" y="2840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49" name="Oval 181"/>
                <p:cNvSpPr>
                  <a:spLocks noChangeArrowheads="1"/>
                </p:cNvSpPr>
                <p:nvPr/>
              </p:nvSpPr>
              <p:spPr bwMode="auto">
                <a:xfrm>
                  <a:off x="4774" y="3080"/>
                  <a:ext cx="34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0" name="Oval 182"/>
                <p:cNvSpPr>
                  <a:spLocks noChangeArrowheads="1"/>
                </p:cNvSpPr>
                <p:nvPr/>
              </p:nvSpPr>
              <p:spPr bwMode="auto">
                <a:xfrm>
                  <a:off x="4626" y="3226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1" name="Oval 183"/>
                <p:cNvSpPr>
                  <a:spLocks noChangeArrowheads="1"/>
                </p:cNvSpPr>
                <p:nvPr/>
              </p:nvSpPr>
              <p:spPr bwMode="auto">
                <a:xfrm>
                  <a:off x="4808" y="2818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2" name="Oval 184"/>
                <p:cNvSpPr>
                  <a:spLocks noChangeArrowheads="1"/>
                </p:cNvSpPr>
                <p:nvPr/>
              </p:nvSpPr>
              <p:spPr bwMode="auto">
                <a:xfrm>
                  <a:off x="4808" y="2999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3" name="Oval 185"/>
                <p:cNvSpPr>
                  <a:spLocks noChangeArrowheads="1"/>
                </p:cNvSpPr>
                <p:nvPr/>
              </p:nvSpPr>
              <p:spPr bwMode="auto">
                <a:xfrm>
                  <a:off x="4558" y="3249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4" name="Oval 186"/>
                <p:cNvSpPr>
                  <a:spLocks noChangeArrowheads="1"/>
                </p:cNvSpPr>
                <p:nvPr/>
              </p:nvSpPr>
              <p:spPr bwMode="auto">
                <a:xfrm>
                  <a:off x="4876" y="2954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5" name="Oval 187"/>
                <p:cNvSpPr>
                  <a:spLocks noChangeArrowheads="1"/>
                </p:cNvSpPr>
                <p:nvPr/>
              </p:nvSpPr>
              <p:spPr bwMode="auto">
                <a:xfrm>
                  <a:off x="4830" y="2886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6" name="Oval 188"/>
                <p:cNvSpPr>
                  <a:spLocks noChangeArrowheads="1"/>
                </p:cNvSpPr>
                <p:nvPr/>
              </p:nvSpPr>
              <p:spPr bwMode="auto">
                <a:xfrm>
                  <a:off x="4626" y="3158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7" name="Oval 189"/>
                <p:cNvSpPr>
                  <a:spLocks noChangeArrowheads="1"/>
                </p:cNvSpPr>
                <p:nvPr/>
              </p:nvSpPr>
              <p:spPr bwMode="auto">
                <a:xfrm>
                  <a:off x="4604" y="3115"/>
                  <a:ext cx="15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8" name="Oval 190"/>
                <p:cNvSpPr>
                  <a:spLocks noChangeArrowheads="1"/>
                </p:cNvSpPr>
                <p:nvPr/>
              </p:nvSpPr>
              <p:spPr bwMode="auto">
                <a:xfrm>
                  <a:off x="4830" y="3453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59" name="Oval 191"/>
                <p:cNvSpPr>
                  <a:spLocks noChangeArrowheads="1"/>
                </p:cNvSpPr>
                <p:nvPr/>
              </p:nvSpPr>
              <p:spPr bwMode="auto">
                <a:xfrm>
                  <a:off x="4785" y="3430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0" name="Oval 192"/>
                <p:cNvSpPr>
                  <a:spLocks noChangeArrowheads="1"/>
                </p:cNvSpPr>
                <p:nvPr/>
              </p:nvSpPr>
              <p:spPr bwMode="auto">
                <a:xfrm>
                  <a:off x="4808" y="2931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1" name="Oval 193"/>
                <p:cNvSpPr>
                  <a:spLocks noChangeArrowheads="1"/>
                </p:cNvSpPr>
                <p:nvPr/>
              </p:nvSpPr>
              <p:spPr bwMode="auto">
                <a:xfrm>
                  <a:off x="4808" y="3271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2" name="Oval 194"/>
                <p:cNvSpPr>
                  <a:spLocks noChangeArrowheads="1"/>
                </p:cNvSpPr>
                <p:nvPr/>
              </p:nvSpPr>
              <p:spPr bwMode="auto">
                <a:xfrm>
                  <a:off x="4490" y="3407"/>
                  <a:ext cx="34" cy="34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3" name="Oval 195"/>
                <p:cNvSpPr>
                  <a:spLocks noChangeArrowheads="1"/>
                </p:cNvSpPr>
                <p:nvPr/>
              </p:nvSpPr>
              <p:spPr bwMode="auto">
                <a:xfrm>
                  <a:off x="4739" y="3498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4" name="Oval 196"/>
                <p:cNvSpPr>
                  <a:spLocks noChangeArrowheads="1"/>
                </p:cNvSpPr>
                <p:nvPr/>
              </p:nvSpPr>
              <p:spPr bwMode="auto">
                <a:xfrm>
                  <a:off x="4604" y="3543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5" name="Oval 197"/>
                <p:cNvSpPr>
                  <a:spLocks noChangeArrowheads="1"/>
                </p:cNvSpPr>
                <p:nvPr/>
              </p:nvSpPr>
              <p:spPr bwMode="auto">
                <a:xfrm>
                  <a:off x="4649" y="3271"/>
                  <a:ext cx="16" cy="15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6" name="Oval 198"/>
                <p:cNvSpPr>
                  <a:spLocks noChangeArrowheads="1"/>
                </p:cNvSpPr>
                <p:nvPr/>
              </p:nvSpPr>
              <p:spPr bwMode="auto">
                <a:xfrm>
                  <a:off x="4672" y="3158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7" name="Oval 199"/>
                <p:cNvSpPr>
                  <a:spLocks noChangeArrowheads="1"/>
                </p:cNvSpPr>
                <p:nvPr/>
              </p:nvSpPr>
              <p:spPr bwMode="auto">
                <a:xfrm>
                  <a:off x="4921" y="2931"/>
                  <a:ext cx="23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8" name="Oval 200"/>
                <p:cNvSpPr>
                  <a:spLocks noChangeArrowheads="1"/>
                </p:cNvSpPr>
                <p:nvPr/>
              </p:nvSpPr>
              <p:spPr bwMode="auto">
                <a:xfrm>
                  <a:off x="4687" y="3226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69" name="Oval 201"/>
                <p:cNvSpPr>
                  <a:spLocks noChangeArrowheads="1"/>
                </p:cNvSpPr>
                <p:nvPr/>
              </p:nvSpPr>
              <p:spPr bwMode="auto">
                <a:xfrm>
                  <a:off x="4917" y="316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0" name="Oval 202"/>
                <p:cNvSpPr>
                  <a:spLocks noChangeArrowheads="1"/>
                </p:cNvSpPr>
                <p:nvPr/>
              </p:nvSpPr>
              <p:spPr bwMode="auto">
                <a:xfrm>
                  <a:off x="4740" y="343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1" name="Oval 203"/>
                <p:cNvSpPr>
                  <a:spLocks noChangeArrowheads="1"/>
                </p:cNvSpPr>
                <p:nvPr/>
              </p:nvSpPr>
              <p:spPr bwMode="auto">
                <a:xfrm>
                  <a:off x="4808" y="3521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2" name="Oval 204"/>
                <p:cNvSpPr>
                  <a:spLocks noChangeArrowheads="1"/>
                </p:cNvSpPr>
                <p:nvPr/>
              </p:nvSpPr>
              <p:spPr bwMode="auto">
                <a:xfrm>
                  <a:off x="4785" y="3475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3" name="Oval 205"/>
                <p:cNvSpPr>
                  <a:spLocks noChangeArrowheads="1"/>
                </p:cNvSpPr>
                <p:nvPr/>
              </p:nvSpPr>
              <p:spPr bwMode="auto">
                <a:xfrm>
                  <a:off x="4944" y="3543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4" name="Oval 206"/>
                <p:cNvSpPr>
                  <a:spLocks noChangeArrowheads="1"/>
                </p:cNvSpPr>
                <p:nvPr/>
              </p:nvSpPr>
              <p:spPr bwMode="auto">
                <a:xfrm>
                  <a:off x="4944" y="3339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5" name="Oval 207"/>
                <p:cNvSpPr>
                  <a:spLocks noChangeArrowheads="1"/>
                </p:cNvSpPr>
                <p:nvPr/>
              </p:nvSpPr>
              <p:spPr bwMode="auto">
                <a:xfrm>
                  <a:off x="4558" y="2976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6" name="Oval 208"/>
                <p:cNvSpPr>
                  <a:spLocks noChangeArrowheads="1"/>
                </p:cNvSpPr>
                <p:nvPr/>
              </p:nvSpPr>
              <p:spPr bwMode="auto">
                <a:xfrm>
                  <a:off x="4649" y="2795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7" name="Oval 209"/>
                <p:cNvSpPr>
                  <a:spLocks noChangeArrowheads="1"/>
                </p:cNvSpPr>
                <p:nvPr/>
              </p:nvSpPr>
              <p:spPr bwMode="auto">
                <a:xfrm>
                  <a:off x="4468" y="2863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8" name="Oval 210"/>
                <p:cNvSpPr>
                  <a:spLocks noChangeArrowheads="1"/>
                </p:cNvSpPr>
                <p:nvPr/>
              </p:nvSpPr>
              <p:spPr bwMode="auto">
                <a:xfrm>
                  <a:off x="4445" y="309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79" name="Oval 211"/>
                <p:cNvSpPr>
                  <a:spLocks noChangeArrowheads="1"/>
                </p:cNvSpPr>
                <p:nvPr/>
              </p:nvSpPr>
              <p:spPr bwMode="auto">
                <a:xfrm>
                  <a:off x="5103" y="2999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80" name="Oval 212"/>
                <p:cNvSpPr>
                  <a:spLocks noChangeArrowheads="1"/>
                </p:cNvSpPr>
                <p:nvPr/>
              </p:nvSpPr>
              <p:spPr bwMode="auto">
                <a:xfrm>
                  <a:off x="4739" y="3339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81" name="Oval 213"/>
                <p:cNvSpPr>
                  <a:spLocks noChangeArrowheads="1"/>
                </p:cNvSpPr>
                <p:nvPr/>
              </p:nvSpPr>
              <p:spPr bwMode="auto">
                <a:xfrm>
                  <a:off x="4581" y="3181"/>
                  <a:ext cx="24" cy="23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4182" name="Oval 214"/>
                <p:cNvSpPr>
                  <a:spLocks noChangeArrowheads="1"/>
                </p:cNvSpPr>
                <p:nvPr/>
              </p:nvSpPr>
              <p:spPr bwMode="auto">
                <a:xfrm>
                  <a:off x="5057" y="2750"/>
                  <a:ext cx="16" cy="16"/>
                </a:xfrm>
                <a:prstGeom prst="ellipse">
                  <a:avLst/>
                </a:prstGeom>
                <a:solidFill>
                  <a:srgbClr val="FF0000"/>
                </a:solidFill>
                <a:ln w="12700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sp>
            <p:nvSpPr>
              <p:cNvPr id="44096" name="Text Box 215"/>
              <p:cNvSpPr txBox="1">
                <a:spLocks noChangeArrowheads="1"/>
              </p:cNvSpPr>
              <p:nvPr/>
            </p:nvSpPr>
            <p:spPr bwMode="auto">
              <a:xfrm>
                <a:off x="1474" y="3113"/>
                <a:ext cx="17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y</a:t>
                </a:r>
                <a:endParaRPr lang="de-CH" sz="1600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97" name="Text Box 216"/>
              <p:cNvSpPr txBox="1">
                <a:spLocks noChangeArrowheads="1"/>
              </p:cNvSpPr>
              <p:nvPr/>
            </p:nvSpPr>
            <p:spPr bwMode="auto">
              <a:xfrm>
                <a:off x="1473" y="261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s</a:t>
                </a:r>
                <a:endParaRPr lang="de-CH" sz="1600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98" name="Line 217"/>
              <p:cNvSpPr>
                <a:spLocks noChangeShapeType="1"/>
              </p:cNvSpPr>
              <p:nvPr/>
            </p:nvSpPr>
            <p:spPr bwMode="auto">
              <a:xfrm flipV="1">
                <a:off x="1609" y="2614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9" name="Line 218"/>
              <p:cNvSpPr>
                <a:spLocks noChangeShapeType="1"/>
              </p:cNvSpPr>
              <p:nvPr/>
            </p:nvSpPr>
            <p:spPr bwMode="auto">
              <a:xfrm>
                <a:off x="1609" y="3385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0" name="Line 219"/>
              <p:cNvSpPr>
                <a:spLocks noChangeShapeType="1"/>
              </p:cNvSpPr>
              <p:nvPr/>
            </p:nvSpPr>
            <p:spPr bwMode="auto">
              <a:xfrm flipV="1">
                <a:off x="1609" y="2387"/>
                <a:ext cx="137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1" name="Line 220"/>
              <p:cNvSpPr>
                <a:spLocks noChangeShapeType="1"/>
              </p:cNvSpPr>
              <p:nvPr/>
            </p:nvSpPr>
            <p:spPr bwMode="auto">
              <a:xfrm flipV="1">
                <a:off x="1609" y="3159"/>
                <a:ext cx="137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2" name="Line 221"/>
              <p:cNvSpPr>
                <a:spLocks noChangeShapeType="1"/>
              </p:cNvSpPr>
              <p:nvPr/>
            </p:nvSpPr>
            <p:spPr bwMode="auto">
              <a:xfrm flipV="1">
                <a:off x="2381" y="2387"/>
                <a:ext cx="136" cy="2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3" name="Line 222"/>
              <p:cNvSpPr>
                <a:spLocks noChangeShapeType="1"/>
              </p:cNvSpPr>
              <p:nvPr/>
            </p:nvSpPr>
            <p:spPr bwMode="auto">
              <a:xfrm flipV="1">
                <a:off x="2381" y="3159"/>
                <a:ext cx="136" cy="22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4" name="Line 223"/>
              <p:cNvSpPr>
                <a:spLocks noChangeShapeType="1"/>
              </p:cNvSpPr>
              <p:nvPr/>
            </p:nvSpPr>
            <p:spPr bwMode="auto">
              <a:xfrm flipV="1">
                <a:off x="1837" y="2750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5" name="Line 224"/>
              <p:cNvSpPr>
                <a:spLocks noChangeShapeType="1"/>
              </p:cNvSpPr>
              <p:nvPr/>
            </p:nvSpPr>
            <p:spPr bwMode="auto">
              <a:xfrm flipV="1">
                <a:off x="1973" y="2614"/>
                <a:ext cx="0" cy="68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6" name="Line 225"/>
              <p:cNvSpPr>
                <a:spLocks noChangeShapeType="1"/>
              </p:cNvSpPr>
              <p:nvPr/>
            </p:nvSpPr>
            <p:spPr bwMode="auto">
              <a:xfrm flipV="1">
                <a:off x="2109" y="2614"/>
                <a:ext cx="0" cy="68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7" name="Line 226"/>
              <p:cNvSpPr>
                <a:spLocks noChangeShapeType="1"/>
              </p:cNvSpPr>
              <p:nvPr/>
            </p:nvSpPr>
            <p:spPr bwMode="auto">
              <a:xfrm flipV="1">
                <a:off x="2245" y="2614"/>
                <a:ext cx="0" cy="128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8" name="Line 227"/>
              <p:cNvSpPr>
                <a:spLocks noChangeShapeType="1"/>
              </p:cNvSpPr>
              <p:nvPr/>
            </p:nvSpPr>
            <p:spPr bwMode="auto">
              <a:xfrm flipV="1">
                <a:off x="1973" y="2450"/>
                <a:ext cx="99" cy="163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09" name="Line 228"/>
              <p:cNvSpPr>
                <a:spLocks noChangeShapeType="1"/>
              </p:cNvSpPr>
              <p:nvPr/>
            </p:nvSpPr>
            <p:spPr bwMode="auto">
              <a:xfrm flipV="1">
                <a:off x="2245" y="2449"/>
                <a:ext cx="99" cy="164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0" name="Line 229"/>
              <p:cNvSpPr>
                <a:spLocks noChangeShapeType="1"/>
              </p:cNvSpPr>
              <p:nvPr/>
            </p:nvSpPr>
            <p:spPr bwMode="auto">
              <a:xfrm flipV="1">
                <a:off x="2109" y="2448"/>
                <a:ext cx="99" cy="165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1" name="Line 230"/>
              <p:cNvSpPr>
                <a:spLocks noChangeShapeType="1"/>
              </p:cNvSpPr>
              <p:nvPr/>
            </p:nvSpPr>
            <p:spPr bwMode="auto">
              <a:xfrm flipH="1" flipV="1">
                <a:off x="1837" y="2750"/>
                <a:ext cx="408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2" name="Line 231"/>
              <p:cNvSpPr>
                <a:spLocks noChangeShapeType="1"/>
              </p:cNvSpPr>
              <p:nvPr/>
            </p:nvSpPr>
            <p:spPr bwMode="auto">
              <a:xfrm flipH="1" flipV="1">
                <a:off x="1837" y="2886"/>
                <a:ext cx="27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3" name="Line 232"/>
              <p:cNvSpPr>
                <a:spLocks noChangeShapeType="1"/>
              </p:cNvSpPr>
              <p:nvPr/>
            </p:nvSpPr>
            <p:spPr bwMode="auto">
              <a:xfrm flipH="1" flipV="1">
                <a:off x="1837" y="3022"/>
                <a:ext cx="408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4" name="Line 233"/>
              <p:cNvSpPr>
                <a:spLocks noChangeShapeType="1"/>
              </p:cNvSpPr>
              <p:nvPr/>
            </p:nvSpPr>
            <p:spPr bwMode="auto">
              <a:xfrm flipH="1" flipV="1">
                <a:off x="1973" y="3158"/>
                <a:ext cx="27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5" name="Line 234"/>
              <p:cNvSpPr>
                <a:spLocks noChangeShapeType="1"/>
              </p:cNvSpPr>
              <p:nvPr/>
            </p:nvSpPr>
            <p:spPr bwMode="auto">
              <a:xfrm flipH="1" flipV="1">
                <a:off x="1973" y="3294"/>
                <a:ext cx="27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6" name="Line 235"/>
              <p:cNvSpPr>
                <a:spLocks noChangeShapeType="1"/>
              </p:cNvSpPr>
              <p:nvPr/>
            </p:nvSpPr>
            <p:spPr bwMode="auto">
              <a:xfrm flipH="1" flipV="1">
                <a:off x="2024" y="2532"/>
                <a:ext cx="27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7" name="Line 236"/>
              <p:cNvSpPr>
                <a:spLocks noChangeShapeType="1"/>
              </p:cNvSpPr>
              <p:nvPr/>
            </p:nvSpPr>
            <p:spPr bwMode="auto">
              <a:xfrm flipH="1" flipV="1">
                <a:off x="2076" y="2447"/>
                <a:ext cx="270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8" name="Line 237"/>
              <p:cNvSpPr>
                <a:spLocks noChangeShapeType="1"/>
              </p:cNvSpPr>
              <p:nvPr/>
            </p:nvSpPr>
            <p:spPr bwMode="auto">
              <a:xfrm flipH="1">
                <a:off x="2109" y="2864"/>
                <a:ext cx="95" cy="158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19" name="Line 238"/>
              <p:cNvSpPr>
                <a:spLocks noChangeShapeType="1"/>
              </p:cNvSpPr>
              <p:nvPr/>
            </p:nvSpPr>
            <p:spPr bwMode="auto">
              <a:xfrm flipH="1">
                <a:off x="2109" y="2750"/>
                <a:ext cx="81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0" name="Line 239"/>
              <p:cNvSpPr>
                <a:spLocks noChangeShapeType="1"/>
              </p:cNvSpPr>
              <p:nvPr/>
            </p:nvSpPr>
            <p:spPr bwMode="auto">
              <a:xfrm flipH="1">
                <a:off x="2246" y="2581"/>
                <a:ext cx="100" cy="16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1" name="Line 240"/>
              <p:cNvSpPr>
                <a:spLocks noChangeShapeType="1"/>
              </p:cNvSpPr>
              <p:nvPr/>
            </p:nvSpPr>
            <p:spPr bwMode="auto">
              <a:xfrm flipH="1">
                <a:off x="2245" y="3008"/>
                <a:ext cx="90" cy="15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2" name="Line 241"/>
              <p:cNvSpPr>
                <a:spLocks noChangeShapeType="1"/>
              </p:cNvSpPr>
              <p:nvPr/>
            </p:nvSpPr>
            <p:spPr bwMode="auto">
              <a:xfrm flipH="1">
                <a:off x="2245" y="3140"/>
                <a:ext cx="92" cy="154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3" name="Line 242"/>
              <p:cNvSpPr>
                <a:spLocks noChangeShapeType="1"/>
              </p:cNvSpPr>
              <p:nvPr/>
            </p:nvSpPr>
            <p:spPr bwMode="auto">
              <a:xfrm flipH="1" flipV="1">
                <a:off x="1746" y="2387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4" name="Line 243"/>
              <p:cNvSpPr>
                <a:spLocks noChangeShapeType="1"/>
              </p:cNvSpPr>
              <p:nvPr/>
            </p:nvSpPr>
            <p:spPr bwMode="auto">
              <a:xfrm flipH="1" flipV="1">
                <a:off x="2517" y="2387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5" name="Line 244"/>
              <p:cNvSpPr>
                <a:spLocks noChangeShapeType="1"/>
              </p:cNvSpPr>
              <p:nvPr/>
            </p:nvSpPr>
            <p:spPr bwMode="auto">
              <a:xfrm flipV="1">
                <a:off x="2245" y="302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6" name="Line 245"/>
              <p:cNvSpPr>
                <a:spLocks noChangeShapeType="1"/>
              </p:cNvSpPr>
              <p:nvPr/>
            </p:nvSpPr>
            <p:spPr bwMode="auto">
              <a:xfrm flipH="1">
                <a:off x="2245" y="2867"/>
                <a:ext cx="92" cy="155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7" name="Line 246"/>
              <p:cNvSpPr>
                <a:spLocks noChangeShapeType="1"/>
              </p:cNvSpPr>
              <p:nvPr/>
            </p:nvSpPr>
            <p:spPr bwMode="auto">
              <a:xfrm flipH="1" flipV="1">
                <a:off x="1894" y="2659"/>
                <a:ext cx="7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8" name="Line 247"/>
              <p:cNvSpPr>
                <a:spLocks noChangeShapeType="1"/>
              </p:cNvSpPr>
              <p:nvPr/>
            </p:nvSpPr>
            <p:spPr bwMode="auto">
              <a:xfrm flipH="1" flipV="1">
                <a:off x="2297" y="2534"/>
                <a:ext cx="0" cy="127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29" name="Line 248"/>
              <p:cNvSpPr>
                <a:spLocks noChangeShapeType="1"/>
              </p:cNvSpPr>
              <p:nvPr/>
            </p:nvSpPr>
            <p:spPr bwMode="auto">
              <a:xfrm flipH="1" flipV="1">
                <a:off x="2348" y="2448"/>
                <a:ext cx="0" cy="12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0" name="Line 249"/>
              <p:cNvSpPr>
                <a:spLocks noChangeShapeType="1"/>
              </p:cNvSpPr>
              <p:nvPr/>
            </p:nvSpPr>
            <p:spPr bwMode="auto">
              <a:xfrm flipV="1">
                <a:off x="2163" y="2750"/>
                <a:ext cx="0" cy="45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1" name="Line 250"/>
              <p:cNvSpPr>
                <a:spLocks noChangeShapeType="1"/>
              </p:cNvSpPr>
              <p:nvPr/>
            </p:nvSpPr>
            <p:spPr bwMode="auto">
              <a:xfrm flipH="1">
                <a:off x="1837" y="2659"/>
                <a:ext cx="55" cy="9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2" name="Line 251"/>
              <p:cNvSpPr>
                <a:spLocks noChangeShapeType="1"/>
              </p:cNvSpPr>
              <p:nvPr/>
            </p:nvSpPr>
            <p:spPr bwMode="auto">
              <a:xfrm flipH="1" flipV="1">
                <a:off x="2164" y="2931"/>
                <a:ext cx="132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3" name="Line 252"/>
              <p:cNvSpPr>
                <a:spLocks noChangeShapeType="1"/>
              </p:cNvSpPr>
              <p:nvPr/>
            </p:nvSpPr>
            <p:spPr bwMode="auto">
              <a:xfrm flipV="1">
                <a:off x="2163" y="2795"/>
                <a:ext cx="0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4" name="Line 253"/>
              <p:cNvSpPr>
                <a:spLocks noChangeShapeType="1"/>
              </p:cNvSpPr>
              <p:nvPr/>
            </p:nvSpPr>
            <p:spPr bwMode="auto">
              <a:xfrm flipV="1">
                <a:off x="2299" y="2931"/>
                <a:ext cx="0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5" name="Line 254"/>
              <p:cNvSpPr>
                <a:spLocks noChangeShapeType="1"/>
              </p:cNvSpPr>
              <p:nvPr/>
            </p:nvSpPr>
            <p:spPr bwMode="auto">
              <a:xfrm flipV="1">
                <a:off x="2299" y="3067"/>
                <a:ext cx="0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6" name="Line 255"/>
              <p:cNvSpPr>
                <a:spLocks noChangeShapeType="1"/>
              </p:cNvSpPr>
              <p:nvPr/>
            </p:nvSpPr>
            <p:spPr bwMode="auto">
              <a:xfrm flipH="1" flipV="1">
                <a:off x="2203" y="2864"/>
                <a:ext cx="130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7" name="Line 256"/>
              <p:cNvSpPr>
                <a:spLocks noChangeShapeType="1"/>
              </p:cNvSpPr>
              <p:nvPr/>
            </p:nvSpPr>
            <p:spPr bwMode="auto">
              <a:xfrm flipH="1" flipV="1">
                <a:off x="2203" y="2753"/>
                <a:ext cx="0" cy="11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8" name="Line 257"/>
              <p:cNvSpPr>
                <a:spLocks noChangeShapeType="1"/>
              </p:cNvSpPr>
              <p:nvPr/>
            </p:nvSpPr>
            <p:spPr bwMode="auto">
              <a:xfrm flipV="1">
                <a:off x="2336" y="2863"/>
                <a:ext cx="0" cy="134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39" name="Line 258"/>
              <p:cNvSpPr>
                <a:spLocks noChangeShapeType="1"/>
              </p:cNvSpPr>
              <p:nvPr/>
            </p:nvSpPr>
            <p:spPr bwMode="auto">
              <a:xfrm flipV="1">
                <a:off x="2336" y="3003"/>
                <a:ext cx="0" cy="136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0" name="Text Box 259"/>
              <p:cNvSpPr txBox="1">
                <a:spLocks noChangeArrowheads="1"/>
              </p:cNvSpPr>
              <p:nvPr/>
            </p:nvSpPr>
            <p:spPr bwMode="auto">
              <a:xfrm>
                <a:off x="2208" y="3339"/>
                <a:ext cx="17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600" i="1">
                    <a:solidFill>
                      <a:srgbClr val="000000"/>
                    </a:solidFill>
                    <a:latin typeface="Times New Roman" pitchFamily="18" charset="0"/>
                  </a:rPr>
                  <a:t>x</a:t>
                </a:r>
                <a:endParaRPr lang="de-CH" sz="1600" i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41" name="Line 260"/>
              <p:cNvSpPr>
                <a:spLocks noChangeShapeType="1"/>
              </p:cNvSpPr>
              <p:nvPr/>
            </p:nvSpPr>
            <p:spPr bwMode="auto">
              <a:xfrm flipH="1" flipV="1">
                <a:off x="1746" y="3158"/>
                <a:ext cx="227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2" name="Line 261"/>
              <p:cNvSpPr>
                <a:spLocks noChangeShapeType="1"/>
              </p:cNvSpPr>
              <p:nvPr/>
            </p:nvSpPr>
            <p:spPr bwMode="auto">
              <a:xfrm flipH="1" flipV="1">
                <a:off x="2336" y="3158"/>
                <a:ext cx="18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3" name="Line 262"/>
              <p:cNvSpPr>
                <a:spLocks noChangeShapeType="1"/>
              </p:cNvSpPr>
              <p:nvPr/>
            </p:nvSpPr>
            <p:spPr bwMode="auto">
              <a:xfrm flipH="1" flipV="1">
                <a:off x="1746" y="2387"/>
                <a:ext cx="771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4" name="Line 263"/>
              <p:cNvSpPr>
                <a:spLocks noChangeShapeType="1"/>
              </p:cNvSpPr>
              <p:nvPr/>
            </p:nvSpPr>
            <p:spPr bwMode="auto">
              <a:xfrm flipH="1" flipV="1">
                <a:off x="1746" y="2387"/>
                <a:ext cx="0" cy="771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45" name="Rectangle 264"/>
              <p:cNvSpPr>
                <a:spLocks noChangeArrowheads="1"/>
              </p:cNvSpPr>
              <p:nvPr/>
            </p:nvSpPr>
            <p:spPr bwMode="auto">
              <a:xfrm>
                <a:off x="1610" y="2614"/>
                <a:ext cx="771" cy="771"/>
              </a:xfrm>
              <a:prstGeom prst="rect">
                <a:avLst/>
              </a:prstGeom>
              <a:solidFill>
                <a:schemeClr val="tx1">
                  <a:alpha val="10196"/>
                </a:schemeClr>
              </a:solidFill>
              <a:ln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de-CH" sz="2800">
                  <a:solidFill>
                    <a:srgbClr val="FFFFFF"/>
                  </a:solidFill>
                  <a:latin typeface="AvantGarde" pitchFamily="34" charset="0"/>
                </a:endParaRPr>
              </a:p>
            </p:txBody>
          </p:sp>
        </p:grpSp>
        <p:sp>
          <p:nvSpPr>
            <p:cNvPr id="44094" name="Text Box 265"/>
            <p:cNvSpPr txBox="1">
              <a:spLocks noChangeArrowheads="1"/>
            </p:cNvSpPr>
            <p:nvPr/>
          </p:nvSpPr>
          <p:spPr bwMode="auto">
            <a:xfrm>
              <a:off x="3198" y="2115"/>
              <a:ext cx="80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>
                  <a:solidFill>
                    <a:srgbClr val="000000"/>
                  </a:solidFill>
                  <a:latin typeface="Trebuchet MS" pitchFamily="34" charset="0"/>
                </a:rPr>
                <a:t>Candidate</a:t>
              </a:r>
              <a:br>
                <a:rPr lang="en-US">
                  <a:solidFill>
                    <a:srgbClr val="000000"/>
                  </a:solidFill>
                  <a:latin typeface="Trebuchet MS" pitchFamily="34" charset="0"/>
                </a:rPr>
              </a:br>
              <a:r>
                <a:rPr lang="en-US">
                  <a:solidFill>
                    <a:srgbClr val="000000"/>
                  </a:solidFill>
                  <a:latin typeface="Trebuchet MS" pitchFamily="34" charset="0"/>
                </a:rPr>
                <a:t>maxima</a:t>
              </a:r>
              <a:endParaRPr lang="de-CH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44040" name="Group 266"/>
          <p:cNvGrpSpPr>
            <a:grpSpLocks/>
          </p:cNvGrpSpPr>
          <p:nvPr/>
        </p:nvGrpSpPr>
        <p:grpSpPr bwMode="auto">
          <a:xfrm>
            <a:off x="898525" y="1509713"/>
            <a:ext cx="1670050" cy="1584325"/>
            <a:chOff x="566" y="951"/>
            <a:chExt cx="1052" cy="998"/>
          </a:xfrm>
        </p:grpSpPr>
        <p:sp>
          <p:nvSpPr>
            <p:cNvPr id="44043" name="Rectangle 267"/>
            <p:cNvSpPr>
              <a:spLocks noChangeArrowheads="1"/>
            </p:cNvSpPr>
            <p:nvPr/>
          </p:nvSpPr>
          <p:spPr bwMode="auto">
            <a:xfrm>
              <a:off x="847" y="951"/>
              <a:ext cx="771" cy="771"/>
            </a:xfrm>
            <a:prstGeom prst="rect">
              <a:avLst/>
            </a:prstGeom>
            <a:noFill/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grpSp>
          <p:nvGrpSpPr>
            <p:cNvPr id="44044" name="Group 268"/>
            <p:cNvGrpSpPr>
              <a:grpSpLocks/>
            </p:cNvGrpSpPr>
            <p:nvPr/>
          </p:nvGrpSpPr>
          <p:grpSpPr bwMode="auto">
            <a:xfrm>
              <a:off x="862" y="997"/>
              <a:ext cx="674" cy="816"/>
              <a:chOff x="4445" y="2750"/>
              <a:chExt cx="674" cy="816"/>
            </a:xfrm>
          </p:grpSpPr>
          <p:sp>
            <p:nvSpPr>
              <p:cNvPr id="44056" name="Oval 269"/>
              <p:cNvSpPr>
                <a:spLocks noChangeArrowheads="1"/>
              </p:cNvSpPr>
              <p:nvPr/>
            </p:nvSpPr>
            <p:spPr bwMode="auto">
              <a:xfrm>
                <a:off x="4740" y="290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57" name="Oval 270"/>
              <p:cNvSpPr>
                <a:spLocks noChangeArrowheads="1"/>
              </p:cNvSpPr>
              <p:nvPr/>
            </p:nvSpPr>
            <p:spPr bwMode="auto">
              <a:xfrm>
                <a:off x="4536" y="3158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58" name="Oval 271"/>
              <p:cNvSpPr>
                <a:spLocks noChangeArrowheads="1"/>
              </p:cNvSpPr>
              <p:nvPr/>
            </p:nvSpPr>
            <p:spPr bwMode="auto">
              <a:xfrm>
                <a:off x="4876" y="2840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59" name="Oval 272"/>
              <p:cNvSpPr>
                <a:spLocks noChangeArrowheads="1"/>
              </p:cNvSpPr>
              <p:nvPr/>
            </p:nvSpPr>
            <p:spPr bwMode="auto">
              <a:xfrm>
                <a:off x="4774" y="308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0" name="Oval 273"/>
              <p:cNvSpPr>
                <a:spLocks noChangeArrowheads="1"/>
              </p:cNvSpPr>
              <p:nvPr/>
            </p:nvSpPr>
            <p:spPr bwMode="auto">
              <a:xfrm>
                <a:off x="4626" y="3226"/>
                <a:ext cx="24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1" name="Oval 274"/>
              <p:cNvSpPr>
                <a:spLocks noChangeArrowheads="1"/>
              </p:cNvSpPr>
              <p:nvPr/>
            </p:nvSpPr>
            <p:spPr bwMode="auto">
              <a:xfrm>
                <a:off x="4808" y="2818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2" name="Oval 275"/>
              <p:cNvSpPr>
                <a:spLocks noChangeArrowheads="1"/>
              </p:cNvSpPr>
              <p:nvPr/>
            </p:nvSpPr>
            <p:spPr bwMode="auto">
              <a:xfrm>
                <a:off x="4808" y="2999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3" name="Oval 276"/>
              <p:cNvSpPr>
                <a:spLocks noChangeArrowheads="1"/>
              </p:cNvSpPr>
              <p:nvPr/>
            </p:nvSpPr>
            <p:spPr bwMode="auto">
              <a:xfrm>
                <a:off x="4558" y="3249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4" name="Oval 277"/>
              <p:cNvSpPr>
                <a:spLocks noChangeArrowheads="1"/>
              </p:cNvSpPr>
              <p:nvPr/>
            </p:nvSpPr>
            <p:spPr bwMode="auto">
              <a:xfrm>
                <a:off x="4876" y="2954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5" name="Oval 278"/>
              <p:cNvSpPr>
                <a:spLocks noChangeArrowheads="1"/>
              </p:cNvSpPr>
              <p:nvPr/>
            </p:nvSpPr>
            <p:spPr bwMode="auto">
              <a:xfrm>
                <a:off x="4830" y="2886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6" name="Oval 279"/>
              <p:cNvSpPr>
                <a:spLocks noChangeArrowheads="1"/>
              </p:cNvSpPr>
              <p:nvPr/>
            </p:nvSpPr>
            <p:spPr bwMode="auto">
              <a:xfrm>
                <a:off x="4626" y="3158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7" name="Oval 280"/>
              <p:cNvSpPr>
                <a:spLocks noChangeArrowheads="1"/>
              </p:cNvSpPr>
              <p:nvPr/>
            </p:nvSpPr>
            <p:spPr bwMode="auto">
              <a:xfrm>
                <a:off x="4604" y="3115"/>
                <a:ext cx="15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8" name="Oval 281"/>
              <p:cNvSpPr>
                <a:spLocks noChangeArrowheads="1"/>
              </p:cNvSpPr>
              <p:nvPr/>
            </p:nvSpPr>
            <p:spPr bwMode="auto">
              <a:xfrm>
                <a:off x="4830" y="3453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69" name="Oval 282"/>
              <p:cNvSpPr>
                <a:spLocks noChangeArrowheads="1"/>
              </p:cNvSpPr>
              <p:nvPr/>
            </p:nvSpPr>
            <p:spPr bwMode="auto">
              <a:xfrm>
                <a:off x="4785" y="343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0" name="Oval 283"/>
              <p:cNvSpPr>
                <a:spLocks noChangeArrowheads="1"/>
              </p:cNvSpPr>
              <p:nvPr/>
            </p:nvSpPr>
            <p:spPr bwMode="auto">
              <a:xfrm>
                <a:off x="4808" y="293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1" name="Oval 284"/>
              <p:cNvSpPr>
                <a:spLocks noChangeArrowheads="1"/>
              </p:cNvSpPr>
              <p:nvPr/>
            </p:nvSpPr>
            <p:spPr bwMode="auto">
              <a:xfrm>
                <a:off x="4808" y="3271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2" name="Oval 285"/>
              <p:cNvSpPr>
                <a:spLocks noChangeArrowheads="1"/>
              </p:cNvSpPr>
              <p:nvPr/>
            </p:nvSpPr>
            <p:spPr bwMode="auto">
              <a:xfrm>
                <a:off x="4490" y="3407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3" name="Oval 286"/>
              <p:cNvSpPr>
                <a:spLocks noChangeArrowheads="1"/>
              </p:cNvSpPr>
              <p:nvPr/>
            </p:nvSpPr>
            <p:spPr bwMode="auto">
              <a:xfrm>
                <a:off x="4739" y="3498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4" name="Oval 287"/>
              <p:cNvSpPr>
                <a:spLocks noChangeArrowheads="1"/>
              </p:cNvSpPr>
              <p:nvPr/>
            </p:nvSpPr>
            <p:spPr bwMode="auto">
              <a:xfrm>
                <a:off x="4604" y="3543"/>
                <a:ext cx="24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5" name="Oval 288"/>
              <p:cNvSpPr>
                <a:spLocks noChangeArrowheads="1"/>
              </p:cNvSpPr>
              <p:nvPr/>
            </p:nvSpPr>
            <p:spPr bwMode="auto">
              <a:xfrm>
                <a:off x="4649" y="3271"/>
                <a:ext cx="16" cy="15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6" name="Oval 289"/>
              <p:cNvSpPr>
                <a:spLocks noChangeArrowheads="1"/>
              </p:cNvSpPr>
              <p:nvPr/>
            </p:nvSpPr>
            <p:spPr bwMode="auto">
              <a:xfrm>
                <a:off x="4672" y="3158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7" name="Oval 290"/>
              <p:cNvSpPr>
                <a:spLocks noChangeArrowheads="1"/>
              </p:cNvSpPr>
              <p:nvPr/>
            </p:nvSpPr>
            <p:spPr bwMode="auto">
              <a:xfrm>
                <a:off x="4921" y="293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8" name="Oval 291"/>
              <p:cNvSpPr>
                <a:spLocks noChangeArrowheads="1"/>
              </p:cNvSpPr>
              <p:nvPr/>
            </p:nvSpPr>
            <p:spPr bwMode="auto">
              <a:xfrm>
                <a:off x="4687" y="3226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79" name="Oval 292"/>
              <p:cNvSpPr>
                <a:spLocks noChangeArrowheads="1"/>
              </p:cNvSpPr>
              <p:nvPr/>
            </p:nvSpPr>
            <p:spPr bwMode="auto">
              <a:xfrm>
                <a:off x="4917" y="3160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0" name="Oval 293"/>
              <p:cNvSpPr>
                <a:spLocks noChangeArrowheads="1"/>
              </p:cNvSpPr>
              <p:nvPr/>
            </p:nvSpPr>
            <p:spPr bwMode="auto">
              <a:xfrm>
                <a:off x="4740" y="3430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1" name="Oval 294"/>
              <p:cNvSpPr>
                <a:spLocks noChangeArrowheads="1"/>
              </p:cNvSpPr>
              <p:nvPr/>
            </p:nvSpPr>
            <p:spPr bwMode="auto">
              <a:xfrm>
                <a:off x="4808" y="3521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2" name="Oval 295"/>
              <p:cNvSpPr>
                <a:spLocks noChangeArrowheads="1"/>
              </p:cNvSpPr>
              <p:nvPr/>
            </p:nvSpPr>
            <p:spPr bwMode="auto">
              <a:xfrm>
                <a:off x="4785" y="3475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3" name="Oval 296"/>
              <p:cNvSpPr>
                <a:spLocks noChangeArrowheads="1"/>
              </p:cNvSpPr>
              <p:nvPr/>
            </p:nvSpPr>
            <p:spPr bwMode="auto">
              <a:xfrm>
                <a:off x="4944" y="3543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4" name="Oval 297"/>
              <p:cNvSpPr>
                <a:spLocks noChangeArrowheads="1"/>
              </p:cNvSpPr>
              <p:nvPr/>
            </p:nvSpPr>
            <p:spPr bwMode="auto">
              <a:xfrm>
                <a:off x="4944" y="3339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5" name="Oval 298"/>
              <p:cNvSpPr>
                <a:spLocks noChangeArrowheads="1"/>
              </p:cNvSpPr>
              <p:nvPr/>
            </p:nvSpPr>
            <p:spPr bwMode="auto">
              <a:xfrm>
                <a:off x="4558" y="2976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6" name="Oval 299"/>
              <p:cNvSpPr>
                <a:spLocks noChangeArrowheads="1"/>
              </p:cNvSpPr>
              <p:nvPr/>
            </p:nvSpPr>
            <p:spPr bwMode="auto">
              <a:xfrm>
                <a:off x="4649" y="2795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7" name="Oval 300"/>
              <p:cNvSpPr>
                <a:spLocks noChangeArrowheads="1"/>
              </p:cNvSpPr>
              <p:nvPr/>
            </p:nvSpPr>
            <p:spPr bwMode="auto">
              <a:xfrm>
                <a:off x="4468" y="2863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8" name="Oval 301"/>
              <p:cNvSpPr>
                <a:spLocks noChangeArrowheads="1"/>
              </p:cNvSpPr>
              <p:nvPr/>
            </p:nvSpPr>
            <p:spPr bwMode="auto">
              <a:xfrm>
                <a:off x="4445" y="3090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89" name="Oval 302"/>
              <p:cNvSpPr>
                <a:spLocks noChangeArrowheads="1"/>
              </p:cNvSpPr>
              <p:nvPr/>
            </p:nvSpPr>
            <p:spPr bwMode="auto">
              <a:xfrm>
                <a:off x="5103" y="2999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90" name="Oval 303"/>
              <p:cNvSpPr>
                <a:spLocks noChangeArrowheads="1"/>
              </p:cNvSpPr>
              <p:nvPr/>
            </p:nvSpPr>
            <p:spPr bwMode="auto">
              <a:xfrm>
                <a:off x="4739" y="3339"/>
                <a:ext cx="24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91" name="Oval 304"/>
              <p:cNvSpPr>
                <a:spLocks noChangeArrowheads="1"/>
              </p:cNvSpPr>
              <p:nvPr/>
            </p:nvSpPr>
            <p:spPr bwMode="auto">
              <a:xfrm>
                <a:off x="4581" y="3181"/>
                <a:ext cx="24" cy="23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4092" name="Oval 305"/>
              <p:cNvSpPr>
                <a:spLocks noChangeArrowheads="1"/>
              </p:cNvSpPr>
              <p:nvPr/>
            </p:nvSpPr>
            <p:spPr bwMode="auto">
              <a:xfrm>
                <a:off x="5057" y="2750"/>
                <a:ext cx="16" cy="16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 sz="200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</p:grpSp>
        <p:sp>
          <p:nvSpPr>
            <p:cNvPr id="44045" name="Text Box 306"/>
            <p:cNvSpPr txBox="1">
              <a:spLocks noChangeArrowheads="1"/>
            </p:cNvSpPr>
            <p:nvPr/>
          </p:nvSpPr>
          <p:spPr bwMode="auto">
            <a:xfrm>
              <a:off x="567" y="1677"/>
              <a:ext cx="1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de-CH" sz="160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046" name="Text Box 307"/>
            <p:cNvSpPr txBox="1">
              <a:spLocks noChangeArrowheads="1"/>
            </p:cNvSpPr>
            <p:nvPr/>
          </p:nvSpPr>
          <p:spPr bwMode="auto">
            <a:xfrm>
              <a:off x="566" y="1178"/>
              <a:ext cx="1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de-CH" sz="1600" i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047" name="Line 308"/>
            <p:cNvSpPr>
              <a:spLocks noChangeShapeType="1"/>
            </p:cNvSpPr>
            <p:nvPr/>
          </p:nvSpPr>
          <p:spPr bwMode="auto">
            <a:xfrm flipV="1">
              <a:off x="702" y="1178"/>
              <a:ext cx="0" cy="771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Line 309"/>
            <p:cNvSpPr>
              <a:spLocks noChangeShapeType="1"/>
            </p:cNvSpPr>
            <p:nvPr/>
          </p:nvSpPr>
          <p:spPr bwMode="auto">
            <a:xfrm>
              <a:off x="702" y="1949"/>
              <a:ext cx="771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Line 310"/>
            <p:cNvSpPr>
              <a:spLocks noChangeShapeType="1"/>
            </p:cNvSpPr>
            <p:nvPr/>
          </p:nvSpPr>
          <p:spPr bwMode="auto">
            <a:xfrm flipV="1">
              <a:off x="702" y="951"/>
              <a:ext cx="137" cy="22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Line 311"/>
            <p:cNvSpPr>
              <a:spLocks noChangeShapeType="1"/>
            </p:cNvSpPr>
            <p:nvPr/>
          </p:nvSpPr>
          <p:spPr bwMode="auto">
            <a:xfrm flipV="1">
              <a:off x="702" y="1723"/>
              <a:ext cx="137" cy="226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Line 312"/>
            <p:cNvSpPr>
              <a:spLocks noChangeShapeType="1"/>
            </p:cNvSpPr>
            <p:nvPr/>
          </p:nvSpPr>
          <p:spPr bwMode="auto">
            <a:xfrm flipV="1">
              <a:off x="1474" y="951"/>
              <a:ext cx="136" cy="22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Line 313"/>
            <p:cNvSpPr>
              <a:spLocks noChangeShapeType="1"/>
            </p:cNvSpPr>
            <p:nvPr/>
          </p:nvSpPr>
          <p:spPr bwMode="auto">
            <a:xfrm flipV="1">
              <a:off x="1474" y="1723"/>
              <a:ext cx="136" cy="226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Rectangle 314"/>
            <p:cNvSpPr>
              <a:spLocks noChangeArrowheads="1"/>
            </p:cNvSpPr>
            <p:nvPr/>
          </p:nvSpPr>
          <p:spPr bwMode="auto">
            <a:xfrm>
              <a:off x="703" y="1178"/>
              <a:ext cx="771" cy="771"/>
            </a:xfrm>
            <a:prstGeom prst="rect">
              <a:avLst/>
            </a:prstGeom>
            <a:solidFill>
              <a:schemeClr val="tx1">
                <a:alpha val="10196"/>
              </a:schemeClr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de-CH" sz="2800">
                <a:solidFill>
                  <a:srgbClr val="FFFFFF"/>
                </a:solidFill>
                <a:latin typeface="AvantGarde" pitchFamily="34" charset="0"/>
              </a:endParaRPr>
            </a:p>
          </p:txBody>
        </p:sp>
        <p:sp>
          <p:nvSpPr>
            <p:cNvPr id="44054" name="Line 315"/>
            <p:cNvSpPr>
              <a:spLocks noChangeShapeType="1"/>
            </p:cNvSpPr>
            <p:nvPr/>
          </p:nvSpPr>
          <p:spPr bwMode="auto">
            <a:xfrm flipH="1" flipV="1">
              <a:off x="839" y="951"/>
              <a:ext cx="771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Line 316"/>
            <p:cNvSpPr>
              <a:spLocks noChangeShapeType="1"/>
            </p:cNvSpPr>
            <p:nvPr/>
          </p:nvSpPr>
          <p:spPr bwMode="auto">
            <a:xfrm flipH="1" flipV="1">
              <a:off x="1610" y="951"/>
              <a:ext cx="0" cy="771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41" name="Text Box 317"/>
          <p:cNvSpPr txBox="1">
            <a:spLocks noChangeArrowheads="1"/>
          </p:cNvSpPr>
          <p:nvPr/>
        </p:nvSpPr>
        <p:spPr bwMode="auto">
          <a:xfrm>
            <a:off x="1031875" y="3357563"/>
            <a:ext cx="1341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Trebuchet MS" pitchFamily="34" charset="0"/>
              </a:rPr>
              <a:t>Scale votes</a:t>
            </a:r>
            <a:endParaRPr lang="de-CH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2649407" name="Picture 3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286375"/>
            <a:ext cx="66960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44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0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0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Implicit Shape Model - Recognition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43325" y="4454525"/>
            <a:ext cx="2262188" cy="1960563"/>
            <a:chOff x="2358" y="2806"/>
            <a:chExt cx="1425" cy="1235"/>
          </a:xfrm>
        </p:grpSpPr>
        <p:sp>
          <p:nvSpPr>
            <p:cNvPr id="45217" name="Line 4"/>
            <p:cNvSpPr>
              <a:spLocks noChangeShapeType="1"/>
            </p:cNvSpPr>
            <p:nvPr/>
          </p:nvSpPr>
          <p:spPr bwMode="auto">
            <a:xfrm flipH="1">
              <a:off x="3495" y="3232"/>
              <a:ext cx="2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18" name="Group 5"/>
            <p:cNvGrpSpPr>
              <a:grpSpLocks/>
            </p:cNvGrpSpPr>
            <p:nvPr/>
          </p:nvGrpSpPr>
          <p:grpSpPr bwMode="auto">
            <a:xfrm>
              <a:off x="2358" y="2806"/>
              <a:ext cx="1134" cy="1235"/>
              <a:chOff x="2358" y="2806"/>
              <a:chExt cx="1134" cy="1235"/>
            </a:xfrm>
          </p:grpSpPr>
          <p:sp>
            <p:nvSpPr>
              <p:cNvPr id="45219" name="Text Box 6"/>
              <p:cNvSpPr txBox="1">
                <a:spLocks noChangeArrowheads="1"/>
              </p:cNvSpPr>
              <p:nvPr/>
            </p:nvSpPr>
            <p:spPr bwMode="auto">
              <a:xfrm>
                <a:off x="2424" y="3634"/>
                <a:ext cx="1058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Backprojected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Hypotheses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45220" name="Picture 7" descr="result-t1f3l16528-support-correct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" y="2806"/>
                <a:ext cx="1134" cy="851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5060" name="Picture 8" descr="t1f3l165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9"/>
          <p:cNvSpPr txBox="1">
            <a:spLocks noChangeArrowheads="1"/>
          </p:cNvSpPr>
          <p:nvPr/>
        </p:nvSpPr>
        <p:spPr bwMode="auto">
          <a:xfrm>
            <a:off x="1562100" y="1119188"/>
            <a:ext cx="1681163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Trebuchet MS" pitchFamily="34" charset="0"/>
              </a:rPr>
              <a:t>Interest Points</a:t>
            </a:r>
            <a:endParaRPr lang="en-GB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45062" name="Picture 10" descr="result-t1f3l16528-intp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3" name="Group 11"/>
          <p:cNvGrpSpPr>
            <a:grpSpLocks/>
          </p:cNvGrpSpPr>
          <p:nvPr/>
        </p:nvGrpSpPr>
        <p:grpSpPr bwMode="auto">
          <a:xfrm>
            <a:off x="3276600" y="1042988"/>
            <a:ext cx="2489200" cy="1936750"/>
            <a:chOff x="2064" y="657"/>
            <a:chExt cx="1568" cy="1220"/>
          </a:xfrm>
        </p:grpSpPr>
        <p:sp>
          <p:nvSpPr>
            <p:cNvPr id="45213" name="Line 12"/>
            <p:cNvSpPr>
              <a:spLocks noChangeShapeType="1"/>
            </p:cNvSpPr>
            <p:nvPr/>
          </p:nvSpPr>
          <p:spPr bwMode="auto">
            <a:xfrm>
              <a:off x="2064" y="1462"/>
              <a:ext cx="2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14" name="Group 13"/>
            <p:cNvGrpSpPr>
              <a:grpSpLocks/>
            </p:cNvGrpSpPr>
            <p:nvPr/>
          </p:nvGrpSpPr>
          <p:grpSpPr bwMode="auto">
            <a:xfrm>
              <a:off x="2244" y="657"/>
              <a:ext cx="1388" cy="1220"/>
              <a:chOff x="2244" y="657"/>
              <a:chExt cx="1388" cy="1220"/>
            </a:xfrm>
          </p:grpSpPr>
          <p:sp>
            <p:nvSpPr>
              <p:cNvPr id="45215" name="Text Box 14"/>
              <p:cNvSpPr txBox="1">
                <a:spLocks noChangeArrowheads="1"/>
              </p:cNvSpPr>
              <p:nvPr/>
            </p:nvSpPr>
            <p:spPr bwMode="auto">
              <a:xfrm>
                <a:off x="2244" y="657"/>
                <a:ext cx="1388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Matched Codebook 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Entries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45216" name="Picture 15" descr="result-t1f3l16528-patche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" y="1026"/>
                <a:ext cx="1134" cy="851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064" name="Group 16"/>
          <p:cNvGrpSpPr>
            <a:grpSpLocks/>
          </p:cNvGrpSpPr>
          <p:nvPr/>
        </p:nvGrpSpPr>
        <p:grpSpPr bwMode="auto">
          <a:xfrm>
            <a:off x="5562600" y="1042988"/>
            <a:ext cx="2286000" cy="1936750"/>
            <a:chOff x="3504" y="657"/>
            <a:chExt cx="1440" cy="1220"/>
          </a:xfrm>
        </p:grpSpPr>
        <p:sp>
          <p:nvSpPr>
            <p:cNvPr id="45183" name="Line 17"/>
            <p:cNvSpPr>
              <a:spLocks noChangeShapeType="1"/>
            </p:cNvSpPr>
            <p:nvPr/>
          </p:nvSpPr>
          <p:spPr bwMode="auto">
            <a:xfrm>
              <a:off x="3504" y="1462"/>
              <a:ext cx="2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84" name="Group 18"/>
            <p:cNvGrpSpPr>
              <a:grpSpLocks/>
            </p:cNvGrpSpPr>
            <p:nvPr/>
          </p:nvGrpSpPr>
          <p:grpSpPr bwMode="auto">
            <a:xfrm>
              <a:off x="3810" y="657"/>
              <a:ext cx="1134" cy="1220"/>
              <a:chOff x="3810" y="657"/>
              <a:chExt cx="1134" cy="1220"/>
            </a:xfrm>
          </p:grpSpPr>
          <p:sp>
            <p:nvSpPr>
              <p:cNvPr id="45185" name="Text Box 19"/>
              <p:cNvSpPr txBox="1">
                <a:spLocks noChangeArrowheads="1"/>
              </p:cNvSpPr>
              <p:nvPr/>
            </p:nvSpPr>
            <p:spPr bwMode="auto">
              <a:xfrm>
                <a:off x="3927" y="657"/>
                <a:ext cx="961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Probabilistic 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Voting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45186" name="Group 20"/>
              <p:cNvGrpSpPr>
                <a:grpSpLocks/>
              </p:cNvGrpSpPr>
              <p:nvPr/>
            </p:nvGrpSpPr>
            <p:grpSpPr bwMode="auto">
              <a:xfrm>
                <a:off x="3810" y="1026"/>
                <a:ext cx="1134" cy="851"/>
                <a:chOff x="3810" y="1026"/>
                <a:chExt cx="1134" cy="851"/>
              </a:xfrm>
            </p:grpSpPr>
            <p:pic>
              <p:nvPicPr>
                <p:cNvPr id="45187" name="Picture 21" descr="t1f3l16528-gray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" y="1026"/>
                  <a:ext cx="1134" cy="8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18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214" y="1160"/>
                  <a:ext cx="27" cy="138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8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4173" y="1298"/>
                  <a:ext cx="91" cy="19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90" name="Oval 24"/>
                <p:cNvSpPr>
                  <a:spLocks noChangeArrowheads="1"/>
                </p:cNvSpPr>
                <p:nvPr/>
              </p:nvSpPr>
              <p:spPr bwMode="auto">
                <a:xfrm>
                  <a:off x="4189" y="1288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191" name="Oval 25"/>
                <p:cNvSpPr>
                  <a:spLocks noChangeArrowheads="1"/>
                </p:cNvSpPr>
                <p:nvPr/>
              </p:nvSpPr>
              <p:spPr bwMode="auto">
                <a:xfrm>
                  <a:off x="4744" y="1261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192" name="Oval 26"/>
                <p:cNvSpPr>
                  <a:spLocks noChangeArrowheads="1"/>
                </p:cNvSpPr>
                <p:nvPr/>
              </p:nvSpPr>
              <p:spPr bwMode="auto">
                <a:xfrm>
                  <a:off x="3919" y="1298"/>
                  <a:ext cx="34" cy="3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193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272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194" name="Oval 28"/>
                <p:cNvSpPr>
                  <a:spLocks noChangeArrowheads="1"/>
                </p:cNvSpPr>
                <p:nvPr/>
              </p:nvSpPr>
              <p:spPr bwMode="auto">
                <a:xfrm>
                  <a:off x="4694" y="1276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195" name="Oval 29"/>
                <p:cNvSpPr>
                  <a:spLocks noChangeArrowheads="1"/>
                </p:cNvSpPr>
                <p:nvPr/>
              </p:nvSpPr>
              <p:spPr bwMode="auto">
                <a:xfrm>
                  <a:off x="4717" y="1309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196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748" y="1298"/>
                  <a:ext cx="15" cy="148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97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4672" y="1298"/>
                  <a:ext cx="45" cy="19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98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3946" y="1321"/>
                  <a:ext cx="231" cy="160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99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4558" y="1321"/>
                  <a:ext cx="114" cy="18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200" name="Oval 34"/>
                <p:cNvSpPr>
                  <a:spLocks noChangeArrowheads="1"/>
                </p:cNvSpPr>
                <p:nvPr/>
              </p:nvSpPr>
              <p:spPr bwMode="auto">
                <a:xfrm>
                  <a:off x="4537" y="1300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201" name="Oval 35"/>
                <p:cNvSpPr>
                  <a:spLocks noChangeArrowheads="1"/>
                </p:cNvSpPr>
                <p:nvPr/>
              </p:nvSpPr>
              <p:spPr bwMode="auto">
                <a:xfrm>
                  <a:off x="4894" y="1348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202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4744" y="1366"/>
                  <a:ext cx="155" cy="7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203" name="Line 37"/>
                <p:cNvSpPr>
                  <a:spLocks noChangeShapeType="1"/>
                </p:cNvSpPr>
                <p:nvPr/>
              </p:nvSpPr>
              <p:spPr bwMode="auto">
                <a:xfrm>
                  <a:off x="4241" y="1152"/>
                  <a:ext cx="159" cy="169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204" name="Oval 38"/>
                <p:cNvSpPr>
                  <a:spLocks noChangeArrowheads="1"/>
                </p:cNvSpPr>
                <p:nvPr/>
              </p:nvSpPr>
              <p:spPr bwMode="auto">
                <a:xfrm>
                  <a:off x="4010" y="1241"/>
                  <a:ext cx="34" cy="3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205" name="Oval 39"/>
                <p:cNvSpPr>
                  <a:spLocks noChangeArrowheads="1"/>
                </p:cNvSpPr>
                <p:nvPr/>
              </p:nvSpPr>
              <p:spPr bwMode="auto">
                <a:xfrm>
                  <a:off x="4397" y="1321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4520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037" y="1152"/>
                  <a:ext cx="204" cy="10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45207" name="Picture 41" descr="images587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7" y="1086"/>
                  <a:ext cx="150" cy="15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208" name="Picture 42" descr="images17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1" y="1384"/>
                  <a:ext cx="218" cy="218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209" name="Picture 43" descr="images259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8" y="1138"/>
                  <a:ext cx="68" cy="68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210" name="Picture 44" descr="images690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4" y="1442"/>
                  <a:ext cx="127" cy="12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211" name="Picture 45" descr="images192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4" y="1391"/>
                  <a:ext cx="114" cy="11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212" name="Line 46"/>
                <p:cNvSpPr>
                  <a:spLocks noChangeShapeType="1"/>
                </p:cNvSpPr>
                <p:nvPr/>
              </p:nvSpPr>
              <p:spPr bwMode="auto">
                <a:xfrm>
                  <a:off x="4725" y="1174"/>
                  <a:ext cx="15" cy="147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45065" name="Picture 47" descr="t1f3l165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6" name="Group 48"/>
          <p:cNvGrpSpPr>
            <a:grpSpLocks/>
          </p:cNvGrpSpPr>
          <p:nvPr/>
        </p:nvGrpSpPr>
        <p:grpSpPr bwMode="auto">
          <a:xfrm>
            <a:off x="7267575" y="2314575"/>
            <a:ext cx="1855788" cy="2195513"/>
            <a:chOff x="4578" y="1458"/>
            <a:chExt cx="1169" cy="1383"/>
          </a:xfrm>
        </p:grpSpPr>
        <p:sp>
          <p:nvSpPr>
            <p:cNvPr id="45119" name="Line 49"/>
            <p:cNvSpPr>
              <a:spLocks noChangeShapeType="1"/>
            </p:cNvSpPr>
            <p:nvPr/>
          </p:nvSpPr>
          <p:spPr bwMode="auto">
            <a:xfrm>
              <a:off x="4992" y="1458"/>
              <a:ext cx="240" cy="2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20" name="Group 50"/>
            <p:cNvGrpSpPr>
              <a:grpSpLocks/>
            </p:cNvGrpSpPr>
            <p:nvPr/>
          </p:nvGrpSpPr>
          <p:grpSpPr bwMode="auto">
            <a:xfrm>
              <a:off x="4578" y="1871"/>
              <a:ext cx="1169" cy="970"/>
              <a:chOff x="4578" y="1871"/>
              <a:chExt cx="1169" cy="970"/>
            </a:xfrm>
          </p:grpSpPr>
          <p:sp>
            <p:nvSpPr>
              <p:cNvPr id="45121" name="Text Box 51"/>
              <p:cNvSpPr txBox="1">
                <a:spLocks noChangeArrowheads="1"/>
              </p:cNvSpPr>
              <p:nvPr/>
            </p:nvSpPr>
            <p:spPr bwMode="auto">
              <a:xfrm>
                <a:off x="4578" y="2434"/>
                <a:ext cx="1153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3D Voting Space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(continuous)</a:t>
                </a:r>
                <a:endParaRPr lang="en-GB" sz="200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45122" name="Group 52"/>
              <p:cNvGrpSpPr>
                <a:grpSpLocks/>
              </p:cNvGrpSpPr>
              <p:nvPr/>
            </p:nvGrpSpPr>
            <p:grpSpPr bwMode="auto">
              <a:xfrm>
                <a:off x="4680" y="1871"/>
                <a:ext cx="1067" cy="689"/>
                <a:chOff x="4680" y="1871"/>
                <a:chExt cx="1067" cy="689"/>
              </a:xfrm>
            </p:grpSpPr>
            <p:sp>
              <p:nvSpPr>
                <p:cNvPr id="45123" name="Rectangl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4717" y="1933"/>
                  <a:ext cx="885" cy="545"/>
                </a:xfrm>
                <a:prstGeom prst="rect">
                  <a:avLst/>
                </a:prstGeom>
                <a:noFill/>
                <a:ln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scene3d>
                  <a:camera prst="legacyObliqueTopRight"/>
                  <a:lightRig rig="legacyFlat3" dir="b"/>
                </a:scene3d>
                <a:sp3d extrusionH="430200" prstMaterial="legacyWirefram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 anchor="ctr">
                  <a:spAutoFit/>
                  <a:flatTx/>
                </a:bodyPr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grpSp>
              <p:nvGrpSpPr>
                <p:cNvPr id="45124" name="Group 54"/>
                <p:cNvGrpSpPr>
                  <a:grpSpLocks/>
                </p:cNvGrpSpPr>
                <p:nvPr/>
              </p:nvGrpSpPr>
              <p:grpSpPr bwMode="auto">
                <a:xfrm>
                  <a:off x="4680" y="1871"/>
                  <a:ext cx="1067" cy="689"/>
                  <a:chOff x="4680" y="1871"/>
                  <a:chExt cx="1067" cy="689"/>
                </a:xfrm>
              </p:grpSpPr>
              <p:sp>
                <p:nvSpPr>
                  <p:cNvPr id="45180" name="Text 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3" y="2368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x</a:t>
                    </a:r>
                  </a:p>
                </p:txBody>
              </p:sp>
              <p:sp>
                <p:nvSpPr>
                  <p:cNvPr id="45181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80" y="1871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y</a:t>
                    </a:r>
                  </a:p>
                </p:txBody>
              </p:sp>
              <p:sp>
                <p:nvSpPr>
                  <p:cNvPr id="45182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94" y="2273"/>
                    <a:ext cx="15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</a:p>
                </p:txBody>
              </p:sp>
            </p:grpSp>
            <p:grpSp>
              <p:nvGrpSpPr>
                <p:cNvPr id="45125" name="Group 58"/>
                <p:cNvGrpSpPr>
                  <a:grpSpLocks/>
                </p:cNvGrpSpPr>
                <p:nvPr/>
              </p:nvGrpSpPr>
              <p:grpSpPr bwMode="auto">
                <a:xfrm>
                  <a:off x="4779" y="2047"/>
                  <a:ext cx="873" cy="398"/>
                  <a:chOff x="4779" y="2047"/>
                  <a:chExt cx="873" cy="398"/>
                </a:xfrm>
              </p:grpSpPr>
              <p:grpSp>
                <p:nvGrpSpPr>
                  <p:cNvPr id="45126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4779" y="2047"/>
                    <a:ext cx="873" cy="398"/>
                    <a:chOff x="4779" y="2047"/>
                    <a:chExt cx="873" cy="398"/>
                  </a:xfrm>
                </p:grpSpPr>
                <p:grpSp>
                  <p:nvGrpSpPr>
                    <p:cNvPr id="45133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02" y="2204"/>
                      <a:ext cx="545" cy="50"/>
                      <a:chOff x="5102" y="2204"/>
                      <a:chExt cx="545" cy="50"/>
                    </a:xfrm>
                  </p:grpSpPr>
                  <p:sp>
                    <p:nvSpPr>
                      <p:cNvPr id="45177" name="Oval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02" y="2204"/>
                        <a:ext cx="38" cy="36"/>
                      </a:xfrm>
                      <a:prstGeom prst="ellipse">
                        <a:avLst/>
                      </a:prstGeom>
                      <a:solidFill>
                        <a:srgbClr val="33CCCC"/>
                      </a:solidFill>
                      <a:ln w="95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de-CH" sz="2000">
                          <a:solidFill>
                            <a:srgbClr val="FFFFFF"/>
                          </a:solidFill>
                          <a:latin typeface="Trebuchet MS" pitchFamily="34" charset="0"/>
                        </a:endParaRPr>
                      </a:p>
                    </p:txBody>
                  </p:sp>
                  <p:sp>
                    <p:nvSpPr>
                      <p:cNvPr id="45178" name="Oval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25" y="2208"/>
                        <a:ext cx="38" cy="35"/>
                      </a:xfrm>
                      <a:prstGeom prst="ellipse">
                        <a:avLst/>
                      </a:prstGeom>
                      <a:solidFill>
                        <a:srgbClr val="33CCCC"/>
                      </a:solidFill>
                      <a:ln w="95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de-CH" sz="2000">
                          <a:solidFill>
                            <a:srgbClr val="FFFFFF"/>
                          </a:solidFill>
                          <a:latin typeface="Trebuchet MS" pitchFamily="34" charset="0"/>
                        </a:endParaRPr>
                      </a:p>
                    </p:txBody>
                  </p:sp>
                  <p:sp>
                    <p:nvSpPr>
                      <p:cNvPr id="45179" name="Oval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09" y="2219"/>
                        <a:ext cx="38" cy="35"/>
                      </a:xfrm>
                      <a:prstGeom prst="ellipse">
                        <a:avLst/>
                      </a:prstGeom>
                      <a:solidFill>
                        <a:srgbClr val="33CCCC"/>
                      </a:solidFill>
                      <a:ln w="95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de-CH" sz="2000">
                          <a:solidFill>
                            <a:srgbClr val="FFFFFF"/>
                          </a:solidFill>
                          <a:latin typeface="Trebuchet MS" pitchFamily="34" charset="0"/>
                        </a:endParaRPr>
                      </a:p>
                    </p:txBody>
                  </p:sp>
                </p:grpSp>
                <p:sp>
                  <p:nvSpPr>
                    <p:cNvPr id="45134" name="Oval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64" y="2153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35" name="Oval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9" y="2218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36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1" y="2150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37" name="Oval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7" y="2100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38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6" y="2189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39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5" y="2100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0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83" y="2189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1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2118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2" name="Oval 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68" y="2153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3" name="Oval 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02" y="2136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4" name="Oval 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63" y="2231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5" name="Oval 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23" y="2243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6" name="Oval 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97" y="212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7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2189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8" name="Oval 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9" y="2083"/>
                      <a:ext cx="28" cy="2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49" name="Oval 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94" y="2225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0" name="Oval 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10" y="2296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1" name="Oval 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85" y="220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2" name="Oval 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44" y="2048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3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02" y="2171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4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2" y="2100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5" name="Oval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35" y="2284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6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4" y="2172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7" name="Oval 8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9" y="2278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8" name="Oval 8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68" y="204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59" name="Oval 8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21" y="2420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0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80" y="2204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1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7" y="2201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2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03" y="2151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3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22" y="2240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4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41" y="2151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5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99" y="2240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6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0" y="2169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7" name="Oval 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84" y="2204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8" name="Oval 9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18" y="218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69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0" y="2240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70" name="Oval 1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18" y="2222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71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8" y="2151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72" name="Oval 10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1" y="209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73" name="Oval 10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4" y="2299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74" name="Oval 10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21" y="2050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75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36" y="2073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176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4" y="2345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grpSp>
                <p:nvGrpSpPr>
                  <p:cNvPr id="45127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4905" y="2092"/>
                    <a:ext cx="159" cy="321"/>
                    <a:chOff x="4905" y="2092"/>
                    <a:chExt cx="159" cy="321"/>
                  </a:xfrm>
                </p:grpSpPr>
                <p:sp>
                  <p:nvSpPr>
                    <p:cNvPr id="45131" name="Line 10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986" y="2251"/>
                      <a:ext cx="0" cy="162"/>
                    </a:xfrm>
                    <a:prstGeom prst="line">
                      <a:avLst/>
                    </a:prstGeom>
                    <a:noFill/>
                    <a:ln w="6350" cap="rnd">
                      <a:solidFill>
                        <a:schemeClr val="bg2"/>
                      </a:solidFill>
                      <a:prstDash val="sysDot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32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5" y="2092"/>
                      <a:ext cx="159" cy="159"/>
                    </a:xfrm>
                    <a:prstGeom prst="ellipse">
                      <a:avLst/>
                    </a:prstGeom>
                    <a:noFill/>
                    <a:ln w="25400" cap="sq">
                      <a:solidFill>
                        <a:srgbClr val="FF33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grpSp>
                <p:nvGrpSpPr>
                  <p:cNvPr id="45128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5424" y="2156"/>
                    <a:ext cx="136" cy="284"/>
                    <a:chOff x="5424" y="2156"/>
                    <a:chExt cx="136" cy="284"/>
                  </a:xfrm>
                </p:grpSpPr>
                <p:sp>
                  <p:nvSpPr>
                    <p:cNvPr id="45129" name="Line 11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492" y="2296"/>
                      <a:ext cx="0" cy="144"/>
                    </a:xfrm>
                    <a:prstGeom prst="line">
                      <a:avLst/>
                    </a:prstGeom>
                    <a:noFill/>
                    <a:ln w="6350" cap="rnd">
                      <a:solidFill>
                        <a:schemeClr val="bg2"/>
                      </a:solidFill>
                      <a:prstDash val="sysDot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30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24" y="2156"/>
                      <a:ext cx="136" cy="136"/>
                    </a:xfrm>
                    <a:prstGeom prst="ellipse">
                      <a:avLst/>
                    </a:prstGeom>
                    <a:noFill/>
                    <a:ln w="25400" cap="sq">
                      <a:solidFill>
                        <a:srgbClr val="FF33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8" name="Group 113"/>
          <p:cNvGrpSpPr>
            <a:grpSpLocks/>
          </p:cNvGrpSpPr>
          <p:nvPr/>
        </p:nvGrpSpPr>
        <p:grpSpPr bwMode="auto">
          <a:xfrm>
            <a:off x="6000750" y="4454525"/>
            <a:ext cx="2381250" cy="1946275"/>
            <a:chOff x="3780" y="2806"/>
            <a:chExt cx="1500" cy="1226"/>
          </a:xfrm>
        </p:grpSpPr>
        <p:sp>
          <p:nvSpPr>
            <p:cNvPr id="45069" name="Line 114"/>
            <p:cNvSpPr>
              <a:spLocks noChangeShapeType="1"/>
            </p:cNvSpPr>
            <p:nvPr/>
          </p:nvSpPr>
          <p:spPr bwMode="auto">
            <a:xfrm flipH="1">
              <a:off x="4992" y="3006"/>
              <a:ext cx="28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070" name="Group 115"/>
            <p:cNvGrpSpPr>
              <a:grpSpLocks/>
            </p:cNvGrpSpPr>
            <p:nvPr/>
          </p:nvGrpSpPr>
          <p:grpSpPr bwMode="auto">
            <a:xfrm>
              <a:off x="3780" y="2806"/>
              <a:ext cx="1200" cy="1226"/>
              <a:chOff x="3780" y="2806"/>
              <a:chExt cx="1200" cy="1226"/>
            </a:xfrm>
          </p:grpSpPr>
          <p:sp>
            <p:nvSpPr>
              <p:cNvPr id="45071" name="Text Box 116"/>
              <p:cNvSpPr txBox="1">
                <a:spLocks noChangeArrowheads="1"/>
              </p:cNvSpPr>
              <p:nvPr/>
            </p:nvSpPr>
            <p:spPr bwMode="auto">
              <a:xfrm>
                <a:off x="3780" y="3628"/>
                <a:ext cx="1200" cy="4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Backprojection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of Maxima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45072" name="Group 117"/>
              <p:cNvGrpSpPr>
                <a:grpSpLocks/>
              </p:cNvGrpSpPr>
              <p:nvPr/>
            </p:nvGrpSpPr>
            <p:grpSpPr bwMode="auto">
              <a:xfrm>
                <a:off x="3810" y="2806"/>
                <a:ext cx="1134" cy="851"/>
                <a:chOff x="3810" y="2806"/>
                <a:chExt cx="1134" cy="851"/>
              </a:xfrm>
            </p:grpSpPr>
            <p:grpSp>
              <p:nvGrpSpPr>
                <p:cNvPr id="45073" name="Group 118"/>
                <p:cNvGrpSpPr>
                  <a:grpSpLocks/>
                </p:cNvGrpSpPr>
                <p:nvPr/>
              </p:nvGrpSpPr>
              <p:grpSpPr bwMode="auto">
                <a:xfrm>
                  <a:off x="3810" y="2806"/>
                  <a:ext cx="1134" cy="851"/>
                  <a:chOff x="3810" y="2806"/>
                  <a:chExt cx="1134" cy="851"/>
                </a:xfrm>
              </p:grpSpPr>
              <p:pic>
                <p:nvPicPr>
                  <p:cNvPr id="45098" name="Picture 119" descr="result-t1f3l16528-support-correct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10" y="2806"/>
                    <a:ext cx="1134" cy="851"/>
                  </a:xfrm>
                  <a:prstGeom prst="rect">
                    <a:avLst/>
                  </a:prstGeom>
                  <a:noFill/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45099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4105" y="2874"/>
                    <a:ext cx="272" cy="454"/>
                    <a:chOff x="4286" y="3702"/>
                    <a:chExt cx="272" cy="454"/>
                  </a:xfrm>
                </p:grpSpPr>
                <p:sp>
                  <p:nvSpPr>
                    <p:cNvPr id="45110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18" y="3702"/>
                      <a:ext cx="4" cy="21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11" name="Line 12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286" y="3906"/>
                      <a:ext cx="128" cy="1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12" name="Line 1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8" y="3916"/>
                      <a:ext cx="50" cy="24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13" name="Line 1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32" y="3916"/>
                      <a:ext cx="86" cy="126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14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8" y="3916"/>
                      <a:ext cx="72" cy="126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15" name="Line 1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18" y="3793"/>
                      <a:ext cx="72" cy="12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16" name="Line 1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18" y="3906"/>
                      <a:ext cx="140" cy="1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17" name="Line 1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54" y="3916"/>
                      <a:ext cx="64" cy="217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18" name="Line 12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54" y="3770"/>
                      <a:ext cx="64" cy="146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100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4627" y="2874"/>
                    <a:ext cx="227" cy="454"/>
                    <a:chOff x="4808" y="3702"/>
                    <a:chExt cx="227" cy="454"/>
                  </a:xfrm>
                </p:grpSpPr>
                <p:sp>
                  <p:nvSpPr>
                    <p:cNvPr id="45101" name="Line 1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29" y="3770"/>
                      <a:ext cx="38" cy="195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02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830" y="3861"/>
                      <a:ext cx="95" cy="108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03" name="Line 1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76" y="3969"/>
                      <a:ext cx="53" cy="14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04" name="Line 13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808" y="3952"/>
                      <a:ext cx="121" cy="17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05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3969"/>
                      <a:ext cx="15" cy="187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06" name="Line 1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29" y="3884"/>
                      <a:ext cx="106" cy="85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07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3969"/>
                      <a:ext cx="83" cy="14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08" name="Line 1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30" y="3969"/>
                      <a:ext cx="99" cy="14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109" name="Line 13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808" y="3702"/>
                      <a:ext cx="121" cy="267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5074" name="Group 140"/>
                <p:cNvGrpSpPr>
                  <a:grpSpLocks/>
                </p:cNvGrpSpPr>
                <p:nvPr/>
              </p:nvGrpSpPr>
              <p:grpSpPr bwMode="auto">
                <a:xfrm>
                  <a:off x="4161" y="3015"/>
                  <a:ext cx="656" cy="184"/>
                  <a:chOff x="4161" y="3015"/>
                  <a:chExt cx="656" cy="184"/>
                </a:xfrm>
              </p:grpSpPr>
              <p:grpSp>
                <p:nvGrpSpPr>
                  <p:cNvPr id="45075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4161" y="3015"/>
                    <a:ext cx="656" cy="184"/>
                    <a:chOff x="4161" y="3015"/>
                    <a:chExt cx="656" cy="184"/>
                  </a:xfrm>
                </p:grpSpPr>
                <p:sp>
                  <p:nvSpPr>
                    <p:cNvPr id="45078" name="Oval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19" y="3068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79" name="Oval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6" y="3065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0" name="Oval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1" y="3104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1" name="Oval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0" y="3015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2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38" y="3104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3" name="Oval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9" y="3033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4" name="Oval 1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57" y="3051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5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9" y="3104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6" name="Oval 1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57" y="3086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7" name="Oval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57" y="3015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8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35" y="3119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89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12" y="3116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90" name="Oval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7" y="3155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91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96" y="3066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92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4" y="3155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93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15" y="3084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94" name="Oval 1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3" y="3102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95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15" y="3155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96" name="Oval 1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3" y="3137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45097" name="Oval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73" y="3066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sp>
                <p:nvSpPr>
                  <p:cNvPr id="45076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4166" y="3015"/>
                    <a:ext cx="143" cy="143"/>
                  </a:xfrm>
                  <a:prstGeom prst="ellipse">
                    <a:avLst/>
                  </a:prstGeom>
                  <a:noFill/>
                  <a:ln w="25400" cap="sq">
                    <a:solidFill>
                      <a:srgbClr val="FF33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pPr eaLnBrk="0" hangingPunct="0"/>
                    <a:endParaRPr lang="de-CH" sz="200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45077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4688" y="3075"/>
                    <a:ext cx="120" cy="120"/>
                  </a:xfrm>
                  <a:prstGeom prst="ellipse">
                    <a:avLst/>
                  </a:prstGeom>
                  <a:noFill/>
                  <a:ln w="25400" cap="sq">
                    <a:solidFill>
                      <a:srgbClr val="FF33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pPr eaLnBrk="0" hangingPunct="0"/>
                    <a:endParaRPr lang="de-CH" sz="200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</p:grpSp>
          </p:grpSp>
        </p:grpSp>
      </p:grpSp>
      <p:sp>
        <p:nvSpPr>
          <p:cNvPr id="45068" name="Text Box 153"/>
          <p:cNvSpPr txBox="1">
            <a:spLocks noChangeArrowheads="1"/>
          </p:cNvSpPr>
          <p:nvPr/>
        </p:nvSpPr>
        <p:spPr bwMode="auto">
          <a:xfrm>
            <a:off x="6888163" y="6446838"/>
            <a:ext cx="19653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kumimoji="1" lang="en-US" sz="1600">
                <a:solidFill>
                  <a:srgbClr val="000099"/>
                </a:solidFill>
                <a:latin typeface="Trebuchet MS" pitchFamily="34" charset="0"/>
              </a:rPr>
              <a:t>[Leibe04, Leibe08]</a:t>
            </a:r>
          </a:p>
        </p:txBody>
      </p:sp>
    </p:spTree>
    <p:custDataLst>
      <p:tags r:id="rId1"/>
    </p:custDataLst>
  </p:cSld>
  <p:clrMapOvr>
    <a:masterClrMapping/>
  </p:clrMapOvr>
  <p:transition advTm="21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grpSp>
        <p:nvGrpSpPr>
          <p:cNvPr id="46083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46085" name="Picture 3" descr="cows-150007-sm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0000"/>
                  </a:solidFill>
                  <a:latin typeface="Trebuchet MS" pitchFamily="34" charset="0"/>
                </a:rPr>
                <a:t>Original image</a:t>
              </a:r>
              <a:endParaRPr lang="en-GB" sz="2400" b="1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460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grpSp>
        <p:nvGrpSpPr>
          <p:cNvPr id="47107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47112" name="Picture 3" descr="cows-150007-sm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3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0000"/>
                  </a:solidFill>
                  <a:latin typeface="Trebuchet MS" pitchFamily="34" charset="0"/>
                </a:rPr>
                <a:t>Original image</a:t>
              </a:r>
              <a:endParaRPr lang="en-GB" sz="2400" b="1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47108" name="Group 5"/>
          <p:cNvGrpSpPr>
            <a:grpSpLocks/>
          </p:cNvGrpSpPr>
          <p:nvPr/>
        </p:nvGrpSpPr>
        <p:grpSpPr bwMode="auto">
          <a:xfrm>
            <a:off x="1143000" y="1441450"/>
            <a:ext cx="6859588" cy="5080000"/>
            <a:chOff x="720" y="720"/>
            <a:chExt cx="4321" cy="3200"/>
          </a:xfrm>
        </p:grpSpPr>
        <p:pic>
          <p:nvPicPr>
            <p:cNvPr id="47110" name="Picture 6" descr="cows-150007-intpt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1" name="Text Box 7"/>
            <p:cNvSpPr txBox="1">
              <a:spLocks noChangeArrowheads="1"/>
            </p:cNvSpPr>
            <p:nvPr/>
          </p:nvSpPr>
          <p:spPr bwMode="auto">
            <a:xfrm>
              <a:off x="2112" y="3632"/>
              <a:ext cx="1488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0000"/>
                  </a:solidFill>
                  <a:latin typeface="Trebuchet MS" pitchFamily="34" charset="0"/>
                </a:rPr>
                <a:t>Interest points</a:t>
              </a:r>
              <a:endParaRPr lang="en-GB" sz="2400" b="1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47109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grpSp>
        <p:nvGrpSpPr>
          <p:cNvPr id="48131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48139" name="Picture 3" descr="cows-150007-sm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0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Original image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48132" name="Group 5"/>
          <p:cNvGrpSpPr>
            <a:grpSpLocks/>
          </p:cNvGrpSpPr>
          <p:nvPr/>
        </p:nvGrpSpPr>
        <p:grpSpPr bwMode="auto">
          <a:xfrm>
            <a:off x="1143000" y="1441450"/>
            <a:ext cx="6859588" cy="5080000"/>
            <a:chOff x="720" y="720"/>
            <a:chExt cx="4321" cy="3200"/>
          </a:xfrm>
        </p:grpSpPr>
        <p:pic>
          <p:nvPicPr>
            <p:cNvPr id="48137" name="Picture 6" descr="cows-150007-intpt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8" name="Text Box 7"/>
            <p:cNvSpPr txBox="1">
              <a:spLocks noChangeArrowheads="1"/>
            </p:cNvSpPr>
            <p:nvPr/>
          </p:nvSpPr>
          <p:spPr bwMode="auto">
            <a:xfrm>
              <a:off x="2112" y="3632"/>
              <a:ext cx="1488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Interest points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48133" name="Group 8"/>
          <p:cNvGrpSpPr>
            <a:grpSpLocks/>
          </p:cNvGrpSpPr>
          <p:nvPr/>
        </p:nvGrpSpPr>
        <p:grpSpPr bwMode="auto">
          <a:xfrm>
            <a:off x="1143000" y="1441450"/>
            <a:ext cx="6859588" cy="5108575"/>
            <a:chOff x="720" y="720"/>
            <a:chExt cx="4321" cy="3218"/>
          </a:xfrm>
        </p:grpSpPr>
        <p:pic>
          <p:nvPicPr>
            <p:cNvPr id="48135" name="Picture 9" descr="cows-150007-patch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6" name="Text Box 10"/>
            <p:cNvSpPr txBox="1">
              <a:spLocks noChangeArrowheads="1"/>
            </p:cNvSpPr>
            <p:nvPr/>
          </p:nvSpPr>
          <p:spPr bwMode="auto">
            <a:xfrm>
              <a:off x="2099" y="3650"/>
              <a:ext cx="1623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400" b="1">
                  <a:solidFill>
                    <a:srgbClr val="000000"/>
                  </a:solidFill>
                  <a:latin typeface="Trebuchet MS" pitchFamily="34" charset="0"/>
                </a:rPr>
                <a:t>Matched patches</a:t>
              </a:r>
              <a:endParaRPr lang="en-GB" sz="2400" b="1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4813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grpSp>
        <p:nvGrpSpPr>
          <p:cNvPr id="49155" name="Group 2"/>
          <p:cNvGrpSpPr>
            <a:grpSpLocks/>
          </p:cNvGrpSpPr>
          <p:nvPr/>
        </p:nvGrpSpPr>
        <p:grpSpPr bwMode="auto">
          <a:xfrm>
            <a:off x="1143000" y="1441450"/>
            <a:ext cx="6858000" cy="5080000"/>
            <a:chOff x="720" y="720"/>
            <a:chExt cx="4320" cy="3200"/>
          </a:xfrm>
        </p:grpSpPr>
        <p:pic>
          <p:nvPicPr>
            <p:cNvPr id="49166" name="Picture 3" descr="cows-150007-sm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2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7" name="Text Box 4"/>
            <p:cNvSpPr txBox="1">
              <a:spLocks noChangeArrowheads="1"/>
            </p:cNvSpPr>
            <p:nvPr/>
          </p:nvSpPr>
          <p:spPr bwMode="auto">
            <a:xfrm>
              <a:off x="2112" y="3632"/>
              <a:ext cx="1584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Original image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49156" name="Group 5"/>
          <p:cNvGrpSpPr>
            <a:grpSpLocks/>
          </p:cNvGrpSpPr>
          <p:nvPr/>
        </p:nvGrpSpPr>
        <p:grpSpPr bwMode="auto">
          <a:xfrm>
            <a:off x="1143000" y="1441450"/>
            <a:ext cx="6859588" cy="5080000"/>
            <a:chOff x="720" y="720"/>
            <a:chExt cx="4321" cy="3200"/>
          </a:xfrm>
        </p:grpSpPr>
        <p:pic>
          <p:nvPicPr>
            <p:cNvPr id="49164" name="Picture 6" descr="cows-150007-intpt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5" name="Text Box 7"/>
            <p:cNvSpPr txBox="1">
              <a:spLocks noChangeArrowheads="1"/>
            </p:cNvSpPr>
            <p:nvPr/>
          </p:nvSpPr>
          <p:spPr bwMode="auto">
            <a:xfrm>
              <a:off x="2112" y="3632"/>
              <a:ext cx="1488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Interest points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49157" name="Group 8"/>
          <p:cNvGrpSpPr>
            <a:grpSpLocks/>
          </p:cNvGrpSpPr>
          <p:nvPr/>
        </p:nvGrpSpPr>
        <p:grpSpPr bwMode="auto">
          <a:xfrm>
            <a:off x="1143000" y="1441450"/>
            <a:ext cx="6859588" cy="5119688"/>
            <a:chOff x="720" y="720"/>
            <a:chExt cx="4321" cy="3225"/>
          </a:xfrm>
        </p:grpSpPr>
        <p:pic>
          <p:nvPicPr>
            <p:cNvPr id="49162" name="Picture 9" descr="cows-150007-patch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21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3" name="Text Box 10"/>
            <p:cNvSpPr txBox="1">
              <a:spLocks noChangeArrowheads="1"/>
            </p:cNvSpPr>
            <p:nvPr/>
          </p:nvSpPr>
          <p:spPr bwMode="auto">
            <a:xfrm>
              <a:off x="2099" y="3657"/>
              <a:ext cx="1549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400" b="1">
                  <a:solidFill>
                    <a:srgbClr val="000000"/>
                  </a:solidFill>
                  <a:latin typeface="ETH Light" pitchFamily="2" charset="0"/>
                </a:rPr>
                <a:t>Matched patches</a:t>
              </a:r>
              <a:endParaRPr lang="en-GB" sz="2400" b="1">
                <a:solidFill>
                  <a:srgbClr val="000000"/>
                </a:solidFill>
                <a:latin typeface="ETH Light" pitchFamily="2" charset="0"/>
              </a:endParaRPr>
            </a:p>
          </p:txBody>
        </p:sp>
      </p:grpSp>
      <p:grpSp>
        <p:nvGrpSpPr>
          <p:cNvPr id="49158" name="Group 11"/>
          <p:cNvGrpSpPr>
            <a:grpSpLocks/>
          </p:cNvGrpSpPr>
          <p:nvPr/>
        </p:nvGrpSpPr>
        <p:grpSpPr bwMode="auto">
          <a:xfrm>
            <a:off x="1143000" y="1441450"/>
            <a:ext cx="6848475" cy="5091113"/>
            <a:chOff x="720" y="720"/>
            <a:chExt cx="4314" cy="3207"/>
          </a:xfrm>
        </p:grpSpPr>
        <p:pic>
          <p:nvPicPr>
            <p:cNvPr id="49160" name="Picture 12" descr="cows-150007-pairvot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20"/>
              <a:ext cx="4314" cy="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1" name="Text Box 13"/>
            <p:cNvSpPr txBox="1">
              <a:spLocks noChangeArrowheads="1"/>
            </p:cNvSpPr>
            <p:nvPr/>
          </p:nvSpPr>
          <p:spPr bwMode="auto">
            <a:xfrm>
              <a:off x="2112" y="3639"/>
              <a:ext cx="1536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0000"/>
                  </a:solidFill>
                  <a:latin typeface="Trebuchet MS" pitchFamily="34" charset="0"/>
                </a:rPr>
                <a:t>Prob. Votes</a:t>
              </a:r>
              <a:endParaRPr lang="en-GB" sz="2400" b="1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49159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pic>
        <p:nvPicPr>
          <p:cNvPr id="50179" name="Picture 2" descr="cows-150007-sml"/>
          <p:cNvPicPr>
            <a:picLocks noChangeAspect="1" noChangeArrowheads="1"/>
          </p:cNvPicPr>
          <p:nvPr/>
        </p:nvPicPr>
        <p:blipFill>
          <a:blip r:embed="rId3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4625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 descr="cows-150007-peak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89898"/>
              </a:clrFrom>
              <a:clrTo>
                <a:srgbClr val="9898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4625"/>
            <a:ext cx="6859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3429000" y="6067425"/>
            <a:ext cx="23622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Trebuchet MS" pitchFamily="34" charset="0"/>
              </a:rPr>
              <a:t>1</a:t>
            </a:r>
            <a:r>
              <a:rPr lang="en-US" sz="2400" b="1" baseline="30000">
                <a:solidFill>
                  <a:srgbClr val="000000"/>
                </a:solidFill>
                <a:latin typeface="Trebuchet MS" pitchFamily="34" charset="0"/>
              </a:rPr>
              <a:t>st</a:t>
            </a:r>
            <a:r>
              <a:rPr lang="en-US" sz="2400" b="1">
                <a:solidFill>
                  <a:srgbClr val="000000"/>
                </a:solidFill>
                <a:latin typeface="Trebuchet MS" pitchFamily="34" charset="0"/>
              </a:rPr>
              <a:t> hypothesis</a:t>
            </a:r>
            <a:endParaRPr lang="en-GB" sz="24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01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Administrative stuff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Projects: next class, each group gives 2 minute summary of projects</a:t>
            </a:r>
          </a:p>
          <a:p>
            <a:pPr lvl="1">
              <a:defRPr/>
            </a:pPr>
            <a:r>
              <a:rPr lang="en-US" dirty="0" smtClean="0"/>
              <a:t>Goal</a:t>
            </a:r>
          </a:p>
          <a:p>
            <a:pPr lvl="1">
              <a:defRPr/>
            </a:pPr>
            <a:r>
              <a:rPr lang="en-US" dirty="0" smtClean="0"/>
              <a:t>Progress so far</a:t>
            </a:r>
          </a:p>
          <a:p>
            <a:pPr lvl="1">
              <a:defRPr/>
            </a:pPr>
            <a:r>
              <a:rPr lang="en-US" dirty="0" smtClean="0"/>
              <a:t>If you want to show an image or figure, e-mail me one image or </a:t>
            </a:r>
            <a:r>
              <a:rPr lang="en-US" dirty="0" err="1" smtClean="0"/>
              <a:t>powerpoint</a:t>
            </a:r>
            <a:r>
              <a:rPr lang="en-US" dirty="0" smtClean="0"/>
              <a:t> slide by Wed 5pm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Deadlines</a:t>
            </a:r>
          </a:p>
          <a:p>
            <a:pPr lvl="1">
              <a:defRPr/>
            </a:pPr>
            <a:r>
              <a:rPr lang="en-US" dirty="0" smtClean="0"/>
              <a:t>HW 3 due April 6</a:t>
            </a:r>
          </a:p>
          <a:p>
            <a:pPr lvl="1">
              <a:defRPr/>
            </a:pPr>
            <a:r>
              <a:rPr lang="en-US" dirty="0" smtClean="0"/>
              <a:t>HW 4 due May 4 (should be out April 9)</a:t>
            </a:r>
          </a:p>
          <a:p>
            <a:pPr lvl="1">
              <a:defRPr/>
            </a:pPr>
            <a:r>
              <a:rPr lang="en-US" dirty="0" smtClean="0"/>
              <a:t>Projects due in ~5 weeks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Poster session</a:t>
            </a:r>
          </a:p>
          <a:p>
            <a:pPr lvl="1">
              <a:defRPr/>
            </a:pPr>
            <a:r>
              <a:rPr lang="en-US" dirty="0" smtClean="0"/>
              <a:t>During finals week</a:t>
            </a:r>
          </a:p>
          <a:p>
            <a:pPr lvl="2">
              <a:defRPr/>
            </a:pPr>
            <a:r>
              <a:rPr lang="en-US" dirty="0" smtClean="0"/>
              <a:t>May 11 12:30-2:30 (Tues) or May 13 12:30-2:30 (Thurs)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pic>
        <p:nvPicPr>
          <p:cNvPr id="51203" name="Picture 2" descr="cows-150007-sml"/>
          <p:cNvPicPr>
            <a:picLocks noChangeAspect="1" noChangeArrowheads="1"/>
          </p:cNvPicPr>
          <p:nvPr/>
        </p:nvPicPr>
        <p:blipFill>
          <a:blip r:embed="rId3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3038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cows-150007-peak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19191"/>
              </a:clrFrom>
              <a:clrTo>
                <a:srgbClr val="9191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3038"/>
            <a:ext cx="6859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4"/>
          <p:cNvSpPr txBox="1">
            <a:spLocks noChangeArrowheads="1"/>
          </p:cNvSpPr>
          <p:nvPr/>
        </p:nvSpPr>
        <p:spPr bwMode="auto">
          <a:xfrm>
            <a:off x="3200400" y="6076950"/>
            <a:ext cx="25908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Trebuchet MS" pitchFamily="34" charset="0"/>
              </a:rPr>
              <a:t>2</a:t>
            </a:r>
            <a:r>
              <a:rPr lang="en-US" sz="2400" b="1" baseline="30000">
                <a:solidFill>
                  <a:srgbClr val="000000"/>
                </a:solidFill>
                <a:latin typeface="Trebuchet MS" pitchFamily="34" charset="0"/>
              </a:rPr>
              <a:t>nd</a:t>
            </a:r>
            <a:r>
              <a:rPr lang="en-US" sz="2400" b="1">
                <a:solidFill>
                  <a:srgbClr val="000000"/>
                </a:solidFill>
                <a:latin typeface="Trebuchet MS" pitchFamily="34" charset="0"/>
              </a:rPr>
              <a:t> hypothesis</a:t>
            </a:r>
            <a:endParaRPr lang="en-GB" sz="24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12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pic>
        <p:nvPicPr>
          <p:cNvPr id="52227" name="Picture 2" descr="cows-150007-sml"/>
          <p:cNvPicPr>
            <a:picLocks noChangeAspect="1" noChangeArrowheads="1"/>
          </p:cNvPicPr>
          <p:nvPr/>
        </p:nvPicPr>
        <p:blipFill>
          <a:blip r:embed="rId3">
            <a:lum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3038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 descr="cows-150007-peak3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989898"/>
              </a:clrFrom>
              <a:clrTo>
                <a:srgbClr val="9898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443038"/>
            <a:ext cx="6859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Results on Cows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3276600" y="6067425"/>
            <a:ext cx="25908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Trebuchet MS" pitchFamily="34" charset="0"/>
              </a:rPr>
              <a:t>3</a:t>
            </a:r>
            <a:r>
              <a:rPr lang="en-US" sz="2400" b="1" baseline="30000">
                <a:solidFill>
                  <a:srgbClr val="000000"/>
                </a:solidFill>
                <a:latin typeface="Trebuchet MS" pitchFamily="34" charset="0"/>
              </a:rPr>
              <a:t>rd</a:t>
            </a:r>
            <a:r>
              <a:rPr lang="en-US" sz="2400" b="1">
                <a:solidFill>
                  <a:srgbClr val="000000"/>
                </a:solidFill>
                <a:latin typeface="Trebuchet MS" pitchFamily="34" charset="0"/>
              </a:rPr>
              <a:t> hypothesis</a:t>
            </a:r>
            <a:endParaRPr lang="en-GB" sz="2400" b="1">
              <a:solidFill>
                <a:srgbClr val="0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ISM: Detection Results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Qualitative Performance</a:t>
            </a:r>
          </a:p>
          <a:p>
            <a:pPr lvl="1"/>
            <a:r>
              <a:rPr lang="en-US" dirty="0" smtClean="0"/>
              <a:t>Robust </a:t>
            </a:r>
            <a:r>
              <a:rPr lang="en-US" dirty="0" smtClean="0"/>
              <a:t>to clutter, occlusion, noise, low contrast</a:t>
            </a:r>
          </a:p>
        </p:txBody>
      </p:sp>
      <p:sp>
        <p:nvSpPr>
          <p:cNvPr id="4710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K. Grauman, B. Leibe</a:t>
            </a:r>
          </a:p>
        </p:txBody>
      </p:sp>
      <p:grpSp>
        <p:nvGrpSpPr>
          <p:cNvPr id="53253" name="Group 4"/>
          <p:cNvGrpSpPr>
            <a:grpSpLocks/>
          </p:cNvGrpSpPr>
          <p:nvPr/>
        </p:nvGrpSpPr>
        <p:grpSpPr bwMode="auto">
          <a:xfrm>
            <a:off x="539750" y="2789238"/>
            <a:ext cx="8243888" cy="1085850"/>
            <a:chOff x="340" y="1757"/>
            <a:chExt cx="5193" cy="684"/>
          </a:xfrm>
        </p:grpSpPr>
        <p:pic>
          <p:nvPicPr>
            <p:cNvPr id="53266" name="Picture 5" descr="result-1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778"/>
              <a:ext cx="1020" cy="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7" name="Picture 6" descr="result-14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780"/>
              <a:ext cx="1020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8" name="Picture 7" descr="result-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1757"/>
              <a:ext cx="1020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9" name="Picture 8" descr="result-4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1833"/>
              <a:ext cx="1020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70" name="Picture 9" descr="result-10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825"/>
              <a:ext cx="10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254" name="Group 10"/>
          <p:cNvGrpSpPr>
            <a:grpSpLocks/>
          </p:cNvGrpSpPr>
          <p:nvPr/>
        </p:nvGrpSpPr>
        <p:grpSpPr bwMode="auto">
          <a:xfrm>
            <a:off x="539750" y="3903663"/>
            <a:ext cx="8243888" cy="915987"/>
            <a:chOff x="340" y="2459"/>
            <a:chExt cx="5193" cy="577"/>
          </a:xfrm>
        </p:grpSpPr>
        <p:pic>
          <p:nvPicPr>
            <p:cNvPr id="53261" name="Picture 11" descr="result-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567"/>
              <a:ext cx="1020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2" name="Picture 12" descr="result-2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2459"/>
              <a:ext cx="102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3" name="Picture 13" descr="result-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2543"/>
              <a:ext cx="1020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4" name="Picture 14" descr="result-1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539"/>
              <a:ext cx="1020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5" name="Picture 15" descr="result-2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2533"/>
              <a:ext cx="1020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255" name="Group 16"/>
          <p:cNvGrpSpPr>
            <a:grpSpLocks/>
          </p:cNvGrpSpPr>
          <p:nvPr/>
        </p:nvGrpSpPr>
        <p:grpSpPr bwMode="auto">
          <a:xfrm>
            <a:off x="539750" y="4867275"/>
            <a:ext cx="8243888" cy="1077913"/>
            <a:chOff x="340" y="3066"/>
            <a:chExt cx="5193" cy="679"/>
          </a:xfrm>
        </p:grpSpPr>
        <p:pic>
          <p:nvPicPr>
            <p:cNvPr id="53256" name="Picture 17" descr="result-7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3067"/>
              <a:ext cx="1020" cy="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7" name="Picture 18" descr="result-5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068"/>
              <a:ext cx="102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8" name="Picture 19" descr="result-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3067"/>
              <a:ext cx="1020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9" name="Picture 20" descr="result-8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3066"/>
              <a:ext cx="1020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60" name="Picture 21" descr="result-2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3067"/>
              <a:ext cx="1020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027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Beyond bounding boxes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7162800" cy="5867400"/>
          </a:xfrm>
        </p:spPr>
        <p:txBody>
          <a:bodyPr/>
          <a:lstStyle/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	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Backprojected codewords can vote:</a:t>
            </a:r>
          </a:p>
          <a:p>
            <a:r>
              <a:rPr lang="en-US" sz="2800" smtClean="0"/>
              <a:t>Pixel segmentation</a:t>
            </a:r>
          </a:p>
          <a:p>
            <a:r>
              <a:rPr lang="en-US" sz="2800" smtClean="0"/>
              <a:t>Part layout</a:t>
            </a:r>
          </a:p>
          <a:p>
            <a:r>
              <a:rPr lang="en-US" sz="2800" smtClean="0"/>
              <a:t>Pose</a:t>
            </a:r>
          </a:p>
          <a:p>
            <a:r>
              <a:rPr lang="en-US" sz="2800" smtClean="0"/>
              <a:t>Depth values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grpSp>
        <p:nvGrpSpPr>
          <p:cNvPr id="54276" name="Group 3"/>
          <p:cNvGrpSpPr>
            <a:grpSpLocks/>
          </p:cNvGrpSpPr>
          <p:nvPr/>
        </p:nvGrpSpPr>
        <p:grpSpPr bwMode="auto">
          <a:xfrm>
            <a:off x="4495800" y="4572000"/>
            <a:ext cx="2262188" cy="1960563"/>
            <a:chOff x="2358" y="2806"/>
            <a:chExt cx="1425" cy="1235"/>
          </a:xfrm>
        </p:grpSpPr>
        <p:sp>
          <p:nvSpPr>
            <p:cNvPr id="166" name="Line 4"/>
            <p:cNvSpPr>
              <a:spLocks noChangeShapeType="1"/>
            </p:cNvSpPr>
            <p:nvPr/>
          </p:nvSpPr>
          <p:spPr bwMode="auto">
            <a:xfrm flipH="1">
              <a:off x="3495" y="3232"/>
              <a:ext cx="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grpSp>
          <p:nvGrpSpPr>
            <p:cNvPr id="54432" name="Group 5"/>
            <p:cNvGrpSpPr>
              <a:grpSpLocks/>
            </p:cNvGrpSpPr>
            <p:nvPr/>
          </p:nvGrpSpPr>
          <p:grpSpPr bwMode="auto">
            <a:xfrm>
              <a:off x="2358" y="2806"/>
              <a:ext cx="1134" cy="1235"/>
              <a:chOff x="2358" y="2806"/>
              <a:chExt cx="1134" cy="1235"/>
            </a:xfrm>
          </p:grpSpPr>
          <p:sp>
            <p:nvSpPr>
              <p:cNvPr id="168" name="Text Box 6"/>
              <p:cNvSpPr txBox="1">
                <a:spLocks noChangeArrowheads="1"/>
              </p:cNvSpPr>
              <p:nvPr/>
            </p:nvSpPr>
            <p:spPr bwMode="auto">
              <a:xfrm>
                <a:off x="2424" y="3634"/>
                <a:ext cx="1058" cy="4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 err="1">
                    <a:solidFill>
                      <a:srgbClr val="000000"/>
                    </a:solidFill>
                    <a:latin typeface="Trebuchet MS"/>
                  </a:rPr>
                  <a:t>Backprojected</a:t>
                </a:r>
                <a:r>
                  <a:rPr lang="en-US" kern="0" dirty="0">
                    <a:solidFill>
                      <a:srgbClr val="000000"/>
                    </a:solidFill>
                    <a:latin typeface="Trebuchet MS"/>
                  </a:rPr>
                  <a:t/>
                </a:r>
                <a:br>
                  <a:rPr lang="en-US" kern="0" dirty="0">
                    <a:solidFill>
                      <a:srgbClr val="000000"/>
                    </a:solidFill>
                    <a:latin typeface="Trebuchet MS"/>
                  </a:rPr>
                </a:br>
                <a:r>
                  <a:rPr lang="en-US" kern="0" dirty="0">
                    <a:solidFill>
                      <a:srgbClr val="000000"/>
                    </a:solidFill>
                    <a:latin typeface="Trebuchet MS"/>
                  </a:rPr>
                  <a:t>Hypotheses</a:t>
                </a:r>
                <a:endParaRPr lang="en-GB" kern="0" dirty="0">
                  <a:solidFill>
                    <a:srgbClr val="000000"/>
                  </a:solidFill>
                  <a:latin typeface="Trebuchet MS"/>
                </a:endParaRPr>
              </a:p>
            </p:txBody>
          </p:sp>
          <p:pic>
            <p:nvPicPr>
              <p:cNvPr id="54434" name="Picture 7" descr="result-t1f3l16528-support-correc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" y="2806"/>
                <a:ext cx="1134" cy="8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4277" name="Picture 8" descr="t1f3l165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" name="Text Box 9"/>
          <p:cNvSpPr txBox="1">
            <a:spLocks noChangeArrowheads="1"/>
          </p:cNvSpPr>
          <p:nvPr/>
        </p:nvSpPr>
        <p:spPr bwMode="auto">
          <a:xfrm>
            <a:off x="314325" y="1166813"/>
            <a:ext cx="1681163" cy="369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latin typeface="Trebuchet MS"/>
              </a:rPr>
              <a:t>Interest Points</a:t>
            </a:r>
            <a:endParaRPr lang="en-GB" kern="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4279" name="Picture 10" descr="result-t1f3l16528-intp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0" name="Group 11"/>
          <p:cNvGrpSpPr>
            <a:grpSpLocks/>
          </p:cNvGrpSpPr>
          <p:nvPr/>
        </p:nvGrpSpPr>
        <p:grpSpPr bwMode="auto">
          <a:xfrm>
            <a:off x="2028825" y="1090613"/>
            <a:ext cx="2489200" cy="1936750"/>
            <a:chOff x="2064" y="657"/>
            <a:chExt cx="1568" cy="1220"/>
          </a:xfrm>
        </p:grpSpPr>
        <p:sp>
          <p:nvSpPr>
            <p:cNvPr id="174" name="Line 12"/>
            <p:cNvSpPr>
              <a:spLocks noChangeShapeType="1"/>
            </p:cNvSpPr>
            <p:nvPr/>
          </p:nvSpPr>
          <p:spPr bwMode="auto">
            <a:xfrm>
              <a:off x="2064" y="1462"/>
              <a:ext cx="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grpSp>
          <p:nvGrpSpPr>
            <p:cNvPr id="54428" name="Group 13"/>
            <p:cNvGrpSpPr>
              <a:grpSpLocks/>
            </p:cNvGrpSpPr>
            <p:nvPr/>
          </p:nvGrpSpPr>
          <p:grpSpPr bwMode="auto">
            <a:xfrm>
              <a:off x="2244" y="657"/>
              <a:ext cx="1388" cy="1220"/>
              <a:chOff x="2244" y="657"/>
              <a:chExt cx="1388" cy="1220"/>
            </a:xfrm>
          </p:grpSpPr>
          <p:sp>
            <p:nvSpPr>
              <p:cNvPr id="176" name="Text Box 14"/>
              <p:cNvSpPr txBox="1">
                <a:spLocks noChangeArrowheads="1"/>
              </p:cNvSpPr>
              <p:nvPr/>
            </p:nvSpPr>
            <p:spPr bwMode="auto">
              <a:xfrm>
                <a:off x="2244" y="657"/>
                <a:ext cx="1388" cy="4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000000"/>
                    </a:solidFill>
                    <a:latin typeface="Trebuchet MS"/>
                  </a:rPr>
                  <a:t>Matched Codebook </a:t>
                </a:r>
                <a:br>
                  <a:rPr lang="en-US" kern="0" dirty="0">
                    <a:solidFill>
                      <a:srgbClr val="000000"/>
                    </a:solidFill>
                    <a:latin typeface="Trebuchet MS"/>
                  </a:rPr>
                </a:br>
                <a:r>
                  <a:rPr lang="en-US" kern="0" dirty="0">
                    <a:solidFill>
                      <a:srgbClr val="000000"/>
                    </a:solidFill>
                    <a:latin typeface="Trebuchet MS"/>
                  </a:rPr>
                  <a:t>Entries</a:t>
                </a:r>
                <a:endParaRPr lang="en-GB" kern="0" dirty="0">
                  <a:solidFill>
                    <a:srgbClr val="000000"/>
                  </a:solidFill>
                  <a:latin typeface="Trebuchet MS"/>
                </a:endParaRPr>
              </a:p>
            </p:txBody>
          </p:sp>
          <p:pic>
            <p:nvPicPr>
              <p:cNvPr id="54430" name="Picture 15" descr="result-t1f3l16528-patche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" y="1026"/>
                <a:ext cx="1134" cy="8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4281" name="Group 16"/>
          <p:cNvGrpSpPr>
            <a:grpSpLocks/>
          </p:cNvGrpSpPr>
          <p:nvPr/>
        </p:nvGrpSpPr>
        <p:grpSpPr bwMode="auto">
          <a:xfrm>
            <a:off x="4314825" y="1090613"/>
            <a:ext cx="2286000" cy="1936750"/>
            <a:chOff x="3504" y="657"/>
            <a:chExt cx="1440" cy="1220"/>
          </a:xfrm>
        </p:grpSpPr>
        <p:sp>
          <p:nvSpPr>
            <p:cNvPr id="179" name="Line 17"/>
            <p:cNvSpPr>
              <a:spLocks noChangeShapeType="1"/>
            </p:cNvSpPr>
            <p:nvPr/>
          </p:nvSpPr>
          <p:spPr bwMode="auto">
            <a:xfrm>
              <a:off x="3504" y="1462"/>
              <a:ext cx="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grpSp>
          <p:nvGrpSpPr>
            <p:cNvPr id="54398" name="Group 18"/>
            <p:cNvGrpSpPr>
              <a:grpSpLocks/>
            </p:cNvGrpSpPr>
            <p:nvPr/>
          </p:nvGrpSpPr>
          <p:grpSpPr bwMode="auto">
            <a:xfrm>
              <a:off x="3810" y="657"/>
              <a:ext cx="1134" cy="1220"/>
              <a:chOff x="3810" y="657"/>
              <a:chExt cx="1134" cy="1220"/>
            </a:xfrm>
          </p:grpSpPr>
          <p:sp>
            <p:nvSpPr>
              <p:cNvPr id="181" name="Text Box 19"/>
              <p:cNvSpPr txBox="1">
                <a:spLocks noChangeArrowheads="1"/>
              </p:cNvSpPr>
              <p:nvPr/>
            </p:nvSpPr>
            <p:spPr bwMode="auto">
              <a:xfrm>
                <a:off x="3927" y="657"/>
                <a:ext cx="961" cy="4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000000"/>
                    </a:solidFill>
                    <a:latin typeface="Trebuchet MS"/>
                  </a:rPr>
                  <a:t>Probabilistic </a:t>
                </a:r>
                <a:br>
                  <a:rPr lang="en-US" kern="0" dirty="0">
                    <a:solidFill>
                      <a:srgbClr val="000000"/>
                    </a:solidFill>
                    <a:latin typeface="Trebuchet MS"/>
                  </a:rPr>
                </a:br>
                <a:r>
                  <a:rPr lang="en-US" kern="0" dirty="0">
                    <a:solidFill>
                      <a:srgbClr val="000000"/>
                    </a:solidFill>
                    <a:latin typeface="Trebuchet MS"/>
                  </a:rPr>
                  <a:t>Voting</a:t>
                </a:r>
                <a:endParaRPr lang="en-GB" kern="0" dirty="0">
                  <a:solidFill>
                    <a:srgbClr val="000000"/>
                  </a:solidFill>
                  <a:latin typeface="Trebuchet MS"/>
                </a:endParaRPr>
              </a:p>
            </p:txBody>
          </p:sp>
          <p:grpSp>
            <p:nvGrpSpPr>
              <p:cNvPr id="54400" name="Group 20"/>
              <p:cNvGrpSpPr>
                <a:grpSpLocks/>
              </p:cNvGrpSpPr>
              <p:nvPr/>
            </p:nvGrpSpPr>
            <p:grpSpPr bwMode="auto">
              <a:xfrm>
                <a:off x="3810" y="1026"/>
                <a:ext cx="1134" cy="851"/>
                <a:chOff x="3810" y="1026"/>
                <a:chExt cx="1134" cy="851"/>
              </a:xfrm>
            </p:grpSpPr>
            <p:pic>
              <p:nvPicPr>
                <p:cNvPr id="54401" name="Picture 21" descr="t1f3l16528-gray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" y="1026"/>
                  <a:ext cx="1134" cy="8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4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214" y="1160"/>
                  <a:ext cx="27" cy="138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85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4173" y="1298"/>
                  <a:ext cx="91" cy="19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86" name="Oval 24"/>
                <p:cNvSpPr>
                  <a:spLocks noChangeArrowheads="1"/>
                </p:cNvSpPr>
                <p:nvPr/>
              </p:nvSpPr>
              <p:spPr bwMode="auto">
                <a:xfrm>
                  <a:off x="4189" y="1288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87" name="Oval 25"/>
                <p:cNvSpPr>
                  <a:spLocks noChangeArrowheads="1"/>
                </p:cNvSpPr>
                <p:nvPr/>
              </p:nvSpPr>
              <p:spPr bwMode="auto">
                <a:xfrm>
                  <a:off x="4744" y="1261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88" name="Oval 26"/>
                <p:cNvSpPr>
                  <a:spLocks noChangeArrowheads="1"/>
                </p:cNvSpPr>
                <p:nvPr/>
              </p:nvSpPr>
              <p:spPr bwMode="auto">
                <a:xfrm>
                  <a:off x="3919" y="1298"/>
                  <a:ext cx="34" cy="3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89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272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0" name="Oval 28"/>
                <p:cNvSpPr>
                  <a:spLocks noChangeArrowheads="1"/>
                </p:cNvSpPr>
                <p:nvPr/>
              </p:nvSpPr>
              <p:spPr bwMode="auto">
                <a:xfrm>
                  <a:off x="4694" y="1276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1" name="Oval 29"/>
                <p:cNvSpPr>
                  <a:spLocks noChangeArrowheads="1"/>
                </p:cNvSpPr>
                <p:nvPr/>
              </p:nvSpPr>
              <p:spPr bwMode="auto">
                <a:xfrm>
                  <a:off x="4717" y="1309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2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748" y="1298"/>
                  <a:ext cx="15" cy="148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3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4672" y="1298"/>
                  <a:ext cx="45" cy="19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4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3946" y="1321"/>
                  <a:ext cx="231" cy="160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5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4558" y="1321"/>
                  <a:ext cx="114" cy="18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6" name="Oval 34"/>
                <p:cNvSpPr>
                  <a:spLocks noChangeArrowheads="1"/>
                </p:cNvSpPr>
                <p:nvPr/>
              </p:nvSpPr>
              <p:spPr bwMode="auto">
                <a:xfrm>
                  <a:off x="4537" y="1300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7" name="Oval 35"/>
                <p:cNvSpPr>
                  <a:spLocks noChangeArrowheads="1"/>
                </p:cNvSpPr>
                <p:nvPr/>
              </p:nvSpPr>
              <p:spPr bwMode="auto">
                <a:xfrm>
                  <a:off x="4894" y="1348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8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4744" y="1366"/>
                  <a:ext cx="155" cy="7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199" name="Line 37"/>
                <p:cNvSpPr>
                  <a:spLocks noChangeShapeType="1"/>
                </p:cNvSpPr>
                <p:nvPr/>
              </p:nvSpPr>
              <p:spPr bwMode="auto">
                <a:xfrm>
                  <a:off x="4241" y="1152"/>
                  <a:ext cx="159" cy="169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00" name="Oval 38"/>
                <p:cNvSpPr>
                  <a:spLocks noChangeArrowheads="1"/>
                </p:cNvSpPr>
                <p:nvPr/>
              </p:nvSpPr>
              <p:spPr bwMode="auto">
                <a:xfrm>
                  <a:off x="4010" y="1241"/>
                  <a:ext cx="34" cy="3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01" name="Oval 39"/>
                <p:cNvSpPr>
                  <a:spLocks noChangeArrowheads="1"/>
                </p:cNvSpPr>
                <p:nvPr/>
              </p:nvSpPr>
              <p:spPr bwMode="auto">
                <a:xfrm>
                  <a:off x="4397" y="1321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0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037" y="1152"/>
                  <a:ext cx="204" cy="10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pic>
              <p:nvPicPr>
                <p:cNvPr id="54421" name="Picture 41" descr="images587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7" y="1086"/>
                  <a:ext cx="150" cy="15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422" name="Picture 42" descr="images171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1" y="1384"/>
                  <a:ext cx="218" cy="218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423" name="Picture 43" descr="images259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8" y="1138"/>
                  <a:ext cx="68" cy="68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424" name="Picture 44" descr="images690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4" y="1442"/>
                  <a:ext cx="127" cy="12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425" name="Picture 45" descr="images192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4" y="1391"/>
                  <a:ext cx="114" cy="11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8" name="Line 46"/>
                <p:cNvSpPr>
                  <a:spLocks noChangeShapeType="1"/>
                </p:cNvSpPr>
                <p:nvPr/>
              </p:nvSpPr>
              <p:spPr bwMode="auto">
                <a:xfrm>
                  <a:off x="4725" y="1174"/>
                  <a:ext cx="15" cy="147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</p:grpSp>
      </p:grpSp>
      <p:pic>
        <p:nvPicPr>
          <p:cNvPr id="54282" name="Picture 47" descr="t1f3l165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" name="Line 49"/>
          <p:cNvSpPr>
            <a:spLocks noChangeShapeType="1"/>
          </p:cNvSpPr>
          <p:nvPr/>
        </p:nvSpPr>
        <p:spPr bwMode="auto">
          <a:xfrm>
            <a:off x="6629400" y="2362200"/>
            <a:ext cx="533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54284" name="Group 50"/>
          <p:cNvGrpSpPr>
            <a:grpSpLocks/>
          </p:cNvGrpSpPr>
          <p:nvPr/>
        </p:nvGrpSpPr>
        <p:grpSpPr bwMode="auto">
          <a:xfrm>
            <a:off x="7086600" y="1722438"/>
            <a:ext cx="1855788" cy="1539875"/>
            <a:chOff x="4578" y="1871"/>
            <a:chExt cx="1169" cy="970"/>
          </a:xfrm>
        </p:grpSpPr>
        <p:sp>
          <p:nvSpPr>
            <p:cNvPr id="213" name="Text Box 51"/>
            <p:cNvSpPr txBox="1">
              <a:spLocks noChangeArrowheads="1"/>
            </p:cNvSpPr>
            <p:nvPr/>
          </p:nvSpPr>
          <p:spPr bwMode="auto">
            <a:xfrm>
              <a:off x="4578" y="2434"/>
              <a:ext cx="1153" cy="4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000000"/>
                  </a:solidFill>
                  <a:latin typeface="Trebuchet MS"/>
                </a:rPr>
                <a:t>3D Voting Space</a:t>
              </a:r>
              <a:br>
                <a:rPr lang="en-US" kern="0" dirty="0">
                  <a:solidFill>
                    <a:srgbClr val="000000"/>
                  </a:solidFill>
                  <a:latin typeface="Trebuchet MS"/>
                </a:rPr>
              </a:br>
              <a:r>
                <a:rPr lang="en-US" kern="0" dirty="0">
                  <a:solidFill>
                    <a:srgbClr val="000000"/>
                  </a:solidFill>
                  <a:latin typeface="Trebuchet MS"/>
                </a:rPr>
                <a:t>(continuous)</a:t>
              </a:r>
              <a:endParaRPr lang="en-GB" sz="2000" kern="0" dirty="0">
                <a:solidFill>
                  <a:srgbClr val="000000"/>
                </a:solidFill>
                <a:latin typeface="Trebuchet MS"/>
              </a:endParaRPr>
            </a:p>
          </p:txBody>
        </p:sp>
        <p:grpSp>
          <p:nvGrpSpPr>
            <p:cNvPr id="54336" name="Group 52"/>
            <p:cNvGrpSpPr>
              <a:grpSpLocks/>
            </p:cNvGrpSpPr>
            <p:nvPr/>
          </p:nvGrpSpPr>
          <p:grpSpPr bwMode="auto">
            <a:xfrm>
              <a:off x="4680" y="1871"/>
              <a:ext cx="1067" cy="689"/>
              <a:chOff x="4680" y="1871"/>
              <a:chExt cx="1067" cy="689"/>
            </a:xfrm>
          </p:grpSpPr>
          <p:sp>
            <p:nvSpPr>
              <p:cNvPr id="215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4717" y="1933"/>
                <a:ext cx="885" cy="545"/>
              </a:xfrm>
              <a:prstGeom prst="rect">
                <a:avLst/>
              </a:prstGeom>
              <a:noFill/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scene3d>
                <a:camera prst="legacyObliqueTopRight"/>
                <a:lightRig rig="legacyFlat3" dir="b"/>
              </a:scene3d>
              <a:sp3d extrusionH="430200" prstMaterial="legacyWireframe">
                <a:bevelT w="13500" h="13500" prst="angle"/>
                <a:bevelB w="13500" h="13500" prst="angle"/>
                <a:extrusionClr>
                  <a:srgbClr val="000000"/>
                </a:extrusionClr>
              </a:sp3d>
            </p:spPr>
            <p:txBody>
              <a:bodyPr lIns="90000" tIns="46800" rIns="90000" bIns="46800" anchor="ctr">
                <a:spAutoFit/>
                <a:flatTx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54338" name="Group 54"/>
              <p:cNvGrpSpPr>
                <a:grpSpLocks/>
              </p:cNvGrpSpPr>
              <p:nvPr/>
            </p:nvGrpSpPr>
            <p:grpSpPr bwMode="auto">
              <a:xfrm>
                <a:off x="4680" y="1871"/>
                <a:ext cx="1067" cy="689"/>
                <a:chOff x="4680" y="1871"/>
                <a:chExt cx="1067" cy="689"/>
              </a:xfrm>
            </p:grpSpPr>
            <p:sp>
              <p:nvSpPr>
                <p:cNvPr id="272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5583" y="2368"/>
                  <a:ext cx="164" cy="19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i="1" ker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</a:p>
              </p:txBody>
            </p:sp>
            <p:sp>
              <p:nvSpPr>
                <p:cNvPr id="273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680" y="1871"/>
                  <a:ext cx="164" cy="19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i="1" ker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y</a:t>
                  </a:r>
                </a:p>
              </p:txBody>
            </p:sp>
            <p:sp>
              <p:nvSpPr>
                <p:cNvPr id="274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694" y="2273"/>
                  <a:ext cx="158" cy="19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i="1" ker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s</a:t>
                  </a:r>
                </a:p>
              </p:txBody>
            </p:sp>
          </p:grpSp>
          <p:grpSp>
            <p:nvGrpSpPr>
              <p:cNvPr id="54339" name="Group 58"/>
              <p:cNvGrpSpPr>
                <a:grpSpLocks/>
              </p:cNvGrpSpPr>
              <p:nvPr/>
            </p:nvGrpSpPr>
            <p:grpSpPr bwMode="auto">
              <a:xfrm>
                <a:off x="4779" y="2047"/>
                <a:ext cx="873" cy="398"/>
                <a:chOff x="4779" y="2047"/>
                <a:chExt cx="873" cy="398"/>
              </a:xfrm>
            </p:grpSpPr>
            <p:grpSp>
              <p:nvGrpSpPr>
                <p:cNvPr id="54340" name="Group 59"/>
                <p:cNvGrpSpPr>
                  <a:grpSpLocks/>
                </p:cNvGrpSpPr>
                <p:nvPr/>
              </p:nvGrpSpPr>
              <p:grpSpPr bwMode="auto">
                <a:xfrm>
                  <a:off x="4779" y="2047"/>
                  <a:ext cx="873" cy="398"/>
                  <a:chOff x="4779" y="2047"/>
                  <a:chExt cx="873" cy="398"/>
                </a:xfrm>
              </p:grpSpPr>
              <p:grpSp>
                <p:nvGrpSpPr>
                  <p:cNvPr id="54347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5102" y="2204"/>
                    <a:ext cx="545" cy="50"/>
                    <a:chOff x="5102" y="2204"/>
                    <a:chExt cx="545" cy="50"/>
                  </a:xfrm>
                </p:grpSpPr>
                <p:sp>
                  <p:nvSpPr>
                    <p:cNvPr id="269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2" y="2204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de-CH" sz="2000" kern="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70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25" y="2208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de-CH" sz="2000" kern="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271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9" y="2219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fontAlgn="auto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de-CH" sz="2000" kern="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sp>
                <p:nvSpPr>
                  <p:cNvPr id="226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4964" y="2153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27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5609" y="2218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28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4941" y="2150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29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4887" y="2100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0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4906" y="2189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1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4925" y="2100"/>
                    <a:ext cx="48" cy="4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2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4983" y="2189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3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118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4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68" y="2153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5" name="Oval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136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6" name="Oval 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63" y="2231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7" name="Oval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23" y="2243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8" name="Oval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97" y="2125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39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189"/>
                    <a:ext cx="39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0" name="Oval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9" y="2083"/>
                    <a:ext cx="28" cy="2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1" name="Oval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94" y="2225"/>
                    <a:ext cx="28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2" name="Oval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0" y="2296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3" name="Oval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85" y="2207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4" name="Oval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4" y="2048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5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171"/>
                    <a:ext cx="39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6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5002" y="2100"/>
                    <a:ext cx="44" cy="40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7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5535" y="2284"/>
                    <a:ext cx="44" cy="40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8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5604" y="2172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49" name="Oval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9" y="2278"/>
                    <a:ext cx="28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0" name="Oval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68" y="2047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1" name="Oval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21" y="2420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2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5480" y="2204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3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5457" y="2201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4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5403" y="2151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5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5422" y="2240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6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5441" y="2151"/>
                    <a:ext cx="48" cy="4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7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5499" y="2240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8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5460" y="2169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59" name="Oval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84" y="2204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60" name="Oval 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18" y="2187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61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5460" y="2240"/>
                    <a:ext cx="39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62" name="Oval 1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18" y="2222"/>
                    <a:ext cx="39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63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5518" y="2151"/>
                    <a:ext cx="44" cy="40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64" name="Oval 1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1" y="2095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65" name="Oval 1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04" y="2299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66" name="Oval 1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21" y="2050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67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5236" y="2073"/>
                    <a:ext cx="44" cy="40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6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5304" y="2345"/>
                    <a:ext cx="44" cy="40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</p:grpSp>
            <p:grpSp>
              <p:nvGrpSpPr>
                <p:cNvPr id="54341" name="Group 107"/>
                <p:cNvGrpSpPr>
                  <a:grpSpLocks/>
                </p:cNvGrpSpPr>
                <p:nvPr/>
              </p:nvGrpSpPr>
              <p:grpSpPr bwMode="auto">
                <a:xfrm>
                  <a:off x="4905" y="2092"/>
                  <a:ext cx="159" cy="321"/>
                  <a:chOff x="4905" y="2092"/>
                  <a:chExt cx="159" cy="321"/>
                </a:xfrm>
              </p:grpSpPr>
              <p:sp>
                <p:nvSpPr>
                  <p:cNvPr id="223" name="Line 1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986" y="2251"/>
                    <a:ext cx="0" cy="162"/>
                  </a:xfrm>
                  <a:prstGeom prst="lin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24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4905" y="2092"/>
                    <a:ext cx="159" cy="159"/>
                  </a:xfrm>
                  <a:prstGeom prst="ellipse">
                    <a:avLst/>
                  </a:prstGeom>
                  <a:noFill/>
                  <a:ln w="25400" cap="sq">
                    <a:solidFill>
                      <a:srgbClr val="FF33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</p:grpSp>
            <p:grpSp>
              <p:nvGrpSpPr>
                <p:cNvPr id="54342" name="Group 110"/>
                <p:cNvGrpSpPr>
                  <a:grpSpLocks/>
                </p:cNvGrpSpPr>
                <p:nvPr/>
              </p:nvGrpSpPr>
              <p:grpSpPr bwMode="auto">
                <a:xfrm>
                  <a:off x="5424" y="2156"/>
                  <a:ext cx="136" cy="284"/>
                  <a:chOff x="5424" y="2156"/>
                  <a:chExt cx="136" cy="284"/>
                </a:xfrm>
              </p:grpSpPr>
              <p:sp>
                <p:nvSpPr>
                  <p:cNvPr id="221" name="Line 1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492" y="2296"/>
                    <a:ext cx="0" cy="144"/>
                  </a:xfrm>
                  <a:prstGeom prst="line">
                    <a:avLst/>
                  </a:prstGeom>
                  <a:noFill/>
                  <a:ln w="6350" cap="rnd">
                    <a:solidFill>
                      <a:srgbClr val="0000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2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2156"/>
                    <a:ext cx="136" cy="136"/>
                  </a:xfrm>
                  <a:prstGeom prst="ellipse">
                    <a:avLst/>
                  </a:prstGeom>
                  <a:noFill/>
                  <a:ln w="25400" cap="sq">
                    <a:solidFill>
                      <a:srgbClr val="FF33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76" name="Line 114"/>
          <p:cNvSpPr>
            <a:spLocks noChangeShapeType="1"/>
          </p:cNvSpPr>
          <p:nvPr/>
        </p:nvSpPr>
        <p:spPr bwMode="auto">
          <a:xfrm flipH="1">
            <a:off x="7924800" y="3276600"/>
            <a:ext cx="0" cy="1219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54286" name="Group 115"/>
          <p:cNvGrpSpPr>
            <a:grpSpLocks/>
          </p:cNvGrpSpPr>
          <p:nvPr/>
        </p:nvGrpSpPr>
        <p:grpSpPr bwMode="auto">
          <a:xfrm>
            <a:off x="6934200" y="4648200"/>
            <a:ext cx="1905000" cy="1946275"/>
            <a:chOff x="3780" y="2806"/>
            <a:chExt cx="1200" cy="1226"/>
          </a:xfrm>
        </p:grpSpPr>
        <p:sp>
          <p:nvSpPr>
            <p:cNvPr id="278" name="Text Box 116"/>
            <p:cNvSpPr txBox="1">
              <a:spLocks noChangeArrowheads="1"/>
            </p:cNvSpPr>
            <p:nvPr/>
          </p:nvSpPr>
          <p:spPr bwMode="auto">
            <a:xfrm>
              <a:off x="3780" y="3628"/>
              <a:ext cx="1200" cy="4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err="1">
                  <a:solidFill>
                    <a:srgbClr val="000000"/>
                  </a:solidFill>
                  <a:latin typeface="Trebuchet MS"/>
                </a:rPr>
                <a:t>Backprojection</a:t>
              </a:r>
              <a:r>
                <a:rPr lang="en-US" kern="0" dirty="0">
                  <a:solidFill>
                    <a:srgbClr val="000000"/>
                  </a:solidFill>
                  <a:latin typeface="Trebuchet MS"/>
                </a:rPr>
                <a:t/>
              </a:r>
              <a:br>
                <a:rPr lang="en-US" kern="0" dirty="0">
                  <a:solidFill>
                    <a:srgbClr val="000000"/>
                  </a:solidFill>
                  <a:latin typeface="Trebuchet MS"/>
                </a:rPr>
              </a:br>
              <a:r>
                <a:rPr lang="en-US" kern="0" dirty="0">
                  <a:solidFill>
                    <a:srgbClr val="000000"/>
                  </a:solidFill>
                  <a:latin typeface="Trebuchet MS"/>
                </a:rPr>
                <a:t>of Maxima</a:t>
              </a:r>
              <a:endParaRPr lang="en-GB" kern="0" dirty="0">
                <a:solidFill>
                  <a:srgbClr val="000000"/>
                </a:solidFill>
                <a:latin typeface="Trebuchet MS"/>
              </a:endParaRPr>
            </a:p>
          </p:txBody>
        </p:sp>
        <p:grpSp>
          <p:nvGrpSpPr>
            <p:cNvPr id="54288" name="Group 117"/>
            <p:cNvGrpSpPr>
              <a:grpSpLocks/>
            </p:cNvGrpSpPr>
            <p:nvPr/>
          </p:nvGrpSpPr>
          <p:grpSpPr bwMode="auto">
            <a:xfrm>
              <a:off x="3810" y="2806"/>
              <a:ext cx="1134" cy="851"/>
              <a:chOff x="3810" y="2806"/>
              <a:chExt cx="1134" cy="851"/>
            </a:xfrm>
          </p:grpSpPr>
          <p:grpSp>
            <p:nvGrpSpPr>
              <p:cNvPr id="54289" name="Group 118"/>
              <p:cNvGrpSpPr>
                <a:grpSpLocks/>
              </p:cNvGrpSpPr>
              <p:nvPr/>
            </p:nvGrpSpPr>
            <p:grpSpPr bwMode="auto">
              <a:xfrm>
                <a:off x="3810" y="2806"/>
                <a:ext cx="1134" cy="851"/>
                <a:chOff x="3810" y="2806"/>
                <a:chExt cx="1134" cy="851"/>
              </a:xfrm>
            </p:grpSpPr>
            <p:pic>
              <p:nvPicPr>
                <p:cNvPr id="54314" name="Picture 119" descr="result-t1f3l16528-support-correct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" y="2806"/>
                  <a:ext cx="1134" cy="851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4315" name="Group 120"/>
                <p:cNvGrpSpPr>
                  <a:grpSpLocks/>
                </p:cNvGrpSpPr>
                <p:nvPr/>
              </p:nvGrpSpPr>
              <p:grpSpPr bwMode="auto">
                <a:xfrm>
                  <a:off x="4105" y="2874"/>
                  <a:ext cx="272" cy="454"/>
                  <a:chOff x="4286" y="3702"/>
                  <a:chExt cx="272" cy="454"/>
                </a:xfrm>
              </p:grpSpPr>
              <p:sp>
                <p:nvSpPr>
                  <p:cNvPr id="317" name="Line 1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18" y="3702"/>
                    <a:ext cx="4" cy="210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8" name="Line 1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286" y="3906"/>
                    <a:ext cx="128" cy="10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9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4418" y="3916"/>
                    <a:ext cx="50" cy="240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20" name="Line 1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32" y="3916"/>
                    <a:ext cx="86" cy="126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21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4418" y="3916"/>
                    <a:ext cx="72" cy="126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22" name="Line 1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18" y="3793"/>
                    <a:ext cx="72" cy="123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23" name="Line 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18" y="3906"/>
                    <a:ext cx="140" cy="10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24" name="Line 1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4" y="3916"/>
                    <a:ext cx="64" cy="217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25" name="Line 12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54" y="3770"/>
                    <a:ext cx="64" cy="146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</p:grpSp>
            <p:grpSp>
              <p:nvGrpSpPr>
                <p:cNvPr id="54316" name="Group 130"/>
                <p:cNvGrpSpPr>
                  <a:grpSpLocks/>
                </p:cNvGrpSpPr>
                <p:nvPr/>
              </p:nvGrpSpPr>
              <p:grpSpPr bwMode="auto">
                <a:xfrm>
                  <a:off x="4627" y="2874"/>
                  <a:ext cx="227" cy="454"/>
                  <a:chOff x="4808" y="3702"/>
                  <a:chExt cx="227" cy="454"/>
                </a:xfrm>
              </p:grpSpPr>
              <p:sp>
                <p:nvSpPr>
                  <p:cNvPr id="308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29" y="3770"/>
                    <a:ext cx="38" cy="195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09" name="Line 13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830" y="3861"/>
                    <a:ext cx="95" cy="108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0" name="Line 1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6" y="3969"/>
                    <a:ext cx="53" cy="141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1" name="Line 13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808" y="3952"/>
                    <a:ext cx="121" cy="17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2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4929" y="3969"/>
                    <a:ext cx="15" cy="187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3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29" y="3884"/>
                    <a:ext cx="106" cy="85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4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4929" y="3969"/>
                    <a:ext cx="83" cy="141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5" name="Line 1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30" y="3969"/>
                    <a:ext cx="99" cy="141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16" name="Line 13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808" y="3702"/>
                    <a:ext cx="121" cy="267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</p:grpSp>
          </p:grpSp>
          <p:grpSp>
            <p:nvGrpSpPr>
              <p:cNvPr id="54290" name="Group 140"/>
              <p:cNvGrpSpPr>
                <a:grpSpLocks/>
              </p:cNvGrpSpPr>
              <p:nvPr/>
            </p:nvGrpSpPr>
            <p:grpSpPr bwMode="auto">
              <a:xfrm>
                <a:off x="4161" y="3015"/>
                <a:ext cx="656" cy="184"/>
                <a:chOff x="4161" y="3015"/>
                <a:chExt cx="656" cy="184"/>
              </a:xfrm>
            </p:grpSpPr>
            <p:grpSp>
              <p:nvGrpSpPr>
                <p:cNvPr id="54291" name="Group 141"/>
                <p:cNvGrpSpPr>
                  <a:grpSpLocks/>
                </p:cNvGrpSpPr>
                <p:nvPr/>
              </p:nvGrpSpPr>
              <p:grpSpPr bwMode="auto">
                <a:xfrm>
                  <a:off x="4161" y="3015"/>
                  <a:ext cx="656" cy="184"/>
                  <a:chOff x="4161" y="3015"/>
                  <a:chExt cx="656" cy="184"/>
                </a:xfrm>
              </p:grpSpPr>
              <p:sp>
                <p:nvSpPr>
                  <p:cNvPr id="285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4219" y="3068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86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4196" y="3065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87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4161" y="3104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88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4180" y="3015"/>
                    <a:ext cx="48" cy="4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89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4238" y="3104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0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3033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1" name="Oval 1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57" y="3051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2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4199" y="3104"/>
                    <a:ext cx="39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3" name="Oval 1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57" y="3086"/>
                    <a:ext cx="39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4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4257" y="3015"/>
                    <a:ext cx="44" cy="40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5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4735" y="3119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6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4712" y="3116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7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4677" y="3155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8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4696" y="3066"/>
                    <a:ext cx="48" cy="4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299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4754" y="3155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00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4715" y="3084"/>
                    <a:ext cx="48" cy="44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01" name="Oval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3" y="3102"/>
                    <a:ext cx="27" cy="2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02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4715" y="3155"/>
                    <a:ext cx="39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03" name="Oval 1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3" y="3137"/>
                    <a:ext cx="39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304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4773" y="3066"/>
                    <a:ext cx="44" cy="40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de-CH" sz="2000" kern="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</p:grpSp>
            <p:sp>
              <p:nvSpPr>
                <p:cNvPr id="283" name="Oval 162"/>
                <p:cNvSpPr>
                  <a:spLocks noChangeArrowheads="1"/>
                </p:cNvSpPr>
                <p:nvPr/>
              </p:nvSpPr>
              <p:spPr bwMode="auto">
                <a:xfrm>
                  <a:off x="4166" y="3015"/>
                  <a:ext cx="143" cy="143"/>
                </a:xfrm>
                <a:prstGeom prst="ellipse">
                  <a:avLst/>
                </a:prstGeom>
                <a:noFill/>
                <a:ln w="25400" cap="sq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84" name="Oval 163"/>
                <p:cNvSpPr>
                  <a:spLocks noChangeArrowheads="1"/>
                </p:cNvSpPr>
                <p:nvPr/>
              </p:nvSpPr>
              <p:spPr bwMode="auto">
                <a:xfrm>
                  <a:off x="4688" y="3075"/>
                  <a:ext cx="120" cy="120"/>
                </a:xfrm>
                <a:prstGeom prst="ellipse">
                  <a:avLst/>
                </a:prstGeom>
                <a:noFill/>
                <a:ln w="25400" cap="sq">
                  <a:solidFill>
                    <a:srgbClr val="FF33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CH" sz="2000" kern="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07413" cy="609600"/>
          </a:xfrm>
        </p:spPr>
        <p:txBody>
          <a:bodyPr/>
          <a:lstStyle/>
          <a:p>
            <a:r>
              <a:rPr lang="en-US" smtClean="0"/>
              <a:t>Segmentation: Probabilistic Formulation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60688"/>
            <a:ext cx="8686800" cy="685800"/>
          </a:xfrm>
        </p:spPr>
        <p:txBody>
          <a:bodyPr/>
          <a:lstStyle/>
          <a:p>
            <a:r>
              <a:rPr lang="en-US" smtClean="0"/>
              <a:t>Influence of patch on object hypothesis (vote weight)</a:t>
            </a:r>
          </a:p>
        </p:txBody>
      </p:sp>
      <p:grpSp>
        <p:nvGrpSpPr>
          <p:cNvPr id="3079" name="Group 4"/>
          <p:cNvGrpSpPr>
            <a:grpSpLocks/>
          </p:cNvGrpSpPr>
          <p:nvPr/>
        </p:nvGrpSpPr>
        <p:grpSpPr bwMode="auto">
          <a:xfrm>
            <a:off x="1752600" y="1268413"/>
            <a:ext cx="5930900" cy="1620837"/>
            <a:chOff x="912" y="672"/>
            <a:chExt cx="3736" cy="1021"/>
          </a:xfrm>
        </p:grpSpPr>
        <p:grpSp>
          <p:nvGrpSpPr>
            <p:cNvPr id="3088" name="Group 5"/>
            <p:cNvGrpSpPr>
              <a:grpSpLocks noChangeAspect="1"/>
            </p:cNvGrpSpPr>
            <p:nvPr/>
          </p:nvGrpSpPr>
          <p:grpSpPr bwMode="auto">
            <a:xfrm>
              <a:off x="3120" y="672"/>
              <a:ext cx="1528" cy="1021"/>
              <a:chOff x="960" y="1488"/>
              <a:chExt cx="2304" cy="1539"/>
            </a:xfrm>
          </p:grpSpPr>
          <p:pic>
            <p:nvPicPr>
              <p:cNvPr id="3105" name="Picture 6" descr="cars-29000-peak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488"/>
                <a:ext cx="2304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06" name="Group 7"/>
              <p:cNvGrpSpPr>
                <a:grpSpLocks noChangeAspect="1"/>
              </p:cNvGrpSpPr>
              <p:nvPr/>
            </p:nvGrpSpPr>
            <p:grpSpPr bwMode="auto">
              <a:xfrm>
                <a:off x="1392" y="1968"/>
                <a:ext cx="1728" cy="528"/>
                <a:chOff x="1392" y="1968"/>
                <a:chExt cx="1728" cy="528"/>
              </a:xfrm>
            </p:grpSpPr>
            <p:sp>
              <p:nvSpPr>
                <p:cNvPr id="3119" name="Line 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08" y="1968"/>
                  <a:ext cx="384" cy="23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0" name="Line 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24" y="2016"/>
                  <a:ext cx="375" cy="19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1" name="Line 1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80" y="2208"/>
                  <a:ext cx="528" cy="28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2" name="Line 1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392" y="2208"/>
                  <a:ext cx="816" cy="4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3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2208"/>
                  <a:ext cx="576" cy="28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4" name="Line 1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08" y="2160"/>
                  <a:ext cx="624" cy="4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5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2208" y="2208"/>
                  <a:ext cx="912" cy="4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6" name="Line 1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8" y="2208"/>
                  <a:ext cx="720" cy="2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7" name="Line 1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2112" y="1968"/>
                  <a:ext cx="96" cy="2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07" name="Group 17"/>
              <p:cNvGrpSpPr>
                <a:grpSpLocks noChangeAspect="1"/>
              </p:cNvGrpSpPr>
              <p:nvPr/>
            </p:nvGrpSpPr>
            <p:grpSpPr bwMode="auto">
              <a:xfrm>
                <a:off x="2016" y="2016"/>
                <a:ext cx="349" cy="360"/>
                <a:chOff x="2016" y="2016"/>
                <a:chExt cx="349" cy="360"/>
              </a:xfrm>
            </p:grpSpPr>
            <p:sp>
              <p:nvSpPr>
                <p:cNvPr id="3108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160" y="2160"/>
                  <a:ext cx="96" cy="9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0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103" y="2151"/>
                  <a:ext cx="96" cy="9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10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2016" y="2256"/>
                  <a:ext cx="120" cy="12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11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064" y="2016"/>
                  <a:ext cx="120" cy="12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12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208" y="2256"/>
                  <a:ext cx="120" cy="12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13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2112" y="2064"/>
                  <a:ext cx="120" cy="12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14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256" y="2112"/>
                  <a:ext cx="68" cy="68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15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112" y="2256"/>
                  <a:ext cx="96" cy="9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16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56" y="2208"/>
                  <a:ext cx="97" cy="97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17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256" y="2016"/>
                  <a:ext cx="109" cy="109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18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064" y="2064"/>
                  <a:ext cx="288" cy="288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</p:grpSp>
        <p:grpSp>
          <p:nvGrpSpPr>
            <p:cNvPr id="3089" name="Group 29"/>
            <p:cNvGrpSpPr>
              <a:grpSpLocks noChangeAspect="1"/>
            </p:cNvGrpSpPr>
            <p:nvPr/>
          </p:nvGrpSpPr>
          <p:grpSpPr bwMode="auto">
            <a:xfrm>
              <a:off x="912" y="672"/>
              <a:ext cx="1689" cy="1019"/>
              <a:chOff x="912" y="1488"/>
              <a:chExt cx="2556" cy="1544"/>
            </a:xfrm>
          </p:grpSpPr>
          <p:pic>
            <p:nvPicPr>
              <p:cNvPr id="3090" name="Picture 30" descr="29000-sml-gra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488"/>
                <a:ext cx="2312" cy="1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91" name="Group 31"/>
              <p:cNvGrpSpPr>
                <a:grpSpLocks noChangeAspect="1"/>
              </p:cNvGrpSpPr>
              <p:nvPr/>
            </p:nvGrpSpPr>
            <p:grpSpPr bwMode="auto">
              <a:xfrm>
                <a:off x="912" y="2112"/>
                <a:ext cx="1287" cy="261"/>
                <a:chOff x="912" y="2112"/>
                <a:chExt cx="1287" cy="261"/>
              </a:xfrm>
            </p:grpSpPr>
            <p:grpSp>
              <p:nvGrpSpPr>
                <p:cNvPr id="3100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996" y="2178"/>
                  <a:ext cx="1104" cy="195"/>
                  <a:chOff x="996" y="2178"/>
                  <a:chExt cx="1104" cy="195"/>
                </a:xfrm>
              </p:grpSpPr>
              <p:sp>
                <p:nvSpPr>
                  <p:cNvPr id="3103" name="Line 3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563" y="2199"/>
                    <a:ext cx="537" cy="174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04" name="Line 3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996" y="2178"/>
                    <a:ext cx="558" cy="192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01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103" y="2151"/>
                  <a:ext cx="96" cy="9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02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912" y="2112"/>
                  <a:ext cx="96" cy="9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33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3092" name="Group 37"/>
              <p:cNvGrpSpPr>
                <a:grpSpLocks noChangeAspect="1"/>
              </p:cNvGrpSpPr>
              <p:nvPr/>
            </p:nvGrpSpPr>
            <p:grpSpPr bwMode="auto">
              <a:xfrm>
                <a:off x="2160" y="2160"/>
                <a:ext cx="1308" cy="261"/>
                <a:chOff x="2160" y="2160"/>
                <a:chExt cx="1308" cy="261"/>
              </a:xfrm>
            </p:grpSpPr>
            <p:grpSp>
              <p:nvGrpSpPr>
                <p:cNvPr id="3095" name="Group 38"/>
                <p:cNvGrpSpPr>
                  <a:grpSpLocks noChangeAspect="1"/>
                </p:cNvGrpSpPr>
                <p:nvPr/>
              </p:nvGrpSpPr>
              <p:grpSpPr bwMode="auto">
                <a:xfrm>
                  <a:off x="2274" y="2226"/>
                  <a:ext cx="1104" cy="195"/>
                  <a:chOff x="2274" y="2226"/>
                  <a:chExt cx="1104" cy="195"/>
                </a:xfrm>
              </p:grpSpPr>
              <p:sp>
                <p:nvSpPr>
                  <p:cNvPr id="3098" name="Line 3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841" y="2247"/>
                    <a:ext cx="537" cy="174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99" name="Line 4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274" y="2226"/>
                    <a:ext cx="558" cy="192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096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160" y="2160"/>
                  <a:ext cx="96" cy="9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097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3372" y="2190"/>
                  <a:ext cx="96" cy="9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</p:grpSp>
          <p:pic>
            <p:nvPicPr>
              <p:cNvPr id="3093" name="Picture 43" descr="patches-codebook-cars2235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2265"/>
                <a:ext cx="224" cy="22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4" name="Picture 44" descr="patches-codebook-cars2235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8" y="2313"/>
                <a:ext cx="224" cy="22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3074" name="Object 45"/>
          <p:cNvGraphicFramePr>
            <a:graphicFrameLocks noChangeAspect="1"/>
          </p:cNvGraphicFramePr>
          <p:nvPr/>
        </p:nvGraphicFramePr>
        <p:xfrm>
          <a:off x="1970088" y="3430588"/>
          <a:ext cx="546735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Formel" r:id="rId7" imgW="2730240" imgH="482400" progId="Equation.3">
                  <p:embed/>
                </p:oleObj>
              </mc:Choice>
              <mc:Fallback>
                <p:oleObj name="Formel" r:id="rId7" imgW="2730240" imgH="482400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088" y="3430588"/>
                        <a:ext cx="546735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3950" name="Object 46"/>
          <p:cNvGraphicFramePr>
            <a:graphicFrameLocks noChangeAspect="1"/>
          </p:cNvGraphicFramePr>
          <p:nvPr/>
        </p:nvGraphicFramePr>
        <p:xfrm>
          <a:off x="847725" y="5024438"/>
          <a:ext cx="7697788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Formel" r:id="rId9" imgW="3860640" imgH="355320" progId="Equation.3">
                  <p:embed/>
                </p:oleObj>
              </mc:Choice>
              <mc:Fallback>
                <p:oleObj name="Formel" r:id="rId9" imgW="3860640" imgH="35532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5024438"/>
                        <a:ext cx="7697788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3954" name="Text Box 50"/>
          <p:cNvSpPr txBox="1">
            <a:spLocks noChangeArrowheads="1"/>
          </p:cNvSpPr>
          <p:nvPr/>
        </p:nvSpPr>
        <p:spPr bwMode="auto">
          <a:xfrm>
            <a:off x="457200" y="4533900"/>
            <a:ext cx="73088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0099"/>
              </a:buClr>
              <a:buSzPct val="115000"/>
              <a:buFontTx/>
              <a:buChar char="•"/>
              <a:defRPr/>
            </a:pPr>
            <a:r>
              <a:rPr kumimoji="1" lang="en-US" sz="2400" b="1">
                <a:solidFill>
                  <a:srgbClr val="000000"/>
                </a:solidFill>
                <a:latin typeface="Trebuchet MS" pitchFamily="34" charset="0"/>
              </a:rPr>
              <a:t>  Backprojection to features </a:t>
            </a:r>
            <a:r>
              <a:rPr kumimoji="1" lang="en-US" sz="2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kumimoji="1" lang="en-US" sz="2400" b="1">
                <a:solidFill>
                  <a:srgbClr val="000000"/>
                </a:solidFill>
                <a:latin typeface="Trebuchet MS" pitchFamily="34" charset="0"/>
              </a:rPr>
              <a:t> and pixels </a:t>
            </a:r>
            <a:r>
              <a:rPr kumimoji="1"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1" lang="en-US" sz="2400" b="1">
                <a:solidFill>
                  <a:srgbClr val="000000"/>
                </a:solidFill>
                <a:latin typeface="Trebuchet MS" pitchFamily="34" charset="0"/>
              </a:rPr>
              <a:t>:</a:t>
            </a:r>
            <a:endParaRPr kumimoji="1" lang="en-GB" sz="2400" b="1">
              <a:solidFill>
                <a:srgbClr val="000000"/>
              </a:solidFill>
              <a:latin typeface="Trebuchet MS" pitchFamily="34" charset="0"/>
            </a:endParaRPr>
          </a:p>
        </p:txBody>
      </p:sp>
      <p:grpSp>
        <p:nvGrpSpPr>
          <p:cNvPr id="11" name="Group 60"/>
          <p:cNvGrpSpPr>
            <a:grpSpLocks/>
          </p:cNvGrpSpPr>
          <p:nvPr/>
        </p:nvGrpSpPr>
        <p:grpSpPr bwMode="auto">
          <a:xfrm>
            <a:off x="4176713" y="5535613"/>
            <a:ext cx="2735262" cy="830262"/>
            <a:chOff x="2631" y="3646"/>
            <a:chExt cx="1723" cy="523"/>
          </a:xfrm>
        </p:grpSpPr>
        <p:sp>
          <p:nvSpPr>
            <p:cNvPr id="3086" name="AutoShape 53"/>
            <p:cNvSpPr>
              <a:spLocks/>
            </p:cNvSpPr>
            <p:nvPr/>
          </p:nvSpPr>
          <p:spPr bwMode="auto">
            <a:xfrm rot="5400000">
              <a:off x="3418" y="2859"/>
              <a:ext cx="150" cy="1723"/>
            </a:xfrm>
            <a:prstGeom prst="rightBrace">
              <a:avLst>
                <a:gd name="adj1" fmla="val 95722"/>
                <a:gd name="adj2" fmla="val 50000"/>
              </a:avLst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087" name="Text Box 54"/>
            <p:cNvSpPr txBox="1">
              <a:spLocks noChangeArrowheads="1"/>
            </p:cNvSpPr>
            <p:nvPr/>
          </p:nvSpPr>
          <p:spPr bwMode="auto">
            <a:xfrm>
              <a:off x="2939" y="3797"/>
              <a:ext cx="104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b="1">
                  <a:solidFill>
                    <a:srgbClr val="000000"/>
                  </a:solidFill>
                  <a:latin typeface="Trebuchet MS" pitchFamily="34" charset="0"/>
                </a:rPr>
                <a:t>Segmentation</a:t>
              </a:r>
              <a:br>
                <a:rPr lang="en-US" b="1">
                  <a:solidFill>
                    <a:srgbClr val="000000"/>
                  </a:solidFill>
                  <a:latin typeface="Trebuchet MS" pitchFamily="34" charset="0"/>
                </a:rPr>
              </a:br>
              <a:r>
                <a:rPr lang="en-US" b="1">
                  <a:solidFill>
                    <a:srgbClr val="000000"/>
                  </a:solidFill>
                  <a:latin typeface="Trebuchet MS" pitchFamily="34" charset="0"/>
                </a:rPr>
                <a:t>information</a:t>
              </a:r>
              <a:endParaRPr lang="en-GB" b="1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2" name="Group 58"/>
          <p:cNvGrpSpPr>
            <a:grpSpLocks/>
          </p:cNvGrpSpPr>
          <p:nvPr/>
        </p:nvGrpSpPr>
        <p:grpSpPr bwMode="auto">
          <a:xfrm>
            <a:off x="6694488" y="5535613"/>
            <a:ext cx="2098675" cy="830262"/>
            <a:chOff x="4217" y="3646"/>
            <a:chExt cx="1322" cy="523"/>
          </a:xfrm>
        </p:grpSpPr>
        <p:sp>
          <p:nvSpPr>
            <p:cNvPr id="3084" name="AutoShape 56"/>
            <p:cNvSpPr>
              <a:spLocks/>
            </p:cNvSpPr>
            <p:nvPr/>
          </p:nvSpPr>
          <p:spPr bwMode="auto">
            <a:xfrm rot="5400000">
              <a:off x="4816" y="3207"/>
              <a:ext cx="142" cy="1020"/>
            </a:xfrm>
            <a:prstGeom prst="rightBrace">
              <a:avLst>
                <a:gd name="adj1" fmla="val 59859"/>
                <a:gd name="adj2" fmla="val 50000"/>
              </a:avLst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de-CH" sz="200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085" name="Text Box 57"/>
            <p:cNvSpPr txBox="1">
              <a:spLocks noChangeArrowheads="1"/>
            </p:cNvSpPr>
            <p:nvPr/>
          </p:nvSpPr>
          <p:spPr bwMode="auto">
            <a:xfrm>
              <a:off x="4217" y="3797"/>
              <a:ext cx="1322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b="1">
                  <a:solidFill>
                    <a:srgbClr val="000000"/>
                  </a:solidFill>
                  <a:latin typeface="Trebuchet MS" pitchFamily="34" charset="0"/>
                </a:rPr>
                <a:t>Influence on </a:t>
              </a:r>
              <a:br>
                <a:rPr lang="en-US" b="1">
                  <a:solidFill>
                    <a:srgbClr val="000000"/>
                  </a:solidFill>
                  <a:latin typeface="Trebuchet MS" pitchFamily="34" charset="0"/>
                </a:rPr>
              </a:br>
              <a:r>
                <a:rPr lang="en-US" b="1">
                  <a:solidFill>
                    <a:srgbClr val="000000"/>
                  </a:solidFill>
                  <a:latin typeface="Trebuchet MS" pitchFamily="34" charset="0"/>
                </a:rPr>
                <a:t>object hypothesis</a:t>
              </a:r>
              <a:endParaRPr lang="en-GB" b="1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sp>
        <p:nvSpPr>
          <p:cNvPr id="3083" name="Text Box 61"/>
          <p:cNvSpPr txBox="1">
            <a:spLocks noChangeArrowheads="1"/>
          </p:cNvSpPr>
          <p:nvPr/>
        </p:nvSpPr>
        <p:spPr bwMode="auto">
          <a:xfrm>
            <a:off x="5562600" y="6516688"/>
            <a:ext cx="19034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kumimoji="1" lang="en-US" sz="1600">
                <a:solidFill>
                  <a:srgbClr val="000099"/>
                </a:solidFill>
                <a:latin typeface="Trebuchet MS" pitchFamily="34" charset="0"/>
              </a:rPr>
              <a:t>[Leibe04, Leibe08]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395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K. Grauman, B. Leibe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78850" cy="609600"/>
          </a:xfrm>
        </p:spPr>
        <p:txBody>
          <a:bodyPr/>
          <a:lstStyle/>
          <a:p>
            <a:r>
              <a:rPr lang="en-US" smtClean="0"/>
              <a:t>ISM – Top-Down Segmentation</a:t>
            </a:r>
          </a:p>
        </p:txBody>
      </p:sp>
      <p:grpSp>
        <p:nvGrpSpPr>
          <p:cNvPr id="55300" name="Group 3"/>
          <p:cNvGrpSpPr>
            <a:grpSpLocks/>
          </p:cNvGrpSpPr>
          <p:nvPr/>
        </p:nvGrpSpPr>
        <p:grpSpPr bwMode="auto">
          <a:xfrm>
            <a:off x="3743325" y="4454525"/>
            <a:ext cx="2262188" cy="1960563"/>
            <a:chOff x="2358" y="2806"/>
            <a:chExt cx="1425" cy="1235"/>
          </a:xfrm>
        </p:grpSpPr>
        <p:sp>
          <p:nvSpPr>
            <p:cNvPr id="55467" name="Line 4"/>
            <p:cNvSpPr>
              <a:spLocks noChangeShapeType="1"/>
            </p:cNvSpPr>
            <p:nvPr/>
          </p:nvSpPr>
          <p:spPr bwMode="auto">
            <a:xfrm flipH="1">
              <a:off x="3495" y="3232"/>
              <a:ext cx="2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468" name="Group 5"/>
            <p:cNvGrpSpPr>
              <a:grpSpLocks/>
            </p:cNvGrpSpPr>
            <p:nvPr/>
          </p:nvGrpSpPr>
          <p:grpSpPr bwMode="auto">
            <a:xfrm>
              <a:off x="2358" y="2806"/>
              <a:ext cx="1134" cy="1235"/>
              <a:chOff x="2358" y="2806"/>
              <a:chExt cx="1134" cy="1235"/>
            </a:xfrm>
          </p:grpSpPr>
          <p:sp>
            <p:nvSpPr>
              <p:cNvPr id="55469" name="Text Box 6"/>
              <p:cNvSpPr txBox="1">
                <a:spLocks noChangeArrowheads="1"/>
              </p:cNvSpPr>
              <p:nvPr/>
            </p:nvSpPr>
            <p:spPr bwMode="auto">
              <a:xfrm>
                <a:off x="2424" y="3634"/>
                <a:ext cx="1058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Backprojected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Hypotheses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55470" name="Picture 7" descr="result-t1f3l16528-support-correct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" y="2806"/>
                <a:ext cx="1134" cy="851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5301" name="Group 8"/>
          <p:cNvGrpSpPr>
            <a:grpSpLocks/>
          </p:cNvGrpSpPr>
          <p:nvPr/>
        </p:nvGrpSpPr>
        <p:grpSpPr bwMode="auto">
          <a:xfrm>
            <a:off x="1476375" y="1119188"/>
            <a:ext cx="1800225" cy="1860550"/>
            <a:chOff x="930" y="705"/>
            <a:chExt cx="1134" cy="1172"/>
          </a:xfrm>
        </p:grpSpPr>
        <p:pic>
          <p:nvPicPr>
            <p:cNvPr id="55465" name="Picture 9" descr="t1f3l165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026"/>
              <a:ext cx="113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466" name="Text Box 10"/>
            <p:cNvSpPr txBox="1">
              <a:spLocks noChangeArrowheads="1"/>
            </p:cNvSpPr>
            <p:nvPr/>
          </p:nvSpPr>
          <p:spPr bwMode="auto">
            <a:xfrm>
              <a:off x="984" y="705"/>
              <a:ext cx="1059" cy="2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>
                  <a:solidFill>
                    <a:srgbClr val="000000"/>
                  </a:solidFill>
                  <a:latin typeface="Trebuchet MS" pitchFamily="34" charset="0"/>
                </a:rPr>
                <a:t>Interest Points</a:t>
              </a:r>
              <a:endParaRPr lang="en-GB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55302" name="Group 11"/>
          <p:cNvGrpSpPr>
            <a:grpSpLocks/>
          </p:cNvGrpSpPr>
          <p:nvPr/>
        </p:nvGrpSpPr>
        <p:grpSpPr bwMode="auto">
          <a:xfrm>
            <a:off x="3276600" y="1042988"/>
            <a:ext cx="2489200" cy="1936750"/>
            <a:chOff x="2064" y="657"/>
            <a:chExt cx="1568" cy="1220"/>
          </a:xfrm>
        </p:grpSpPr>
        <p:sp>
          <p:nvSpPr>
            <p:cNvPr id="55461" name="Line 12"/>
            <p:cNvSpPr>
              <a:spLocks noChangeShapeType="1"/>
            </p:cNvSpPr>
            <p:nvPr/>
          </p:nvSpPr>
          <p:spPr bwMode="auto">
            <a:xfrm>
              <a:off x="2064" y="1462"/>
              <a:ext cx="2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462" name="Group 13"/>
            <p:cNvGrpSpPr>
              <a:grpSpLocks/>
            </p:cNvGrpSpPr>
            <p:nvPr/>
          </p:nvGrpSpPr>
          <p:grpSpPr bwMode="auto">
            <a:xfrm>
              <a:off x="2244" y="657"/>
              <a:ext cx="1388" cy="1220"/>
              <a:chOff x="2244" y="657"/>
              <a:chExt cx="1388" cy="1220"/>
            </a:xfrm>
          </p:grpSpPr>
          <p:sp>
            <p:nvSpPr>
              <p:cNvPr id="55463" name="Text Box 14"/>
              <p:cNvSpPr txBox="1">
                <a:spLocks noChangeArrowheads="1"/>
              </p:cNvSpPr>
              <p:nvPr/>
            </p:nvSpPr>
            <p:spPr bwMode="auto">
              <a:xfrm>
                <a:off x="2244" y="657"/>
                <a:ext cx="1388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Matched Codebook 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Entries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55464" name="Picture 15" descr="result-t1f3l16528-patche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" y="1026"/>
                <a:ext cx="1134" cy="851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5303" name="Group 16"/>
          <p:cNvGrpSpPr>
            <a:grpSpLocks/>
          </p:cNvGrpSpPr>
          <p:nvPr/>
        </p:nvGrpSpPr>
        <p:grpSpPr bwMode="auto">
          <a:xfrm>
            <a:off x="5562600" y="1042988"/>
            <a:ext cx="2286000" cy="1936750"/>
            <a:chOff x="3504" y="657"/>
            <a:chExt cx="1440" cy="1220"/>
          </a:xfrm>
        </p:grpSpPr>
        <p:sp>
          <p:nvSpPr>
            <p:cNvPr id="55431" name="Line 17"/>
            <p:cNvSpPr>
              <a:spLocks noChangeShapeType="1"/>
            </p:cNvSpPr>
            <p:nvPr/>
          </p:nvSpPr>
          <p:spPr bwMode="auto">
            <a:xfrm>
              <a:off x="3504" y="1462"/>
              <a:ext cx="2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432" name="Group 18"/>
            <p:cNvGrpSpPr>
              <a:grpSpLocks/>
            </p:cNvGrpSpPr>
            <p:nvPr/>
          </p:nvGrpSpPr>
          <p:grpSpPr bwMode="auto">
            <a:xfrm>
              <a:off x="3810" y="657"/>
              <a:ext cx="1134" cy="1220"/>
              <a:chOff x="3810" y="657"/>
              <a:chExt cx="1134" cy="1220"/>
            </a:xfrm>
          </p:grpSpPr>
          <p:sp>
            <p:nvSpPr>
              <p:cNvPr id="55433" name="Text Box 19"/>
              <p:cNvSpPr txBox="1">
                <a:spLocks noChangeArrowheads="1"/>
              </p:cNvSpPr>
              <p:nvPr/>
            </p:nvSpPr>
            <p:spPr bwMode="auto">
              <a:xfrm>
                <a:off x="3927" y="657"/>
                <a:ext cx="961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Probabilistic 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Voting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55434" name="Group 20"/>
              <p:cNvGrpSpPr>
                <a:grpSpLocks/>
              </p:cNvGrpSpPr>
              <p:nvPr/>
            </p:nvGrpSpPr>
            <p:grpSpPr bwMode="auto">
              <a:xfrm>
                <a:off x="3810" y="1026"/>
                <a:ext cx="1134" cy="851"/>
                <a:chOff x="3810" y="1026"/>
                <a:chExt cx="1134" cy="851"/>
              </a:xfrm>
            </p:grpSpPr>
            <p:pic>
              <p:nvPicPr>
                <p:cNvPr id="55435" name="Picture 21" descr="t1f3l16528-gray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" y="1026"/>
                  <a:ext cx="1134" cy="8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543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4214" y="1160"/>
                  <a:ext cx="27" cy="138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37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4173" y="1298"/>
                  <a:ext cx="91" cy="19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38" name="Oval 24"/>
                <p:cNvSpPr>
                  <a:spLocks noChangeArrowheads="1"/>
                </p:cNvSpPr>
                <p:nvPr/>
              </p:nvSpPr>
              <p:spPr bwMode="auto">
                <a:xfrm>
                  <a:off x="4189" y="1288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39" name="Oval 25"/>
                <p:cNvSpPr>
                  <a:spLocks noChangeArrowheads="1"/>
                </p:cNvSpPr>
                <p:nvPr/>
              </p:nvSpPr>
              <p:spPr bwMode="auto">
                <a:xfrm>
                  <a:off x="4744" y="1261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40" name="Oval 26"/>
                <p:cNvSpPr>
                  <a:spLocks noChangeArrowheads="1"/>
                </p:cNvSpPr>
                <p:nvPr/>
              </p:nvSpPr>
              <p:spPr bwMode="auto">
                <a:xfrm>
                  <a:off x="3919" y="1298"/>
                  <a:ext cx="34" cy="3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41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272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42" name="Oval 28"/>
                <p:cNvSpPr>
                  <a:spLocks noChangeArrowheads="1"/>
                </p:cNvSpPr>
                <p:nvPr/>
              </p:nvSpPr>
              <p:spPr bwMode="auto">
                <a:xfrm>
                  <a:off x="4694" y="1276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43" name="Oval 29"/>
                <p:cNvSpPr>
                  <a:spLocks noChangeArrowheads="1"/>
                </p:cNvSpPr>
                <p:nvPr/>
              </p:nvSpPr>
              <p:spPr bwMode="auto">
                <a:xfrm>
                  <a:off x="4717" y="1309"/>
                  <a:ext cx="45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44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748" y="1298"/>
                  <a:ext cx="15" cy="148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4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4672" y="1298"/>
                  <a:ext cx="45" cy="19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46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3946" y="1321"/>
                  <a:ext cx="231" cy="160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47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4558" y="1321"/>
                  <a:ext cx="114" cy="18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48" name="Oval 34"/>
                <p:cNvSpPr>
                  <a:spLocks noChangeArrowheads="1"/>
                </p:cNvSpPr>
                <p:nvPr/>
              </p:nvSpPr>
              <p:spPr bwMode="auto">
                <a:xfrm>
                  <a:off x="4537" y="1300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49" name="Oval 35"/>
                <p:cNvSpPr>
                  <a:spLocks noChangeArrowheads="1"/>
                </p:cNvSpPr>
                <p:nvPr/>
              </p:nvSpPr>
              <p:spPr bwMode="auto">
                <a:xfrm>
                  <a:off x="4894" y="1348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50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4744" y="1366"/>
                  <a:ext cx="155" cy="74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51" name="Line 37"/>
                <p:cNvSpPr>
                  <a:spLocks noChangeShapeType="1"/>
                </p:cNvSpPr>
                <p:nvPr/>
              </p:nvSpPr>
              <p:spPr bwMode="auto">
                <a:xfrm>
                  <a:off x="4241" y="1152"/>
                  <a:ext cx="159" cy="169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52" name="Oval 38"/>
                <p:cNvSpPr>
                  <a:spLocks noChangeArrowheads="1"/>
                </p:cNvSpPr>
                <p:nvPr/>
              </p:nvSpPr>
              <p:spPr bwMode="auto">
                <a:xfrm>
                  <a:off x="4010" y="1241"/>
                  <a:ext cx="34" cy="3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53" name="Oval 39"/>
                <p:cNvSpPr>
                  <a:spLocks noChangeArrowheads="1"/>
                </p:cNvSpPr>
                <p:nvPr/>
              </p:nvSpPr>
              <p:spPr bwMode="auto">
                <a:xfrm>
                  <a:off x="4397" y="1321"/>
                  <a:ext cx="23" cy="23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545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037" y="1152"/>
                  <a:ext cx="204" cy="101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55455" name="Picture 41" descr="images587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7" y="1086"/>
                  <a:ext cx="150" cy="15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456" name="Picture 42" descr="images171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1" y="1384"/>
                  <a:ext cx="218" cy="218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457" name="Picture 43" descr="images259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8" y="1138"/>
                  <a:ext cx="68" cy="68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458" name="Picture 44" descr="images690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4" y="1442"/>
                  <a:ext cx="127" cy="12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459" name="Picture 45" descr="images192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94" y="1391"/>
                  <a:ext cx="114" cy="11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460" name="Line 46"/>
                <p:cNvSpPr>
                  <a:spLocks noChangeShapeType="1"/>
                </p:cNvSpPr>
                <p:nvPr/>
              </p:nvSpPr>
              <p:spPr bwMode="auto">
                <a:xfrm>
                  <a:off x="4725" y="1174"/>
                  <a:ext cx="15" cy="147"/>
                </a:xfrm>
                <a:prstGeom prst="line">
                  <a:avLst/>
                </a:prstGeom>
                <a:noFill/>
                <a:ln w="2540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431800" y="3033713"/>
            <a:ext cx="1828800" cy="2087562"/>
            <a:chOff x="272" y="1911"/>
            <a:chExt cx="1152" cy="1315"/>
          </a:xfrm>
        </p:grpSpPr>
        <p:sp>
          <p:nvSpPr>
            <p:cNvPr id="55427" name="Line 48"/>
            <p:cNvSpPr>
              <a:spLocks noChangeShapeType="1"/>
            </p:cNvSpPr>
            <p:nvPr/>
          </p:nvSpPr>
          <p:spPr bwMode="auto">
            <a:xfrm>
              <a:off x="576" y="2986"/>
              <a:ext cx="28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428" name="Group 49"/>
            <p:cNvGrpSpPr>
              <a:grpSpLocks/>
            </p:cNvGrpSpPr>
            <p:nvPr/>
          </p:nvGrpSpPr>
          <p:grpSpPr bwMode="auto">
            <a:xfrm>
              <a:off x="272" y="1911"/>
              <a:ext cx="1152" cy="911"/>
              <a:chOff x="272" y="1911"/>
              <a:chExt cx="1152" cy="911"/>
            </a:xfrm>
          </p:grpSpPr>
          <p:pic>
            <p:nvPicPr>
              <p:cNvPr id="55429" name="Picture 50" descr="result-t1f3l16528-refinedseg-correct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" y="1911"/>
                <a:ext cx="1134" cy="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430" name="Text Box 51"/>
              <p:cNvSpPr txBox="1">
                <a:spLocks noChangeArrowheads="1"/>
              </p:cNvSpPr>
              <p:nvPr/>
            </p:nvSpPr>
            <p:spPr bwMode="auto">
              <a:xfrm>
                <a:off x="272" y="2591"/>
                <a:ext cx="1152" cy="2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Segmentation</a:t>
                </a:r>
                <a:endParaRPr lang="en-GB" sz="200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</p:grpSp>
      </p:grpSp>
      <p:grpSp>
        <p:nvGrpSpPr>
          <p:cNvPr id="55305" name="Group 52"/>
          <p:cNvGrpSpPr>
            <a:grpSpLocks/>
          </p:cNvGrpSpPr>
          <p:nvPr/>
        </p:nvGrpSpPr>
        <p:grpSpPr bwMode="auto">
          <a:xfrm>
            <a:off x="7267575" y="2314575"/>
            <a:ext cx="1855788" cy="2195513"/>
            <a:chOff x="4578" y="1458"/>
            <a:chExt cx="1169" cy="1383"/>
          </a:xfrm>
        </p:grpSpPr>
        <p:sp>
          <p:nvSpPr>
            <p:cNvPr id="55363" name="Line 53"/>
            <p:cNvSpPr>
              <a:spLocks noChangeShapeType="1"/>
            </p:cNvSpPr>
            <p:nvPr/>
          </p:nvSpPr>
          <p:spPr bwMode="auto">
            <a:xfrm>
              <a:off x="4992" y="1458"/>
              <a:ext cx="240" cy="2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364" name="Group 54"/>
            <p:cNvGrpSpPr>
              <a:grpSpLocks/>
            </p:cNvGrpSpPr>
            <p:nvPr/>
          </p:nvGrpSpPr>
          <p:grpSpPr bwMode="auto">
            <a:xfrm>
              <a:off x="4578" y="1871"/>
              <a:ext cx="1169" cy="970"/>
              <a:chOff x="4578" y="1871"/>
              <a:chExt cx="1169" cy="970"/>
            </a:xfrm>
          </p:grpSpPr>
          <p:sp>
            <p:nvSpPr>
              <p:cNvPr id="55365" name="Text Box 55"/>
              <p:cNvSpPr txBox="1">
                <a:spLocks noChangeArrowheads="1"/>
              </p:cNvSpPr>
              <p:nvPr/>
            </p:nvSpPr>
            <p:spPr bwMode="auto">
              <a:xfrm>
                <a:off x="4578" y="2434"/>
                <a:ext cx="1153" cy="4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3D Voting Space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(continuous)</a:t>
                </a:r>
                <a:endParaRPr lang="en-GB" sz="200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55366" name="Group 56"/>
              <p:cNvGrpSpPr>
                <a:grpSpLocks/>
              </p:cNvGrpSpPr>
              <p:nvPr/>
            </p:nvGrpSpPr>
            <p:grpSpPr bwMode="auto">
              <a:xfrm>
                <a:off x="4680" y="1871"/>
                <a:ext cx="1067" cy="689"/>
                <a:chOff x="4680" y="1871"/>
                <a:chExt cx="1067" cy="689"/>
              </a:xfrm>
            </p:grpSpPr>
            <p:sp>
              <p:nvSpPr>
                <p:cNvPr id="55367" name="Rectangl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4717" y="1933"/>
                  <a:ext cx="885" cy="545"/>
                </a:xfrm>
                <a:prstGeom prst="rect">
                  <a:avLst/>
                </a:prstGeom>
                <a:noFill/>
                <a:ln w="127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  <a:scene3d>
                  <a:camera prst="legacyObliqueTopRight"/>
                  <a:lightRig rig="legacyFlat3" dir="b"/>
                </a:scene3d>
                <a:sp3d extrusionH="430200" prstMaterial="legacyWireframe">
                  <a:bevelT w="13500" h="13500" prst="angle"/>
                  <a:bevelB w="13500" h="13500" prst="angle"/>
                  <a:extrusionClr>
                    <a:schemeClr val="bg2"/>
                  </a:extrusion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 anchor="ctr">
                  <a:spAutoFit/>
                  <a:flatTx/>
                </a:bodyPr>
                <a:lstStyle/>
                <a:p>
                  <a:pPr eaLnBrk="0" hangingPunct="0"/>
                  <a:endParaRPr lang="de-CH" sz="2000">
                    <a:solidFill>
                      <a:srgbClr val="FFFFFF"/>
                    </a:solidFill>
                    <a:latin typeface="Trebuchet MS" pitchFamily="34" charset="0"/>
                  </a:endParaRPr>
                </a:p>
              </p:txBody>
            </p:sp>
            <p:grpSp>
              <p:nvGrpSpPr>
                <p:cNvPr id="55368" name="Group 58"/>
                <p:cNvGrpSpPr>
                  <a:grpSpLocks/>
                </p:cNvGrpSpPr>
                <p:nvPr/>
              </p:nvGrpSpPr>
              <p:grpSpPr bwMode="auto">
                <a:xfrm>
                  <a:off x="4680" y="1871"/>
                  <a:ext cx="1067" cy="689"/>
                  <a:chOff x="4680" y="1871"/>
                  <a:chExt cx="1067" cy="689"/>
                </a:xfrm>
              </p:grpSpPr>
              <p:sp>
                <p:nvSpPr>
                  <p:cNvPr id="55424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3" y="2368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x</a:t>
                    </a:r>
                  </a:p>
                </p:txBody>
              </p:sp>
              <p:sp>
                <p:nvSpPr>
                  <p:cNvPr id="55425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80" y="1871"/>
                    <a:ext cx="164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y</a:t>
                    </a:r>
                  </a:p>
                </p:txBody>
              </p:sp>
              <p:sp>
                <p:nvSpPr>
                  <p:cNvPr id="55426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94" y="2273"/>
                    <a:ext cx="15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sz="1400" i="1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</a:t>
                    </a:r>
                  </a:p>
                </p:txBody>
              </p:sp>
            </p:grpSp>
            <p:grpSp>
              <p:nvGrpSpPr>
                <p:cNvPr id="55369" name="Group 62"/>
                <p:cNvGrpSpPr>
                  <a:grpSpLocks/>
                </p:cNvGrpSpPr>
                <p:nvPr/>
              </p:nvGrpSpPr>
              <p:grpSpPr bwMode="auto">
                <a:xfrm>
                  <a:off x="4779" y="2047"/>
                  <a:ext cx="873" cy="398"/>
                  <a:chOff x="4779" y="2047"/>
                  <a:chExt cx="873" cy="398"/>
                </a:xfrm>
              </p:grpSpPr>
              <p:grpSp>
                <p:nvGrpSpPr>
                  <p:cNvPr id="55370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4779" y="2047"/>
                    <a:ext cx="873" cy="398"/>
                    <a:chOff x="4779" y="2047"/>
                    <a:chExt cx="873" cy="398"/>
                  </a:xfrm>
                </p:grpSpPr>
                <p:grpSp>
                  <p:nvGrpSpPr>
                    <p:cNvPr id="55377" name="Group 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02" y="2204"/>
                      <a:ext cx="545" cy="50"/>
                      <a:chOff x="5102" y="2204"/>
                      <a:chExt cx="545" cy="50"/>
                    </a:xfrm>
                  </p:grpSpPr>
                  <p:sp>
                    <p:nvSpPr>
                      <p:cNvPr id="55421" name="Oval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02" y="2204"/>
                        <a:ext cx="38" cy="36"/>
                      </a:xfrm>
                      <a:prstGeom prst="ellipse">
                        <a:avLst/>
                      </a:prstGeom>
                      <a:solidFill>
                        <a:srgbClr val="33CCCC"/>
                      </a:solidFill>
                      <a:ln w="95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de-CH" sz="2000">
                          <a:solidFill>
                            <a:srgbClr val="FFFFFF"/>
                          </a:solidFill>
                          <a:latin typeface="Trebuchet MS" pitchFamily="34" charset="0"/>
                        </a:endParaRPr>
                      </a:p>
                    </p:txBody>
                  </p:sp>
                  <p:sp>
                    <p:nvSpPr>
                      <p:cNvPr id="55422" name="Oval 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25" y="2208"/>
                        <a:ext cx="38" cy="35"/>
                      </a:xfrm>
                      <a:prstGeom prst="ellipse">
                        <a:avLst/>
                      </a:prstGeom>
                      <a:solidFill>
                        <a:srgbClr val="33CCCC"/>
                      </a:solidFill>
                      <a:ln w="95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de-CH" sz="2000">
                          <a:solidFill>
                            <a:srgbClr val="FFFFFF"/>
                          </a:solidFill>
                          <a:latin typeface="Trebuchet MS" pitchFamily="34" charset="0"/>
                        </a:endParaRPr>
                      </a:p>
                    </p:txBody>
                  </p:sp>
                  <p:sp>
                    <p:nvSpPr>
                      <p:cNvPr id="55423" name="Oval 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09" y="2219"/>
                        <a:ext cx="38" cy="35"/>
                      </a:xfrm>
                      <a:prstGeom prst="ellipse">
                        <a:avLst/>
                      </a:prstGeom>
                      <a:solidFill>
                        <a:srgbClr val="33CCCC"/>
                      </a:solidFill>
                      <a:ln w="952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0" hangingPunct="0"/>
                        <a:endParaRPr lang="de-CH" sz="2000">
                          <a:solidFill>
                            <a:srgbClr val="FFFFFF"/>
                          </a:solidFill>
                          <a:latin typeface="Trebuchet MS" pitchFamily="34" charset="0"/>
                        </a:endParaRPr>
                      </a:p>
                    </p:txBody>
                  </p:sp>
                </p:grpSp>
                <p:sp>
                  <p:nvSpPr>
                    <p:cNvPr id="55378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64" y="2153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79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9" y="2218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0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1" y="2150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1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7" y="2100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2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6" y="2189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3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5" y="2100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4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83" y="2189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5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2118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6" name="Oval 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68" y="2153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7" name="Oval 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02" y="2136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8" name="Oval 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63" y="2231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89" name="Oval 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23" y="2243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0" name="Oval 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97" y="212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1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2189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2" name="Oval 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9" y="2083"/>
                      <a:ext cx="28" cy="2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3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94" y="2225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4" name="Oval 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10" y="2296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5" name="Oval 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85" y="220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6" name="Oval 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44" y="2048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7" name="Oval 8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02" y="2171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8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2" y="2100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99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35" y="2284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0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4" y="2172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1" name="Oval 9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9" y="2278"/>
                      <a:ext cx="28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2" name="Oval 9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68" y="204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3" name="Oval 9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21" y="2420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4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80" y="2204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5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7" y="2201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6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03" y="2151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7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22" y="2240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8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41" y="2151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09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99" y="2240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0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0" y="2169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1" name="Oval 1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84" y="2204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2" name="Oval 10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18" y="2187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3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60" y="2240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4" name="Oval 10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518" y="2222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5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8" y="2151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6" name="Oval 1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1" y="2095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7" name="Oval 1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4" y="2299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8" name="Oval 10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21" y="2050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19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36" y="2073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420" name="Oval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04" y="2345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grpSp>
                <p:nvGrpSpPr>
                  <p:cNvPr id="55371" name="Group 111"/>
                  <p:cNvGrpSpPr>
                    <a:grpSpLocks/>
                  </p:cNvGrpSpPr>
                  <p:nvPr/>
                </p:nvGrpSpPr>
                <p:grpSpPr bwMode="auto">
                  <a:xfrm>
                    <a:off x="4905" y="2092"/>
                    <a:ext cx="159" cy="321"/>
                    <a:chOff x="4905" y="2092"/>
                    <a:chExt cx="159" cy="321"/>
                  </a:xfrm>
                </p:grpSpPr>
                <p:sp>
                  <p:nvSpPr>
                    <p:cNvPr id="55375" name="Line 11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986" y="2251"/>
                      <a:ext cx="0" cy="162"/>
                    </a:xfrm>
                    <a:prstGeom prst="line">
                      <a:avLst/>
                    </a:prstGeom>
                    <a:noFill/>
                    <a:ln w="6350" cap="rnd">
                      <a:solidFill>
                        <a:schemeClr val="bg2"/>
                      </a:solidFill>
                      <a:prstDash val="sysDot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76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05" y="2092"/>
                      <a:ext cx="159" cy="159"/>
                    </a:xfrm>
                    <a:prstGeom prst="ellipse">
                      <a:avLst/>
                    </a:prstGeom>
                    <a:noFill/>
                    <a:ln w="25400" cap="sq">
                      <a:solidFill>
                        <a:srgbClr val="FF33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grpSp>
                <p:nvGrpSpPr>
                  <p:cNvPr id="55372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5424" y="2156"/>
                    <a:ext cx="136" cy="284"/>
                    <a:chOff x="5424" y="2156"/>
                    <a:chExt cx="136" cy="284"/>
                  </a:xfrm>
                </p:grpSpPr>
                <p:sp>
                  <p:nvSpPr>
                    <p:cNvPr id="55373" name="Line 1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492" y="2296"/>
                      <a:ext cx="0" cy="144"/>
                    </a:xfrm>
                    <a:prstGeom prst="line">
                      <a:avLst/>
                    </a:prstGeom>
                    <a:noFill/>
                    <a:ln w="6350" cap="rnd">
                      <a:solidFill>
                        <a:schemeClr val="bg2"/>
                      </a:solidFill>
                      <a:prstDash val="sysDot"/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74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24" y="2156"/>
                      <a:ext cx="136" cy="136"/>
                    </a:xfrm>
                    <a:prstGeom prst="ellipse">
                      <a:avLst/>
                    </a:prstGeom>
                    <a:noFill/>
                    <a:ln w="25400" cap="sq">
                      <a:solidFill>
                        <a:srgbClr val="FF33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90000" tIns="46800" rIns="90000" bIns="46800" anchor="ctr">
                      <a:spAutoFit/>
                    </a:bodyPr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55306" name="Group 117"/>
          <p:cNvGrpSpPr>
            <a:grpSpLocks/>
          </p:cNvGrpSpPr>
          <p:nvPr/>
        </p:nvGrpSpPr>
        <p:grpSpPr bwMode="auto">
          <a:xfrm>
            <a:off x="6000750" y="4454525"/>
            <a:ext cx="2381250" cy="1946275"/>
            <a:chOff x="3780" y="2806"/>
            <a:chExt cx="1500" cy="1226"/>
          </a:xfrm>
        </p:grpSpPr>
        <p:sp>
          <p:nvSpPr>
            <p:cNvPr id="55313" name="Line 118"/>
            <p:cNvSpPr>
              <a:spLocks noChangeShapeType="1"/>
            </p:cNvSpPr>
            <p:nvPr/>
          </p:nvSpPr>
          <p:spPr bwMode="auto">
            <a:xfrm flipH="1">
              <a:off x="4992" y="3006"/>
              <a:ext cx="28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314" name="Group 119"/>
            <p:cNvGrpSpPr>
              <a:grpSpLocks/>
            </p:cNvGrpSpPr>
            <p:nvPr/>
          </p:nvGrpSpPr>
          <p:grpSpPr bwMode="auto">
            <a:xfrm>
              <a:off x="3780" y="2806"/>
              <a:ext cx="1200" cy="1226"/>
              <a:chOff x="3780" y="2806"/>
              <a:chExt cx="1200" cy="1226"/>
            </a:xfrm>
          </p:grpSpPr>
          <p:sp>
            <p:nvSpPr>
              <p:cNvPr id="55315" name="Text Box 120"/>
              <p:cNvSpPr txBox="1">
                <a:spLocks noChangeArrowheads="1"/>
              </p:cNvSpPr>
              <p:nvPr/>
            </p:nvSpPr>
            <p:spPr bwMode="auto">
              <a:xfrm>
                <a:off x="3780" y="3628"/>
                <a:ext cx="1200" cy="4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Backprojection</a:t>
                </a:r>
                <a:b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of Maxima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55316" name="Group 121"/>
              <p:cNvGrpSpPr>
                <a:grpSpLocks/>
              </p:cNvGrpSpPr>
              <p:nvPr/>
            </p:nvGrpSpPr>
            <p:grpSpPr bwMode="auto">
              <a:xfrm>
                <a:off x="3810" y="2806"/>
                <a:ext cx="1134" cy="851"/>
                <a:chOff x="3810" y="2806"/>
                <a:chExt cx="1134" cy="851"/>
              </a:xfrm>
            </p:grpSpPr>
            <p:grpSp>
              <p:nvGrpSpPr>
                <p:cNvPr id="55317" name="Group 122"/>
                <p:cNvGrpSpPr>
                  <a:grpSpLocks/>
                </p:cNvGrpSpPr>
                <p:nvPr/>
              </p:nvGrpSpPr>
              <p:grpSpPr bwMode="auto">
                <a:xfrm>
                  <a:off x="3810" y="2806"/>
                  <a:ext cx="1134" cy="851"/>
                  <a:chOff x="3810" y="2806"/>
                  <a:chExt cx="1134" cy="851"/>
                </a:xfrm>
              </p:grpSpPr>
              <p:pic>
                <p:nvPicPr>
                  <p:cNvPr id="55342" name="Picture 123" descr="result-t1f3l16528-support-correct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10" y="2806"/>
                    <a:ext cx="1134" cy="851"/>
                  </a:xfrm>
                  <a:prstGeom prst="rect">
                    <a:avLst/>
                  </a:prstGeom>
                  <a:noFill/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5343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4105" y="2874"/>
                    <a:ext cx="272" cy="454"/>
                    <a:chOff x="4286" y="3702"/>
                    <a:chExt cx="272" cy="454"/>
                  </a:xfrm>
                </p:grpSpPr>
                <p:sp>
                  <p:nvSpPr>
                    <p:cNvPr id="55354" name="Line 1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18" y="3702"/>
                      <a:ext cx="4" cy="21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55" name="Line 1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286" y="3906"/>
                      <a:ext cx="128" cy="1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56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8" y="3916"/>
                      <a:ext cx="50" cy="24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57" name="Line 1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32" y="3916"/>
                      <a:ext cx="86" cy="126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58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8" y="3916"/>
                      <a:ext cx="72" cy="126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59" name="Line 1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18" y="3793"/>
                      <a:ext cx="72" cy="12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60" name="Line 1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18" y="3906"/>
                      <a:ext cx="140" cy="1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61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54" y="3916"/>
                      <a:ext cx="64" cy="217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62" name="Line 13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54" y="3770"/>
                      <a:ext cx="64" cy="146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344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4627" y="2874"/>
                    <a:ext cx="227" cy="454"/>
                    <a:chOff x="4808" y="3702"/>
                    <a:chExt cx="227" cy="454"/>
                  </a:xfrm>
                </p:grpSpPr>
                <p:sp>
                  <p:nvSpPr>
                    <p:cNvPr id="55345" name="Line 1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29" y="3770"/>
                      <a:ext cx="38" cy="195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46" name="Line 13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830" y="3861"/>
                      <a:ext cx="95" cy="108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47" name="Line 1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76" y="3969"/>
                      <a:ext cx="53" cy="14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48" name="Line 13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808" y="3952"/>
                      <a:ext cx="121" cy="17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49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3969"/>
                      <a:ext cx="15" cy="187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50" name="Line 1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29" y="3884"/>
                      <a:ext cx="106" cy="85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51" name="Line 1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9" y="3969"/>
                      <a:ext cx="83" cy="14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52" name="Line 1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30" y="3969"/>
                      <a:ext cx="99" cy="14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53" name="Line 14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808" y="3702"/>
                      <a:ext cx="121" cy="267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5318" name="Group 144"/>
                <p:cNvGrpSpPr>
                  <a:grpSpLocks/>
                </p:cNvGrpSpPr>
                <p:nvPr/>
              </p:nvGrpSpPr>
              <p:grpSpPr bwMode="auto">
                <a:xfrm>
                  <a:off x="4161" y="3015"/>
                  <a:ext cx="656" cy="184"/>
                  <a:chOff x="4161" y="3015"/>
                  <a:chExt cx="656" cy="184"/>
                </a:xfrm>
              </p:grpSpPr>
              <p:grpSp>
                <p:nvGrpSpPr>
                  <p:cNvPr id="55319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4161" y="3015"/>
                    <a:ext cx="656" cy="184"/>
                    <a:chOff x="4161" y="3015"/>
                    <a:chExt cx="656" cy="184"/>
                  </a:xfrm>
                </p:grpSpPr>
                <p:sp>
                  <p:nvSpPr>
                    <p:cNvPr id="55322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19" y="3068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23" name="Oval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6" y="3065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24" name="Oval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1" y="3104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25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0" y="3015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26" name="Oval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38" y="3104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27" name="Oval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9" y="3033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28" name="Oval 1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57" y="3051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29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9" y="3104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0" name="Oval 1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57" y="3086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1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57" y="3015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2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35" y="3119"/>
                      <a:ext cx="38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3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12" y="3116"/>
                      <a:ext cx="38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4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7" y="3155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5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96" y="3066"/>
                      <a:ext cx="48" cy="4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6" name="Oval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54" y="3155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7" name="Oval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15" y="3084"/>
                      <a:ext cx="48" cy="44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8" name="Oval 1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3" y="3102"/>
                      <a:ext cx="27" cy="2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39" name="Oval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15" y="3155"/>
                      <a:ext cx="39" cy="35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40" name="Oval 1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773" y="3137"/>
                      <a:ext cx="39" cy="36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  <p:sp>
                  <p:nvSpPr>
                    <p:cNvPr id="55341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73" y="3066"/>
                      <a:ext cx="44" cy="40"/>
                    </a:xfrm>
                    <a:prstGeom prst="ellipse">
                      <a:avLst/>
                    </a:prstGeom>
                    <a:solidFill>
                      <a:srgbClr val="33CCCC"/>
                    </a:solidFill>
                    <a:ln w="9525">
                      <a:solidFill>
                        <a:srgbClr val="00008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eaLnBrk="0" hangingPunct="0"/>
                      <a:endParaRPr lang="de-CH" sz="2000">
                        <a:solidFill>
                          <a:srgbClr val="FFFFFF"/>
                        </a:solidFill>
                        <a:latin typeface="Trebuchet MS" pitchFamily="34" charset="0"/>
                      </a:endParaRPr>
                    </a:p>
                  </p:txBody>
                </p:sp>
              </p:grpSp>
              <p:sp>
                <p:nvSpPr>
                  <p:cNvPr id="55320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4166" y="3015"/>
                    <a:ext cx="143" cy="143"/>
                  </a:xfrm>
                  <a:prstGeom prst="ellipse">
                    <a:avLst/>
                  </a:prstGeom>
                  <a:noFill/>
                  <a:ln w="25400" cap="sq">
                    <a:solidFill>
                      <a:srgbClr val="FF33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pPr eaLnBrk="0" hangingPunct="0"/>
                    <a:endParaRPr lang="de-CH" sz="200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  <p:sp>
                <p:nvSpPr>
                  <p:cNvPr id="5532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4688" y="3075"/>
                    <a:ext cx="120" cy="120"/>
                  </a:xfrm>
                  <a:prstGeom prst="ellipse">
                    <a:avLst/>
                  </a:prstGeom>
                  <a:noFill/>
                  <a:ln w="25400" cap="sq">
                    <a:solidFill>
                      <a:srgbClr val="FF33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pPr eaLnBrk="0" hangingPunct="0"/>
                    <a:endParaRPr lang="de-CH" sz="2000">
                      <a:solidFill>
                        <a:srgbClr val="FFFFFF"/>
                      </a:solidFill>
                      <a:latin typeface="Trebuchet MS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9" name="Group 168"/>
          <p:cNvGrpSpPr>
            <a:grpSpLocks/>
          </p:cNvGrpSpPr>
          <p:nvPr/>
        </p:nvGrpSpPr>
        <p:grpSpPr bwMode="auto">
          <a:xfrm>
            <a:off x="1476375" y="4454525"/>
            <a:ext cx="2257425" cy="1960563"/>
            <a:chOff x="930" y="2806"/>
            <a:chExt cx="1422" cy="1235"/>
          </a:xfrm>
        </p:grpSpPr>
        <p:sp>
          <p:nvSpPr>
            <p:cNvPr id="55309" name="Line 169"/>
            <p:cNvSpPr>
              <a:spLocks noChangeShapeType="1"/>
            </p:cNvSpPr>
            <p:nvPr/>
          </p:nvSpPr>
          <p:spPr bwMode="auto">
            <a:xfrm flipH="1">
              <a:off x="2064" y="3232"/>
              <a:ext cx="288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310" name="Group 170"/>
            <p:cNvGrpSpPr>
              <a:grpSpLocks/>
            </p:cNvGrpSpPr>
            <p:nvPr/>
          </p:nvGrpSpPr>
          <p:grpSpPr bwMode="auto">
            <a:xfrm>
              <a:off x="930" y="2806"/>
              <a:ext cx="1134" cy="1235"/>
              <a:chOff x="930" y="2806"/>
              <a:chExt cx="1134" cy="1235"/>
            </a:xfrm>
          </p:grpSpPr>
          <p:sp>
            <p:nvSpPr>
              <p:cNvPr id="55311" name="Text Box 171"/>
              <p:cNvSpPr txBox="1">
                <a:spLocks noChangeArrowheads="1"/>
              </p:cNvSpPr>
              <p:nvPr/>
            </p:nvSpPr>
            <p:spPr bwMode="auto">
              <a:xfrm>
                <a:off x="1055" y="3634"/>
                <a:ext cx="92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i="1">
                    <a:solidFill>
                      <a:srgbClr val="000000"/>
                    </a:solidFill>
                    <a:latin typeface="Trebuchet MS" pitchFamily="34" charset="0"/>
                  </a:rPr>
                  <a:t>p(figure)</a:t>
                </a:r>
                <a:br>
                  <a:rPr lang="en-US" i="1">
                    <a:solidFill>
                      <a:srgbClr val="000000"/>
                    </a:solidFill>
                    <a:latin typeface="Trebuchet MS" pitchFamily="34" charset="0"/>
                  </a:rPr>
                </a:br>
                <a:r>
                  <a:rPr lang="en-US">
                    <a:solidFill>
                      <a:srgbClr val="000000"/>
                    </a:solidFill>
                    <a:latin typeface="Trebuchet MS" pitchFamily="34" charset="0"/>
                  </a:rPr>
                  <a:t>Probabilities</a:t>
                </a:r>
                <a:endParaRPr lang="en-GB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55312" name="Picture 172" descr="result-t1f3l16528-refinedseg-correct-pfig-inv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2806"/>
                <a:ext cx="1134" cy="851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5308" name="Text Box 173"/>
          <p:cNvSpPr txBox="1">
            <a:spLocks noChangeArrowheads="1"/>
          </p:cNvSpPr>
          <p:nvPr/>
        </p:nvSpPr>
        <p:spPr bwMode="auto">
          <a:xfrm>
            <a:off x="5486400" y="6516688"/>
            <a:ext cx="19034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kumimoji="1" lang="en-US" sz="1600">
                <a:solidFill>
                  <a:srgbClr val="000099"/>
                </a:solidFill>
                <a:latin typeface="Trebuchet MS" pitchFamily="34" charset="0"/>
              </a:rPr>
              <a:t>[Leibe04, Leibe08]</a:t>
            </a:r>
          </a:p>
        </p:txBody>
      </p:sp>
    </p:spTree>
    <p:custDataLst>
      <p:tags r:id="rId1"/>
    </p:custDataLst>
  </p:cSld>
  <p:clrMapOvr>
    <a:masterClrMapping/>
  </p:clrMapOvr>
  <p:transition advTm="35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bg2"/>
                </a:solidFill>
              </a:rPr>
              <a:t>K. Grauman, B. Leibe</a:t>
            </a:r>
          </a:p>
        </p:txBody>
      </p:sp>
      <p:sp>
        <p:nvSpPr>
          <p:cNvPr id="2628610" name="Rectangle 2"/>
          <p:cNvSpPr>
            <a:spLocks noChangeArrowheads="1"/>
          </p:cNvSpPr>
          <p:nvPr/>
        </p:nvSpPr>
        <p:spPr bwMode="auto">
          <a:xfrm>
            <a:off x="457200" y="1219200"/>
            <a:ext cx="86868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endParaRPr kumimoji="1" lang="en-US" sz="2400" b="1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endParaRPr kumimoji="1" lang="en-US" sz="2400" b="1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endParaRPr kumimoji="1" lang="en-US" sz="2400" b="1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endParaRPr kumimoji="1" lang="en-US" sz="2400" b="1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endParaRPr kumimoji="1" lang="en-US" sz="2400" b="1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endParaRPr kumimoji="1" lang="en-US" sz="2400" b="1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endParaRPr kumimoji="1" lang="en-US" sz="2400" b="1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endParaRPr kumimoji="1" lang="en-US" sz="2400" b="1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endParaRPr kumimoji="1" lang="en-US" sz="2400" b="1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kumimoji="1" lang="en-US" sz="2400" b="1">
                <a:solidFill>
                  <a:schemeClr val="bg2"/>
                </a:solidFill>
              </a:rPr>
              <a:t>Interpretation of </a:t>
            </a:r>
            <a:r>
              <a:rPr kumimoji="1" lang="en-US" sz="2400" b="1" i="1">
                <a:solidFill>
                  <a:schemeClr val="bg2"/>
                </a:solidFill>
              </a:rPr>
              <a:t>p(figure)</a:t>
            </a:r>
            <a:r>
              <a:rPr kumimoji="1" lang="en-US" sz="2400" b="1">
                <a:solidFill>
                  <a:schemeClr val="bg2"/>
                </a:solidFill>
              </a:rPr>
              <a:t> map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</a:pPr>
            <a:r>
              <a:rPr kumimoji="1" lang="en-US" b="1">
                <a:solidFill>
                  <a:schemeClr val="bg2"/>
                </a:solidFill>
              </a:rPr>
              <a:t>per-pixel confidence in object hypothesis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</a:pPr>
            <a:r>
              <a:rPr kumimoji="1" lang="en-US" b="1">
                <a:solidFill>
                  <a:schemeClr val="bg2"/>
                </a:solidFill>
              </a:rPr>
              <a:t>Use for hypothesis verification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292975" y="3943350"/>
            <a:ext cx="1095375" cy="565150"/>
            <a:chOff x="816" y="3485"/>
            <a:chExt cx="690" cy="356"/>
          </a:xfrm>
        </p:grpSpPr>
        <p:sp>
          <p:nvSpPr>
            <p:cNvPr id="56346" name="Text Box 4"/>
            <p:cNvSpPr txBox="1">
              <a:spLocks noChangeArrowheads="1"/>
            </p:cNvSpPr>
            <p:nvPr/>
          </p:nvSpPr>
          <p:spPr bwMode="auto">
            <a:xfrm>
              <a:off x="839" y="3485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sz="1400" i="1">
                  <a:solidFill>
                    <a:srgbClr val="0000FF"/>
                  </a:solidFill>
                  <a:latin typeface="Verdana" pitchFamily="34" charset="0"/>
                </a:rPr>
                <a:t>p(figure)</a:t>
              </a:r>
            </a:p>
          </p:txBody>
        </p:sp>
        <p:sp>
          <p:nvSpPr>
            <p:cNvPr id="56347" name="Text Box 5"/>
            <p:cNvSpPr txBox="1">
              <a:spLocks noChangeArrowheads="1"/>
            </p:cNvSpPr>
            <p:nvPr/>
          </p:nvSpPr>
          <p:spPr bwMode="auto">
            <a:xfrm>
              <a:off x="820" y="3649"/>
              <a:ext cx="68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CH" sz="1400" i="1">
                  <a:solidFill>
                    <a:srgbClr val="0000FF"/>
                  </a:solidFill>
                  <a:latin typeface="Verdana" pitchFamily="34" charset="0"/>
                </a:rPr>
                <a:t>p(ground)</a:t>
              </a:r>
            </a:p>
          </p:txBody>
        </p:sp>
        <p:sp>
          <p:nvSpPr>
            <p:cNvPr id="56348" name="Line 6"/>
            <p:cNvSpPr>
              <a:spLocks noChangeShapeType="1"/>
            </p:cNvSpPr>
            <p:nvPr/>
          </p:nvSpPr>
          <p:spPr bwMode="auto">
            <a:xfrm>
              <a:off x="816" y="3684"/>
              <a:ext cx="590" cy="0"/>
            </a:xfrm>
            <a:prstGeom prst="line">
              <a:avLst/>
            </a:prstGeom>
            <a:noFill/>
            <a:ln w="1270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US"/>
            </a:p>
          </p:txBody>
        </p:sp>
      </p:grpSp>
      <p:sp>
        <p:nvSpPr>
          <p:cNvPr id="5632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096000" y="1943100"/>
            <a:ext cx="2778125" cy="2025650"/>
            <a:chOff x="3840" y="1292"/>
            <a:chExt cx="1750" cy="1276"/>
          </a:xfrm>
        </p:grpSpPr>
        <p:sp>
          <p:nvSpPr>
            <p:cNvPr id="56341" name="Line 9"/>
            <p:cNvSpPr>
              <a:spLocks noChangeShapeType="1"/>
            </p:cNvSpPr>
            <p:nvPr/>
          </p:nvSpPr>
          <p:spPr bwMode="auto">
            <a:xfrm flipH="1" flipV="1">
              <a:off x="3840" y="1475"/>
              <a:ext cx="288" cy="192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Line 10"/>
            <p:cNvSpPr>
              <a:spLocks noChangeShapeType="1"/>
            </p:cNvSpPr>
            <p:nvPr/>
          </p:nvSpPr>
          <p:spPr bwMode="auto">
            <a:xfrm flipH="1">
              <a:off x="3840" y="1955"/>
              <a:ext cx="288" cy="192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43" name="Group 11"/>
            <p:cNvGrpSpPr>
              <a:grpSpLocks/>
            </p:cNvGrpSpPr>
            <p:nvPr/>
          </p:nvGrpSpPr>
          <p:grpSpPr bwMode="auto">
            <a:xfrm>
              <a:off x="4230" y="1292"/>
              <a:ext cx="1360" cy="1276"/>
              <a:chOff x="4230" y="1185"/>
              <a:chExt cx="1360" cy="1276"/>
            </a:xfrm>
          </p:grpSpPr>
          <p:sp>
            <p:nvSpPr>
              <p:cNvPr id="2628620" name="Text Box 12"/>
              <p:cNvSpPr txBox="1">
                <a:spLocks noChangeArrowheads="1"/>
              </p:cNvSpPr>
              <p:nvPr/>
            </p:nvSpPr>
            <p:spPr bwMode="auto">
              <a:xfrm>
                <a:off x="4272" y="2228"/>
                <a:ext cx="1248" cy="23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kumimoji="1" lang="en-US" b="1" dirty="0">
                    <a:solidFill>
                      <a:schemeClr val="bg2"/>
                    </a:solidFill>
                    <a:latin typeface="+mj-lt"/>
                  </a:rPr>
                  <a:t>Segmentation</a:t>
                </a:r>
                <a:endParaRPr kumimoji="1" lang="en-GB" b="1" dirty="0">
                  <a:solidFill>
                    <a:schemeClr val="bg2"/>
                  </a:solidFill>
                  <a:latin typeface="+mj-lt"/>
                </a:endParaRPr>
              </a:p>
            </p:txBody>
          </p:sp>
          <p:pic>
            <p:nvPicPr>
              <p:cNvPr id="56345" name="Picture 13" descr="result-t1f3l16528-refinedseg-correc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0" y="1185"/>
                <a:ext cx="1360" cy="10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048000" y="765175"/>
            <a:ext cx="2847975" cy="2011363"/>
            <a:chOff x="1920" y="550"/>
            <a:chExt cx="1794" cy="1267"/>
          </a:xfrm>
        </p:grpSpPr>
        <p:sp>
          <p:nvSpPr>
            <p:cNvPr id="56337" name="Line 15"/>
            <p:cNvSpPr>
              <a:spLocks noChangeShapeType="1"/>
            </p:cNvSpPr>
            <p:nvPr/>
          </p:nvSpPr>
          <p:spPr bwMode="auto">
            <a:xfrm flipH="1">
              <a:off x="1920" y="1475"/>
              <a:ext cx="288" cy="192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38" name="Group 16"/>
            <p:cNvGrpSpPr>
              <a:grpSpLocks/>
            </p:cNvGrpSpPr>
            <p:nvPr/>
          </p:nvGrpSpPr>
          <p:grpSpPr bwMode="auto">
            <a:xfrm>
              <a:off x="2354" y="550"/>
              <a:ext cx="1360" cy="1267"/>
              <a:chOff x="2354" y="550"/>
              <a:chExt cx="1360" cy="1267"/>
            </a:xfrm>
          </p:grpSpPr>
          <p:sp>
            <p:nvSpPr>
              <p:cNvPr id="2628625" name="Text Box 17"/>
              <p:cNvSpPr txBox="1">
                <a:spLocks noChangeArrowheads="1"/>
              </p:cNvSpPr>
              <p:nvPr/>
            </p:nvSpPr>
            <p:spPr bwMode="auto">
              <a:xfrm>
                <a:off x="2400" y="1584"/>
                <a:ext cx="1248" cy="23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kumimoji="1" lang="en-US" b="1" i="1" dirty="0">
                    <a:solidFill>
                      <a:schemeClr val="bg2"/>
                    </a:solidFill>
                    <a:latin typeface="+mj-lt"/>
                  </a:rPr>
                  <a:t>p(figure)</a:t>
                </a:r>
                <a:endParaRPr kumimoji="1" lang="en-GB" b="1" i="1" dirty="0">
                  <a:solidFill>
                    <a:schemeClr val="bg2"/>
                  </a:solidFill>
                  <a:latin typeface="+mj-lt"/>
                </a:endParaRPr>
              </a:p>
            </p:txBody>
          </p:sp>
          <p:pic>
            <p:nvPicPr>
              <p:cNvPr id="56340" name="Picture 18" descr="result-t1f3l16528-refinedseg-correct-pfig-in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4" y="550"/>
                <a:ext cx="1360" cy="1020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0" y="2995613"/>
            <a:ext cx="2847975" cy="2098675"/>
            <a:chOff x="1920" y="1955"/>
            <a:chExt cx="1794" cy="1322"/>
          </a:xfrm>
        </p:grpSpPr>
        <p:sp>
          <p:nvSpPr>
            <p:cNvPr id="56333" name="Line 20"/>
            <p:cNvSpPr>
              <a:spLocks noChangeShapeType="1"/>
            </p:cNvSpPr>
            <p:nvPr/>
          </p:nvSpPr>
          <p:spPr bwMode="auto">
            <a:xfrm flipH="1" flipV="1">
              <a:off x="1920" y="1955"/>
              <a:ext cx="288" cy="192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34" name="Group 21"/>
            <p:cNvGrpSpPr>
              <a:grpSpLocks/>
            </p:cNvGrpSpPr>
            <p:nvPr/>
          </p:nvGrpSpPr>
          <p:grpSpPr bwMode="auto">
            <a:xfrm>
              <a:off x="2354" y="2014"/>
              <a:ext cx="1360" cy="1263"/>
              <a:chOff x="2354" y="1452"/>
              <a:chExt cx="1360" cy="1263"/>
            </a:xfrm>
          </p:grpSpPr>
          <p:sp>
            <p:nvSpPr>
              <p:cNvPr id="2628630" name="Text Box 22"/>
              <p:cNvSpPr txBox="1">
                <a:spLocks noChangeArrowheads="1"/>
              </p:cNvSpPr>
              <p:nvPr/>
            </p:nvSpPr>
            <p:spPr bwMode="auto">
              <a:xfrm>
                <a:off x="2400" y="2482"/>
                <a:ext cx="1248" cy="23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kumimoji="1" lang="en-US" b="1" i="1" dirty="0">
                    <a:solidFill>
                      <a:schemeClr val="bg2"/>
                    </a:solidFill>
                    <a:latin typeface="+mj-lt"/>
                  </a:rPr>
                  <a:t>p(ground)</a:t>
                </a:r>
                <a:endParaRPr kumimoji="1" lang="en-GB" b="1" i="1" dirty="0">
                  <a:solidFill>
                    <a:schemeClr val="bg2"/>
                  </a:solidFill>
                  <a:latin typeface="+mj-lt"/>
                </a:endParaRPr>
              </a:p>
            </p:txBody>
          </p:sp>
          <p:pic>
            <p:nvPicPr>
              <p:cNvPr id="56336" name="Picture 23" descr="result-t1f3l16528-refinedseg-correct-pgnd-inv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4" y="1452"/>
                <a:ext cx="1360" cy="1020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329" name="Group 24"/>
          <p:cNvGrpSpPr>
            <a:grpSpLocks/>
          </p:cNvGrpSpPr>
          <p:nvPr/>
        </p:nvGrpSpPr>
        <p:grpSpPr bwMode="auto">
          <a:xfrm>
            <a:off x="611188" y="1943100"/>
            <a:ext cx="2159000" cy="2025650"/>
            <a:chOff x="385" y="1185"/>
            <a:chExt cx="1360" cy="1276"/>
          </a:xfrm>
        </p:grpSpPr>
        <p:sp>
          <p:nvSpPr>
            <p:cNvPr id="2628633" name="Text Box 25"/>
            <p:cNvSpPr txBox="1">
              <a:spLocks noChangeArrowheads="1"/>
            </p:cNvSpPr>
            <p:nvPr/>
          </p:nvSpPr>
          <p:spPr bwMode="auto">
            <a:xfrm>
              <a:off x="432" y="2228"/>
              <a:ext cx="1248" cy="23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kumimoji="1" lang="en-US" b="1" dirty="0">
                  <a:solidFill>
                    <a:schemeClr val="bg2"/>
                  </a:solidFill>
                  <a:latin typeface="+mj-lt"/>
                </a:rPr>
                <a:t>Original image</a:t>
              </a:r>
              <a:endParaRPr kumimoji="1" lang="en-GB" b="1" dirty="0">
                <a:solidFill>
                  <a:schemeClr val="bg2"/>
                </a:solidFill>
                <a:latin typeface="+mj-lt"/>
              </a:endParaRPr>
            </a:p>
          </p:txBody>
        </p:sp>
        <p:pic>
          <p:nvPicPr>
            <p:cNvPr id="56332" name="Picture 26" descr="result-t1f3l16528-detect-initial-bi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185"/>
              <a:ext cx="1360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30" name="Text Box 27"/>
          <p:cNvSpPr txBox="1">
            <a:spLocks noChangeArrowheads="1"/>
          </p:cNvSpPr>
          <p:nvPr/>
        </p:nvSpPr>
        <p:spPr bwMode="auto">
          <a:xfrm>
            <a:off x="7010400" y="6019800"/>
            <a:ext cx="19034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kumimoji="1" lang="en-US" sz="1600">
                <a:solidFill>
                  <a:schemeClr val="bg1"/>
                </a:solidFill>
              </a:rPr>
              <a:t>[Leibe04, Leibe08]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6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6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6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790A62-C27A-4874-A0C0-83087176E55B}" type="slidenum">
              <a:rPr lang="de-DE"/>
              <a:pPr eaLnBrk="1" hangingPunct="1"/>
              <a:t>47</a:t>
            </a:fld>
            <a:endParaRPr lang="de-DE"/>
          </a:p>
        </p:txBody>
      </p:sp>
      <p:sp>
        <p:nvSpPr>
          <p:cNvPr id="57347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bg2"/>
                </a:solidFill>
              </a:rPr>
              <a:t>K. Grauman, B. Leibe</a:t>
            </a: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35975" cy="609600"/>
          </a:xfrm>
        </p:spPr>
        <p:txBody>
          <a:bodyPr/>
          <a:lstStyle/>
          <a:p>
            <a:r>
              <a:rPr lang="en-US" smtClean="0"/>
              <a:t>Example Results: Motorbikes</a:t>
            </a:r>
            <a:endParaRPr lang="de-CH" smtClean="0"/>
          </a:p>
        </p:txBody>
      </p:sp>
      <p:grpSp>
        <p:nvGrpSpPr>
          <p:cNvPr id="57349" name="Group 3"/>
          <p:cNvGrpSpPr>
            <a:grpSpLocks/>
          </p:cNvGrpSpPr>
          <p:nvPr/>
        </p:nvGrpSpPr>
        <p:grpSpPr bwMode="auto">
          <a:xfrm>
            <a:off x="684213" y="1084263"/>
            <a:ext cx="3600450" cy="1350962"/>
            <a:chOff x="431" y="683"/>
            <a:chExt cx="2268" cy="851"/>
          </a:xfrm>
        </p:grpSpPr>
        <p:pic>
          <p:nvPicPr>
            <p:cNvPr id="57368" name="Picture 4" descr="result-motorbike044-rt400-refinedseg-detect-b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683"/>
              <a:ext cx="113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9" name="Picture 5" descr="result-motorbike044-rt400-refineds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683"/>
              <a:ext cx="113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50" name="Group 6"/>
          <p:cNvGrpSpPr>
            <a:grpSpLocks/>
          </p:cNvGrpSpPr>
          <p:nvPr/>
        </p:nvGrpSpPr>
        <p:grpSpPr bwMode="auto">
          <a:xfrm>
            <a:off x="684213" y="2452688"/>
            <a:ext cx="3600450" cy="1092200"/>
            <a:chOff x="431" y="1545"/>
            <a:chExt cx="2268" cy="688"/>
          </a:xfrm>
        </p:grpSpPr>
        <p:pic>
          <p:nvPicPr>
            <p:cNvPr id="57366" name="Picture 7" descr="result-motorbike057-300-refinedseg-detect-bi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545"/>
              <a:ext cx="1134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7" name="Picture 8" descr="result-motorbike057-300-refineds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45"/>
              <a:ext cx="1134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51" name="Group 9"/>
          <p:cNvGrpSpPr>
            <a:grpSpLocks/>
          </p:cNvGrpSpPr>
          <p:nvPr/>
        </p:nvGrpSpPr>
        <p:grpSpPr bwMode="auto">
          <a:xfrm>
            <a:off x="684213" y="3562350"/>
            <a:ext cx="3600450" cy="1217613"/>
            <a:chOff x="431" y="2244"/>
            <a:chExt cx="2268" cy="767"/>
          </a:xfrm>
        </p:grpSpPr>
        <p:pic>
          <p:nvPicPr>
            <p:cNvPr id="57364" name="Picture 10" descr="result-motorbike058-300-refinedseg-detect-bi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244"/>
              <a:ext cx="1134" cy="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5" name="Picture 11" descr="result-motorbike058-300-refineds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2244"/>
              <a:ext cx="1134" cy="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52" name="Group 12"/>
          <p:cNvGrpSpPr>
            <a:grpSpLocks/>
          </p:cNvGrpSpPr>
          <p:nvPr/>
        </p:nvGrpSpPr>
        <p:grpSpPr bwMode="auto">
          <a:xfrm>
            <a:off x="684213" y="4800600"/>
            <a:ext cx="3600450" cy="1350963"/>
            <a:chOff x="431" y="3024"/>
            <a:chExt cx="2268" cy="851"/>
          </a:xfrm>
        </p:grpSpPr>
        <p:pic>
          <p:nvPicPr>
            <p:cNvPr id="57362" name="Picture 13" descr="result-motorbike012-rt300-detect-bi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024"/>
              <a:ext cx="113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3" name="Picture 14" descr="result-motorbike012-rt300-refinedse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3024"/>
              <a:ext cx="1134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53" name="Group 15"/>
          <p:cNvGrpSpPr>
            <a:grpSpLocks/>
          </p:cNvGrpSpPr>
          <p:nvPr/>
        </p:nvGrpSpPr>
        <p:grpSpPr bwMode="auto">
          <a:xfrm>
            <a:off x="4356100" y="1081088"/>
            <a:ext cx="4667250" cy="1560512"/>
            <a:chOff x="2744" y="663"/>
            <a:chExt cx="2940" cy="983"/>
          </a:xfrm>
        </p:grpSpPr>
        <p:pic>
          <p:nvPicPr>
            <p:cNvPr id="57360" name="Picture 16" descr="result-motorbike035-rt-refinedseg-detect-big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663"/>
              <a:ext cx="1474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1" name="Picture 17" descr="result-motorbike035-rt-refinedse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" y="663"/>
              <a:ext cx="1474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54" name="Group 18"/>
          <p:cNvGrpSpPr>
            <a:grpSpLocks/>
          </p:cNvGrpSpPr>
          <p:nvPr/>
        </p:nvGrpSpPr>
        <p:grpSpPr bwMode="auto">
          <a:xfrm>
            <a:off x="4356100" y="2651125"/>
            <a:ext cx="4667250" cy="1754188"/>
            <a:chOff x="2744" y="1652"/>
            <a:chExt cx="2940" cy="1105"/>
          </a:xfrm>
        </p:grpSpPr>
        <p:pic>
          <p:nvPicPr>
            <p:cNvPr id="57358" name="Picture 19" descr="result-motorbike080-refinedseg-detect-big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652"/>
              <a:ext cx="1474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9" name="Picture 20" descr="result-motorbike080-refinedse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" y="1652"/>
              <a:ext cx="1474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55" name="Group 21"/>
          <p:cNvGrpSpPr>
            <a:grpSpLocks/>
          </p:cNvGrpSpPr>
          <p:nvPr/>
        </p:nvGrpSpPr>
        <p:grpSpPr bwMode="auto">
          <a:xfrm>
            <a:off x="4356100" y="4432300"/>
            <a:ext cx="4673600" cy="1603375"/>
            <a:chOff x="2744" y="2774"/>
            <a:chExt cx="2944" cy="1010"/>
          </a:xfrm>
        </p:grpSpPr>
        <p:pic>
          <p:nvPicPr>
            <p:cNvPr id="57356" name="Picture 22" descr="result-motorbike004-refinedse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" y="2774"/>
              <a:ext cx="1474" cy="1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7" name="Picture 23" descr="result-motorbike004-refinedseg-detect-big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774"/>
              <a:ext cx="1474" cy="1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6816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0B15B2-095D-4211-9A2C-BFD0103A9F78}" type="slidenum">
              <a:rPr lang="de-DE"/>
              <a:pPr eaLnBrk="1" hangingPunct="1"/>
              <a:t>48</a:t>
            </a:fld>
            <a:endParaRPr lang="de-DE"/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bg2"/>
                </a:solidFill>
              </a:rPr>
              <a:t>B. Leibe</a:t>
            </a: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Results: Chairs</a:t>
            </a:r>
          </a:p>
        </p:txBody>
      </p:sp>
      <p:pic>
        <p:nvPicPr>
          <p:cNvPr id="58373" name="Picture 3" descr="result-diningchairs277-all3-sc-s057-detect-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28797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4" descr="result-diningchairs277-all3-sc-s057-s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981075"/>
            <a:ext cx="28797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45" name="Picture 5" descr="result-officechairs136-detect-b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4811713"/>
            <a:ext cx="2519363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46" name="Picture 6" descr="result-diningchairs602-detect-b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647825"/>
            <a:ext cx="251936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47" name="Picture 7" descr="result-diningchairs378-detect-bi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087688"/>
            <a:ext cx="2519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48" name="Picture 8" descr="result-diningchairs339-detect-b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06938"/>
            <a:ext cx="2519362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49" name="Picture 9" descr="result-officechairs211-detect-b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249613"/>
            <a:ext cx="2519363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50" name="Picture 10" descr="result-officechairs0193-detect-bi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209925"/>
            <a:ext cx="31686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Line 11"/>
          <p:cNvSpPr>
            <a:spLocks noChangeShapeType="1"/>
          </p:cNvSpPr>
          <p:nvPr/>
        </p:nvSpPr>
        <p:spPr bwMode="auto">
          <a:xfrm>
            <a:off x="487363" y="3095625"/>
            <a:ext cx="5868987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58382" name="Line 12"/>
          <p:cNvSpPr>
            <a:spLocks noChangeShapeType="1"/>
          </p:cNvSpPr>
          <p:nvPr/>
        </p:nvSpPr>
        <p:spPr bwMode="auto">
          <a:xfrm flipV="1">
            <a:off x="6356350" y="3101975"/>
            <a:ext cx="0" cy="3451225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58383" name="Text Box 13"/>
          <p:cNvSpPr txBox="1">
            <a:spLocks noChangeArrowheads="1"/>
          </p:cNvSpPr>
          <p:nvPr/>
        </p:nvSpPr>
        <p:spPr bwMode="auto">
          <a:xfrm>
            <a:off x="1308100" y="5886450"/>
            <a:ext cx="147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2"/>
                </a:solidFill>
              </a:rPr>
              <a:t>Office chairs</a:t>
            </a:r>
          </a:p>
        </p:txBody>
      </p:sp>
      <p:sp>
        <p:nvSpPr>
          <p:cNvPr id="58384" name="Text Box 14"/>
          <p:cNvSpPr txBox="1">
            <a:spLocks noChangeArrowheads="1"/>
          </p:cNvSpPr>
          <p:nvPr/>
        </p:nvSpPr>
        <p:spPr bwMode="auto">
          <a:xfrm>
            <a:off x="6637338" y="1082675"/>
            <a:ext cx="2081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2"/>
                </a:solidFill>
              </a:rPr>
              <a:t>Dining room chairs</a:t>
            </a:r>
          </a:p>
        </p:txBody>
      </p:sp>
      <p:pic>
        <p:nvPicPr>
          <p:cNvPr id="2723855" name="Picture 15" descr="result-officechairs136-s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4811713"/>
            <a:ext cx="25193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56" name="Picture 16" descr="result-officechairs211-s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249613"/>
            <a:ext cx="2519363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57" name="Picture 17" descr="result-diningchairs339-s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06938"/>
            <a:ext cx="251936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58" name="Picture 18" descr="result-diningchairs378-s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087688"/>
            <a:ext cx="2519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59" name="Picture 19" descr="result-diningchairs602-se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647825"/>
            <a:ext cx="2519362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60" name="Picture 20" descr="result-officechairs0193-se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209925"/>
            <a:ext cx="316706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89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4CDEC4-4E89-412F-B239-F3F6E06838A4}" type="slidenum">
              <a:rPr lang="de-DE"/>
              <a:pPr eaLnBrk="1" hangingPunct="1"/>
              <a:t>49</a:t>
            </a:fld>
            <a:endParaRPr lang="de-DE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07413" cy="609600"/>
          </a:xfrm>
        </p:spPr>
        <p:txBody>
          <a:bodyPr/>
          <a:lstStyle/>
          <a:p>
            <a:r>
              <a:rPr lang="en-US" smtClean="0"/>
              <a:t>Inferring Other Information: Part Labels</a:t>
            </a:r>
          </a:p>
        </p:txBody>
      </p:sp>
      <p:grpSp>
        <p:nvGrpSpPr>
          <p:cNvPr id="59396" name="Group 3"/>
          <p:cNvGrpSpPr>
            <a:grpSpLocks/>
          </p:cNvGrpSpPr>
          <p:nvPr/>
        </p:nvGrpSpPr>
        <p:grpSpPr bwMode="auto">
          <a:xfrm>
            <a:off x="684213" y="1125538"/>
            <a:ext cx="6624637" cy="2593975"/>
            <a:chOff x="192" y="2155"/>
            <a:chExt cx="5040" cy="1973"/>
          </a:xfrm>
        </p:grpSpPr>
        <p:pic>
          <p:nvPicPr>
            <p:cNvPr id="59413" name="Picture 4" descr="Splat-anno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155"/>
              <a:ext cx="4128" cy="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24869" name="Rectangle 5"/>
            <p:cNvSpPr>
              <a:spLocks noChangeArrowheads="1"/>
            </p:cNvSpPr>
            <p:nvPr/>
          </p:nvSpPr>
          <p:spPr bwMode="auto">
            <a:xfrm>
              <a:off x="192" y="2444"/>
              <a:ext cx="912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bg1"/>
                </a:buClr>
                <a:buSzPct val="115000"/>
                <a:defRPr/>
              </a:pPr>
              <a:r>
                <a:rPr kumimoji="1" lang="en-US" b="1">
                  <a:solidFill>
                    <a:schemeClr val="bg2"/>
                  </a:solidFill>
                </a:rPr>
                <a:t>Training</a:t>
              </a:r>
            </a:p>
          </p:txBody>
        </p:sp>
        <p:sp>
          <p:nvSpPr>
            <p:cNvPr id="2724870" name="Rectangle 6"/>
            <p:cNvSpPr>
              <a:spLocks noChangeArrowheads="1"/>
            </p:cNvSpPr>
            <p:nvPr/>
          </p:nvSpPr>
          <p:spPr bwMode="auto">
            <a:xfrm>
              <a:off x="864" y="3499"/>
              <a:ext cx="721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bg1"/>
                </a:buClr>
                <a:buSzPct val="115000"/>
                <a:defRPr/>
              </a:pPr>
              <a:r>
                <a:rPr kumimoji="1" lang="en-US" b="1">
                  <a:solidFill>
                    <a:schemeClr val="bg2"/>
                  </a:solidFill>
                </a:rPr>
                <a:t>Test</a:t>
              </a:r>
            </a:p>
          </p:txBody>
        </p:sp>
        <p:sp>
          <p:nvSpPr>
            <p:cNvPr id="2724871" name="Rectangle 7"/>
            <p:cNvSpPr>
              <a:spLocks noChangeArrowheads="1"/>
            </p:cNvSpPr>
            <p:nvPr/>
          </p:nvSpPr>
          <p:spPr bwMode="auto">
            <a:xfrm>
              <a:off x="2928" y="3499"/>
              <a:ext cx="816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8100000" algn="ctr" rotWithShape="0">
                <a:srgbClr val="FFFFFF">
                  <a:alpha val="75000"/>
                </a:srgbClr>
              </a:outerShdw>
            </a:effec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bg1"/>
                </a:buClr>
                <a:buSzPct val="115000"/>
                <a:defRPr/>
              </a:pPr>
              <a:r>
                <a:rPr kumimoji="1" lang="en-US" b="1">
                  <a:solidFill>
                    <a:schemeClr val="bg2"/>
                  </a:solidFill>
                </a:rPr>
                <a:t>Output</a:t>
              </a:r>
            </a:p>
          </p:txBody>
        </p:sp>
      </p:grpSp>
      <p:grpSp>
        <p:nvGrpSpPr>
          <p:cNvPr id="59397" name="Group 8"/>
          <p:cNvGrpSpPr>
            <a:grpSpLocks/>
          </p:cNvGrpSpPr>
          <p:nvPr/>
        </p:nvGrpSpPr>
        <p:grpSpPr bwMode="auto">
          <a:xfrm>
            <a:off x="6745288" y="3914775"/>
            <a:ext cx="1300162" cy="2613025"/>
            <a:chOff x="3637" y="2466"/>
            <a:chExt cx="819" cy="1646"/>
          </a:xfrm>
        </p:grpSpPr>
        <p:pic>
          <p:nvPicPr>
            <p:cNvPr id="59411" name="Picture 9" descr="c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23" t="67149"/>
            <a:stretch>
              <a:fillRect/>
            </a:stretch>
          </p:blipFill>
          <p:spPr bwMode="auto">
            <a:xfrm>
              <a:off x="3637" y="3294"/>
              <a:ext cx="818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12" name="Picture 10" descr="c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49" r="67580"/>
            <a:stretch>
              <a:fillRect/>
            </a:stretch>
          </p:blipFill>
          <p:spPr bwMode="auto">
            <a:xfrm>
              <a:off x="3644" y="2466"/>
              <a:ext cx="812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398" name="Group 11"/>
          <p:cNvGrpSpPr>
            <a:grpSpLocks/>
          </p:cNvGrpSpPr>
          <p:nvPr/>
        </p:nvGrpSpPr>
        <p:grpSpPr bwMode="auto">
          <a:xfrm>
            <a:off x="1403350" y="3925888"/>
            <a:ext cx="1327150" cy="2592387"/>
            <a:chOff x="272" y="2473"/>
            <a:chExt cx="836" cy="1633"/>
          </a:xfrm>
        </p:grpSpPr>
        <p:pic>
          <p:nvPicPr>
            <p:cNvPr id="59409" name="Picture 12" descr="cr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9" t="5882" b="48271"/>
            <a:stretch>
              <a:fillRect/>
            </a:stretch>
          </p:blipFill>
          <p:spPr bwMode="auto">
            <a:xfrm>
              <a:off x="272" y="3294"/>
              <a:ext cx="811" cy="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10" name="Picture 13" descr="cr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2" r="66942" b="48271"/>
            <a:stretch>
              <a:fillRect/>
            </a:stretch>
          </p:blipFill>
          <p:spPr bwMode="auto">
            <a:xfrm>
              <a:off x="279" y="2473"/>
              <a:ext cx="829" cy="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399" name="Group 14"/>
          <p:cNvGrpSpPr>
            <a:grpSpLocks/>
          </p:cNvGrpSpPr>
          <p:nvPr/>
        </p:nvGrpSpPr>
        <p:grpSpPr bwMode="auto">
          <a:xfrm>
            <a:off x="2740025" y="3914775"/>
            <a:ext cx="1316038" cy="2609850"/>
            <a:chOff x="1111" y="2466"/>
            <a:chExt cx="829" cy="1644"/>
          </a:xfrm>
        </p:grpSpPr>
        <p:pic>
          <p:nvPicPr>
            <p:cNvPr id="59407" name="Picture 15" descr="cr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49" r="66942"/>
            <a:stretch>
              <a:fillRect/>
            </a:stretch>
          </p:blipFill>
          <p:spPr bwMode="auto">
            <a:xfrm>
              <a:off x="1111" y="2466"/>
              <a:ext cx="829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8" name="Picture 16" descr="cr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07" t="53929"/>
            <a:stretch>
              <a:fillRect/>
            </a:stretch>
          </p:blipFill>
          <p:spPr bwMode="auto">
            <a:xfrm>
              <a:off x="1111" y="3294"/>
              <a:ext cx="812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00" name="Group 17"/>
          <p:cNvGrpSpPr>
            <a:grpSpLocks/>
          </p:cNvGrpSpPr>
          <p:nvPr/>
        </p:nvGrpSpPr>
        <p:grpSpPr bwMode="auto">
          <a:xfrm>
            <a:off x="5403850" y="3914775"/>
            <a:ext cx="1330325" cy="2646363"/>
            <a:chOff x="2796" y="2466"/>
            <a:chExt cx="838" cy="1667"/>
          </a:xfrm>
        </p:grpSpPr>
        <p:pic>
          <p:nvPicPr>
            <p:cNvPr id="59405" name="Picture 18" descr="c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75" r="67548" b="33543"/>
            <a:stretch>
              <a:fillRect/>
            </a:stretch>
          </p:blipFill>
          <p:spPr bwMode="auto">
            <a:xfrm>
              <a:off x="2805" y="2466"/>
              <a:ext cx="82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6" name="Picture 19" descr="c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23" t="33575" b="33543"/>
            <a:stretch>
              <a:fillRect/>
            </a:stretch>
          </p:blipFill>
          <p:spPr bwMode="auto">
            <a:xfrm>
              <a:off x="2796" y="3294"/>
              <a:ext cx="838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01" name="Group 20"/>
          <p:cNvGrpSpPr>
            <a:grpSpLocks/>
          </p:cNvGrpSpPr>
          <p:nvPr/>
        </p:nvGrpSpPr>
        <p:grpSpPr bwMode="auto">
          <a:xfrm>
            <a:off x="4067175" y="3914775"/>
            <a:ext cx="1327150" cy="2646363"/>
            <a:chOff x="1950" y="2466"/>
            <a:chExt cx="836" cy="1667"/>
          </a:xfrm>
        </p:grpSpPr>
        <p:pic>
          <p:nvPicPr>
            <p:cNvPr id="59403" name="Picture 21" descr="c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28" b="67842"/>
            <a:stretch>
              <a:fillRect/>
            </a:stretch>
          </p:blipFill>
          <p:spPr bwMode="auto">
            <a:xfrm>
              <a:off x="1950" y="2466"/>
              <a:ext cx="836" cy="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4" name="Picture 22" descr="c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06" b="67149"/>
            <a:stretch>
              <a:fillRect/>
            </a:stretch>
          </p:blipFill>
          <p:spPr bwMode="auto">
            <a:xfrm>
              <a:off x="1950" y="3294"/>
              <a:ext cx="832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402" name="Text Box 23"/>
          <p:cNvSpPr txBox="1">
            <a:spLocks noChangeArrowheads="1"/>
          </p:cNvSpPr>
          <p:nvPr/>
        </p:nvSpPr>
        <p:spPr bwMode="auto">
          <a:xfrm>
            <a:off x="7643813" y="6488113"/>
            <a:ext cx="12493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kumimoji="1" lang="en-US" sz="1600">
                <a:solidFill>
                  <a:schemeClr val="bg1"/>
                </a:solidFill>
              </a:rPr>
              <a:t>[Thomas07]</a:t>
            </a:r>
          </a:p>
        </p:txBody>
      </p:sp>
    </p:spTree>
  </p:cSld>
  <p:clrMapOvr>
    <a:masterClrMapping/>
  </p:clrMapOvr>
  <p:transition advTm="3954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Goal: Detect all instances of objects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40528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29241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Big C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39052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8400" y="4495800"/>
            <a:ext cx="3276600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2743200" y="914400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Cars</a:t>
            </a: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6324600" y="114300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Faces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6781800" y="49530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16B46A-113B-4B6B-B3FA-CCE945AE098B}" type="slidenum">
              <a:rPr lang="de-DE"/>
              <a:pPr eaLnBrk="1" hangingPunct="1"/>
              <a:t>50</a:t>
            </a:fld>
            <a:endParaRPr lang="de-DE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43925" cy="609600"/>
          </a:xfrm>
        </p:spPr>
        <p:txBody>
          <a:bodyPr/>
          <a:lstStyle/>
          <a:p>
            <a:r>
              <a:rPr lang="en-US" smtClean="0"/>
              <a:t>Inferring Other Information: Part Labels (2)</a:t>
            </a:r>
          </a:p>
        </p:txBody>
      </p:sp>
      <p:grpSp>
        <p:nvGrpSpPr>
          <p:cNvPr id="60420" name="Group 3"/>
          <p:cNvGrpSpPr>
            <a:grpSpLocks/>
          </p:cNvGrpSpPr>
          <p:nvPr/>
        </p:nvGrpSpPr>
        <p:grpSpPr bwMode="auto">
          <a:xfrm>
            <a:off x="503238" y="1125538"/>
            <a:ext cx="5797550" cy="3271837"/>
            <a:chOff x="317" y="709"/>
            <a:chExt cx="3652" cy="2061"/>
          </a:xfrm>
        </p:grpSpPr>
        <p:pic>
          <p:nvPicPr>
            <p:cNvPr id="60428" name="Picture 4" descr="wals_het_pla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31"/>
            <a:stretch>
              <a:fillRect/>
            </a:stretch>
          </p:blipFill>
          <p:spPr bwMode="auto">
            <a:xfrm>
              <a:off x="317" y="709"/>
              <a:ext cx="3652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9" name="Picture 5" descr="wals_het_pla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82"/>
            <a:stretch>
              <a:fillRect/>
            </a:stretch>
          </p:blipFill>
          <p:spPr bwMode="auto">
            <a:xfrm>
              <a:off x="317" y="1911"/>
              <a:ext cx="3652" cy="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1" name="Group 7"/>
          <p:cNvGrpSpPr>
            <a:grpSpLocks/>
          </p:cNvGrpSpPr>
          <p:nvPr/>
        </p:nvGrpSpPr>
        <p:grpSpPr bwMode="auto">
          <a:xfrm>
            <a:off x="6459538" y="1255713"/>
            <a:ext cx="2613025" cy="3924300"/>
            <a:chOff x="3152" y="620"/>
            <a:chExt cx="2272" cy="3412"/>
          </a:xfrm>
        </p:grpSpPr>
        <p:pic>
          <p:nvPicPr>
            <p:cNvPr id="60426" name="Picture 8" descr="rolstoel10-rect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620"/>
              <a:ext cx="2272" cy="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7" name="Picture 9" descr="rolstoel10-annot-ou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2328"/>
              <a:ext cx="2272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2" name="Group 10"/>
          <p:cNvGrpSpPr>
            <a:grpSpLocks/>
          </p:cNvGrpSpPr>
          <p:nvPr/>
        </p:nvGrpSpPr>
        <p:grpSpPr bwMode="auto">
          <a:xfrm>
            <a:off x="576263" y="4508500"/>
            <a:ext cx="4343400" cy="1619250"/>
            <a:chOff x="288" y="959"/>
            <a:chExt cx="2736" cy="1020"/>
          </a:xfrm>
        </p:grpSpPr>
        <p:pic>
          <p:nvPicPr>
            <p:cNvPr id="60424" name="Picture 11" descr="chair13-annot-o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" y="959"/>
              <a:ext cx="1360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Picture 12" descr="chair13-rect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59"/>
              <a:ext cx="1360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423" name="Text Box 23"/>
          <p:cNvSpPr txBox="1">
            <a:spLocks noChangeArrowheads="1"/>
          </p:cNvSpPr>
          <p:nvPr/>
        </p:nvSpPr>
        <p:spPr bwMode="auto">
          <a:xfrm>
            <a:off x="7643813" y="6488113"/>
            <a:ext cx="12493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kumimoji="1" lang="en-US" sz="1600">
                <a:solidFill>
                  <a:schemeClr val="bg1"/>
                </a:solidFill>
              </a:rPr>
              <a:t>[Thomas07]</a:t>
            </a:r>
          </a:p>
        </p:txBody>
      </p:sp>
    </p:spTree>
  </p:cSld>
  <p:clrMapOvr>
    <a:masterClrMapping/>
  </p:clrMapOvr>
  <p:transition advTm="42011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AB3CA7-DFFE-43F8-B26C-2AA4870FD882}" type="slidenum">
              <a:rPr lang="de-DE"/>
              <a:pPr eaLnBrk="1" hangingPunct="1"/>
              <a:t>51</a:t>
            </a:fld>
            <a:endParaRPr lang="de-DE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578850" cy="609600"/>
          </a:xfrm>
        </p:spPr>
        <p:txBody>
          <a:bodyPr/>
          <a:lstStyle/>
          <a:p>
            <a:r>
              <a:rPr lang="en-US" smtClean="0"/>
              <a:t>Inferring Other Information: Depth Maps</a:t>
            </a:r>
          </a:p>
        </p:txBody>
      </p:sp>
      <p:pic>
        <p:nvPicPr>
          <p:cNvPr id="61444" name="Picture 4" descr="d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100138"/>
            <a:ext cx="5005387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5"/>
          <p:cNvGrpSpPr>
            <a:grpSpLocks/>
          </p:cNvGrpSpPr>
          <p:nvPr/>
        </p:nvGrpSpPr>
        <p:grpSpPr bwMode="auto">
          <a:xfrm>
            <a:off x="5724525" y="1304925"/>
            <a:ext cx="3284538" cy="4968875"/>
            <a:chOff x="862" y="754"/>
            <a:chExt cx="1879" cy="2842"/>
          </a:xfrm>
        </p:grpSpPr>
        <p:pic>
          <p:nvPicPr>
            <p:cNvPr id="61448" name="Picture 6" descr="d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61"/>
            <a:stretch>
              <a:fillRect/>
            </a:stretch>
          </p:blipFill>
          <p:spPr bwMode="auto">
            <a:xfrm>
              <a:off x="862" y="754"/>
              <a:ext cx="929" cy="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9" name="Picture 7" descr="d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31"/>
            <a:stretch>
              <a:fillRect/>
            </a:stretch>
          </p:blipFill>
          <p:spPr bwMode="auto">
            <a:xfrm>
              <a:off x="1814" y="754"/>
              <a:ext cx="927" cy="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7" name="Text Box 23"/>
          <p:cNvSpPr txBox="1">
            <a:spLocks noChangeArrowheads="1"/>
          </p:cNvSpPr>
          <p:nvPr/>
        </p:nvSpPr>
        <p:spPr bwMode="auto">
          <a:xfrm>
            <a:off x="7643813" y="6488113"/>
            <a:ext cx="12493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kumimoji="1" lang="en-US" sz="1600">
                <a:solidFill>
                  <a:schemeClr val="bg1"/>
                </a:solidFill>
              </a:rPr>
              <a:t>[Thomas07]</a:t>
            </a:r>
          </a:p>
        </p:txBody>
      </p:sp>
    </p:spTree>
  </p:cSld>
  <p:clrMapOvr>
    <a:masterClrMapping/>
  </p:clrMapOvr>
  <p:transition advTm="5251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1F7FB5-D9F9-42EB-B2EE-26FBEA6ACA12}" type="slidenum">
              <a:rPr lang="de-DE"/>
              <a:pPr eaLnBrk="1" hangingPunct="1"/>
              <a:t>52</a:t>
            </a:fld>
            <a:endParaRPr lang="de-DE"/>
          </a:p>
        </p:txBody>
      </p:sp>
      <p:sp>
        <p:nvSpPr>
          <p:cNvPr id="62467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bg2"/>
                </a:solidFill>
              </a:rPr>
              <a:t>B. Leibe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609600"/>
          </a:xfrm>
        </p:spPr>
        <p:txBody>
          <a:bodyPr/>
          <a:lstStyle/>
          <a:p>
            <a:r>
              <a:rPr lang="en-US" smtClean="0"/>
              <a:t>Extension: Rotation-Invariant Detection</a:t>
            </a:r>
          </a:p>
        </p:txBody>
      </p:sp>
      <p:grpSp>
        <p:nvGrpSpPr>
          <p:cNvPr id="62469" name="Group 29"/>
          <p:cNvGrpSpPr>
            <a:grpSpLocks noChangeAspect="1"/>
          </p:cNvGrpSpPr>
          <p:nvPr/>
        </p:nvGrpSpPr>
        <p:grpSpPr bwMode="auto">
          <a:xfrm>
            <a:off x="228600" y="2590800"/>
            <a:ext cx="8686800" cy="2546350"/>
            <a:chOff x="854075" y="2743200"/>
            <a:chExt cx="7643812" cy="2239963"/>
          </a:xfrm>
        </p:grpSpPr>
        <p:sp>
          <p:nvSpPr>
            <p:cNvPr id="62470" name="Text Box 24"/>
            <p:cNvSpPr txBox="1">
              <a:spLocks noChangeArrowheads="1"/>
            </p:cNvSpPr>
            <p:nvPr/>
          </p:nvSpPr>
          <p:spPr bwMode="auto">
            <a:xfrm>
              <a:off x="1997075" y="4673600"/>
              <a:ext cx="3282950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kumimoji="1" lang="en-US" sz="1600">
                  <a:solidFill>
                    <a:schemeClr val="bg1"/>
                  </a:solidFill>
                </a:rPr>
                <a:t>[Mikolajczyk, Leibe, Schiele, CVPR’06]</a:t>
              </a:r>
            </a:p>
          </p:txBody>
        </p:sp>
        <p:pic>
          <p:nvPicPr>
            <p:cNvPr id="6247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72"/>
            <a:stretch>
              <a:fillRect/>
            </a:stretch>
          </p:blipFill>
          <p:spPr bwMode="auto">
            <a:xfrm>
              <a:off x="5257800" y="2743200"/>
              <a:ext cx="3240087" cy="215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6247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8" t="14735"/>
            <a:stretch>
              <a:fillRect/>
            </a:stretch>
          </p:blipFill>
          <p:spPr bwMode="auto">
            <a:xfrm>
              <a:off x="854075" y="2784475"/>
              <a:ext cx="3143250" cy="189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advTm="16288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minute break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Comparing a sliding window/part detector</a:t>
            </a:r>
          </a:p>
          <a:p>
            <a:pPr lvl="1"/>
            <a:r>
              <a:rPr lang="en-US" dirty="0" smtClean="0"/>
              <a:t>What are the advantages of the part detector?</a:t>
            </a:r>
          </a:p>
          <a:p>
            <a:pPr lvl="1"/>
            <a:r>
              <a:rPr lang="en-US" dirty="0" smtClean="0"/>
              <a:t>What are the advantages of the sliding window detector?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Tree-shaped model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Oval 3"/>
          <p:cNvSpPr/>
          <p:nvPr/>
        </p:nvSpPr>
        <p:spPr>
          <a:xfrm>
            <a:off x="2151063" y="2286000"/>
            <a:ext cx="554037" cy="663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51063" y="3051175"/>
            <a:ext cx="554037" cy="1276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8463432">
            <a:off x="3010694" y="3023394"/>
            <a:ext cx="358775" cy="887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14546463">
            <a:off x="1426369" y="2953544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12155085">
            <a:off x="1755775" y="4360863"/>
            <a:ext cx="349250" cy="1276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9670252">
            <a:off x="2740025" y="4413250"/>
            <a:ext cx="349250" cy="12747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81800" y="22860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724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50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48400" y="5029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15200" y="5029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>
            <a:stCxn id="10" idx="4"/>
            <a:endCxn id="11" idx="0"/>
          </p:cNvCxnSpPr>
          <p:nvPr/>
        </p:nvCxnSpPr>
        <p:spPr>
          <a:xfrm rot="5400000">
            <a:off x="6743700" y="3162300"/>
            <a:ext cx="68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4"/>
            <a:endCxn id="13" idx="0"/>
          </p:cNvCxnSpPr>
          <p:nvPr/>
        </p:nvCxnSpPr>
        <p:spPr>
          <a:xfrm rot="5400000">
            <a:off x="6210300" y="2628900"/>
            <a:ext cx="68580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4"/>
            <a:endCxn id="12" idx="0"/>
          </p:cNvCxnSpPr>
          <p:nvPr/>
        </p:nvCxnSpPr>
        <p:spPr>
          <a:xfrm rot="16200000" flipH="1">
            <a:off x="7239000" y="2667000"/>
            <a:ext cx="6858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4"/>
            <a:endCxn id="14" idx="0"/>
          </p:cNvCxnSpPr>
          <p:nvPr/>
        </p:nvCxnSpPr>
        <p:spPr>
          <a:xfrm rot="5400000">
            <a:off x="6324600" y="4267200"/>
            <a:ext cx="9906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5" idx="0"/>
          </p:cNvCxnSpPr>
          <p:nvPr/>
        </p:nvCxnSpPr>
        <p:spPr>
          <a:xfrm rot="16200000" flipH="1">
            <a:off x="6858000" y="4267200"/>
            <a:ext cx="9906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>
            <a:off x="4343400" y="35052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18000"/>
            <a:ext cx="518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36861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2895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6"/>
          <p:cNvSpPr txBox="1">
            <a:spLocks noChangeArrowheads="1"/>
          </p:cNvSpPr>
          <p:nvPr/>
        </p:nvSpPr>
        <p:spPr bwMode="auto">
          <a:xfrm>
            <a:off x="1219200" y="4191000"/>
            <a:ext cx="271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Part = oriented rectangle</a:t>
            </a:r>
          </a:p>
        </p:txBody>
      </p:sp>
      <p:sp>
        <p:nvSpPr>
          <p:cNvPr id="64519" name="TextBox 7"/>
          <p:cNvSpPr txBox="1">
            <a:spLocks noChangeArrowheads="1"/>
          </p:cNvSpPr>
          <p:nvPr/>
        </p:nvSpPr>
        <p:spPr bwMode="auto">
          <a:xfrm>
            <a:off x="4038600" y="4191000"/>
            <a:ext cx="4205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Spatial model = relative size/orientation</a:t>
            </a:r>
          </a:p>
        </p:txBody>
      </p:sp>
      <p:sp>
        <p:nvSpPr>
          <p:cNvPr id="64520" name="TextBox 8"/>
          <p:cNvSpPr txBox="1">
            <a:spLocks noChangeArrowheads="1"/>
          </p:cNvSpPr>
          <p:nvPr/>
        </p:nvSpPr>
        <p:spPr bwMode="auto">
          <a:xfrm>
            <a:off x="5164138" y="6488113"/>
            <a:ext cx="397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Felzenszwalb and Huttenlocher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6972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2895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65542" idx="0"/>
          </p:cNvCxnSpPr>
          <p:nvPr/>
        </p:nvCxnSpPr>
        <p:spPr>
          <a:xfrm rot="5400000" flipH="1" flipV="1">
            <a:off x="3509169" y="5642769"/>
            <a:ext cx="533400" cy="525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2" name="TextBox 7"/>
          <p:cNvSpPr txBox="1">
            <a:spLocks noChangeArrowheads="1"/>
          </p:cNvSpPr>
          <p:nvPr/>
        </p:nvSpPr>
        <p:spPr bwMode="auto">
          <a:xfrm>
            <a:off x="2286000" y="6172200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Appearance likelihood</a:t>
            </a:r>
          </a:p>
        </p:txBody>
      </p:sp>
      <p:sp>
        <p:nvSpPr>
          <p:cNvPr id="65543" name="TextBox 8"/>
          <p:cNvSpPr txBox="1">
            <a:spLocks noChangeArrowheads="1"/>
          </p:cNvSpPr>
          <p:nvPr/>
        </p:nvSpPr>
        <p:spPr bwMode="auto">
          <a:xfrm>
            <a:off x="5105400" y="60960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Geometry likelihood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400801" y="5791200"/>
            <a:ext cx="762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Modeling the Appearance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Any appearance model could be used</a:t>
            </a:r>
          </a:p>
          <a:p>
            <a:pPr lvl="1">
              <a:defRPr/>
            </a:pPr>
            <a:r>
              <a:rPr lang="en-US" sz="2400" dirty="0" smtClean="0"/>
              <a:t>HOG Templates, etc.</a:t>
            </a:r>
          </a:p>
          <a:p>
            <a:pPr lvl="1">
              <a:defRPr/>
            </a:pPr>
            <a:r>
              <a:rPr lang="en-US" sz="2400" dirty="0" smtClean="0"/>
              <a:t>Here: rectangles fit to background subtracted binary map</a:t>
            </a:r>
          </a:p>
          <a:p>
            <a:pPr lvl="1">
              <a:defRPr/>
            </a:pPr>
            <a:endParaRPr lang="en-US" sz="2400" dirty="0"/>
          </a:p>
          <a:p>
            <a:pPr>
              <a:defRPr/>
            </a:pPr>
            <a:r>
              <a:rPr lang="en-US" sz="2800" dirty="0" smtClean="0"/>
              <a:t>Can train appearance models independently (easy, not as good) or jointly (more complicated but better)</a:t>
            </a:r>
            <a:endParaRPr lang="en-US" sz="2800" dirty="0" smtClean="0"/>
          </a:p>
          <a:p>
            <a:pPr marL="0" indent="0">
              <a:buFont typeface="Arial" charset="0"/>
              <a:buNone/>
              <a:defRPr/>
            </a:pPr>
            <a:endParaRPr lang="en-US" sz="2800" dirty="0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6972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20486" idx="0"/>
          </p:cNvCxnSpPr>
          <p:nvPr/>
        </p:nvCxnSpPr>
        <p:spPr>
          <a:xfrm rot="5400000" flipH="1" flipV="1">
            <a:off x="3356769" y="5947569"/>
            <a:ext cx="533400" cy="525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2133600" y="6477000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Appearance likelihood</a:t>
            </a: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4953000" y="64008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Geometry likelihood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6248401" y="6096000"/>
            <a:ext cx="762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 representation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Background subtraction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622425"/>
            <a:ext cx="6567487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14800"/>
            <a:ext cx="3427413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67448">
            <a:off x="3781425" y="4632325"/>
            <a:ext cx="19621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58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5715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78013"/>
            <a:ext cx="4419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5" y="1800225"/>
            <a:ext cx="609561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371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Optimization is tricky but can be efficient</a:t>
            </a:r>
          </a:p>
          <a:p>
            <a:pPr>
              <a:buFont typeface="Arial" charset="0"/>
              <a:buNone/>
            </a:pPr>
            <a:endParaRPr lang="en-US" sz="5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2255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For each l</a:t>
            </a:r>
            <a:r>
              <a:rPr lang="en-US" sz="3200" baseline="-25000" dirty="0">
                <a:latin typeface="+mn-lt"/>
              </a:rPr>
              <a:t>1</a:t>
            </a:r>
            <a:r>
              <a:rPr lang="en-US" sz="3200" dirty="0">
                <a:latin typeface="+mn-lt"/>
              </a:rPr>
              <a:t>, find best l</a:t>
            </a:r>
            <a:r>
              <a:rPr lang="en-US" sz="3200" baseline="-25000" dirty="0">
                <a:latin typeface="+mn-lt"/>
              </a:rPr>
              <a:t>2</a:t>
            </a:r>
            <a:r>
              <a:rPr lang="en-US" sz="3200" dirty="0">
                <a:latin typeface="+mn-lt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2057400" lvl="4" indent="-228600" eaLnBrk="0" hangingPunct="0">
              <a:spcBef>
                <a:spcPct val="20000"/>
              </a:spcBef>
              <a:buFont typeface="Arial" charset="0"/>
              <a:buChar char="»"/>
              <a:defRPr/>
            </a:pPr>
            <a:endParaRPr lang="en-US" sz="20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Remove v</a:t>
            </a:r>
            <a:r>
              <a:rPr lang="en-US" sz="3200" baseline="-25000" dirty="0">
                <a:latin typeface="+mn-lt"/>
              </a:rPr>
              <a:t>2</a:t>
            </a:r>
            <a:r>
              <a:rPr lang="en-US" sz="3200" dirty="0">
                <a:latin typeface="+mn-lt"/>
              </a:rPr>
              <a:t>, and repeat with smaller tree, until only a single part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000" dirty="0">
                <a:latin typeface="+mn-lt"/>
              </a:rPr>
              <a:t>For </a:t>
            </a:r>
            <a:r>
              <a:rPr lang="en-US" sz="3000" dirty="0" smtClean="0">
                <a:latin typeface="+mn-lt"/>
              </a:rPr>
              <a:t>k </a:t>
            </a:r>
            <a:r>
              <a:rPr lang="en-US" sz="3000" dirty="0">
                <a:latin typeface="+mn-lt"/>
              </a:rPr>
              <a:t>parts, </a:t>
            </a:r>
            <a:r>
              <a:rPr lang="en-US" sz="3000" dirty="0" smtClean="0">
                <a:latin typeface="+mn-lt"/>
              </a:rPr>
              <a:t>n </a:t>
            </a:r>
            <a:r>
              <a:rPr lang="en-US" sz="3000" dirty="0">
                <a:latin typeface="+mn-lt"/>
              </a:rPr>
              <a:t>locations per part, this has complexity of </a:t>
            </a:r>
            <a:r>
              <a:rPr lang="en-US" sz="3000" dirty="0" smtClean="0">
                <a:latin typeface="+mn-lt"/>
              </a:rPr>
              <a:t>O(kn</a:t>
            </a:r>
            <a:r>
              <a:rPr lang="en-US" sz="3000" baseline="30000" dirty="0" smtClean="0">
                <a:latin typeface="+mn-lt"/>
              </a:rPr>
              <a:t>2</a:t>
            </a:r>
            <a:r>
              <a:rPr lang="en-US" sz="3000" dirty="0">
                <a:latin typeface="+mn-lt"/>
              </a:rPr>
              <a:t>), but can be solved in ~O(</a:t>
            </a:r>
            <a:r>
              <a:rPr lang="en-US" sz="3000" dirty="0" err="1">
                <a:latin typeface="+mn-lt"/>
              </a:rPr>
              <a:t>nk</a:t>
            </a:r>
            <a:r>
              <a:rPr lang="en-US" sz="3000" dirty="0">
                <a:latin typeface="+mn-lt"/>
              </a:rPr>
              <a:t>) using generalized distance transform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Last class: sliding window detection</a:t>
            </a:r>
          </a:p>
        </p:txBody>
      </p:sp>
      <p:grpSp>
        <p:nvGrpSpPr>
          <p:cNvPr id="20483" name="Group 7"/>
          <p:cNvGrpSpPr>
            <a:grpSpLocks/>
          </p:cNvGrpSpPr>
          <p:nvPr/>
        </p:nvGrpSpPr>
        <p:grpSpPr bwMode="auto">
          <a:xfrm>
            <a:off x="228600" y="1219200"/>
            <a:ext cx="4419600" cy="3352800"/>
            <a:chOff x="1219200" y="1524000"/>
            <a:chExt cx="6705600" cy="5029200"/>
          </a:xfrm>
        </p:grpSpPr>
        <p:pic>
          <p:nvPicPr>
            <p:cNvPr id="20492" name="Picture 13" descr="p10101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05400" y="4724400"/>
            <a:ext cx="2286000" cy="1714500"/>
            <a:chOff x="533400" y="1676400"/>
            <a:chExt cx="2286000" cy="1714500"/>
          </a:xfrm>
        </p:grpSpPr>
        <p:pic>
          <p:nvPicPr>
            <p:cNvPr id="20487" name="Picture 13" descr="p101017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9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2788679">
            <a:off x="4629150" y="4400550"/>
            <a:ext cx="646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2788679">
            <a:off x="7372350" y="6229350"/>
            <a:ext cx="646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For each pixel p, how far away is the nearest pixel q of set S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 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800">
                <a:latin typeface="Calibri" pitchFamily="34" charset="0"/>
              </a:rPr>
              <a:t>G is often the set of edge pixels</a:t>
            </a:r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Distance Transform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4078288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9738" y="4021138"/>
            <a:ext cx="2667000" cy="2514600"/>
          </a:xfrm>
        </p:spPr>
      </p:pic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3284538" y="357663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G: black pixels</a:t>
            </a:r>
            <a:endParaRPr lang="en-US"/>
          </a:p>
        </p:txBody>
      </p:sp>
      <p:pic>
        <p:nvPicPr>
          <p:cNvPr id="29703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33893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01963" y="403860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19463" y="43434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q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27375" y="4408488"/>
            <a:ext cx="63500" cy="69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16325" y="4746625"/>
            <a:ext cx="63500" cy="69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>
            <a:stCxn id="16" idx="6"/>
            <a:endCxn id="18" idx="2"/>
          </p:cNvCxnSpPr>
          <p:nvPr/>
        </p:nvCxnSpPr>
        <p:spPr>
          <a:xfrm>
            <a:off x="3190875" y="4443413"/>
            <a:ext cx="425450" cy="3381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362450" y="526415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41850" y="45720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q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35488" y="5292725"/>
            <a:ext cx="63500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745038" y="4941888"/>
            <a:ext cx="63500" cy="69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Arrow Connector 24"/>
          <p:cNvCxnSpPr>
            <a:stCxn id="23" idx="7"/>
            <a:endCxn id="24" idx="4"/>
          </p:cNvCxnSpPr>
          <p:nvPr/>
        </p:nvCxnSpPr>
        <p:spPr>
          <a:xfrm flipV="1">
            <a:off x="4589463" y="5011738"/>
            <a:ext cx="187325" cy="292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559050" y="3887788"/>
            <a:ext cx="1198563" cy="1111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22738" y="4918075"/>
            <a:ext cx="889000" cy="8207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2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8" grpId="0" animBg="1"/>
      <p:bldP spid="21" grpId="0"/>
      <p:bldP spid="22" grpId="0"/>
      <p:bldP spid="23" grpId="0" animBg="1"/>
      <p:bldP spid="24" grpId="0" animBg="1"/>
      <p:bldP spid="30" grpId="0" animBg="1"/>
      <p:bldP spid="3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Distance Transform - Applications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 distances – e.g. </a:t>
            </a:r>
            <a:r>
              <a:rPr lang="en-US" dirty="0" err="1" smtClean="0"/>
              <a:t>Hausdorff</a:t>
            </a:r>
            <a:r>
              <a:rPr lang="en-US" dirty="0" smtClean="0"/>
              <a:t> Distance</a:t>
            </a:r>
          </a:p>
          <a:p>
            <a:r>
              <a:rPr lang="en-US" dirty="0" smtClean="0"/>
              <a:t>Image processing – e.g. Blurring</a:t>
            </a:r>
          </a:p>
          <a:p>
            <a:r>
              <a:rPr lang="en-US" dirty="0" smtClean="0"/>
              <a:t>Robotics – Motion Planning</a:t>
            </a:r>
          </a:p>
          <a:p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Edge images</a:t>
            </a:r>
          </a:p>
          <a:p>
            <a:pPr lvl="1"/>
            <a:r>
              <a:rPr lang="en-US" dirty="0" smtClean="0"/>
              <a:t>Motion tracks</a:t>
            </a:r>
          </a:p>
          <a:p>
            <a:pPr lvl="1"/>
            <a:r>
              <a:rPr lang="en-US" dirty="0" smtClean="0"/>
              <a:t>Audio warping</a:t>
            </a:r>
          </a:p>
          <a:p>
            <a:r>
              <a:rPr lang="en-US" i="1" dirty="0" smtClean="0"/>
              <a:t>Deformable Part Models </a:t>
            </a:r>
          </a:p>
        </p:txBody>
      </p:sp>
    </p:spTree>
    <p:extLst>
      <p:ext uri="{BB962C8B-B14F-4D97-AF65-F5344CB8AC3E}">
        <p14:creationId xmlns:p14="http://schemas.microsoft.com/office/powerpoint/2010/main" val="5991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Generalized Distance Transform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Original form: </a:t>
            </a:r>
          </a:p>
          <a:p>
            <a:pPr>
              <a:defRPr/>
            </a:pPr>
            <a:r>
              <a:rPr lang="en-US" dirty="0" smtClean="0"/>
              <a:t>General form:</a:t>
            </a:r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/>
              <a:t>For </a:t>
            </a:r>
            <a:r>
              <a:rPr lang="en-US" dirty="0" smtClean="0"/>
              <a:t>many </a:t>
            </a:r>
            <a:r>
              <a:rPr lang="en-US" dirty="0"/>
              <a:t>deformation costs, </a:t>
            </a:r>
            <a:endParaRPr lang="en-US" dirty="0" smtClean="0"/>
          </a:p>
          <a:p>
            <a:pPr marL="457200" lvl="1" indent="0"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	</a:t>
            </a:r>
            <a:endParaRPr lang="en-US" dirty="0" smtClean="0"/>
          </a:p>
        </p:txBody>
      </p:sp>
      <p:pic>
        <p:nvPicPr>
          <p:cNvPr id="34820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32" y="2819400"/>
            <a:ext cx="24193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11325"/>
            <a:ext cx="49958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33893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11" y="3314506"/>
            <a:ext cx="454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97" y="3962400"/>
            <a:ext cx="25923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24" y="4554895"/>
            <a:ext cx="46688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97" y="5106956"/>
            <a:ext cx="51974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5016" y="331450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Quadratic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31328" y="3950256"/>
            <a:ext cx="9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 Diff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6871" y="454275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 Composition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11744" y="53242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sz="500" dirty="0" smtClean="0"/>
          </a:p>
          <a:p>
            <a:pPr>
              <a:buFont typeface="Arial" charset="0"/>
              <a:buNone/>
            </a:pPr>
            <a:endParaRPr lang="en-US" b="1" dirty="0" smtClean="0"/>
          </a:p>
          <a:p>
            <a:pPr>
              <a:buFont typeface="Arial" charset="0"/>
              <a:buNone/>
            </a:pPr>
            <a:r>
              <a:rPr lang="en-US" sz="3600" dirty="0" smtClean="0"/>
              <a:t>To create multiple likely candidates</a:t>
            </a:r>
            <a:endParaRPr lang="en-US" sz="3600" dirty="0" smtClean="0"/>
          </a:p>
          <a:p>
            <a:r>
              <a:rPr lang="en-US" dirty="0" smtClean="0"/>
              <a:t>Sample root node, then each node given parent, until all parts are sampled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Sample poses from likelihood and choose best match with Chamfer distance</a:t>
            </a:r>
            <a:endParaRPr lang="en-US" dirty="0"/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19175"/>
            <a:ext cx="41529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for person matching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05208-6BDD-4823-BCE9-646C0933C85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22458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for person matching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55CEC-35BD-4724-BCB3-C1B85632DE39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9055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pictorial </a:t>
            </a:r>
            <a:r>
              <a:rPr lang="en-US" dirty="0" smtClean="0"/>
              <a:t>structures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57250"/>
            <a:ext cx="61690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7715250" y="648811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BMVC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5720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48025"/>
            <a:ext cx="50577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Deformable </a:t>
            </a:r>
            <a:r>
              <a:rPr lang="en-US" dirty="0" smtClean="0"/>
              <a:t>Latent Parts Model</a:t>
            </a:r>
          </a:p>
        </p:txBody>
      </p:sp>
      <p:sp>
        <p:nvSpPr>
          <p:cNvPr id="53253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Useful parts discovered during training</a:t>
            </a:r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Detections</a:t>
            </a:r>
          </a:p>
        </p:txBody>
      </p: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0" y="4724400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Template Visualization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7134225" y="6581775"/>
            <a:ext cx="1871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prstClr val="black"/>
                </a:solidFill>
              </a:rPr>
              <a:t>Felzenszwalb et al. 2008</a:t>
            </a:r>
          </a:p>
        </p:txBody>
      </p:sp>
    </p:spTree>
    <p:extLst>
      <p:ext uri="{BB962C8B-B14F-4D97-AF65-F5344CB8AC3E}">
        <p14:creationId xmlns:p14="http://schemas.microsoft.com/office/powerpoint/2010/main" val="2892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5334000" y="4603750"/>
            <a:ext cx="2024063" cy="1784350"/>
            <a:chOff x="4648200" y="685800"/>
            <a:chExt cx="2024063" cy="1784350"/>
          </a:xfrm>
        </p:grpSpPr>
        <p:pic>
          <p:nvPicPr>
            <p:cNvPr id="7274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82" r="45370" b="49094"/>
            <a:stretch>
              <a:fillRect/>
            </a:stretch>
          </p:blipFill>
          <p:spPr bwMode="auto">
            <a:xfrm>
              <a:off x="4648200" y="685800"/>
              <a:ext cx="1905000" cy="178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6096000" y="2109788"/>
              <a:ext cx="576263" cy="360362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914400"/>
          </a:xfrm>
        </p:spPr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4876800" cy="54864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Rather than searching for whole object, can locate “parts” that vote for object</a:t>
            </a:r>
          </a:p>
          <a:p>
            <a:pPr lvl="1">
              <a:defRPr/>
            </a:pPr>
            <a:r>
              <a:rPr lang="en-US" dirty="0" smtClean="0"/>
              <a:t>Better encoding of spatial variation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These parts can vote for other things too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Models can be broken down into part appearance and spatial configuration</a:t>
            </a:r>
          </a:p>
          <a:p>
            <a:pPr lvl="1">
              <a:defRPr/>
            </a:pPr>
            <a:r>
              <a:rPr lang="en-US" dirty="0" smtClean="0"/>
              <a:t>Wide variety of models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Efficient optimization </a:t>
            </a:r>
            <a:r>
              <a:rPr lang="en-US" dirty="0" smtClean="0"/>
              <a:t>ca</a:t>
            </a:r>
            <a:r>
              <a:rPr lang="en-US" dirty="0" smtClean="0"/>
              <a:t>n be tricky but usually possible</a:t>
            </a:r>
            <a:endParaRPr lang="en-US" dirty="0"/>
          </a:p>
        </p:txBody>
      </p:sp>
      <p:pic>
        <p:nvPicPr>
          <p:cNvPr id="5" name="Picture 6" descr="d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1" b="67795"/>
          <a:stretch>
            <a:fillRect/>
          </a:stretch>
        </p:blipFill>
        <p:spPr bwMode="auto">
          <a:xfrm>
            <a:off x="5575300" y="2971800"/>
            <a:ext cx="16240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1" b="67795"/>
          <a:stretch>
            <a:fillRect/>
          </a:stretch>
        </p:blipFill>
        <p:spPr bwMode="auto">
          <a:xfrm>
            <a:off x="7239000" y="2971800"/>
            <a:ext cx="16208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127875" y="5454650"/>
            <a:ext cx="287338" cy="360363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de-CH" sz="2000" kern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7315200" y="4572000"/>
            <a:ext cx="1447800" cy="1784350"/>
            <a:chOff x="7086600" y="228600"/>
            <a:chExt cx="1447800" cy="1784350"/>
          </a:xfrm>
        </p:grpSpPr>
        <p:pic>
          <p:nvPicPr>
            <p:cNvPr id="7274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7" b="49094"/>
            <a:stretch>
              <a:fillRect/>
            </a:stretch>
          </p:blipFill>
          <p:spPr bwMode="auto">
            <a:xfrm>
              <a:off x="7086600" y="228600"/>
              <a:ext cx="1447800" cy="178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8015288" y="1652588"/>
              <a:ext cx="395287" cy="360362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7204075" y="2527300"/>
            <a:ext cx="287338" cy="360363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de-CH" sz="2000" kern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72714" name="Group 20"/>
          <p:cNvGrpSpPr>
            <a:grpSpLocks/>
          </p:cNvGrpSpPr>
          <p:nvPr/>
        </p:nvGrpSpPr>
        <p:grpSpPr bwMode="auto">
          <a:xfrm>
            <a:off x="5943600" y="990600"/>
            <a:ext cx="2409825" cy="1708150"/>
            <a:chOff x="3810" y="1026"/>
            <a:chExt cx="1134" cy="851"/>
          </a:xfrm>
        </p:grpSpPr>
        <p:pic>
          <p:nvPicPr>
            <p:cNvPr id="72715" name="Picture 21" descr="t1f3l16528-gr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" y="1026"/>
              <a:ext cx="113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Line 22"/>
            <p:cNvSpPr>
              <a:spLocks noChangeShapeType="1"/>
            </p:cNvSpPr>
            <p:nvPr/>
          </p:nvSpPr>
          <p:spPr bwMode="auto">
            <a:xfrm flipH="1">
              <a:off x="4214" y="1160"/>
              <a:ext cx="27" cy="138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6" name="Line 23"/>
            <p:cNvSpPr>
              <a:spLocks noChangeShapeType="1"/>
            </p:cNvSpPr>
            <p:nvPr/>
          </p:nvSpPr>
          <p:spPr bwMode="auto">
            <a:xfrm flipV="1">
              <a:off x="4173" y="1298"/>
              <a:ext cx="91" cy="194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7" name="Oval 24"/>
            <p:cNvSpPr>
              <a:spLocks noChangeArrowheads="1"/>
            </p:cNvSpPr>
            <p:nvPr/>
          </p:nvSpPr>
          <p:spPr bwMode="auto">
            <a:xfrm>
              <a:off x="4189" y="1288"/>
              <a:ext cx="46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8" name="Oval 25"/>
            <p:cNvSpPr>
              <a:spLocks noChangeArrowheads="1"/>
            </p:cNvSpPr>
            <p:nvPr/>
          </p:nvSpPr>
          <p:spPr bwMode="auto">
            <a:xfrm>
              <a:off x="4744" y="1261"/>
              <a:ext cx="46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39" name="Oval 26"/>
            <p:cNvSpPr>
              <a:spLocks noChangeArrowheads="1"/>
            </p:cNvSpPr>
            <p:nvPr/>
          </p:nvSpPr>
          <p:spPr bwMode="auto">
            <a:xfrm>
              <a:off x="3919" y="1298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0" name="Oval 27"/>
            <p:cNvSpPr>
              <a:spLocks noChangeArrowheads="1"/>
            </p:cNvSpPr>
            <p:nvPr/>
          </p:nvSpPr>
          <p:spPr bwMode="auto">
            <a:xfrm>
              <a:off x="4245" y="1272"/>
              <a:ext cx="46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1" name="Oval 28"/>
            <p:cNvSpPr>
              <a:spLocks noChangeArrowheads="1"/>
            </p:cNvSpPr>
            <p:nvPr/>
          </p:nvSpPr>
          <p:spPr bwMode="auto">
            <a:xfrm>
              <a:off x="4694" y="1276"/>
              <a:ext cx="46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2" name="Oval 29"/>
            <p:cNvSpPr>
              <a:spLocks noChangeArrowheads="1"/>
            </p:cNvSpPr>
            <p:nvPr/>
          </p:nvSpPr>
          <p:spPr bwMode="auto">
            <a:xfrm>
              <a:off x="4717" y="1309"/>
              <a:ext cx="45" cy="4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3" name="Line 30"/>
            <p:cNvSpPr>
              <a:spLocks noChangeShapeType="1"/>
            </p:cNvSpPr>
            <p:nvPr/>
          </p:nvSpPr>
          <p:spPr bwMode="auto">
            <a:xfrm flipV="1">
              <a:off x="4748" y="1298"/>
              <a:ext cx="15" cy="148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4" name="Line 31"/>
            <p:cNvSpPr>
              <a:spLocks noChangeShapeType="1"/>
            </p:cNvSpPr>
            <p:nvPr/>
          </p:nvSpPr>
          <p:spPr bwMode="auto">
            <a:xfrm flipV="1">
              <a:off x="4672" y="1298"/>
              <a:ext cx="45" cy="194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5" name="Line 32"/>
            <p:cNvSpPr>
              <a:spLocks noChangeShapeType="1"/>
            </p:cNvSpPr>
            <p:nvPr/>
          </p:nvSpPr>
          <p:spPr bwMode="auto">
            <a:xfrm flipH="1" flipV="1">
              <a:off x="3946" y="1321"/>
              <a:ext cx="231" cy="16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6" name="Line 33"/>
            <p:cNvSpPr>
              <a:spLocks noChangeShapeType="1"/>
            </p:cNvSpPr>
            <p:nvPr/>
          </p:nvSpPr>
          <p:spPr bwMode="auto">
            <a:xfrm flipH="1" flipV="1">
              <a:off x="4558" y="1321"/>
              <a:ext cx="114" cy="181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7" name="Oval 34"/>
            <p:cNvSpPr>
              <a:spLocks noChangeArrowheads="1"/>
            </p:cNvSpPr>
            <p:nvPr/>
          </p:nvSpPr>
          <p:spPr bwMode="auto">
            <a:xfrm>
              <a:off x="4537" y="1300"/>
              <a:ext cx="23" cy="2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8" name="Oval 35"/>
            <p:cNvSpPr>
              <a:spLocks noChangeArrowheads="1"/>
            </p:cNvSpPr>
            <p:nvPr/>
          </p:nvSpPr>
          <p:spPr bwMode="auto">
            <a:xfrm>
              <a:off x="4894" y="1348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49" name="Line 36"/>
            <p:cNvSpPr>
              <a:spLocks noChangeShapeType="1"/>
            </p:cNvSpPr>
            <p:nvPr/>
          </p:nvSpPr>
          <p:spPr bwMode="auto">
            <a:xfrm flipV="1">
              <a:off x="4744" y="1366"/>
              <a:ext cx="155" cy="74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50" name="Line 37"/>
            <p:cNvSpPr>
              <a:spLocks noChangeShapeType="1"/>
            </p:cNvSpPr>
            <p:nvPr/>
          </p:nvSpPr>
          <p:spPr bwMode="auto">
            <a:xfrm>
              <a:off x="4241" y="1152"/>
              <a:ext cx="159" cy="16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51" name="Oval 38"/>
            <p:cNvSpPr>
              <a:spLocks noChangeArrowheads="1"/>
            </p:cNvSpPr>
            <p:nvPr/>
          </p:nvSpPr>
          <p:spPr bwMode="auto">
            <a:xfrm>
              <a:off x="4010" y="1241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52" name="Oval 39"/>
            <p:cNvSpPr>
              <a:spLocks noChangeArrowheads="1"/>
            </p:cNvSpPr>
            <p:nvPr/>
          </p:nvSpPr>
          <p:spPr bwMode="auto">
            <a:xfrm>
              <a:off x="4397" y="1321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53" name="Line 40"/>
            <p:cNvSpPr>
              <a:spLocks noChangeShapeType="1"/>
            </p:cNvSpPr>
            <p:nvPr/>
          </p:nvSpPr>
          <p:spPr bwMode="auto">
            <a:xfrm flipH="1">
              <a:off x="4037" y="1152"/>
              <a:ext cx="204" cy="101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72735" name="Picture 41" descr="images58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" y="1086"/>
              <a:ext cx="150" cy="1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36" name="Picture 42" descr="images17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" y="1384"/>
              <a:ext cx="218" cy="21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37" name="Picture 43" descr="images25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" y="1138"/>
              <a:ext cx="68" cy="6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38" name="Picture 44" descr="images69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442"/>
              <a:ext cx="127" cy="1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39" name="Picture 45" descr="images19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1391"/>
              <a:ext cx="114" cy="11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Line 46"/>
            <p:cNvSpPr>
              <a:spLocks noChangeShapeType="1"/>
            </p:cNvSpPr>
            <p:nvPr/>
          </p:nvSpPr>
          <p:spPr bwMode="auto">
            <a:xfrm>
              <a:off x="4725" y="1174"/>
              <a:ext cx="15" cy="147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 model: last class</a:t>
            </a:r>
          </a:p>
        </p:txBody>
      </p:sp>
      <p:sp>
        <p:nvSpPr>
          <p:cNvPr id="1945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smtClean="0"/>
              <a:t>Statistical Template in Bounding Box</a:t>
            </a:r>
          </a:p>
          <a:p>
            <a:pPr marL="914400" lvl="1" indent="-514350"/>
            <a:r>
              <a:rPr lang="en-US" smtClean="0"/>
              <a:t>Object is some (x,y,w,h) in image</a:t>
            </a:r>
          </a:p>
          <a:p>
            <a:pPr marL="914400" lvl="1" indent="-514350"/>
            <a:r>
              <a:rPr lang="en-US" smtClean="0"/>
              <a:t>Features defined wrt bounding box coordinates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28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2133600" y="57150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</a:t>
            </a: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5257800" y="5715000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Template Visualization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Images from Felzenszwalb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en-US" dirty="0" smtClean="0"/>
              <a:t>classes</a:t>
            </a:r>
            <a:endParaRPr lang="en-US" dirty="0" smtClean="0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Tues: Object tracking with </a:t>
            </a:r>
            <a:r>
              <a:rPr lang="en-US" dirty="0" err="1" smtClean="0"/>
              <a:t>Kalman</a:t>
            </a:r>
            <a:r>
              <a:rPr lang="en-US" dirty="0" smtClean="0"/>
              <a:t> Filters</a:t>
            </a:r>
          </a:p>
          <a:p>
            <a:pPr lvl="1"/>
            <a:r>
              <a:rPr lang="en-US" dirty="0" smtClean="0"/>
              <a:t>Presented by Amin Sadeghi</a:t>
            </a:r>
          </a:p>
          <a:p>
            <a:pPr lvl="1"/>
            <a:r>
              <a:rPr lang="en-US" dirty="0" smtClean="0"/>
              <a:t>HW 5 is due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Thurs: Action Recognition</a:t>
            </a:r>
          </a:p>
          <a:p>
            <a:pPr lvl="1"/>
            <a:r>
              <a:rPr lang="en-US" dirty="0" smtClean="0"/>
              <a:t>Presented by me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Last class: statistical template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smtClean="0"/>
              <a:t>Object model = log linear model of parts at fixed positions</a:t>
            </a:r>
          </a:p>
        </p:txBody>
      </p:sp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3EF2A"/>
                </a:solidFill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92D050"/>
                </a:solidFill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3EF2A"/>
                </a:solidFill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92D050"/>
                </a:solidFill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When do statistical templates make sense?</a:t>
            </a:r>
            <a:endParaRPr lang="en-US" dirty="0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58674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81200" y="6172200"/>
            <a:ext cx="5108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Caltech 101 Average Object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|12.5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O(N^2) \to O(N)$&#10;&#10;\end{document}"/>
  <p:tag name="IGUANATEXSIZE" val="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f(p) = \min_{q\in [1,N]} ~m(q) + d(p,q)$&#10;&#10;\end{document}"/>
  <p:tag name="IGUANATEXSIZE" val="2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f(p) = \min_{q\in G} ~d(p,q)$&#10;&#10;\end{document}"/>
  <p:tag name="IGUANATEXSIZE" val="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(p,q) = \alpha ( p - q )^2 + \beta ( p - q )&#10;\end{align*}&#10;&#10;&#10;&#10;\end{document}"/>
  <p:tag name="IGUANATEXSIZE" val="2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(p,q) = \alpha |p - q|&#10;\end{align*}&#10;&#10;&#10;&#10;\end{document}"/>
  <p:tag name="IGUANATEXSIZE" val="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(p,q) = \min (d_1(p,q), d_2(p,q))&#10;\end{align*}&#10;&#10;&#10;&#10;\end{document}"/>
  <p:tag name="IGUANATEXSIZE" val="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_\tau(p,q) =  \left\{ \begin{array}{lr} d(p,q) &amp;: |p-q|&lt;\tau \\ &#10;                     \infty  &amp;: |p-q| \geq \tau &#10;                     \end{array}&#10;               \right.&#10;\end{align*}&#10;&#10;&#10;&#10;\end{document}"/>
  <p:tag name="IGUANATEXSIZE" val="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7.2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2|2.6|2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4.4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2.8|1.9|2.6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7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f(p) = \min_{q\in G} ~d(p,q)$&#10;&#10;\end{document}"/>
  <p:tag name="IGUANATEXSIZE" val="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41548</TotalTime>
  <Words>1676</Words>
  <Application>Microsoft Office PowerPoint</Application>
  <PresentationFormat>On-screen Show (4:3)</PresentationFormat>
  <Paragraphs>551</Paragraphs>
  <Slides>70</Slides>
  <Notes>36</Notes>
  <HiddenSlides>10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Office Theme</vt:lpstr>
      <vt:lpstr>1_bernt</vt:lpstr>
      <vt:lpstr>Formel</vt:lpstr>
      <vt:lpstr>Object Category Detection: Parts-based Models</vt:lpstr>
      <vt:lpstr>Previously…</vt:lpstr>
      <vt:lpstr>Administrative stuff</vt:lpstr>
      <vt:lpstr>Administrative stuff</vt:lpstr>
      <vt:lpstr>Goal: Detect all instances of objects</vt:lpstr>
      <vt:lpstr>Last class: sliding window detection</vt:lpstr>
      <vt:lpstr>Object model: last class</vt:lpstr>
      <vt:lpstr>Last class: statistical template</vt:lpstr>
      <vt:lpstr>When do statistical templates make sense?</vt:lpstr>
      <vt:lpstr>Object models: this class</vt:lpstr>
      <vt:lpstr>Deformable objects</vt:lpstr>
      <vt:lpstr>Deformable objects</vt:lpstr>
      <vt:lpstr>Compositional objects</vt:lpstr>
      <vt:lpstr>Parts-based Models</vt:lpstr>
      <vt:lpstr>How to model spatial relations?</vt:lpstr>
      <vt:lpstr>How to model spatial relations?</vt:lpstr>
      <vt:lpstr>How to model spatial relations?</vt:lpstr>
      <vt:lpstr>How to model spatial relations?</vt:lpstr>
      <vt:lpstr>How to model spatial relations?</vt:lpstr>
      <vt:lpstr>How to model spatial relations?</vt:lpstr>
      <vt:lpstr>How to model spatial relations?</vt:lpstr>
      <vt:lpstr>Today’s class</vt:lpstr>
      <vt:lpstr>ISM: Implicit Shape Model</vt:lpstr>
      <vt:lpstr>ISM: Implicit Shape Model</vt:lpstr>
      <vt:lpstr>Codebook Representation</vt:lpstr>
      <vt:lpstr>Agglomerative Clustering</vt:lpstr>
      <vt:lpstr>Appearance Codebook</vt:lpstr>
      <vt:lpstr>Voting with Local Features</vt:lpstr>
      <vt:lpstr>Scale Invariant Voting</vt:lpstr>
      <vt:lpstr>Implicit Shape Model - Representation</vt:lpstr>
      <vt:lpstr>PowerPoint Presentation</vt:lpstr>
      <vt:lpstr>Implicit Shape Model - Recognition</vt:lpstr>
      <vt:lpstr>Scale Voting: Efficient Computation</vt:lpstr>
      <vt:lpstr>Implicit Shape Model - Recognition</vt:lpstr>
      <vt:lpstr>Example: Results on Cows</vt:lpstr>
      <vt:lpstr>Example: Results on Cows</vt:lpstr>
      <vt:lpstr>Example: Results on Cows</vt:lpstr>
      <vt:lpstr>Example: Results on Cows</vt:lpstr>
      <vt:lpstr>Example: Results on Cows</vt:lpstr>
      <vt:lpstr>Example: Results on Cows</vt:lpstr>
      <vt:lpstr>Example: Results on Cows</vt:lpstr>
      <vt:lpstr>ISM: Detection Results</vt:lpstr>
      <vt:lpstr>Beyond bounding boxes</vt:lpstr>
      <vt:lpstr>Segmentation: Probabilistic Formulation</vt:lpstr>
      <vt:lpstr>ISM – Top-Down Segmentation</vt:lpstr>
      <vt:lpstr>Segmentation</vt:lpstr>
      <vt:lpstr>Example Results: Motorbikes</vt:lpstr>
      <vt:lpstr>Example Results: Chairs</vt:lpstr>
      <vt:lpstr>Inferring Other Information: Part Labels</vt:lpstr>
      <vt:lpstr>Inferring Other Information: Part Labels (2)</vt:lpstr>
      <vt:lpstr>Inferring Other Information: Depth Maps</vt:lpstr>
      <vt:lpstr>Extension: Rotation-Invariant Detection</vt:lpstr>
      <vt:lpstr>2 minute break</vt:lpstr>
      <vt:lpstr>Tree-shaped model</vt:lpstr>
      <vt:lpstr>Pictorial Structures Model</vt:lpstr>
      <vt:lpstr>Pictorial Structures Model</vt:lpstr>
      <vt:lpstr>Modeling the Appearance</vt:lpstr>
      <vt:lpstr>Part representation</vt:lpstr>
      <vt:lpstr>Pictorial structures model</vt:lpstr>
      <vt:lpstr>Distance Transform</vt:lpstr>
      <vt:lpstr>Distance Transform - Applications</vt:lpstr>
      <vt:lpstr>Generalized Distance Transform</vt:lpstr>
      <vt:lpstr>Pictorial structures model</vt:lpstr>
      <vt:lpstr>Sample poses from likelihood and choose best match with Chamfer distance</vt:lpstr>
      <vt:lpstr>Results for person matching</vt:lpstr>
      <vt:lpstr>Results for person matching</vt:lpstr>
      <vt:lpstr>Enhanced pictorial structures</vt:lpstr>
      <vt:lpstr>Deformable Latent Parts Model</vt:lpstr>
      <vt:lpstr>Things to remember</vt:lpstr>
      <vt:lpstr>Next classes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146</cp:revision>
  <dcterms:created xsi:type="dcterms:W3CDTF">2009-12-16T02:55:56Z</dcterms:created>
  <dcterms:modified xsi:type="dcterms:W3CDTF">2012-04-12T18:34:35Z</dcterms:modified>
</cp:coreProperties>
</file>