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472" r:id="rId3"/>
    <p:sldId id="408" r:id="rId4"/>
    <p:sldId id="427" r:id="rId5"/>
    <p:sldId id="428" r:id="rId6"/>
    <p:sldId id="429" r:id="rId7"/>
    <p:sldId id="430" r:id="rId8"/>
    <p:sldId id="451" r:id="rId9"/>
    <p:sldId id="431" r:id="rId10"/>
    <p:sldId id="432" r:id="rId11"/>
    <p:sldId id="470" r:id="rId12"/>
    <p:sldId id="471" r:id="rId13"/>
    <p:sldId id="433" r:id="rId14"/>
    <p:sldId id="434" r:id="rId15"/>
    <p:sldId id="435" r:id="rId16"/>
    <p:sldId id="447" r:id="rId17"/>
    <p:sldId id="425" r:id="rId18"/>
    <p:sldId id="423" r:id="rId19"/>
    <p:sldId id="424" r:id="rId20"/>
    <p:sldId id="422" r:id="rId21"/>
    <p:sldId id="444" r:id="rId22"/>
    <p:sldId id="409" r:id="rId23"/>
    <p:sldId id="448" r:id="rId24"/>
    <p:sldId id="457" r:id="rId25"/>
    <p:sldId id="449" r:id="rId26"/>
    <p:sldId id="450" r:id="rId27"/>
    <p:sldId id="373" r:id="rId28"/>
    <p:sldId id="374" r:id="rId29"/>
    <p:sldId id="477" r:id="rId30"/>
    <p:sldId id="445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458" r:id="rId43"/>
    <p:sldId id="386" r:id="rId44"/>
    <p:sldId id="387" r:id="rId45"/>
    <p:sldId id="388" r:id="rId46"/>
    <p:sldId id="426" r:id="rId47"/>
    <p:sldId id="473" r:id="rId48"/>
    <p:sldId id="389" r:id="rId49"/>
    <p:sldId id="460" r:id="rId50"/>
    <p:sldId id="452" r:id="rId51"/>
    <p:sldId id="453" r:id="rId52"/>
    <p:sldId id="454" r:id="rId53"/>
    <p:sldId id="455" r:id="rId54"/>
    <p:sldId id="456" r:id="rId55"/>
    <p:sldId id="474" r:id="rId56"/>
    <p:sldId id="475" r:id="rId57"/>
    <p:sldId id="476" r:id="rId58"/>
    <p:sldId id="459" r:id="rId59"/>
    <p:sldId id="462" r:id="rId60"/>
    <p:sldId id="469" r:id="rId6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79839" autoAdjust="0"/>
  </p:normalViewPr>
  <p:slideViewPr>
    <p:cSldViewPr>
      <p:cViewPr varScale="1">
        <p:scale>
          <a:sx n="47" d="100"/>
          <a:sy n="47" d="100"/>
        </p:scale>
        <p:origin x="-88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67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A21FC92-9321-4C62-9F19-F9891D88BE7F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83F53C9-20BD-45B3-90B7-FE28A8A05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76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DC566-8D47-4573-BE37-AC422085209E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The famous Muller-Lyer illusion; the point is that the horizontal bar has properties that come only from its membership in </a:t>
            </a:r>
          </a:p>
          <a:p>
            <a:pPr eaLnBrk="1" hangingPunct="1"/>
            <a:r>
              <a:rPr lang="en-US" smtClean="0"/>
              <a:t>a group (it looks shorter in the lower picture, but is actually the same size) and that these properties can’t be discounted--- you can’t look at this figure and ignore the arrowheads and thereby make the two bars seem to be the same size.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50807-F0CE-4C99-A40C-1F088A71BA70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E00F1-3766-485F-AF95-B95CAFDE0FCF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8F75B-72C6-457A-BB42-31FA9E4DA2E5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2B5AF9-A4FE-44FD-AFF5-1F317E8C9426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8568D5-1D19-46C3-8EB1-DAF78084930A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DFA3F-7E75-4DDD-8C29-D5EE6288B92D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0A587-897C-46B8-80C7-B26716A63A9D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77904-D687-4134-9E28-ACB763C9D5A7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088AC-981D-44F7-9546-7BC36FF6A0AB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2BC4F-B15C-4B4A-9C5F-EEB21C3610AE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one experiment, children from rural Zambia were less susceptible to the illusion.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D3210C-7693-4843-B1E9-16CD8ED3FA3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E81A5-89BC-46B2-91C2-BAE4A2B41BD1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BD926-FAB3-47F0-89F0-8049B729E221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E61A7-53F5-4563-B133-07FCE2446AF4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6A1ED-DDAE-4984-9D9B-82A78915B25C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9641B-4A11-41E6-839A-FCA5E3E4ED2C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F995B3-4431-41D4-8366-F132E32097B8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204A5-F30A-407C-9BF1-F35EEED3CAA3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DFB47-0FA6-4ED1-856B-236A0CC2BE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2F77EB-3F06-4364-8729-A5A4EEA1441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78C53-1B11-4642-BEC9-B4E1171918E0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Some criteria that tend to cause tokens to be grouped.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E3FEE-32F9-4B31-836B-06C6A9E564F1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More such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940A7D-351B-461F-85A8-196DDF5434B5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1102C9-1F74-4F01-B3F1-0DD37449622C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02AE0-F610-416A-B3E4-C6D729ED8F34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5B4C3-9698-4387-8FE2-7FAA440826C4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00099-45CB-49A8-831A-A9BFACC60D20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3A5D9-B46A-464F-A509-27D7BFA32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B29F3-8882-47C6-B806-7EC6F1669C5E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0A29-2472-4718-9BDE-69BD961F5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B7143-2944-4924-82A5-3B8AA3B9B5C5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8D90-F84B-44AE-AD03-5F0D06716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434BC-F1F3-4253-B5FC-7757FF0E8715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2DB91-86E4-4A0F-82D6-958DF2432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2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BBB85-710C-488E-BD28-A4326ED0DB51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2E10-D168-4A80-8DB5-FBB5FF806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AA54-5CB7-43A6-AC34-C226764AD6C0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2E87-D404-45DD-B45B-111282F08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6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6543-6DE8-49EF-B90C-09E173BE5685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1F48-D346-4F71-8900-1838764A4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2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B53E-DCC6-4252-A599-BE12201A7409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28C27-3DAD-4220-8F66-820385436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9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8325-FEB5-497D-B449-4F0FCE15D175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F638-E97B-4BFD-AD2F-71EC9734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9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8ABF-E853-4BFC-8CC9-2DF7E67CDBC5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24A4-4916-451B-8EE0-D35DD9CCD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2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BC72-B6E3-4458-9365-A09E01982305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0751-FAF1-41BE-8C4F-3C2B5EBBA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BE31CC-8886-42F9-BEC0-95B40174ED34}" type="datetimeFigureOut">
              <a:rPr lang="en-US"/>
              <a:pPr>
                <a:defRPr/>
              </a:pPr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0BC6BE-AF76-4AFC-948E-58376E09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MSPAMI/msPamiResults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omaniciu.net/Papers/MsTracking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brown.edu/~pff/segment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brown.edu/~pff/segment/" TargetMode="Externa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kyros/pubs/09.pami.turbopixels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hyperlink" Target="http://saravananthirumuruganathan.wordpress.com/2010/04/01/introduction-to-mean-shift-algorith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~arbelaez/publications/Arbelaez_Maire_Fowlkes_Malik_CVPR2009.pdf" TargetMode="External"/><Relationship Id="rId4" Type="http://schemas.openxmlformats.org/officeDocument/2006/relationships/hyperlink" Target="http://mis.hevra.haifa.ac.il/~ishimshoni/papers/chap9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Grouping and Segmentation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438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03/12/12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8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Gestaltists</a:t>
            </a:r>
            <a:r>
              <a:rPr lang="en-US" dirty="0" smtClean="0"/>
              <a:t> do not believe in coincidence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16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5" t="12000"/>
          <a:stretch>
            <a:fillRect/>
          </a:stretch>
        </p:blipFill>
        <p:spPr bwMode="auto">
          <a:xfrm>
            <a:off x="3733800" y="1676400"/>
            <a:ext cx="1768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733800" y="1524000"/>
            <a:ext cx="184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8050"/>
            <a:ext cx="71628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200400" y="104775"/>
            <a:ext cx="2500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600" b="1"/>
              <a:t>Emergence</a:t>
            </a:r>
          </a:p>
          <a:p>
            <a:pPr eaLnBrk="0" hangingPunct="0"/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71600" y="1066800"/>
          <a:ext cx="6248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Bitmap Image" r:id="rId3" imgW="7028571" imgH="5249008" progId="Paint.Picture">
                  <p:embed/>
                </p:oleObj>
              </mc:Choice>
              <mc:Fallback>
                <p:oleObj name="Bitmap Image" r:id="rId3" imgW="7028571" imgH="524900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044" r="24857" b="6725"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248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102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Grouping by invisible completion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395538"/>
            <a:ext cx="70199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390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cues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Good intuition and basic principles for grouping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r>
              <a:rPr lang="en-US" smtClean="0"/>
              <a:t>Basis for many ideas in segmentation and occlusion reasoning</a:t>
            </a:r>
          </a:p>
          <a:p>
            <a:endParaRPr lang="en-US" smtClean="0"/>
          </a:p>
          <a:p>
            <a:r>
              <a:rPr lang="en-US" smtClean="0"/>
              <a:t>Some (e.g., symmetry) are difficult to implement in practice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  <a:endParaRPr lang="en-US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Goal: </a:t>
            </a:r>
            <a:r>
              <a:rPr lang="en-US" dirty="0" smtClean="0"/>
              <a:t>Group pixels into meaningful </a:t>
            </a:r>
            <a:r>
              <a:rPr lang="en-US" dirty="0" smtClean="0"/>
              <a:t>or perceptually similar regions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52000"/>
          <a:stretch>
            <a:fillRect/>
          </a:stretch>
        </p:blipFill>
        <p:spPr bwMode="auto">
          <a:xfrm>
            <a:off x="2057400" y="2743200"/>
            <a:ext cx="49990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for feature support</a:t>
            </a:r>
          </a:p>
        </p:txBody>
      </p:sp>
      <p:pic>
        <p:nvPicPr>
          <p:cNvPr id="22531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22534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for efficiency</a:t>
            </a:r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Announcements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HW </a:t>
            </a:r>
            <a:r>
              <a:rPr lang="en-US" dirty="0" smtClean="0"/>
              <a:t>3: due today</a:t>
            </a:r>
          </a:p>
          <a:p>
            <a:pPr lvl="1"/>
            <a:r>
              <a:rPr lang="en-US" dirty="0" smtClean="0"/>
              <a:t>Graded by Tues after spring break</a:t>
            </a:r>
          </a:p>
          <a:p>
            <a:endParaRPr lang="en-US" dirty="0"/>
          </a:p>
          <a:p>
            <a:r>
              <a:rPr lang="en-US" dirty="0" smtClean="0"/>
              <a:t>HW 4: out soon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Mean-shift segmentation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EM problem for dealing with bad annotators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Graph cuts segmentation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a result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126288" y="6488113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Rother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segmentations</a:t>
            </a:r>
          </a:p>
        </p:txBody>
      </p:sp>
      <p:pic>
        <p:nvPicPr>
          <p:cNvPr id="2560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1066800"/>
            <a:ext cx="3165475" cy="2286000"/>
          </a:xfrm>
          <a:noFill/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143000" y="3276600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Oversegmentation</a:t>
            </a:r>
          </a:p>
        </p:txBody>
      </p:sp>
      <p:pic>
        <p:nvPicPr>
          <p:cNvPr id="2560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600" y="1143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648200" y="3276600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Undersegmentation</a:t>
            </a:r>
          </a:p>
        </p:txBody>
      </p:sp>
      <p:pic>
        <p:nvPicPr>
          <p:cNvPr id="25607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4267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743200" y="594360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Multiple Segmentations</a:t>
            </a:r>
          </a:p>
        </p:txBody>
      </p:sp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processes for segmentation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Bottom-up: group tokens with similar features</a:t>
            </a:r>
          </a:p>
          <a:p>
            <a:r>
              <a:rPr lang="en-US" smtClean="0"/>
              <a:t>Top-down: group tokens that likely belong to the same object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565900" y="6488113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[Levin and Weiss 2006]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using clustering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Kmeans</a:t>
            </a:r>
          </a:p>
          <a:p>
            <a:endParaRPr lang="en-US" smtClean="0"/>
          </a:p>
          <a:p>
            <a:r>
              <a:rPr lang="en-US" smtClean="0"/>
              <a:t>Mean-shift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>
            <p:ph idx="1"/>
          </p:nvPr>
        </p:nvGraphicFramePr>
        <p:xfrm>
          <a:off x="609600" y="1752600"/>
          <a:ext cx="7772400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4" imgW="11301587" imgH="6958730" progId="Photoshop.Image.10">
                  <p:embed/>
                </p:oleObj>
              </mc:Choice>
              <mc:Fallback>
                <p:oleObj name="Image" r:id="rId4" imgW="11301587" imgH="6958730" progId="Photoshop.Image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604"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7772400" cy="418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cs typeface="Arial" charset="0"/>
              </a:rPr>
              <a:t>Source: K. Grauman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6477000" y="3505200"/>
            <a:ext cx="25146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Feature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98525" y="2105025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Image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581400" y="212883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intensity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553200" y="2128838"/>
            <a:ext cx="1941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color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381000" y="533400"/>
            <a:ext cx="808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K-means clustering using intensity alone and color alone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419600" y="4953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495800" y="3048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3886200" cy="51355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Simple and fast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Easy to implement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to choose 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Sensitive to outliers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Rarely used for pixel segmentation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Versatile technique for clustering-based segmentation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838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30725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Mean shift 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Try to find </a:t>
            </a:r>
            <a:r>
              <a:rPr lang="en-US" i="1" smtClean="0"/>
              <a:t>modes</a:t>
            </a:r>
            <a:r>
              <a:rPr lang="en-US" smtClean="0"/>
              <a:t> of this non-parametric density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228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62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48175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764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990600" y="1295400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Kernel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(1-D)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Estimated density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28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Segmentation and grouping</a:t>
            </a:r>
          </a:p>
          <a:p>
            <a:pPr lvl="1"/>
            <a:r>
              <a:rPr lang="en-US" smtClean="0"/>
              <a:t>Gestalt cues</a:t>
            </a:r>
          </a:p>
          <a:p>
            <a:pPr lvl="1"/>
            <a:r>
              <a:rPr lang="en-US" smtClean="0"/>
              <a:t>By clustering (mean-shift)</a:t>
            </a:r>
          </a:p>
          <a:p>
            <a:pPr lvl="1"/>
            <a:r>
              <a:rPr lang="en-US" smtClean="0"/>
              <a:t>By boundaries (watershed)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Kernel density estimation</a:t>
            </a:r>
          </a:p>
        </p:txBody>
      </p:sp>
      <p:pic>
        <p:nvPicPr>
          <p:cNvPr id="32771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78025"/>
            <a:ext cx="3505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981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Kernel density estimation function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057400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Gaussian kernel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390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90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389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5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389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491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2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4913" name="AutoShape 105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4914" name="AutoShape 106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34915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491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594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94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594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35942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63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6964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7993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94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5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6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97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7985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7990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88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7989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901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01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901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1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07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9008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9009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901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1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1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011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9012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4004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04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4004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031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40032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4003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034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0035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03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9"/>
          <p:cNvSpPr>
            <a:spLocks noChangeArrowheads="1"/>
          </p:cNvSpPr>
          <p:nvPr/>
        </p:nvSpPr>
        <p:spPr bwMode="auto">
          <a:xfrm>
            <a:off x="7620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7391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11"/>
          <p:cNvSpPr>
            <a:spLocks noChangeArrowheads="1"/>
          </p:cNvSpPr>
          <p:nvPr/>
        </p:nvSpPr>
        <p:spPr bwMode="auto">
          <a:xfrm>
            <a:off x="7620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12"/>
          <p:cNvSpPr>
            <a:spLocks noChangeArrowheads="1"/>
          </p:cNvSpPr>
          <p:nvPr/>
        </p:nvSpPr>
        <p:spPr bwMode="auto">
          <a:xfrm>
            <a:off x="7467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7086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5"/>
          <p:cNvSpPr>
            <a:spLocks noChangeArrowheads="1"/>
          </p:cNvSpPr>
          <p:nvPr/>
        </p:nvSpPr>
        <p:spPr bwMode="auto">
          <a:xfrm>
            <a:off x="7391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6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7"/>
          <p:cNvSpPr>
            <a:spLocks noChangeArrowheads="1"/>
          </p:cNvSpPr>
          <p:nvPr/>
        </p:nvSpPr>
        <p:spPr bwMode="auto">
          <a:xfrm>
            <a:off x="7543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8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9"/>
          <p:cNvSpPr>
            <a:spLocks noChangeArrowheads="1"/>
          </p:cNvSpPr>
          <p:nvPr/>
        </p:nvSpPr>
        <p:spPr bwMode="auto">
          <a:xfrm>
            <a:off x="6477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20"/>
          <p:cNvSpPr>
            <a:spLocks noChangeArrowheads="1"/>
          </p:cNvSpPr>
          <p:nvPr/>
        </p:nvSpPr>
        <p:spPr bwMode="auto">
          <a:xfrm>
            <a:off x="6705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21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Oval 22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24"/>
          <p:cNvSpPr>
            <a:spLocks noChangeArrowheads="1"/>
          </p:cNvSpPr>
          <p:nvPr/>
        </p:nvSpPr>
        <p:spPr bwMode="auto">
          <a:xfrm>
            <a:off x="6781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27"/>
          <p:cNvSpPr>
            <a:spLocks noChangeArrowheads="1"/>
          </p:cNvSpPr>
          <p:nvPr/>
        </p:nvSpPr>
        <p:spPr bwMode="auto">
          <a:xfrm>
            <a:off x="6096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Oval 28"/>
          <p:cNvSpPr>
            <a:spLocks noChangeArrowheads="1"/>
          </p:cNvSpPr>
          <p:nvPr/>
        </p:nvSpPr>
        <p:spPr bwMode="auto">
          <a:xfrm>
            <a:off x="5715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Oval 29"/>
          <p:cNvSpPr>
            <a:spLocks noChangeArrowheads="1"/>
          </p:cNvSpPr>
          <p:nvPr/>
        </p:nvSpPr>
        <p:spPr bwMode="auto">
          <a:xfrm>
            <a:off x="6096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Oval 30"/>
          <p:cNvSpPr>
            <a:spLocks noChangeArrowheads="1"/>
          </p:cNvSpPr>
          <p:nvPr/>
        </p:nvSpPr>
        <p:spPr bwMode="auto">
          <a:xfrm>
            <a:off x="5334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Oval 31"/>
          <p:cNvSpPr>
            <a:spLocks noChangeArrowheads="1"/>
          </p:cNvSpPr>
          <p:nvPr/>
        </p:nvSpPr>
        <p:spPr bwMode="auto">
          <a:xfrm>
            <a:off x="4953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32"/>
          <p:cNvSpPr>
            <a:spLocks noChangeArrowheads="1"/>
          </p:cNvSpPr>
          <p:nvPr/>
        </p:nvSpPr>
        <p:spPr bwMode="auto">
          <a:xfrm>
            <a:off x="5334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8" name="Group 33"/>
          <p:cNvGrpSpPr>
            <a:grpSpLocks/>
          </p:cNvGrpSpPr>
          <p:nvPr/>
        </p:nvGrpSpPr>
        <p:grpSpPr bwMode="auto">
          <a:xfrm>
            <a:off x="5029200" y="3429000"/>
            <a:ext cx="2819400" cy="2895600"/>
            <a:chOff x="3744" y="4464"/>
            <a:chExt cx="1776" cy="1824"/>
          </a:xfrm>
        </p:grpSpPr>
        <p:sp>
          <p:nvSpPr>
            <p:cNvPr id="311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99" name="Group 39"/>
          <p:cNvGrpSpPr>
            <a:grpSpLocks/>
          </p:cNvGrpSpPr>
          <p:nvPr/>
        </p:nvGrpSpPr>
        <p:grpSpPr bwMode="auto">
          <a:xfrm>
            <a:off x="6781800" y="4800600"/>
            <a:ext cx="457200" cy="457200"/>
            <a:chOff x="4486" y="3484"/>
            <a:chExt cx="288" cy="288"/>
          </a:xfrm>
        </p:grpSpPr>
        <p:sp>
          <p:nvSpPr>
            <p:cNvPr id="311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4648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AutoShape 47"/>
          <p:cNvSpPr>
            <a:spLocks noChangeArrowheads="1"/>
          </p:cNvSpPr>
          <p:nvPr/>
        </p:nvSpPr>
        <p:spPr bwMode="auto">
          <a:xfrm rot="1015650">
            <a:off x="6448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Text Box 48"/>
          <p:cNvSpPr txBox="1">
            <a:spLocks noChangeArrowheads="1"/>
          </p:cNvSpPr>
          <p:nvPr/>
        </p:nvSpPr>
        <p:spPr bwMode="auto">
          <a:xfrm>
            <a:off x="381000" y="1676400"/>
            <a:ext cx="5562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u="sng">
                <a:cs typeface="Arial" charset="0"/>
              </a:rPr>
              <a:t>Simple Mean Shift procedure</a:t>
            </a:r>
            <a:r>
              <a:rPr lang="en-US" sz="2400">
                <a:cs typeface="Arial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 Compute mean shift vector</a:t>
            </a:r>
          </a:p>
          <a:p>
            <a:pPr eaLnBrk="1" hangingPunct="1">
              <a:buFontTx/>
              <a:buChar char="•"/>
            </a:pPr>
            <a:endParaRPr lang="en-US" sz="24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Translate the Kernel window by </a:t>
            </a:r>
            <a:r>
              <a:rPr lang="en-US" sz="2400" b="1">
                <a:cs typeface="Arial" charset="0"/>
              </a:rPr>
              <a:t>m(x)</a:t>
            </a:r>
            <a:endParaRPr lang="en-US" sz="2400">
              <a:cs typeface="Arial" charset="0"/>
            </a:endParaRPr>
          </a:p>
        </p:txBody>
      </p:sp>
      <p:graphicFrame>
        <p:nvGraphicFramePr>
          <p:cNvPr id="3074" name="Object 49"/>
          <p:cNvGraphicFramePr>
            <a:graphicFrameLocks noChangeAspect="1"/>
          </p:cNvGraphicFramePr>
          <p:nvPr/>
        </p:nvGraphicFramePr>
        <p:xfrm>
          <a:off x="457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4" imgW="1917360" imgH="1091880" progId="Equation.DSMT4">
                  <p:embed/>
                </p:oleObj>
              </mc:Choice>
              <mc:Fallback>
                <p:oleObj name="Equation" r:id="rId4" imgW="1917360" imgH="109188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2"/>
          <p:cNvGraphicFramePr>
            <a:graphicFrameLocks noChangeAspect="1"/>
          </p:cNvGraphicFramePr>
          <p:nvPr/>
        </p:nvGraphicFramePr>
        <p:xfrm>
          <a:off x="7345363" y="6400800"/>
          <a:ext cx="1531937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6" imgW="965160" imgH="203040" progId="Equation.DSMT4">
                  <p:embed/>
                </p:oleObj>
              </mc:Choice>
              <mc:Fallback>
                <p:oleObj name="Equation" r:id="rId6" imgW="965160" imgH="203040" progId="Equation.DSMT4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5363" y="6400800"/>
                        <a:ext cx="1531937" cy="3222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3" name="Rectangle 53"/>
          <p:cNvSpPr>
            <a:spLocks noChangeArrowheads="1"/>
          </p:cNvSpPr>
          <p:nvPr/>
        </p:nvSpPr>
        <p:spPr bwMode="auto">
          <a:xfrm>
            <a:off x="7162800" y="6324600"/>
            <a:ext cx="1981200" cy="5334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4114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1676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4343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7" name="Content Placeholder 4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0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Computing the Mean Shift</a:t>
            </a:r>
            <a:endParaRPr lang="en-US" smtClean="0"/>
          </a:p>
        </p:txBody>
      </p:sp>
      <p:sp>
        <p:nvSpPr>
          <p:cNvPr id="3109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Real Modality Analysis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grouping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Attraction basin:</a:t>
            </a:r>
            <a:r>
              <a:rPr lang="en-US" smtClean="0"/>
              <a:t> the region for which all trajectories lead to the same mode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Cluster:</a:t>
            </a:r>
            <a:r>
              <a:rPr lang="en-US" smtClean="0"/>
              <a:t> all data points in the attraction basin of a mode</a:t>
            </a:r>
          </a:p>
          <a:p>
            <a:pPr eaLnBrk="1" hangingPunct="1"/>
            <a:endParaRPr lang="en-US" smtClean="0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981200" y="3343275"/>
            <a:ext cx="5257800" cy="3057525"/>
            <a:chOff x="1776" y="1965"/>
            <a:chExt cx="2064" cy="1200"/>
          </a:xfrm>
        </p:grpSpPr>
        <p:grpSp>
          <p:nvGrpSpPr>
            <p:cNvPr id="41990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42011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2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42009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0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Rectangle 2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1989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  <p:pic>
        <p:nvPicPr>
          <p:cNvPr id="4301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1447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of the given set of points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Choose kernel and bandwidth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For each point: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a window on that point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Compute the mean of the data in the search window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the search window at the new mean location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Repeat (b,c) until convergence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Assign points that lead to nearby modes to the same cluster</a:t>
            </a:r>
          </a:p>
          <a:p>
            <a:pPr marL="533400" indent="-533400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sz="2000" dirty="0" smtClean="0"/>
              <a:t>Compute features for each pixel (color, gradients, texture, </a:t>
            </a:r>
            <a:r>
              <a:rPr lang="en-US" sz="2000" dirty="0" err="1" smtClean="0"/>
              <a:t>etc</a:t>
            </a:r>
            <a:r>
              <a:rPr lang="en-US" sz="2000" dirty="0" smtClean="0"/>
              <a:t>); also store each pixel’s position</a:t>
            </a:r>
            <a:endParaRPr lang="en-US" sz="2000" dirty="0" smtClean="0"/>
          </a:p>
          <a:p>
            <a:pPr marL="533400" indent="-533400" eaLnBrk="1" hangingPunct="1"/>
            <a:r>
              <a:rPr lang="en-US" sz="2000" dirty="0" smtClean="0"/>
              <a:t>Set kernel size for features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position K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 marL="533400" indent="-533400" eaLnBrk="1" hangingPunct="1"/>
            <a:r>
              <a:rPr lang="en-US" sz="2000" dirty="0" smtClean="0"/>
              <a:t>Initialize windows at individual pixel locations</a:t>
            </a:r>
          </a:p>
          <a:p>
            <a:pPr marL="533400" indent="-533400" eaLnBrk="1" hangingPunct="1"/>
            <a:r>
              <a:rPr lang="en-US" sz="2000" dirty="0" smtClean="0"/>
              <a:t>Perform mean shift for each window until convergence</a:t>
            </a:r>
          </a:p>
          <a:p>
            <a:pPr marL="533400" indent="-533400" eaLnBrk="1" hangingPunct="1"/>
            <a:r>
              <a:rPr lang="en-US" sz="2000" dirty="0" smtClean="0"/>
              <a:t>Merge </a:t>
            </a:r>
            <a:r>
              <a:rPr lang="en-US" sz="2000" dirty="0" smtClean="0"/>
              <a:t>modes </a:t>
            </a:r>
            <a:r>
              <a:rPr lang="en-US" sz="2000" dirty="0" smtClean="0"/>
              <a:t>that are within width of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K</a:t>
            </a:r>
            <a:r>
              <a:rPr lang="en-US" sz="2000" baseline="-25000" dirty="0" smtClean="0"/>
              <a:t>s</a:t>
            </a:r>
            <a:endParaRPr lang="en-US" sz="2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by Mean Shift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segmentation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4800" y="62484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hlinkClick r:id="rId4"/>
              </a:rPr>
              <a:t>http://www.caip.rutgers.edu/~comanici/MSPAMI/msPamiResults.html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Mean-shift: other issues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Speedups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Binned estimation – replace points within some “bin” by point at center with mass</a:t>
            </a: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search of </a:t>
            </a:r>
            <a:r>
              <a:rPr lang="en-US" dirty="0" smtClean="0"/>
              <a:t>neighbors – e.g., k-d tree or approximate NN</a:t>
            </a: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Update </a:t>
            </a:r>
            <a:r>
              <a:rPr lang="en-US" dirty="0" smtClean="0"/>
              <a:t>all windows </a:t>
            </a:r>
            <a:r>
              <a:rPr lang="en-US" dirty="0" smtClean="0"/>
              <a:t>in each iteration (faster convergence)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Other tricks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Use </a:t>
            </a:r>
            <a:r>
              <a:rPr lang="en-US" dirty="0" err="1" smtClean="0"/>
              <a:t>kNN</a:t>
            </a:r>
            <a:r>
              <a:rPr lang="en-US" dirty="0" smtClean="0"/>
              <a:t> to determine window sizes adaptively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Lots of theoretical support</a:t>
            </a:r>
          </a:p>
          <a:p>
            <a:pPr lvl="1">
              <a:buFont typeface="Arial" pitchFamily="34" charset="0"/>
              <a:buNone/>
              <a:defRPr/>
            </a:pPr>
            <a:r>
              <a:rPr lang="en-US" dirty="0" smtClean="0">
                <a:cs typeface="Arial" pitchFamily="34" charset="0"/>
              </a:rPr>
              <a:t>	</a:t>
            </a:r>
            <a:r>
              <a:rPr lang="en-US" sz="2400" dirty="0" smtClean="0">
                <a:cs typeface="Arial" pitchFamily="34" charset="0"/>
              </a:rPr>
              <a:t>D. </a:t>
            </a:r>
            <a:r>
              <a:rPr lang="en-US" sz="2400" dirty="0" err="1" smtClean="0">
                <a:cs typeface="Arial" pitchFamily="34" charset="0"/>
              </a:rPr>
              <a:t>Comaniciu</a:t>
            </a:r>
            <a:r>
              <a:rPr lang="en-US" sz="2400" dirty="0" smtClean="0">
                <a:cs typeface="Arial" pitchFamily="34" charset="0"/>
              </a:rPr>
              <a:t> and P. Meer, Mean Shift: A Robust Approach toward Feature Space Analysis, PAMI 2002. 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>
              <a:cs typeface="Arial" pitchFamily="34" charset="0"/>
            </a:endParaRP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mean-shift for HW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Goal is to understand the basics of how mean-shift works</a:t>
            </a:r>
          </a:p>
          <a:p>
            <a:pPr lvl="1"/>
            <a:r>
              <a:rPr lang="en-US" dirty="0" smtClean="0"/>
              <a:t>Just get something working that has the right behavior qualitatively</a:t>
            </a:r>
          </a:p>
          <a:p>
            <a:pPr lvl="1"/>
            <a:r>
              <a:rPr lang="en-US" dirty="0" smtClean="0"/>
              <a:t>Don’t worry about speed</a:t>
            </a:r>
          </a:p>
          <a:p>
            <a:r>
              <a:rPr lang="en-US" dirty="0" smtClean="0"/>
              <a:t>Simplifications</a:t>
            </a:r>
          </a:p>
          <a:p>
            <a:pPr lvl="1"/>
            <a:r>
              <a:rPr lang="en-US" dirty="0" smtClean="0"/>
              <a:t>Work with very small images (120x80)</a:t>
            </a:r>
          </a:p>
          <a:p>
            <a:pPr lvl="1"/>
            <a:r>
              <a:rPr lang="en-US" dirty="0" smtClean="0"/>
              <a:t>Use a uniform kernel (compute the mean of color, position within some neighborhood given by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 and K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use a heuristic for merging similar modes</a:t>
            </a:r>
          </a:p>
        </p:txBody>
      </p:sp>
    </p:spTree>
    <p:extLst>
      <p:ext uri="{BB962C8B-B14F-4D97-AF65-F5344CB8AC3E}">
        <p14:creationId xmlns:p14="http://schemas.microsoft.com/office/powerpoint/2010/main" val="4917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Good </a:t>
            </a:r>
            <a:r>
              <a:rPr lang="en-US" sz="2400" dirty="0" smtClean="0"/>
              <a:t>general-purpose </a:t>
            </a:r>
            <a:r>
              <a:rPr lang="en-US" sz="2400" dirty="0" smtClean="0"/>
              <a:t>segmentation</a:t>
            </a:r>
          </a:p>
          <a:p>
            <a:pPr lvl="1" eaLnBrk="1" hangingPunct="1"/>
            <a:r>
              <a:rPr lang="en-US" sz="2400" dirty="0" smtClean="0"/>
              <a:t>Flexible in number and shape of regions</a:t>
            </a:r>
          </a:p>
          <a:p>
            <a:pPr lvl="1" eaLnBrk="1" hangingPunct="1"/>
            <a:r>
              <a:rPr lang="en-US" sz="2400" dirty="0" smtClean="0"/>
              <a:t>Robust to outliers</a:t>
            </a:r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Have to choose kernel size in advance</a:t>
            </a:r>
          </a:p>
          <a:p>
            <a:pPr lvl="1" eaLnBrk="1" hangingPunct="1"/>
            <a:r>
              <a:rPr lang="en-US" sz="2400" dirty="0" smtClean="0"/>
              <a:t>Not suitable for high-dimensional features</a:t>
            </a:r>
          </a:p>
          <a:p>
            <a:pPr eaLnBrk="1" hangingPunct="1"/>
            <a:r>
              <a:rPr lang="en-US" sz="2800" dirty="0" smtClean="0"/>
              <a:t>When to use it</a:t>
            </a:r>
          </a:p>
          <a:p>
            <a:pPr lvl="1" eaLnBrk="1" hangingPunct="1"/>
            <a:r>
              <a:rPr lang="en-US" sz="2400" dirty="0" smtClean="0"/>
              <a:t>Oversegmentation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Multiple segmentations</a:t>
            </a:r>
          </a:p>
          <a:p>
            <a:pPr lvl="1" eaLnBrk="1" hangingPunct="1"/>
            <a:r>
              <a:rPr lang="en-US" sz="2400" dirty="0" smtClean="0"/>
              <a:t>Tracking, clustering, filtering </a:t>
            </a:r>
            <a:r>
              <a:rPr lang="en-US" sz="2400" dirty="0" smtClean="0"/>
              <a:t>applications</a:t>
            </a:r>
          </a:p>
          <a:p>
            <a:pPr lvl="2" eaLnBrk="1" hangingPunct="1"/>
            <a:r>
              <a:rPr lang="en-US" sz="2000" dirty="0"/>
              <a:t>D. </a:t>
            </a:r>
            <a:r>
              <a:rPr lang="en-US" sz="2000" dirty="0" err="1"/>
              <a:t>Comaniciu</a:t>
            </a:r>
            <a:r>
              <a:rPr lang="en-US" sz="2000" dirty="0"/>
              <a:t>, V. Ramesh, P. Meer: </a:t>
            </a:r>
            <a:r>
              <a:rPr lang="en-US" sz="2000" i="1" dirty="0">
                <a:hlinkClick r:id="rId3"/>
              </a:rPr>
              <a:t>Real-Time Tracking of Non-Rigid Objects using Mean Shift</a:t>
            </a:r>
            <a:r>
              <a:rPr lang="en-US" sz="2000" dirty="0"/>
              <a:t>, </a:t>
            </a:r>
            <a:r>
              <a:rPr lang="en-US" sz="2000" i="1" dirty="0" smtClean="0"/>
              <a:t>Best Paper Award</a:t>
            </a:r>
            <a:r>
              <a:rPr lang="en-US" sz="2000" dirty="0" smtClean="0"/>
              <a:t>, </a:t>
            </a:r>
            <a:r>
              <a:rPr lang="en-US" sz="2000" dirty="0"/>
              <a:t>IEEE Conf. Computer Vision and Pattern Recognition (CVPR'00), Hilton Head Island, South Carolina, Vol. 2, 142-149, 2000 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algorithm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43376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t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0"/>
            <a:ext cx="534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pic>
        <p:nvPicPr>
          <p:cNvPr id="51203" name="Picture 2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C:\Documents and Settings\Derek Hoiem\My Documents\Classes\Spring10 - Computer Vision\figs\7\len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66800"/>
            <a:ext cx="301783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1219199" y="41148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4267199" y="41148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Gradient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6659562" y="4038600"/>
            <a:ext cx="256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Watershed boundaries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0" t="15057" r="27680" b="41465"/>
          <a:stretch/>
        </p:blipFill>
        <p:spPr bwMode="auto">
          <a:xfrm>
            <a:off x="3604260" y="4484688"/>
            <a:ext cx="2395852" cy="23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Meyer’s watershed segmentation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Choose local minima as region seeds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Add neighbors to priority queue, sorted by value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Take top priority pixel from queue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If all labeled neighbors have same label, assign </a:t>
            </a:r>
            <a:r>
              <a:rPr lang="en-US" dirty="0" smtClean="0"/>
              <a:t>that label to </a:t>
            </a:r>
            <a:r>
              <a:rPr lang="en-US" dirty="0" smtClean="0"/>
              <a:t>pixel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Add all non-marked </a:t>
            </a:r>
            <a:r>
              <a:rPr lang="en-US" dirty="0" smtClean="0"/>
              <a:t>neighbors to queue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Repeat step 3 until </a:t>
            </a:r>
            <a:r>
              <a:rPr lang="en-US" dirty="0" smtClean="0"/>
              <a:t>finished (all remaining pixels in queue are on the boundary)</a:t>
            </a:r>
            <a:endParaRPr lang="en-US" dirty="0" smtClean="0"/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7332663" y="63960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Meyer 1991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6096000"/>
            <a:ext cx="553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Matlab: seg = watershed(bnd_im)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trick</a:t>
            </a:r>
          </a:p>
        </p:txBody>
      </p:sp>
      <p:sp>
        <p:nvSpPr>
          <p:cNvPr id="532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Use Gaussian or median filter to reduce number of regions</a:t>
            </a:r>
          </a:p>
        </p:txBody>
      </p:sp>
      <p:pic>
        <p:nvPicPr>
          <p:cNvPr id="103426" name="Picture 2" descr="C:\Documents and Settings\Derek Hoiem\My Documents\Classes\Spring10 - Computer Vision\figs\8\lena_gra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C:\Documents and Settings\Derek Hoiem\My Documents\Classes\Spring10 - Computer Vision\figs\8\lena_watersh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Use as a starting point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Ultrametric</a:t>
            </a:r>
            <a:r>
              <a:rPr lang="en-US" dirty="0" smtClean="0"/>
              <a:t> contour map (</a:t>
            </a:r>
            <a:r>
              <a:rPr lang="en-US" dirty="0" err="1" smtClean="0"/>
              <a:t>Arbelaez</a:t>
            </a:r>
            <a:r>
              <a:rPr lang="en-US" dirty="0" smtClean="0"/>
              <a:t> 2006)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Works with any soft boundaries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Pb</a:t>
            </a:r>
            <a:r>
              <a:rPr lang="en-US" dirty="0" smtClean="0"/>
              <a:t> (w/o non-max suppression)</a:t>
            </a: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Canny </a:t>
            </a:r>
            <a:r>
              <a:rPr lang="en-US" dirty="0"/>
              <a:t>(w/o non-max suppression</a:t>
            </a:r>
            <a:r>
              <a:rPr lang="en-US" dirty="0" smtClean="0"/>
              <a:t>)</a:t>
            </a: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Etc.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(&lt; 1 sec for 512x512 image</a:t>
            </a:r>
            <a:r>
              <a:rPr lang="en-US" dirty="0" smtClean="0"/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Preserves boundaries</a:t>
            </a: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Only as good as the soft boundaries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Not easy to get variety of regions for multiple </a:t>
            </a:r>
            <a:r>
              <a:rPr lang="en-US" dirty="0" smtClean="0"/>
              <a:t>segmentations</a:t>
            </a:r>
            <a:endParaRPr lang="en-US" dirty="0" smtClean="0"/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Preferred algorithm for hierarchical 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 in segmentation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Oversegmentation</a:t>
            </a:r>
          </a:p>
          <a:p>
            <a:pPr lvl="1"/>
            <a:r>
              <a:rPr lang="en-US" dirty="0" smtClean="0"/>
              <a:t>Watershed +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 my favorite</a:t>
            </a:r>
            <a:endParaRPr lang="en-US" dirty="0" smtClean="0"/>
          </a:p>
          <a:p>
            <a:pPr lvl="1"/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 2004 </a:t>
            </a:r>
            <a:r>
              <a:rPr lang="en-US" dirty="0">
                <a:sym typeface="Wingdings" pitchFamily="2" charset="2"/>
              </a:rPr>
              <a:t> my </a:t>
            </a:r>
            <a:r>
              <a:rPr lang="en-US" dirty="0" smtClean="0">
                <a:sym typeface="Wingdings" pitchFamily="2" charset="2"/>
              </a:rPr>
              <a:t>favorite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>
                <a:hlinkClick r:id="rId2"/>
              </a:rPr>
              <a:t>http://www.cs.brown.edu/~pff/segment/</a:t>
            </a:r>
            <a:endParaRPr lang="en-US" dirty="0" smtClean="0"/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Mean-shift</a:t>
            </a:r>
          </a:p>
          <a:p>
            <a:endParaRPr lang="en-US" dirty="0"/>
          </a:p>
          <a:p>
            <a:r>
              <a:rPr lang="en-US" dirty="0" smtClean="0"/>
              <a:t>Larger regions</a:t>
            </a:r>
          </a:p>
          <a:p>
            <a:pPr lvl="1"/>
            <a:r>
              <a:rPr lang="en-US" dirty="0"/>
              <a:t>Hierarchical segmentation (e.g., from </a:t>
            </a:r>
            <a:r>
              <a:rPr lang="en-US" dirty="0" err="1"/>
              <a:t>Pb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 my favorite</a:t>
            </a:r>
            <a:endParaRPr lang="en-US" dirty="0" smtClean="0"/>
          </a:p>
          <a:p>
            <a:pPr lvl="1"/>
            <a:r>
              <a:rPr lang="en-US" dirty="0" smtClean="0"/>
              <a:t>Normalized cuts</a:t>
            </a:r>
          </a:p>
          <a:p>
            <a:pPr lvl="1"/>
            <a:r>
              <a:rPr lang="en-US" dirty="0" smtClean="0"/>
              <a:t>Mean-shift</a:t>
            </a:r>
          </a:p>
          <a:p>
            <a:pPr lvl="1"/>
            <a:r>
              <a:rPr lang="en-US" dirty="0" smtClean="0"/>
              <a:t>Seed + graph cuts (discussed later)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7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: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9034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5" y="40386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012" y="5033772"/>
            <a:ext cx="49744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Good for thin regions</a:t>
            </a:r>
          </a:p>
          <a:p>
            <a:r>
              <a:rPr lang="en-US" dirty="0" smtClean="0"/>
              <a:t>+ Fast</a:t>
            </a:r>
          </a:p>
          <a:p>
            <a:r>
              <a:rPr lang="en-US" dirty="0" smtClean="0"/>
              <a:t>+ Easy to control coarseness of segmentations</a:t>
            </a:r>
          </a:p>
          <a:p>
            <a:r>
              <a:rPr lang="en-US" dirty="0" smtClean="0"/>
              <a:t>+ Can include both large and small regions</a:t>
            </a:r>
          </a:p>
          <a:p>
            <a:r>
              <a:rPr lang="en-US" dirty="0"/>
              <a:t> </a:t>
            </a:r>
            <a:r>
              <a:rPr lang="en-US" dirty="0" smtClean="0"/>
              <a:t>- Often creates regions with strange shapes</a:t>
            </a:r>
          </a:p>
          <a:p>
            <a:r>
              <a:rPr lang="en-US" dirty="0" smtClean="0"/>
              <a:t> - Sometimes makes very large errors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5632" y="1295168"/>
            <a:ext cx="63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smtClean="0">
                <a:hlinkClick r:id="rId6"/>
              </a:rPr>
              <a:t>http://www.cs.brown.edu/~pff/segment/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514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Turbo Pixels: </a:t>
            </a:r>
            <a:r>
              <a:rPr lang="en-US" dirty="0" err="1" smtClean="0"/>
              <a:t>Levinstein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5" y="1905000"/>
            <a:ext cx="6985864" cy="467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653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http://www.cs.toronto.edu/~kyros/pubs/09.pami.turbopixels.pdf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910"/>
            <a:ext cx="838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Tries to preserve boundaries like watershed but to produce more regular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6388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smtClean="0"/>
              <a:t>Gestalt cues and principles of organization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smtClean="0"/>
              <a:t>Uses of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smtClean="0"/>
              <a:t>Efficiency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smtClean="0"/>
              <a:t>Better features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smtClean="0"/>
              <a:t>Want the segmented object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smtClean="0"/>
              <a:t>Mean-shift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smtClean="0"/>
              <a:t>Good general-purpose segmentation method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smtClean="0"/>
              <a:t>Generally useful clustering, tracking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smtClean="0"/>
              <a:t>Watershed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smtClean="0"/>
              <a:t>Good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smtClean="0"/>
              <a:t>Use in combination with boundary prediction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240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84800"/>
            <a:ext cx="1828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698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46422" r="17021" b="9477"/>
          <a:stretch>
            <a:fillRect/>
          </a:stretch>
        </p:blipFill>
        <p:spPr bwMode="auto">
          <a:xfrm>
            <a:off x="6324600" y="3657600"/>
            <a:ext cx="251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Nicely written mean-shift explanation (with math)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600" dirty="0" smtClean="0">
                <a:hlinkClick r:id="rId2"/>
              </a:rPr>
              <a:t>http://saravananthirumuruganathan.wordpress.com/2010/04/01/introduction-to-mean-shift-algorithm/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Includes .m code for mean-shift clustering ---  feel free to look at it but your code for segmentation will </a:t>
            </a:r>
            <a:r>
              <a:rPr lang="en-US" sz="2400" smtClean="0"/>
              <a:t>be different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Mean-shift paper by </a:t>
            </a:r>
            <a:r>
              <a:rPr lang="en-US" dirty="0" err="1" smtClean="0"/>
              <a:t>Comaniciu</a:t>
            </a:r>
            <a:r>
              <a:rPr lang="en-US" dirty="0" smtClean="0"/>
              <a:t> and Meer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000" dirty="0" smtClean="0">
                <a:hlinkClick r:id="rId3"/>
              </a:rPr>
              <a:t>http://www.caip.rutgers.edu/~comanici/Papers/MsRobustApproach.pdf</a:t>
            </a: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Adaptive mean shift in higher dimensions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400" i="1" dirty="0" smtClean="0">
                <a:hlinkClick r:id="rId4"/>
              </a:rPr>
              <a:t>http://mis.hevra.haifa.ac.il/~ishimshoni/papers/chap9.pdf</a:t>
            </a:r>
            <a:endParaRPr lang="en-US" sz="2400" i="1" dirty="0" smtClean="0"/>
          </a:p>
          <a:p>
            <a:pPr>
              <a:buFont typeface="Arial" pitchFamily="34" charset="0"/>
              <a:buNone/>
              <a:defRPr/>
            </a:pPr>
            <a:endParaRPr lang="en-US" sz="2400" i="1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3300" dirty="0" smtClean="0"/>
              <a:t>Contours to regions (watershed): </a:t>
            </a:r>
            <a:r>
              <a:rPr lang="en-US" sz="3300" dirty="0" err="1" smtClean="0"/>
              <a:t>Arbelaez</a:t>
            </a:r>
            <a:r>
              <a:rPr lang="en-US" sz="3300" dirty="0" smtClean="0"/>
              <a:t> et al. 2009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400" dirty="0" smtClean="0">
                <a:hlinkClick r:id="rId5"/>
              </a:rPr>
              <a:t>http://www.eecs.berkeley.edu/~arbelaez/publications/Arbelaez_Maire_Fowlkes_Malik_CVPR2009.pdf</a:t>
            </a: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2800" i="1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3400" y="12192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German: </a:t>
            </a:r>
            <a:r>
              <a:rPr lang="en-US" sz="2400" i="1"/>
              <a:t>Gestalt</a:t>
            </a:r>
            <a:r>
              <a:rPr lang="en-US" sz="2400"/>
              <a:t> - "form" or "whole”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609600" y="17526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Berlin School, early 20th century</a:t>
            </a:r>
          </a:p>
          <a:p>
            <a:endParaRPr lang="en-US" sz="800"/>
          </a:p>
          <a:p>
            <a:r>
              <a:rPr lang="en-US" sz="2400"/>
              <a:t>Kurt Koffka, Max Wertheimer, and Wolfgang Köhler 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57200" y="3124200"/>
            <a:ext cx="5791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/>
              <a:t>View of brain: </a:t>
            </a:r>
          </a:p>
          <a:p>
            <a:pPr>
              <a:buFont typeface="Arial" charset="0"/>
              <a:buChar char="•"/>
            </a:pPr>
            <a:r>
              <a:rPr lang="en-US" sz="2400"/>
              <a:t> whole is more than the sum of its parts </a:t>
            </a:r>
          </a:p>
          <a:p>
            <a:pPr>
              <a:buFont typeface="Arial" charset="0"/>
              <a:buChar char="•"/>
            </a:pPr>
            <a:r>
              <a:rPr lang="en-US" sz="2400"/>
              <a:t> holistic</a:t>
            </a:r>
          </a:p>
          <a:p>
            <a:pPr>
              <a:buFont typeface="Arial" charset="0"/>
              <a:buChar char="•"/>
            </a:pPr>
            <a:r>
              <a:rPr lang="en-US" sz="2400"/>
              <a:t> parallel </a:t>
            </a:r>
          </a:p>
          <a:p>
            <a:pPr>
              <a:buFont typeface="Arial" charset="0"/>
              <a:buChar char="•"/>
            </a:pPr>
            <a:r>
              <a:rPr lang="en-US" sz="2400"/>
              <a:t> analog </a:t>
            </a:r>
          </a:p>
          <a:p>
            <a:pPr>
              <a:buFont typeface="Arial" charset="0"/>
              <a:buChar char="•"/>
            </a:pPr>
            <a:r>
              <a:rPr lang="en-US" sz="2400"/>
              <a:t> self-organizing tendencies </a:t>
            </a:r>
          </a:p>
          <a:p>
            <a:pPr lvl="2"/>
            <a:endParaRPr lang="en-US" sz="240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009900"/>
            <a:ext cx="23669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0" y="6488113"/>
            <a:ext cx="2282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Slide from S. Saverese</a:t>
            </a:r>
          </a:p>
        </p:txBody>
      </p:sp>
      <p:sp>
        <p:nvSpPr>
          <p:cNvPr id="1127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Gestalt psychology</a:t>
            </a:r>
            <a:r>
              <a:rPr lang="en-US" sz="3600"/>
              <a:t> or </a:t>
            </a:r>
            <a:r>
              <a:rPr lang="en-US" sz="3600" b="1"/>
              <a:t>gestaltism</a:t>
            </a:r>
            <a:r>
              <a:rPr lang="en-US" sz="360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dirty="0" smtClean="0"/>
              <a:t>class: EM algorithm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to bring something to take notes (will include a long derivation)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/>
          </p:cNvGrpSpPr>
          <p:nvPr/>
        </p:nvGrpSpPr>
        <p:grpSpPr bwMode="auto">
          <a:xfrm>
            <a:off x="3505200" y="914400"/>
            <a:ext cx="5410200" cy="5518150"/>
            <a:chOff x="3352800" y="1143000"/>
            <a:chExt cx="5410200" cy="5518150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143000"/>
              <a:ext cx="5410200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"/>
            <p:cNvSpPr txBox="1">
              <a:spLocks noChangeArrowheads="1"/>
            </p:cNvSpPr>
            <p:nvPr/>
          </p:nvSpPr>
          <p:spPr bwMode="auto">
            <a:xfrm>
              <a:off x="5029200" y="6324600"/>
              <a:ext cx="23526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cs typeface="Arial" charset="0"/>
                </a:rPr>
                <a:t>The Muller-Lyer illusion</a:t>
              </a:r>
            </a:p>
          </p:txBody>
        </p:sp>
      </p:grpSp>
      <p:sp>
        <p:nvSpPr>
          <p:cNvPr id="1229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Gestaltism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25146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219200" y="4267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810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14478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581400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488811">
            <a:off x="3444875" y="3143250"/>
            <a:ext cx="420688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098211">
            <a:off x="3446463" y="4064000"/>
            <a:ext cx="414337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 perceive the interpretation, not the senses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2209800"/>
            <a:ext cx="3352800" cy="158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67400" y="1981200"/>
            <a:ext cx="304800" cy="228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224088" y="1905000"/>
            <a:ext cx="304800" cy="30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57912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4003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55245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24001" y="3200400"/>
            <a:ext cx="19812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4191000"/>
            <a:ext cx="28956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877594" y="3199606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14600" y="41910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228600" y="4191000"/>
            <a:ext cx="2286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293143" y="4945857"/>
            <a:ext cx="976313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3124200" y="4800600"/>
            <a:ext cx="1905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923632" y="4906168"/>
            <a:ext cx="958850" cy="747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22098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8674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6388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30380</TotalTime>
  <Words>1534</Words>
  <Application>Microsoft Office PowerPoint</Application>
  <PresentationFormat>On-screen Show (4:3)</PresentationFormat>
  <Paragraphs>359</Paragraphs>
  <Slides>60</Slides>
  <Notes>28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Times New Roman</vt:lpstr>
      <vt:lpstr>Wingdings</vt:lpstr>
      <vt:lpstr>Office Theme</vt:lpstr>
      <vt:lpstr>Bitmap Image</vt:lpstr>
      <vt:lpstr>Adobe Photoshop Image</vt:lpstr>
      <vt:lpstr>MathType 5.0 Equation</vt:lpstr>
      <vt:lpstr>Grouping and Segmentation</vt:lpstr>
      <vt:lpstr>Announcements</vt:lpstr>
      <vt:lpstr>Today’s class</vt:lpstr>
      <vt:lpstr>Gestalt grouping</vt:lpstr>
      <vt:lpstr>PowerPoint Presentation</vt:lpstr>
      <vt:lpstr>PowerPoint Presentation</vt:lpstr>
      <vt:lpstr>PowerPoint Presentation</vt:lpstr>
      <vt:lpstr>We perceive the interpretation, not the senses</vt:lpstr>
      <vt:lpstr>PowerPoint Presentation</vt:lpstr>
      <vt:lpstr>PowerPoint Presentation</vt:lpstr>
      <vt:lpstr>Gestaltists do not believe in coincidence</vt:lpstr>
      <vt:lpstr>PowerPoint Presentation</vt:lpstr>
      <vt:lpstr>PowerPoint Presentation</vt:lpstr>
      <vt:lpstr>PowerPoint Presentation</vt:lpstr>
      <vt:lpstr>PowerPoint Presentation</vt:lpstr>
      <vt:lpstr>Gestalt cues</vt:lpstr>
      <vt:lpstr>Image segmentation</vt:lpstr>
      <vt:lpstr>Segmentation for feature support</vt:lpstr>
      <vt:lpstr>Segmentation for efficiency</vt:lpstr>
      <vt:lpstr>Segmentation as a result</vt:lpstr>
      <vt:lpstr>Types of segmentations</vt:lpstr>
      <vt:lpstr>Major processes for segmentation</vt:lpstr>
      <vt:lpstr>Segmentation using clustering</vt:lpstr>
      <vt:lpstr>Feature Space</vt:lpstr>
      <vt:lpstr>PowerPoint Presentation</vt:lpstr>
      <vt:lpstr>K-Means pros and cons</vt:lpstr>
      <vt:lpstr>Mean shift segmentation</vt:lpstr>
      <vt:lpstr>Mean shift algorithm</vt:lpstr>
      <vt:lpstr>Kernel density estimation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Real Modality Analysis</vt:lpstr>
      <vt:lpstr>Attraction basin</vt:lpstr>
      <vt:lpstr>Attraction basin</vt:lpstr>
      <vt:lpstr>Mean shift clustering</vt:lpstr>
      <vt:lpstr>Segmentation by Mean Shift</vt:lpstr>
      <vt:lpstr>Mean shift segmentation results</vt:lpstr>
      <vt:lpstr>PowerPoint Presentation</vt:lpstr>
      <vt:lpstr>Mean-shift: other issues</vt:lpstr>
      <vt:lpstr>Doing mean-shift for HW 4</vt:lpstr>
      <vt:lpstr>Mean shift pros and cons</vt:lpstr>
      <vt:lpstr>Watershed algorithm</vt:lpstr>
      <vt:lpstr>Watershed segmentation</vt:lpstr>
      <vt:lpstr>Meyer’s watershed segmentation</vt:lpstr>
      <vt:lpstr>Simple trick</vt:lpstr>
      <vt:lpstr>Watershed usage</vt:lpstr>
      <vt:lpstr>Watershed pros and cons</vt:lpstr>
      <vt:lpstr>Choices in segmentation algorithms</vt:lpstr>
      <vt:lpstr>Felzenszwalb and Huttenlocher: Graph-Based Segmentation</vt:lpstr>
      <vt:lpstr>Turbo Pixels: Levinstein et al. 2009</vt:lpstr>
      <vt:lpstr>Things to remember</vt:lpstr>
      <vt:lpstr>Further reading</vt:lpstr>
      <vt:lpstr>Next class: EM algorithm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87</cp:revision>
  <cp:lastPrinted>2012-03-13T17:25:13Z</cp:lastPrinted>
  <dcterms:created xsi:type="dcterms:W3CDTF">2009-12-16T02:55:56Z</dcterms:created>
  <dcterms:modified xsi:type="dcterms:W3CDTF">2012-03-13T18:35:48Z</dcterms:modified>
</cp:coreProperties>
</file>