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425" r:id="rId2"/>
    <p:sldId id="826" r:id="rId3"/>
    <p:sldId id="800" r:id="rId4"/>
    <p:sldId id="806" r:id="rId5"/>
    <p:sldId id="807" r:id="rId6"/>
    <p:sldId id="808" r:id="rId7"/>
    <p:sldId id="827" r:id="rId8"/>
    <p:sldId id="802" r:id="rId9"/>
    <p:sldId id="777" r:id="rId10"/>
    <p:sldId id="779" r:id="rId11"/>
    <p:sldId id="780" r:id="rId12"/>
    <p:sldId id="781" r:id="rId13"/>
    <p:sldId id="810" r:id="rId14"/>
    <p:sldId id="782" r:id="rId15"/>
    <p:sldId id="828" r:id="rId16"/>
    <p:sldId id="786" r:id="rId17"/>
    <p:sldId id="787" r:id="rId18"/>
    <p:sldId id="788" r:id="rId19"/>
    <p:sldId id="789" r:id="rId20"/>
    <p:sldId id="790" r:id="rId21"/>
    <p:sldId id="791" r:id="rId22"/>
    <p:sldId id="792" r:id="rId23"/>
    <p:sldId id="805" r:id="rId24"/>
    <p:sldId id="814" r:id="rId25"/>
    <p:sldId id="818" r:id="rId26"/>
    <p:sldId id="823" r:id="rId27"/>
    <p:sldId id="817" r:id="rId28"/>
    <p:sldId id="819" r:id="rId29"/>
    <p:sldId id="811" r:id="rId30"/>
    <p:sldId id="812" r:id="rId31"/>
    <p:sldId id="813" r:id="rId32"/>
    <p:sldId id="820" r:id="rId33"/>
    <p:sldId id="821" r:id="rId34"/>
    <p:sldId id="798" r:id="rId35"/>
    <p:sldId id="824" r:id="rId36"/>
    <p:sldId id="825" r:id="rId37"/>
    <p:sldId id="621" r:id="rId38"/>
    <p:sldId id="732" r:id="rId39"/>
    <p:sldId id="733" r:id="rId40"/>
    <p:sldId id="734" r:id="rId41"/>
    <p:sldId id="735" r:id="rId42"/>
    <p:sldId id="737" r:id="rId43"/>
    <p:sldId id="738" r:id="rId44"/>
    <p:sldId id="739" r:id="rId45"/>
    <p:sldId id="740" r:id="rId46"/>
    <p:sldId id="741" r:id="rId47"/>
    <p:sldId id="742" r:id="rId48"/>
    <p:sldId id="743" r:id="rId49"/>
    <p:sldId id="744" r:id="rId50"/>
    <p:sldId id="745" r:id="rId51"/>
    <p:sldId id="747" r:id="rId52"/>
    <p:sldId id="746" r:id="rId53"/>
    <p:sldId id="748" r:id="rId54"/>
    <p:sldId id="749" r:id="rId55"/>
    <p:sldId id="751" r:id="rId56"/>
    <p:sldId id="752" r:id="rId57"/>
    <p:sldId id="753" r:id="rId58"/>
    <p:sldId id="754" r:id="rId59"/>
    <p:sldId id="755" r:id="rId60"/>
    <p:sldId id="757" r:id="rId61"/>
    <p:sldId id="775" r:id="rId62"/>
    <p:sldId id="774" r:id="rId63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AA676"/>
    <a:srgbClr val="32000C"/>
    <a:srgbClr val="CB6B30"/>
    <a:srgbClr val="E36243"/>
    <a:srgbClr val="FF4A7E"/>
    <a:srgbClr val="0B0B0B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42" autoAdjust="0"/>
    <p:restoredTop sz="86792" autoAdjust="0"/>
  </p:normalViewPr>
  <p:slideViewPr>
    <p:cSldViewPr>
      <p:cViewPr varScale="1">
        <p:scale>
          <a:sx n="51" d="100"/>
          <a:sy n="51" d="100"/>
        </p:scale>
        <p:origin x="-799" y="-8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3" y="13843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55"/>
    </p:cViewPr>
  </p:sorterViewPr>
  <p:notesViewPr>
    <p:cSldViewPr>
      <p:cViewPr varScale="1">
        <p:scale>
          <a:sx n="47" d="100"/>
          <a:sy n="47" d="100"/>
        </p:scale>
        <p:origin x="-1717" y="-98"/>
      </p:cViewPr>
      <p:guideLst>
        <p:guide orient="horz" pos="2904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4.xml"/><Relationship Id="rId2" Type="http://schemas.openxmlformats.org/officeDocument/2006/relationships/slide" Target="slides/slide43.xml"/><Relationship Id="rId1" Type="http://schemas.openxmlformats.org/officeDocument/2006/relationships/slide" Target="slides/slide39.xml"/><Relationship Id="rId6" Type="http://schemas.openxmlformats.org/officeDocument/2006/relationships/slide" Target="slides/slide51.xml"/><Relationship Id="rId5" Type="http://schemas.openxmlformats.org/officeDocument/2006/relationships/slide" Target="slides/slide47.xml"/><Relationship Id="rId4" Type="http://schemas.openxmlformats.org/officeDocument/2006/relationships/slide" Target="slides/slide4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image" Target="../media/image7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7.wmf"/><Relationship Id="rId4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8A9EF-8FCD-4D1E-A248-EC9709367834}" type="datetimeFigureOut">
              <a:rPr lang="en-US" smtClean="0"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6506-27FE-4FB3-8A80-88747C394F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198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EFF6AE-02E3-40BB-A094-82F236F4F909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D2BCC9-46BE-4B1E-A65D-31834D5B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080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9C5801-6059-4A56-9CF0-D84F62AABD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979ED-C6CC-40A2-A428-3F02D2EDBD61}" type="slidenum">
              <a:rPr lang="en-US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1979ED-C6CC-40A2-A428-3F02D2EDBD61}" type="slidenum">
              <a:rPr lang="en-US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76B967-2C30-4A64-869B-EBE8BC15F87D}" type="slidenum">
              <a:rPr lang="en-US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X’ is X in the second camera’s coordinate system</a:t>
            </a:r>
          </a:p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B7B43F-908A-4F6B-AE5A-8E4111B59F93}" type="slidenum">
              <a:rPr lang="en-US" smtClean="0">
                <a:latin typeface="Arial" pitchFamily="34" charset="0"/>
                <a:cs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  <a:cs typeface="Arial" pitchFamily="34" charset="0"/>
              </a:rPr>
              <a:t>[t]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en-US" baseline="0" dirty="0" smtClean="0">
                <a:latin typeface="Arial" pitchFamily="34" charset="0"/>
                <a:cs typeface="Arial" pitchFamily="34" charset="0"/>
              </a:rPr>
              <a:t>is the skew symmetric matrix of t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77EAFA-5EC7-4AC9-B1E1-35392252E4F5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EF964D-6FEB-4DF6-993B-BC23E8567675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06023F-223E-4169-ABDD-17701F10DAAF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1EF817-8FAE-4F9A-A5C6-179B9C55F7EF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 for outliers by</a:t>
            </a:r>
            <a:r>
              <a:rPr lang="en-US" baseline="0" dirty="0" smtClean="0"/>
              <a:t> computing distance from </a:t>
            </a:r>
            <a:r>
              <a:rPr lang="en-US" baseline="0" dirty="0" err="1" smtClean="0"/>
              <a:t>epipolar</a:t>
            </a:r>
            <a:r>
              <a:rPr lang="en-US" baseline="0" dirty="0" smtClean="0"/>
              <a:t> line to corresponding point (NOT by taking square of </a:t>
            </a:r>
            <a:r>
              <a:rPr lang="en-US" baseline="0" dirty="0" err="1" smtClean="0"/>
              <a:t>x</a:t>
            </a:r>
            <a:r>
              <a:rPr lang="en-US" baseline="30000" dirty="0" err="1" smtClean="0"/>
              <a:t>T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’)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2BCC9-46BE-4B1E-A65D-31834D5B1B3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50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3CA73D-64A7-4C4B-B6D3-8CBB7DFFA928}" type="slidenum">
              <a:rPr lang="en-US" smtClean="0">
                <a:latin typeface="Arial" pitchFamily="34" charset="0"/>
                <a:cs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CFE2EE-E93B-4EC0-B90B-051E340F1866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865DE2D-B43A-4809-9F43-A0D11507C48D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AE3FED-7E50-470B-BE2C-C84DAC8992C1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5290BF-5343-4E93-B6C1-9443D70F7A58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9BE2F93-44B5-430B-8CF5-E84D5DA74343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A57EF-541D-443D-B041-B5555686C3FA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C00F9F-FA22-4E68-AE92-A73BF5E34EA1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3347DA-7389-4F3D-B887-FF3C647DC3E0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lIns="103441" tIns="51720" rIns="103441" bIns="51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3CE4A0-8865-40C5-BB63-53519C9CFB24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 cap="flat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lIns="103441" tIns="51720" rIns="103441" bIns="51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D257075-AE7F-485D-AA6B-C3293D4558C9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F75DC-2DAD-45AD-BC6F-C3559FDD87A9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856102-7C12-44E3-9B61-5EDD0A3DEB10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95A5A5-AC04-41D2-827A-EAADDB20938B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6E719-FAB0-4528-BEF2-099CB32EC1F6}" type="slidenum">
              <a:rPr lang="en-US" smtClean="0"/>
              <a:pPr>
                <a:defRPr/>
              </a:pPr>
              <a:t>49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168AE7-BE0C-47DE-BCE5-3769041515A0}" type="slidenum">
              <a:rPr lang="en-US" smtClean="0"/>
              <a:pPr>
                <a:defRPr/>
              </a:pPr>
              <a:t>50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1688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6254" y="4379595"/>
            <a:ext cx="5094393" cy="414909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868715-75F9-4227-8E7E-91CF5E6A8677}" type="slidenum">
              <a:rPr lang="en-US" smtClean="0"/>
              <a:pPr>
                <a:defRPr/>
              </a:pPr>
              <a:t>51</a:t>
            </a:fld>
            <a:endParaRPr 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smaller window:  more detail, more noise</a:t>
            </a:r>
          </a:p>
          <a:p>
            <a:r>
              <a:rPr lang="en-US" smtClean="0"/>
              <a:t>bigger window:  less noise, more detail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E4856-1E29-4EE0-9D64-315D56FDDF9E}" type="slidenum">
              <a:rPr lang="en-US" smtClean="0"/>
              <a:pPr>
                <a:defRPr/>
              </a:pPr>
              <a:t>52</a:t>
            </a:fld>
            <a:endParaRPr 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C379D-1FA9-4C5D-A2B4-CE2EC84057A5}" type="slidenum">
              <a:rPr lang="en-US" smtClean="0"/>
              <a:pPr>
                <a:defRPr/>
              </a:pPr>
              <a:t>53</a:t>
            </a:fld>
            <a:endParaRPr 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E4633C-E05B-48B7-BF44-4E11D64B3FEB}" type="slidenum">
              <a:rPr lang="en-US" smtClean="0"/>
              <a:pPr>
                <a:defRPr/>
              </a:pPr>
              <a:t>55</a:t>
            </a:fld>
            <a:endParaRPr 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57019-7353-4427-AD4A-0D21B44098A5}" type="slidenum">
              <a:rPr lang="en-US" smtClean="0"/>
              <a:pPr>
                <a:defRPr/>
              </a:pPr>
              <a:t>56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9689E0-DD9B-408E-BB2C-E2AA0A58B9DF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BD444-5732-439E-BCA3-B73A32001A6B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E05645-044F-4B4A-94E2-55817AD5F8EA}" type="slidenum">
              <a:rPr lang="en-US" smtClean="0"/>
              <a:pPr>
                <a:defRPr/>
              </a:pPr>
              <a:t>58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D43889-E5EC-4016-BBD0-F3DEE460E67D}" type="slidenum">
              <a:rPr lang="en-US" smtClean="0"/>
              <a:pPr>
                <a:defRPr/>
              </a:pPr>
              <a:t>59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17DDC2-56D4-423B-A426-B41418C15EB6}" type="slidenum">
              <a:rPr lang="en-US" smtClean="0"/>
              <a:pPr>
                <a:defRPr/>
              </a:pPr>
              <a:t>60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CC6933-934E-4D07-8F9B-9DAEEBC08295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651" y="4379902"/>
            <a:ext cx="5095600" cy="4148174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BDD873-1981-47F1-8996-2C700F1D5DA0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BC622-53E4-4B74-A169-8A5785B49C86}" type="slidenum">
              <a:rPr lang="en-US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0FB6-F6FD-4678-906C-E16697A67A77}" type="slidenum">
              <a:rPr lang="en-US" smtClean="0">
                <a:latin typeface="Arial" pitchFamily="34" charset="0"/>
                <a:cs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50FB6-F6FD-4678-906C-E16697A67A77}" type="slidenum">
              <a:rPr lang="en-US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7BFC4-E86D-4A13-83A6-51B6F828F232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09D64-D82D-4133-8121-C3CD6CE3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2B618-222F-4E35-AC25-2C9EED635C92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D2AD0-D07C-4773-ACA0-D64C2366A6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B1ADF-AD9D-4A44-B151-C3EFB72C702E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8C57-286F-4999-BEDD-16E1ABE72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2F79C-4F4E-46B8-B10B-944B55A82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0F76EE-BE7D-4C86-9A5D-73D265CFDE18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303D6-51E3-4B9F-923F-68E35A122F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92ECF-023B-4C7D-A50E-897D938F7A9C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26DBB-A90A-41FC-9182-F2E44C9CB9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DD2-6187-4EDC-B201-8DB1FFA9FF67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C9CF2-0C21-47CB-B71C-9F6A2C494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165C9-5363-4CD6-A4A9-66B89BCC94BB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59CC1-4E22-4869-8ED3-339AEEDC5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AF427-BD49-4177-B7E6-981EB925B682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B054-AEF1-411E-B2CA-1AE40C8955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A01F6-8F92-45AD-8FF2-F67DB0E4F224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30B83-042A-4BF5-9BA9-B07842109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6EA72-5F79-4EDF-BFCD-09CC7438600B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5C58B-DB76-4988-8B4D-607E9257F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04A10-87E0-4768-BC3D-FC8921A7AB66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CFB55-7B0B-49B9-8D52-C30C8A375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8D0626-9BA8-4D0B-BC21-A2B26A5733AD}" type="datetimeFigureOut">
              <a:rPr lang="en-US"/>
              <a:pPr>
                <a:defRPr/>
              </a:pPr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7AEE91-7B51-4C74-A56A-2DC8D093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20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1.wmf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2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43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42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oleObject" Target="../embeddings/oleObject34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1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6.png"/><Relationship Id="rId4" Type="http://schemas.openxmlformats.org/officeDocument/2006/relationships/oleObject" Target="../embeddings/oleObject36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hyperlink" Target="http://www.robots.ox.ac.uk/~vgg/hzbook/code/" TargetMode="Externa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9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danielwedge.com/fmatrix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52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54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4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research.microsoft.com/~zhang/Papers/TR99-21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wmf"/><Relationship Id="rId4" Type="http://schemas.openxmlformats.org/officeDocument/2006/relationships/image" Target="../media/image6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70.png"/><Relationship Id="rId4" Type="http://schemas.openxmlformats.org/officeDocument/2006/relationships/oleObject" Target="../embeddings/oleObject45.bin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41.xml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hyperlink" Target="http://www.csd.uwo.ca/~yuri/Papers/pami01.pdf" TargetMode="External"/><Relationship Id="rId11" Type="http://schemas.openxmlformats.org/officeDocument/2006/relationships/oleObject" Target="../embeddings/oleObject49.bin"/><Relationship Id="rId5" Type="http://schemas.openxmlformats.org/officeDocument/2006/relationships/image" Target="../media/image78.png"/><Relationship Id="rId10" Type="http://schemas.openxmlformats.org/officeDocument/2006/relationships/image" Target="../media/image76.wmf"/><Relationship Id="rId4" Type="http://schemas.openxmlformats.org/officeDocument/2006/relationships/image" Target="../media/image63.png"/><Relationship Id="rId9" Type="http://schemas.openxmlformats.org/officeDocument/2006/relationships/oleObject" Target="../embeddings/oleObject4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sd.uwo.ca/~yuri/Papers/pami01.pdf" TargetMode="External"/><Relationship Id="rId3" Type="http://schemas.openxmlformats.org/officeDocument/2006/relationships/notesSlide" Target="../notesSlides/notesSlide42.xml"/><Relationship Id="rId7" Type="http://schemas.openxmlformats.org/officeDocument/2006/relationships/hyperlink" Target="http://www.middlebury.edu/stereo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9.png"/><Relationship Id="rId5" Type="http://schemas.openxmlformats.org/officeDocument/2006/relationships/image" Target="../media/image70.png"/><Relationship Id="rId10" Type="http://schemas.openxmlformats.org/officeDocument/2006/relationships/image" Target="../media/image71.png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1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1600200" y="1600200"/>
            <a:ext cx="6400800" cy="1470025"/>
          </a:xfrm>
        </p:spPr>
        <p:txBody>
          <a:bodyPr/>
          <a:lstStyle/>
          <a:p>
            <a:pPr eaLnBrk="1" hangingPunct="1"/>
            <a:r>
              <a:rPr lang="en-US" dirty="0" err="1" smtClean="0"/>
              <a:t>Epipolar</a:t>
            </a:r>
            <a:r>
              <a:rPr lang="en-US" dirty="0" smtClean="0"/>
              <a:t> Geometry and Stereo Vision</a:t>
            </a:r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7924800" y="87313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03/01/12</a:t>
            </a:r>
            <a:endParaRPr lang="en-US" dirty="0"/>
          </a:p>
        </p:txBody>
      </p:sp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6200" y="6477000"/>
            <a:ext cx="904125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/>
              <a:t>Many slides adapted from Lana Lazebnik, Silvio </a:t>
            </a:r>
            <a:r>
              <a:rPr lang="en-US" sz="1400" dirty="0" err="1"/>
              <a:t>Saverese</a:t>
            </a:r>
            <a:r>
              <a:rPr lang="en-US" sz="1400" dirty="0"/>
              <a:t>, Steve </a:t>
            </a:r>
            <a:r>
              <a:rPr lang="en-US" sz="1400" dirty="0" smtClean="0"/>
              <a:t>Seitz, many figures from  Hartley &amp; Zisserman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2952750" y="2300288"/>
            <a:ext cx="3460750" cy="1600200"/>
            <a:chOff x="2952750" y="2300288"/>
            <a:chExt cx="3460750" cy="1600200"/>
          </a:xfrm>
        </p:grpSpPr>
        <p:sp>
          <p:nvSpPr>
            <p:cNvPr id="591887" name="Line 15"/>
            <p:cNvSpPr>
              <a:spLocks noChangeShapeType="1"/>
            </p:cNvSpPr>
            <p:nvPr/>
          </p:nvSpPr>
          <p:spPr bwMode="auto">
            <a:xfrm flipH="1" flipV="1">
              <a:off x="2952750" y="2300288"/>
              <a:ext cx="260350" cy="158115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1888" name="Line 16"/>
            <p:cNvSpPr>
              <a:spLocks noChangeShapeType="1"/>
            </p:cNvSpPr>
            <p:nvPr/>
          </p:nvSpPr>
          <p:spPr bwMode="auto">
            <a:xfrm flipV="1">
              <a:off x="6159500" y="2312988"/>
              <a:ext cx="254000" cy="1587500"/>
            </a:xfrm>
            <a:prstGeom prst="line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804848"/>
            <a:ext cx="7467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  <a:p>
            <a:pPr eaLnBrk="1" hangingPunct="1">
              <a:buFontTx/>
              <a:buChar char="•"/>
            </a:pPr>
            <a:endParaRPr lang="en-US" sz="2000" dirty="0">
              <a:solidFill>
                <a:srgbClr val="A50021"/>
              </a:solidFill>
            </a:endParaRP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55963"/>
            <a:ext cx="3876675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32063" y="914400"/>
            <a:ext cx="37052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Converging cameras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1550" y="390525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4975" y="15367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91795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924800" cy="838200"/>
          </a:xfrm>
        </p:spPr>
        <p:txBody>
          <a:bodyPr/>
          <a:lstStyle/>
          <a:p>
            <a:r>
              <a:rPr lang="en-US" smtClean="0"/>
              <a:t>Example: Motion parallel to image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Forward motion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What would the </a:t>
            </a:r>
            <a:r>
              <a:rPr lang="en-US" dirty="0" err="1" smtClean="0"/>
              <a:t>epipolar</a:t>
            </a:r>
            <a:r>
              <a:rPr lang="en-US" dirty="0" smtClean="0"/>
              <a:t> lines look like if the camera moves directly forward?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941763"/>
            <a:ext cx="2682875" cy="27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88" y="1066800"/>
            <a:ext cx="2682875" cy="272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5341938" y="2435225"/>
            <a:ext cx="2049462" cy="172243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5705475" y="1524000"/>
            <a:ext cx="1282700" cy="113506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Freeform 7"/>
          <p:cNvSpPr>
            <a:spLocks/>
          </p:cNvSpPr>
          <p:nvPr/>
        </p:nvSpPr>
        <p:spPr bwMode="auto">
          <a:xfrm>
            <a:off x="5424488" y="1798638"/>
            <a:ext cx="914400" cy="1935162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Freeform 8"/>
          <p:cNvSpPr>
            <a:spLocks/>
          </p:cNvSpPr>
          <p:nvPr/>
        </p:nvSpPr>
        <p:spPr bwMode="auto">
          <a:xfrm flipH="1">
            <a:off x="6334125" y="1793875"/>
            <a:ext cx="914400" cy="1935163"/>
          </a:xfrm>
          <a:custGeom>
            <a:avLst/>
            <a:gdLst>
              <a:gd name="T0" fmla="*/ 2147483647 w 576"/>
              <a:gd name="T1" fmla="*/ 2147483647 h 1219"/>
              <a:gd name="T2" fmla="*/ 2147483647 w 576"/>
              <a:gd name="T3" fmla="*/ 2147483647 h 1219"/>
              <a:gd name="T4" fmla="*/ 2147483647 w 576"/>
              <a:gd name="T5" fmla="*/ 0 h 1219"/>
              <a:gd name="T6" fmla="*/ 0 w 576"/>
              <a:gd name="T7" fmla="*/ 2147483647 h 1219"/>
              <a:gd name="T8" fmla="*/ 2147483647 w 576"/>
              <a:gd name="T9" fmla="*/ 2147483647 h 12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6"/>
              <a:gd name="T16" fmla="*/ 0 h 1219"/>
              <a:gd name="T17" fmla="*/ 576 w 576"/>
              <a:gd name="T18" fmla="*/ 1219 h 121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6" h="1219">
                <a:moveTo>
                  <a:pt x="576" y="1219"/>
                </a:moveTo>
                <a:lnTo>
                  <a:pt x="571" y="108"/>
                </a:lnTo>
                <a:lnTo>
                  <a:pt x="266" y="0"/>
                </a:lnTo>
                <a:lnTo>
                  <a:pt x="0" y="1003"/>
                </a:lnTo>
                <a:lnTo>
                  <a:pt x="576" y="121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Freeform 9"/>
          <p:cNvSpPr>
            <a:spLocks/>
          </p:cNvSpPr>
          <p:nvPr/>
        </p:nvSpPr>
        <p:spPr bwMode="auto">
          <a:xfrm>
            <a:off x="6337300" y="198437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Freeform 10"/>
          <p:cNvSpPr>
            <a:spLocks/>
          </p:cNvSpPr>
          <p:nvPr/>
        </p:nvSpPr>
        <p:spPr bwMode="auto">
          <a:xfrm flipH="1">
            <a:off x="5408613" y="1978025"/>
            <a:ext cx="923925" cy="2001838"/>
          </a:xfrm>
          <a:custGeom>
            <a:avLst/>
            <a:gdLst>
              <a:gd name="T0" fmla="*/ 0 w 582"/>
              <a:gd name="T1" fmla="*/ 2147483647 h 1261"/>
              <a:gd name="T2" fmla="*/ 2147483647 w 582"/>
              <a:gd name="T3" fmla="*/ 0 h 1261"/>
              <a:gd name="T4" fmla="*/ 2147483647 w 582"/>
              <a:gd name="T5" fmla="*/ 2147483647 h 1261"/>
              <a:gd name="T6" fmla="*/ 2147483647 w 582"/>
              <a:gd name="T7" fmla="*/ 2147483647 h 1261"/>
              <a:gd name="T8" fmla="*/ 0 w 582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2"/>
              <a:gd name="T16" fmla="*/ 0 h 1261"/>
              <a:gd name="T17" fmla="*/ 582 w 582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2" h="1261">
                <a:moveTo>
                  <a:pt x="0" y="1111"/>
                </a:moveTo>
                <a:lnTo>
                  <a:pt x="5" y="0"/>
                </a:lnTo>
                <a:lnTo>
                  <a:pt x="269" y="68"/>
                </a:lnTo>
                <a:lnTo>
                  <a:pt x="582" y="1261"/>
                </a:lnTo>
                <a:lnTo>
                  <a:pt x="0" y="111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Line 11"/>
          <p:cNvSpPr>
            <a:spLocks noChangeShapeType="1"/>
          </p:cNvSpPr>
          <p:nvPr/>
        </p:nvSpPr>
        <p:spPr bwMode="auto">
          <a:xfrm>
            <a:off x="5538788" y="2982913"/>
            <a:ext cx="792162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Line 12"/>
          <p:cNvSpPr>
            <a:spLocks noChangeShapeType="1"/>
          </p:cNvSpPr>
          <p:nvPr/>
        </p:nvSpPr>
        <p:spPr bwMode="auto">
          <a:xfrm flipV="1">
            <a:off x="6350000" y="3001963"/>
            <a:ext cx="800100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/>
        </p:nvSpPr>
        <p:spPr bwMode="auto">
          <a:xfrm>
            <a:off x="6345238" y="3290888"/>
            <a:ext cx="784225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/>
        </p:nvSpPr>
        <p:spPr bwMode="auto">
          <a:xfrm flipH="1">
            <a:off x="5540375" y="3276600"/>
            <a:ext cx="808038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6307138" y="3709988"/>
            <a:ext cx="65087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6302375" y="2178050"/>
            <a:ext cx="65088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6310313" y="3248025"/>
            <a:ext cx="65087" cy="55563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9" name="Oval 18"/>
          <p:cNvSpPr>
            <a:spLocks noChangeArrowheads="1"/>
          </p:cNvSpPr>
          <p:nvPr/>
        </p:nvSpPr>
        <p:spPr bwMode="auto">
          <a:xfrm>
            <a:off x="6305550" y="1944688"/>
            <a:ext cx="65088" cy="55562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0" name="Text Box 19"/>
          <p:cNvSpPr txBox="1">
            <a:spLocks noChangeArrowheads="1"/>
          </p:cNvSpPr>
          <p:nvPr/>
        </p:nvSpPr>
        <p:spPr bwMode="auto">
          <a:xfrm>
            <a:off x="6257925" y="3668713"/>
            <a:ext cx="3254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</a:t>
            </a:r>
          </a:p>
        </p:txBody>
      </p:sp>
      <p:sp>
        <p:nvSpPr>
          <p:cNvPr id="18451" name="Text Box 20"/>
          <p:cNvSpPr txBox="1">
            <a:spLocks noChangeArrowheads="1"/>
          </p:cNvSpPr>
          <p:nvPr/>
        </p:nvSpPr>
        <p:spPr bwMode="auto">
          <a:xfrm>
            <a:off x="6184900" y="1606550"/>
            <a:ext cx="38258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/>
              <a:t>e’</a:t>
            </a:r>
          </a:p>
        </p:txBody>
      </p:sp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Forward motion</a:t>
            </a:r>
          </a:p>
        </p:txBody>
      </p:sp>
      <p:sp>
        <p:nvSpPr>
          <p:cNvPr id="18453" name="Rectangle 22"/>
          <p:cNvSpPr>
            <a:spLocks noChangeArrowheads="1"/>
          </p:cNvSpPr>
          <p:nvPr/>
        </p:nvSpPr>
        <p:spPr bwMode="auto">
          <a:xfrm>
            <a:off x="4572000" y="4330700"/>
            <a:ext cx="4572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Epipole has same coordinates in both images.</a:t>
            </a:r>
          </a:p>
          <a:p>
            <a:r>
              <a:rPr lang="en-US"/>
              <a:t>Points move along lines radiating from e: “Focus of expansion”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2534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2536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253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39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</a:t>
            </a:r>
            <a:r>
              <a:rPr lang="en-US" sz="2000" dirty="0"/>
              <a:t>Given the intrinsic parameters of the cameras</a:t>
            </a:r>
            <a:r>
              <a:rPr lang="en-US" sz="2000" dirty="0" smtClean="0"/>
              <a:t>:</a:t>
            </a:r>
            <a:endParaRPr lang="en-US" sz="2000" dirty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Convert to normalized coordinates by pre-multiplying all points with the inverse of the calibration matrix; set first camera’s coordinate system to world coordinates 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64976"/>
              </p:ext>
            </p:extLst>
          </p:nvPr>
        </p:nvGraphicFramePr>
        <p:xfrm>
          <a:off x="1524000" y="5410200"/>
          <a:ext cx="2041525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6" name="Equation" r:id="rId5" imgW="888840" imgH="203040" progId="Equation.3">
                  <p:embed/>
                </p:oleObj>
              </mc:Choice>
              <mc:Fallback>
                <p:oleObj name="Equation" r:id="rId5" imgW="8888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0200"/>
                        <a:ext cx="2041525" cy="468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577270"/>
              </p:ext>
            </p:extLst>
          </p:nvPr>
        </p:nvGraphicFramePr>
        <p:xfrm>
          <a:off x="5705475" y="5440363"/>
          <a:ext cx="23082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7" name="Equation" r:id="rId7" imgW="1028520" imgH="253800" progId="Equation.3">
                  <p:embed/>
                </p:oleObj>
              </mc:Choice>
              <mc:Fallback>
                <p:oleObj name="Equation" r:id="rId7" imgW="1028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5475" y="5440363"/>
                        <a:ext cx="23082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241" y="5908344"/>
            <a:ext cx="2293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Homogeneous 2d point (3D ray towards X)</a:t>
            </a:r>
            <a:endParaRPr lang="en-US" sz="16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1123156" y="5805501"/>
            <a:ext cx="331787" cy="16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760663" y="5887535"/>
            <a:ext cx="211137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430440" y="6135469"/>
            <a:ext cx="2503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2D pixel coordinate (homogeneous)</a:t>
            </a:r>
            <a:endParaRPr lang="en-US" sz="16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3581402" y="5729301"/>
            <a:ext cx="361662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2290" y="5770265"/>
            <a:ext cx="25034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3D scene point</a:t>
            </a:r>
            <a:endParaRPr lang="en-US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6494318" y="6232267"/>
            <a:ext cx="280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3D scene point in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camera’s 3D coordinates</a:t>
            </a:r>
            <a:endParaRPr lang="en-US" sz="1600" dirty="0"/>
          </a:p>
        </p:txBody>
      </p:sp>
      <p:cxnSp>
        <p:nvCxnSpPr>
          <p:cNvPr id="28" name="Straight Arrow Connector 27"/>
          <p:cNvCxnSpPr>
            <a:stCxn id="27" idx="0"/>
          </p:cNvCxnSpPr>
          <p:nvPr/>
        </p:nvCxnSpPr>
        <p:spPr>
          <a:xfrm flipH="1" flipV="1">
            <a:off x="7772401" y="5865505"/>
            <a:ext cx="122958" cy="3667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495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2534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2536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2538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39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038600"/>
            <a:ext cx="7772400" cy="251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000" dirty="0" smtClean="0"/>
              <a:t>	Given the intrinsic parameters of the cameras:</a:t>
            </a:r>
            <a:endParaRPr lang="en-US" sz="1200" dirty="0" smtClean="0"/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Convert to normalized coordinates by pre-multiplying all points with the inverse of the calibration </a:t>
            </a:r>
            <a:r>
              <a:rPr lang="en-US" sz="1800" dirty="0"/>
              <a:t>matrix; set first camera’s coordinate system to world coordinates </a:t>
            </a:r>
            <a:r>
              <a:rPr lang="en-US" sz="1800" dirty="0" smtClean="0"/>
              <a:t> </a:t>
            </a:r>
          </a:p>
          <a:p>
            <a:pPr marL="800100" lvl="1" indent="-342900">
              <a:lnSpc>
                <a:spcPct val="90000"/>
              </a:lnSpc>
              <a:buFont typeface="+mj-lt"/>
              <a:buAutoNum type="arabicPeriod"/>
            </a:pPr>
            <a:r>
              <a:rPr lang="en-US" sz="1800" dirty="0" smtClean="0"/>
              <a:t>Define some </a:t>
            </a:r>
            <a:r>
              <a:rPr lang="en-US" sz="1800" i="1" dirty="0" smtClean="0"/>
              <a:t>R</a:t>
            </a:r>
            <a:r>
              <a:rPr lang="en-US" sz="1800" dirty="0" smtClean="0"/>
              <a:t> and </a:t>
            </a:r>
            <a:r>
              <a:rPr lang="en-US" sz="1800" i="1" dirty="0" smtClean="0"/>
              <a:t>t</a:t>
            </a:r>
            <a:r>
              <a:rPr lang="en-US" sz="1800" dirty="0" smtClean="0"/>
              <a:t> that relate X to X’ as below</a:t>
            </a:r>
          </a:p>
        </p:txBody>
      </p:sp>
      <p:graphicFrame>
        <p:nvGraphicFramePr>
          <p:cNvPr id="154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357307"/>
              </p:ext>
            </p:extLst>
          </p:nvPr>
        </p:nvGraphicFramePr>
        <p:xfrm>
          <a:off x="3333750" y="6200775"/>
          <a:ext cx="15097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4" name="Equation" r:id="rId5" imgW="672840" imgH="177480" progId="Equation.3">
                  <p:embed/>
                </p:oleObj>
              </mc:Choice>
              <mc:Fallback>
                <p:oleObj name="Equation" r:id="rId5" imgW="67284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0" y="6200775"/>
                        <a:ext cx="1509713" cy="40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183073"/>
              </p:ext>
            </p:extLst>
          </p:nvPr>
        </p:nvGraphicFramePr>
        <p:xfrm>
          <a:off x="1152525" y="5819775"/>
          <a:ext cx="20399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5" name="Equation" r:id="rId7" imgW="888840" imgH="203040" progId="Equation.3">
                  <p:embed/>
                </p:oleObj>
              </mc:Choice>
              <mc:Fallback>
                <p:oleObj name="Equation" r:id="rId7" imgW="888840" imgH="2030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2525" y="5819775"/>
                        <a:ext cx="20399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078810"/>
              </p:ext>
            </p:extLst>
          </p:nvPr>
        </p:nvGraphicFramePr>
        <p:xfrm>
          <a:off x="5330825" y="5849938"/>
          <a:ext cx="2309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66" name="Equation" r:id="rId9" imgW="1028520" imgH="253800" progId="Equation.3">
                  <p:embed/>
                </p:oleObj>
              </mc:Choice>
              <mc:Fallback>
                <p:oleObj name="Equation" r:id="rId9" imgW="102852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0825" y="5849938"/>
                        <a:ext cx="23098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Freeform 7"/>
          <p:cNvSpPr>
            <a:spLocks/>
          </p:cNvSpPr>
          <p:nvPr/>
        </p:nvSpPr>
        <p:spPr bwMode="auto">
          <a:xfrm>
            <a:off x="2655888" y="4832350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7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Calibrated case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595676" y="4191000"/>
            <a:ext cx="159069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696980" y="2453390"/>
            <a:ext cx="152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X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24700"/>
              </p:ext>
            </p:extLst>
          </p:nvPr>
        </p:nvGraphicFramePr>
        <p:xfrm>
          <a:off x="4405313" y="3765550"/>
          <a:ext cx="225425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2" name="Equation" r:id="rId5" imgW="139680" imgH="190440" progId="Equation.3">
                  <p:embed/>
                </p:oleObj>
              </mc:Choice>
              <mc:Fallback>
                <p:oleObj name="Equation" r:id="rId5" imgW="139680" imgH="1904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3765550"/>
                        <a:ext cx="225425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780575"/>
              </p:ext>
            </p:extLst>
          </p:nvPr>
        </p:nvGraphicFramePr>
        <p:xfrm>
          <a:off x="1318983" y="4520184"/>
          <a:ext cx="2039938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3" name="Equation" r:id="rId7" imgW="888840" imgH="203040" progId="Equation.3">
                  <p:embed/>
                </p:oleObj>
              </mc:Choice>
              <mc:Fallback>
                <p:oleObj name="Equation" r:id="rId7" imgW="888840" imgH="20304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983" y="4520184"/>
                        <a:ext cx="2039938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3994597"/>
              </p:ext>
            </p:extLst>
          </p:nvPr>
        </p:nvGraphicFramePr>
        <p:xfrm>
          <a:off x="5497283" y="4550347"/>
          <a:ext cx="2309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4" name="Equation" r:id="rId9" imgW="1028520" imgH="253800" progId="Equation.3">
                  <p:embed/>
                </p:oleObj>
              </mc:Choice>
              <mc:Fallback>
                <p:oleObj name="Equation" r:id="rId9" imgW="102852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7283" y="4550347"/>
                        <a:ext cx="23098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381200"/>
              </p:ext>
            </p:extLst>
          </p:nvPr>
        </p:nvGraphicFramePr>
        <p:xfrm>
          <a:off x="1870075" y="5581650"/>
          <a:ext cx="150971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5" name="Equation" r:id="rId11" imgW="672840" imgH="177480" progId="Equation.3">
                  <p:embed/>
                </p:oleObj>
              </mc:Choice>
              <mc:Fallback>
                <p:oleObj name="Equation" r:id="rId11" imgW="672840" imgH="177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0075" y="5581650"/>
                        <a:ext cx="150971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07674730"/>
              </p:ext>
            </p:extLst>
          </p:nvPr>
        </p:nvGraphicFramePr>
        <p:xfrm>
          <a:off x="4641850" y="5638800"/>
          <a:ext cx="21685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656" name="Equation" r:id="rId13" imgW="1002960" imgH="203040" progId="Equation.3">
                  <p:embed/>
                </p:oleObj>
              </mc:Choice>
              <mc:Fallback>
                <p:oleObj name="Equation" r:id="rId13" imgW="1002960" imgH="203040" progId="Equation.3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5638800"/>
                        <a:ext cx="2168525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ight Arrow 16"/>
          <p:cNvSpPr/>
          <p:nvPr/>
        </p:nvSpPr>
        <p:spPr>
          <a:xfrm>
            <a:off x="3581400" y="5642781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5" grpId="0" animBg="1"/>
      <p:bldP spid="681996" grpId="0" animBg="1"/>
      <p:bldP spid="681997" grpId="0" animBg="1"/>
      <p:bldP spid="681998" grpId="0" animBg="1"/>
      <p:bldP spid="681999" grpId="0" animBg="1"/>
      <p:bldP spid="22550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2" name="AutoShape 22"/>
          <p:cNvSpPr>
            <a:spLocks noChangeArrowheads="1"/>
          </p:cNvSpPr>
          <p:nvPr/>
        </p:nvSpPr>
        <p:spPr bwMode="auto">
          <a:xfrm>
            <a:off x="67818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863" name="Text Box 23"/>
          <p:cNvSpPr txBox="1">
            <a:spLocks noChangeArrowheads="1"/>
          </p:cNvSpPr>
          <p:nvPr/>
        </p:nvSpPr>
        <p:spPr bwMode="auto">
          <a:xfrm>
            <a:off x="5256213" y="5222875"/>
            <a:ext cx="3459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Essential Matrix</a:t>
            </a:r>
          </a:p>
          <a:p>
            <a:pPr algn="ctr"/>
            <a:r>
              <a:rPr lang="en-US"/>
              <a:t>(Longuet-Higgins, 1981)</a:t>
            </a:r>
          </a:p>
        </p:txBody>
      </p:sp>
      <p:sp>
        <p:nvSpPr>
          <p:cNvPr id="675864" name="Rectangle 24"/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matrix</a:t>
            </a:r>
          </a:p>
        </p:txBody>
      </p:sp>
      <p:graphicFrame>
        <p:nvGraphicFramePr>
          <p:cNvPr id="675866" name="Object 2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3238780"/>
              </p:ext>
            </p:extLst>
          </p:nvPr>
        </p:nvGraphicFramePr>
        <p:xfrm>
          <a:off x="758825" y="4156075"/>
          <a:ext cx="1920875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86" name="Equation" r:id="rId4" imgW="1028520" imgH="203040" progId="Equation.3">
                  <p:embed/>
                </p:oleObj>
              </mc:Choice>
              <mc:Fallback>
                <p:oleObj name="Equation" r:id="rId4" imgW="102852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825" y="4156075"/>
                        <a:ext cx="1920875" cy="379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3162300" y="4041775"/>
            <a:ext cx="5097463" cy="542925"/>
            <a:chOff x="1992" y="2546"/>
            <a:chExt cx="3211" cy="342"/>
          </a:xfrm>
        </p:grpSpPr>
        <p:graphicFrame>
          <p:nvGraphicFramePr>
            <p:cNvPr id="1027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49980627"/>
                </p:ext>
              </p:extLst>
            </p:nvPr>
          </p:nvGraphicFramePr>
          <p:xfrm>
            <a:off x="2525" y="2546"/>
            <a:ext cx="2678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787" name="Equation" r:id="rId6" imgW="1790640" imgH="228600" progId="Equation.3">
                    <p:embed/>
                  </p:oleObj>
                </mc:Choice>
                <mc:Fallback>
                  <p:oleObj name="Equation" r:id="rId6" imgW="1790640" imgH="228600" progId="Equation.3">
                    <p:embed/>
                    <p:pic>
                      <p:nvPicPr>
                        <p:cNvPr id="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5" y="2546"/>
                          <a:ext cx="2678" cy="34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7" name="AutoShape 28"/>
            <p:cNvSpPr>
              <a:spLocks noChangeArrowheads="1"/>
            </p:cNvSpPr>
            <p:nvPr/>
          </p:nvSpPr>
          <p:spPr bwMode="auto">
            <a:xfrm>
              <a:off x="1992" y="2592"/>
              <a:ext cx="336" cy="24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3" name="Picture 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3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Rectangle 3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6" name="Text Box 3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1037" name="Freeform 3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8" name="Text Box 3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039" name="Freeform 3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Text Box 3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041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2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3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4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45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2" grpId="0" animBg="1"/>
      <p:bldP spid="675863" grpId="0" autoUpdateAnimBg="0"/>
      <p:bldP spid="6758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the Essential matrix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5029200"/>
            <a:ext cx="8534400" cy="1981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x’</a:t>
            </a:r>
            <a:r>
              <a:rPr lang="en-US" sz="2400" dirty="0" smtClean="0"/>
              <a:t> 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i="1" dirty="0" smtClean="0"/>
              <a:t>x’ </a:t>
            </a:r>
            <a:r>
              <a:rPr lang="en-US" sz="2400" dirty="0" smtClean="0"/>
              <a:t>(</a:t>
            </a:r>
            <a:r>
              <a:rPr lang="en-US" sz="2400" i="1" dirty="0" smtClean="0"/>
              <a:t>l = E x’</a:t>
            </a:r>
            <a:r>
              <a:rPr lang="en-US" sz="2400" dirty="0" smtClean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x</a:t>
            </a:r>
            <a:r>
              <a:rPr lang="en-US" sz="2400" dirty="0" smtClean="0"/>
              <a:t>  is the </a:t>
            </a:r>
            <a:r>
              <a:rPr lang="en-US" sz="2400" dirty="0" err="1" smtClean="0"/>
              <a:t>epipolar</a:t>
            </a:r>
            <a:r>
              <a:rPr lang="en-US" sz="2400" dirty="0" smtClean="0"/>
              <a:t> line associated with </a:t>
            </a:r>
            <a:r>
              <a:rPr lang="en-US" sz="2400" i="1" dirty="0" smtClean="0"/>
              <a:t>x </a:t>
            </a:r>
            <a:r>
              <a:rPr lang="en-US" sz="2400" dirty="0" smtClean="0"/>
              <a:t>(</a:t>
            </a:r>
            <a:r>
              <a:rPr lang="en-US" sz="2400" i="1" dirty="0" smtClean="0"/>
              <a:t>l’ =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x</a:t>
            </a:r>
            <a:r>
              <a:rPr lang="en-US" sz="2400" dirty="0" smtClean="0"/>
              <a:t>)</a:t>
            </a:r>
            <a:endParaRPr lang="en-US" sz="2400" i="1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’ </a:t>
            </a:r>
            <a:r>
              <a:rPr lang="en-US" sz="2400" dirty="0" smtClean="0"/>
              <a:t>= 0   and   </a:t>
            </a:r>
            <a:r>
              <a:rPr lang="en-US" sz="2400" i="1" dirty="0" err="1" smtClean="0"/>
              <a:t>E</a:t>
            </a:r>
            <a:r>
              <a:rPr lang="en-US" sz="2400" i="1" baseline="30000" dirty="0" err="1" smtClean="0"/>
              <a:t>T</a:t>
            </a:r>
            <a:r>
              <a:rPr lang="en-US" sz="2400" i="1" dirty="0" err="1" smtClean="0"/>
              <a:t>e</a:t>
            </a:r>
            <a:r>
              <a:rPr lang="en-US" sz="2400" i="1" dirty="0" smtClean="0"/>
              <a:t> 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 </a:t>
            </a:r>
            <a:r>
              <a:rPr lang="en-US" sz="2400" dirty="0" smtClean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i="1" dirty="0" smtClean="0"/>
              <a:t>E</a:t>
            </a:r>
            <a:r>
              <a:rPr lang="en-US" sz="2400" dirty="0" smtClean="0"/>
              <a:t> has five degrees of freedom </a:t>
            </a:r>
          </a:p>
          <a:p>
            <a:pPr lvl="1">
              <a:lnSpc>
                <a:spcPct val="80000"/>
              </a:lnSpc>
              <a:buFont typeface="Calibri" pitchFamily="34" charset="0"/>
              <a:buChar char="–"/>
            </a:pPr>
            <a:r>
              <a:rPr lang="en-US" sz="2000" dirty="0" smtClean="0"/>
              <a:t>(3 for R, 2 for t because it’s up to a scale) </a:t>
            </a:r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609600" y="4114800"/>
            <a:ext cx="3086100" cy="450850"/>
            <a:chOff x="609600" y="4114800"/>
            <a:chExt cx="3086100" cy="450850"/>
          </a:xfrm>
        </p:grpSpPr>
        <p:graphicFrame>
          <p:nvGraphicFramePr>
            <p:cNvPr id="23" name="Object 26"/>
            <p:cNvGraphicFramePr>
              <a:graphicFrameLocks noChangeAspect="1"/>
            </p:cNvGraphicFramePr>
            <p:nvPr/>
          </p:nvGraphicFramePr>
          <p:xfrm>
            <a:off x="609600" y="4125913"/>
            <a:ext cx="2222500" cy="439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804" name="Equation" r:id="rId5" imgW="1028520" imgH="203040" progId="Equation.3">
                    <p:embed/>
                  </p:oleObj>
                </mc:Choice>
                <mc:Fallback>
                  <p:oleObj name="Equation" r:id="rId5" imgW="1028520" imgH="20304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125913"/>
                          <a:ext cx="2222500" cy="4397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AutoShape 28"/>
            <p:cNvSpPr>
              <a:spLocks noChangeArrowheads="1"/>
            </p:cNvSpPr>
            <p:nvPr/>
          </p:nvSpPr>
          <p:spPr bwMode="auto">
            <a:xfrm>
              <a:off x="3162300" y="4114800"/>
              <a:ext cx="533400" cy="381000"/>
            </a:xfrm>
            <a:prstGeom prst="rightArrow">
              <a:avLst>
                <a:gd name="adj1" fmla="val 50000"/>
                <a:gd name="adj2" fmla="val 3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4604084"/>
            <a:ext cx="3733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Drop ^ below to simplify notation</a:t>
            </a:r>
            <a:endParaRPr lang="en-US" sz="1400" dirty="0"/>
          </a:p>
        </p:txBody>
      </p:sp>
      <p:graphicFrame>
        <p:nvGraphicFramePr>
          <p:cNvPr id="3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365672"/>
              </p:ext>
            </p:extLst>
          </p:nvPr>
        </p:nvGraphicFramePr>
        <p:xfrm>
          <a:off x="4008438" y="4041775"/>
          <a:ext cx="42513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805" name="Equation" r:id="rId7" imgW="1790640" imgH="228600" progId="Equation.3">
                  <p:embed/>
                </p:oleObj>
              </mc:Choice>
              <mc:Fallback>
                <p:oleObj name="Equation" r:id="rId7" imgW="17906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4041775"/>
                        <a:ext cx="4251325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uiExpand="1" animBg="1"/>
      <p:bldP spid="660501" grpId="0" uiExpand="1" animBg="1"/>
      <p:bldP spid="660510" grpId="0" uiExpand="1" build="p"/>
      <p:bldP spid="660498" grpId="0" uiExpand="1" animBg="1"/>
      <p:bldP spid="660499" grpId="0" uiExpan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class: Image Stitching</a:t>
            </a:r>
            <a:endParaRPr lang="en-US" dirty="0"/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Two images with rotation/zoom but no translation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1855630" y="1718155"/>
            <a:ext cx="4648200" cy="4702628"/>
            <a:chOff x="4567238" y="1191639"/>
            <a:chExt cx="3509962" cy="3151761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4567238" y="2501900"/>
              <a:ext cx="2514600" cy="533400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5334000" y="2438400"/>
              <a:ext cx="2743200" cy="60960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/>
            <p:cNvSpPr/>
            <p:nvPr/>
          </p:nvSpPr>
          <p:spPr>
            <a:xfrm>
              <a:off x="6248400" y="4191000"/>
              <a:ext cx="152400" cy="1524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16200000" flipV="1">
              <a:off x="5410200" y="3276600"/>
              <a:ext cx="1371600" cy="45720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5400000" flipH="1" flipV="1">
              <a:off x="5829300" y="3314700"/>
              <a:ext cx="1371600" cy="381000"/>
            </a:xfrm>
            <a:prstGeom prst="line">
              <a:avLst/>
            </a:pr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5791200" y="3505200"/>
              <a:ext cx="2492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</a:t>
              </a:r>
            </a:p>
          </p:txBody>
        </p:sp>
        <p:sp>
          <p:nvSpPr>
            <p:cNvPr id="11" name="TextBox 14"/>
            <p:cNvSpPr txBox="1">
              <a:spLocks noChangeArrowheads="1"/>
            </p:cNvSpPr>
            <p:nvPr/>
          </p:nvSpPr>
          <p:spPr bwMode="auto">
            <a:xfrm>
              <a:off x="6553200" y="3505200"/>
              <a:ext cx="2921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/>
                <a:t>f'</a:t>
              </a:r>
            </a:p>
          </p:txBody>
        </p:sp>
        <p:sp>
          <p:nvSpPr>
            <p:cNvPr id="12" name="TextBox 15"/>
            <p:cNvSpPr txBox="1">
              <a:spLocks noChangeArrowheads="1"/>
            </p:cNvSpPr>
            <p:nvPr/>
          </p:nvSpPr>
          <p:spPr bwMode="auto">
            <a:xfrm>
              <a:off x="6780304" y="1191639"/>
              <a:ext cx="29845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3200" b="1" dirty="0"/>
                <a:t>.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rot="5400000" flipH="1" flipV="1">
              <a:off x="5295900" y="2552700"/>
              <a:ext cx="2590800" cy="5334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6781800" y="1981200"/>
              <a:ext cx="312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6096000" y="2819400"/>
              <a:ext cx="355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  <a:r>
                <a:rPr lang="en-US"/>
                <a:t>'</a:t>
              </a: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>
            <a:xfrm flipV="1">
              <a:off x="6451600" y="2819400"/>
              <a:ext cx="101600" cy="18415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6683375" y="2339975"/>
              <a:ext cx="196850" cy="1524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24"/>
            <p:cNvSpPr txBox="1">
              <a:spLocks noChangeArrowheads="1"/>
            </p:cNvSpPr>
            <p:nvPr/>
          </p:nvSpPr>
          <p:spPr bwMode="auto">
            <a:xfrm>
              <a:off x="6858000" y="1230313"/>
              <a:ext cx="3381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245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Epipolar constraint: Uncalibrated case</a:t>
            </a:r>
          </a:p>
        </p:txBody>
      </p:sp>
      <p:sp>
        <p:nvSpPr>
          <p:cNvPr id="679971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752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 smtClean="0"/>
              <a:t>If we don’t know </a:t>
            </a:r>
            <a:r>
              <a:rPr lang="en-US" i="1" dirty="0" smtClean="0"/>
              <a:t>K</a:t>
            </a:r>
            <a:r>
              <a:rPr lang="en-US" dirty="0" smtClean="0"/>
              <a:t> and </a:t>
            </a:r>
            <a:r>
              <a:rPr lang="en-US" i="1" dirty="0" smtClean="0"/>
              <a:t>K’</a:t>
            </a:r>
            <a:r>
              <a:rPr lang="en-US" dirty="0" smtClean="0"/>
              <a:t>, then we can write the </a:t>
            </a:r>
            <a:r>
              <a:rPr lang="en-US" dirty="0" err="1" smtClean="0"/>
              <a:t>epipolar</a:t>
            </a:r>
            <a:r>
              <a:rPr lang="en-US" dirty="0" smtClean="0"/>
              <a:t> constraint in terms of </a:t>
            </a:r>
            <a:r>
              <a:rPr lang="en-US" i="1" dirty="0" smtClean="0"/>
              <a:t>unknown</a:t>
            </a:r>
            <a:r>
              <a:rPr lang="en-US" dirty="0" smtClean="0"/>
              <a:t> normalized coordinates: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3082" name="Freeform 1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3084" name="Freeform 1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graphicFrame>
        <p:nvGraphicFramePr>
          <p:cNvPr id="679972" name="Object 36"/>
          <p:cNvGraphicFramePr>
            <a:graphicFrameLocks noChangeAspect="1"/>
          </p:cNvGraphicFramePr>
          <p:nvPr/>
        </p:nvGraphicFramePr>
        <p:xfrm>
          <a:off x="1295400" y="5943600"/>
          <a:ext cx="1828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4" name="Equation" r:id="rId5" imgW="647640" imgH="228600" progId="Equation.3">
                  <p:embed/>
                </p:oleObj>
              </mc:Choice>
              <mc:Fallback>
                <p:oleObj name="Equation" r:id="rId5" imgW="64764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943600"/>
                        <a:ext cx="18288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9973" name="Object 37"/>
          <p:cNvGraphicFramePr>
            <a:graphicFrameLocks noChangeAspect="1"/>
          </p:cNvGraphicFramePr>
          <p:nvPr/>
        </p:nvGraphicFramePr>
        <p:xfrm>
          <a:off x="4648200" y="5943600"/>
          <a:ext cx="3392488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25" name="Equation" r:id="rId7" imgW="1168200" imgH="203040" progId="Equation.3">
                  <p:embed/>
                </p:oleObj>
              </mc:Choice>
              <mc:Fallback>
                <p:oleObj name="Equation" r:id="rId7" imgW="1168200" imgH="20304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943600"/>
                        <a:ext cx="3392488" cy="611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43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44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Fundamental Matrix</a:t>
            </a:r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4953000" y="5189538"/>
            <a:ext cx="3079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/>
              <a:t>Fundamental Matrix</a:t>
            </a:r>
          </a:p>
          <a:p>
            <a:r>
              <a:rPr lang="en-US" sz="1800" dirty="0"/>
              <a:t>(</a:t>
            </a:r>
            <a:r>
              <a:rPr lang="en-US" sz="1800" dirty="0" err="1"/>
              <a:t>Faugeras</a:t>
            </a:r>
            <a:r>
              <a:rPr lang="en-US" sz="1800" dirty="0"/>
              <a:t> and </a:t>
            </a:r>
            <a:r>
              <a:rPr lang="en-US" sz="1800" dirty="0" err="1"/>
              <a:t>Luong</a:t>
            </a:r>
            <a:r>
              <a:rPr lang="en-US" sz="1800" dirty="0"/>
              <a:t>, 1992)</a:t>
            </a:r>
            <a:endParaRPr lang="en-US" dirty="0"/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4648200" y="510540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6248400" y="449580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1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91913612"/>
              </p:ext>
            </p:extLst>
          </p:nvPr>
        </p:nvGraphicFramePr>
        <p:xfrm>
          <a:off x="457200" y="3470275"/>
          <a:ext cx="182880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9" name="Equation" r:id="rId4" imgW="647640" imgH="228600" progId="Equation.3">
                  <p:embed/>
                </p:oleObj>
              </mc:Choice>
              <mc:Fallback>
                <p:oleObj name="Equation" r:id="rId4" imgW="647640" imgH="2286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470275"/>
                        <a:ext cx="1828800" cy="64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590800" y="3953206"/>
            <a:ext cx="6019800" cy="565150"/>
            <a:chOff x="1728" y="2560"/>
            <a:chExt cx="3792" cy="356"/>
          </a:xfrm>
        </p:grpSpPr>
        <p:sp>
          <p:nvSpPr>
            <p:cNvPr id="4121" name="AutoShape 24"/>
            <p:cNvSpPr>
              <a:spLocks noChangeArrowheads="1"/>
            </p:cNvSpPr>
            <p:nvPr/>
          </p:nvSpPr>
          <p:spPr bwMode="auto">
            <a:xfrm>
              <a:off x="1728" y="262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0" name="Object 25"/>
            <p:cNvGraphicFramePr>
              <a:graphicFrameLocks noChangeAspect="1"/>
            </p:cNvGraphicFramePr>
            <p:nvPr/>
          </p:nvGraphicFramePr>
          <p:xfrm>
            <a:off x="2256" y="2560"/>
            <a:ext cx="3264" cy="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0860" name="Equation" r:id="rId6" imgW="2095200" imgH="228600" progId="Equation.3">
                    <p:embed/>
                  </p:oleObj>
                </mc:Choice>
                <mc:Fallback>
                  <p:oleObj name="Equation" r:id="rId6" imgW="2095200" imgH="2286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6" y="2560"/>
                          <a:ext cx="3264" cy="35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extBox 2"/>
          <p:cNvSpPr txBox="1"/>
          <p:nvPr/>
        </p:nvSpPr>
        <p:spPr>
          <a:xfrm>
            <a:off x="738187" y="1585912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Without knowing K and K’, we can define a similar relation using </a:t>
            </a:r>
            <a:r>
              <a:rPr lang="en-US" sz="2400" i="1" dirty="0" smtClean="0"/>
              <a:t>unknown</a:t>
            </a:r>
            <a:r>
              <a:rPr lang="en-US" sz="2400" dirty="0" smtClean="0"/>
              <a:t> normalized coordinates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979680"/>
              </p:ext>
            </p:extLst>
          </p:nvPr>
        </p:nvGraphicFramePr>
        <p:xfrm>
          <a:off x="457200" y="4208793"/>
          <a:ext cx="13700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1" name="Equation" r:id="rId8" imgW="596880" imgH="203040" progId="Equation.3">
                  <p:embed/>
                </p:oleObj>
              </mc:Choice>
              <mc:Fallback>
                <p:oleObj name="Equation" r:id="rId8" imgW="59688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08793"/>
                        <a:ext cx="1370012" cy="466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579977"/>
              </p:ext>
            </p:extLst>
          </p:nvPr>
        </p:nvGraphicFramePr>
        <p:xfrm>
          <a:off x="457200" y="4819650"/>
          <a:ext cx="15970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62" name="Equation" r:id="rId10" imgW="711000" imgH="253800" progId="Equation.3">
                  <p:embed/>
                </p:oleObj>
              </mc:Choice>
              <mc:Fallback>
                <p:oleObj name="Equation" r:id="rId10" imgW="71100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819650"/>
                        <a:ext cx="159702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700088" y="0"/>
            <a:ext cx="7772400" cy="838200"/>
          </a:xfrm>
        </p:spPr>
        <p:txBody>
          <a:bodyPr/>
          <a:lstStyle/>
          <a:p>
            <a:r>
              <a:rPr lang="en-US" dirty="0" smtClean="0"/>
              <a:t>Properties of the Fundamental matrix</a:t>
            </a:r>
          </a:p>
        </p:txBody>
      </p:sp>
      <p:graphicFrame>
        <p:nvGraphicFramePr>
          <p:cNvPr id="5123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3581400" y="4064000"/>
          <a:ext cx="51816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6" name="Equation" r:id="rId4" imgW="2095200" imgH="228600" progId="Equation.3">
                  <p:embed/>
                </p:oleObj>
              </mc:Choice>
              <mc:Fallback>
                <p:oleObj name="Equation" r:id="rId4" imgW="209520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064000"/>
                        <a:ext cx="5181600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685800" y="4800600"/>
            <a:ext cx="8229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x’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i="1" dirty="0"/>
              <a:t>x’ </a:t>
            </a:r>
            <a:r>
              <a:rPr lang="en-US" sz="2800" dirty="0"/>
              <a:t>(</a:t>
            </a:r>
            <a:r>
              <a:rPr lang="en-US" sz="2800" i="1" dirty="0"/>
              <a:t>l = F x’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 err="1"/>
              <a:t>F</a:t>
            </a:r>
            <a:r>
              <a:rPr lang="en-US" i="1" baseline="30000" dirty="0" err="1"/>
              <a:t>T</a:t>
            </a:r>
            <a:r>
              <a:rPr lang="en-US" i="1" dirty="0" err="1"/>
              <a:t>x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i="1" dirty="0"/>
              <a:t>x </a:t>
            </a:r>
            <a:r>
              <a:rPr lang="en-US" sz="2800" dirty="0"/>
              <a:t>(</a:t>
            </a:r>
            <a:r>
              <a:rPr lang="en-US" sz="2800" i="1" dirty="0"/>
              <a:t>l’ = </a:t>
            </a:r>
            <a:r>
              <a:rPr lang="en-US" sz="2800" i="1" dirty="0" err="1"/>
              <a:t>F</a:t>
            </a:r>
            <a:r>
              <a:rPr lang="en-US" sz="2800" i="1" baseline="30000" dirty="0" err="1"/>
              <a:t>T</a:t>
            </a:r>
            <a:r>
              <a:rPr lang="en-US" sz="2800" i="1" dirty="0" err="1"/>
              <a:t>x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e’ </a:t>
            </a:r>
            <a:r>
              <a:rPr lang="en-US" dirty="0"/>
              <a:t>= 0   and   </a:t>
            </a:r>
            <a:r>
              <a:rPr lang="en-US" i="1" dirty="0" err="1"/>
              <a:t>F</a:t>
            </a:r>
            <a:r>
              <a:rPr lang="en-US" i="1" baseline="30000" dirty="0" err="1"/>
              <a:t>T</a:t>
            </a:r>
            <a:r>
              <a:rPr lang="en-US" i="1" dirty="0" err="1"/>
              <a:t>e</a:t>
            </a:r>
            <a:r>
              <a:rPr lang="en-US" i="1" dirty="0"/>
              <a:t> = 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 </a:t>
            </a:r>
            <a:r>
              <a:rPr lang="en-US" dirty="0"/>
              <a:t>is singular (rank </a:t>
            </a:r>
            <a:r>
              <a:rPr lang="en-US" dirty="0" smtClean="0"/>
              <a:t>two):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  <a:endParaRPr lang="en-US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i="1" dirty="0"/>
              <a:t>F</a:t>
            </a:r>
            <a:r>
              <a:rPr lang="en-US" dirty="0"/>
              <a:t> has seven degrees of </a:t>
            </a:r>
            <a:r>
              <a:rPr lang="en-US" dirty="0" smtClean="0"/>
              <a:t>freedom: 9 entries but defined up to scale,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5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71798" name="Line 54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799" name="Line 55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4" grpId="0" uiExpand="1" build="p"/>
      <p:bldP spid="671798" grpId="0" uiExpand="1" animBg="1"/>
      <p:bldP spid="671799" grpId="0" uiExpand="1" animBg="1"/>
      <p:bldP spid="671800" grpId="0" uiExpand="1" animBg="1"/>
      <p:bldP spid="671801" grpId="0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Estimating the Fundamental 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8-point algorithm</a:t>
            </a:r>
          </a:p>
          <a:p>
            <a:pPr lvl="1"/>
            <a:r>
              <a:rPr lang="en-US" dirty="0" smtClean="0"/>
              <a:t>Least squares solution using SVD on equations from 8 pairs of correspondences</a:t>
            </a:r>
          </a:p>
          <a:p>
            <a:pPr lvl="1"/>
            <a:r>
              <a:rPr lang="en-US" dirty="0" smtClean="0"/>
              <a:t>Enforce </a:t>
            </a:r>
            <a:r>
              <a:rPr lang="en-US" dirty="0" err="1" smtClean="0"/>
              <a:t>det</a:t>
            </a:r>
            <a:r>
              <a:rPr lang="en-US" dirty="0" smtClean="0"/>
              <a:t>(F)=0 constraint using SVD on F</a:t>
            </a:r>
          </a:p>
          <a:p>
            <a:endParaRPr lang="en-US" dirty="0" smtClean="0"/>
          </a:p>
          <a:p>
            <a:r>
              <a:rPr lang="en-US" dirty="0" smtClean="0"/>
              <a:t>7-point algorithm</a:t>
            </a:r>
          </a:p>
          <a:p>
            <a:pPr lvl="1"/>
            <a:r>
              <a:rPr lang="en-US" dirty="0" smtClean="0"/>
              <a:t>Use least squares to solve for null space (two vectors) using SVD and 7 pairs of correspondences</a:t>
            </a:r>
          </a:p>
          <a:p>
            <a:pPr lvl="1"/>
            <a:r>
              <a:rPr lang="en-US" dirty="0" smtClean="0"/>
              <a:t>Solve for linear combination of null space vectors that satisfies </a:t>
            </a:r>
            <a:r>
              <a:rPr lang="en-US" dirty="0" err="1" smtClean="0"/>
              <a:t>det</a:t>
            </a:r>
            <a:r>
              <a:rPr lang="en-US" dirty="0" smtClean="0"/>
              <a:t>(F)=0</a:t>
            </a:r>
          </a:p>
          <a:p>
            <a:endParaRPr lang="en-US" dirty="0" smtClean="0"/>
          </a:p>
          <a:p>
            <a:r>
              <a:rPr lang="en-US" dirty="0" smtClean="0"/>
              <a:t>Minimize </a:t>
            </a:r>
            <a:r>
              <a:rPr lang="en-US" dirty="0" err="1" smtClean="0"/>
              <a:t>reprojection</a:t>
            </a:r>
            <a:r>
              <a:rPr lang="en-US" dirty="0" smtClean="0"/>
              <a:t> error</a:t>
            </a:r>
          </a:p>
          <a:p>
            <a:pPr lvl="1"/>
            <a:r>
              <a:rPr lang="en-US" dirty="0" smtClean="0"/>
              <a:t>Non-linear least squares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160870"/>
            <a:ext cx="8465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Note: estimation of F (or E) is degenerate for a planar scene.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487975"/>
            <a:ext cx="6096000" cy="33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  <a:endParaRPr lang="en-US" dirty="0"/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276600"/>
            <a:ext cx="763417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3539" name="Object 29"/>
          <p:cNvGraphicFramePr>
            <a:graphicFrameLocks noChangeAspect="1"/>
          </p:cNvGraphicFramePr>
          <p:nvPr/>
        </p:nvGraphicFramePr>
        <p:xfrm>
          <a:off x="3581400" y="2635250"/>
          <a:ext cx="2041525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6" name="Equation" r:id="rId5" imgW="825480" imgH="228600" progId="Equation.3">
                  <p:embed/>
                </p:oleObj>
              </mc:Choice>
              <mc:Fallback>
                <p:oleObj name="Equation" r:id="rId5" imgW="825480" imgH="228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635250"/>
                        <a:ext cx="2041525" cy="565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enforce singularity constraint</a:t>
            </a:r>
            <a:endParaRPr lang="en-US" dirty="0"/>
          </a:p>
        </p:txBody>
      </p:sp>
      <p:pic>
        <p:nvPicPr>
          <p:cNvPr id="316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1629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</a:p>
          <a:p>
            <a:pPr marL="914400" lvl="1" indent="-514350">
              <a:buFont typeface="+mj-lt"/>
              <a:buAutoNum type="alphaLcPeriod"/>
            </a:pPr>
            <a:endParaRPr lang="en-US" b="1" dirty="0" smtClean="0"/>
          </a:p>
          <a:p>
            <a:pPr marL="914400" lvl="1" indent="-514350">
              <a:buFont typeface="+mj-lt"/>
              <a:buAutoNum type="alphaLcPeriod"/>
            </a:pP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Resolve </a:t>
            </a:r>
            <a:r>
              <a:rPr lang="en-US" dirty="0" err="1" smtClean="0"/>
              <a:t>det</a:t>
            </a:r>
            <a:r>
              <a:rPr lang="en-US" dirty="0" smtClean="0"/>
              <a:t>(F) = 0 constraint using SVD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124200"/>
            <a:ext cx="3355406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(A);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V(:, end);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reshape(f, [3 3])’;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4876800"/>
            <a:ext cx="2803973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Matlab</a:t>
            </a:r>
            <a:r>
              <a:rPr lang="en-US" sz="2000" dirty="0" smtClean="0"/>
              <a:t>: 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[U, S, V]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S(3,3) = 0;</a:t>
            </a: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F = U*S*V’;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8-point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Solve a system of homogeneous linear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Write down the system of equations</a:t>
            </a:r>
          </a:p>
          <a:p>
            <a:pPr marL="914400" lvl="1" indent="-514350">
              <a:buFont typeface="+mj-lt"/>
              <a:buAutoNum type="alphaLcPeriod"/>
            </a:pPr>
            <a:r>
              <a:rPr lang="en-US" dirty="0" smtClean="0"/>
              <a:t>Solve </a:t>
            </a:r>
            <a:r>
              <a:rPr lang="en-US" b="1" dirty="0" smtClean="0"/>
              <a:t>f</a:t>
            </a:r>
            <a:r>
              <a:rPr lang="en-US" dirty="0" smtClean="0"/>
              <a:t> from  </a:t>
            </a:r>
            <a:r>
              <a:rPr lang="en-US" dirty="0" err="1" smtClean="0"/>
              <a:t>A</a:t>
            </a:r>
            <a:r>
              <a:rPr lang="en-US" b="1" dirty="0" err="1" smtClean="0"/>
              <a:t>f</a:t>
            </a:r>
            <a:r>
              <a:rPr lang="en-US" dirty="0" smtClean="0"/>
              <a:t>=</a:t>
            </a:r>
            <a:r>
              <a:rPr lang="en-US" b="1" dirty="0" smtClean="0"/>
              <a:t>0 </a:t>
            </a:r>
            <a:r>
              <a:rPr lang="en-US" dirty="0" smtClean="0"/>
              <a:t>using SVD</a:t>
            </a:r>
            <a:endParaRPr lang="en-US" sz="1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Resolve </a:t>
            </a:r>
            <a:r>
              <a:rPr lang="en-US" dirty="0" err="1" smtClean="0"/>
              <a:t>det</a:t>
            </a:r>
            <a:r>
              <a:rPr lang="en-US" dirty="0" smtClean="0"/>
              <a:t>(F) = 0 constraint by SVD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Notes:</a:t>
            </a:r>
          </a:p>
          <a:p>
            <a:pPr marL="514350" indent="-514350"/>
            <a:r>
              <a:rPr lang="en-US" dirty="0" smtClean="0"/>
              <a:t>Use RANSAC to deal with outliers (sample 8 points)</a:t>
            </a:r>
          </a:p>
          <a:p>
            <a:pPr marL="914400" lvl="1" indent="-514350"/>
            <a:r>
              <a:rPr lang="en-US" dirty="0" smtClean="0"/>
              <a:t>How to test for outliers?</a:t>
            </a:r>
          </a:p>
          <a:p>
            <a:pPr marL="514350" indent="-514350"/>
            <a:r>
              <a:rPr lang="en-US" dirty="0" smtClean="0"/>
              <a:t>Solve in normalized coordinates</a:t>
            </a:r>
          </a:p>
          <a:p>
            <a:pPr marL="914400" lvl="1" indent="-514350"/>
            <a:r>
              <a:rPr lang="en-US" dirty="0" smtClean="0"/>
              <a:t>mean=0</a:t>
            </a:r>
          </a:p>
          <a:p>
            <a:pPr marL="914400" lvl="1" indent="-514350"/>
            <a:r>
              <a:rPr lang="en-US" dirty="0"/>
              <a:t>s</a:t>
            </a:r>
            <a:r>
              <a:rPr lang="en-US" dirty="0" smtClean="0"/>
              <a:t>tandard deviation ~= (1,1,1)</a:t>
            </a:r>
          </a:p>
          <a:p>
            <a:pPr marL="914400" lvl="1" indent="-514350"/>
            <a:r>
              <a:rPr lang="en-US" dirty="0" smtClean="0"/>
              <a:t>just like with estimating the </a:t>
            </a:r>
            <a:r>
              <a:rPr lang="en-US" dirty="0" err="1" smtClean="0"/>
              <a:t>homography</a:t>
            </a:r>
            <a:r>
              <a:rPr lang="en-US" dirty="0" smtClean="0"/>
              <a:t> for stitching</a:t>
            </a:r>
          </a:p>
          <a:p>
            <a:pPr marL="514350" indent="-514350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26627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26628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26629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Assume we have matched points x   </a:t>
            </a:r>
            <a:r>
              <a:rPr lang="en-US" sz="2400" dirty="0" err="1"/>
              <a:t>x</a:t>
            </a:r>
            <a:r>
              <a:rPr lang="en-US" sz="2400" dirty="0"/>
              <a:t>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79120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631" name="Content Placeholder 22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6632" name="Content Placeholder 2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Two-View Geometry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>
              <a:defRPr/>
            </a:pPr>
            <a:r>
              <a:rPr lang="en-US" dirty="0" smtClean="0"/>
              <a:t>Relates cameras from two positions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Stereo depth estimation</a:t>
            </a:r>
          </a:p>
          <a:p>
            <a:pPr lvl="1">
              <a:defRPr/>
            </a:pPr>
            <a:r>
              <a:rPr lang="en-US" dirty="0" smtClean="0"/>
              <a:t>Recover depth from two images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83565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59" name="Content Placeholder 1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6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/>
              <a:t>Assume we have matched points x   </a:t>
            </a:r>
            <a:r>
              <a:rPr lang="en-US" sz="2400" dirty="0" err="1"/>
              <a:t>x</a:t>
            </a:r>
            <a:r>
              <a:rPr lang="en-US" sz="2400" dirty="0"/>
              <a:t>’ with outliers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457200" y="2239963"/>
            <a:ext cx="4040188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defRPr/>
            </a:pPr>
            <a:r>
              <a:rPr lang="en-US" smtClean="0"/>
              <a:t>Correspondence Relation</a:t>
            </a:r>
          </a:p>
          <a:p>
            <a:pPr marL="514350" indent="-514350">
              <a:defRPr/>
            </a:pPr>
            <a:endParaRPr lang="en-US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mtClean="0"/>
              <a:t>Normalize image coordinates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smtClean="0"/>
              <a:t>RANSAC with 4 points</a:t>
            </a:r>
          </a:p>
          <a:p>
            <a:pPr marL="914400" lvl="1" indent="-514350">
              <a:defRPr/>
            </a:pPr>
            <a:r>
              <a:rPr lang="en-US" smtClean="0"/>
              <a:t>Solution via SVD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smtClean="0"/>
              <a:t>De-normalize: 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>
              <a:buFont typeface="Arial" charset="0"/>
              <a:buNone/>
              <a:defRPr/>
            </a:pPr>
            <a:endParaRPr lang="en-US" smtClean="0"/>
          </a:p>
          <a:p>
            <a:pPr marL="514350" indent="-514350">
              <a:buFont typeface="Arial" charset="0"/>
              <a:buNone/>
              <a:defRPr/>
            </a:pPr>
            <a:endParaRPr lang="en-US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219200" y="2667000"/>
          <a:ext cx="23622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8" name="Equation" r:id="rId3" imgW="1346040" imgH="177480" progId="Equation.3">
                  <p:embed/>
                </p:oleObj>
              </mc:Choice>
              <mc:Fallback>
                <p:oleObj name="Equation" r:id="rId3" imgW="1346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3622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1131888" y="4029075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9" name="Equation" r:id="rId5" imgW="482400" imgH="164880" progId="Equation.3">
                  <p:embed/>
                </p:oleObj>
              </mc:Choice>
              <mc:Fallback>
                <p:oleObj name="Equation" r:id="rId5" imgW="48240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029075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2133600" y="4011613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0" name="Equation" r:id="rId7" imgW="583920" imgH="164880" progId="Equation.3">
                  <p:embed/>
                </p:oleObj>
              </mc:Choice>
              <mc:Fallback>
                <p:oleObj name="Equation" r:id="rId7" imgW="583920" imgH="164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11613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696249"/>
              </p:ext>
            </p:extLst>
          </p:nvPr>
        </p:nvGraphicFramePr>
        <p:xfrm>
          <a:off x="2819400" y="5208896"/>
          <a:ext cx="1447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21" name="Equation" r:id="rId9" imgW="799920" imgH="190440" progId="Equation.3">
                  <p:embed/>
                </p:oleObj>
              </mc:Choice>
              <mc:Fallback>
                <p:oleObj name="Equation" r:id="rId9" imgW="79992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08896"/>
                        <a:ext cx="1447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Comparison of </a:t>
            </a:r>
            <a:r>
              <a:rPr lang="en-US" sz="3200" dirty="0" err="1" smtClean="0"/>
              <a:t>homography</a:t>
            </a:r>
            <a:r>
              <a:rPr lang="en-US" sz="3200" dirty="0" smtClean="0"/>
              <a:t> estimation and the 8-point algorithm</a:t>
            </a:r>
          </a:p>
        </p:txBody>
      </p:sp>
      <p:sp>
        <p:nvSpPr>
          <p:cNvPr id="308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39763"/>
          </a:xfrm>
        </p:spPr>
        <p:txBody>
          <a:bodyPr anchor="ctr"/>
          <a:lstStyle/>
          <a:p>
            <a:r>
              <a:rPr lang="en-US" smtClean="0"/>
              <a:t>Homography (No Translation)</a:t>
            </a:r>
          </a:p>
        </p:txBody>
      </p:sp>
      <p:sp>
        <p:nvSpPr>
          <p:cNvPr id="3085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498975" cy="639763"/>
          </a:xfrm>
        </p:spPr>
        <p:txBody>
          <a:bodyPr anchor="ctr"/>
          <a:lstStyle/>
          <a:p>
            <a:r>
              <a:rPr lang="en-US" smtClean="0"/>
              <a:t>Fundamental Matrix (Translation)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39963"/>
            <a:ext cx="4041775" cy="39512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Correspondence Relation</a:t>
            </a:r>
          </a:p>
          <a:p>
            <a:pPr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RANSAC with 8 points</a:t>
            </a:r>
          </a:p>
          <a:p>
            <a:pPr marL="857250" lvl="1" indent="-457200">
              <a:defRPr/>
            </a:pPr>
            <a:r>
              <a:rPr lang="en-US" dirty="0" smtClean="0"/>
              <a:t>Initial solution via SVD</a:t>
            </a:r>
          </a:p>
          <a:p>
            <a:pPr marL="857250" lvl="1" indent="-457200">
              <a:defRPr/>
            </a:pPr>
            <a:r>
              <a:rPr lang="en-US" dirty="0" smtClean="0"/>
              <a:t>Enforce 		   by SVD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De-normalize: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239963"/>
            <a:ext cx="4040188" cy="3951287"/>
          </a:xfrm>
        </p:spPr>
        <p:txBody>
          <a:bodyPr>
            <a:normAutofit/>
          </a:bodyPr>
          <a:lstStyle/>
          <a:p>
            <a:pPr marL="514350" indent="-514350">
              <a:defRPr/>
            </a:pPr>
            <a:r>
              <a:rPr lang="en-US" dirty="0" smtClean="0"/>
              <a:t>Correspondence Relation</a:t>
            </a:r>
          </a:p>
          <a:p>
            <a:pPr marL="514350" indent="-514350"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Normalize image coordinates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dirty="0" smtClean="0"/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RANSAC with 4 points</a:t>
            </a:r>
          </a:p>
          <a:p>
            <a:pPr marL="914400" lvl="1" indent="-514350">
              <a:defRPr/>
            </a:pPr>
            <a:r>
              <a:rPr lang="en-US" dirty="0" smtClean="0"/>
              <a:t>Solution via SVD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r>
              <a:rPr lang="en-US" dirty="0" smtClean="0"/>
              <a:t>De-normalize: </a:t>
            </a:r>
          </a:p>
          <a:p>
            <a:pPr marL="514350" indent="-514350">
              <a:buFont typeface="Arial" charset="0"/>
              <a:buAutoNum type="arabicPeriod" startAt="2"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914400" lvl="1" indent="-514350">
              <a:buFont typeface="Calibri" pitchFamily="34" charset="0"/>
              <a:buChar char="–"/>
              <a:defRPr/>
            </a:pPr>
            <a:endParaRPr lang="en-US" dirty="0"/>
          </a:p>
        </p:txBody>
      </p:sp>
      <p:sp>
        <p:nvSpPr>
          <p:cNvPr id="3088" name="TextBox 8"/>
          <p:cNvSpPr txBox="1">
            <a:spLocks noChangeArrowheads="1"/>
          </p:cNvSpPr>
          <p:nvPr/>
        </p:nvSpPr>
        <p:spPr bwMode="auto">
          <a:xfrm>
            <a:off x="990600" y="990600"/>
            <a:ext cx="7119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Assume we have matched points x   x’ with outliers</a:t>
            </a:r>
          </a:p>
        </p:txBody>
      </p:sp>
      <p:sp>
        <p:nvSpPr>
          <p:cNvPr id="12" name="Left-Right Arrow 11"/>
          <p:cNvSpPr/>
          <p:nvPr/>
        </p:nvSpPr>
        <p:spPr>
          <a:xfrm>
            <a:off x="5791200" y="1219200"/>
            <a:ext cx="152400" cy="76200"/>
          </a:xfrm>
          <a:prstGeom prst="leftRightArrow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9200" y="2667000"/>
          <a:ext cx="23622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7" name="Equation" r:id="rId3" imgW="1346040" imgH="177480" progId="Equation.3">
                  <p:embed/>
                </p:oleObj>
              </mc:Choice>
              <mc:Fallback>
                <p:oleObj name="Equation" r:id="rId3" imgW="1346040" imgH="177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667000"/>
                        <a:ext cx="23622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131888" y="4029075"/>
          <a:ext cx="914400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8" name="Equation" r:id="rId5" imgW="482400" imgH="164880" progId="Equation.3">
                  <p:embed/>
                </p:oleObj>
              </mc:Choice>
              <mc:Fallback>
                <p:oleObj name="Equation" r:id="rId5" imgW="482400" imgH="1648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4029075"/>
                        <a:ext cx="914400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133600" y="4011613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79" name="Equation" r:id="rId7" imgW="583920" imgH="164880" progId="Equation.3">
                  <p:embed/>
                </p:oleObj>
              </mc:Choice>
              <mc:Fallback>
                <p:oleObj name="Equation" r:id="rId7" imgW="583920" imgH="1648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011613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563305"/>
              </p:ext>
            </p:extLst>
          </p:nvPr>
        </p:nvGraphicFramePr>
        <p:xfrm>
          <a:off x="2819400" y="5208896"/>
          <a:ext cx="1447800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0" name="Equation" r:id="rId9" imgW="799920" imgH="190440" progId="Equation.3">
                  <p:embed/>
                </p:oleObj>
              </mc:Choice>
              <mc:Fallback>
                <p:oleObj name="Equation" r:id="rId9" imgW="799920" imgH="1904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208896"/>
                        <a:ext cx="1447800" cy="344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3"/>
          <p:cNvGraphicFramePr>
            <a:graphicFrameLocks noChangeAspect="1"/>
          </p:cNvGraphicFramePr>
          <p:nvPr/>
        </p:nvGraphicFramePr>
        <p:xfrm>
          <a:off x="5627688" y="3979863"/>
          <a:ext cx="914400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1" name="Equation" r:id="rId11" imgW="482400" imgH="164880" progId="Equation.3">
                  <p:embed/>
                </p:oleObj>
              </mc:Choice>
              <mc:Fallback>
                <p:oleObj name="Equation" r:id="rId11" imgW="482400" imgH="1648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7688" y="3979863"/>
                        <a:ext cx="914400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3"/>
          <p:cNvGraphicFramePr>
            <a:graphicFrameLocks noChangeAspect="1"/>
          </p:cNvGraphicFramePr>
          <p:nvPr/>
        </p:nvGraphicFramePr>
        <p:xfrm>
          <a:off x="6629400" y="3962400"/>
          <a:ext cx="1031875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2" name="Equation" r:id="rId12" imgW="583920" imgH="164880" progId="Equation.3">
                  <p:embed/>
                </p:oleObj>
              </mc:Choice>
              <mc:Fallback>
                <p:oleObj name="Equation" r:id="rId12" imgW="583920" imgH="1648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962400"/>
                        <a:ext cx="1031875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450804"/>
              </p:ext>
            </p:extLst>
          </p:nvPr>
        </p:nvGraphicFramePr>
        <p:xfrm>
          <a:off x="7032625" y="5562600"/>
          <a:ext cx="126365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3" name="Equation" r:id="rId13" imgW="698400" imgH="203040" progId="Equation.3">
                  <p:embed/>
                </p:oleObj>
              </mc:Choice>
              <mc:Fallback>
                <p:oleObj name="Equation" r:id="rId13" imgW="69840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5562600"/>
                        <a:ext cx="1263650" cy="366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414547"/>
              </p:ext>
            </p:extLst>
          </p:nvPr>
        </p:nvGraphicFramePr>
        <p:xfrm>
          <a:off x="6455392" y="5113977"/>
          <a:ext cx="114776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4" name="Equation" r:id="rId15" imgW="634680" imgH="241200" progId="Equation.3">
                  <p:embed/>
                </p:oleObj>
              </mc:Choice>
              <mc:Fallback>
                <p:oleObj name="Equation" r:id="rId15" imgW="634680" imgH="2412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5392" y="5113977"/>
                        <a:ext cx="1147762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3"/>
          <p:cNvGraphicFramePr>
            <a:graphicFrameLocks noChangeAspect="1"/>
          </p:cNvGraphicFramePr>
          <p:nvPr/>
        </p:nvGraphicFramePr>
        <p:xfrm>
          <a:off x="5943600" y="2590800"/>
          <a:ext cx="12033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85" name="Equation" r:id="rId17" imgW="634680" imgH="203040" progId="Equation.3">
                  <p:embed/>
                </p:oleObj>
              </mc:Choice>
              <mc:Fallback>
                <p:oleObj name="Equation" r:id="rId17" imgW="63468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2590800"/>
                        <a:ext cx="12033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7-point algorithm</a:t>
            </a:r>
            <a:endParaRPr lang="en-US" dirty="0"/>
          </a:p>
        </p:txBody>
      </p:sp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21722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38200" y="57150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Faster (need fewer points) and could be more robust (fewer points), but also need to check for degenerate cases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“Gold standard”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8-point algorithm to get initial value of F</a:t>
            </a:r>
          </a:p>
          <a:p>
            <a:r>
              <a:rPr lang="en-US" dirty="0" smtClean="0"/>
              <a:t>Use F to solve for P and P’ (discussed later)</a:t>
            </a:r>
          </a:p>
          <a:p>
            <a:r>
              <a:rPr lang="en-US" dirty="0" smtClean="0"/>
              <a:t>Jointly solve for 3d points </a:t>
            </a:r>
            <a:r>
              <a:rPr lang="en-US" b="1" dirty="0" smtClean="0"/>
              <a:t>X</a:t>
            </a:r>
            <a:r>
              <a:rPr lang="en-US" dirty="0" smtClean="0"/>
              <a:t> and </a:t>
            </a:r>
            <a:r>
              <a:rPr lang="en-US" b="1" dirty="0" smtClean="0"/>
              <a:t>F </a:t>
            </a:r>
            <a:r>
              <a:rPr lang="en-US" dirty="0" smtClean="0"/>
              <a:t>that minimize the squared re-projection error</a:t>
            </a:r>
          </a:p>
          <a:p>
            <a:endParaRPr lang="en-US" dirty="0"/>
          </a:p>
        </p:txBody>
      </p:sp>
      <p:grpSp>
        <p:nvGrpSpPr>
          <p:cNvPr id="4" name="Group 14"/>
          <p:cNvGrpSpPr>
            <a:grpSpLocks noChangeAspect="1"/>
          </p:cNvGrpSpPr>
          <p:nvPr/>
        </p:nvGrpSpPr>
        <p:grpSpPr bwMode="auto">
          <a:xfrm>
            <a:off x="2438400" y="3352800"/>
            <a:ext cx="4495800" cy="2604896"/>
            <a:chOff x="1676400" y="762000"/>
            <a:chExt cx="5457825" cy="3162300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676400" y="762000"/>
              <a:ext cx="5457825" cy="3162300"/>
              <a:chOff x="1676400" y="762000"/>
              <a:chExt cx="5457825" cy="31623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76400" y="762000"/>
                <a:ext cx="5457825" cy="3162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4"/>
              <p:cNvSpPr txBox="1">
                <a:spLocks noChangeArrowheads="1"/>
              </p:cNvSpPr>
              <p:nvPr/>
            </p:nvSpPr>
            <p:spPr bwMode="auto">
              <a:xfrm>
                <a:off x="4597052" y="951978"/>
                <a:ext cx="338554" cy="36933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9" name="Rounded Rectangle 8"/>
              <p:cNvSpPr/>
              <p:nvPr/>
            </p:nvSpPr>
            <p:spPr>
              <a:xfrm>
                <a:off x="2870200" y="24003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5778500" y="2387600"/>
                <a:ext cx="152400" cy="1524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" name="TextBox 5"/>
              <p:cNvSpPr txBox="1">
                <a:spLocks noChangeArrowheads="1"/>
              </p:cNvSpPr>
              <p:nvPr/>
            </p:nvSpPr>
            <p:spPr bwMode="auto">
              <a:xfrm>
                <a:off x="2819400" y="2286000"/>
                <a:ext cx="287258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</a:t>
                </a:r>
              </a:p>
            </p:txBody>
          </p:sp>
          <p:sp>
            <p:nvSpPr>
              <p:cNvPr id="12" name="TextBox 9"/>
              <p:cNvSpPr txBox="1">
                <a:spLocks noChangeArrowheads="1"/>
              </p:cNvSpPr>
              <p:nvPr/>
            </p:nvSpPr>
            <p:spPr bwMode="auto">
              <a:xfrm>
                <a:off x="5740052" y="2286000"/>
                <a:ext cx="325730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/>
                  <a:t>x'</a:t>
                </a:r>
              </a:p>
            </p:txBody>
          </p:sp>
        </p:grpSp>
        <p:sp>
          <p:nvSpPr>
            <p:cNvPr id="6" name="Rounded Rectangle 5"/>
            <p:cNvSpPr/>
            <p:nvPr/>
          </p:nvSpPr>
          <p:spPr>
            <a:xfrm>
              <a:off x="2819400" y="2400300"/>
              <a:ext cx="76200" cy="1524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38200" y="6248400"/>
            <a:ext cx="752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Algorithm 11.2 and Algorithm 11.3 in HZ (pages 284-285) for details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5" name="Image" r:id="rId4" imgW="7250794" imgH="7250794" progId="">
                  <p:embed/>
                </p:oleObj>
              </mc:Choice>
              <mc:Fallback>
                <p:oleObj name="Image" r:id="rId4" imgW="7250794" imgH="7250794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We can get projection matrices P and P’ up to a projective ambiguity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>
              <a:hlinkClick r:id="rId3"/>
            </a:endParaRPr>
          </a:p>
          <a:p>
            <a:pPr>
              <a:buNone/>
              <a:defRPr/>
            </a:pPr>
            <a:r>
              <a:rPr lang="en-US" dirty="0" smtClean="0"/>
              <a:t>	</a:t>
            </a:r>
            <a:r>
              <a:rPr lang="en-US" dirty="0" smtClean="0">
                <a:hlinkClick r:id="rId3"/>
              </a:rPr>
              <a:t>Code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/>
              <a:t>	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function P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vgg_P_from_F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[U,S,V] = 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svd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(F);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e = U(:,3);</a:t>
            </a:r>
          </a:p>
          <a:p>
            <a:pPr>
              <a:buFont typeface="Arial" charset="0"/>
              <a:buNone/>
              <a:defRPr/>
            </a:pP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	P = [-</a:t>
            </a:r>
            <a:r>
              <a:rPr lang="en-US" sz="2200" dirty="0" err="1" smtClean="0">
                <a:latin typeface="Courier New" pitchFamily="49" charset="0"/>
                <a:cs typeface="Courier New" pitchFamily="49" charset="0"/>
              </a:rPr>
              <a:t>vgg_contreps</a:t>
            </a:r>
            <a:r>
              <a:rPr lang="en-US" sz="2200" dirty="0" smtClean="0">
                <a:latin typeface="Courier New" pitchFamily="49" charset="0"/>
                <a:cs typeface="Courier New" pitchFamily="49" charset="0"/>
              </a:rPr>
              <a:t>(e)*F e];</a:t>
            </a:r>
          </a:p>
          <a:p>
            <a:pPr>
              <a:defRPr/>
            </a:pPr>
            <a:endParaRPr lang="en-US" dirty="0"/>
          </a:p>
        </p:txBody>
      </p:sp>
      <p:graphicFrame>
        <p:nvGraphicFramePr>
          <p:cNvPr id="15366" name="Object 3"/>
          <p:cNvGraphicFramePr>
            <a:graphicFrameLocks noChangeAspect="1"/>
          </p:cNvGraphicFramePr>
          <p:nvPr/>
        </p:nvGraphicFramePr>
        <p:xfrm>
          <a:off x="914400" y="2514600"/>
          <a:ext cx="16351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3" name="Equation" r:id="rId4" imgW="596880" imgH="215640" progId="Equation.3">
                  <p:embed/>
                </p:oleObj>
              </mc:Choice>
              <mc:Fallback>
                <p:oleObj name="Equation" r:id="rId4" imgW="596880" imgH="215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514600"/>
                        <a:ext cx="1635125" cy="588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895600" y="2514600"/>
          <a:ext cx="26257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4" name="Equation" r:id="rId6" imgW="914400" imgH="215640" progId="Equation.3">
                  <p:embed/>
                </p:oleObj>
              </mc:Choice>
              <mc:Fallback>
                <p:oleObj name="Equation" r:id="rId6" imgW="9144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514600"/>
                        <a:ext cx="26257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5791200" y="2514600"/>
          <a:ext cx="14478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5" name="Equation" r:id="rId8" imgW="533160" imgH="203040" progId="Equation.3">
                  <p:embed/>
                </p:oleObj>
              </mc:Choice>
              <mc:Fallback>
                <p:oleObj name="Equation" r:id="rId8" imgW="5331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514600"/>
                        <a:ext cx="14478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Box 14"/>
          <p:cNvSpPr txBox="1">
            <a:spLocks noChangeArrowheads="1"/>
          </p:cNvSpPr>
          <p:nvPr/>
        </p:nvSpPr>
        <p:spPr bwMode="auto">
          <a:xfrm>
            <a:off x="2362200" y="3200400"/>
            <a:ext cx="3644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See HZ p. 255-256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0" y="1600200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K’*translation</a:t>
            </a:r>
            <a:endParaRPr lang="en-US" dirty="0"/>
          </a:p>
        </p:txBody>
      </p:sp>
      <p:cxnSp>
        <p:nvCxnSpPr>
          <p:cNvPr id="11" name="Straight Arrow Connector 10"/>
          <p:cNvCxnSpPr>
            <a:stCxn id="9" idx="2"/>
          </p:cNvCxnSpPr>
          <p:nvPr/>
        </p:nvCxnSpPr>
        <p:spPr>
          <a:xfrm rot="5400000">
            <a:off x="5293066" y="2010467"/>
            <a:ext cx="545068" cy="4631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4223266" y="2253734"/>
            <a:ext cx="39266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00" y="1676400"/>
            <a:ext cx="1241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K’*rotation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6938" y="6248400"/>
            <a:ext cx="845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If we know the intrinsic matrices (K and K’), we can resolve the ambiguity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From </a:t>
            </a:r>
            <a:r>
              <a:rPr lang="en-US" sz="3600" dirty="0" err="1" smtClean="0"/>
              <a:t>epipolar</a:t>
            </a:r>
            <a:r>
              <a:rPr lang="en-US" sz="3600" dirty="0" smtClean="0"/>
              <a:t> geometry to camera calibration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Estimating the fundamental matrix is known as “weak calibration”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We </a:t>
            </a:r>
            <a:r>
              <a:rPr lang="en-US" sz="2400" dirty="0" err="1" smtClean="0"/>
              <a:t>cIf</a:t>
            </a:r>
            <a:r>
              <a:rPr lang="en-US" sz="2400" dirty="0" smtClean="0"/>
              <a:t> we know the calibration matrices of the two cameras, we can estimate the essential matrix: </a:t>
            </a:r>
            <a:r>
              <a:rPr lang="en-US" sz="2400" i="1" dirty="0" smtClean="0"/>
              <a:t>E = K</a:t>
            </a:r>
            <a:r>
              <a:rPr lang="en-US" sz="2400" i="1" baseline="30000" dirty="0" smtClean="0"/>
              <a:t>T</a:t>
            </a:r>
            <a:r>
              <a:rPr lang="en-US" sz="2400" i="1" dirty="0" smtClean="0"/>
              <a:t>FK’</a:t>
            </a:r>
          </a:p>
          <a:p>
            <a:pPr>
              <a:buFontTx/>
              <a:buChar char="•"/>
            </a:pPr>
            <a:endParaRPr lang="en-US" sz="2400" dirty="0" smtClean="0"/>
          </a:p>
          <a:p>
            <a:pPr>
              <a:buFontTx/>
              <a:buChar char="•"/>
            </a:pPr>
            <a:r>
              <a:rPr lang="en-US" sz="2400" dirty="0" smtClean="0"/>
              <a:t>The essential matrix gives us the relative rotation and translation between the cameras, or their extrinsic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recap…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Fundamental matrix song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on to stereo…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	Fuse a calibrated binocular stereo pair to produce a depth image</a:t>
            </a:r>
          </a:p>
        </p:txBody>
      </p:sp>
      <p:sp>
        <p:nvSpPr>
          <p:cNvPr id="38916" name="Text Box 10"/>
          <p:cNvSpPr txBox="1">
            <a:spLocks noChangeArrowheads="1"/>
          </p:cNvSpPr>
          <p:nvPr/>
        </p:nvSpPr>
        <p:spPr bwMode="auto">
          <a:xfrm>
            <a:off x="2432050" y="19192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1</a:t>
            </a:r>
            <a:endParaRPr lang="en-GB"/>
          </a:p>
        </p:txBody>
      </p:sp>
      <p:sp>
        <p:nvSpPr>
          <p:cNvPr id="38917" name="Text Box 11"/>
          <p:cNvSpPr txBox="1">
            <a:spLocks noChangeArrowheads="1"/>
          </p:cNvSpPr>
          <p:nvPr/>
        </p:nvSpPr>
        <p:spPr bwMode="auto">
          <a:xfrm>
            <a:off x="5556250" y="1919288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image 2</a:t>
            </a:r>
            <a:endParaRPr lang="en-GB"/>
          </a:p>
        </p:txBody>
      </p:sp>
      <p:sp>
        <p:nvSpPr>
          <p:cNvPr id="38918" name="Text Box 12"/>
          <p:cNvSpPr txBox="1">
            <a:spLocks noChangeArrowheads="1"/>
          </p:cNvSpPr>
          <p:nvPr/>
        </p:nvSpPr>
        <p:spPr bwMode="auto">
          <a:xfrm>
            <a:off x="3433763" y="4357688"/>
            <a:ext cx="1987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/>
              <a:t>Dense depth map</a:t>
            </a:r>
            <a:endParaRPr lang="en-GB"/>
          </a:p>
        </p:txBody>
      </p:sp>
      <p:pic>
        <p:nvPicPr>
          <p:cNvPr id="38919" name="Picture 13" descr="rect_006_007_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5588" y="2270125"/>
            <a:ext cx="2741612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rect_006_007_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259013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15" descr="disparity_006_007_l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768850"/>
            <a:ext cx="2749550" cy="201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Box 9"/>
          <p:cNvSpPr txBox="1">
            <a:spLocks noChangeArrowheads="1"/>
          </p:cNvSpPr>
          <p:nvPr/>
        </p:nvSpPr>
        <p:spPr bwMode="auto">
          <a:xfrm flipH="1">
            <a:off x="6218238" y="6334125"/>
            <a:ext cx="2925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Many of these slides adapted from Steve Seitz and Lana Lazebnik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39939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5270" name="Line 6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39952" name="Oval 9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3" name="Rectangle 16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39950" name="Oval 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5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96301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For each pixel in the first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line in the right image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Search along </a:t>
            </a:r>
            <a:r>
              <a:rPr lang="en-US" dirty="0" err="1" smtClean="0"/>
              <a:t>epipolar</a:t>
            </a:r>
            <a:r>
              <a:rPr lang="en-US" dirty="0" smtClean="0"/>
              <a:t> line and pick the best match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Triangulate the matches to get depth information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  <a:buFontTx/>
              <a:buChar char="•"/>
              <a:defRPr/>
            </a:pPr>
            <a:r>
              <a:rPr lang="en-US" dirty="0" smtClean="0"/>
              <a:t>Simplest case: </a:t>
            </a:r>
            <a:r>
              <a:rPr lang="en-US" dirty="0" err="1" smtClean="0"/>
              <a:t>epipolar</a:t>
            </a:r>
            <a:r>
              <a:rPr lang="en-US" dirty="0" smtClean="0"/>
              <a:t> lines are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When does this happen?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39948" name="Oval 17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9" name="Rectangle 18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39946" name="Oval 20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7" name="Rectangle 21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70" grpId="0" animBg="1"/>
      <p:bldP spid="39630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  <a:endParaRPr lang="en-US" sz="2800" dirty="0"/>
          </a:p>
        </p:txBody>
      </p:sp>
      <p:grpSp>
        <p:nvGrpSpPr>
          <p:cNvPr id="24" name="Group 47"/>
          <p:cNvGrpSpPr>
            <a:grpSpLocks noChangeAspect="1"/>
          </p:cNvGrpSpPr>
          <p:nvPr/>
        </p:nvGrpSpPr>
        <p:grpSpPr bwMode="auto">
          <a:xfrm>
            <a:off x="4648200" y="2684426"/>
            <a:ext cx="3823231" cy="3487774"/>
            <a:chOff x="432" y="1264"/>
            <a:chExt cx="2296" cy="2065"/>
          </a:xfrm>
        </p:grpSpPr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720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2016" y="2880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432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1728" y="25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9" name="Oval 9"/>
            <p:cNvSpPr>
              <a:spLocks noChangeArrowheads="1"/>
            </p:cNvSpPr>
            <p:nvPr/>
          </p:nvSpPr>
          <p:spPr bwMode="auto">
            <a:xfrm>
              <a:off x="1324" y="1515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68" y="1536"/>
              <a:ext cx="576" cy="13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1" name="Line 11"/>
            <p:cNvSpPr>
              <a:spLocks noChangeShapeType="1"/>
            </p:cNvSpPr>
            <p:nvPr/>
          </p:nvSpPr>
          <p:spPr bwMode="auto">
            <a:xfrm flipH="1" flipV="1">
              <a:off x="1344" y="1536"/>
              <a:ext cx="72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2" name="Line 12"/>
            <p:cNvSpPr>
              <a:spLocks noChangeShapeType="1"/>
            </p:cNvSpPr>
            <p:nvPr/>
          </p:nvSpPr>
          <p:spPr bwMode="auto">
            <a:xfrm flipV="1">
              <a:off x="748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609" y="2607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892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1845" y="2517"/>
              <a:ext cx="48" cy="4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 flipV="1">
              <a:off x="2043" y="2544"/>
              <a:ext cx="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>
              <a:off x="720" y="2496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med" len="sm"/>
              <a:tailEnd type="arrow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38" name="Text Box 18"/>
            <p:cNvSpPr txBox="1">
              <a:spLocks noChangeArrowheads="1"/>
            </p:cNvSpPr>
            <p:nvPr/>
          </p:nvSpPr>
          <p:spPr bwMode="auto">
            <a:xfrm>
              <a:off x="736" y="2272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</a:t>
              </a:r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>
              <a:off x="1872" y="2496"/>
              <a:ext cx="1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sm"/>
              <a:tailEnd type="none" w="med" len="sm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0" name="Text Box 20"/>
            <p:cNvSpPr txBox="1">
              <a:spLocks noChangeArrowheads="1"/>
            </p:cNvSpPr>
            <p:nvPr/>
          </p:nvSpPr>
          <p:spPr bwMode="auto">
            <a:xfrm>
              <a:off x="1851" y="2272"/>
              <a:ext cx="22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x’</a:t>
              </a:r>
            </a:p>
          </p:txBody>
        </p:sp>
        <p:sp>
          <p:nvSpPr>
            <p:cNvPr id="41" name="Text Box 21"/>
            <p:cNvSpPr txBox="1">
              <a:spLocks noChangeArrowheads="1"/>
            </p:cNvSpPr>
            <p:nvPr/>
          </p:nvSpPr>
          <p:spPr bwMode="auto">
            <a:xfrm>
              <a:off x="1036" y="2910"/>
              <a:ext cx="703" cy="41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Baseline</a:t>
              </a:r>
              <a:br>
                <a:rPr lang="en-US" sz="2000"/>
              </a:br>
              <a:r>
                <a:rPr lang="en-US" sz="2000"/>
                <a:t>B</a:t>
              </a:r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 flipV="1">
              <a:off x="2496" y="1536"/>
              <a:ext cx="0" cy="13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3" name="Text Box 23"/>
            <p:cNvSpPr txBox="1">
              <a:spLocks noChangeArrowheads="1"/>
            </p:cNvSpPr>
            <p:nvPr/>
          </p:nvSpPr>
          <p:spPr bwMode="auto">
            <a:xfrm>
              <a:off x="2540" y="2031"/>
              <a:ext cx="188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z</a:t>
              </a:r>
            </a:p>
          </p:txBody>
        </p:sp>
        <p:sp>
          <p:nvSpPr>
            <p:cNvPr id="44" name="Text Box 24"/>
            <p:cNvSpPr txBox="1">
              <a:spLocks noChangeArrowheads="1"/>
            </p:cNvSpPr>
            <p:nvPr/>
          </p:nvSpPr>
          <p:spPr bwMode="auto">
            <a:xfrm>
              <a:off x="508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</a:t>
              </a:r>
              <a:endParaRPr lang="en-US" sz="2000" baseline="-25000" dirty="0"/>
            </a:p>
          </p:txBody>
        </p:sp>
        <p:sp>
          <p:nvSpPr>
            <p:cNvPr id="45" name="Text Box 25"/>
            <p:cNvSpPr txBox="1">
              <a:spLocks noChangeArrowheads="1"/>
            </p:cNvSpPr>
            <p:nvPr/>
          </p:nvSpPr>
          <p:spPr bwMode="auto">
            <a:xfrm>
              <a:off x="1824" y="2915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C’</a:t>
              </a:r>
              <a:endParaRPr lang="en-US" sz="2000" baseline="-25000" dirty="0"/>
            </a:p>
          </p:txBody>
        </p:sp>
        <p:sp>
          <p:nvSpPr>
            <p:cNvPr id="46" name="Text Box 26"/>
            <p:cNvSpPr txBox="1">
              <a:spLocks noChangeArrowheads="1"/>
            </p:cNvSpPr>
            <p:nvPr/>
          </p:nvSpPr>
          <p:spPr bwMode="auto">
            <a:xfrm>
              <a:off x="1104" y="1264"/>
              <a:ext cx="486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>
              <a:off x="796" y="2901"/>
              <a:ext cx="1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48" name="Text Box 28"/>
            <p:cNvSpPr txBox="1">
              <a:spLocks noChangeArrowheads="1"/>
            </p:cNvSpPr>
            <p:nvPr/>
          </p:nvSpPr>
          <p:spPr bwMode="auto">
            <a:xfrm>
              <a:off x="2022" y="2608"/>
              <a:ext cx="153" cy="2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/>
                <a:t>f</a:t>
              </a:r>
            </a:p>
          </p:txBody>
        </p:sp>
      </p:grp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1105828" y="2362200"/>
            <a:ext cx="2856572" cy="3795508"/>
            <a:chOff x="609600" y="753824"/>
            <a:chExt cx="3905925" cy="5189776"/>
          </a:xfrm>
        </p:grpSpPr>
        <p:grpSp>
          <p:nvGrpSpPr>
            <p:cNvPr id="49" name="Group 48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4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5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8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9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0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1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2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3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4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5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6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18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19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1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0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1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2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Simplest Case: Parallel images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dirty="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dirty="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dirty="0" smtClean="0"/>
              <a:t>Focal lengths are the same</a:t>
            </a:r>
          </a:p>
          <a:p>
            <a:endParaRPr lang="en-US" sz="2000" dirty="0" smtClean="0"/>
          </a:p>
        </p:txBody>
      </p:sp>
      <p:sp>
        <p:nvSpPr>
          <p:cNvPr id="40964" name="Freeform 4"/>
          <p:cNvSpPr>
            <a:spLocks/>
          </p:cNvSpPr>
          <p:nvPr/>
        </p:nvSpPr>
        <p:spPr bwMode="auto">
          <a:xfrm>
            <a:off x="3481388" y="957263"/>
            <a:ext cx="1220787" cy="839787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890588" y="4310063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Freeform 9"/>
          <p:cNvSpPr>
            <a:spLocks/>
          </p:cNvSpPr>
          <p:nvPr/>
        </p:nvSpPr>
        <p:spPr bwMode="auto">
          <a:xfrm>
            <a:off x="1533525" y="1219200"/>
            <a:ext cx="2471738" cy="2462213"/>
          </a:xfrm>
          <a:custGeom>
            <a:avLst/>
            <a:gdLst>
              <a:gd name="T0" fmla="*/ 0 w 1557"/>
              <a:gd name="T1" fmla="*/ 2147483647 h 1551"/>
              <a:gd name="T2" fmla="*/ 2147483647 w 1557"/>
              <a:gd name="T3" fmla="*/ 0 h 1551"/>
              <a:gd name="T4" fmla="*/ 0 60000 65536"/>
              <a:gd name="T5" fmla="*/ 0 60000 65536"/>
              <a:gd name="T6" fmla="*/ 0 w 1557"/>
              <a:gd name="T7" fmla="*/ 0 h 1551"/>
              <a:gd name="T8" fmla="*/ 1557 w 1557"/>
              <a:gd name="T9" fmla="*/ 1551 h 15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57" h="1551">
                <a:moveTo>
                  <a:pt x="0" y="1551"/>
                </a:moveTo>
                <a:lnTo>
                  <a:pt x="1557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Freeform 10"/>
          <p:cNvSpPr>
            <a:spLocks/>
          </p:cNvSpPr>
          <p:nvPr/>
        </p:nvSpPr>
        <p:spPr bwMode="auto">
          <a:xfrm>
            <a:off x="687388" y="2490788"/>
            <a:ext cx="1220787" cy="2001837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8" name="Freeform 12"/>
          <p:cNvSpPr>
            <a:spLocks/>
          </p:cNvSpPr>
          <p:nvPr/>
        </p:nvSpPr>
        <p:spPr bwMode="auto">
          <a:xfrm>
            <a:off x="3990975" y="1219200"/>
            <a:ext cx="117475" cy="3910013"/>
          </a:xfrm>
          <a:custGeom>
            <a:avLst/>
            <a:gdLst>
              <a:gd name="T0" fmla="*/ 2147483647 w 74"/>
              <a:gd name="T1" fmla="*/ 2147483647 h 2463"/>
              <a:gd name="T2" fmla="*/ 0 w 74"/>
              <a:gd name="T3" fmla="*/ 0 h 2463"/>
              <a:gd name="T4" fmla="*/ 0 60000 65536"/>
              <a:gd name="T5" fmla="*/ 0 60000 65536"/>
              <a:gd name="T6" fmla="*/ 0 w 74"/>
              <a:gd name="T7" fmla="*/ 0 h 2463"/>
              <a:gd name="T8" fmla="*/ 74 w 74"/>
              <a:gd name="T9" fmla="*/ 2463 h 246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" h="2463">
                <a:moveTo>
                  <a:pt x="74" y="2463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Freeform 13"/>
          <p:cNvSpPr>
            <a:spLocks/>
          </p:cNvSpPr>
          <p:nvPr/>
        </p:nvSpPr>
        <p:spPr bwMode="auto">
          <a:xfrm>
            <a:off x="3803650" y="4208463"/>
            <a:ext cx="1220788" cy="2001837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0" name="Line 14"/>
          <p:cNvSpPr>
            <a:spLocks noChangeShapeType="1"/>
          </p:cNvSpPr>
          <p:nvPr/>
        </p:nvSpPr>
        <p:spPr bwMode="auto">
          <a:xfrm flipV="1">
            <a:off x="890588" y="3681413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5"/>
          <p:cNvSpPr>
            <a:spLocks noChangeShapeType="1"/>
          </p:cNvSpPr>
          <p:nvPr/>
        </p:nvSpPr>
        <p:spPr bwMode="auto">
          <a:xfrm flipH="1" flipV="1">
            <a:off x="4108450" y="5129213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Freeform 18"/>
          <p:cNvSpPr>
            <a:spLocks/>
          </p:cNvSpPr>
          <p:nvPr/>
        </p:nvSpPr>
        <p:spPr bwMode="auto">
          <a:xfrm>
            <a:off x="533400" y="4260850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Arc 19"/>
          <p:cNvSpPr>
            <a:spLocks/>
          </p:cNvSpPr>
          <p:nvPr/>
        </p:nvSpPr>
        <p:spPr bwMode="auto">
          <a:xfrm rot="720000">
            <a:off x="733425" y="4276725"/>
            <a:ext cx="211138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20"/>
          <p:cNvSpPr>
            <a:spLocks noChangeShapeType="1"/>
          </p:cNvSpPr>
          <p:nvPr/>
        </p:nvSpPr>
        <p:spPr bwMode="auto">
          <a:xfrm flipH="1">
            <a:off x="533400" y="4095750"/>
            <a:ext cx="303213" cy="550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Oval 21"/>
          <p:cNvSpPr>
            <a:spLocks noChangeArrowheads="1"/>
          </p:cNvSpPr>
          <p:nvPr/>
        </p:nvSpPr>
        <p:spPr bwMode="auto">
          <a:xfrm rot="-1860000">
            <a:off x="811213" y="4281488"/>
            <a:ext cx="100012" cy="1984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Line 22"/>
          <p:cNvSpPr>
            <a:spLocks noChangeShapeType="1"/>
          </p:cNvSpPr>
          <p:nvPr/>
        </p:nvSpPr>
        <p:spPr bwMode="auto">
          <a:xfrm flipV="1">
            <a:off x="533400" y="4502150"/>
            <a:ext cx="555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7" name="Freeform 23"/>
          <p:cNvSpPr>
            <a:spLocks/>
          </p:cNvSpPr>
          <p:nvPr/>
        </p:nvSpPr>
        <p:spPr bwMode="auto">
          <a:xfrm>
            <a:off x="3784600" y="6089650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Arc 24"/>
          <p:cNvSpPr>
            <a:spLocks/>
          </p:cNvSpPr>
          <p:nvPr/>
        </p:nvSpPr>
        <p:spPr bwMode="auto">
          <a:xfrm rot="720000">
            <a:off x="3984625" y="6105525"/>
            <a:ext cx="211138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25"/>
          <p:cNvSpPr>
            <a:spLocks noChangeShapeType="1"/>
          </p:cNvSpPr>
          <p:nvPr/>
        </p:nvSpPr>
        <p:spPr bwMode="auto">
          <a:xfrm flipH="1">
            <a:off x="3784600" y="5924550"/>
            <a:ext cx="303213" cy="5508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Oval 26"/>
          <p:cNvSpPr>
            <a:spLocks noChangeArrowheads="1"/>
          </p:cNvSpPr>
          <p:nvPr/>
        </p:nvSpPr>
        <p:spPr bwMode="auto">
          <a:xfrm rot="-1860000">
            <a:off x="4062413" y="6110288"/>
            <a:ext cx="100012" cy="19843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7"/>
          <p:cNvSpPr>
            <a:spLocks noChangeShapeType="1"/>
          </p:cNvSpPr>
          <p:nvPr/>
        </p:nvSpPr>
        <p:spPr bwMode="auto">
          <a:xfrm flipV="1">
            <a:off x="3784600" y="6330950"/>
            <a:ext cx="555625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Oval 33"/>
          <p:cNvSpPr>
            <a:spLocks noChangeArrowheads="1"/>
          </p:cNvSpPr>
          <p:nvPr/>
        </p:nvSpPr>
        <p:spPr bwMode="auto">
          <a:xfrm>
            <a:off x="4079875" y="5081588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Oval 34"/>
          <p:cNvSpPr>
            <a:spLocks noChangeArrowheads="1"/>
          </p:cNvSpPr>
          <p:nvPr/>
        </p:nvSpPr>
        <p:spPr bwMode="auto">
          <a:xfrm>
            <a:off x="1504950" y="3649663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914400"/>
            <a:ext cx="381000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smtClean="0"/>
              <a:t>Image planes of cameras are parallel to each other and to the baseline</a:t>
            </a:r>
          </a:p>
          <a:p>
            <a:pPr>
              <a:buFontTx/>
              <a:buChar char="•"/>
            </a:pPr>
            <a:r>
              <a:rPr lang="en-US" sz="2000" smtClean="0"/>
              <a:t>Camera centers are at same height</a:t>
            </a:r>
          </a:p>
          <a:p>
            <a:pPr>
              <a:buFontTx/>
              <a:buChar char="•"/>
            </a:pPr>
            <a:r>
              <a:rPr lang="en-US" sz="2000" smtClean="0"/>
              <a:t>Focal lengths are the same</a:t>
            </a:r>
          </a:p>
          <a:p>
            <a:pPr>
              <a:buFontTx/>
              <a:buChar char="•"/>
            </a:pPr>
            <a:r>
              <a:rPr lang="en-US" sz="2000" smtClean="0"/>
              <a:t>Then, epipolar lines fall along the horizontal scan lines of the images</a:t>
            </a:r>
          </a:p>
          <a:p>
            <a:pPr>
              <a:buFontTx/>
              <a:buChar char="•"/>
            </a:pPr>
            <a:endParaRPr lang="en-US" sz="2000" smtClean="0"/>
          </a:p>
        </p:txBody>
      </p:sp>
      <p:grpSp>
        <p:nvGrpSpPr>
          <p:cNvPr id="41988" name="Group 29"/>
          <p:cNvGrpSpPr>
            <a:grpSpLocks/>
          </p:cNvGrpSpPr>
          <p:nvPr/>
        </p:nvGrpSpPr>
        <p:grpSpPr bwMode="auto">
          <a:xfrm>
            <a:off x="533400" y="957263"/>
            <a:ext cx="4495800" cy="5519737"/>
            <a:chOff x="336" y="603"/>
            <a:chExt cx="2832" cy="3477"/>
          </a:xfrm>
        </p:grpSpPr>
        <p:sp>
          <p:nvSpPr>
            <p:cNvPr id="41989" name="Freeform 4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0" name="Line 5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1" name="Freeform 6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2" name="Freeform 7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8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Freeform 9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0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6" name="Line 11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7" name="Freeform 12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Arc 13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9" name="Line 14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0" name="Oval 15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1" name="Line 16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2" name="Freeform 17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3" name="Arc 18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4" name="Line 19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5" name="Oval 20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6" name="Line 21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07" name="Line 22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23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9" name="Line 24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5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26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Oval 27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3" name="Oval 28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Simplest Case: Parallel images</a:t>
            </a:r>
          </a:p>
        </p:txBody>
      </p:sp>
      <p:graphicFrame>
        <p:nvGraphicFramePr>
          <p:cNvPr id="12290" name="Object 34"/>
          <p:cNvGraphicFramePr>
            <a:graphicFrameLocks noGrp="1" noChangeAspect="1"/>
          </p:cNvGraphicFramePr>
          <p:nvPr>
            <p:ph sz="half" idx="1"/>
          </p:nvPr>
        </p:nvGraphicFramePr>
        <p:xfrm>
          <a:off x="4438650" y="1438275"/>
          <a:ext cx="32575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4" imgW="1371600" imgH="228600" progId="Equation.3">
                  <p:embed/>
                </p:oleObj>
              </mc:Choice>
              <mc:Fallback>
                <p:oleObj name="Equation" r:id="rId4" imgW="1371600" imgH="2286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1438275"/>
                        <a:ext cx="3257550" cy="54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460875" y="3219450"/>
          <a:ext cx="32702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6" imgW="1523880" imgH="698400" progId="Equation.3">
                  <p:embed/>
                </p:oleObj>
              </mc:Choice>
              <mc:Fallback>
                <p:oleObj name="Equation" r:id="rId6" imgW="1523880" imgH="6984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3219450"/>
                        <a:ext cx="3270250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33"/>
          <p:cNvSpPr txBox="1">
            <a:spLocks noChangeArrowheads="1"/>
          </p:cNvSpPr>
          <p:nvPr/>
        </p:nvSpPr>
        <p:spPr bwMode="auto">
          <a:xfrm>
            <a:off x="4595813" y="989013"/>
            <a:ext cx="27955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Epipolar constraint:</a:t>
            </a:r>
          </a:p>
        </p:txBody>
      </p:sp>
      <p:graphicFrame>
        <p:nvGraphicFramePr>
          <p:cNvPr id="616484" name="Object 3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4953000"/>
          <a:ext cx="8153400" cy="140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Equation" r:id="rId8" imgW="4114800" imgH="711000" progId="Equation.3">
                  <p:embed/>
                </p:oleObj>
              </mc:Choice>
              <mc:Fallback>
                <p:oleObj name="Equation" r:id="rId8" imgW="4114800" imgH="7110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953000"/>
                        <a:ext cx="8153400" cy="140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38"/>
          <p:cNvSpPr txBox="1">
            <a:spLocks noChangeArrowheads="1"/>
          </p:cNvSpPr>
          <p:nvPr/>
        </p:nvSpPr>
        <p:spPr bwMode="auto">
          <a:xfrm>
            <a:off x="4953000" y="2286000"/>
            <a:ext cx="279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R = I	    t</a:t>
            </a:r>
            <a:r>
              <a:rPr lang="en-US">
                <a:latin typeface="Times New Roman" pitchFamily="18" charset="0"/>
              </a:rPr>
              <a:t> = (</a:t>
            </a:r>
            <a:r>
              <a:rPr lang="en-US" i="1">
                <a:latin typeface="Times New Roman" pitchFamily="18" charset="0"/>
              </a:rPr>
              <a:t>T</a:t>
            </a:r>
            <a:r>
              <a:rPr lang="en-US">
                <a:latin typeface="Times New Roman" pitchFamily="18" charset="0"/>
              </a:rPr>
              <a:t>, 0, 0)</a:t>
            </a:r>
          </a:p>
        </p:txBody>
      </p:sp>
      <p:sp>
        <p:nvSpPr>
          <p:cNvPr id="616489" name="Text Box 41"/>
          <p:cNvSpPr txBox="1">
            <a:spLocks noChangeArrowheads="1"/>
          </p:cNvSpPr>
          <p:nvPr/>
        </p:nvSpPr>
        <p:spPr bwMode="auto">
          <a:xfrm>
            <a:off x="685800" y="6364288"/>
            <a:ext cx="5904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The y-coordinates of corresponding points are the </a:t>
            </a:r>
            <a:r>
              <a:rPr lang="en-US" dirty="0" smtClean="0"/>
              <a:t>same</a:t>
            </a:r>
            <a:endParaRPr lang="en-US" dirty="0"/>
          </a:p>
        </p:txBody>
      </p:sp>
      <p:grpSp>
        <p:nvGrpSpPr>
          <p:cNvPr id="12297" name="Group 42"/>
          <p:cNvGrpSpPr>
            <a:grpSpLocks/>
          </p:cNvGrpSpPr>
          <p:nvPr/>
        </p:nvGrpSpPr>
        <p:grpSpPr bwMode="auto">
          <a:xfrm>
            <a:off x="533400" y="1033463"/>
            <a:ext cx="3124200" cy="3690937"/>
            <a:chOff x="336" y="603"/>
            <a:chExt cx="2832" cy="3477"/>
          </a:xfrm>
        </p:grpSpPr>
        <p:sp>
          <p:nvSpPr>
            <p:cNvPr id="12302" name="Freeform 43"/>
            <p:cNvSpPr>
              <a:spLocks/>
            </p:cNvSpPr>
            <p:nvPr/>
          </p:nvSpPr>
          <p:spPr bwMode="auto">
            <a:xfrm>
              <a:off x="2193" y="603"/>
              <a:ext cx="769" cy="529"/>
            </a:xfrm>
            <a:custGeom>
              <a:avLst/>
              <a:gdLst>
                <a:gd name="T0" fmla="*/ 42 w 865"/>
                <a:gd name="T1" fmla="*/ 0 h 529"/>
                <a:gd name="T2" fmla="*/ 36 w 865"/>
                <a:gd name="T3" fmla="*/ 24 h 529"/>
                <a:gd name="T4" fmla="*/ 36 w 865"/>
                <a:gd name="T5" fmla="*/ 48 h 529"/>
                <a:gd name="T6" fmla="*/ 24 w 865"/>
                <a:gd name="T7" fmla="*/ 72 h 529"/>
                <a:gd name="T8" fmla="*/ 18 w 865"/>
                <a:gd name="T9" fmla="*/ 96 h 529"/>
                <a:gd name="T10" fmla="*/ 18 w 865"/>
                <a:gd name="T11" fmla="*/ 120 h 529"/>
                <a:gd name="T12" fmla="*/ 18 w 865"/>
                <a:gd name="T13" fmla="*/ 144 h 529"/>
                <a:gd name="T14" fmla="*/ 12 w 865"/>
                <a:gd name="T15" fmla="*/ 168 h 529"/>
                <a:gd name="T16" fmla="*/ 6 w 865"/>
                <a:gd name="T17" fmla="*/ 192 h 529"/>
                <a:gd name="T18" fmla="*/ 0 w 865"/>
                <a:gd name="T19" fmla="*/ 216 h 529"/>
                <a:gd name="T20" fmla="*/ 0 w 865"/>
                <a:gd name="T21" fmla="*/ 240 h 529"/>
                <a:gd name="T22" fmla="*/ 0 w 865"/>
                <a:gd name="T23" fmla="*/ 264 h 529"/>
                <a:gd name="T24" fmla="*/ 6 w 865"/>
                <a:gd name="T25" fmla="*/ 288 h 529"/>
                <a:gd name="T26" fmla="*/ 6 w 865"/>
                <a:gd name="T27" fmla="*/ 312 h 529"/>
                <a:gd name="T28" fmla="*/ 12 w 865"/>
                <a:gd name="T29" fmla="*/ 336 h 529"/>
                <a:gd name="T30" fmla="*/ 12 w 865"/>
                <a:gd name="T31" fmla="*/ 360 h 529"/>
                <a:gd name="T32" fmla="*/ 18 w 865"/>
                <a:gd name="T33" fmla="*/ 384 h 529"/>
                <a:gd name="T34" fmla="*/ 18 w 865"/>
                <a:gd name="T35" fmla="*/ 408 h 529"/>
                <a:gd name="T36" fmla="*/ 24 w 865"/>
                <a:gd name="T37" fmla="*/ 432 h 529"/>
                <a:gd name="T38" fmla="*/ 29 w 865"/>
                <a:gd name="T39" fmla="*/ 456 h 529"/>
                <a:gd name="T40" fmla="*/ 421 w 865"/>
                <a:gd name="T41" fmla="*/ 528 h 529"/>
                <a:gd name="T42" fmla="*/ 397 w 865"/>
                <a:gd name="T43" fmla="*/ 480 h 529"/>
                <a:gd name="T44" fmla="*/ 391 w 865"/>
                <a:gd name="T45" fmla="*/ 456 h 529"/>
                <a:gd name="T46" fmla="*/ 385 w 865"/>
                <a:gd name="T47" fmla="*/ 420 h 529"/>
                <a:gd name="T48" fmla="*/ 380 w 865"/>
                <a:gd name="T49" fmla="*/ 396 h 529"/>
                <a:gd name="T50" fmla="*/ 373 w 865"/>
                <a:gd name="T51" fmla="*/ 372 h 529"/>
                <a:gd name="T52" fmla="*/ 367 w 865"/>
                <a:gd name="T53" fmla="*/ 348 h 529"/>
                <a:gd name="T54" fmla="*/ 367 w 865"/>
                <a:gd name="T55" fmla="*/ 324 h 529"/>
                <a:gd name="T56" fmla="*/ 367 w 865"/>
                <a:gd name="T57" fmla="*/ 288 h 529"/>
                <a:gd name="T58" fmla="*/ 367 w 865"/>
                <a:gd name="T59" fmla="*/ 264 h 529"/>
                <a:gd name="T60" fmla="*/ 367 w 865"/>
                <a:gd name="T61" fmla="*/ 240 h 529"/>
                <a:gd name="T62" fmla="*/ 380 w 865"/>
                <a:gd name="T63" fmla="*/ 216 h 529"/>
                <a:gd name="T64" fmla="*/ 380 w 865"/>
                <a:gd name="T65" fmla="*/ 192 h 529"/>
                <a:gd name="T66" fmla="*/ 385 w 865"/>
                <a:gd name="T67" fmla="*/ 168 h 529"/>
                <a:gd name="T68" fmla="*/ 397 w 865"/>
                <a:gd name="T69" fmla="*/ 156 h 529"/>
                <a:gd name="T70" fmla="*/ 397 w 865"/>
                <a:gd name="T71" fmla="*/ 132 h 529"/>
                <a:gd name="T72" fmla="*/ 409 w 865"/>
                <a:gd name="T73" fmla="*/ 108 h 529"/>
                <a:gd name="T74" fmla="*/ 421 w 865"/>
                <a:gd name="T75" fmla="*/ 96 h 529"/>
                <a:gd name="T76" fmla="*/ 427 w 865"/>
                <a:gd name="T77" fmla="*/ 72 h 529"/>
                <a:gd name="T78" fmla="*/ 42 w 865"/>
                <a:gd name="T79" fmla="*/ 0 h 52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865"/>
                <a:gd name="T121" fmla="*/ 0 h 529"/>
                <a:gd name="T122" fmla="*/ 865 w 865"/>
                <a:gd name="T123" fmla="*/ 529 h 52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865" h="529">
                  <a:moveTo>
                    <a:pt x="84" y="0"/>
                  </a:moveTo>
                  <a:lnTo>
                    <a:pt x="72" y="24"/>
                  </a:lnTo>
                  <a:lnTo>
                    <a:pt x="72" y="48"/>
                  </a:lnTo>
                  <a:lnTo>
                    <a:pt x="48" y="72"/>
                  </a:lnTo>
                  <a:lnTo>
                    <a:pt x="36" y="96"/>
                  </a:lnTo>
                  <a:lnTo>
                    <a:pt x="36" y="120"/>
                  </a:lnTo>
                  <a:lnTo>
                    <a:pt x="36" y="144"/>
                  </a:lnTo>
                  <a:lnTo>
                    <a:pt x="24" y="168"/>
                  </a:lnTo>
                  <a:lnTo>
                    <a:pt x="12" y="192"/>
                  </a:lnTo>
                  <a:lnTo>
                    <a:pt x="0" y="216"/>
                  </a:lnTo>
                  <a:lnTo>
                    <a:pt x="0" y="240"/>
                  </a:lnTo>
                  <a:lnTo>
                    <a:pt x="0" y="264"/>
                  </a:lnTo>
                  <a:lnTo>
                    <a:pt x="12" y="288"/>
                  </a:lnTo>
                  <a:lnTo>
                    <a:pt x="12" y="312"/>
                  </a:lnTo>
                  <a:lnTo>
                    <a:pt x="24" y="336"/>
                  </a:lnTo>
                  <a:lnTo>
                    <a:pt x="24" y="360"/>
                  </a:lnTo>
                  <a:lnTo>
                    <a:pt x="36" y="384"/>
                  </a:lnTo>
                  <a:lnTo>
                    <a:pt x="36" y="408"/>
                  </a:lnTo>
                  <a:lnTo>
                    <a:pt x="48" y="432"/>
                  </a:lnTo>
                  <a:lnTo>
                    <a:pt x="60" y="456"/>
                  </a:lnTo>
                  <a:lnTo>
                    <a:pt x="852" y="528"/>
                  </a:lnTo>
                  <a:lnTo>
                    <a:pt x="804" y="480"/>
                  </a:lnTo>
                  <a:lnTo>
                    <a:pt x="792" y="456"/>
                  </a:lnTo>
                  <a:lnTo>
                    <a:pt x="780" y="420"/>
                  </a:lnTo>
                  <a:lnTo>
                    <a:pt x="768" y="396"/>
                  </a:lnTo>
                  <a:lnTo>
                    <a:pt x="756" y="372"/>
                  </a:lnTo>
                  <a:lnTo>
                    <a:pt x="744" y="348"/>
                  </a:lnTo>
                  <a:lnTo>
                    <a:pt x="744" y="324"/>
                  </a:lnTo>
                  <a:lnTo>
                    <a:pt x="744" y="288"/>
                  </a:lnTo>
                  <a:lnTo>
                    <a:pt x="744" y="264"/>
                  </a:lnTo>
                  <a:lnTo>
                    <a:pt x="744" y="240"/>
                  </a:lnTo>
                  <a:lnTo>
                    <a:pt x="768" y="216"/>
                  </a:lnTo>
                  <a:lnTo>
                    <a:pt x="768" y="192"/>
                  </a:lnTo>
                  <a:lnTo>
                    <a:pt x="780" y="168"/>
                  </a:lnTo>
                  <a:lnTo>
                    <a:pt x="804" y="156"/>
                  </a:lnTo>
                  <a:lnTo>
                    <a:pt x="804" y="132"/>
                  </a:lnTo>
                  <a:lnTo>
                    <a:pt x="828" y="108"/>
                  </a:lnTo>
                  <a:lnTo>
                    <a:pt x="852" y="96"/>
                  </a:lnTo>
                  <a:lnTo>
                    <a:pt x="864" y="72"/>
                  </a:lnTo>
                  <a:lnTo>
                    <a:pt x="84" y="0"/>
                  </a:lnTo>
                </a:path>
              </a:pathLst>
            </a:custGeom>
            <a:gradFill rotWithShape="0">
              <a:gsLst>
                <a:gs pos="0">
                  <a:srgbClr val="012501"/>
                </a:gs>
                <a:gs pos="100000">
                  <a:srgbClr val="037C03"/>
                </a:gs>
              </a:gsLst>
              <a:lin ang="18900000" scaled="1"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Line 44"/>
            <p:cNvSpPr>
              <a:spLocks noChangeShapeType="1"/>
            </p:cNvSpPr>
            <p:nvPr/>
          </p:nvSpPr>
          <p:spPr bwMode="auto">
            <a:xfrm>
              <a:off x="561" y="2715"/>
              <a:ext cx="2048" cy="11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Freeform 45"/>
            <p:cNvSpPr>
              <a:spLocks/>
            </p:cNvSpPr>
            <p:nvPr/>
          </p:nvSpPr>
          <p:spPr bwMode="auto">
            <a:xfrm>
              <a:off x="966" y="768"/>
              <a:ext cx="1557" cy="1551"/>
            </a:xfrm>
            <a:custGeom>
              <a:avLst/>
              <a:gdLst>
                <a:gd name="T0" fmla="*/ 0 w 1557"/>
                <a:gd name="T1" fmla="*/ 1551 h 1551"/>
                <a:gd name="T2" fmla="*/ 1557 w 1557"/>
                <a:gd name="T3" fmla="*/ 0 h 1551"/>
                <a:gd name="T4" fmla="*/ 0 60000 65536"/>
                <a:gd name="T5" fmla="*/ 0 60000 65536"/>
                <a:gd name="T6" fmla="*/ 0 w 1557"/>
                <a:gd name="T7" fmla="*/ 0 h 1551"/>
                <a:gd name="T8" fmla="*/ 1557 w 1557"/>
                <a:gd name="T9" fmla="*/ 1551 h 155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57" h="1551">
                  <a:moveTo>
                    <a:pt x="0" y="1551"/>
                  </a:moveTo>
                  <a:lnTo>
                    <a:pt x="1557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Freeform 46"/>
            <p:cNvSpPr>
              <a:spLocks/>
            </p:cNvSpPr>
            <p:nvPr/>
          </p:nvSpPr>
          <p:spPr bwMode="auto">
            <a:xfrm>
              <a:off x="433" y="1569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6" name="Freeform 47"/>
            <p:cNvSpPr>
              <a:spLocks/>
            </p:cNvSpPr>
            <p:nvPr/>
          </p:nvSpPr>
          <p:spPr bwMode="auto">
            <a:xfrm>
              <a:off x="2514" y="768"/>
              <a:ext cx="74" cy="2463"/>
            </a:xfrm>
            <a:custGeom>
              <a:avLst/>
              <a:gdLst>
                <a:gd name="T0" fmla="*/ 74 w 74"/>
                <a:gd name="T1" fmla="*/ 2463 h 2463"/>
                <a:gd name="T2" fmla="*/ 0 w 74"/>
                <a:gd name="T3" fmla="*/ 0 h 2463"/>
                <a:gd name="T4" fmla="*/ 0 60000 65536"/>
                <a:gd name="T5" fmla="*/ 0 60000 65536"/>
                <a:gd name="T6" fmla="*/ 0 w 74"/>
                <a:gd name="T7" fmla="*/ 0 h 2463"/>
                <a:gd name="T8" fmla="*/ 74 w 74"/>
                <a:gd name="T9" fmla="*/ 2463 h 246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4" h="2463">
                  <a:moveTo>
                    <a:pt x="74" y="246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Freeform 48"/>
            <p:cNvSpPr>
              <a:spLocks/>
            </p:cNvSpPr>
            <p:nvPr/>
          </p:nvSpPr>
          <p:spPr bwMode="auto">
            <a:xfrm>
              <a:off x="2396" y="2651"/>
              <a:ext cx="769" cy="1261"/>
            </a:xfrm>
            <a:custGeom>
              <a:avLst/>
              <a:gdLst>
                <a:gd name="T0" fmla="*/ 0 w 865"/>
                <a:gd name="T1" fmla="*/ 828 h 1261"/>
                <a:gd name="T2" fmla="*/ 427 w 865"/>
                <a:gd name="T3" fmla="*/ 1260 h 1261"/>
                <a:gd name="T4" fmla="*/ 427 w 865"/>
                <a:gd name="T5" fmla="*/ 414 h 1261"/>
                <a:gd name="T6" fmla="*/ 0 w 865"/>
                <a:gd name="T7" fmla="*/ 0 h 1261"/>
                <a:gd name="T8" fmla="*/ 0 w 865"/>
                <a:gd name="T9" fmla="*/ 828 h 1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65"/>
                <a:gd name="T16" fmla="*/ 0 h 1261"/>
                <a:gd name="T17" fmla="*/ 865 w 865"/>
                <a:gd name="T18" fmla="*/ 1261 h 1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65" h="1261">
                  <a:moveTo>
                    <a:pt x="0" y="828"/>
                  </a:moveTo>
                  <a:lnTo>
                    <a:pt x="864" y="1260"/>
                  </a:lnTo>
                  <a:lnTo>
                    <a:pt x="864" y="414"/>
                  </a:lnTo>
                  <a:lnTo>
                    <a:pt x="0" y="0"/>
                  </a:lnTo>
                  <a:lnTo>
                    <a:pt x="0" y="828"/>
                  </a:lnTo>
                </a:path>
              </a:pathLst>
            </a:custGeom>
            <a:solidFill>
              <a:srgbClr val="FEBF02"/>
            </a:solidFill>
            <a:ln w="12700" cap="rnd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8" name="Line 49"/>
            <p:cNvSpPr>
              <a:spLocks noChangeShapeType="1"/>
            </p:cNvSpPr>
            <p:nvPr/>
          </p:nvSpPr>
          <p:spPr bwMode="auto">
            <a:xfrm flipV="1">
              <a:off x="561" y="2319"/>
              <a:ext cx="405" cy="3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Line 50"/>
            <p:cNvSpPr>
              <a:spLocks noChangeShapeType="1"/>
            </p:cNvSpPr>
            <p:nvPr/>
          </p:nvSpPr>
          <p:spPr bwMode="auto">
            <a:xfrm flipH="1" flipV="1">
              <a:off x="2588" y="3231"/>
              <a:ext cx="21" cy="6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Freeform 51"/>
            <p:cNvSpPr>
              <a:spLocks/>
            </p:cNvSpPr>
            <p:nvPr/>
          </p:nvSpPr>
          <p:spPr bwMode="auto">
            <a:xfrm>
              <a:off x="336" y="2684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Arc 52"/>
            <p:cNvSpPr>
              <a:spLocks/>
            </p:cNvSpPr>
            <p:nvPr/>
          </p:nvSpPr>
          <p:spPr bwMode="auto">
            <a:xfrm rot="720000">
              <a:off x="462" y="2694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53"/>
            <p:cNvSpPr>
              <a:spLocks noChangeShapeType="1"/>
            </p:cNvSpPr>
            <p:nvPr/>
          </p:nvSpPr>
          <p:spPr bwMode="auto">
            <a:xfrm flipH="1">
              <a:off x="336" y="2580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3" name="Oval 54"/>
            <p:cNvSpPr>
              <a:spLocks noChangeArrowheads="1"/>
            </p:cNvSpPr>
            <p:nvPr/>
          </p:nvSpPr>
          <p:spPr bwMode="auto">
            <a:xfrm rot="-1860000">
              <a:off x="511" y="2697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55"/>
            <p:cNvSpPr>
              <a:spLocks noChangeShapeType="1"/>
            </p:cNvSpPr>
            <p:nvPr/>
          </p:nvSpPr>
          <p:spPr bwMode="auto">
            <a:xfrm flipV="1">
              <a:off x="336" y="2836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Freeform 56"/>
            <p:cNvSpPr>
              <a:spLocks/>
            </p:cNvSpPr>
            <p:nvPr/>
          </p:nvSpPr>
          <p:spPr bwMode="auto">
            <a:xfrm>
              <a:off x="2384" y="3836"/>
              <a:ext cx="248" cy="244"/>
            </a:xfrm>
            <a:custGeom>
              <a:avLst/>
              <a:gdLst>
                <a:gd name="T0" fmla="*/ 0 w 279"/>
                <a:gd name="T1" fmla="*/ 243 h 244"/>
                <a:gd name="T2" fmla="*/ 73 w 279"/>
                <a:gd name="T3" fmla="*/ 1 h 244"/>
                <a:gd name="T4" fmla="*/ 79 w 279"/>
                <a:gd name="T5" fmla="*/ 0 h 244"/>
                <a:gd name="T6" fmla="*/ 82 w 279"/>
                <a:gd name="T7" fmla="*/ 3 h 244"/>
                <a:gd name="T8" fmla="*/ 82 w 279"/>
                <a:gd name="T9" fmla="*/ 6 h 244"/>
                <a:gd name="T10" fmla="*/ 85 w 279"/>
                <a:gd name="T11" fmla="*/ 5 h 244"/>
                <a:gd name="T12" fmla="*/ 87 w 279"/>
                <a:gd name="T13" fmla="*/ 9 h 244"/>
                <a:gd name="T14" fmla="*/ 90 w 279"/>
                <a:gd name="T15" fmla="*/ 7 h 244"/>
                <a:gd name="T16" fmla="*/ 92 w 279"/>
                <a:gd name="T17" fmla="*/ 12 h 244"/>
                <a:gd name="T18" fmla="*/ 93 w 279"/>
                <a:gd name="T19" fmla="*/ 13 h 244"/>
                <a:gd name="T20" fmla="*/ 97 w 279"/>
                <a:gd name="T21" fmla="*/ 14 h 244"/>
                <a:gd name="T22" fmla="*/ 99 w 279"/>
                <a:gd name="T23" fmla="*/ 15 h 244"/>
                <a:gd name="T24" fmla="*/ 101 w 279"/>
                <a:gd name="T25" fmla="*/ 19 h 244"/>
                <a:gd name="T26" fmla="*/ 104 w 279"/>
                <a:gd name="T27" fmla="*/ 20 h 244"/>
                <a:gd name="T28" fmla="*/ 106 w 279"/>
                <a:gd name="T29" fmla="*/ 23 h 244"/>
                <a:gd name="T30" fmla="*/ 110 w 279"/>
                <a:gd name="T31" fmla="*/ 25 h 244"/>
                <a:gd name="T32" fmla="*/ 111 w 279"/>
                <a:gd name="T33" fmla="*/ 29 h 244"/>
                <a:gd name="T34" fmla="*/ 113 w 279"/>
                <a:gd name="T35" fmla="*/ 32 h 244"/>
                <a:gd name="T36" fmla="*/ 114 w 279"/>
                <a:gd name="T37" fmla="*/ 36 h 244"/>
                <a:gd name="T38" fmla="*/ 116 w 279"/>
                <a:gd name="T39" fmla="*/ 39 h 244"/>
                <a:gd name="T40" fmla="*/ 117 w 279"/>
                <a:gd name="T41" fmla="*/ 45 h 244"/>
                <a:gd name="T42" fmla="*/ 119 w 279"/>
                <a:gd name="T43" fmla="*/ 46 h 244"/>
                <a:gd name="T44" fmla="*/ 123 w 279"/>
                <a:gd name="T45" fmla="*/ 55 h 244"/>
                <a:gd name="T46" fmla="*/ 123 w 279"/>
                <a:gd name="T47" fmla="*/ 58 h 244"/>
                <a:gd name="T48" fmla="*/ 126 w 279"/>
                <a:gd name="T49" fmla="*/ 63 h 244"/>
                <a:gd name="T50" fmla="*/ 126 w 279"/>
                <a:gd name="T51" fmla="*/ 67 h 244"/>
                <a:gd name="T52" fmla="*/ 129 w 279"/>
                <a:gd name="T53" fmla="*/ 71 h 244"/>
                <a:gd name="T54" fmla="*/ 129 w 279"/>
                <a:gd name="T55" fmla="*/ 75 h 244"/>
                <a:gd name="T56" fmla="*/ 131 w 279"/>
                <a:gd name="T57" fmla="*/ 81 h 244"/>
                <a:gd name="T58" fmla="*/ 131 w 279"/>
                <a:gd name="T59" fmla="*/ 86 h 244"/>
                <a:gd name="T60" fmla="*/ 132 w 279"/>
                <a:gd name="T61" fmla="*/ 90 h 244"/>
                <a:gd name="T62" fmla="*/ 132 w 279"/>
                <a:gd name="T63" fmla="*/ 95 h 244"/>
                <a:gd name="T64" fmla="*/ 132 w 279"/>
                <a:gd name="T65" fmla="*/ 99 h 244"/>
                <a:gd name="T66" fmla="*/ 132 w 279"/>
                <a:gd name="T67" fmla="*/ 103 h 244"/>
                <a:gd name="T68" fmla="*/ 132 w 279"/>
                <a:gd name="T69" fmla="*/ 109 h 244"/>
                <a:gd name="T70" fmla="*/ 132 w 279"/>
                <a:gd name="T71" fmla="*/ 113 h 244"/>
                <a:gd name="T72" fmla="*/ 135 w 279"/>
                <a:gd name="T73" fmla="*/ 119 h 244"/>
                <a:gd name="T74" fmla="*/ 136 w 279"/>
                <a:gd name="T75" fmla="*/ 124 h 244"/>
                <a:gd name="T76" fmla="*/ 136 w 279"/>
                <a:gd name="T77" fmla="*/ 128 h 244"/>
                <a:gd name="T78" fmla="*/ 136 w 279"/>
                <a:gd name="T79" fmla="*/ 134 h 244"/>
                <a:gd name="T80" fmla="*/ 137 w 279"/>
                <a:gd name="T81" fmla="*/ 138 h 244"/>
                <a:gd name="T82" fmla="*/ 137 w 279"/>
                <a:gd name="T83" fmla="*/ 143 h 244"/>
                <a:gd name="T84" fmla="*/ 137 w 279"/>
                <a:gd name="T85" fmla="*/ 147 h 244"/>
                <a:gd name="T86" fmla="*/ 136 w 279"/>
                <a:gd name="T87" fmla="*/ 153 h 244"/>
                <a:gd name="T88" fmla="*/ 136 w 279"/>
                <a:gd name="T89" fmla="*/ 156 h 244"/>
                <a:gd name="T90" fmla="*/ 137 w 279"/>
                <a:gd name="T91" fmla="*/ 162 h 244"/>
                <a:gd name="T92" fmla="*/ 138 w 279"/>
                <a:gd name="T93" fmla="*/ 167 h 244"/>
                <a:gd name="T94" fmla="*/ 136 w 279"/>
                <a:gd name="T95" fmla="*/ 172 h 244"/>
                <a:gd name="T96" fmla="*/ 133 w 279"/>
                <a:gd name="T97" fmla="*/ 181 h 244"/>
                <a:gd name="T98" fmla="*/ 0 w 279"/>
                <a:gd name="T99" fmla="*/ 243 h 24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9"/>
                <a:gd name="T151" fmla="*/ 0 h 244"/>
                <a:gd name="T152" fmla="*/ 279 w 279"/>
                <a:gd name="T153" fmla="*/ 244 h 24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9" h="244">
                  <a:moveTo>
                    <a:pt x="0" y="243"/>
                  </a:moveTo>
                  <a:lnTo>
                    <a:pt x="148" y="1"/>
                  </a:lnTo>
                  <a:lnTo>
                    <a:pt x="160" y="0"/>
                  </a:lnTo>
                  <a:lnTo>
                    <a:pt x="167" y="3"/>
                  </a:lnTo>
                  <a:lnTo>
                    <a:pt x="168" y="6"/>
                  </a:lnTo>
                  <a:lnTo>
                    <a:pt x="173" y="5"/>
                  </a:lnTo>
                  <a:lnTo>
                    <a:pt x="177" y="9"/>
                  </a:lnTo>
                  <a:lnTo>
                    <a:pt x="182" y="7"/>
                  </a:lnTo>
                  <a:lnTo>
                    <a:pt x="184" y="12"/>
                  </a:lnTo>
                  <a:lnTo>
                    <a:pt x="190" y="13"/>
                  </a:lnTo>
                  <a:lnTo>
                    <a:pt x="196" y="14"/>
                  </a:lnTo>
                  <a:lnTo>
                    <a:pt x="201" y="15"/>
                  </a:lnTo>
                  <a:lnTo>
                    <a:pt x="205" y="19"/>
                  </a:lnTo>
                  <a:lnTo>
                    <a:pt x="210" y="20"/>
                  </a:lnTo>
                  <a:lnTo>
                    <a:pt x="215" y="23"/>
                  </a:lnTo>
                  <a:lnTo>
                    <a:pt x="222" y="25"/>
                  </a:lnTo>
                  <a:lnTo>
                    <a:pt x="226" y="29"/>
                  </a:lnTo>
                  <a:lnTo>
                    <a:pt x="229" y="32"/>
                  </a:lnTo>
                  <a:lnTo>
                    <a:pt x="231" y="36"/>
                  </a:lnTo>
                  <a:lnTo>
                    <a:pt x="235" y="39"/>
                  </a:lnTo>
                  <a:lnTo>
                    <a:pt x="238" y="45"/>
                  </a:lnTo>
                  <a:lnTo>
                    <a:pt x="242" y="46"/>
                  </a:lnTo>
                  <a:lnTo>
                    <a:pt x="248" y="55"/>
                  </a:lnTo>
                  <a:lnTo>
                    <a:pt x="249" y="58"/>
                  </a:lnTo>
                  <a:lnTo>
                    <a:pt x="255" y="63"/>
                  </a:lnTo>
                  <a:lnTo>
                    <a:pt x="256" y="67"/>
                  </a:lnTo>
                  <a:lnTo>
                    <a:pt x="261" y="71"/>
                  </a:lnTo>
                  <a:lnTo>
                    <a:pt x="261" y="75"/>
                  </a:lnTo>
                  <a:lnTo>
                    <a:pt x="264" y="81"/>
                  </a:lnTo>
                  <a:lnTo>
                    <a:pt x="264" y="86"/>
                  </a:lnTo>
                  <a:lnTo>
                    <a:pt x="266" y="90"/>
                  </a:lnTo>
                  <a:lnTo>
                    <a:pt x="266" y="95"/>
                  </a:lnTo>
                  <a:lnTo>
                    <a:pt x="268" y="99"/>
                  </a:lnTo>
                  <a:lnTo>
                    <a:pt x="267" y="103"/>
                  </a:lnTo>
                  <a:lnTo>
                    <a:pt x="268" y="109"/>
                  </a:lnTo>
                  <a:lnTo>
                    <a:pt x="269" y="113"/>
                  </a:lnTo>
                  <a:lnTo>
                    <a:pt x="273" y="119"/>
                  </a:lnTo>
                  <a:lnTo>
                    <a:pt x="274" y="124"/>
                  </a:lnTo>
                  <a:lnTo>
                    <a:pt x="275" y="128"/>
                  </a:lnTo>
                  <a:lnTo>
                    <a:pt x="276" y="134"/>
                  </a:lnTo>
                  <a:lnTo>
                    <a:pt x="277" y="138"/>
                  </a:lnTo>
                  <a:lnTo>
                    <a:pt x="277" y="143"/>
                  </a:lnTo>
                  <a:lnTo>
                    <a:pt x="277" y="147"/>
                  </a:lnTo>
                  <a:lnTo>
                    <a:pt x="274" y="153"/>
                  </a:lnTo>
                  <a:lnTo>
                    <a:pt x="276" y="156"/>
                  </a:lnTo>
                  <a:lnTo>
                    <a:pt x="277" y="162"/>
                  </a:lnTo>
                  <a:lnTo>
                    <a:pt x="278" y="167"/>
                  </a:lnTo>
                  <a:lnTo>
                    <a:pt x="275" y="172"/>
                  </a:lnTo>
                  <a:lnTo>
                    <a:pt x="271" y="181"/>
                  </a:lnTo>
                  <a:lnTo>
                    <a:pt x="0" y="243"/>
                  </a:lnTo>
                </a:path>
              </a:pathLst>
            </a:custGeom>
            <a:noFill/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Arc 57"/>
            <p:cNvSpPr>
              <a:spLocks/>
            </p:cNvSpPr>
            <p:nvPr/>
          </p:nvSpPr>
          <p:spPr bwMode="auto">
            <a:xfrm rot="720000">
              <a:off x="2510" y="3846"/>
              <a:ext cx="133" cy="149"/>
            </a:xfrm>
            <a:custGeom>
              <a:avLst/>
              <a:gdLst>
                <a:gd name="T0" fmla="*/ 0 w 21745"/>
                <a:gd name="T1" fmla="*/ 0 h 21600"/>
                <a:gd name="T2" fmla="*/ 0 w 21745"/>
                <a:gd name="T3" fmla="*/ 0 h 21600"/>
                <a:gd name="T4" fmla="*/ 0 w 21745"/>
                <a:gd name="T5" fmla="*/ 0 h 21600"/>
                <a:gd name="T6" fmla="*/ 0 60000 65536"/>
                <a:gd name="T7" fmla="*/ 0 60000 65536"/>
                <a:gd name="T8" fmla="*/ 0 60000 65536"/>
                <a:gd name="T9" fmla="*/ 0 w 21745"/>
                <a:gd name="T10" fmla="*/ 0 h 21600"/>
                <a:gd name="T11" fmla="*/ 21745 w 2174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45" h="21600" fill="none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</a:path>
                <a:path w="21745" h="21600" stroke="0" extrusionOk="0">
                  <a:moveTo>
                    <a:pt x="0" y="0"/>
                  </a:moveTo>
                  <a:cubicBezTo>
                    <a:pt x="48" y="0"/>
                    <a:pt x="96" y="-1"/>
                    <a:pt x="145" y="0"/>
                  </a:cubicBezTo>
                  <a:cubicBezTo>
                    <a:pt x="12074" y="0"/>
                    <a:pt x="21745" y="9670"/>
                    <a:pt x="21745" y="21600"/>
                  </a:cubicBezTo>
                  <a:lnTo>
                    <a:pt x="145" y="21600"/>
                  </a:lnTo>
                  <a:close/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58"/>
            <p:cNvSpPr>
              <a:spLocks noChangeShapeType="1"/>
            </p:cNvSpPr>
            <p:nvPr/>
          </p:nvSpPr>
          <p:spPr bwMode="auto">
            <a:xfrm flipH="1">
              <a:off x="2384" y="3732"/>
              <a:ext cx="191" cy="34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Oval 59"/>
            <p:cNvSpPr>
              <a:spLocks noChangeArrowheads="1"/>
            </p:cNvSpPr>
            <p:nvPr/>
          </p:nvSpPr>
          <p:spPr bwMode="auto">
            <a:xfrm rot="-1860000">
              <a:off x="2559" y="3849"/>
              <a:ext cx="63" cy="12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60"/>
            <p:cNvSpPr>
              <a:spLocks noChangeShapeType="1"/>
            </p:cNvSpPr>
            <p:nvPr/>
          </p:nvSpPr>
          <p:spPr bwMode="auto">
            <a:xfrm flipV="1">
              <a:off x="2384" y="3988"/>
              <a:ext cx="350" cy="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61"/>
            <p:cNvSpPr>
              <a:spLocks noChangeShapeType="1"/>
            </p:cNvSpPr>
            <p:nvPr/>
          </p:nvSpPr>
          <p:spPr bwMode="auto">
            <a:xfrm>
              <a:off x="1207" y="1989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62"/>
            <p:cNvSpPr>
              <a:spLocks noChangeShapeType="1"/>
            </p:cNvSpPr>
            <p:nvPr/>
          </p:nvSpPr>
          <p:spPr bwMode="auto">
            <a:xfrm>
              <a:off x="1202" y="2827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2" name="Line 63"/>
            <p:cNvSpPr>
              <a:spLocks noChangeShapeType="1"/>
            </p:cNvSpPr>
            <p:nvPr/>
          </p:nvSpPr>
          <p:spPr bwMode="auto">
            <a:xfrm>
              <a:off x="433" y="20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64"/>
            <p:cNvSpPr>
              <a:spLocks noChangeShapeType="1"/>
            </p:cNvSpPr>
            <p:nvPr/>
          </p:nvSpPr>
          <p:spPr bwMode="auto">
            <a:xfrm>
              <a:off x="2406" y="3121"/>
              <a:ext cx="762" cy="4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65"/>
            <p:cNvSpPr>
              <a:spLocks noChangeShapeType="1"/>
            </p:cNvSpPr>
            <p:nvPr/>
          </p:nvSpPr>
          <p:spPr bwMode="auto">
            <a:xfrm>
              <a:off x="1207" y="2453"/>
              <a:ext cx="1193" cy="65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Oval 66"/>
            <p:cNvSpPr>
              <a:spLocks noChangeArrowheads="1"/>
            </p:cNvSpPr>
            <p:nvPr/>
          </p:nvSpPr>
          <p:spPr bwMode="auto">
            <a:xfrm>
              <a:off x="2570" y="3201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Oval 67"/>
            <p:cNvSpPr>
              <a:spLocks noChangeArrowheads="1"/>
            </p:cNvSpPr>
            <p:nvPr/>
          </p:nvSpPr>
          <p:spPr bwMode="auto">
            <a:xfrm>
              <a:off x="948" y="2299"/>
              <a:ext cx="36" cy="40"/>
            </a:xfrm>
            <a:prstGeom prst="ellipse">
              <a:avLst/>
            </a:prstGeom>
            <a:solidFill>
              <a:srgbClr val="037C03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8" name="Line 68"/>
          <p:cNvSpPr>
            <a:spLocks noChangeShapeType="1"/>
          </p:cNvSpPr>
          <p:nvPr/>
        </p:nvSpPr>
        <p:spPr bwMode="auto">
          <a:xfrm flipH="1" flipV="1">
            <a:off x="1371600" y="3886200"/>
            <a:ext cx="685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9" name="Text Box 69"/>
          <p:cNvSpPr txBox="1">
            <a:spLocks noChangeArrowheads="1"/>
          </p:cNvSpPr>
          <p:nvPr/>
        </p:nvSpPr>
        <p:spPr bwMode="auto">
          <a:xfrm>
            <a:off x="1431925" y="4076700"/>
            <a:ext cx="24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t</a:t>
            </a:r>
          </a:p>
        </p:txBody>
      </p:sp>
      <p:sp>
        <p:nvSpPr>
          <p:cNvPr id="12300" name="Text Box 70"/>
          <p:cNvSpPr txBox="1">
            <a:spLocks noChangeArrowheads="1"/>
          </p:cNvSpPr>
          <p:nvPr/>
        </p:nvSpPr>
        <p:spPr bwMode="auto">
          <a:xfrm>
            <a:off x="1143000" y="2514600"/>
            <a:ext cx="28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x</a:t>
            </a:r>
          </a:p>
        </p:txBody>
      </p:sp>
      <p:sp>
        <p:nvSpPr>
          <p:cNvPr id="12301" name="Text Box 71"/>
          <p:cNvSpPr txBox="1">
            <a:spLocks noChangeArrowheads="1"/>
          </p:cNvSpPr>
          <p:nvPr/>
        </p:nvSpPr>
        <p:spPr bwMode="auto">
          <a:xfrm>
            <a:off x="2990850" y="35052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8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 from disparity</a:t>
            </a:r>
          </a:p>
        </p:txBody>
      </p:sp>
      <p:sp>
        <p:nvSpPr>
          <p:cNvPr id="13318" name="Oval 5"/>
          <p:cNvSpPr>
            <a:spLocks noChangeArrowheads="1"/>
          </p:cNvSpPr>
          <p:nvPr/>
        </p:nvSpPr>
        <p:spPr bwMode="auto">
          <a:xfrm>
            <a:off x="3392488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Oval 6"/>
          <p:cNvSpPr>
            <a:spLocks noChangeArrowheads="1"/>
          </p:cNvSpPr>
          <p:nvPr/>
        </p:nvSpPr>
        <p:spPr bwMode="auto">
          <a:xfrm>
            <a:off x="5835650" y="4069126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7"/>
          <p:cNvSpPr>
            <a:spLocks noChangeShapeType="1"/>
          </p:cNvSpPr>
          <p:nvPr/>
        </p:nvSpPr>
        <p:spPr bwMode="auto">
          <a:xfrm>
            <a:off x="2849563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>
            <a:off x="5292725" y="3426651"/>
            <a:ext cx="1176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Oval 9"/>
          <p:cNvSpPr>
            <a:spLocks noChangeArrowheads="1"/>
          </p:cNvSpPr>
          <p:nvPr/>
        </p:nvSpPr>
        <p:spPr bwMode="auto">
          <a:xfrm>
            <a:off x="4531122" y="1459071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0"/>
          <p:cNvSpPr>
            <a:spLocks noChangeShapeType="1"/>
          </p:cNvSpPr>
          <p:nvPr/>
        </p:nvSpPr>
        <p:spPr bwMode="auto">
          <a:xfrm flipV="1">
            <a:off x="3482975" y="1499226"/>
            <a:ext cx="1085850" cy="25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1"/>
          <p:cNvSpPr>
            <a:spLocks noChangeShapeType="1"/>
          </p:cNvSpPr>
          <p:nvPr/>
        </p:nvSpPr>
        <p:spPr bwMode="auto">
          <a:xfrm flipH="1" flipV="1">
            <a:off x="4568825" y="1499226"/>
            <a:ext cx="1357312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Line 12"/>
          <p:cNvSpPr>
            <a:spLocks noChangeShapeType="1"/>
          </p:cNvSpPr>
          <p:nvPr/>
        </p:nvSpPr>
        <p:spPr bwMode="auto">
          <a:xfrm flipV="1">
            <a:off x="3445272" y="3426651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6" name="Text Box 13"/>
          <p:cNvSpPr txBox="1">
            <a:spLocks noChangeArrowheads="1"/>
          </p:cNvSpPr>
          <p:nvPr/>
        </p:nvSpPr>
        <p:spPr bwMode="auto">
          <a:xfrm>
            <a:off x="3196432" y="3560500"/>
            <a:ext cx="26203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f</a:t>
            </a:r>
          </a:p>
        </p:txBody>
      </p:sp>
      <p:sp>
        <p:nvSpPr>
          <p:cNvPr id="13327" name="Oval 14"/>
          <p:cNvSpPr>
            <a:spLocks noChangeArrowheads="1"/>
          </p:cNvSpPr>
          <p:nvPr/>
        </p:nvSpPr>
        <p:spPr bwMode="auto">
          <a:xfrm>
            <a:off x="3716735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Oval 15"/>
          <p:cNvSpPr>
            <a:spLocks noChangeArrowheads="1"/>
          </p:cNvSpPr>
          <p:nvPr/>
        </p:nvSpPr>
        <p:spPr bwMode="auto">
          <a:xfrm>
            <a:off x="5513288" y="3375023"/>
            <a:ext cx="90487" cy="91782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9" name="Line 16"/>
          <p:cNvSpPr>
            <a:spLocks noChangeShapeType="1"/>
          </p:cNvSpPr>
          <p:nvPr/>
        </p:nvSpPr>
        <p:spPr bwMode="auto">
          <a:xfrm flipV="1">
            <a:off x="5562600" y="3461084"/>
            <a:ext cx="0" cy="642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Line 17"/>
          <p:cNvSpPr>
            <a:spLocks noChangeShapeType="1"/>
          </p:cNvSpPr>
          <p:nvPr/>
        </p:nvSpPr>
        <p:spPr bwMode="auto">
          <a:xfrm>
            <a:off x="3392488" y="3334869"/>
            <a:ext cx="3619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0"/>
          <p:cNvSpPr txBox="1">
            <a:spLocks noChangeArrowheads="1"/>
          </p:cNvSpPr>
          <p:nvPr/>
        </p:nvSpPr>
        <p:spPr bwMode="auto">
          <a:xfrm>
            <a:off x="5562600" y="2971800"/>
            <a:ext cx="38645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x’</a:t>
            </a:r>
          </a:p>
        </p:txBody>
      </p:sp>
      <p:sp>
        <p:nvSpPr>
          <p:cNvPr id="13334" name="Text Box 21"/>
          <p:cNvSpPr txBox="1">
            <a:spLocks noChangeArrowheads="1"/>
          </p:cNvSpPr>
          <p:nvPr/>
        </p:nvSpPr>
        <p:spPr bwMode="auto">
          <a:xfrm>
            <a:off x="4022130" y="4147523"/>
            <a:ext cx="1255514" cy="7610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Baseline</a:t>
            </a:r>
            <a:br>
              <a:rPr lang="en-US" sz="2200"/>
            </a:br>
            <a:r>
              <a:rPr lang="en-US" sz="2200"/>
              <a:t>B</a:t>
            </a:r>
          </a:p>
        </p:txBody>
      </p:sp>
      <p:sp>
        <p:nvSpPr>
          <p:cNvPr id="13335" name="Line 22"/>
          <p:cNvSpPr>
            <a:spLocks noChangeShapeType="1"/>
          </p:cNvSpPr>
          <p:nvPr/>
        </p:nvSpPr>
        <p:spPr bwMode="auto">
          <a:xfrm flipV="1">
            <a:off x="6740525" y="1499226"/>
            <a:ext cx="0" cy="266168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6" name="Text Box 23"/>
          <p:cNvSpPr txBox="1">
            <a:spLocks noChangeArrowheads="1"/>
          </p:cNvSpPr>
          <p:nvPr/>
        </p:nvSpPr>
        <p:spPr bwMode="auto">
          <a:xfrm>
            <a:off x="6838553" y="2459114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z</a:t>
            </a:r>
          </a:p>
        </p:txBody>
      </p:sp>
      <p:sp>
        <p:nvSpPr>
          <p:cNvPr id="13337" name="Text Box 24"/>
          <p:cNvSpPr txBox="1">
            <a:spLocks noChangeArrowheads="1"/>
          </p:cNvSpPr>
          <p:nvPr/>
        </p:nvSpPr>
        <p:spPr bwMode="auto">
          <a:xfrm>
            <a:off x="2992835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</a:t>
            </a:r>
            <a:endParaRPr lang="en-US" sz="2200" baseline="-25000"/>
          </a:p>
        </p:txBody>
      </p:sp>
      <p:sp>
        <p:nvSpPr>
          <p:cNvPr id="13338" name="Text Box 25"/>
          <p:cNvSpPr txBox="1">
            <a:spLocks noChangeArrowheads="1"/>
          </p:cNvSpPr>
          <p:nvPr/>
        </p:nvSpPr>
        <p:spPr bwMode="auto">
          <a:xfrm>
            <a:off x="5473700" y="4149435"/>
            <a:ext cx="916186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O’</a:t>
            </a:r>
            <a:endParaRPr lang="en-US" sz="2200" baseline="-25000"/>
          </a:p>
        </p:txBody>
      </p:sp>
      <p:sp>
        <p:nvSpPr>
          <p:cNvPr id="13339" name="Text Box 26"/>
          <p:cNvSpPr txBox="1">
            <a:spLocks noChangeArrowheads="1"/>
          </p:cNvSpPr>
          <p:nvPr/>
        </p:nvSpPr>
        <p:spPr bwMode="auto">
          <a:xfrm>
            <a:off x="4116388" y="990600"/>
            <a:ext cx="916186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  <a:endParaRPr lang="en-US" sz="2200" baseline="-25000"/>
          </a:p>
        </p:txBody>
      </p:sp>
      <p:sp>
        <p:nvSpPr>
          <p:cNvPr id="13340" name="Line 27"/>
          <p:cNvSpPr>
            <a:spLocks noChangeShapeType="1"/>
          </p:cNvSpPr>
          <p:nvPr/>
        </p:nvSpPr>
        <p:spPr bwMode="auto">
          <a:xfrm>
            <a:off x="3535760" y="4109281"/>
            <a:ext cx="2262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41" name="Text Box 28"/>
          <p:cNvSpPr txBox="1">
            <a:spLocks noChangeArrowheads="1"/>
          </p:cNvSpPr>
          <p:nvPr/>
        </p:nvSpPr>
        <p:spPr bwMode="auto">
          <a:xfrm>
            <a:off x="5257800" y="3657600"/>
            <a:ext cx="262037" cy="42831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 dirty="0"/>
              <a:t>f</a:t>
            </a:r>
          </a:p>
        </p:txBody>
      </p:sp>
      <p:graphicFrame>
        <p:nvGraphicFramePr>
          <p:cNvPr id="426028" name="Object 44"/>
          <p:cNvGraphicFramePr>
            <a:graphicFrameLocks noGrp="1" noChangeAspect="1"/>
          </p:cNvGraphicFramePr>
          <p:nvPr>
            <p:ph idx="1"/>
          </p:nvPr>
        </p:nvGraphicFramePr>
        <p:xfrm>
          <a:off x="2971800" y="5029200"/>
          <a:ext cx="35814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Equation" r:id="rId4" imgW="1536480" imgH="393480" progId="Equation.3">
                  <p:embed/>
                </p:oleObj>
              </mc:Choice>
              <mc:Fallback>
                <p:oleObj name="Equation" r:id="rId4" imgW="1536480" imgH="393480" progId="Equation.3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5029200"/>
                        <a:ext cx="35814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6032" name="Text Box 48"/>
          <p:cNvSpPr txBox="1">
            <a:spLocks noChangeArrowheads="1"/>
          </p:cNvSpPr>
          <p:nvPr/>
        </p:nvSpPr>
        <p:spPr bwMode="auto">
          <a:xfrm>
            <a:off x="2478390" y="6096000"/>
            <a:ext cx="45320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Disparity is inversely proportional to </a:t>
            </a:r>
            <a:r>
              <a:rPr lang="en-US" dirty="0" smtClean="0"/>
              <a:t>depth.</a:t>
            </a:r>
            <a:endParaRPr lang="en-US" dirty="0"/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03520" y="3352800"/>
            <a:ext cx="1828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sm"/>
            <a:tailEnd type="arrow" w="med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Text Box 18"/>
          <p:cNvSpPr txBox="1">
            <a:spLocks noChangeArrowheads="1"/>
          </p:cNvSpPr>
          <p:nvPr/>
        </p:nvSpPr>
        <p:spPr bwMode="auto">
          <a:xfrm>
            <a:off x="3437732" y="2919937"/>
            <a:ext cx="324247" cy="4264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sz="2200"/>
              <a:t>x</a:t>
            </a:r>
          </a:p>
        </p:txBody>
      </p:sp>
      <p:graphicFrame>
        <p:nvGraphicFramePr>
          <p:cNvPr id="4" name="Object 44"/>
          <p:cNvGraphicFramePr>
            <a:graphicFrameLocks noChangeAspect="1"/>
          </p:cNvGraphicFramePr>
          <p:nvPr/>
        </p:nvGraphicFramePr>
        <p:xfrm>
          <a:off x="874713" y="2316163"/>
          <a:ext cx="1778000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Equation" r:id="rId6" imgW="761760" imgH="393480" progId="Equation.3">
                  <p:embed/>
                </p:oleObj>
              </mc:Choice>
              <mc:Fallback>
                <p:oleObj name="Equation" r:id="rId6" imgW="76176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2316163"/>
                        <a:ext cx="1778000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60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reeform 2"/>
          <p:cNvSpPr>
            <a:spLocks/>
          </p:cNvSpPr>
          <p:nvPr/>
        </p:nvSpPr>
        <p:spPr bwMode="auto">
          <a:xfrm>
            <a:off x="6418263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1" name="Line 3"/>
          <p:cNvSpPr>
            <a:spLocks noChangeShapeType="1"/>
          </p:cNvSpPr>
          <p:nvPr/>
        </p:nvSpPr>
        <p:spPr bwMode="auto">
          <a:xfrm>
            <a:off x="3827463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V="1">
            <a:off x="5148263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Freeform 5"/>
          <p:cNvSpPr>
            <a:spLocks/>
          </p:cNvSpPr>
          <p:nvPr/>
        </p:nvSpPr>
        <p:spPr bwMode="auto">
          <a:xfrm>
            <a:off x="3759200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 flipH="1" flipV="1">
            <a:off x="6943725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 flipV="1">
            <a:off x="4470400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6537325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 flipH="1" flipV="1">
            <a:off x="7010400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827463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 flipH="1" flipV="1">
            <a:off x="7045325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Freeform 14"/>
          <p:cNvSpPr>
            <a:spLocks/>
          </p:cNvSpPr>
          <p:nvPr/>
        </p:nvSpPr>
        <p:spPr bwMode="auto">
          <a:xfrm rot="-1766867">
            <a:off x="7032625" y="58547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1" name="Arc 15"/>
          <p:cNvSpPr>
            <a:spLocks/>
          </p:cNvSpPr>
          <p:nvPr/>
        </p:nvSpPr>
        <p:spPr bwMode="auto">
          <a:xfrm rot="-3146867">
            <a:off x="6995319" y="5838031"/>
            <a:ext cx="209550" cy="236538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6"/>
          <p:cNvSpPr>
            <a:spLocks noChangeShapeType="1"/>
          </p:cNvSpPr>
          <p:nvPr/>
        </p:nvSpPr>
        <p:spPr bwMode="auto">
          <a:xfrm rot="-1766867">
            <a:off x="7002463" y="5768975"/>
            <a:ext cx="31750" cy="6461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Oval 17"/>
          <p:cNvSpPr>
            <a:spLocks noChangeArrowheads="1"/>
          </p:cNvSpPr>
          <p:nvPr/>
        </p:nvSpPr>
        <p:spPr bwMode="auto">
          <a:xfrm rot="-5726867">
            <a:off x="7038976" y="5840412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18"/>
          <p:cNvSpPr>
            <a:spLocks noChangeShapeType="1"/>
          </p:cNvSpPr>
          <p:nvPr/>
        </p:nvSpPr>
        <p:spPr bwMode="auto">
          <a:xfrm rot="19833133" flipV="1">
            <a:off x="7048500" y="582771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Freeform 19"/>
          <p:cNvSpPr>
            <a:spLocks/>
          </p:cNvSpPr>
          <p:nvPr/>
        </p:nvSpPr>
        <p:spPr bwMode="auto">
          <a:xfrm rot="1112195">
            <a:off x="3565525" y="4025900"/>
            <a:ext cx="285750" cy="485775"/>
          </a:xfrm>
          <a:custGeom>
            <a:avLst/>
            <a:gdLst>
              <a:gd name="T0" fmla="*/ 2147483647 w 202"/>
              <a:gd name="T1" fmla="*/ 2147483647 h 306"/>
              <a:gd name="T2" fmla="*/ 0 w 202"/>
              <a:gd name="T3" fmla="*/ 2147483647 h 306"/>
              <a:gd name="T4" fmla="*/ 2147483647 w 202"/>
              <a:gd name="T5" fmla="*/ 2147483647 h 306"/>
              <a:gd name="T6" fmla="*/ 2147483647 w 202"/>
              <a:gd name="T7" fmla="*/ 2147483647 h 306"/>
              <a:gd name="T8" fmla="*/ 2147483647 w 202"/>
              <a:gd name="T9" fmla="*/ 2147483647 h 306"/>
              <a:gd name="T10" fmla="*/ 2147483647 w 202"/>
              <a:gd name="T11" fmla="*/ 2147483647 h 306"/>
              <a:gd name="T12" fmla="*/ 2147483647 w 202"/>
              <a:gd name="T13" fmla="*/ 2147483647 h 306"/>
              <a:gd name="T14" fmla="*/ 2147483647 w 202"/>
              <a:gd name="T15" fmla="*/ 2147483647 h 306"/>
              <a:gd name="T16" fmla="*/ 2147483647 w 202"/>
              <a:gd name="T17" fmla="*/ 2147483647 h 306"/>
              <a:gd name="T18" fmla="*/ 2147483647 w 202"/>
              <a:gd name="T19" fmla="*/ 2147483647 h 306"/>
              <a:gd name="T20" fmla="*/ 2147483647 w 202"/>
              <a:gd name="T21" fmla="*/ 2147483647 h 306"/>
              <a:gd name="T22" fmla="*/ 2147483647 w 202"/>
              <a:gd name="T23" fmla="*/ 2147483647 h 306"/>
              <a:gd name="T24" fmla="*/ 2147483647 w 202"/>
              <a:gd name="T25" fmla="*/ 2147483647 h 306"/>
              <a:gd name="T26" fmla="*/ 2147483647 w 202"/>
              <a:gd name="T27" fmla="*/ 2147483647 h 306"/>
              <a:gd name="T28" fmla="*/ 2147483647 w 202"/>
              <a:gd name="T29" fmla="*/ 0 h 306"/>
              <a:gd name="T30" fmla="*/ 2147483647 w 202"/>
              <a:gd name="T31" fmla="*/ 0 h 306"/>
              <a:gd name="T32" fmla="*/ 2147483647 w 202"/>
              <a:gd name="T33" fmla="*/ 2147483647 h 306"/>
              <a:gd name="T34" fmla="*/ 2147483647 w 202"/>
              <a:gd name="T35" fmla="*/ 2147483647 h 306"/>
              <a:gd name="T36" fmla="*/ 2147483647 w 202"/>
              <a:gd name="T37" fmla="*/ 2147483647 h 306"/>
              <a:gd name="T38" fmla="*/ 2147483647 w 202"/>
              <a:gd name="T39" fmla="*/ 2147483647 h 306"/>
              <a:gd name="T40" fmla="*/ 2147483647 w 202"/>
              <a:gd name="T41" fmla="*/ 2147483647 h 306"/>
              <a:gd name="T42" fmla="*/ 2147483647 w 202"/>
              <a:gd name="T43" fmla="*/ 2147483647 h 306"/>
              <a:gd name="T44" fmla="*/ 2147483647 w 202"/>
              <a:gd name="T45" fmla="*/ 2147483647 h 306"/>
              <a:gd name="T46" fmla="*/ 2147483647 w 202"/>
              <a:gd name="T47" fmla="*/ 2147483647 h 306"/>
              <a:gd name="T48" fmla="*/ 2147483647 w 202"/>
              <a:gd name="T49" fmla="*/ 2147483647 h 306"/>
              <a:gd name="T50" fmla="*/ 2147483647 w 202"/>
              <a:gd name="T51" fmla="*/ 2147483647 h 306"/>
              <a:gd name="T52" fmla="*/ 2147483647 w 202"/>
              <a:gd name="T53" fmla="*/ 2147483647 h 306"/>
              <a:gd name="T54" fmla="*/ 2147483647 w 202"/>
              <a:gd name="T55" fmla="*/ 2147483647 h 306"/>
              <a:gd name="T56" fmla="*/ 2147483647 w 202"/>
              <a:gd name="T57" fmla="*/ 2147483647 h 306"/>
              <a:gd name="T58" fmla="*/ 2147483647 w 202"/>
              <a:gd name="T59" fmla="*/ 2147483647 h 306"/>
              <a:gd name="T60" fmla="*/ 2147483647 w 202"/>
              <a:gd name="T61" fmla="*/ 2147483647 h 306"/>
              <a:gd name="T62" fmla="*/ 2147483647 w 202"/>
              <a:gd name="T63" fmla="*/ 2147483647 h 306"/>
              <a:gd name="T64" fmla="*/ 2147483647 w 202"/>
              <a:gd name="T65" fmla="*/ 2147483647 h 306"/>
              <a:gd name="T66" fmla="*/ 2147483647 w 202"/>
              <a:gd name="T67" fmla="*/ 2147483647 h 306"/>
              <a:gd name="T68" fmla="*/ 2147483647 w 202"/>
              <a:gd name="T69" fmla="*/ 2147483647 h 306"/>
              <a:gd name="T70" fmla="*/ 2147483647 w 202"/>
              <a:gd name="T71" fmla="*/ 2147483647 h 306"/>
              <a:gd name="T72" fmla="*/ 2147483647 w 202"/>
              <a:gd name="T73" fmla="*/ 2147483647 h 306"/>
              <a:gd name="T74" fmla="*/ 2147483647 w 202"/>
              <a:gd name="T75" fmla="*/ 2147483647 h 306"/>
              <a:gd name="T76" fmla="*/ 2147483647 w 202"/>
              <a:gd name="T77" fmla="*/ 2147483647 h 306"/>
              <a:gd name="T78" fmla="*/ 2147483647 w 202"/>
              <a:gd name="T79" fmla="*/ 2147483647 h 306"/>
              <a:gd name="T80" fmla="*/ 2147483647 w 202"/>
              <a:gd name="T81" fmla="*/ 2147483647 h 306"/>
              <a:gd name="T82" fmla="*/ 2147483647 w 202"/>
              <a:gd name="T83" fmla="*/ 2147483647 h 306"/>
              <a:gd name="T84" fmla="*/ 2147483647 w 202"/>
              <a:gd name="T85" fmla="*/ 2147483647 h 306"/>
              <a:gd name="T86" fmla="*/ 2147483647 w 202"/>
              <a:gd name="T87" fmla="*/ 2147483647 h 306"/>
              <a:gd name="T88" fmla="*/ 2147483647 w 202"/>
              <a:gd name="T89" fmla="*/ 2147483647 h 306"/>
              <a:gd name="T90" fmla="*/ 2147483647 w 202"/>
              <a:gd name="T91" fmla="*/ 2147483647 h 306"/>
              <a:gd name="T92" fmla="*/ 2147483647 w 202"/>
              <a:gd name="T93" fmla="*/ 2147483647 h 306"/>
              <a:gd name="T94" fmla="*/ 2147483647 w 202"/>
              <a:gd name="T95" fmla="*/ 2147483647 h 306"/>
              <a:gd name="T96" fmla="*/ 2147483647 w 202"/>
              <a:gd name="T97" fmla="*/ 2147483647 h 306"/>
              <a:gd name="T98" fmla="*/ 2147483647 w 202"/>
              <a:gd name="T99" fmla="*/ 2147483647 h 30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02"/>
              <a:gd name="T151" fmla="*/ 0 h 306"/>
              <a:gd name="T152" fmla="*/ 202 w 202"/>
              <a:gd name="T153" fmla="*/ 306 h 30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02" h="306">
                <a:moveTo>
                  <a:pt x="16" y="305"/>
                </a:moveTo>
                <a:lnTo>
                  <a:pt x="0" y="22"/>
                </a:lnTo>
                <a:lnTo>
                  <a:pt x="9" y="13"/>
                </a:lnTo>
                <a:lnTo>
                  <a:pt x="15" y="14"/>
                </a:lnTo>
                <a:lnTo>
                  <a:pt x="21" y="13"/>
                </a:lnTo>
                <a:lnTo>
                  <a:pt x="22" y="10"/>
                </a:lnTo>
                <a:lnTo>
                  <a:pt x="27" y="11"/>
                </a:lnTo>
                <a:lnTo>
                  <a:pt x="31" y="7"/>
                </a:lnTo>
                <a:lnTo>
                  <a:pt x="37" y="9"/>
                </a:lnTo>
                <a:lnTo>
                  <a:pt x="41" y="6"/>
                </a:lnTo>
                <a:lnTo>
                  <a:pt x="46" y="5"/>
                </a:lnTo>
                <a:lnTo>
                  <a:pt x="52" y="3"/>
                </a:lnTo>
                <a:lnTo>
                  <a:pt x="57" y="4"/>
                </a:lnTo>
                <a:lnTo>
                  <a:pt x="62" y="3"/>
                </a:lnTo>
                <a:lnTo>
                  <a:pt x="66" y="0"/>
                </a:lnTo>
                <a:lnTo>
                  <a:pt x="74" y="0"/>
                </a:lnTo>
                <a:lnTo>
                  <a:pt x="80" y="1"/>
                </a:lnTo>
                <a:lnTo>
                  <a:pt x="83" y="1"/>
                </a:lnTo>
                <a:lnTo>
                  <a:pt x="86" y="3"/>
                </a:lnTo>
                <a:lnTo>
                  <a:pt x="92" y="4"/>
                </a:lnTo>
                <a:lnTo>
                  <a:pt x="98" y="7"/>
                </a:lnTo>
                <a:lnTo>
                  <a:pt x="103" y="7"/>
                </a:lnTo>
                <a:lnTo>
                  <a:pt x="111" y="10"/>
                </a:lnTo>
                <a:lnTo>
                  <a:pt x="115" y="12"/>
                </a:lnTo>
                <a:lnTo>
                  <a:pt x="121" y="11"/>
                </a:lnTo>
                <a:lnTo>
                  <a:pt x="125" y="16"/>
                </a:lnTo>
                <a:lnTo>
                  <a:pt x="131" y="17"/>
                </a:lnTo>
                <a:lnTo>
                  <a:pt x="135" y="19"/>
                </a:lnTo>
                <a:lnTo>
                  <a:pt x="140" y="21"/>
                </a:lnTo>
                <a:lnTo>
                  <a:pt x="142" y="24"/>
                </a:lnTo>
                <a:lnTo>
                  <a:pt x="146" y="27"/>
                </a:lnTo>
                <a:lnTo>
                  <a:pt x="151" y="31"/>
                </a:lnTo>
                <a:lnTo>
                  <a:pt x="153" y="35"/>
                </a:lnTo>
                <a:lnTo>
                  <a:pt x="156" y="36"/>
                </a:lnTo>
                <a:lnTo>
                  <a:pt x="160" y="41"/>
                </a:lnTo>
                <a:lnTo>
                  <a:pt x="163" y="44"/>
                </a:lnTo>
                <a:lnTo>
                  <a:pt x="168" y="46"/>
                </a:lnTo>
                <a:lnTo>
                  <a:pt x="172" y="50"/>
                </a:lnTo>
                <a:lnTo>
                  <a:pt x="176" y="53"/>
                </a:lnTo>
                <a:lnTo>
                  <a:pt x="178" y="55"/>
                </a:lnTo>
                <a:lnTo>
                  <a:pt x="182" y="59"/>
                </a:lnTo>
                <a:lnTo>
                  <a:pt x="185" y="62"/>
                </a:lnTo>
                <a:lnTo>
                  <a:pt x="186" y="67"/>
                </a:lnTo>
                <a:lnTo>
                  <a:pt x="189" y="73"/>
                </a:lnTo>
                <a:lnTo>
                  <a:pt x="192" y="76"/>
                </a:lnTo>
                <a:lnTo>
                  <a:pt x="196" y="80"/>
                </a:lnTo>
                <a:lnTo>
                  <a:pt x="198" y="84"/>
                </a:lnTo>
                <a:lnTo>
                  <a:pt x="200" y="90"/>
                </a:lnTo>
                <a:lnTo>
                  <a:pt x="201" y="99"/>
                </a:lnTo>
                <a:lnTo>
                  <a:pt x="16" y="305"/>
                </a:lnTo>
              </a:path>
            </a:pathLst>
          </a:custGeom>
          <a:noFill/>
          <a:ln w="9525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26" name="Arc 20"/>
          <p:cNvSpPr>
            <a:spLocks/>
          </p:cNvSpPr>
          <p:nvPr/>
        </p:nvSpPr>
        <p:spPr bwMode="auto">
          <a:xfrm rot="-267806">
            <a:off x="3659188" y="3998913"/>
            <a:ext cx="209550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18793110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Line 21"/>
          <p:cNvSpPr>
            <a:spLocks noChangeShapeType="1"/>
          </p:cNvSpPr>
          <p:nvPr/>
        </p:nvSpPr>
        <p:spPr bwMode="auto">
          <a:xfrm rot="1112195">
            <a:off x="3590925" y="3824288"/>
            <a:ext cx="31750" cy="646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8" name="Oval 22"/>
          <p:cNvSpPr>
            <a:spLocks noChangeArrowheads="1"/>
          </p:cNvSpPr>
          <p:nvPr/>
        </p:nvSpPr>
        <p:spPr bwMode="auto">
          <a:xfrm rot="-2847806">
            <a:off x="3724276" y="4008437"/>
            <a:ext cx="112712" cy="1762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3"/>
          <p:cNvSpPr>
            <a:spLocks noChangeShapeType="1"/>
          </p:cNvSpPr>
          <p:nvPr/>
        </p:nvSpPr>
        <p:spPr bwMode="auto">
          <a:xfrm rot="1112195" flipV="1">
            <a:off x="3584575" y="4056063"/>
            <a:ext cx="38100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Rectangle 2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43031" name="Oval 12"/>
          <p:cNvSpPr>
            <a:spLocks noChangeArrowheads="1"/>
          </p:cNvSpPr>
          <p:nvPr/>
        </p:nvSpPr>
        <p:spPr bwMode="auto">
          <a:xfrm>
            <a:off x="6983413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Oval 13"/>
          <p:cNvSpPr>
            <a:spLocks noChangeArrowheads="1"/>
          </p:cNvSpPr>
          <p:nvPr/>
        </p:nvSpPr>
        <p:spPr bwMode="auto">
          <a:xfrm>
            <a:off x="5119688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reeform 2"/>
          <p:cNvSpPr>
            <a:spLocks/>
          </p:cNvSpPr>
          <p:nvPr/>
        </p:nvSpPr>
        <p:spPr bwMode="auto">
          <a:xfrm>
            <a:off x="7291388" y="685800"/>
            <a:ext cx="1220787" cy="839788"/>
          </a:xfrm>
          <a:custGeom>
            <a:avLst/>
            <a:gdLst>
              <a:gd name="T0" fmla="*/ 2147483647 w 865"/>
              <a:gd name="T1" fmla="*/ 0 h 529"/>
              <a:gd name="T2" fmla="*/ 2147483647 w 865"/>
              <a:gd name="T3" fmla="*/ 2147483647 h 529"/>
              <a:gd name="T4" fmla="*/ 2147483647 w 865"/>
              <a:gd name="T5" fmla="*/ 2147483647 h 529"/>
              <a:gd name="T6" fmla="*/ 2147483647 w 865"/>
              <a:gd name="T7" fmla="*/ 2147483647 h 529"/>
              <a:gd name="T8" fmla="*/ 2147483647 w 865"/>
              <a:gd name="T9" fmla="*/ 2147483647 h 529"/>
              <a:gd name="T10" fmla="*/ 2147483647 w 865"/>
              <a:gd name="T11" fmla="*/ 2147483647 h 529"/>
              <a:gd name="T12" fmla="*/ 2147483647 w 865"/>
              <a:gd name="T13" fmla="*/ 2147483647 h 529"/>
              <a:gd name="T14" fmla="*/ 2147483647 w 865"/>
              <a:gd name="T15" fmla="*/ 2147483647 h 529"/>
              <a:gd name="T16" fmla="*/ 2147483647 w 865"/>
              <a:gd name="T17" fmla="*/ 2147483647 h 529"/>
              <a:gd name="T18" fmla="*/ 0 w 865"/>
              <a:gd name="T19" fmla="*/ 2147483647 h 529"/>
              <a:gd name="T20" fmla="*/ 0 w 865"/>
              <a:gd name="T21" fmla="*/ 2147483647 h 529"/>
              <a:gd name="T22" fmla="*/ 0 w 865"/>
              <a:gd name="T23" fmla="*/ 2147483647 h 529"/>
              <a:gd name="T24" fmla="*/ 2147483647 w 865"/>
              <a:gd name="T25" fmla="*/ 2147483647 h 529"/>
              <a:gd name="T26" fmla="*/ 2147483647 w 865"/>
              <a:gd name="T27" fmla="*/ 2147483647 h 529"/>
              <a:gd name="T28" fmla="*/ 2147483647 w 865"/>
              <a:gd name="T29" fmla="*/ 2147483647 h 529"/>
              <a:gd name="T30" fmla="*/ 2147483647 w 865"/>
              <a:gd name="T31" fmla="*/ 2147483647 h 529"/>
              <a:gd name="T32" fmla="*/ 2147483647 w 865"/>
              <a:gd name="T33" fmla="*/ 2147483647 h 529"/>
              <a:gd name="T34" fmla="*/ 2147483647 w 865"/>
              <a:gd name="T35" fmla="*/ 2147483647 h 529"/>
              <a:gd name="T36" fmla="*/ 2147483647 w 865"/>
              <a:gd name="T37" fmla="*/ 2147483647 h 529"/>
              <a:gd name="T38" fmla="*/ 2147483647 w 865"/>
              <a:gd name="T39" fmla="*/ 2147483647 h 529"/>
              <a:gd name="T40" fmla="*/ 2147483647 w 865"/>
              <a:gd name="T41" fmla="*/ 2147483647 h 529"/>
              <a:gd name="T42" fmla="*/ 2147483647 w 865"/>
              <a:gd name="T43" fmla="*/ 2147483647 h 529"/>
              <a:gd name="T44" fmla="*/ 2147483647 w 865"/>
              <a:gd name="T45" fmla="*/ 2147483647 h 529"/>
              <a:gd name="T46" fmla="*/ 2147483647 w 865"/>
              <a:gd name="T47" fmla="*/ 2147483647 h 529"/>
              <a:gd name="T48" fmla="*/ 2147483647 w 865"/>
              <a:gd name="T49" fmla="*/ 2147483647 h 529"/>
              <a:gd name="T50" fmla="*/ 2147483647 w 865"/>
              <a:gd name="T51" fmla="*/ 2147483647 h 529"/>
              <a:gd name="T52" fmla="*/ 2147483647 w 865"/>
              <a:gd name="T53" fmla="*/ 2147483647 h 529"/>
              <a:gd name="T54" fmla="*/ 2147483647 w 865"/>
              <a:gd name="T55" fmla="*/ 2147483647 h 529"/>
              <a:gd name="T56" fmla="*/ 2147483647 w 865"/>
              <a:gd name="T57" fmla="*/ 2147483647 h 529"/>
              <a:gd name="T58" fmla="*/ 2147483647 w 865"/>
              <a:gd name="T59" fmla="*/ 2147483647 h 529"/>
              <a:gd name="T60" fmla="*/ 2147483647 w 865"/>
              <a:gd name="T61" fmla="*/ 2147483647 h 529"/>
              <a:gd name="T62" fmla="*/ 2147483647 w 865"/>
              <a:gd name="T63" fmla="*/ 2147483647 h 529"/>
              <a:gd name="T64" fmla="*/ 2147483647 w 865"/>
              <a:gd name="T65" fmla="*/ 2147483647 h 529"/>
              <a:gd name="T66" fmla="*/ 2147483647 w 865"/>
              <a:gd name="T67" fmla="*/ 2147483647 h 529"/>
              <a:gd name="T68" fmla="*/ 2147483647 w 865"/>
              <a:gd name="T69" fmla="*/ 2147483647 h 529"/>
              <a:gd name="T70" fmla="*/ 2147483647 w 865"/>
              <a:gd name="T71" fmla="*/ 2147483647 h 529"/>
              <a:gd name="T72" fmla="*/ 2147483647 w 865"/>
              <a:gd name="T73" fmla="*/ 2147483647 h 529"/>
              <a:gd name="T74" fmla="*/ 2147483647 w 865"/>
              <a:gd name="T75" fmla="*/ 2147483647 h 529"/>
              <a:gd name="T76" fmla="*/ 2147483647 w 865"/>
              <a:gd name="T77" fmla="*/ 2147483647 h 529"/>
              <a:gd name="T78" fmla="*/ 2147483647 w 865"/>
              <a:gd name="T79" fmla="*/ 0 h 529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29"/>
              <a:gd name="T122" fmla="*/ 865 w 865"/>
              <a:gd name="T123" fmla="*/ 529 h 529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29">
                <a:moveTo>
                  <a:pt x="84" y="0"/>
                </a:moveTo>
                <a:lnTo>
                  <a:pt x="72" y="24"/>
                </a:lnTo>
                <a:lnTo>
                  <a:pt x="72" y="48"/>
                </a:lnTo>
                <a:lnTo>
                  <a:pt x="48" y="72"/>
                </a:lnTo>
                <a:lnTo>
                  <a:pt x="36" y="96"/>
                </a:lnTo>
                <a:lnTo>
                  <a:pt x="36" y="120"/>
                </a:lnTo>
                <a:lnTo>
                  <a:pt x="36" y="144"/>
                </a:lnTo>
                <a:lnTo>
                  <a:pt x="24" y="168"/>
                </a:lnTo>
                <a:lnTo>
                  <a:pt x="12" y="192"/>
                </a:lnTo>
                <a:lnTo>
                  <a:pt x="0" y="216"/>
                </a:lnTo>
                <a:lnTo>
                  <a:pt x="0" y="240"/>
                </a:lnTo>
                <a:lnTo>
                  <a:pt x="0" y="264"/>
                </a:lnTo>
                <a:lnTo>
                  <a:pt x="12" y="288"/>
                </a:lnTo>
                <a:lnTo>
                  <a:pt x="12" y="312"/>
                </a:lnTo>
                <a:lnTo>
                  <a:pt x="24" y="336"/>
                </a:lnTo>
                <a:lnTo>
                  <a:pt x="24" y="360"/>
                </a:lnTo>
                <a:lnTo>
                  <a:pt x="36" y="384"/>
                </a:lnTo>
                <a:lnTo>
                  <a:pt x="36" y="408"/>
                </a:lnTo>
                <a:lnTo>
                  <a:pt x="48" y="432"/>
                </a:lnTo>
                <a:lnTo>
                  <a:pt x="60" y="456"/>
                </a:lnTo>
                <a:lnTo>
                  <a:pt x="852" y="528"/>
                </a:lnTo>
                <a:lnTo>
                  <a:pt x="804" y="480"/>
                </a:lnTo>
                <a:lnTo>
                  <a:pt x="792" y="456"/>
                </a:lnTo>
                <a:lnTo>
                  <a:pt x="780" y="420"/>
                </a:lnTo>
                <a:lnTo>
                  <a:pt x="768" y="396"/>
                </a:lnTo>
                <a:lnTo>
                  <a:pt x="756" y="372"/>
                </a:lnTo>
                <a:lnTo>
                  <a:pt x="744" y="348"/>
                </a:lnTo>
                <a:lnTo>
                  <a:pt x="744" y="324"/>
                </a:lnTo>
                <a:lnTo>
                  <a:pt x="744" y="288"/>
                </a:lnTo>
                <a:lnTo>
                  <a:pt x="744" y="264"/>
                </a:lnTo>
                <a:lnTo>
                  <a:pt x="744" y="240"/>
                </a:lnTo>
                <a:lnTo>
                  <a:pt x="768" y="216"/>
                </a:lnTo>
                <a:lnTo>
                  <a:pt x="768" y="192"/>
                </a:lnTo>
                <a:lnTo>
                  <a:pt x="780" y="168"/>
                </a:lnTo>
                <a:lnTo>
                  <a:pt x="804" y="156"/>
                </a:lnTo>
                <a:lnTo>
                  <a:pt x="804" y="132"/>
                </a:lnTo>
                <a:lnTo>
                  <a:pt x="828" y="108"/>
                </a:lnTo>
                <a:lnTo>
                  <a:pt x="852" y="96"/>
                </a:lnTo>
                <a:lnTo>
                  <a:pt x="864" y="72"/>
                </a:lnTo>
                <a:lnTo>
                  <a:pt x="84" y="0"/>
                </a:lnTo>
              </a:path>
            </a:pathLst>
          </a:custGeom>
          <a:gradFill rotWithShape="0">
            <a:gsLst>
              <a:gs pos="0">
                <a:srgbClr val="012501"/>
              </a:gs>
              <a:gs pos="100000">
                <a:srgbClr val="037C03"/>
              </a:gs>
            </a:gsLst>
            <a:lin ang="18900000" scaled="1"/>
          </a:gradFill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5" name="Line 3"/>
          <p:cNvSpPr>
            <a:spLocks noChangeShapeType="1"/>
          </p:cNvSpPr>
          <p:nvPr/>
        </p:nvSpPr>
        <p:spPr bwMode="auto">
          <a:xfrm>
            <a:off x="4700588" y="4038600"/>
            <a:ext cx="325120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V="1">
            <a:off x="6021388" y="990600"/>
            <a:ext cx="1795462" cy="1771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Freeform 5"/>
          <p:cNvSpPr>
            <a:spLocks/>
          </p:cNvSpPr>
          <p:nvPr/>
        </p:nvSpPr>
        <p:spPr bwMode="auto">
          <a:xfrm>
            <a:off x="4632325" y="1447800"/>
            <a:ext cx="1695450" cy="1601788"/>
          </a:xfrm>
          <a:custGeom>
            <a:avLst/>
            <a:gdLst>
              <a:gd name="T0" fmla="*/ 2147483647 w 1201"/>
              <a:gd name="T1" fmla="*/ 2147483647 h 1009"/>
              <a:gd name="T2" fmla="*/ 2147483647 w 1201"/>
              <a:gd name="T3" fmla="*/ 2147483647 h 1009"/>
              <a:gd name="T4" fmla="*/ 2147483647 w 1201"/>
              <a:gd name="T5" fmla="*/ 2147483647 h 1009"/>
              <a:gd name="T6" fmla="*/ 0 w 1201"/>
              <a:gd name="T7" fmla="*/ 0 h 1009"/>
              <a:gd name="T8" fmla="*/ 2147483647 w 1201"/>
              <a:gd name="T9" fmla="*/ 2147483647 h 1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009"/>
              <a:gd name="T17" fmla="*/ 1201 w 1201"/>
              <a:gd name="T18" fmla="*/ 1009 h 1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009">
                <a:moveTo>
                  <a:pt x="336" y="576"/>
                </a:moveTo>
                <a:lnTo>
                  <a:pt x="1200" y="1008"/>
                </a:lnTo>
                <a:lnTo>
                  <a:pt x="864" y="432"/>
                </a:lnTo>
                <a:lnTo>
                  <a:pt x="0" y="0"/>
                </a:lnTo>
                <a:lnTo>
                  <a:pt x="336" y="576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 flipH="1" flipV="1">
            <a:off x="7816850" y="990600"/>
            <a:ext cx="66675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V="1">
            <a:off x="5343525" y="2743200"/>
            <a:ext cx="677863" cy="666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Freeform 8"/>
          <p:cNvSpPr>
            <a:spLocks/>
          </p:cNvSpPr>
          <p:nvPr/>
        </p:nvSpPr>
        <p:spPr bwMode="auto">
          <a:xfrm>
            <a:off x="4497388" y="2219325"/>
            <a:ext cx="1220787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Freeform 9"/>
          <p:cNvSpPr>
            <a:spLocks/>
          </p:cNvSpPr>
          <p:nvPr/>
        </p:nvSpPr>
        <p:spPr bwMode="auto">
          <a:xfrm>
            <a:off x="7410450" y="2743200"/>
            <a:ext cx="1558925" cy="1525588"/>
          </a:xfrm>
          <a:custGeom>
            <a:avLst/>
            <a:gdLst>
              <a:gd name="T0" fmla="*/ 0 w 1105"/>
              <a:gd name="T1" fmla="*/ 2147483647 h 961"/>
              <a:gd name="T2" fmla="*/ 0 w 1105"/>
              <a:gd name="T3" fmla="*/ 2147483647 h 961"/>
              <a:gd name="T4" fmla="*/ 2147483647 w 1105"/>
              <a:gd name="T5" fmla="*/ 2147483647 h 961"/>
              <a:gd name="T6" fmla="*/ 2147483647 w 1105"/>
              <a:gd name="T7" fmla="*/ 0 h 961"/>
              <a:gd name="T8" fmla="*/ 0 w 1105"/>
              <a:gd name="T9" fmla="*/ 2147483647 h 9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05"/>
              <a:gd name="T16" fmla="*/ 0 h 961"/>
              <a:gd name="T17" fmla="*/ 1105 w 1105"/>
              <a:gd name="T18" fmla="*/ 961 h 9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05" h="961">
                <a:moveTo>
                  <a:pt x="0" y="202"/>
                </a:moveTo>
                <a:lnTo>
                  <a:pt x="0" y="960"/>
                </a:lnTo>
                <a:lnTo>
                  <a:pt x="1104" y="758"/>
                </a:lnTo>
                <a:lnTo>
                  <a:pt x="1104" y="0"/>
                </a:lnTo>
                <a:lnTo>
                  <a:pt x="0" y="202"/>
                </a:lnTo>
              </a:path>
            </a:pathLst>
          </a:custGeom>
          <a:solidFill>
            <a:srgbClr val="919191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 flipH="1" flipV="1">
            <a:off x="7883525" y="3429000"/>
            <a:ext cx="34925" cy="1428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Freeform 11"/>
          <p:cNvSpPr>
            <a:spLocks/>
          </p:cNvSpPr>
          <p:nvPr/>
        </p:nvSpPr>
        <p:spPr bwMode="auto">
          <a:xfrm>
            <a:off x="7613650" y="3937000"/>
            <a:ext cx="1220788" cy="2001838"/>
          </a:xfrm>
          <a:custGeom>
            <a:avLst/>
            <a:gdLst>
              <a:gd name="T0" fmla="*/ 0 w 865"/>
              <a:gd name="T1" fmla="*/ 2147483647 h 1261"/>
              <a:gd name="T2" fmla="*/ 2147483647 w 865"/>
              <a:gd name="T3" fmla="*/ 2147483647 h 1261"/>
              <a:gd name="T4" fmla="*/ 2147483647 w 865"/>
              <a:gd name="T5" fmla="*/ 2147483647 h 1261"/>
              <a:gd name="T6" fmla="*/ 0 w 865"/>
              <a:gd name="T7" fmla="*/ 0 h 1261"/>
              <a:gd name="T8" fmla="*/ 0 w 865"/>
              <a:gd name="T9" fmla="*/ 2147483647 h 1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5"/>
              <a:gd name="T16" fmla="*/ 0 h 1261"/>
              <a:gd name="T17" fmla="*/ 865 w 865"/>
              <a:gd name="T18" fmla="*/ 1261 h 1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5" h="1261">
                <a:moveTo>
                  <a:pt x="0" y="828"/>
                </a:moveTo>
                <a:lnTo>
                  <a:pt x="864" y="1260"/>
                </a:lnTo>
                <a:lnTo>
                  <a:pt x="864" y="414"/>
                </a:lnTo>
                <a:lnTo>
                  <a:pt x="0" y="0"/>
                </a:lnTo>
                <a:lnTo>
                  <a:pt x="0" y="828"/>
                </a:lnTo>
              </a:path>
            </a:pathLst>
          </a:custGeom>
          <a:solidFill>
            <a:srgbClr val="FEBF02"/>
          </a:solidFill>
          <a:ln w="12700" cap="rnd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 flipV="1">
            <a:off x="4700588" y="3409950"/>
            <a:ext cx="642937" cy="62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Line 13"/>
          <p:cNvSpPr>
            <a:spLocks noChangeShapeType="1"/>
          </p:cNvSpPr>
          <p:nvPr/>
        </p:nvSpPr>
        <p:spPr bwMode="auto">
          <a:xfrm flipH="1" flipV="1">
            <a:off x="7918450" y="4857750"/>
            <a:ext cx="33338" cy="1009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6" name="Oval 16"/>
          <p:cNvSpPr>
            <a:spLocks noChangeArrowheads="1"/>
          </p:cNvSpPr>
          <p:nvPr/>
        </p:nvSpPr>
        <p:spPr bwMode="auto">
          <a:xfrm>
            <a:off x="7856538" y="3397250"/>
            <a:ext cx="55562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7" name="Oval 17"/>
          <p:cNvSpPr>
            <a:spLocks noChangeArrowheads="1"/>
          </p:cNvSpPr>
          <p:nvPr/>
        </p:nvSpPr>
        <p:spPr bwMode="auto">
          <a:xfrm>
            <a:off x="5992813" y="27305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48" name="Freeform 18"/>
          <p:cNvSpPr>
            <a:spLocks/>
          </p:cNvSpPr>
          <p:nvPr/>
        </p:nvSpPr>
        <p:spPr bwMode="auto">
          <a:xfrm>
            <a:off x="4343400" y="39893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Arc 19"/>
          <p:cNvSpPr>
            <a:spLocks/>
          </p:cNvSpPr>
          <p:nvPr/>
        </p:nvSpPr>
        <p:spPr bwMode="auto">
          <a:xfrm rot="720000">
            <a:off x="4543425" y="40052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0" name="Line 20"/>
          <p:cNvSpPr>
            <a:spLocks noChangeShapeType="1"/>
          </p:cNvSpPr>
          <p:nvPr/>
        </p:nvSpPr>
        <p:spPr bwMode="auto">
          <a:xfrm flipH="1">
            <a:off x="4343400" y="38242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Oval 21"/>
          <p:cNvSpPr>
            <a:spLocks noChangeArrowheads="1"/>
          </p:cNvSpPr>
          <p:nvPr/>
        </p:nvSpPr>
        <p:spPr bwMode="auto">
          <a:xfrm rot="-1860000">
            <a:off x="4621213" y="40100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Line 22"/>
          <p:cNvSpPr>
            <a:spLocks noChangeShapeType="1"/>
          </p:cNvSpPr>
          <p:nvPr/>
        </p:nvSpPr>
        <p:spPr bwMode="auto">
          <a:xfrm flipV="1">
            <a:off x="4343400" y="42306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3" name="Freeform 23"/>
          <p:cNvSpPr>
            <a:spLocks/>
          </p:cNvSpPr>
          <p:nvPr/>
        </p:nvSpPr>
        <p:spPr bwMode="auto">
          <a:xfrm>
            <a:off x="7594600" y="5818188"/>
            <a:ext cx="393700" cy="387350"/>
          </a:xfrm>
          <a:custGeom>
            <a:avLst/>
            <a:gdLst>
              <a:gd name="T0" fmla="*/ 0 w 279"/>
              <a:gd name="T1" fmla="*/ 2147483647 h 244"/>
              <a:gd name="T2" fmla="*/ 2147483647 w 279"/>
              <a:gd name="T3" fmla="*/ 2147483647 h 244"/>
              <a:gd name="T4" fmla="*/ 2147483647 w 279"/>
              <a:gd name="T5" fmla="*/ 0 h 244"/>
              <a:gd name="T6" fmla="*/ 2147483647 w 279"/>
              <a:gd name="T7" fmla="*/ 2147483647 h 244"/>
              <a:gd name="T8" fmla="*/ 2147483647 w 279"/>
              <a:gd name="T9" fmla="*/ 2147483647 h 244"/>
              <a:gd name="T10" fmla="*/ 2147483647 w 279"/>
              <a:gd name="T11" fmla="*/ 2147483647 h 244"/>
              <a:gd name="T12" fmla="*/ 2147483647 w 279"/>
              <a:gd name="T13" fmla="*/ 2147483647 h 244"/>
              <a:gd name="T14" fmla="*/ 2147483647 w 279"/>
              <a:gd name="T15" fmla="*/ 2147483647 h 244"/>
              <a:gd name="T16" fmla="*/ 2147483647 w 279"/>
              <a:gd name="T17" fmla="*/ 2147483647 h 244"/>
              <a:gd name="T18" fmla="*/ 2147483647 w 279"/>
              <a:gd name="T19" fmla="*/ 2147483647 h 244"/>
              <a:gd name="T20" fmla="*/ 2147483647 w 279"/>
              <a:gd name="T21" fmla="*/ 2147483647 h 244"/>
              <a:gd name="T22" fmla="*/ 2147483647 w 279"/>
              <a:gd name="T23" fmla="*/ 2147483647 h 244"/>
              <a:gd name="T24" fmla="*/ 2147483647 w 279"/>
              <a:gd name="T25" fmla="*/ 2147483647 h 244"/>
              <a:gd name="T26" fmla="*/ 2147483647 w 279"/>
              <a:gd name="T27" fmla="*/ 2147483647 h 244"/>
              <a:gd name="T28" fmla="*/ 2147483647 w 279"/>
              <a:gd name="T29" fmla="*/ 2147483647 h 244"/>
              <a:gd name="T30" fmla="*/ 2147483647 w 279"/>
              <a:gd name="T31" fmla="*/ 2147483647 h 244"/>
              <a:gd name="T32" fmla="*/ 2147483647 w 279"/>
              <a:gd name="T33" fmla="*/ 2147483647 h 244"/>
              <a:gd name="T34" fmla="*/ 2147483647 w 279"/>
              <a:gd name="T35" fmla="*/ 2147483647 h 244"/>
              <a:gd name="T36" fmla="*/ 2147483647 w 279"/>
              <a:gd name="T37" fmla="*/ 2147483647 h 244"/>
              <a:gd name="T38" fmla="*/ 2147483647 w 279"/>
              <a:gd name="T39" fmla="*/ 2147483647 h 244"/>
              <a:gd name="T40" fmla="*/ 2147483647 w 279"/>
              <a:gd name="T41" fmla="*/ 2147483647 h 244"/>
              <a:gd name="T42" fmla="*/ 2147483647 w 279"/>
              <a:gd name="T43" fmla="*/ 2147483647 h 244"/>
              <a:gd name="T44" fmla="*/ 2147483647 w 279"/>
              <a:gd name="T45" fmla="*/ 2147483647 h 244"/>
              <a:gd name="T46" fmla="*/ 2147483647 w 279"/>
              <a:gd name="T47" fmla="*/ 2147483647 h 244"/>
              <a:gd name="T48" fmla="*/ 2147483647 w 279"/>
              <a:gd name="T49" fmla="*/ 2147483647 h 244"/>
              <a:gd name="T50" fmla="*/ 2147483647 w 279"/>
              <a:gd name="T51" fmla="*/ 2147483647 h 244"/>
              <a:gd name="T52" fmla="*/ 2147483647 w 279"/>
              <a:gd name="T53" fmla="*/ 2147483647 h 244"/>
              <a:gd name="T54" fmla="*/ 2147483647 w 279"/>
              <a:gd name="T55" fmla="*/ 2147483647 h 244"/>
              <a:gd name="T56" fmla="*/ 2147483647 w 279"/>
              <a:gd name="T57" fmla="*/ 2147483647 h 244"/>
              <a:gd name="T58" fmla="*/ 2147483647 w 279"/>
              <a:gd name="T59" fmla="*/ 2147483647 h 244"/>
              <a:gd name="T60" fmla="*/ 2147483647 w 279"/>
              <a:gd name="T61" fmla="*/ 2147483647 h 244"/>
              <a:gd name="T62" fmla="*/ 2147483647 w 279"/>
              <a:gd name="T63" fmla="*/ 2147483647 h 244"/>
              <a:gd name="T64" fmla="*/ 2147483647 w 279"/>
              <a:gd name="T65" fmla="*/ 2147483647 h 244"/>
              <a:gd name="T66" fmla="*/ 2147483647 w 279"/>
              <a:gd name="T67" fmla="*/ 2147483647 h 244"/>
              <a:gd name="T68" fmla="*/ 2147483647 w 279"/>
              <a:gd name="T69" fmla="*/ 2147483647 h 244"/>
              <a:gd name="T70" fmla="*/ 2147483647 w 279"/>
              <a:gd name="T71" fmla="*/ 2147483647 h 244"/>
              <a:gd name="T72" fmla="*/ 2147483647 w 279"/>
              <a:gd name="T73" fmla="*/ 2147483647 h 244"/>
              <a:gd name="T74" fmla="*/ 2147483647 w 279"/>
              <a:gd name="T75" fmla="*/ 2147483647 h 244"/>
              <a:gd name="T76" fmla="*/ 2147483647 w 279"/>
              <a:gd name="T77" fmla="*/ 2147483647 h 244"/>
              <a:gd name="T78" fmla="*/ 2147483647 w 279"/>
              <a:gd name="T79" fmla="*/ 2147483647 h 244"/>
              <a:gd name="T80" fmla="*/ 2147483647 w 279"/>
              <a:gd name="T81" fmla="*/ 2147483647 h 244"/>
              <a:gd name="T82" fmla="*/ 2147483647 w 279"/>
              <a:gd name="T83" fmla="*/ 2147483647 h 244"/>
              <a:gd name="T84" fmla="*/ 2147483647 w 279"/>
              <a:gd name="T85" fmla="*/ 2147483647 h 244"/>
              <a:gd name="T86" fmla="*/ 2147483647 w 279"/>
              <a:gd name="T87" fmla="*/ 2147483647 h 244"/>
              <a:gd name="T88" fmla="*/ 2147483647 w 279"/>
              <a:gd name="T89" fmla="*/ 2147483647 h 244"/>
              <a:gd name="T90" fmla="*/ 2147483647 w 279"/>
              <a:gd name="T91" fmla="*/ 2147483647 h 244"/>
              <a:gd name="T92" fmla="*/ 2147483647 w 279"/>
              <a:gd name="T93" fmla="*/ 2147483647 h 244"/>
              <a:gd name="T94" fmla="*/ 2147483647 w 279"/>
              <a:gd name="T95" fmla="*/ 2147483647 h 244"/>
              <a:gd name="T96" fmla="*/ 2147483647 w 279"/>
              <a:gd name="T97" fmla="*/ 2147483647 h 244"/>
              <a:gd name="T98" fmla="*/ 0 w 279"/>
              <a:gd name="T99" fmla="*/ 2147483647 h 24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79"/>
              <a:gd name="T151" fmla="*/ 0 h 244"/>
              <a:gd name="T152" fmla="*/ 279 w 279"/>
              <a:gd name="T153" fmla="*/ 244 h 24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79" h="244">
                <a:moveTo>
                  <a:pt x="0" y="243"/>
                </a:moveTo>
                <a:lnTo>
                  <a:pt x="148" y="1"/>
                </a:lnTo>
                <a:lnTo>
                  <a:pt x="160" y="0"/>
                </a:lnTo>
                <a:lnTo>
                  <a:pt x="167" y="3"/>
                </a:lnTo>
                <a:lnTo>
                  <a:pt x="168" y="6"/>
                </a:lnTo>
                <a:lnTo>
                  <a:pt x="173" y="5"/>
                </a:lnTo>
                <a:lnTo>
                  <a:pt x="177" y="9"/>
                </a:lnTo>
                <a:lnTo>
                  <a:pt x="182" y="7"/>
                </a:lnTo>
                <a:lnTo>
                  <a:pt x="184" y="12"/>
                </a:lnTo>
                <a:lnTo>
                  <a:pt x="190" y="13"/>
                </a:lnTo>
                <a:lnTo>
                  <a:pt x="196" y="14"/>
                </a:lnTo>
                <a:lnTo>
                  <a:pt x="201" y="15"/>
                </a:lnTo>
                <a:lnTo>
                  <a:pt x="205" y="19"/>
                </a:lnTo>
                <a:lnTo>
                  <a:pt x="210" y="20"/>
                </a:lnTo>
                <a:lnTo>
                  <a:pt x="215" y="23"/>
                </a:lnTo>
                <a:lnTo>
                  <a:pt x="222" y="25"/>
                </a:lnTo>
                <a:lnTo>
                  <a:pt x="226" y="29"/>
                </a:lnTo>
                <a:lnTo>
                  <a:pt x="229" y="32"/>
                </a:lnTo>
                <a:lnTo>
                  <a:pt x="231" y="36"/>
                </a:lnTo>
                <a:lnTo>
                  <a:pt x="235" y="39"/>
                </a:lnTo>
                <a:lnTo>
                  <a:pt x="238" y="45"/>
                </a:lnTo>
                <a:lnTo>
                  <a:pt x="242" y="46"/>
                </a:lnTo>
                <a:lnTo>
                  <a:pt x="248" y="55"/>
                </a:lnTo>
                <a:lnTo>
                  <a:pt x="249" y="58"/>
                </a:lnTo>
                <a:lnTo>
                  <a:pt x="255" y="63"/>
                </a:lnTo>
                <a:lnTo>
                  <a:pt x="256" y="67"/>
                </a:lnTo>
                <a:lnTo>
                  <a:pt x="261" y="71"/>
                </a:lnTo>
                <a:lnTo>
                  <a:pt x="261" y="75"/>
                </a:lnTo>
                <a:lnTo>
                  <a:pt x="264" y="81"/>
                </a:lnTo>
                <a:lnTo>
                  <a:pt x="264" y="86"/>
                </a:lnTo>
                <a:lnTo>
                  <a:pt x="266" y="90"/>
                </a:lnTo>
                <a:lnTo>
                  <a:pt x="266" y="95"/>
                </a:lnTo>
                <a:lnTo>
                  <a:pt x="268" y="99"/>
                </a:lnTo>
                <a:lnTo>
                  <a:pt x="267" y="103"/>
                </a:lnTo>
                <a:lnTo>
                  <a:pt x="268" y="109"/>
                </a:lnTo>
                <a:lnTo>
                  <a:pt x="269" y="113"/>
                </a:lnTo>
                <a:lnTo>
                  <a:pt x="273" y="119"/>
                </a:lnTo>
                <a:lnTo>
                  <a:pt x="274" y="124"/>
                </a:lnTo>
                <a:lnTo>
                  <a:pt x="275" y="128"/>
                </a:lnTo>
                <a:lnTo>
                  <a:pt x="276" y="134"/>
                </a:lnTo>
                <a:lnTo>
                  <a:pt x="277" y="138"/>
                </a:lnTo>
                <a:lnTo>
                  <a:pt x="277" y="143"/>
                </a:lnTo>
                <a:lnTo>
                  <a:pt x="277" y="147"/>
                </a:lnTo>
                <a:lnTo>
                  <a:pt x="274" y="153"/>
                </a:lnTo>
                <a:lnTo>
                  <a:pt x="276" y="156"/>
                </a:lnTo>
                <a:lnTo>
                  <a:pt x="277" y="162"/>
                </a:lnTo>
                <a:lnTo>
                  <a:pt x="278" y="167"/>
                </a:lnTo>
                <a:lnTo>
                  <a:pt x="275" y="172"/>
                </a:lnTo>
                <a:lnTo>
                  <a:pt x="271" y="181"/>
                </a:lnTo>
                <a:lnTo>
                  <a:pt x="0" y="243"/>
                </a:lnTo>
              </a:path>
            </a:pathLst>
          </a:custGeom>
          <a:noFill/>
          <a:ln w="9525" cap="rnd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54" name="Arc 24"/>
          <p:cNvSpPr>
            <a:spLocks/>
          </p:cNvSpPr>
          <p:nvPr/>
        </p:nvSpPr>
        <p:spPr bwMode="auto">
          <a:xfrm rot="720000">
            <a:off x="7794625" y="5834063"/>
            <a:ext cx="211138" cy="236537"/>
          </a:xfrm>
          <a:custGeom>
            <a:avLst/>
            <a:gdLst>
              <a:gd name="T0" fmla="*/ 0 w 21745"/>
              <a:gd name="T1" fmla="*/ 0 h 21600"/>
              <a:gd name="T2" fmla="*/ 2147483647 w 21745"/>
              <a:gd name="T3" fmla="*/ 2147483647 h 21600"/>
              <a:gd name="T4" fmla="*/ 1179876122 w 21745"/>
              <a:gd name="T5" fmla="*/ 2147483647 h 21600"/>
              <a:gd name="T6" fmla="*/ 0 60000 65536"/>
              <a:gd name="T7" fmla="*/ 0 60000 65536"/>
              <a:gd name="T8" fmla="*/ 0 60000 65536"/>
              <a:gd name="T9" fmla="*/ 0 w 21745"/>
              <a:gd name="T10" fmla="*/ 0 h 21600"/>
              <a:gd name="T11" fmla="*/ 21745 w 2174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45" h="21600" fill="none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</a:path>
              <a:path w="21745" h="21600" stroke="0" extrusionOk="0">
                <a:moveTo>
                  <a:pt x="0" y="0"/>
                </a:moveTo>
                <a:cubicBezTo>
                  <a:pt x="48" y="0"/>
                  <a:pt x="96" y="-1"/>
                  <a:pt x="145" y="0"/>
                </a:cubicBezTo>
                <a:cubicBezTo>
                  <a:pt x="12074" y="0"/>
                  <a:pt x="21745" y="9670"/>
                  <a:pt x="21745" y="21600"/>
                </a:cubicBezTo>
                <a:lnTo>
                  <a:pt x="145" y="21600"/>
                </a:lnTo>
                <a:close/>
              </a:path>
            </a:pathLst>
          </a:custGeom>
          <a:noFill/>
          <a:ln w="25400" cap="rnd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5" name="Line 25"/>
          <p:cNvSpPr>
            <a:spLocks noChangeShapeType="1"/>
          </p:cNvSpPr>
          <p:nvPr/>
        </p:nvSpPr>
        <p:spPr bwMode="auto">
          <a:xfrm flipH="1">
            <a:off x="7594600" y="5653088"/>
            <a:ext cx="303213" cy="5508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6" name="Oval 26"/>
          <p:cNvSpPr>
            <a:spLocks noChangeArrowheads="1"/>
          </p:cNvSpPr>
          <p:nvPr/>
        </p:nvSpPr>
        <p:spPr bwMode="auto">
          <a:xfrm rot="-1860000">
            <a:off x="7872413" y="5838825"/>
            <a:ext cx="100012" cy="19843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7" name="Line 27"/>
          <p:cNvSpPr>
            <a:spLocks noChangeShapeType="1"/>
          </p:cNvSpPr>
          <p:nvPr/>
        </p:nvSpPr>
        <p:spPr bwMode="auto">
          <a:xfrm flipV="1">
            <a:off x="7594600" y="6059488"/>
            <a:ext cx="555625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8" name="Rectangle 2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Stereo image rectification</a:t>
            </a:r>
          </a:p>
        </p:txBody>
      </p:sp>
      <p:sp>
        <p:nvSpPr>
          <p:cNvPr id="416797" name="Rectangle 29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4191000" cy="5541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err="1" smtClean="0"/>
              <a:t>Reproject</a:t>
            </a:r>
            <a:r>
              <a:rPr lang="en-US" sz="2800" dirty="0" smtClean="0"/>
              <a:t> image planes onto a common plane parallel to the line between camera centers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Pixel motion is horizontal after this transformation</a:t>
            </a:r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endParaRPr lang="en-US" sz="2800" dirty="0" smtClean="0"/>
          </a:p>
          <a:p>
            <a:pPr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/>
              <a:t>Two </a:t>
            </a:r>
            <a:r>
              <a:rPr lang="en-US" sz="2800" dirty="0" err="1" smtClean="0"/>
              <a:t>homographies</a:t>
            </a:r>
            <a:r>
              <a:rPr lang="en-US" sz="2800" dirty="0" smtClean="0"/>
              <a:t> (3x3 transform), one for each input image </a:t>
            </a:r>
            <a:r>
              <a:rPr lang="en-US" sz="2800" dirty="0" err="1" smtClean="0"/>
              <a:t>reprojection</a:t>
            </a:r>
            <a:endParaRPr lang="en-US" sz="28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C. Loop and Z. Zhang. </a:t>
            </a:r>
            <a:r>
              <a:rPr lang="en-US" sz="2000" dirty="0" smtClean="0">
                <a:hlinkClick r:id="rId3"/>
              </a:rPr>
              <a:t>Computing Rectifying </a:t>
            </a:r>
            <a:r>
              <a:rPr lang="en-US" sz="2000" dirty="0" err="1" smtClean="0">
                <a:hlinkClick r:id="rId3"/>
              </a:rPr>
              <a:t>Homographies</a:t>
            </a:r>
            <a:r>
              <a:rPr lang="en-US" sz="2000" dirty="0" smtClean="0">
                <a:hlinkClick r:id="rId3"/>
              </a:rPr>
              <a:t> for Stereo Vision</a:t>
            </a:r>
            <a:r>
              <a:rPr lang="en-US" sz="2000" dirty="0" smtClean="0"/>
              <a:t>. IEEE Conf. Computer Vision and Pattern Recognition, 1999</a:t>
            </a:r>
            <a:r>
              <a:rPr lang="en-US" sz="2400" dirty="0" smtClean="0"/>
              <a:t>.</a:t>
            </a:r>
          </a:p>
        </p:txBody>
      </p:sp>
      <p:sp>
        <p:nvSpPr>
          <p:cNvPr id="44060" name="Line 35"/>
          <p:cNvSpPr>
            <a:spLocks noChangeShapeType="1"/>
          </p:cNvSpPr>
          <p:nvPr/>
        </p:nvSpPr>
        <p:spPr bwMode="auto">
          <a:xfrm>
            <a:off x="5726113" y="28860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1" name="Line 36"/>
          <p:cNvSpPr>
            <a:spLocks noChangeShapeType="1"/>
          </p:cNvSpPr>
          <p:nvPr/>
        </p:nvSpPr>
        <p:spPr bwMode="auto">
          <a:xfrm>
            <a:off x="5718175" y="4216400"/>
            <a:ext cx="1893888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8" name="Line 30"/>
          <p:cNvSpPr>
            <a:spLocks noChangeShapeType="1"/>
          </p:cNvSpPr>
          <p:nvPr/>
        </p:nvSpPr>
        <p:spPr bwMode="auto">
          <a:xfrm>
            <a:off x="4497388" y="293687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799" name="Line 31"/>
          <p:cNvSpPr>
            <a:spLocks noChangeShapeType="1"/>
          </p:cNvSpPr>
          <p:nvPr/>
        </p:nvSpPr>
        <p:spPr bwMode="auto">
          <a:xfrm>
            <a:off x="7629525" y="4683125"/>
            <a:ext cx="1209675" cy="668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6806" name="Line 38"/>
          <p:cNvSpPr>
            <a:spLocks noChangeShapeType="1"/>
          </p:cNvSpPr>
          <p:nvPr/>
        </p:nvSpPr>
        <p:spPr bwMode="auto">
          <a:xfrm>
            <a:off x="5726113" y="3622675"/>
            <a:ext cx="1893887" cy="10461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65" name="Oval 14"/>
          <p:cNvSpPr>
            <a:spLocks noChangeArrowheads="1"/>
          </p:cNvSpPr>
          <p:nvPr/>
        </p:nvSpPr>
        <p:spPr bwMode="auto">
          <a:xfrm>
            <a:off x="7889875" y="4810125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66" name="Oval 15"/>
          <p:cNvSpPr>
            <a:spLocks noChangeArrowheads="1"/>
          </p:cNvSpPr>
          <p:nvPr/>
        </p:nvSpPr>
        <p:spPr bwMode="auto">
          <a:xfrm>
            <a:off x="5314950" y="3378200"/>
            <a:ext cx="57150" cy="63500"/>
          </a:xfrm>
          <a:prstGeom prst="ellipse">
            <a:avLst/>
          </a:prstGeom>
          <a:solidFill>
            <a:srgbClr val="037C03"/>
          </a:solidFill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6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6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16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6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6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67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67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98" grpId="0" animBg="1"/>
      <p:bldP spid="416799" grpId="0" animBg="1"/>
      <p:bldP spid="41680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Rectification example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5060" name="Picture 5" descr="Rectification3"/>
          <p:cNvPicPr>
            <a:picLocks noChangeAspect="1" noChangeArrowheads="1"/>
          </p:cNvPicPr>
          <p:nvPr/>
        </p:nvPicPr>
        <p:blipFill>
          <a:blip r:embed="rId3" cstate="print"/>
          <a:srcRect r="26967" b="55083"/>
          <a:stretch>
            <a:fillRect/>
          </a:stretch>
        </p:blipFill>
        <p:spPr bwMode="auto">
          <a:xfrm>
            <a:off x="1600200" y="1143000"/>
            <a:ext cx="57150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6" descr="Rectification4"/>
          <p:cNvPicPr>
            <a:picLocks noChangeAspect="1" noChangeArrowheads="1"/>
          </p:cNvPicPr>
          <p:nvPr/>
        </p:nvPicPr>
        <p:blipFill>
          <a:blip r:embed="rId4" cstate="print"/>
          <a:srcRect t="48813" r="22858"/>
          <a:stretch>
            <a:fillRect/>
          </a:stretch>
        </p:blipFill>
        <p:spPr bwMode="auto">
          <a:xfrm>
            <a:off x="1447800" y="3560763"/>
            <a:ext cx="6248400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stereo matching algorithm</a:t>
            </a:r>
          </a:p>
        </p:txBody>
      </p:sp>
      <p:pic>
        <p:nvPicPr>
          <p:cNvPr id="46083" name="Picture 3" descr="lincoln_f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066800"/>
            <a:ext cx="5029200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1140" name="Line 4"/>
          <p:cNvSpPr>
            <a:spLocks noChangeShapeType="1"/>
          </p:cNvSpPr>
          <p:nvPr/>
        </p:nvSpPr>
        <p:spPr bwMode="auto">
          <a:xfrm>
            <a:off x="4572000" y="3124200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971800"/>
            <a:ext cx="304800" cy="304800"/>
            <a:chOff x="2112" y="1872"/>
            <a:chExt cx="192" cy="192"/>
          </a:xfrm>
        </p:grpSpPr>
        <p:sp>
          <p:nvSpPr>
            <p:cNvPr id="46096" name="Oval 6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7" name="Rectangle 7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5257800" y="2971800"/>
            <a:ext cx="304800" cy="304800"/>
            <a:chOff x="3600" y="1872"/>
            <a:chExt cx="192" cy="192"/>
          </a:xfrm>
        </p:grpSpPr>
        <p:sp>
          <p:nvSpPr>
            <p:cNvPr id="46094" name="Oval 9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5" name="Rectangle 10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1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04800" y="4114800"/>
            <a:ext cx="8686800" cy="24384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If necessary, rectify the two stereo images to transform </a:t>
            </a:r>
            <a:r>
              <a:rPr lang="en-US" dirty="0" err="1" smtClean="0"/>
              <a:t>epipolar</a:t>
            </a:r>
            <a:r>
              <a:rPr lang="en-US" dirty="0" smtClean="0"/>
              <a:t> lines into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>
              <a:buFontTx/>
              <a:buChar char="•"/>
              <a:defRPr/>
            </a:pPr>
            <a:r>
              <a:rPr lang="en-US" dirty="0" smtClean="0"/>
              <a:t>For each pixel x in the first image</a:t>
            </a:r>
          </a:p>
          <a:p>
            <a:pPr lvl="1">
              <a:defRPr/>
            </a:pPr>
            <a:r>
              <a:rPr lang="en-US" dirty="0" smtClean="0"/>
              <a:t>Find corresponding </a:t>
            </a:r>
            <a:r>
              <a:rPr lang="en-US" dirty="0" err="1" smtClean="0"/>
              <a:t>epipolar</a:t>
            </a:r>
            <a:r>
              <a:rPr lang="en-US" dirty="0" smtClean="0"/>
              <a:t> </a:t>
            </a:r>
            <a:r>
              <a:rPr lang="en-US" dirty="0" err="1" smtClean="0"/>
              <a:t>scanline</a:t>
            </a:r>
            <a:r>
              <a:rPr lang="en-US" dirty="0" smtClean="0"/>
              <a:t> in the right image</a:t>
            </a:r>
          </a:p>
          <a:p>
            <a:pPr lvl="1">
              <a:defRPr/>
            </a:pPr>
            <a:r>
              <a:rPr lang="en-US" dirty="0" smtClean="0"/>
              <a:t>Search the </a:t>
            </a:r>
            <a:r>
              <a:rPr lang="en-US" dirty="0" err="1" smtClean="0"/>
              <a:t>scanline</a:t>
            </a:r>
            <a:r>
              <a:rPr lang="en-US" dirty="0" smtClean="0"/>
              <a:t> and pick the best match x’</a:t>
            </a:r>
          </a:p>
          <a:p>
            <a:pPr lvl="1">
              <a:defRPr/>
            </a:pPr>
            <a:r>
              <a:rPr lang="en-US" dirty="0" smtClean="0"/>
              <a:t>Compute disparity x-x’ and set depth(x) = </a:t>
            </a:r>
            <a:r>
              <a:rPr lang="en-US" dirty="0" err="1" smtClean="0"/>
              <a:t>fB</a:t>
            </a:r>
            <a:r>
              <a:rPr lang="en-US" dirty="0" smtClean="0"/>
              <a:t>/(x-x’)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800600" y="2971800"/>
            <a:ext cx="304800" cy="304800"/>
            <a:chOff x="3600" y="1872"/>
            <a:chExt cx="192" cy="192"/>
          </a:xfrm>
        </p:grpSpPr>
        <p:sp>
          <p:nvSpPr>
            <p:cNvPr id="46092" name="Oval 13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3" name="Rectangle 14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5715000" y="2971800"/>
            <a:ext cx="304800" cy="304800"/>
            <a:chOff x="3600" y="1872"/>
            <a:chExt cx="192" cy="192"/>
          </a:xfrm>
        </p:grpSpPr>
        <p:sp>
          <p:nvSpPr>
            <p:cNvPr id="46090" name="Oval 16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91" name="Rectangle 17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140" grpId="0" uiExpand="1" animBg="1"/>
      <p:bldP spid="731147" grpId="0" uiExpand="1" build="p" bldLvl="2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reeform 5"/>
          <p:cNvSpPr>
            <a:spLocks/>
          </p:cNvSpPr>
          <p:nvPr/>
        </p:nvSpPr>
        <p:spPr bwMode="auto">
          <a:xfrm>
            <a:off x="5705475" y="3859213"/>
            <a:ext cx="1884363" cy="314325"/>
          </a:xfrm>
          <a:custGeom>
            <a:avLst/>
            <a:gdLst>
              <a:gd name="T0" fmla="*/ 0 w 1468"/>
              <a:gd name="T1" fmla="*/ 2147483647 h 252"/>
              <a:gd name="T2" fmla="*/ 2147483647 w 1468"/>
              <a:gd name="T3" fmla="*/ 2147483647 h 252"/>
              <a:gd name="T4" fmla="*/ 2147483647 w 1468"/>
              <a:gd name="T5" fmla="*/ 2147483647 h 252"/>
              <a:gd name="T6" fmla="*/ 2147483647 w 1468"/>
              <a:gd name="T7" fmla="*/ 2147483647 h 252"/>
              <a:gd name="T8" fmla="*/ 2147483647 w 1468"/>
              <a:gd name="T9" fmla="*/ 2147483647 h 252"/>
              <a:gd name="T10" fmla="*/ 2147483647 w 1468"/>
              <a:gd name="T11" fmla="*/ 0 h 252"/>
              <a:gd name="T12" fmla="*/ 2147483647 w 1468"/>
              <a:gd name="T13" fmla="*/ 2147483647 h 252"/>
              <a:gd name="T14" fmla="*/ 2147483647 w 1468"/>
              <a:gd name="T15" fmla="*/ 2147483647 h 252"/>
              <a:gd name="T16" fmla="*/ 2147483647 w 1468"/>
              <a:gd name="T17" fmla="*/ 2147483647 h 252"/>
              <a:gd name="T18" fmla="*/ 2147483647 w 1468"/>
              <a:gd name="T19" fmla="*/ 2147483647 h 252"/>
              <a:gd name="T20" fmla="*/ 2147483647 w 1468"/>
              <a:gd name="T21" fmla="*/ 2147483647 h 252"/>
              <a:gd name="T22" fmla="*/ 2147483647 w 1468"/>
              <a:gd name="T23" fmla="*/ 2147483647 h 252"/>
              <a:gd name="T24" fmla="*/ 2147483647 w 1468"/>
              <a:gd name="T25" fmla="*/ 2147483647 h 252"/>
              <a:gd name="T26" fmla="*/ 2147483647 w 1468"/>
              <a:gd name="T27" fmla="*/ 2147483647 h 252"/>
              <a:gd name="T28" fmla="*/ 2147483647 w 1468"/>
              <a:gd name="T29" fmla="*/ 2147483647 h 252"/>
              <a:gd name="T30" fmla="*/ 2147483647 w 1468"/>
              <a:gd name="T31" fmla="*/ 2147483647 h 252"/>
              <a:gd name="T32" fmla="*/ 2147483647 w 1468"/>
              <a:gd name="T33" fmla="*/ 2147483647 h 252"/>
              <a:gd name="T34" fmla="*/ 2147483647 w 1468"/>
              <a:gd name="T35" fmla="*/ 2147483647 h 252"/>
              <a:gd name="T36" fmla="*/ 2147483647 w 1468"/>
              <a:gd name="T37" fmla="*/ 2147483647 h 252"/>
              <a:gd name="T38" fmla="*/ 2147483647 w 1468"/>
              <a:gd name="T39" fmla="*/ 2147483647 h 252"/>
              <a:gd name="T40" fmla="*/ 2147483647 w 1468"/>
              <a:gd name="T41" fmla="*/ 2147483647 h 252"/>
              <a:gd name="T42" fmla="*/ 2147483647 w 1468"/>
              <a:gd name="T43" fmla="*/ 2147483647 h 252"/>
              <a:gd name="T44" fmla="*/ 2147483647 w 1468"/>
              <a:gd name="T45" fmla="*/ 2147483647 h 252"/>
              <a:gd name="T46" fmla="*/ 2147483647 w 1468"/>
              <a:gd name="T47" fmla="*/ 2147483647 h 252"/>
              <a:gd name="T48" fmla="*/ 2147483647 w 1468"/>
              <a:gd name="T49" fmla="*/ 2147483647 h 252"/>
              <a:gd name="T50" fmla="*/ 2147483647 w 1468"/>
              <a:gd name="T51" fmla="*/ 2147483647 h 252"/>
              <a:gd name="T52" fmla="*/ 2147483647 w 1468"/>
              <a:gd name="T53" fmla="*/ 2147483647 h 252"/>
              <a:gd name="T54" fmla="*/ 2147483647 w 1468"/>
              <a:gd name="T55" fmla="*/ 2147483647 h 25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1468"/>
              <a:gd name="T85" fmla="*/ 0 h 252"/>
              <a:gd name="T86" fmla="*/ 1468 w 1468"/>
              <a:gd name="T87" fmla="*/ 252 h 252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1468" h="252">
                <a:moveTo>
                  <a:pt x="0" y="5"/>
                </a:moveTo>
                <a:cubicBezTo>
                  <a:pt x="22" y="20"/>
                  <a:pt x="30" y="32"/>
                  <a:pt x="56" y="41"/>
                </a:cubicBezTo>
                <a:cubicBezTo>
                  <a:pt x="61" y="39"/>
                  <a:pt x="67" y="39"/>
                  <a:pt x="71" y="36"/>
                </a:cubicBezTo>
                <a:cubicBezTo>
                  <a:pt x="75" y="33"/>
                  <a:pt x="77" y="27"/>
                  <a:pt x="81" y="25"/>
                </a:cubicBezTo>
                <a:cubicBezTo>
                  <a:pt x="95" y="18"/>
                  <a:pt x="112" y="15"/>
                  <a:pt x="127" y="10"/>
                </a:cubicBezTo>
                <a:cubicBezTo>
                  <a:pt x="137" y="7"/>
                  <a:pt x="157" y="0"/>
                  <a:pt x="157" y="0"/>
                </a:cubicBezTo>
                <a:cubicBezTo>
                  <a:pt x="196" y="13"/>
                  <a:pt x="233" y="31"/>
                  <a:pt x="273" y="41"/>
                </a:cubicBezTo>
                <a:cubicBezTo>
                  <a:pt x="283" y="40"/>
                  <a:pt x="353" y="26"/>
                  <a:pt x="369" y="30"/>
                </a:cubicBezTo>
                <a:cubicBezTo>
                  <a:pt x="390" y="54"/>
                  <a:pt x="366" y="30"/>
                  <a:pt x="395" y="46"/>
                </a:cubicBezTo>
                <a:cubicBezTo>
                  <a:pt x="406" y="52"/>
                  <a:pt x="450" y="137"/>
                  <a:pt x="455" y="121"/>
                </a:cubicBezTo>
                <a:cubicBezTo>
                  <a:pt x="486" y="168"/>
                  <a:pt x="519" y="233"/>
                  <a:pt x="576" y="252"/>
                </a:cubicBezTo>
                <a:cubicBezTo>
                  <a:pt x="603" y="245"/>
                  <a:pt x="593" y="186"/>
                  <a:pt x="615" y="171"/>
                </a:cubicBezTo>
                <a:cubicBezTo>
                  <a:pt x="618" y="161"/>
                  <a:pt x="624" y="139"/>
                  <a:pt x="627" y="129"/>
                </a:cubicBezTo>
                <a:cubicBezTo>
                  <a:pt x="629" y="124"/>
                  <a:pt x="646" y="102"/>
                  <a:pt x="651" y="99"/>
                </a:cubicBezTo>
                <a:cubicBezTo>
                  <a:pt x="661" y="92"/>
                  <a:pt x="681" y="78"/>
                  <a:pt x="681" y="78"/>
                </a:cubicBezTo>
                <a:cubicBezTo>
                  <a:pt x="694" y="59"/>
                  <a:pt x="724" y="71"/>
                  <a:pt x="747" y="78"/>
                </a:cubicBezTo>
                <a:cubicBezTo>
                  <a:pt x="768" y="86"/>
                  <a:pt x="791" y="116"/>
                  <a:pt x="809" y="126"/>
                </a:cubicBezTo>
                <a:cubicBezTo>
                  <a:pt x="824" y="127"/>
                  <a:pt x="854" y="137"/>
                  <a:pt x="854" y="137"/>
                </a:cubicBezTo>
                <a:cubicBezTo>
                  <a:pt x="919" y="131"/>
                  <a:pt x="895" y="133"/>
                  <a:pt x="935" y="106"/>
                </a:cubicBezTo>
                <a:cubicBezTo>
                  <a:pt x="954" y="94"/>
                  <a:pt x="979" y="98"/>
                  <a:pt x="1001" y="96"/>
                </a:cubicBezTo>
                <a:cubicBezTo>
                  <a:pt x="1020" y="83"/>
                  <a:pt x="1042" y="78"/>
                  <a:pt x="1062" y="66"/>
                </a:cubicBezTo>
                <a:cubicBezTo>
                  <a:pt x="1096" y="71"/>
                  <a:pt x="1169" y="82"/>
                  <a:pt x="1198" y="101"/>
                </a:cubicBezTo>
                <a:cubicBezTo>
                  <a:pt x="1221" y="117"/>
                  <a:pt x="1247" y="133"/>
                  <a:pt x="1274" y="142"/>
                </a:cubicBezTo>
                <a:cubicBezTo>
                  <a:pt x="1291" y="159"/>
                  <a:pt x="1312" y="170"/>
                  <a:pt x="1334" y="177"/>
                </a:cubicBezTo>
                <a:cubicBezTo>
                  <a:pt x="1370" y="173"/>
                  <a:pt x="1383" y="175"/>
                  <a:pt x="1410" y="157"/>
                </a:cubicBezTo>
                <a:cubicBezTo>
                  <a:pt x="1417" y="135"/>
                  <a:pt x="1429" y="117"/>
                  <a:pt x="1446" y="101"/>
                </a:cubicBezTo>
                <a:cubicBezTo>
                  <a:pt x="1448" y="96"/>
                  <a:pt x="1447" y="90"/>
                  <a:pt x="1451" y="86"/>
                </a:cubicBezTo>
                <a:cubicBezTo>
                  <a:pt x="1468" y="69"/>
                  <a:pt x="1466" y="90"/>
                  <a:pt x="1466" y="7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107" name="Group 6"/>
          <p:cNvGrpSpPr>
            <a:grpSpLocks/>
          </p:cNvGrpSpPr>
          <p:nvPr/>
        </p:nvGrpSpPr>
        <p:grpSpPr bwMode="auto">
          <a:xfrm>
            <a:off x="5708650" y="3721100"/>
            <a:ext cx="1909763" cy="477838"/>
            <a:chOff x="2064" y="2160"/>
            <a:chExt cx="1488" cy="384"/>
          </a:xfrm>
        </p:grpSpPr>
        <p:sp>
          <p:nvSpPr>
            <p:cNvPr id="47126" name="Line 7"/>
            <p:cNvSpPr>
              <a:spLocks noChangeShapeType="1"/>
            </p:cNvSpPr>
            <p:nvPr/>
          </p:nvSpPr>
          <p:spPr bwMode="auto">
            <a:xfrm flipV="1">
              <a:off x="2064" y="216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27" name="Line 8"/>
            <p:cNvSpPr>
              <a:spLocks noChangeShapeType="1"/>
            </p:cNvSpPr>
            <p:nvPr/>
          </p:nvSpPr>
          <p:spPr bwMode="auto">
            <a:xfrm>
              <a:off x="2064" y="2544"/>
              <a:ext cx="14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8" name="Text Box 9"/>
          <p:cNvSpPr txBox="1">
            <a:spLocks noChangeArrowheads="1"/>
          </p:cNvSpPr>
          <p:nvPr/>
        </p:nvSpPr>
        <p:spPr bwMode="auto">
          <a:xfrm>
            <a:off x="4343400" y="3581400"/>
            <a:ext cx="1344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Matching cost</a:t>
            </a:r>
          </a:p>
        </p:txBody>
      </p:sp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7635875" y="3962400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disparity</a:t>
            </a:r>
          </a:p>
        </p:txBody>
      </p:sp>
      <p:pic>
        <p:nvPicPr>
          <p:cNvPr id="47110" name="Picture 11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2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Line 13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3" name="Rectangle 14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14" name="Group 15"/>
          <p:cNvGrpSpPr>
            <a:grpSpLocks/>
          </p:cNvGrpSpPr>
          <p:nvPr/>
        </p:nvGrpSpPr>
        <p:grpSpPr bwMode="auto">
          <a:xfrm>
            <a:off x="6021388" y="2049463"/>
            <a:ext cx="862012" cy="119062"/>
            <a:chOff x="3111" y="3838"/>
            <a:chExt cx="672" cy="96"/>
          </a:xfrm>
        </p:grpSpPr>
        <p:sp>
          <p:nvSpPr>
            <p:cNvPr id="47121" name="Rectangle 16"/>
            <p:cNvSpPr>
              <a:spLocks noChangeArrowheads="1"/>
            </p:cNvSpPr>
            <p:nvPr/>
          </p:nvSpPr>
          <p:spPr bwMode="auto">
            <a:xfrm>
              <a:off x="3399" y="3838"/>
              <a:ext cx="96" cy="96"/>
            </a:xfrm>
            <a:prstGeom prst="rect">
              <a:avLst/>
            </a:prstGeom>
            <a:noFill/>
            <a:ln w="158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2" name="Rectangle 17"/>
            <p:cNvSpPr>
              <a:spLocks noChangeArrowheads="1"/>
            </p:cNvSpPr>
            <p:nvPr/>
          </p:nvSpPr>
          <p:spPr bwMode="auto">
            <a:xfrm>
              <a:off x="3111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3" name="Rectangle 18"/>
            <p:cNvSpPr>
              <a:spLocks noChangeArrowheads="1"/>
            </p:cNvSpPr>
            <p:nvPr/>
          </p:nvSpPr>
          <p:spPr bwMode="auto">
            <a:xfrm>
              <a:off x="3255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Rectangle 19"/>
            <p:cNvSpPr>
              <a:spLocks noChangeArrowheads="1"/>
            </p:cNvSpPr>
            <p:nvPr/>
          </p:nvSpPr>
          <p:spPr bwMode="auto">
            <a:xfrm>
              <a:off x="3543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5" name="Rectangle 20"/>
            <p:cNvSpPr>
              <a:spLocks noChangeArrowheads="1"/>
            </p:cNvSpPr>
            <p:nvPr/>
          </p:nvSpPr>
          <p:spPr bwMode="auto">
            <a:xfrm>
              <a:off x="3687" y="3838"/>
              <a:ext cx="96" cy="96"/>
            </a:xfrm>
            <a:prstGeom prst="rect">
              <a:avLst/>
            </a:prstGeom>
            <a:noFill/>
            <a:ln w="15875">
              <a:solidFill>
                <a:srgbClr val="00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7115" name="Text Box 21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7116" name="Text Box 22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7117" name="Freeform 23"/>
          <p:cNvSpPr>
            <a:spLocks/>
          </p:cNvSpPr>
          <p:nvPr/>
        </p:nvSpPr>
        <p:spPr bwMode="auto">
          <a:xfrm>
            <a:off x="6430963" y="1212850"/>
            <a:ext cx="23812" cy="3219450"/>
          </a:xfrm>
          <a:custGeom>
            <a:avLst/>
            <a:gdLst>
              <a:gd name="T0" fmla="*/ 2147483647 w 18"/>
              <a:gd name="T1" fmla="*/ 0 h 2587"/>
              <a:gd name="T2" fmla="*/ 0 w 18"/>
              <a:gd name="T3" fmla="*/ 2147483647 h 2587"/>
              <a:gd name="T4" fmla="*/ 0 60000 65536"/>
              <a:gd name="T5" fmla="*/ 0 60000 65536"/>
              <a:gd name="T6" fmla="*/ 0 w 18"/>
              <a:gd name="T7" fmla="*/ 0 h 2587"/>
              <a:gd name="T8" fmla="*/ 18 w 18"/>
              <a:gd name="T9" fmla="*/ 2587 h 258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8" h="2587">
                <a:moveTo>
                  <a:pt x="18" y="0"/>
                </a:moveTo>
                <a:lnTo>
                  <a:pt x="0" y="258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18" name="Text Box 24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7119" name="Rectangle 2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25616" name="Rectangle 26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0"/>
            <a:ext cx="7772400" cy="19812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Slide a window along the right scanline and compare contents of that window with the reference window in the left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Matching cost: SSD or normalized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8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9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Line 10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33" name="Rectangle 11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18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8135" name="Text Box 19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8136" name="Text Box 21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8137" name="Rectangle 2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pic>
        <p:nvPicPr>
          <p:cNvPr id="48138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6488" y="3733800"/>
            <a:ext cx="3200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9" name="Text Box 26"/>
          <p:cNvSpPr txBox="1">
            <a:spLocks noChangeArrowheads="1"/>
          </p:cNvSpPr>
          <p:nvPr/>
        </p:nvSpPr>
        <p:spPr bwMode="auto">
          <a:xfrm>
            <a:off x="6127750" y="626268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SSD</a:t>
            </a:r>
          </a:p>
        </p:txBody>
      </p:sp>
      <p:sp>
        <p:nvSpPr>
          <p:cNvPr id="48140" name="Freeform 27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from Stereo</a:t>
            </a:r>
            <a:endParaRPr lang="en-US" dirty="0"/>
          </a:p>
        </p:txBody>
      </p:sp>
      <p:sp>
        <p:nvSpPr>
          <p:cNvPr id="53" name="Content Placeholder 5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2667000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Goal: recover depth by finding image coordinate x’ that corresponds to x</a:t>
            </a:r>
          </a:p>
          <a:p>
            <a:r>
              <a:rPr lang="en-US" sz="2800" dirty="0" smtClean="0"/>
              <a:t>Sub-Problems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Calibration: How do we recover the relation of the cameras (if not already known)?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Correspondence: How do we search for the matching point x’?</a:t>
            </a:r>
          </a:p>
        </p:txBody>
      </p:sp>
      <p:grpSp>
        <p:nvGrpSpPr>
          <p:cNvPr id="54" name="Group 53"/>
          <p:cNvGrpSpPr>
            <a:grpSpLocks noChangeAspect="1"/>
          </p:cNvGrpSpPr>
          <p:nvPr/>
        </p:nvGrpSpPr>
        <p:grpSpPr>
          <a:xfrm>
            <a:off x="3361601" y="3754448"/>
            <a:ext cx="2240346" cy="2976732"/>
            <a:chOff x="609600" y="753824"/>
            <a:chExt cx="3905925" cy="5189776"/>
          </a:xfrm>
        </p:grpSpPr>
        <p:grpSp>
          <p:nvGrpSpPr>
            <p:cNvPr id="55" name="Group 54"/>
            <p:cNvGrpSpPr>
              <a:grpSpLocks noChangeAspect="1"/>
            </p:cNvGrpSpPr>
            <p:nvPr/>
          </p:nvGrpSpPr>
          <p:grpSpPr>
            <a:xfrm>
              <a:off x="609600" y="1143000"/>
              <a:ext cx="3905925" cy="4800600"/>
              <a:chOff x="533400" y="957263"/>
              <a:chExt cx="4491038" cy="5519737"/>
            </a:xfrm>
          </p:grpSpPr>
          <p:sp>
            <p:nvSpPr>
              <p:cNvPr id="59" name="Freeform 4"/>
              <p:cNvSpPr>
                <a:spLocks/>
              </p:cNvSpPr>
              <p:nvPr/>
            </p:nvSpPr>
            <p:spPr bwMode="auto">
              <a:xfrm>
                <a:off x="3481388" y="957263"/>
                <a:ext cx="1220787" cy="839787"/>
              </a:xfrm>
              <a:custGeom>
                <a:avLst/>
                <a:gdLst>
                  <a:gd name="T0" fmla="*/ 2147483647 w 865"/>
                  <a:gd name="T1" fmla="*/ 0 h 529"/>
                  <a:gd name="T2" fmla="*/ 2147483647 w 865"/>
                  <a:gd name="T3" fmla="*/ 2147483647 h 529"/>
                  <a:gd name="T4" fmla="*/ 2147483647 w 865"/>
                  <a:gd name="T5" fmla="*/ 2147483647 h 529"/>
                  <a:gd name="T6" fmla="*/ 2147483647 w 865"/>
                  <a:gd name="T7" fmla="*/ 2147483647 h 529"/>
                  <a:gd name="T8" fmla="*/ 2147483647 w 865"/>
                  <a:gd name="T9" fmla="*/ 2147483647 h 529"/>
                  <a:gd name="T10" fmla="*/ 2147483647 w 865"/>
                  <a:gd name="T11" fmla="*/ 2147483647 h 529"/>
                  <a:gd name="T12" fmla="*/ 2147483647 w 865"/>
                  <a:gd name="T13" fmla="*/ 2147483647 h 529"/>
                  <a:gd name="T14" fmla="*/ 2147483647 w 865"/>
                  <a:gd name="T15" fmla="*/ 2147483647 h 529"/>
                  <a:gd name="T16" fmla="*/ 2147483647 w 865"/>
                  <a:gd name="T17" fmla="*/ 2147483647 h 529"/>
                  <a:gd name="T18" fmla="*/ 0 w 865"/>
                  <a:gd name="T19" fmla="*/ 2147483647 h 529"/>
                  <a:gd name="T20" fmla="*/ 0 w 865"/>
                  <a:gd name="T21" fmla="*/ 2147483647 h 529"/>
                  <a:gd name="T22" fmla="*/ 0 w 865"/>
                  <a:gd name="T23" fmla="*/ 2147483647 h 529"/>
                  <a:gd name="T24" fmla="*/ 2147483647 w 865"/>
                  <a:gd name="T25" fmla="*/ 2147483647 h 529"/>
                  <a:gd name="T26" fmla="*/ 2147483647 w 865"/>
                  <a:gd name="T27" fmla="*/ 2147483647 h 529"/>
                  <a:gd name="T28" fmla="*/ 2147483647 w 865"/>
                  <a:gd name="T29" fmla="*/ 2147483647 h 529"/>
                  <a:gd name="T30" fmla="*/ 2147483647 w 865"/>
                  <a:gd name="T31" fmla="*/ 2147483647 h 529"/>
                  <a:gd name="T32" fmla="*/ 2147483647 w 865"/>
                  <a:gd name="T33" fmla="*/ 2147483647 h 529"/>
                  <a:gd name="T34" fmla="*/ 2147483647 w 865"/>
                  <a:gd name="T35" fmla="*/ 2147483647 h 529"/>
                  <a:gd name="T36" fmla="*/ 2147483647 w 865"/>
                  <a:gd name="T37" fmla="*/ 2147483647 h 529"/>
                  <a:gd name="T38" fmla="*/ 2147483647 w 865"/>
                  <a:gd name="T39" fmla="*/ 2147483647 h 529"/>
                  <a:gd name="T40" fmla="*/ 2147483647 w 865"/>
                  <a:gd name="T41" fmla="*/ 2147483647 h 529"/>
                  <a:gd name="T42" fmla="*/ 2147483647 w 865"/>
                  <a:gd name="T43" fmla="*/ 2147483647 h 529"/>
                  <a:gd name="T44" fmla="*/ 2147483647 w 865"/>
                  <a:gd name="T45" fmla="*/ 2147483647 h 529"/>
                  <a:gd name="T46" fmla="*/ 2147483647 w 865"/>
                  <a:gd name="T47" fmla="*/ 2147483647 h 529"/>
                  <a:gd name="T48" fmla="*/ 2147483647 w 865"/>
                  <a:gd name="T49" fmla="*/ 2147483647 h 529"/>
                  <a:gd name="T50" fmla="*/ 2147483647 w 865"/>
                  <a:gd name="T51" fmla="*/ 2147483647 h 529"/>
                  <a:gd name="T52" fmla="*/ 2147483647 w 865"/>
                  <a:gd name="T53" fmla="*/ 2147483647 h 529"/>
                  <a:gd name="T54" fmla="*/ 2147483647 w 865"/>
                  <a:gd name="T55" fmla="*/ 2147483647 h 529"/>
                  <a:gd name="T56" fmla="*/ 2147483647 w 865"/>
                  <a:gd name="T57" fmla="*/ 2147483647 h 529"/>
                  <a:gd name="T58" fmla="*/ 2147483647 w 865"/>
                  <a:gd name="T59" fmla="*/ 2147483647 h 529"/>
                  <a:gd name="T60" fmla="*/ 2147483647 w 865"/>
                  <a:gd name="T61" fmla="*/ 2147483647 h 529"/>
                  <a:gd name="T62" fmla="*/ 2147483647 w 865"/>
                  <a:gd name="T63" fmla="*/ 2147483647 h 529"/>
                  <a:gd name="T64" fmla="*/ 2147483647 w 865"/>
                  <a:gd name="T65" fmla="*/ 2147483647 h 529"/>
                  <a:gd name="T66" fmla="*/ 2147483647 w 865"/>
                  <a:gd name="T67" fmla="*/ 2147483647 h 529"/>
                  <a:gd name="T68" fmla="*/ 2147483647 w 865"/>
                  <a:gd name="T69" fmla="*/ 2147483647 h 529"/>
                  <a:gd name="T70" fmla="*/ 2147483647 w 865"/>
                  <a:gd name="T71" fmla="*/ 2147483647 h 529"/>
                  <a:gd name="T72" fmla="*/ 2147483647 w 865"/>
                  <a:gd name="T73" fmla="*/ 2147483647 h 529"/>
                  <a:gd name="T74" fmla="*/ 2147483647 w 865"/>
                  <a:gd name="T75" fmla="*/ 2147483647 h 529"/>
                  <a:gd name="T76" fmla="*/ 2147483647 w 865"/>
                  <a:gd name="T77" fmla="*/ 2147483647 h 529"/>
                  <a:gd name="T78" fmla="*/ 2147483647 w 865"/>
                  <a:gd name="T79" fmla="*/ 0 h 52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65"/>
                  <a:gd name="T121" fmla="*/ 0 h 529"/>
                  <a:gd name="T122" fmla="*/ 865 w 865"/>
                  <a:gd name="T123" fmla="*/ 529 h 529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65" h="529">
                    <a:moveTo>
                      <a:pt x="84" y="0"/>
                    </a:moveTo>
                    <a:lnTo>
                      <a:pt x="72" y="24"/>
                    </a:lnTo>
                    <a:lnTo>
                      <a:pt x="72" y="48"/>
                    </a:lnTo>
                    <a:lnTo>
                      <a:pt x="48" y="72"/>
                    </a:lnTo>
                    <a:lnTo>
                      <a:pt x="36" y="96"/>
                    </a:lnTo>
                    <a:lnTo>
                      <a:pt x="36" y="120"/>
                    </a:lnTo>
                    <a:lnTo>
                      <a:pt x="36" y="144"/>
                    </a:lnTo>
                    <a:lnTo>
                      <a:pt x="24" y="168"/>
                    </a:lnTo>
                    <a:lnTo>
                      <a:pt x="12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0" y="264"/>
                    </a:lnTo>
                    <a:lnTo>
                      <a:pt x="12" y="288"/>
                    </a:lnTo>
                    <a:lnTo>
                      <a:pt x="12" y="312"/>
                    </a:lnTo>
                    <a:lnTo>
                      <a:pt x="24" y="336"/>
                    </a:lnTo>
                    <a:lnTo>
                      <a:pt x="24" y="360"/>
                    </a:lnTo>
                    <a:lnTo>
                      <a:pt x="36" y="384"/>
                    </a:lnTo>
                    <a:lnTo>
                      <a:pt x="36" y="408"/>
                    </a:lnTo>
                    <a:lnTo>
                      <a:pt x="48" y="432"/>
                    </a:lnTo>
                    <a:lnTo>
                      <a:pt x="60" y="456"/>
                    </a:lnTo>
                    <a:lnTo>
                      <a:pt x="852" y="528"/>
                    </a:lnTo>
                    <a:lnTo>
                      <a:pt x="804" y="480"/>
                    </a:lnTo>
                    <a:lnTo>
                      <a:pt x="792" y="456"/>
                    </a:lnTo>
                    <a:lnTo>
                      <a:pt x="780" y="420"/>
                    </a:lnTo>
                    <a:lnTo>
                      <a:pt x="768" y="396"/>
                    </a:lnTo>
                    <a:lnTo>
                      <a:pt x="756" y="372"/>
                    </a:lnTo>
                    <a:lnTo>
                      <a:pt x="744" y="348"/>
                    </a:lnTo>
                    <a:lnTo>
                      <a:pt x="744" y="324"/>
                    </a:lnTo>
                    <a:lnTo>
                      <a:pt x="744" y="288"/>
                    </a:lnTo>
                    <a:lnTo>
                      <a:pt x="744" y="264"/>
                    </a:lnTo>
                    <a:lnTo>
                      <a:pt x="744" y="240"/>
                    </a:lnTo>
                    <a:lnTo>
                      <a:pt x="768" y="216"/>
                    </a:lnTo>
                    <a:lnTo>
                      <a:pt x="768" y="192"/>
                    </a:lnTo>
                    <a:lnTo>
                      <a:pt x="780" y="168"/>
                    </a:lnTo>
                    <a:lnTo>
                      <a:pt x="804" y="156"/>
                    </a:lnTo>
                    <a:lnTo>
                      <a:pt x="804" y="132"/>
                    </a:lnTo>
                    <a:lnTo>
                      <a:pt x="828" y="108"/>
                    </a:lnTo>
                    <a:lnTo>
                      <a:pt x="852" y="96"/>
                    </a:lnTo>
                    <a:lnTo>
                      <a:pt x="864" y="72"/>
                    </a:lnTo>
                    <a:lnTo>
                      <a:pt x="84" y="0"/>
                    </a:lnTo>
                  </a:path>
                </a:pathLst>
              </a:custGeom>
              <a:gradFill rotWithShape="0">
                <a:gsLst>
                  <a:gs pos="0">
                    <a:srgbClr val="012501"/>
                  </a:gs>
                  <a:gs pos="100000">
                    <a:srgbClr val="037C03"/>
                  </a:gs>
                </a:gsLst>
                <a:lin ang="18900000" scaled="1"/>
              </a:gra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0" name="Line 5"/>
              <p:cNvSpPr>
                <a:spLocks noChangeShapeType="1"/>
              </p:cNvSpPr>
              <p:nvPr/>
            </p:nvSpPr>
            <p:spPr bwMode="auto">
              <a:xfrm>
                <a:off x="890588" y="4310063"/>
                <a:ext cx="3251200" cy="18288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1" name="Freeform 9"/>
              <p:cNvSpPr>
                <a:spLocks/>
              </p:cNvSpPr>
              <p:nvPr/>
            </p:nvSpPr>
            <p:spPr bwMode="auto">
              <a:xfrm>
                <a:off x="1533525" y="1219200"/>
                <a:ext cx="2471738" cy="2462213"/>
              </a:xfrm>
              <a:custGeom>
                <a:avLst/>
                <a:gdLst>
                  <a:gd name="T0" fmla="*/ 0 w 1557"/>
                  <a:gd name="T1" fmla="*/ 2147483647 h 1551"/>
                  <a:gd name="T2" fmla="*/ 2147483647 w 1557"/>
                  <a:gd name="T3" fmla="*/ 0 h 1551"/>
                  <a:gd name="T4" fmla="*/ 0 60000 65536"/>
                  <a:gd name="T5" fmla="*/ 0 60000 65536"/>
                  <a:gd name="T6" fmla="*/ 0 w 1557"/>
                  <a:gd name="T7" fmla="*/ 0 h 1551"/>
                  <a:gd name="T8" fmla="*/ 1557 w 1557"/>
                  <a:gd name="T9" fmla="*/ 1551 h 155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557" h="1551">
                    <a:moveTo>
                      <a:pt x="0" y="1551"/>
                    </a:moveTo>
                    <a:lnTo>
                      <a:pt x="1557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2" name="Freeform 10"/>
              <p:cNvSpPr>
                <a:spLocks/>
              </p:cNvSpPr>
              <p:nvPr/>
            </p:nvSpPr>
            <p:spPr bwMode="auto">
              <a:xfrm>
                <a:off x="687388" y="2490788"/>
                <a:ext cx="1220787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3" name="Freeform 12"/>
              <p:cNvSpPr>
                <a:spLocks/>
              </p:cNvSpPr>
              <p:nvPr/>
            </p:nvSpPr>
            <p:spPr bwMode="auto">
              <a:xfrm>
                <a:off x="3990975" y="1219200"/>
                <a:ext cx="117475" cy="3910013"/>
              </a:xfrm>
              <a:custGeom>
                <a:avLst/>
                <a:gdLst>
                  <a:gd name="T0" fmla="*/ 2147483647 w 74"/>
                  <a:gd name="T1" fmla="*/ 2147483647 h 2463"/>
                  <a:gd name="T2" fmla="*/ 0 w 74"/>
                  <a:gd name="T3" fmla="*/ 0 h 2463"/>
                  <a:gd name="T4" fmla="*/ 0 60000 65536"/>
                  <a:gd name="T5" fmla="*/ 0 60000 65536"/>
                  <a:gd name="T6" fmla="*/ 0 w 74"/>
                  <a:gd name="T7" fmla="*/ 0 h 2463"/>
                  <a:gd name="T8" fmla="*/ 74 w 74"/>
                  <a:gd name="T9" fmla="*/ 2463 h 246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4" h="2463">
                    <a:moveTo>
                      <a:pt x="74" y="246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4" name="Freeform 13"/>
              <p:cNvSpPr>
                <a:spLocks/>
              </p:cNvSpPr>
              <p:nvPr/>
            </p:nvSpPr>
            <p:spPr bwMode="auto">
              <a:xfrm>
                <a:off x="3803650" y="4208463"/>
                <a:ext cx="1220788" cy="2001837"/>
              </a:xfrm>
              <a:custGeom>
                <a:avLst/>
                <a:gdLst>
                  <a:gd name="T0" fmla="*/ 0 w 865"/>
                  <a:gd name="T1" fmla="*/ 2147483647 h 1261"/>
                  <a:gd name="T2" fmla="*/ 2147483647 w 865"/>
                  <a:gd name="T3" fmla="*/ 2147483647 h 1261"/>
                  <a:gd name="T4" fmla="*/ 2147483647 w 865"/>
                  <a:gd name="T5" fmla="*/ 2147483647 h 1261"/>
                  <a:gd name="T6" fmla="*/ 0 w 865"/>
                  <a:gd name="T7" fmla="*/ 0 h 1261"/>
                  <a:gd name="T8" fmla="*/ 0 w 865"/>
                  <a:gd name="T9" fmla="*/ 2147483647 h 1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5"/>
                  <a:gd name="T16" fmla="*/ 0 h 1261"/>
                  <a:gd name="T17" fmla="*/ 865 w 865"/>
                  <a:gd name="T18" fmla="*/ 1261 h 1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5" h="1261">
                    <a:moveTo>
                      <a:pt x="0" y="828"/>
                    </a:moveTo>
                    <a:lnTo>
                      <a:pt x="864" y="1260"/>
                    </a:lnTo>
                    <a:lnTo>
                      <a:pt x="864" y="414"/>
                    </a:lnTo>
                    <a:lnTo>
                      <a:pt x="0" y="0"/>
                    </a:lnTo>
                    <a:lnTo>
                      <a:pt x="0" y="828"/>
                    </a:lnTo>
                  </a:path>
                </a:pathLst>
              </a:custGeom>
              <a:solidFill>
                <a:srgbClr val="FEBF02"/>
              </a:solidFill>
              <a:ln w="12700" cap="rnd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5" name="Line 14"/>
              <p:cNvSpPr>
                <a:spLocks noChangeShapeType="1"/>
              </p:cNvSpPr>
              <p:nvPr/>
            </p:nvSpPr>
            <p:spPr bwMode="auto">
              <a:xfrm flipV="1">
                <a:off x="890588" y="3681413"/>
                <a:ext cx="642937" cy="628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6" name="Line 15"/>
              <p:cNvSpPr>
                <a:spLocks noChangeShapeType="1"/>
              </p:cNvSpPr>
              <p:nvPr/>
            </p:nvSpPr>
            <p:spPr bwMode="auto">
              <a:xfrm flipH="1" flipV="1">
                <a:off x="4108450" y="5129213"/>
                <a:ext cx="33338" cy="10096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7" name="Freeform 18"/>
              <p:cNvSpPr>
                <a:spLocks/>
              </p:cNvSpPr>
              <p:nvPr/>
            </p:nvSpPr>
            <p:spPr bwMode="auto">
              <a:xfrm>
                <a:off x="533400" y="42608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68" name="Arc 19"/>
              <p:cNvSpPr>
                <a:spLocks/>
              </p:cNvSpPr>
              <p:nvPr/>
            </p:nvSpPr>
            <p:spPr bwMode="auto">
              <a:xfrm rot="720000">
                <a:off x="733425" y="42767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69" name="Line 20"/>
              <p:cNvSpPr>
                <a:spLocks noChangeShapeType="1"/>
              </p:cNvSpPr>
              <p:nvPr/>
            </p:nvSpPr>
            <p:spPr bwMode="auto">
              <a:xfrm flipH="1">
                <a:off x="533400" y="40957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0" name="Oval 21"/>
              <p:cNvSpPr>
                <a:spLocks noChangeArrowheads="1"/>
              </p:cNvSpPr>
              <p:nvPr/>
            </p:nvSpPr>
            <p:spPr bwMode="auto">
              <a:xfrm rot="19740000">
                <a:off x="811213" y="42814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1" name="Line 22"/>
              <p:cNvSpPr>
                <a:spLocks noChangeShapeType="1"/>
              </p:cNvSpPr>
              <p:nvPr/>
            </p:nvSpPr>
            <p:spPr bwMode="auto">
              <a:xfrm flipV="1">
                <a:off x="533400" y="45021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2" name="Freeform 23"/>
              <p:cNvSpPr>
                <a:spLocks/>
              </p:cNvSpPr>
              <p:nvPr/>
            </p:nvSpPr>
            <p:spPr bwMode="auto">
              <a:xfrm>
                <a:off x="3784600" y="6089650"/>
                <a:ext cx="393700" cy="387350"/>
              </a:xfrm>
              <a:custGeom>
                <a:avLst/>
                <a:gdLst>
                  <a:gd name="T0" fmla="*/ 0 w 279"/>
                  <a:gd name="T1" fmla="*/ 2147483647 h 244"/>
                  <a:gd name="T2" fmla="*/ 2147483647 w 279"/>
                  <a:gd name="T3" fmla="*/ 2147483647 h 244"/>
                  <a:gd name="T4" fmla="*/ 2147483647 w 279"/>
                  <a:gd name="T5" fmla="*/ 0 h 244"/>
                  <a:gd name="T6" fmla="*/ 2147483647 w 279"/>
                  <a:gd name="T7" fmla="*/ 2147483647 h 244"/>
                  <a:gd name="T8" fmla="*/ 2147483647 w 279"/>
                  <a:gd name="T9" fmla="*/ 2147483647 h 244"/>
                  <a:gd name="T10" fmla="*/ 2147483647 w 279"/>
                  <a:gd name="T11" fmla="*/ 2147483647 h 244"/>
                  <a:gd name="T12" fmla="*/ 2147483647 w 279"/>
                  <a:gd name="T13" fmla="*/ 2147483647 h 244"/>
                  <a:gd name="T14" fmla="*/ 2147483647 w 279"/>
                  <a:gd name="T15" fmla="*/ 2147483647 h 244"/>
                  <a:gd name="T16" fmla="*/ 2147483647 w 279"/>
                  <a:gd name="T17" fmla="*/ 2147483647 h 244"/>
                  <a:gd name="T18" fmla="*/ 2147483647 w 279"/>
                  <a:gd name="T19" fmla="*/ 2147483647 h 244"/>
                  <a:gd name="T20" fmla="*/ 2147483647 w 279"/>
                  <a:gd name="T21" fmla="*/ 2147483647 h 244"/>
                  <a:gd name="T22" fmla="*/ 2147483647 w 279"/>
                  <a:gd name="T23" fmla="*/ 2147483647 h 244"/>
                  <a:gd name="T24" fmla="*/ 2147483647 w 279"/>
                  <a:gd name="T25" fmla="*/ 2147483647 h 244"/>
                  <a:gd name="T26" fmla="*/ 2147483647 w 279"/>
                  <a:gd name="T27" fmla="*/ 2147483647 h 244"/>
                  <a:gd name="T28" fmla="*/ 2147483647 w 279"/>
                  <a:gd name="T29" fmla="*/ 2147483647 h 244"/>
                  <a:gd name="T30" fmla="*/ 2147483647 w 279"/>
                  <a:gd name="T31" fmla="*/ 2147483647 h 244"/>
                  <a:gd name="T32" fmla="*/ 2147483647 w 279"/>
                  <a:gd name="T33" fmla="*/ 2147483647 h 244"/>
                  <a:gd name="T34" fmla="*/ 2147483647 w 279"/>
                  <a:gd name="T35" fmla="*/ 2147483647 h 244"/>
                  <a:gd name="T36" fmla="*/ 2147483647 w 279"/>
                  <a:gd name="T37" fmla="*/ 2147483647 h 244"/>
                  <a:gd name="T38" fmla="*/ 2147483647 w 279"/>
                  <a:gd name="T39" fmla="*/ 2147483647 h 244"/>
                  <a:gd name="T40" fmla="*/ 2147483647 w 279"/>
                  <a:gd name="T41" fmla="*/ 2147483647 h 244"/>
                  <a:gd name="T42" fmla="*/ 2147483647 w 279"/>
                  <a:gd name="T43" fmla="*/ 2147483647 h 244"/>
                  <a:gd name="T44" fmla="*/ 2147483647 w 279"/>
                  <a:gd name="T45" fmla="*/ 2147483647 h 244"/>
                  <a:gd name="T46" fmla="*/ 2147483647 w 279"/>
                  <a:gd name="T47" fmla="*/ 2147483647 h 244"/>
                  <a:gd name="T48" fmla="*/ 2147483647 w 279"/>
                  <a:gd name="T49" fmla="*/ 2147483647 h 244"/>
                  <a:gd name="T50" fmla="*/ 2147483647 w 279"/>
                  <a:gd name="T51" fmla="*/ 2147483647 h 244"/>
                  <a:gd name="T52" fmla="*/ 2147483647 w 279"/>
                  <a:gd name="T53" fmla="*/ 2147483647 h 244"/>
                  <a:gd name="T54" fmla="*/ 2147483647 w 279"/>
                  <a:gd name="T55" fmla="*/ 2147483647 h 244"/>
                  <a:gd name="T56" fmla="*/ 2147483647 w 279"/>
                  <a:gd name="T57" fmla="*/ 2147483647 h 244"/>
                  <a:gd name="T58" fmla="*/ 2147483647 w 279"/>
                  <a:gd name="T59" fmla="*/ 2147483647 h 244"/>
                  <a:gd name="T60" fmla="*/ 2147483647 w 279"/>
                  <a:gd name="T61" fmla="*/ 2147483647 h 244"/>
                  <a:gd name="T62" fmla="*/ 2147483647 w 279"/>
                  <a:gd name="T63" fmla="*/ 2147483647 h 244"/>
                  <a:gd name="T64" fmla="*/ 2147483647 w 279"/>
                  <a:gd name="T65" fmla="*/ 2147483647 h 244"/>
                  <a:gd name="T66" fmla="*/ 2147483647 w 279"/>
                  <a:gd name="T67" fmla="*/ 2147483647 h 244"/>
                  <a:gd name="T68" fmla="*/ 2147483647 w 279"/>
                  <a:gd name="T69" fmla="*/ 2147483647 h 244"/>
                  <a:gd name="T70" fmla="*/ 2147483647 w 279"/>
                  <a:gd name="T71" fmla="*/ 2147483647 h 244"/>
                  <a:gd name="T72" fmla="*/ 2147483647 w 279"/>
                  <a:gd name="T73" fmla="*/ 2147483647 h 244"/>
                  <a:gd name="T74" fmla="*/ 2147483647 w 279"/>
                  <a:gd name="T75" fmla="*/ 2147483647 h 244"/>
                  <a:gd name="T76" fmla="*/ 2147483647 w 279"/>
                  <a:gd name="T77" fmla="*/ 2147483647 h 244"/>
                  <a:gd name="T78" fmla="*/ 2147483647 w 279"/>
                  <a:gd name="T79" fmla="*/ 2147483647 h 244"/>
                  <a:gd name="T80" fmla="*/ 2147483647 w 279"/>
                  <a:gd name="T81" fmla="*/ 2147483647 h 244"/>
                  <a:gd name="T82" fmla="*/ 2147483647 w 279"/>
                  <a:gd name="T83" fmla="*/ 2147483647 h 244"/>
                  <a:gd name="T84" fmla="*/ 2147483647 w 279"/>
                  <a:gd name="T85" fmla="*/ 2147483647 h 244"/>
                  <a:gd name="T86" fmla="*/ 2147483647 w 279"/>
                  <a:gd name="T87" fmla="*/ 2147483647 h 244"/>
                  <a:gd name="T88" fmla="*/ 2147483647 w 279"/>
                  <a:gd name="T89" fmla="*/ 2147483647 h 244"/>
                  <a:gd name="T90" fmla="*/ 2147483647 w 279"/>
                  <a:gd name="T91" fmla="*/ 2147483647 h 244"/>
                  <a:gd name="T92" fmla="*/ 2147483647 w 279"/>
                  <a:gd name="T93" fmla="*/ 2147483647 h 244"/>
                  <a:gd name="T94" fmla="*/ 2147483647 w 279"/>
                  <a:gd name="T95" fmla="*/ 2147483647 h 244"/>
                  <a:gd name="T96" fmla="*/ 2147483647 w 279"/>
                  <a:gd name="T97" fmla="*/ 2147483647 h 244"/>
                  <a:gd name="T98" fmla="*/ 0 w 279"/>
                  <a:gd name="T99" fmla="*/ 2147483647 h 244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279"/>
                  <a:gd name="T151" fmla="*/ 0 h 244"/>
                  <a:gd name="T152" fmla="*/ 279 w 279"/>
                  <a:gd name="T153" fmla="*/ 244 h 244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279" h="244">
                    <a:moveTo>
                      <a:pt x="0" y="243"/>
                    </a:moveTo>
                    <a:lnTo>
                      <a:pt x="148" y="1"/>
                    </a:lnTo>
                    <a:lnTo>
                      <a:pt x="160" y="0"/>
                    </a:lnTo>
                    <a:lnTo>
                      <a:pt x="167" y="3"/>
                    </a:lnTo>
                    <a:lnTo>
                      <a:pt x="168" y="6"/>
                    </a:lnTo>
                    <a:lnTo>
                      <a:pt x="173" y="5"/>
                    </a:lnTo>
                    <a:lnTo>
                      <a:pt x="177" y="9"/>
                    </a:lnTo>
                    <a:lnTo>
                      <a:pt x="182" y="7"/>
                    </a:lnTo>
                    <a:lnTo>
                      <a:pt x="184" y="12"/>
                    </a:lnTo>
                    <a:lnTo>
                      <a:pt x="190" y="13"/>
                    </a:lnTo>
                    <a:lnTo>
                      <a:pt x="196" y="14"/>
                    </a:lnTo>
                    <a:lnTo>
                      <a:pt x="201" y="15"/>
                    </a:lnTo>
                    <a:lnTo>
                      <a:pt x="205" y="19"/>
                    </a:lnTo>
                    <a:lnTo>
                      <a:pt x="210" y="20"/>
                    </a:lnTo>
                    <a:lnTo>
                      <a:pt x="215" y="23"/>
                    </a:lnTo>
                    <a:lnTo>
                      <a:pt x="222" y="25"/>
                    </a:lnTo>
                    <a:lnTo>
                      <a:pt x="226" y="29"/>
                    </a:lnTo>
                    <a:lnTo>
                      <a:pt x="229" y="32"/>
                    </a:lnTo>
                    <a:lnTo>
                      <a:pt x="231" y="36"/>
                    </a:lnTo>
                    <a:lnTo>
                      <a:pt x="235" y="39"/>
                    </a:lnTo>
                    <a:lnTo>
                      <a:pt x="238" y="45"/>
                    </a:lnTo>
                    <a:lnTo>
                      <a:pt x="242" y="46"/>
                    </a:lnTo>
                    <a:lnTo>
                      <a:pt x="248" y="55"/>
                    </a:lnTo>
                    <a:lnTo>
                      <a:pt x="249" y="58"/>
                    </a:lnTo>
                    <a:lnTo>
                      <a:pt x="255" y="63"/>
                    </a:lnTo>
                    <a:lnTo>
                      <a:pt x="256" y="67"/>
                    </a:lnTo>
                    <a:lnTo>
                      <a:pt x="261" y="71"/>
                    </a:lnTo>
                    <a:lnTo>
                      <a:pt x="261" y="75"/>
                    </a:lnTo>
                    <a:lnTo>
                      <a:pt x="264" y="81"/>
                    </a:lnTo>
                    <a:lnTo>
                      <a:pt x="264" y="86"/>
                    </a:lnTo>
                    <a:lnTo>
                      <a:pt x="266" y="90"/>
                    </a:lnTo>
                    <a:lnTo>
                      <a:pt x="266" y="95"/>
                    </a:lnTo>
                    <a:lnTo>
                      <a:pt x="268" y="99"/>
                    </a:lnTo>
                    <a:lnTo>
                      <a:pt x="267" y="103"/>
                    </a:lnTo>
                    <a:lnTo>
                      <a:pt x="268" y="109"/>
                    </a:lnTo>
                    <a:lnTo>
                      <a:pt x="269" y="113"/>
                    </a:lnTo>
                    <a:lnTo>
                      <a:pt x="273" y="119"/>
                    </a:lnTo>
                    <a:lnTo>
                      <a:pt x="274" y="124"/>
                    </a:lnTo>
                    <a:lnTo>
                      <a:pt x="275" y="128"/>
                    </a:lnTo>
                    <a:lnTo>
                      <a:pt x="276" y="134"/>
                    </a:lnTo>
                    <a:lnTo>
                      <a:pt x="277" y="138"/>
                    </a:lnTo>
                    <a:lnTo>
                      <a:pt x="277" y="143"/>
                    </a:lnTo>
                    <a:lnTo>
                      <a:pt x="277" y="147"/>
                    </a:lnTo>
                    <a:lnTo>
                      <a:pt x="274" y="153"/>
                    </a:lnTo>
                    <a:lnTo>
                      <a:pt x="276" y="156"/>
                    </a:lnTo>
                    <a:lnTo>
                      <a:pt x="277" y="162"/>
                    </a:lnTo>
                    <a:lnTo>
                      <a:pt x="278" y="167"/>
                    </a:lnTo>
                    <a:lnTo>
                      <a:pt x="275" y="172"/>
                    </a:lnTo>
                    <a:lnTo>
                      <a:pt x="271" y="181"/>
                    </a:lnTo>
                    <a:lnTo>
                      <a:pt x="0" y="243"/>
                    </a:lnTo>
                  </a:path>
                </a:pathLst>
              </a:custGeom>
              <a:noFill/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/>
              </a:p>
            </p:txBody>
          </p:sp>
          <p:sp>
            <p:nvSpPr>
              <p:cNvPr id="73" name="Arc 24"/>
              <p:cNvSpPr>
                <a:spLocks/>
              </p:cNvSpPr>
              <p:nvPr/>
            </p:nvSpPr>
            <p:spPr bwMode="auto">
              <a:xfrm rot="720000">
                <a:off x="3984625" y="6105525"/>
                <a:ext cx="211138" cy="236538"/>
              </a:xfrm>
              <a:custGeom>
                <a:avLst/>
                <a:gdLst>
                  <a:gd name="T0" fmla="*/ 0 w 21745"/>
                  <a:gd name="T1" fmla="*/ 0 h 21600"/>
                  <a:gd name="T2" fmla="*/ 2147483647 w 21745"/>
                  <a:gd name="T3" fmla="*/ 2147483647 h 21600"/>
                  <a:gd name="T4" fmla="*/ 1179876122 w 21745"/>
                  <a:gd name="T5" fmla="*/ 2147483647 h 21600"/>
                  <a:gd name="T6" fmla="*/ 0 60000 65536"/>
                  <a:gd name="T7" fmla="*/ 0 60000 65536"/>
                  <a:gd name="T8" fmla="*/ 0 60000 65536"/>
                  <a:gd name="T9" fmla="*/ 0 w 21745"/>
                  <a:gd name="T10" fmla="*/ 0 h 21600"/>
                  <a:gd name="T11" fmla="*/ 21745 w 2174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45" h="21600" fill="none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</a:path>
                  <a:path w="21745" h="21600" stroke="0" extrusionOk="0">
                    <a:moveTo>
                      <a:pt x="0" y="0"/>
                    </a:moveTo>
                    <a:cubicBezTo>
                      <a:pt x="48" y="0"/>
                      <a:pt x="96" y="-1"/>
                      <a:pt x="145" y="0"/>
                    </a:cubicBezTo>
                    <a:cubicBezTo>
                      <a:pt x="12074" y="0"/>
                      <a:pt x="21745" y="9670"/>
                      <a:pt x="21745" y="21600"/>
                    </a:cubicBezTo>
                    <a:lnTo>
                      <a:pt x="145" y="2160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4" name="Line 25"/>
              <p:cNvSpPr>
                <a:spLocks noChangeShapeType="1"/>
              </p:cNvSpPr>
              <p:nvPr/>
            </p:nvSpPr>
            <p:spPr bwMode="auto">
              <a:xfrm flipH="1">
                <a:off x="3784600" y="5924550"/>
                <a:ext cx="303213" cy="5508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5" name="Oval 26"/>
              <p:cNvSpPr>
                <a:spLocks noChangeArrowheads="1"/>
              </p:cNvSpPr>
              <p:nvPr/>
            </p:nvSpPr>
            <p:spPr bwMode="auto">
              <a:xfrm rot="19740000">
                <a:off x="4062413" y="6110288"/>
                <a:ext cx="100012" cy="198437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6" name="Line 27"/>
              <p:cNvSpPr>
                <a:spLocks noChangeShapeType="1"/>
              </p:cNvSpPr>
              <p:nvPr/>
            </p:nvSpPr>
            <p:spPr bwMode="auto">
              <a:xfrm flipV="1">
                <a:off x="3784600" y="6330950"/>
                <a:ext cx="555625" cy="14446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7" name="Oval 33"/>
              <p:cNvSpPr>
                <a:spLocks noChangeArrowheads="1"/>
              </p:cNvSpPr>
              <p:nvPr/>
            </p:nvSpPr>
            <p:spPr bwMode="auto">
              <a:xfrm>
                <a:off x="4079875" y="5081588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78" name="Oval 34"/>
              <p:cNvSpPr>
                <a:spLocks noChangeArrowheads="1"/>
              </p:cNvSpPr>
              <p:nvPr/>
            </p:nvSpPr>
            <p:spPr bwMode="auto">
              <a:xfrm>
                <a:off x="1504950" y="3649663"/>
                <a:ext cx="57150" cy="63500"/>
              </a:xfrm>
              <a:prstGeom prst="ellipse">
                <a:avLst/>
              </a:prstGeom>
              <a:solidFill>
                <a:srgbClr val="037C03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</p:grpSp>
        <p:sp>
          <p:nvSpPr>
            <p:cNvPr id="56" name="Text Box 26"/>
            <p:cNvSpPr txBox="1">
              <a:spLocks noChangeArrowheads="1"/>
            </p:cNvSpPr>
            <p:nvPr/>
          </p:nvSpPr>
          <p:spPr bwMode="auto">
            <a:xfrm>
              <a:off x="3657600" y="753824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/>
                <a:t>X</a:t>
              </a:r>
              <a:endParaRPr lang="en-US" sz="2000" baseline="-25000" dirty="0"/>
            </a:p>
          </p:txBody>
        </p:sp>
        <p:sp>
          <p:nvSpPr>
            <p:cNvPr id="57" name="Text Box 26"/>
            <p:cNvSpPr txBox="1">
              <a:spLocks noChangeArrowheads="1"/>
            </p:cNvSpPr>
            <p:nvPr/>
          </p:nvSpPr>
          <p:spPr bwMode="auto">
            <a:xfrm>
              <a:off x="867127" y="309241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</a:t>
              </a:r>
              <a:endParaRPr lang="en-US" sz="2000" baseline="-25000" dirty="0"/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auto">
            <a:xfrm>
              <a:off x="3520189" y="4479002"/>
              <a:ext cx="809272" cy="54708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2000" dirty="0" smtClean="0"/>
                <a:t>x'</a:t>
              </a:r>
              <a:endParaRPr lang="en-US" sz="2000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lef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4013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 descr="righ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1738" y="1212850"/>
            <a:ext cx="2957512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Line 4"/>
          <p:cNvSpPr>
            <a:spLocks noChangeShapeType="1"/>
          </p:cNvSpPr>
          <p:nvPr/>
        </p:nvSpPr>
        <p:spPr bwMode="auto">
          <a:xfrm>
            <a:off x="1439863" y="2108200"/>
            <a:ext cx="6713537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3017838" y="2049463"/>
            <a:ext cx="123825" cy="119062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2925763" y="914400"/>
            <a:ext cx="523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Left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223000" y="914400"/>
            <a:ext cx="636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Right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595313" y="1905000"/>
            <a:ext cx="8524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2"/>
                </a:solidFill>
                <a:latin typeface="Times New Roman" pitchFamily="18" charset="0"/>
                <a:ea typeface="SimSun" pitchFamily="2" charset="-122"/>
              </a:rPr>
              <a:t>scanline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382000" cy="838200"/>
          </a:xfrm>
        </p:spPr>
        <p:txBody>
          <a:bodyPr/>
          <a:lstStyle/>
          <a:p>
            <a:r>
              <a:rPr lang="en-US" sz="3000" smtClean="0"/>
              <a:t>Correspondence search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5835650" y="6262688"/>
            <a:ext cx="1263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Norm. corr</a:t>
            </a:r>
          </a:p>
        </p:txBody>
      </p:sp>
      <p:pic>
        <p:nvPicPr>
          <p:cNvPr id="49163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00613" y="3730625"/>
            <a:ext cx="3176587" cy="236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4" name="Freeform 12"/>
          <p:cNvSpPr>
            <a:spLocks/>
          </p:cNvSpPr>
          <p:nvPr/>
        </p:nvSpPr>
        <p:spPr bwMode="auto">
          <a:xfrm>
            <a:off x="6454775" y="1212850"/>
            <a:ext cx="4763" cy="5043488"/>
          </a:xfrm>
          <a:custGeom>
            <a:avLst/>
            <a:gdLst>
              <a:gd name="T0" fmla="*/ 0 w 3"/>
              <a:gd name="T1" fmla="*/ 0 h 3177"/>
              <a:gd name="T2" fmla="*/ 2147483647 w 3"/>
              <a:gd name="T3" fmla="*/ 2147483647 h 3177"/>
              <a:gd name="T4" fmla="*/ 0 60000 65536"/>
              <a:gd name="T5" fmla="*/ 0 60000 65536"/>
              <a:gd name="T6" fmla="*/ 0 w 3"/>
              <a:gd name="T7" fmla="*/ 0 h 3177"/>
              <a:gd name="T8" fmla="*/ 3 w 3"/>
              <a:gd name="T9" fmla="*/ 3177 h 317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177">
                <a:moveTo>
                  <a:pt x="0" y="0"/>
                </a:moveTo>
                <a:lnTo>
                  <a:pt x="3" y="3177"/>
                </a:lnTo>
              </a:path>
            </a:pathLst>
          </a:cu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Effect of window size</a:t>
            </a:r>
          </a:p>
        </p:txBody>
      </p:sp>
      <p:pic>
        <p:nvPicPr>
          <p:cNvPr id="50180" name="Picture 5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57275"/>
            <a:ext cx="252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2" descr="SSDWindowSiz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012825"/>
            <a:ext cx="55626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191000" y="35052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3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6977063" y="3505200"/>
            <a:ext cx="11001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W = 20</a:t>
            </a:r>
          </a:p>
        </p:txBody>
      </p:sp>
      <p:pic>
        <p:nvPicPr>
          <p:cNvPr id="50184" name="Picture 9" descr="sri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09675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28600" y="3886200"/>
            <a:ext cx="822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Smaller window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	More detail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noise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Larger window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	Smoother disparity maps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 detail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sz="2000" dirty="0" smtClean="0">
                <a:latin typeface="+mn-lt"/>
              </a:rPr>
              <a:t>Fails near boundaries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Failures of correspondence search</a:t>
            </a:r>
          </a:p>
        </p:txBody>
      </p:sp>
      <p:pic>
        <p:nvPicPr>
          <p:cNvPr id="624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4738"/>
            <a:ext cx="3733800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066800"/>
            <a:ext cx="41910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46" name="Text Box 6"/>
          <p:cNvSpPr txBox="1">
            <a:spLocks noChangeArrowheads="1"/>
          </p:cNvSpPr>
          <p:nvPr/>
        </p:nvSpPr>
        <p:spPr bwMode="auto">
          <a:xfrm>
            <a:off x="838200" y="3276600"/>
            <a:ext cx="299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Textureless surfaces</a:t>
            </a:r>
          </a:p>
        </p:txBody>
      </p:sp>
      <p:sp>
        <p:nvSpPr>
          <p:cNvPr id="624647" name="Text Box 7"/>
          <p:cNvSpPr txBox="1">
            <a:spLocks noChangeArrowheads="1"/>
          </p:cNvSpPr>
          <p:nvPr/>
        </p:nvSpPr>
        <p:spPr bwMode="auto">
          <a:xfrm>
            <a:off x="4953000" y="3198813"/>
            <a:ext cx="31003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Occlusions, repetition</a:t>
            </a:r>
          </a:p>
        </p:txBody>
      </p:sp>
      <p:sp>
        <p:nvSpPr>
          <p:cNvPr id="624648" name="Text Box 8"/>
          <p:cNvSpPr txBox="1">
            <a:spLocks noChangeArrowheads="1"/>
          </p:cNvSpPr>
          <p:nvPr/>
        </p:nvSpPr>
        <p:spPr bwMode="auto">
          <a:xfrm>
            <a:off x="1763713" y="6248400"/>
            <a:ext cx="5475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Non-Lambertian surfaces, specularities</a:t>
            </a:r>
          </a:p>
        </p:txBody>
      </p:sp>
      <p:pic>
        <p:nvPicPr>
          <p:cNvPr id="62465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3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48050" y="3886200"/>
            <a:ext cx="2268538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54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3886200"/>
            <a:ext cx="2257425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46" grpId="0"/>
      <p:bldP spid="624647" grpId="0"/>
      <p:bldP spid="62464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with window search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2578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817563" y="3810000"/>
            <a:ext cx="3525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Window-based matching</a:t>
            </a:r>
          </a:p>
        </p:txBody>
      </p:sp>
      <p:graphicFrame>
        <p:nvGraphicFramePr>
          <p:cNvPr id="14339" name="Object 5"/>
          <p:cNvGraphicFramePr>
            <a:graphicFrameLocks noChangeAspect="1"/>
          </p:cNvGraphicFramePr>
          <p:nvPr/>
        </p:nvGraphicFramePr>
        <p:xfrm>
          <a:off x="914400" y="4332288"/>
          <a:ext cx="3276600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Image" r:id="rId6" imgW="4422167" imgH="3202259" progId="">
                  <p:embed/>
                </p:oleObj>
              </mc:Choice>
              <mc:Fallback>
                <p:oleObj name="Image" r:id="rId6" imgW="4422167" imgH="320225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32288"/>
                        <a:ext cx="3276600" cy="2373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964238" y="3810000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Ground truth</a:t>
            </a:r>
          </a:p>
        </p:txBody>
      </p:sp>
      <p:pic>
        <p:nvPicPr>
          <p:cNvPr id="14343" name="Picture 7" descr="scene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0" y="127635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6"/>
          <p:cNvSpPr txBox="1">
            <a:spLocks noChangeArrowheads="1"/>
          </p:cNvSpPr>
          <p:nvPr/>
        </p:nvSpPr>
        <p:spPr bwMode="auto">
          <a:xfrm>
            <a:off x="4344988" y="838200"/>
            <a:ext cx="828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How can we improve window-based matching?</a:t>
            </a:r>
            <a:endParaRPr lang="en-US" dirty="0"/>
          </a:p>
        </p:txBody>
      </p:sp>
      <p:sp>
        <p:nvSpPr>
          <p:cNvPr id="5222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So far, matches are independent for each point</a:t>
            </a:r>
          </a:p>
          <a:p>
            <a:endParaRPr lang="en-US" dirty="0" smtClean="0"/>
          </a:p>
          <a:p>
            <a:r>
              <a:rPr lang="en-US" dirty="0" smtClean="0"/>
              <a:t>What constraints or priors can we add?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37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Uniqueness </a:t>
            </a:r>
          </a:p>
          <a:p>
            <a:pPr lvl="1">
              <a:defRPr/>
            </a:pPr>
            <a:r>
              <a:rPr lang="en-US" dirty="0" smtClean="0"/>
              <a:t>For any point in one image, there should be at most one matching point in the other image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49475"/>
            <a:ext cx="6248400" cy="45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2362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</p:txBody>
      </p:sp>
      <p:pic>
        <p:nvPicPr>
          <p:cNvPr id="70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7772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Rectangle 8"/>
          <p:cNvSpPr>
            <a:spLocks noChangeArrowheads="1"/>
          </p:cNvSpPr>
          <p:nvPr/>
        </p:nvSpPr>
        <p:spPr bwMode="auto">
          <a:xfrm>
            <a:off x="4724400" y="2819400"/>
            <a:ext cx="4038600" cy="3810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Stereo constraints/priors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2362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dirty="0" smtClean="0"/>
              <a:t>Uniqueness </a:t>
            </a:r>
          </a:p>
          <a:p>
            <a:pPr lvl="1">
              <a:defRPr/>
            </a:pPr>
            <a:r>
              <a:rPr lang="en-US" dirty="0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dirty="0" smtClean="0"/>
              <a:t>Ordering</a:t>
            </a:r>
          </a:p>
          <a:p>
            <a:pPr lvl="1">
              <a:defRPr/>
            </a:pPr>
            <a:r>
              <a:rPr lang="en-US" dirty="0" smtClean="0"/>
              <a:t>Corresponding points should be in the same order in both views</a:t>
            </a: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352800"/>
            <a:ext cx="7772400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6"/>
          <p:cNvSpPr txBox="1">
            <a:spLocks noChangeArrowheads="1"/>
          </p:cNvSpPr>
          <p:nvPr/>
        </p:nvSpPr>
        <p:spPr bwMode="auto">
          <a:xfrm>
            <a:off x="4953000" y="6400800"/>
            <a:ext cx="342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Ordering constraint doesn’t hold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Priors and constraints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229600" cy="3505200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Uniqueness </a:t>
            </a:r>
          </a:p>
          <a:p>
            <a:pPr lvl="1">
              <a:defRPr/>
            </a:pPr>
            <a:r>
              <a:rPr lang="en-US" smtClean="0"/>
              <a:t>For any point in one image, there should be at most one matching point in the other image</a:t>
            </a:r>
          </a:p>
          <a:p>
            <a:pPr>
              <a:buFontTx/>
              <a:buChar char="•"/>
              <a:defRPr/>
            </a:pPr>
            <a:r>
              <a:rPr lang="en-US" smtClean="0"/>
              <a:t>Ordering</a:t>
            </a:r>
          </a:p>
          <a:p>
            <a:pPr lvl="1">
              <a:defRPr/>
            </a:pPr>
            <a:r>
              <a:rPr lang="en-US" smtClean="0"/>
              <a:t>Corresponding points should be in the same order in both views</a:t>
            </a:r>
          </a:p>
          <a:p>
            <a:pPr>
              <a:buFontTx/>
              <a:buChar char="•"/>
              <a:defRPr/>
            </a:pPr>
            <a:r>
              <a:rPr lang="en-US" smtClean="0"/>
              <a:t>Smoothness</a:t>
            </a:r>
          </a:p>
          <a:p>
            <a:pPr lvl="1">
              <a:defRPr/>
            </a:pPr>
            <a:r>
              <a:rPr lang="en-US" smtClean="0"/>
              <a:t>We expect disparity values to change slowly (for the most part)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smtClean="0"/>
              <a:t>Stereo matching as energy minimization</a:t>
            </a:r>
          </a:p>
        </p:txBody>
      </p:sp>
      <p:pic>
        <p:nvPicPr>
          <p:cNvPr id="15366" name="Picture 6" descr="sri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054100"/>
            <a:ext cx="2522538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SSDWindowSize"/>
          <p:cNvPicPr>
            <a:picLocks noChangeAspect="1" noChangeArrowheads="1"/>
          </p:cNvPicPr>
          <p:nvPr/>
        </p:nvPicPr>
        <p:blipFill>
          <a:blip r:embed="rId5" cstate="print"/>
          <a:srcRect r="51778"/>
          <a:stretch>
            <a:fillRect/>
          </a:stretch>
        </p:blipFill>
        <p:spPr bwMode="auto">
          <a:xfrm>
            <a:off x="6003925" y="911225"/>
            <a:ext cx="26828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8" descr="sri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1054100"/>
            <a:ext cx="2522538" cy="22955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3276600" y="2511425"/>
            <a:ext cx="2514600" cy="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5370" name="Group 10"/>
          <p:cNvGrpSpPr>
            <a:grpSpLocks/>
          </p:cNvGrpSpPr>
          <p:nvPr/>
        </p:nvGrpSpPr>
        <p:grpSpPr bwMode="auto">
          <a:xfrm>
            <a:off x="2057400" y="2359025"/>
            <a:ext cx="304800" cy="304800"/>
            <a:chOff x="2112" y="1872"/>
            <a:chExt cx="192" cy="192"/>
          </a:xfrm>
        </p:grpSpPr>
        <p:sp>
          <p:nvSpPr>
            <p:cNvPr id="15385" name="Oval 11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6" name="Rectangle 12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1" name="Group 13"/>
          <p:cNvGrpSpPr>
            <a:grpSpLocks/>
          </p:cNvGrpSpPr>
          <p:nvPr/>
        </p:nvGrpSpPr>
        <p:grpSpPr bwMode="auto">
          <a:xfrm>
            <a:off x="4800600" y="2359025"/>
            <a:ext cx="304800" cy="304800"/>
            <a:chOff x="3600" y="1872"/>
            <a:chExt cx="192" cy="192"/>
          </a:xfrm>
        </p:grpSpPr>
        <p:sp>
          <p:nvSpPr>
            <p:cNvPr id="15383" name="Oval 14"/>
            <p:cNvSpPr>
              <a:spLocks noChangeArrowheads="1"/>
            </p:cNvSpPr>
            <p:nvPr/>
          </p:nvSpPr>
          <p:spPr bwMode="auto">
            <a:xfrm>
              <a:off x="3675" y="1947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4" name="Rectangle 15"/>
            <p:cNvSpPr>
              <a:spLocks noChangeArrowheads="1"/>
            </p:cNvSpPr>
            <p:nvPr/>
          </p:nvSpPr>
          <p:spPr bwMode="auto">
            <a:xfrm>
              <a:off x="3600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72" name="Group 16"/>
          <p:cNvGrpSpPr>
            <a:grpSpLocks/>
          </p:cNvGrpSpPr>
          <p:nvPr/>
        </p:nvGrpSpPr>
        <p:grpSpPr bwMode="auto">
          <a:xfrm>
            <a:off x="7543800" y="2359025"/>
            <a:ext cx="304800" cy="304800"/>
            <a:chOff x="2112" y="1872"/>
            <a:chExt cx="192" cy="192"/>
          </a:xfrm>
        </p:grpSpPr>
        <p:sp>
          <p:nvSpPr>
            <p:cNvPr id="15381" name="Oval 17"/>
            <p:cNvSpPr>
              <a:spLocks noChangeArrowheads="1"/>
            </p:cNvSpPr>
            <p:nvPr/>
          </p:nvSpPr>
          <p:spPr bwMode="auto">
            <a:xfrm>
              <a:off x="2174" y="1941"/>
              <a:ext cx="48" cy="48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2" name="Rectangle 18"/>
            <p:cNvSpPr>
              <a:spLocks noChangeArrowheads="1"/>
            </p:cNvSpPr>
            <p:nvPr/>
          </p:nvSpPr>
          <p:spPr bwMode="auto">
            <a:xfrm>
              <a:off x="2112" y="1872"/>
              <a:ext cx="192" cy="192"/>
            </a:xfrm>
            <a:prstGeom prst="rect">
              <a:avLst/>
            </a:prstGeom>
            <a:noFill/>
            <a:ln w="381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373" name="Text Box 19"/>
          <p:cNvSpPr txBox="1">
            <a:spLocks noChangeArrowheads="1"/>
          </p:cNvSpPr>
          <p:nvPr/>
        </p:nvSpPr>
        <p:spPr bwMode="auto">
          <a:xfrm>
            <a:off x="593725" y="10795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15374" name="Text Box 20"/>
          <p:cNvSpPr txBox="1">
            <a:spLocks noChangeArrowheads="1"/>
          </p:cNvSpPr>
          <p:nvPr/>
        </p:nvSpPr>
        <p:spPr bwMode="auto">
          <a:xfrm>
            <a:off x="3270250" y="10382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</a:p>
        </p:txBody>
      </p:sp>
      <p:sp>
        <p:nvSpPr>
          <p:cNvPr id="15375" name="Text Box 21"/>
          <p:cNvSpPr txBox="1">
            <a:spLocks noChangeArrowheads="1"/>
          </p:cNvSpPr>
          <p:nvPr/>
        </p:nvSpPr>
        <p:spPr bwMode="auto">
          <a:xfrm>
            <a:off x="6096000" y="1038225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0387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04800" y="5181600"/>
            <a:ext cx="8001000" cy="838200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•"/>
              <a:defRPr/>
            </a:pPr>
            <a:r>
              <a:rPr lang="en-US" smtClean="0"/>
              <a:t>Energy functions of this form can be minimized using </a:t>
            </a:r>
            <a:r>
              <a:rPr lang="en-US" i="1" smtClean="0"/>
              <a:t>graph cuts</a:t>
            </a:r>
          </a:p>
        </p:txBody>
      </p:sp>
      <p:sp>
        <p:nvSpPr>
          <p:cNvPr id="803871" name="Text Box 31"/>
          <p:cNvSpPr txBox="1">
            <a:spLocks noChangeArrowheads="1"/>
          </p:cNvSpPr>
          <p:nvPr/>
        </p:nvSpPr>
        <p:spPr bwMode="auto">
          <a:xfrm>
            <a:off x="76200" y="6194425"/>
            <a:ext cx="84582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>
                <a:sym typeface="Symbol" pitchFamily="18" charset="2"/>
              </a:rPr>
              <a:t>Y. Boykov, O. Veksler, and R. Zabih, </a:t>
            </a:r>
            <a:r>
              <a:rPr lang="en-US">
                <a:sym typeface="Symbol" pitchFamily="18" charset="2"/>
                <a:hlinkClick r:id="rId6"/>
              </a:rPr>
              <a:t>Fast Approximate Energy Minimization via Graph Cuts</a:t>
            </a:r>
            <a:r>
              <a:rPr lang="en-US">
                <a:sym typeface="Symbol" pitchFamily="18" charset="2"/>
              </a:rPr>
              <a:t>,  PAMI 2001</a:t>
            </a:r>
          </a:p>
        </p:txBody>
      </p:sp>
      <p:sp>
        <p:nvSpPr>
          <p:cNvPr id="15378" name="Text Box 32"/>
          <p:cNvSpPr txBox="1">
            <a:spLocks noChangeArrowheads="1"/>
          </p:cNvSpPr>
          <p:nvPr/>
        </p:nvSpPr>
        <p:spPr bwMode="auto">
          <a:xfrm>
            <a:off x="1752600" y="1841500"/>
            <a:ext cx="86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b="1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 dirty="0" err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b="1" baseline="-25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79" name="Text Box 33"/>
          <p:cNvSpPr txBox="1">
            <a:spLocks noChangeArrowheads="1"/>
          </p:cNvSpPr>
          <p:nvPr/>
        </p:nvSpPr>
        <p:spPr bwMode="auto">
          <a:xfrm>
            <a:off x="4191000" y="1841500"/>
            <a:ext cx="1550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W</a:t>
            </a:r>
            <a:r>
              <a:rPr lang="en-US" b="1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i+D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))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380" name="Rectangle 34"/>
          <p:cNvSpPr>
            <a:spLocks noChangeArrowheads="1"/>
          </p:cNvSpPr>
          <p:nvPr/>
        </p:nvSpPr>
        <p:spPr bwMode="auto">
          <a:xfrm>
            <a:off x="7359650" y="19177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D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en-US" b="1" i="1">
                <a:solidFill>
                  <a:schemeClr val="bg1"/>
                </a:solidFill>
                <a:latin typeface="Times New Roman" pitchFamily="18" charset="0"/>
              </a:rPr>
              <a:t>i</a:t>
            </a:r>
            <a:r>
              <a:rPr lang="en-US" sz="800" b="1" i="1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b="1">
                <a:solidFill>
                  <a:schemeClr val="bg1"/>
                </a:solidFill>
                <a:latin typeface="Times New Roman" pitchFamily="18" charset="0"/>
              </a:rPr>
              <a:t>)</a:t>
            </a:r>
            <a:endParaRPr lang="en-US" b="1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15362" name="Object 40"/>
          <p:cNvGraphicFramePr>
            <a:graphicFrameLocks noChangeAspect="1"/>
          </p:cNvGraphicFramePr>
          <p:nvPr/>
        </p:nvGraphicFramePr>
        <p:xfrm>
          <a:off x="1981200" y="3581400"/>
          <a:ext cx="49577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3" name="Equation" r:id="rId7" imgW="2031840" imgH="228600" progId="Equation.3">
                  <p:embed/>
                </p:oleObj>
              </mc:Choice>
              <mc:Fallback>
                <p:oleObj name="Equation" r:id="rId7" imgW="2031840" imgH="228600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581400"/>
                        <a:ext cx="4957763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41"/>
          <p:cNvGraphicFramePr>
            <a:graphicFrameLocks noChangeAspect="1"/>
          </p:cNvGraphicFramePr>
          <p:nvPr/>
        </p:nvGraphicFramePr>
        <p:xfrm>
          <a:off x="4986338" y="4319588"/>
          <a:ext cx="3871912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Equation" r:id="rId9" imgW="1765080" imgH="393480" progId="Equation.3">
                  <p:embed/>
                </p:oleObj>
              </mc:Choice>
              <mc:Fallback>
                <p:oleObj name="Equation" r:id="rId9" imgW="1765080" imgH="39348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4319588"/>
                        <a:ext cx="3871912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2"/>
          <p:cNvGraphicFramePr>
            <a:graphicFrameLocks noChangeAspect="1"/>
          </p:cNvGraphicFramePr>
          <p:nvPr/>
        </p:nvGraphicFramePr>
        <p:xfrm>
          <a:off x="209550" y="4343400"/>
          <a:ext cx="433070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5" name="Equation" r:id="rId11" imgW="1981080" imgH="368280" progId="Equation.3">
                  <p:embed/>
                </p:oleObj>
              </mc:Choice>
              <mc:Fallback>
                <p:oleObj name="Equation" r:id="rId11" imgW="1981080" imgH="368280" progId="Equation.3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550" y="4343400"/>
                        <a:ext cx="4330700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3870" grpId="0" build="p"/>
      <p:bldP spid="8038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Correspondence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544763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We have two images taken from cameras with different intrinsic and extrinsic parameters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How do we match a point in the first image to a point in the second?  How can we constrain our search?</a:t>
            </a:r>
            <a:endParaRPr lang="en-US" sz="2400" dirty="0"/>
          </a:p>
        </p:txBody>
      </p:sp>
      <p:pic>
        <p:nvPicPr>
          <p:cNvPr id="4" name="Picture 13" descr="rect_006_007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321069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rect_006_007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05590"/>
            <a:ext cx="3429000" cy="2510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53352" y="212863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403" y="2132777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smtClean="0"/>
              <a:t>Many of these constraints can be encoded in an energy function and solved using graph cuts</a:t>
            </a:r>
          </a:p>
        </p:txBody>
      </p:sp>
      <p:graphicFrame>
        <p:nvGraphicFramePr>
          <p:cNvPr id="17410" name="Object 3"/>
          <p:cNvGraphicFramePr>
            <a:graphicFrameLocks noChangeAspect="1"/>
          </p:cNvGraphicFramePr>
          <p:nvPr/>
        </p:nvGraphicFramePr>
        <p:xfrm>
          <a:off x="4492625" y="2133600"/>
          <a:ext cx="4422775" cy="320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Image" r:id="rId4" imgW="4422167" imgH="3202259" progId="">
                  <p:embed/>
                </p:oleObj>
              </mc:Choice>
              <mc:Fallback>
                <p:oleObj name="Image" r:id="rId4" imgW="4422167" imgH="3202259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2625" y="2133600"/>
                        <a:ext cx="4422775" cy="320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81000" y="5291472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Graph cuts</a:t>
            </a:r>
            <a:endParaRPr lang="en-US" sz="1400" dirty="0">
              <a:sym typeface="Symbol" pitchFamily="18" charset="2"/>
            </a:endParaRPr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5876925" y="5289885"/>
            <a:ext cx="189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/>
              <a:t>Ground truth</a:t>
            </a:r>
          </a:p>
        </p:txBody>
      </p:sp>
      <p:pic>
        <p:nvPicPr>
          <p:cNvPr id="1741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304800" y="2133600"/>
            <a:ext cx="4114800" cy="3194050"/>
          </a:xfrm>
          <a:noFill/>
        </p:spPr>
      </p:pic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347663" y="6332538"/>
            <a:ext cx="8172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2">
              <a:spcBef>
                <a:spcPct val="20000"/>
              </a:spcBef>
            </a:pPr>
            <a:r>
              <a:rPr lang="en-US" sz="2000">
                <a:ea typeface="Arial Unicode MS" pitchFamily="34" charset="-128"/>
                <a:cs typeface="Arial Unicode MS" pitchFamily="34" charset="-128"/>
              </a:rPr>
              <a:t>For the latest and greatest:  </a:t>
            </a:r>
            <a:r>
              <a:rPr lang="en-US" sz="2000">
                <a:ea typeface="Arial Unicode MS" pitchFamily="34" charset="-128"/>
                <a:cs typeface="Arial Unicode MS" pitchFamily="34" charset="-128"/>
                <a:hlinkClick r:id="rId7"/>
              </a:rPr>
              <a:t>http://www.middlebury.edu/stereo/</a:t>
            </a:r>
            <a:r>
              <a:rPr lang="en-US" sz="2000"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17416" name="Text Box 11"/>
          <p:cNvSpPr txBox="1">
            <a:spLocks noChangeArrowheads="1"/>
          </p:cNvSpPr>
          <p:nvPr/>
        </p:nvSpPr>
        <p:spPr bwMode="auto">
          <a:xfrm>
            <a:off x="228600" y="5596272"/>
            <a:ext cx="8458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spcBef>
                <a:spcPct val="20000"/>
              </a:spcBef>
            </a:pPr>
            <a:r>
              <a:rPr lang="en-US" sz="2000">
                <a:sym typeface="Symbol" pitchFamily="18" charset="2"/>
              </a:rPr>
              <a:t>Y. Boykov, O. Veksler, and R. Zabih, </a:t>
            </a:r>
            <a:r>
              <a:rPr lang="en-US" sz="2000">
                <a:sym typeface="Symbol" pitchFamily="18" charset="2"/>
                <a:hlinkClick r:id="rId8"/>
              </a:rPr>
              <a:t>Fast Approximate Energy Minimization via Graph Cuts</a:t>
            </a:r>
            <a:r>
              <a:rPr lang="en-US" sz="2000">
                <a:sym typeface="Symbol" pitchFamily="18" charset="2"/>
              </a:rPr>
              <a:t>,  PAMI 2001</a:t>
            </a:r>
          </a:p>
        </p:txBody>
      </p:sp>
      <p:graphicFrame>
        <p:nvGraphicFramePr>
          <p:cNvPr id="2" name="Object 5"/>
          <p:cNvGraphicFramePr>
            <a:graphicFrameLocks noChangeAspect="1"/>
          </p:cNvGraphicFramePr>
          <p:nvPr/>
        </p:nvGraphicFramePr>
        <p:xfrm>
          <a:off x="2667000" y="990600"/>
          <a:ext cx="178843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Image" r:id="rId9" imgW="4422167" imgH="3202259" progId="">
                  <p:embed/>
                </p:oleObj>
              </mc:Choice>
              <mc:Fallback>
                <p:oleObj name="Image" r:id="rId9" imgW="4422167" imgH="320225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990600"/>
                        <a:ext cx="1788432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6764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Epipolar</a:t>
            </a:r>
            <a:r>
              <a:rPr lang="en-US" dirty="0" smtClean="0"/>
              <a:t> geometry</a:t>
            </a:r>
          </a:p>
          <a:p>
            <a:pPr lvl="1">
              <a:defRPr/>
            </a:pPr>
            <a:r>
              <a:rPr lang="en-US" dirty="0" err="1" smtClean="0"/>
              <a:t>Epipoles</a:t>
            </a:r>
            <a:r>
              <a:rPr lang="en-US" dirty="0" smtClean="0"/>
              <a:t> are intersection of baseline with image planes</a:t>
            </a:r>
          </a:p>
          <a:p>
            <a:pPr lvl="1">
              <a:defRPr/>
            </a:pPr>
            <a:r>
              <a:rPr lang="en-US" dirty="0" smtClean="0"/>
              <a:t>Matching point in second image is on a line passing through its </a:t>
            </a:r>
            <a:r>
              <a:rPr lang="en-US" dirty="0" err="1" smtClean="0"/>
              <a:t>epipole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Fundamental matrix maps from a point in one image to a line (its </a:t>
            </a:r>
            <a:r>
              <a:rPr lang="en-US" dirty="0" err="1" smtClean="0"/>
              <a:t>epipolar</a:t>
            </a:r>
            <a:r>
              <a:rPr lang="en-US" dirty="0" smtClean="0"/>
              <a:t> line) in the other</a:t>
            </a:r>
          </a:p>
          <a:p>
            <a:pPr lvl="1">
              <a:defRPr/>
            </a:pPr>
            <a:r>
              <a:rPr lang="en-US" dirty="0" smtClean="0"/>
              <a:t>Can solve for F given corresponding points (e.g., interest points)</a:t>
            </a:r>
          </a:p>
          <a:p>
            <a:pPr lvl="1">
              <a:defRPr/>
            </a:pPr>
            <a:r>
              <a:rPr lang="en-US" dirty="0" smtClean="0"/>
              <a:t>Can recover canonical camera matrices from F (with projective ambiguity)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Stereo depth estimation</a:t>
            </a:r>
          </a:p>
          <a:p>
            <a:pPr lvl="1">
              <a:defRPr/>
            </a:pPr>
            <a:r>
              <a:rPr lang="en-US" dirty="0" smtClean="0"/>
              <a:t>Estimate disparity by finding corresponding points along </a:t>
            </a:r>
            <a:r>
              <a:rPr lang="en-US" dirty="0" err="1" smtClean="0"/>
              <a:t>scanlines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Depth is inverse to disparity</a:t>
            </a:r>
          </a:p>
          <a:p>
            <a:pPr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class: structure from motion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896204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</p:spTree>
    <p:extLst>
      <p:ext uri="{BB962C8B-B14F-4D97-AF65-F5344CB8AC3E}">
        <p14:creationId xmlns:p14="http://schemas.microsoft.com/office/powerpoint/2010/main" val="396044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72346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smtClean="0"/>
              <a:t>Potential </a:t>
            </a:r>
            <a:r>
              <a:rPr lang="en-US" sz="2000" dirty="0"/>
              <a:t>matches for </a:t>
            </a:r>
            <a:r>
              <a:rPr lang="en-US" sz="2000" i="1" dirty="0"/>
              <a:t>x’</a:t>
            </a:r>
            <a:r>
              <a:rPr lang="en-US" sz="2000" dirty="0"/>
              <a:t> have to lie on the corresponding </a:t>
            </a:r>
            <a:r>
              <a:rPr lang="en-US" sz="2000" dirty="0" smtClean="0"/>
              <a:t>line </a:t>
            </a:r>
            <a:r>
              <a:rPr lang="en-US" sz="2000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idea: </a:t>
            </a:r>
            <a:r>
              <a:rPr lang="en-US" dirty="0" err="1" smtClean="0"/>
              <a:t>Epipolar</a:t>
            </a:r>
            <a:r>
              <a:rPr lang="en-US" dirty="0" smtClean="0"/>
              <a:t>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25776" y="54705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chemeClr val="folHlink"/>
                </a:solidFill>
              </a:rPr>
              <a:t> </a:t>
            </a:r>
            <a:r>
              <a:rPr lang="en-US" sz="2000" b="1" dirty="0" err="1">
                <a:solidFill>
                  <a:schemeClr val="folHlink"/>
                </a:solidFill>
              </a:rPr>
              <a:t>Epipolar</a:t>
            </a:r>
            <a:r>
              <a:rPr lang="en-US" sz="2000" b="1" dirty="0">
                <a:solidFill>
                  <a:schemeClr val="folHlink"/>
                </a:solidFill>
              </a:rPr>
              <a:t> Plane</a:t>
            </a:r>
            <a:r>
              <a:rPr lang="en-US" sz="2000" dirty="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20088" y="4419600"/>
            <a:ext cx="5349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FF3399"/>
                </a:solidFill>
              </a:rPr>
              <a:t> </a:t>
            </a:r>
            <a:r>
              <a:rPr lang="en-US" sz="2000" b="1" dirty="0">
                <a:solidFill>
                  <a:srgbClr val="FF3399"/>
                </a:solidFill>
              </a:rPr>
              <a:t>Baseline</a:t>
            </a:r>
            <a:r>
              <a:rPr lang="en-US" sz="2000" dirty="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Epipolar</a:t>
            </a:r>
            <a:r>
              <a:rPr lang="en-US" dirty="0" smtClean="0"/>
              <a:t> geometry: notation</a:t>
            </a:r>
          </a:p>
        </p:txBody>
      </p:sp>
      <p:sp>
        <p:nvSpPr>
          <p:cNvPr id="13333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4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5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8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62591</TotalTime>
  <Words>2185</Words>
  <Application>Microsoft Office PowerPoint</Application>
  <PresentationFormat>On-screen Show (4:3)</PresentationFormat>
  <Paragraphs>491</Paragraphs>
  <Slides>62</Slides>
  <Notes>42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Office Theme</vt:lpstr>
      <vt:lpstr>Equation</vt:lpstr>
      <vt:lpstr>Microsoft Equation 3.0</vt:lpstr>
      <vt:lpstr>Image</vt:lpstr>
      <vt:lpstr>Epipolar Geometry and Stereo Vision</vt:lpstr>
      <vt:lpstr>Last class: Image Stitching</vt:lpstr>
      <vt:lpstr>This class: Two-View Geometry</vt:lpstr>
      <vt:lpstr>Depth from Stereo</vt:lpstr>
      <vt:lpstr>Depth from Stereo</vt:lpstr>
      <vt:lpstr>Correspondence Problem</vt:lpstr>
      <vt:lpstr>Key idea: Epipolar constraint</vt:lpstr>
      <vt:lpstr>Key idea: Epipolar constraint</vt:lpstr>
      <vt:lpstr>Epipolar geometry: notation</vt:lpstr>
      <vt:lpstr>Epipolar geometry: notation</vt:lpstr>
      <vt:lpstr>Example: Converging cameras</vt:lpstr>
      <vt:lpstr>Example: Motion parallel to image plane</vt:lpstr>
      <vt:lpstr>Example: Forward motion</vt:lpstr>
      <vt:lpstr>Example: Forward motion</vt:lpstr>
      <vt:lpstr>Epipolar constraint: Calibrated case</vt:lpstr>
      <vt:lpstr>Epipolar constraint: Calibrated case</vt:lpstr>
      <vt:lpstr>Epipolar constraint: Calibrated case</vt:lpstr>
      <vt:lpstr>Essential matrix</vt:lpstr>
      <vt:lpstr>Properties of the Essential matrix</vt:lpstr>
      <vt:lpstr>Epipolar constraint: Uncalibrated case</vt:lpstr>
      <vt:lpstr>The Fundamental Matrix</vt:lpstr>
      <vt:lpstr>Properties of the Fundamental matrix</vt:lpstr>
      <vt:lpstr>Estimating the Fundamental Matrix</vt:lpstr>
      <vt:lpstr>8-point algorithm</vt:lpstr>
      <vt:lpstr>8-point algorithm</vt:lpstr>
      <vt:lpstr>Need to enforce singularity constraint</vt:lpstr>
      <vt:lpstr>8-point algorithm</vt:lpstr>
      <vt:lpstr>8-point algorithm</vt:lpstr>
      <vt:lpstr>Comparison of homography estimation and the 8-point algorithm</vt:lpstr>
      <vt:lpstr>Comparison of homography estimation and the 8-point algorithm</vt:lpstr>
      <vt:lpstr>Comparison of homography estimation and the 8-point algorithm</vt:lpstr>
      <vt:lpstr>7-point algorithm</vt:lpstr>
      <vt:lpstr>“Gold standard” algorithm</vt:lpstr>
      <vt:lpstr>Comparison of estimation algorithms</vt:lpstr>
      <vt:lpstr>We can get projection matrices P and P’ up to a projective ambiguity</vt:lpstr>
      <vt:lpstr>From epipolar geometry to camera calibration</vt:lpstr>
      <vt:lpstr>Let’s recap…</vt:lpstr>
      <vt:lpstr>Moving on to stereo…</vt:lpstr>
      <vt:lpstr>Basic stereo matching algorithm</vt:lpstr>
      <vt:lpstr>Simplest Case: Parallel images</vt:lpstr>
      <vt:lpstr>Simplest Case: Parallel images</vt:lpstr>
      <vt:lpstr>Simplest Case: Parallel images</vt:lpstr>
      <vt:lpstr>Depth from disparity</vt:lpstr>
      <vt:lpstr>Stereo image rectification</vt:lpstr>
      <vt:lpstr>Stereo image rectification</vt:lpstr>
      <vt:lpstr>Rectification example</vt:lpstr>
      <vt:lpstr>Basic stereo matching algorithm</vt:lpstr>
      <vt:lpstr>Correspondence search</vt:lpstr>
      <vt:lpstr>Correspondence search</vt:lpstr>
      <vt:lpstr>Correspondence search</vt:lpstr>
      <vt:lpstr>Effect of window size</vt:lpstr>
      <vt:lpstr>Failures of correspondence search</vt:lpstr>
      <vt:lpstr>Results with window search</vt:lpstr>
      <vt:lpstr>How can we improve window-based matching?</vt:lpstr>
      <vt:lpstr>Stereo constraints/priors</vt:lpstr>
      <vt:lpstr>Stereo constraints/priors</vt:lpstr>
      <vt:lpstr>Stereo constraints/priors</vt:lpstr>
      <vt:lpstr>Priors and constraints</vt:lpstr>
      <vt:lpstr>Stereo matching as energy minimization</vt:lpstr>
      <vt:lpstr>Many of these constraints can be encoded in an energy function and solved using graph cuts</vt:lpstr>
      <vt:lpstr>Summary</vt:lpstr>
      <vt:lpstr>Next class: structure from motion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 Hoiem</cp:lastModifiedBy>
  <cp:revision>194</cp:revision>
  <cp:lastPrinted>2012-03-01T18:43:45Z</cp:lastPrinted>
  <dcterms:created xsi:type="dcterms:W3CDTF">2009-12-16T02:55:56Z</dcterms:created>
  <dcterms:modified xsi:type="dcterms:W3CDTF">2012-03-06T22:56:03Z</dcterms:modified>
</cp:coreProperties>
</file>