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425" r:id="rId2"/>
    <p:sldId id="631" r:id="rId3"/>
    <p:sldId id="642" r:id="rId4"/>
    <p:sldId id="571" r:id="rId5"/>
    <p:sldId id="577" r:id="rId6"/>
    <p:sldId id="578" r:id="rId7"/>
    <p:sldId id="574" r:id="rId8"/>
    <p:sldId id="573" r:id="rId9"/>
    <p:sldId id="630" r:id="rId10"/>
    <p:sldId id="633" r:id="rId11"/>
    <p:sldId id="572" r:id="rId12"/>
    <p:sldId id="616" r:id="rId13"/>
    <p:sldId id="617" r:id="rId14"/>
    <p:sldId id="575" r:id="rId15"/>
    <p:sldId id="582" r:id="rId16"/>
    <p:sldId id="618" r:id="rId17"/>
    <p:sldId id="581" r:id="rId18"/>
    <p:sldId id="626" r:id="rId19"/>
    <p:sldId id="627" r:id="rId20"/>
    <p:sldId id="628" r:id="rId21"/>
    <p:sldId id="629" r:id="rId22"/>
    <p:sldId id="619" r:id="rId23"/>
    <p:sldId id="635" r:id="rId24"/>
    <p:sldId id="620" r:id="rId25"/>
    <p:sldId id="621" r:id="rId26"/>
    <p:sldId id="634" r:id="rId27"/>
    <p:sldId id="622" r:id="rId28"/>
    <p:sldId id="623" r:id="rId29"/>
    <p:sldId id="624" r:id="rId30"/>
    <p:sldId id="584" r:id="rId31"/>
    <p:sldId id="586" r:id="rId32"/>
    <p:sldId id="585" r:id="rId33"/>
    <p:sldId id="587" r:id="rId34"/>
    <p:sldId id="594" r:id="rId35"/>
    <p:sldId id="595" r:id="rId36"/>
    <p:sldId id="611" r:id="rId37"/>
    <p:sldId id="597" r:id="rId38"/>
    <p:sldId id="567" r:id="rId39"/>
    <p:sldId id="598" r:id="rId40"/>
    <p:sldId id="599" r:id="rId41"/>
    <p:sldId id="592" r:id="rId42"/>
    <p:sldId id="636" r:id="rId43"/>
    <p:sldId id="637" r:id="rId44"/>
    <p:sldId id="640" r:id="rId45"/>
    <p:sldId id="641" r:id="rId46"/>
    <p:sldId id="643" r:id="rId47"/>
    <p:sldId id="600" r:id="rId48"/>
    <p:sldId id="638" r:id="rId49"/>
    <p:sldId id="607" r:id="rId50"/>
    <p:sldId id="605" r:id="rId51"/>
    <p:sldId id="606" r:id="rId52"/>
    <p:sldId id="580" r:id="rId53"/>
    <p:sldId id="593" r:id="rId54"/>
    <p:sldId id="613" r:id="rId55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80099" autoAdjust="0"/>
  </p:normalViewPr>
  <p:slideViewPr>
    <p:cSldViewPr>
      <p:cViewPr varScale="1">
        <p:scale>
          <a:sx n="47" d="100"/>
          <a:sy n="47" d="100"/>
        </p:scale>
        <p:origin x="-112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1" y="25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97A5E-A19D-4AF8-9EB5-A05F47F8D68A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267EF-5609-4D95-A277-82F91A26A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8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1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DAEF7E-1843-447F-9D70-074C83A5EEA0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0EEAFA-11C6-4FED-BDB5-96E1313B1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03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58131C-7F52-44BD-938E-8B3594F5763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02308-F0EB-42E9-A947-7C4E84EE364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87413" y="2667000"/>
            <a:ext cx="4598988" cy="3449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0" y="617131"/>
            <a:ext cx="3929380" cy="79986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2DC8A4-9CF5-4975-9942-9C47938981B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9BFD9-F4ED-4E29-892B-030086916847}" type="slidenum">
              <a:rPr lang="en-US"/>
              <a:pPr/>
              <a:t>10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min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SVD gives the homogeneous least squares solution constrained to have a norm of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E00FA4-F0C1-48BB-96B1-05BD3B55016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09A304-E384-4A82-A92B-AC0238F63F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4C1D97-9B10-47B5-9558-7769BC7A9F1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A76D3-CF78-4445-9987-5BC4211B0AD8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C500-B880-4E62-B7BC-0CBF351D2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8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76C48-3E19-4C08-BB24-D45323D095EE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AAA29-FB32-4285-8358-C27840E14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8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8FBE7-2AE4-4F12-B87A-3EB05E9E1457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6829A-6330-45E5-8F7E-C91D0B81E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5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202F3-4AED-4AB4-8D41-4661B443F3B5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3AE6C-832C-4A66-8C9F-4623C86D6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0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9CB64-0F86-4E34-9F68-CAF8B6A816FA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CC397-D9CD-4206-A7F4-D5B021D28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1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9317-6B6A-46A4-8AB9-F609C5DD6D29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AFB14-FC8E-43B0-9868-B47D8363A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4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B3CA1-041F-4E4F-A45F-F2C83AFF3F0C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3CF6D-DB50-41B2-ADB4-1C4628E27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0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BE5F9-5343-4A9A-A252-A6C090206BBA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AA1B7-CC6A-457E-853D-4B516BF73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5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E3B3-5939-4035-9063-D328BABEBC51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FC13-F61C-4FC6-A40D-143DBEF5B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3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76F97-1AD9-4831-ABBC-7576366BA7FD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918E4-DA54-4254-8D3B-7BF95BC2C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4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743D-65B3-48FC-A561-FE5B9E897255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D2F12-7960-49D0-998D-BCEAB02F8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24171E-253C-4130-924A-64F09C07A908}" type="datetimeFigureOut">
              <a:rPr lang="en-US"/>
              <a:pPr>
                <a:defRPr/>
              </a:pPr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3CF51E-6E46-402A-A417-D726D636E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2.xml"/><Relationship Id="rId21" Type="http://schemas.openxmlformats.org/officeDocument/2006/relationships/oleObject" Target="../embeddings/oleObject2.bin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10" Type="http://schemas.openxmlformats.org/officeDocument/2006/relationships/tags" Target="../tags/tag9.xml"/><Relationship Id="rId19" Type="http://schemas.openxmlformats.org/officeDocument/2006/relationships/oleObject" Target="../embeddings/oleObject1.bin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hyperlink" Target="http://www.ds.eng.monash.edu.au/ece4711/homogeneous_equations.pdf" TargetMode="External"/><Relationship Id="rId5" Type="http://schemas.openxmlformats.org/officeDocument/2006/relationships/image" Target="../media/image19.wmf"/><Relationship Id="rId10" Type="http://schemas.openxmlformats.org/officeDocument/2006/relationships/hyperlink" Target="http://www.cse.unr.edu/~bebis/CS791E/Notes/SVD.pdf" TargetMode="External"/><Relationship Id="rId4" Type="http://schemas.openxmlformats.org/officeDocument/2006/relationships/oleObject" Target="../embeddings/oleObject8.bin"/><Relationship Id="rId9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cecs.anu.edu.au/~hartley/Papers/CVPR99-tutorial/tut_4up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cecs.anu.edu.au/~hartley/Papers/CVPR99-tutorial/tut_4up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18" Type="http://schemas.openxmlformats.org/officeDocument/2006/relationships/image" Target="../media/image56.jpeg"/><Relationship Id="rId26" Type="http://schemas.openxmlformats.org/officeDocument/2006/relationships/image" Target="../media/image64.jpeg"/><Relationship Id="rId3" Type="http://schemas.openxmlformats.org/officeDocument/2006/relationships/image" Target="../media/image41.jpeg"/><Relationship Id="rId21" Type="http://schemas.openxmlformats.org/officeDocument/2006/relationships/image" Target="../media/image59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17" Type="http://schemas.openxmlformats.org/officeDocument/2006/relationships/image" Target="../media/image55.jpeg"/><Relationship Id="rId25" Type="http://schemas.openxmlformats.org/officeDocument/2006/relationships/image" Target="../media/image63.jpeg"/><Relationship Id="rId2" Type="http://schemas.openxmlformats.org/officeDocument/2006/relationships/image" Target="../media/image40.jpeg"/><Relationship Id="rId16" Type="http://schemas.openxmlformats.org/officeDocument/2006/relationships/image" Target="../media/image54.jpeg"/><Relationship Id="rId20" Type="http://schemas.openxmlformats.org/officeDocument/2006/relationships/image" Target="../media/image58.jpeg"/><Relationship Id="rId29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24" Type="http://schemas.openxmlformats.org/officeDocument/2006/relationships/image" Target="../media/image62.jpe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23" Type="http://schemas.openxmlformats.org/officeDocument/2006/relationships/image" Target="../media/image61.jpeg"/><Relationship Id="rId28" Type="http://schemas.openxmlformats.org/officeDocument/2006/relationships/image" Target="../media/image66.jpeg"/><Relationship Id="rId10" Type="http://schemas.openxmlformats.org/officeDocument/2006/relationships/image" Target="../media/image48.jpeg"/><Relationship Id="rId19" Type="http://schemas.openxmlformats.org/officeDocument/2006/relationships/image" Target="../media/image57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Relationship Id="rId22" Type="http://schemas.openxmlformats.org/officeDocument/2006/relationships/image" Target="../media/image60.jpeg"/><Relationship Id="rId27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18" Type="http://schemas.openxmlformats.org/officeDocument/2006/relationships/image" Target="../media/image60.jpeg"/><Relationship Id="rId3" Type="http://schemas.openxmlformats.org/officeDocument/2006/relationships/image" Target="../media/image45.jpeg"/><Relationship Id="rId21" Type="http://schemas.openxmlformats.org/officeDocument/2006/relationships/image" Target="../media/image63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5" Type="http://schemas.openxmlformats.org/officeDocument/2006/relationships/image" Target="../media/image67.jpeg"/><Relationship Id="rId2" Type="http://schemas.openxmlformats.org/officeDocument/2006/relationships/image" Target="../media/image44.jpeg"/><Relationship Id="rId16" Type="http://schemas.openxmlformats.org/officeDocument/2006/relationships/image" Target="../media/image58.jpeg"/><Relationship Id="rId20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24" Type="http://schemas.openxmlformats.org/officeDocument/2006/relationships/image" Target="../media/image66.jpeg"/><Relationship Id="rId5" Type="http://schemas.openxmlformats.org/officeDocument/2006/relationships/image" Target="../media/image47.jpeg"/><Relationship Id="rId15" Type="http://schemas.openxmlformats.org/officeDocument/2006/relationships/image" Target="../media/image57.jpeg"/><Relationship Id="rId23" Type="http://schemas.openxmlformats.org/officeDocument/2006/relationships/image" Target="../media/image65.jpeg"/><Relationship Id="rId10" Type="http://schemas.openxmlformats.org/officeDocument/2006/relationships/image" Target="../media/image52.jpeg"/><Relationship Id="rId19" Type="http://schemas.openxmlformats.org/officeDocument/2006/relationships/image" Target="../media/image61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Relationship Id="rId22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18" Type="http://schemas.openxmlformats.org/officeDocument/2006/relationships/image" Target="../media/image60.jpeg"/><Relationship Id="rId3" Type="http://schemas.openxmlformats.org/officeDocument/2006/relationships/image" Target="../media/image45.jpeg"/><Relationship Id="rId21" Type="http://schemas.openxmlformats.org/officeDocument/2006/relationships/image" Target="../media/image63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5" Type="http://schemas.openxmlformats.org/officeDocument/2006/relationships/image" Target="../media/image67.jpeg"/><Relationship Id="rId2" Type="http://schemas.openxmlformats.org/officeDocument/2006/relationships/image" Target="../media/image44.jpeg"/><Relationship Id="rId16" Type="http://schemas.openxmlformats.org/officeDocument/2006/relationships/image" Target="../media/image58.jpeg"/><Relationship Id="rId20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24" Type="http://schemas.openxmlformats.org/officeDocument/2006/relationships/image" Target="../media/image66.jpeg"/><Relationship Id="rId5" Type="http://schemas.openxmlformats.org/officeDocument/2006/relationships/image" Target="../media/image47.jpeg"/><Relationship Id="rId15" Type="http://schemas.openxmlformats.org/officeDocument/2006/relationships/image" Target="../media/image57.jpeg"/><Relationship Id="rId23" Type="http://schemas.openxmlformats.org/officeDocument/2006/relationships/image" Target="../media/image65.jpeg"/><Relationship Id="rId10" Type="http://schemas.openxmlformats.org/officeDocument/2006/relationships/image" Target="../media/image52.jpeg"/><Relationship Id="rId19" Type="http://schemas.openxmlformats.org/officeDocument/2006/relationships/image" Target="../media/image61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Relationship Id="rId22" Type="http://schemas.openxmlformats.org/officeDocument/2006/relationships/image" Target="../media/image64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18" Type="http://schemas.openxmlformats.org/officeDocument/2006/relationships/image" Target="../media/image56.jpeg"/><Relationship Id="rId26" Type="http://schemas.openxmlformats.org/officeDocument/2006/relationships/image" Target="../media/image64.jpeg"/><Relationship Id="rId3" Type="http://schemas.openxmlformats.org/officeDocument/2006/relationships/image" Target="../media/image41.jpeg"/><Relationship Id="rId21" Type="http://schemas.openxmlformats.org/officeDocument/2006/relationships/image" Target="../media/image59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17" Type="http://schemas.openxmlformats.org/officeDocument/2006/relationships/image" Target="../media/image55.jpeg"/><Relationship Id="rId25" Type="http://schemas.openxmlformats.org/officeDocument/2006/relationships/image" Target="../media/image63.jpeg"/><Relationship Id="rId2" Type="http://schemas.openxmlformats.org/officeDocument/2006/relationships/image" Target="../media/image40.jpeg"/><Relationship Id="rId16" Type="http://schemas.openxmlformats.org/officeDocument/2006/relationships/image" Target="../media/image54.jpeg"/><Relationship Id="rId20" Type="http://schemas.openxmlformats.org/officeDocument/2006/relationships/image" Target="../media/image58.jpeg"/><Relationship Id="rId29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24" Type="http://schemas.openxmlformats.org/officeDocument/2006/relationships/image" Target="../media/image62.jpe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23" Type="http://schemas.openxmlformats.org/officeDocument/2006/relationships/image" Target="../media/image61.jpeg"/><Relationship Id="rId28" Type="http://schemas.openxmlformats.org/officeDocument/2006/relationships/image" Target="../media/image66.jpeg"/><Relationship Id="rId10" Type="http://schemas.openxmlformats.org/officeDocument/2006/relationships/image" Target="../media/image48.jpeg"/><Relationship Id="rId19" Type="http://schemas.openxmlformats.org/officeDocument/2006/relationships/image" Target="../media/image57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Relationship Id="rId22" Type="http://schemas.openxmlformats.org/officeDocument/2006/relationships/image" Target="../media/image60.jpeg"/><Relationship Id="rId27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17.xml"/><Relationship Id="rId7" Type="http://schemas.openxmlformats.org/officeDocument/2006/relationships/image" Target="../media/image68.wmf"/><Relationship Id="rId2" Type="http://schemas.openxmlformats.org/officeDocument/2006/relationships/tags" Target="../tags/tag1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70.png"/><Relationship Id="rId10" Type="http://schemas.openxmlformats.org/officeDocument/2006/relationships/image" Target="../media/image7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9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jpeg"/><Relationship Id="rId18" Type="http://schemas.openxmlformats.org/officeDocument/2006/relationships/image" Target="../media/image88.jpeg"/><Relationship Id="rId26" Type="http://schemas.openxmlformats.org/officeDocument/2006/relationships/image" Target="../media/image96.jpeg"/><Relationship Id="rId3" Type="http://schemas.openxmlformats.org/officeDocument/2006/relationships/image" Target="../media/image73.jpeg"/><Relationship Id="rId21" Type="http://schemas.openxmlformats.org/officeDocument/2006/relationships/image" Target="../media/image91.jpeg"/><Relationship Id="rId34" Type="http://schemas.openxmlformats.org/officeDocument/2006/relationships/image" Target="../media/image104.jpeg"/><Relationship Id="rId7" Type="http://schemas.openxmlformats.org/officeDocument/2006/relationships/image" Target="../media/image77.jpeg"/><Relationship Id="rId12" Type="http://schemas.openxmlformats.org/officeDocument/2006/relationships/image" Target="../media/image82.jpeg"/><Relationship Id="rId17" Type="http://schemas.openxmlformats.org/officeDocument/2006/relationships/image" Target="../media/image87.jpeg"/><Relationship Id="rId25" Type="http://schemas.openxmlformats.org/officeDocument/2006/relationships/image" Target="../media/image95.jpeg"/><Relationship Id="rId33" Type="http://schemas.openxmlformats.org/officeDocument/2006/relationships/image" Target="../media/image103.jpeg"/><Relationship Id="rId38" Type="http://schemas.openxmlformats.org/officeDocument/2006/relationships/image" Target="../media/image108.jpeg"/><Relationship Id="rId2" Type="http://schemas.openxmlformats.org/officeDocument/2006/relationships/image" Target="../media/image72.jpeg"/><Relationship Id="rId16" Type="http://schemas.openxmlformats.org/officeDocument/2006/relationships/image" Target="../media/image86.jpeg"/><Relationship Id="rId20" Type="http://schemas.openxmlformats.org/officeDocument/2006/relationships/image" Target="../media/image90.jpeg"/><Relationship Id="rId29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24" Type="http://schemas.openxmlformats.org/officeDocument/2006/relationships/image" Target="../media/image94.jpeg"/><Relationship Id="rId32" Type="http://schemas.openxmlformats.org/officeDocument/2006/relationships/image" Target="../media/image102.jpeg"/><Relationship Id="rId37" Type="http://schemas.openxmlformats.org/officeDocument/2006/relationships/image" Target="../media/image107.jpeg"/><Relationship Id="rId5" Type="http://schemas.openxmlformats.org/officeDocument/2006/relationships/image" Target="../media/image75.jpeg"/><Relationship Id="rId15" Type="http://schemas.openxmlformats.org/officeDocument/2006/relationships/image" Target="../media/image85.jpeg"/><Relationship Id="rId23" Type="http://schemas.openxmlformats.org/officeDocument/2006/relationships/image" Target="../media/image93.jpeg"/><Relationship Id="rId28" Type="http://schemas.openxmlformats.org/officeDocument/2006/relationships/image" Target="../media/image98.jpeg"/><Relationship Id="rId36" Type="http://schemas.openxmlformats.org/officeDocument/2006/relationships/image" Target="../media/image106.jpeg"/><Relationship Id="rId10" Type="http://schemas.openxmlformats.org/officeDocument/2006/relationships/image" Target="../media/image80.jpeg"/><Relationship Id="rId19" Type="http://schemas.openxmlformats.org/officeDocument/2006/relationships/image" Target="../media/image89.jpeg"/><Relationship Id="rId31" Type="http://schemas.openxmlformats.org/officeDocument/2006/relationships/image" Target="../media/image101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Relationship Id="rId14" Type="http://schemas.openxmlformats.org/officeDocument/2006/relationships/image" Target="../media/image84.jpeg"/><Relationship Id="rId22" Type="http://schemas.openxmlformats.org/officeDocument/2006/relationships/image" Target="../media/image92.jpeg"/><Relationship Id="rId27" Type="http://schemas.openxmlformats.org/officeDocument/2006/relationships/image" Target="../media/image97.jpeg"/><Relationship Id="rId30" Type="http://schemas.openxmlformats.org/officeDocument/2006/relationships/image" Target="../media/image100.jpeg"/><Relationship Id="rId35" Type="http://schemas.openxmlformats.org/officeDocument/2006/relationships/image" Target="../media/image10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hyperlink" Target="http://robots.stanford.edu/cs223b07/notes/CS223B-L11-Panoramas.ppt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ochester_NY.jpg" TargetMode="External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1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cvlab.epfl.ch/~brown/papers/ijcv2007.pdf" TargetMode="External"/><Relationship Id="rId2" Type="http://schemas.openxmlformats.org/officeDocument/2006/relationships/hyperlink" Target="http://www.caam.rice.edu/~zhang/caam699/p-files/Im-Align2005.pdf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Photo Stitching</a:t>
            </a:r>
            <a:br>
              <a:rPr lang="en-US" smtClean="0"/>
            </a:br>
            <a:r>
              <a:rPr lang="en-US" sz="3200" smtClean="0"/>
              <a:t>Panoramas from Multiple Images</a:t>
            </a:r>
            <a:endParaRPr lang="en-US" smtClean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02/28/12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Homography</a:t>
            </a:r>
            <a:r>
              <a:rPr lang="en-US" dirty="0" smtClean="0"/>
              <a:t> example: Image </a:t>
            </a:r>
            <a:r>
              <a:rPr lang="en-US" dirty="0"/>
              <a:t>rectification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graphicFrame>
        <p:nvGraphicFramePr>
          <p:cNvPr id="330756" name="Object 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838200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Photo Editor Photo" r:id="rId19" imgW="5106113" imgH="5172797" progId="MSPhotoEd.3">
                  <p:embed/>
                </p:oleObj>
              </mc:Choice>
              <mc:Fallback>
                <p:oleObj name="Photo Editor Photo" r:id="rId19" imgW="5106113" imgH="517279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0759" name="Object 7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4648200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Photo Editor Photo" r:id="rId21" imgW="5106113" imgH="5172797" progId="MSPhotoEd.3">
                  <p:embed/>
                </p:oleObj>
              </mc:Choice>
              <mc:Fallback>
                <p:oleObj name="Photo Editor Photo" r:id="rId21" imgW="5106113" imgH="517279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765" name="Oval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95413" y="3895725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6" name="Oval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95525" y="353377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7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57325" y="35623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8" name="Oval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38400" y="3819525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9" name="Oval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57850" y="3917950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0" name="Oval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15113" y="32131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1" name="Oval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67375" y="3213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2" name="Oval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19875" y="391795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3" name="Rectangle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" y="4114800"/>
            <a:ext cx="77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 dirty="0" smtClean="0"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latin typeface="Arial" charset="0"/>
              </a:rPr>
              <a:t>	To </a:t>
            </a:r>
            <a:r>
              <a:rPr lang="en-US" sz="2400" dirty="0" err="1">
                <a:latin typeface="Arial" charset="0"/>
              </a:rPr>
              <a:t>unwarp</a:t>
            </a:r>
            <a:r>
              <a:rPr lang="en-US" sz="2400" dirty="0">
                <a:latin typeface="Arial" charset="0"/>
              </a:rPr>
              <a:t> (rectify) an </a:t>
            </a:r>
            <a:r>
              <a:rPr lang="en-US" sz="2400" dirty="0" smtClean="0">
                <a:latin typeface="Arial" charset="0"/>
              </a:rPr>
              <a:t>image solve </a:t>
            </a:r>
            <a:r>
              <a:rPr lang="en-US" sz="2400" dirty="0">
                <a:latin typeface="Arial" charset="0"/>
              </a:rPr>
              <a:t>for </a:t>
            </a:r>
            <a:r>
              <a:rPr lang="en-US" sz="2400" dirty="0" err="1">
                <a:latin typeface="Arial" charset="0"/>
              </a:rPr>
              <a:t>homography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</a:rPr>
              <a:t>H</a:t>
            </a:r>
            <a:r>
              <a:rPr lang="en-US" sz="2400" dirty="0">
                <a:latin typeface="Arial" charset="0"/>
              </a:rPr>
              <a:t> given </a:t>
            </a:r>
            <a:r>
              <a:rPr lang="en-US" sz="2400" b="1" dirty="0">
                <a:latin typeface="Arial" charset="0"/>
              </a:rPr>
              <a:t>p</a:t>
            </a:r>
            <a:r>
              <a:rPr lang="en-US" sz="2400" dirty="0">
                <a:latin typeface="Arial" charset="0"/>
              </a:rPr>
              <a:t> and </a:t>
            </a:r>
            <a:r>
              <a:rPr lang="en-US" sz="2400" b="1" dirty="0" err="1">
                <a:latin typeface="Arial" charset="0"/>
              </a:rPr>
              <a:t>p</a:t>
            </a:r>
            <a:r>
              <a:rPr lang="en-US" sz="2400" b="1" dirty="0" err="1" smtClean="0">
                <a:latin typeface="Arial" charset="0"/>
              </a:rPr>
              <a:t>’</a:t>
            </a:r>
            <a:r>
              <a:rPr lang="en-US" sz="2400" b="1" dirty="0" smtClean="0">
                <a:latin typeface="Arial" charset="0"/>
              </a:rPr>
              <a:t>:  </a:t>
            </a:r>
            <a:r>
              <a:rPr lang="en-US" sz="2400" dirty="0" err="1" smtClean="0">
                <a:latin typeface="Arial" charset="0"/>
              </a:rPr>
              <a:t>w</a:t>
            </a:r>
            <a:r>
              <a:rPr lang="en-US" sz="2400" b="1" dirty="0" err="1" smtClean="0">
                <a:latin typeface="Arial" charset="0"/>
              </a:rPr>
              <a:t>p</a:t>
            </a:r>
            <a:r>
              <a:rPr lang="en-US" sz="2400" b="1" dirty="0" smtClean="0">
                <a:latin typeface="Arial" charset="0"/>
              </a:rPr>
              <a:t>’=Hp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330774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89075" y="33528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p</a:t>
            </a:r>
          </a:p>
        </p:txBody>
      </p:sp>
      <p:sp>
        <p:nvSpPr>
          <p:cNvPr id="330775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94363" y="3124200"/>
            <a:ext cx="40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charset="0"/>
              </a:rPr>
              <a:t>p’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038600" y="2590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Stitching Algorithm Overview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Detect </a:t>
            </a:r>
            <a:r>
              <a:rPr lang="en-US" dirty="0" err="1" smtClean="0"/>
              <a:t>keypoints</a:t>
            </a:r>
            <a:r>
              <a:rPr lang="en-US" dirty="0" smtClean="0"/>
              <a:t> (e.g., SIFT)</a:t>
            </a: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Match </a:t>
            </a:r>
            <a:r>
              <a:rPr lang="en-US" dirty="0" err="1" smtClean="0"/>
              <a:t>keypoints</a:t>
            </a:r>
            <a:r>
              <a:rPr lang="en-US" dirty="0" smtClean="0"/>
              <a:t> (e.g., 1</a:t>
            </a:r>
            <a:r>
              <a:rPr lang="en-US" baseline="30000" dirty="0" smtClean="0"/>
              <a:t>st</a:t>
            </a:r>
            <a:r>
              <a:rPr lang="en-US" dirty="0" smtClean="0"/>
              <a:t>/2</a:t>
            </a:r>
            <a:r>
              <a:rPr lang="en-US" baseline="30000" dirty="0" smtClean="0"/>
              <a:t>nd</a:t>
            </a:r>
            <a:r>
              <a:rPr lang="en-US" dirty="0" smtClean="0"/>
              <a:t> NN &lt; thresh)</a:t>
            </a: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Estimate </a:t>
            </a:r>
            <a:r>
              <a:rPr lang="en-US" dirty="0" err="1" smtClean="0"/>
              <a:t>homography</a:t>
            </a:r>
            <a:r>
              <a:rPr lang="en-US" dirty="0" smtClean="0"/>
              <a:t> with four matched </a:t>
            </a:r>
            <a:r>
              <a:rPr lang="en-US" dirty="0" err="1" smtClean="0"/>
              <a:t>keypoints</a:t>
            </a:r>
            <a:r>
              <a:rPr lang="en-US" dirty="0" smtClean="0"/>
              <a:t> (using RANSAC)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Combine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homography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355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	Assume we have four matched points: How do we compute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smtClean="0"/>
              <a:t>H</a:t>
            </a:r>
            <a:r>
              <a:rPr lang="en-US" dirty="0" smtClean="0"/>
              <a:t>?</a:t>
            </a:r>
          </a:p>
          <a:p>
            <a:pPr>
              <a:defRPr/>
            </a:pPr>
            <a:endParaRPr lang="en-US" sz="1200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Direct Linear Transformation (DLT)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0" y="3505200"/>
          <a:ext cx="15700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3" imgW="495000" imgH="164880" progId="Equation.3">
                  <p:embed/>
                </p:oleObj>
              </mc:Choice>
              <mc:Fallback>
                <p:oleObj name="Equation" r:id="rId3" imgW="495000" imgH="1648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05200"/>
                        <a:ext cx="1570038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81000" y="5029200"/>
          <a:ext cx="66675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5" imgW="3187440" imgH="469800" progId="Equation.3">
                  <p:embed/>
                </p:oleObj>
              </mc:Choice>
              <mc:Fallback>
                <p:oleObj name="Equation" r:id="rId5" imgW="318744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029200"/>
                        <a:ext cx="6667500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581400" y="3200400"/>
          <a:ext cx="1028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7" imgW="672840" imgH="698400" progId="Equation.3">
                  <p:embed/>
                </p:oleObj>
              </mc:Choice>
              <mc:Fallback>
                <p:oleObj name="Equation" r:id="rId7" imgW="672840" imgH="69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200400"/>
                        <a:ext cx="10287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5105400" y="2971800"/>
          <a:ext cx="2251075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9" imgW="1130040" imgH="711000" progId="Equation.3">
                  <p:embed/>
                </p:oleObj>
              </mc:Choice>
              <mc:Fallback>
                <p:oleObj name="Equation" r:id="rId9" imgW="113004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971800"/>
                        <a:ext cx="2251075" cy="1417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7766050" y="4552950"/>
          <a:ext cx="546100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11" imgW="558720" imgH="2082600" progId="Equation.3">
                  <p:embed/>
                </p:oleObj>
              </mc:Choice>
              <mc:Fallback>
                <p:oleObj name="Equation" r:id="rId11" imgW="558720" imgH="20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552950"/>
                        <a:ext cx="546100" cy="203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homography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Direct Linear Transform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r>
              <a:rPr lang="en-US" sz="2400" smtClean="0"/>
              <a:t>Apply SVD: </a:t>
            </a:r>
            <a:r>
              <a:rPr lang="en-US" sz="2400" b="1" i="1" smtClean="0"/>
              <a:t>UDV</a:t>
            </a:r>
            <a:r>
              <a:rPr lang="en-US" sz="2400" i="1" baseline="30000" smtClean="0"/>
              <a:t>T</a:t>
            </a:r>
            <a:r>
              <a:rPr lang="en-US" sz="2400" baseline="30000" smtClean="0"/>
              <a:t> </a:t>
            </a:r>
            <a:r>
              <a:rPr lang="en-US" sz="2400" smtClean="0"/>
              <a:t>= </a:t>
            </a:r>
            <a:r>
              <a:rPr lang="en-US" sz="2400" b="1" i="1" smtClean="0"/>
              <a:t>A</a:t>
            </a:r>
          </a:p>
          <a:p>
            <a:r>
              <a:rPr lang="en-US" sz="2400" b="1" i="1" smtClean="0"/>
              <a:t>h = V</a:t>
            </a:r>
            <a:r>
              <a:rPr lang="en-US" sz="2400" baseline="-25000" smtClean="0"/>
              <a:t>smallest</a:t>
            </a:r>
            <a:r>
              <a:rPr lang="en-US" sz="2400" smtClean="0"/>
              <a:t> (column of </a:t>
            </a:r>
            <a:r>
              <a:rPr lang="en-US" sz="2400" b="1" i="1" smtClean="0"/>
              <a:t>V</a:t>
            </a:r>
            <a:r>
              <a:rPr lang="en-US" sz="2400" smtClean="0"/>
              <a:t> corr. to smallest singular value)</a:t>
            </a:r>
          </a:p>
          <a:p>
            <a:endParaRPr lang="en-US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411538" y="4881563"/>
          <a:ext cx="2381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4881563"/>
                        <a:ext cx="2381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3"/>
          <p:cNvGraphicFramePr>
            <a:graphicFrameLocks noChangeAspect="1"/>
          </p:cNvGraphicFramePr>
          <p:nvPr/>
        </p:nvGraphicFramePr>
        <p:xfrm>
          <a:off x="1238250" y="5029200"/>
          <a:ext cx="2779713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6" imgW="1765080" imgH="939600" progId="Equation.3">
                  <p:embed/>
                </p:oleObj>
              </mc:Choice>
              <mc:Fallback>
                <p:oleObj name="Equation" r:id="rId6" imgW="1765080" imgH="939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5029200"/>
                        <a:ext cx="2779713" cy="147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49225" y="1922463"/>
          <a:ext cx="8924925" cy="196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8" imgW="4267080" imgH="939600" progId="Equation.3">
                  <p:embed/>
                </p:oleObj>
              </mc:Choice>
              <mc:Fallback>
                <p:oleObj name="Equation" r:id="rId8" imgW="4267080" imgH="939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1922463"/>
                        <a:ext cx="8924925" cy="196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57800" y="5029200"/>
            <a:ext cx="2895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Matlab </a:t>
            </a:r>
          </a:p>
          <a:p>
            <a:pPr eaLnBrk="1" hangingPunct="1"/>
            <a:r>
              <a:rPr lang="en-US">
                <a:latin typeface="Courier New" pitchFamily="49" charset="0"/>
                <a:cs typeface="Courier New" pitchFamily="49" charset="0"/>
              </a:rPr>
              <a:t>[U, S, V] = svd(A);</a:t>
            </a:r>
          </a:p>
          <a:p>
            <a:pPr eaLnBrk="1" hangingPunct="1"/>
            <a:r>
              <a:rPr lang="en-US">
                <a:latin typeface="Courier New" pitchFamily="49" charset="0"/>
                <a:cs typeface="Courier New" pitchFamily="49" charset="0"/>
              </a:rPr>
              <a:t>h = V(:, end);</a:t>
            </a:r>
          </a:p>
          <a:p>
            <a:pPr eaLnBrk="1" hangingPunct="1"/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6488113"/>
            <a:ext cx="666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Explanations of </a:t>
            </a:r>
            <a:r>
              <a:rPr lang="en-US" dirty="0">
                <a:hlinkClick r:id="rId10"/>
              </a:rPr>
              <a:t>SVD</a:t>
            </a:r>
            <a:r>
              <a:rPr lang="en-US" dirty="0"/>
              <a:t> and </a:t>
            </a:r>
            <a:r>
              <a:rPr lang="en-US" dirty="0">
                <a:hlinkClick r:id="rId11"/>
              </a:rPr>
              <a:t>solving homogeneous linear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homography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Assume we have four matched points: How do we compute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smtClean="0"/>
              <a:t>H</a:t>
            </a:r>
            <a:r>
              <a:rPr lang="en-US" dirty="0" smtClean="0"/>
              <a:t>?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Normalized DLT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Normalize coordinates 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Translate for zero mean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Scale so that average distance to origin </a:t>
            </a:r>
            <a:r>
              <a:rPr lang="en-US" smtClean="0"/>
              <a:t>is ~</a:t>
            </a:r>
            <a:r>
              <a:rPr lang="en-US" dirty="0" err="1" smtClean="0"/>
              <a:t>sqrt</a:t>
            </a:r>
            <a:r>
              <a:rPr lang="en-US" dirty="0" smtClean="0"/>
              <a:t>(2)</a:t>
            </a:r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r>
              <a:rPr lang="en-US" dirty="0" smtClean="0"/>
              <a:t>This makes problem better behaved numerically (see HZ p. 107-108)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Compute     using DLT in normalized coordinates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Unnormalize</a:t>
            </a:r>
            <a:r>
              <a:rPr lang="en-US" dirty="0" smtClean="0"/>
              <a:t>: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352800" y="3962400"/>
          <a:ext cx="11128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4" imgW="482400" imgH="164880" progId="Equation.3">
                  <p:embed/>
                </p:oleObj>
              </mc:Choice>
              <mc:Fallback>
                <p:oleObj name="Equation" r:id="rId4" imgW="48240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962400"/>
                        <a:ext cx="11128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862513" y="3917950"/>
          <a:ext cx="12731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6" imgW="583920" imgH="164880" progId="Equation.3">
                  <p:embed/>
                </p:oleObj>
              </mc:Choice>
              <mc:Fallback>
                <p:oleObj name="Equation" r:id="rId6" imgW="58392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513" y="3917950"/>
                        <a:ext cx="12731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3"/>
          <p:cNvGraphicFramePr>
            <a:graphicFrameLocks noChangeAspect="1"/>
          </p:cNvGraphicFramePr>
          <p:nvPr/>
        </p:nvGraphicFramePr>
        <p:xfrm>
          <a:off x="3124200" y="5486400"/>
          <a:ext cx="18462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8" imgW="799920" imgH="190440" progId="Equation.3">
                  <p:embed/>
                </p:oleObj>
              </mc:Choice>
              <mc:Fallback>
                <p:oleObj name="Equation" r:id="rId8" imgW="799920" imgH="1904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486400"/>
                        <a:ext cx="1846263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3"/>
          <p:cNvGraphicFramePr>
            <a:graphicFrameLocks noChangeAspect="1"/>
          </p:cNvGraphicFramePr>
          <p:nvPr/>
        </p:nvGraphicFramePr>
        <p:xfrm>
          <a:off x="3124200" y="6096000"/>
          <a:ext cx="12461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10" imgW="571320" imgH="228600" progId="Equation.3">
                  <p:embed/>
                </p:oleObj>
              </mc:Choice>
              <mc:Fallback>
                <p:oleObj name="Equation" r:id="rId10" imgW="57132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6096000"/>
                        <a:ext cx="124618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484438" y="4997450"/>
          <a:ext cx="38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12" imgW="164880" imgH="203040" progId="Equation.3">
                  <p:embed/>
                </p:oleObj>
              </mc:Choice>
              <mc:Fallback>
                <p:oleObj name="Equation" r:id="rId12" imgW="1648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997450"/>
                        <a:ext cx="38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homography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1355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Assume we have matched points with outliers: How do we compute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smtClean="0"/>
              <a:t>H</a:t>
            </a:r>
            <a:r>
              <a:rPr lang="en-US" dirty="0" smtClean="0"/>
              <a:t>?</a:t>
            </a:r>
          </a:p>
          <a:p>
            <a:pPr>
              <a:defRPr/>
            </a:pPr>
            <a:endParaRPr lang="en-US" sz="1200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Automatic </a:t>
            </a:r>
            <a:r>
              <a:rPr lang="en-US" dirty="0" err="1" smtClean="0"/>
              <a:t>Homography</a:t>
            </a:r>
            <a:r>
              <a:rPr lang="en-US" dirty="0" smtClean="0"/>
              <a:t> Estimation with RANSAC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Choose number of samples </a:t>
            </a:r>
            <a:r>
              <a:rPr lang="en-US" i="1" dirty="0" smtClean="0"/>
              <a:t>N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30600"/>
            <a:ext cx="45720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11"/>
          <p:cNvSpPr txBox="1">
            <a:spLocks noChangeArrowheads="1"/>
          </p:cNvSpPr>
          <p:nvPr/>
        </p:nvSpPr>
        <p:spPr bwMode="auto">
          <a:xfrm>
            <a:off x="7391400" y="655320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3"/>
              </a:rPr>
              <a:t>HZ Tutorial ‘99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homography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1355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Assume we have matched points with outliers: How do we compute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smtClean="0"/>
              <a:t>H</a:t>
            </a:r>
            <a:r>
              <a:rPr lang="en-US" dirty="0" smtClean="0"/>
              <a:t>?</a:t>
            </a:r>
          </a:p>
          <a:p>
            <a:pPr>
              <a:defRPr/>
            </a:pPr>
            <a:endParaRPr lang="en-US" sz="1200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Automatic </a:t>
            </a:r>
            <a:r>
              <a:rPr lang="en-US" dirty="0" err="1" smtClean="0"/>
              <a:t>Homography</a:t>
            </a:r>
            <a:r>
              <a:rPr lang="en-US" dirty="0" smtClean="0"/>
              <a:t> Estimation with RANSAC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Choose number of samples </a:t>
            </a:r>
            <a:r>
              <a:rPr lang="en-US" i="1" dirty="0" smtClean="0"/>
              <a:t>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Choose 4 random potential matches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Compute </a:t>
            </a:r>
            <a:r>
              <a:rPr lang="en-US" b="1" dirty="0" smtClean="0"/>
              <a:t>H</a:t>
            </a:r>
            <a:r>
              <a:rPr lang="en-US" dirty="0" smtClean="0"/>
              <a:t> using normalized DLT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Project points from </a:t>
            </a:r>
            <a:r>
              <a:rPr lang="en-US" b="1" dirty="0" smtClean="0"/>
              <a:t>x</a:t>
            </a:r>
            <a:r>
              <a:rPr lang="en-US" dirty="0" smtClean="0"/>
              <a:t> to </a:t>
            </a:r>
            <a:r>
              <a:rPr lang="en-US" b="1" dirty="0" smtClean="0"/>
              <a:t>x</a:t>
            </a:r>
            <a:r>
              <a:rPr lang="en-US" dirty="0" smtClean="0"/>
              <a:t>’ for each potentially matching pair: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Count points with projected distance  &lt;  t</a:t>
            </a:r>
          </a:p>
          <a:p>
            <a:pPr marL="914400" lvl="1" indent="-514350">
              <a:defRPr/>
            </a:pPr>
            <a:r>
              <a:rPr lang="en-US" dirty="0" smtClean="0"/>
              <a:t>E.g., t = </a:t>
            </a:r>
            <a:r>
              <a:rPr lang="en-US" dirty="0" smtClean="0"/>
              <a:t>3 </a:t>
            </a:r>
            <a:r>
              <a:rPr lang="en-US" dirty="0" smtClean="0"/>
              <a:t>pixels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Repeat steps 2-5 </a:t>
            </a:r>
            <a:r>
              <a:rPr lang="en-US" i="1" dirty="0" smtClean="0"/>
              <a:t>N</a:t>
            </a:r>
            <a:r>
              <a:rPr lang="en-US" dirty="0" smtClean="0"/>
              <a:t> times</a:t>
            </a:r>
          </a:p>
          <a:p>
            <a:pPr marL="914400" lvl="1" indent="-514350">
              <a:defRPr/>
            </a:pPr>
            <a:r>
              <a:rPr lang="en-US" dirty="0" smtClean="0"/>
              <a:t>Choose </a:t>
            </a:r>
            <a:r>
              <a:rPr lang="en-US" b="1" dirty="0" smtClean="0"/>
              <a:t>H</a:t>
            </a:r>
            <a:r>
              <a:rPr lang="en-US" dirty="0" smtClean="0"/>
              <a:t> with most inliers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/>
          </a:p>
        </p:txBody>
      </p:sp>
      <p:sp>
        <p:nvSpPr>
          <p:cNvPr id="4101" name="TextBox 11"/>
          <p:cNvSpPr txBox="1">
            <a:spLocks noChangeArrowheads="1"/>
          </p:cNvSpPr>
          <p:nvPr/>
        </p:nvSpPr>
        <p:spPr bwMode="auto">
          <a:xfrm>
            <a:off x="7391400" y="655320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3"/>
              </a:rPr>
              <a:t>HZ Tutorial ‘99</a:t>
            </a:r>
            <a:endParaRPr lang="en-US"/>
          </a:p>
        </p:txBody>
      </p:sp>
      <p:sp>
        <p:nvSpPr>
          <p:cNvPr id="8" name="Curved Right Arrow 7"/>
          <p:cNvSpPr/>
          <p:nvPr/>
        </p:nvSpPr>
        <p:spPr>
          <a:xfrm flipV="1">
            <a:off x="112713" y="3048000"/>
            <a:ext cx="381000" cy="1981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3794" name="Object 3"/>
          <p:cNvGraphicFramePr>
            <a:graphicFrameLocks noChangeAspect="1"/>
          </p:cNvGraphicFramePr>
          <p:nvPr/>
        </p:nvGraphicFramePr>
        <p:xfrm>
          <a:off x="3276600" y="3886200"/>
          <a:ext cx="10763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4" imgW="571320" imgH="228600" progId="Equation.3">
                  <p:embed/>
                </p:oleObj>
              </mc:Choice>
              <mc:Fallback>
                <p:oleObj name="Equation" r:id="rId4" imgW="57132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6200"/>
                        <a:ext cx="107632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Image Stitching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Compute interest points on each image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candidate matches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Estimate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smtClean="0"/>
              <a:t>H </a:t>
            </a:r>
            <a:r>
              <a:rPr lang="en-US" dirty="0" smtClean="0"/>
              <a:t>using matched points and RANSAC with normalized DLT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Project each image onto the same surface and blend</a:t>
            </a:r>
          </a:p>
          <a:p>
            <a:pPr marL="914400" lvl="1" indent="-514350">
              <a:defRPr/>
            </a:pPr>
            <a:r>
              <a:rPr lang="en-US" dirty="0" err="1" smtClean="0"/>
              <a:t>Matlab</a:t>
            </a:r>
            <a:r>
              <a:rPr lang="en-US" dirty="0" smtClean="0"/>
              <a:t>: </a:t>
            </a:r>
            <a:r>
              <a:rPr lang="en-US" dirty="0" err="1" smtClean="0"/>
              <a:t>maketform</a:t>
            </a:r>
            <a:r>
              <a:rPr lang="en-US" dirty="0" smtClean="0"/>
              <a:t>, </a:t>
            </a:r>
            <a:r>
              <a:rPr lang="en-US" dirty="0" err="1" smtClean="0"/>
              <a:t>imtransform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WINDOWS\Desktop\iccv2003\images\SIFT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24300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WINDOWS\Desktop\iccv2003\images\SIF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4300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602038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Initial Matched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7653" name="Picture 7" descr="C:\WINDOWS\Desktop\is2003\images\matches1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1125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C:\WINDOWS\Desktop\is2003\images\matches2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543300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Final Matched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Homeworks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2 due today</a:t>
            </a:r>
          </a:p>
          <a:p>
            <a:pPr lvl="1"/>
            <a:r>
              <a:rPr lang="en-US" dirty="0" smtClean="0"/>
              <a:t>Will try to have it graded by Mar 8 (ECCV deadline on March 5)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HW 3 has been released (due in 2 weeks)</a:t>
            </a:r>
          </a:p>
          <a:p>
            <a:endParaRPr lang="en-US" dirty="0"/>
          </a:p>
          <a:p>
            <a:r>
              <a:rPr lang="en-US" dirty="0" smtClean="0"/>
              <a:t>Who designs/grades?</a:t>
            </a:r>
          </a:p>
          <a:p>
            <a:pPr lvl="1"/>
            <a:r>
              <a:rPr lang="en-US" dirty="0" smtClean="0"/>
              <a:t>Derek mainly for HW1, HW3, HW5</a:t>
            </a:r>
          </a:p>
          <a:p>
            <a:pPr lvl="1"/>
            <a:r>
              <a:rPr lang="en-US" dirty="0" smtClean="0"/>
              <a:t>Ruiqi mainly for HW2, HW4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26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027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Verification</a:t>
            </a:r>
          </a:p>
        </p:txBody>
      </p:sp>
      <p:pic>
        <p:nvPicPr>
          <p:cNvPr id="28677" name="Picture 1032" descr="C:\WINDOWS\Desktop\iccv2003\images\inliers1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33" descr="C:\WINDOWS\Desktop\iccv2003\images\inliers2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9701" name="Picture 7" descr="C:\WINDOWS\Desktop\is2003\images\homograp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922713"/>
            <a:ext cx="569118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8"/>
          <p:cNvSpPr>
            <a:spLocks noChangeArrowheads="1"/>
          </p:cNvSpPr>
          <p:nvPr/>
        </p:nvSpPr>
        <p:spPr bwMode="auto">
          <a:xfrm>
            <a:off x="4191000" y="3200400"/>
            <a:ext cx="739775" cy="1090613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a Projection Surface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	Many to choose: planar, cylindrical, spherical, cubic, etc.</a:t>
            </a:r>
          </a:p>
        </p:txBody>
      </p:sp>
      <p:pic>
        <p:nvPicPr>
          <p:cNvPr id="30724" name="Picture 2" descr="C:\Users\Hoiem\Documents\Classes\Computational Photography - Fall 2010\projects\stitching\display\initial_match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6389"/>
          <a:stretch>
            <a:fillRect/>
          </a:stretch>
        </p:blipFill>
        <p:spPr bwMode="auto">
          <a:xfrm>
            <a:off x="457200" y="2590800"/>
            <a:ext cx="83597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Mapping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804737" y="2409527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87579" y="2213011"/>
            <a:ext cx="2438400" cy="88231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887579" y="454312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039979" y="2409527"/>
            <a:ext cx="0" cy="22860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068053" y="2594011"/>
            <a:ext cx="886326" cy="2101516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35179" y="340012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647101" y="337629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039979" y="2384375"/>
            <a:ext cx="2133600" cy="2311153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44897" y="280219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45991" y="21291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0529" y="6065966"/>
            <a:ext cx="6135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For red image: pixels are already on the planar surface</a:t>
            </a:r>
          </a:p>
          <a:p>
            <a:pPr marL="342900" indent="-342900">
              <a:buAutoNum type="arabicParenR"/>
            </a:pPr>
            <a:r>
              <a:rPr lang="en-US" dirty="0" smtClean="0"/>
              <a:t>For green image: map to first image plane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804737" y="2384375"/>
            <a:ext cx="4588042" cy="16768"/>
          </a:xfrm>
          <a:prstGeom prst="line">
            <a:avLst/>
          </a:prstGeom>
          <a:ln w="38100">
            <a:solidFill>
              <a:srgbClr val="32000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039979" y="2409527"/>
            <a:ext cx="3352800" cy="2286000"/>
          </a:xfrm>
          <a:prstGeom prst="line">
            <a:avLst/>
          </a:prstGeom>
          <a:ln w="28575">
            <a:solidFill>
              <a:srgbClr val="3200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1804737" y="2457182"/>
            <a:ext cx="1235242" cy="2234768"/>
          </a:xfrm>
          <a:prstGeom prst="line">
            <a:avLst/>
          </a:prstGeom>
          <a:ln w="28575">
            <a:solidFill>
              <a:srgbClr val="3200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7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</a:t>
            </a:r>
            <a:r>
              <a:rPr lang="en-US" dirty="0" smtClean="0"/>
              <a:t>Projection</a:t>
            </a:r>
            <a:endParaRPr lang="en-US" dirty="0" smtClean="0"/>
          </a:p>
        </p:txBody>
      </p:sp>
      <p:pic>
        <p:nvPicPr>
          <p:cNvPr id="31747" name="Picture 3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9155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057400" y="5638800"/>
            <a:ext cx="1076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Planar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7096125" y="6550025"/>
            <a:ext cx="204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Photos by Russ Hewett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</a:t>
            </a:r>
            <a:r>
              <a:rPr lang="en-US" dirty="0" smtClean="0"/>
              <a:t>Projection</a:t>
            </a:r>
            <a:endParaRPr lang="en-US" dirty="0" smtClean="0"/>
          </a:p>
        </p:txBody>
      </p:sp>
      <p:pic>
        <p:nvPicPr>
          <p:cNvPr id="32771" name="Picture 3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1" r="665" b="23344"/>
          <a:stretch>
            <a:fillRect/>
          </a:stretch>
        </p:blipFill>
        <p:spPr bwMode="auto">
          <a:xfrm>
            <a:off x="304800" y="2209800"/>
            <a:ext cx="853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4038600" y="1676400"/>
            <a:ext cx="1076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Planar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Cylindrical Mapping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28800" y="1295400"/>
            <a:ext cx="4572000" cy="4572000"/>
          </a:xfrm>
          <a:prstGeom prst="ellipse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803358" y="12954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86200" y="1098884"/>
            <a:ext cx="2438400" cy="88231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8862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38600" y="1295400"/>
            <a:ext cx="0" cy="22860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066674" y="1479884"/>
            <a:ext cx="886326" cy="2101516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33800" y="228600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509837" y="257475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3048000" y="1343055"/>
            <a:ext cx="990600" cy="2238345"/>
          </a:xfrm>
          <a:prstGeom prst="line">
            <a:avLst/>
          </a:prstGeom>
          <a:ln w="38100">
            <a:solidFill>
              <a:srgbClr val="32000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14001" y="11028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51748" y="128701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0529" y="6065966"/>
            <a:ext cx="8058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For red image: compute h, theta on cylindrical surface from (u, v)</a:t>
            </a:r>
          </a:p>
          <a:p>
            <a:pPr marL="342900" indent="-342900">
              <a:buAutoNum type="arabicParenR"/>
            </a:pPr>
            <a:r>
              <a:rPr lang="en-US" dirty="0" smtClean="0"/>
              <a:t>For green image: map to first image plane, than map to cylindrical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Cylindrical </a:t>
            </a:r>
            <a:r>
              <a:rPr lang="en-US" dirty="0" smtClean="0"/>
              <a:t>Projection</a:t>
            </a:r>
          </a:p>
        </p:txBody>
      </p:sp>
      <p:pic>
        <p:nvPicPr>
          <p:cNvPr id="33795" name="Picture 2" descr="C:\Users\Hoiem\Documents\Classes\Computational Photography - Fall 2010\projects\stitching\display\merged_cylindr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19288"/>
            <a:ext cx="90868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3429000" y="1371600"/>
            <a:ext cx="160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Cylindrical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Cylindrical </a:t>
            </a:r>
            <a:r>
              <a:rPr lang="en-US" dirty="0" smtClean="0"/>
              <a:t>Projection</a:t>
            </a:r>
          </a:p>
        </p:txBody>
      </p:sp>
      <p:pic>
        <p:nvPicPr>
          <p:cNvPr id="34819" name="Picture 2" descr="C:\Users\Hoiem\Documents\Classes\Computational Photography - Fall 2010\projects\stitching\display\merged_cylindr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" b="4575"/>
          <a:stretch>
            <a:fillRect/>
          </a:stretch>
        </p:blipFill>
        <p:spPr bwMode="auto">
          <a:xfrm>
            <a:off x="28575" y="2057400"/>
            <a:ext cx="9086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3429000" y="1371600"/>
            <a:ext cx="160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Cylindrical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4" name="Picture 3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1" r="665" b="23344"/>
          <a:stretch>
            <a:fillRect/>
          </a:stretch>
        </p:blipFill>
        <p:spPr bwMode="auto">
          <a:xfrm>
            <a:off x="304800" y="838200"/>
            <a:ext cx="853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 descr="C:\Users\Hoiem\Documents\Classes\Computational Photography - Fall 2010\projects\stitching\display\merged_cylindric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" t="4575" b="4575"/>
          <a:stretch>
            <a:fillRect/>
          </a:stretch>
        </p:blipFill>
        <p:spPr bwMode="auto">
          <a:xfrm>
            <a:off x="0" y="39624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7848600" y="3352800"/>
            <a:ext cx="890588" cy="369888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Planar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7620000" y="6248400"/>
            <a:ext cx="1365250" cy="369888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Cylindrical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0" t="5866" r="29200" b="21333"/>
          <a:stretch/>
        </p:blipFill>
        <p:spPr bwMode="auto">
          <a:xfrm>
            <a:off x="1085850" y="838200"/>
            <a:ext cx="648956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3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grpSp>
        <p:nvGrpSpPr>
          <p:cNvPr id="37891" name="Group 40"/>
          <p:cNvGrpSpPr>
            <a:grpSpLocks/>
          </p:cNvGrpSpPr>
          <p:nvPr/>
        </p:nvGrpSpPr>
        <p:grpSpPr bwMode="auto">
          <a:xfrm>
            <a:off x="990600" y="963613"/>
            <a:ext cx="7010400" cy="5360987"/>
            <a:chOff x="45" y="0"/>
            <a:chExt cx="8064" cy="6166"/>
          </a:xfrm>
        </p:grpSpPr>
        <p:grpSp>
          <p:nvGrpSpPr>
            <p:cNvPr id="37894" name="Group 7"/>
            <p:cNvGrpSpPr>
              <a:grpSpLocks noChangeAspect="1"/>
            </p:cNvGrpSpPr>
            <p:nvPr/>
          </p:nvGrpSpPr>
          <p:grpSpPr bwMode="auto">
            <a:xfrm>
              <a:off x="762" y="2689"/>
              <a:ext cx="6855" cy="3477"/>
              <a:chOff x="9504" y="5904"/>
              <a:chExt cx="8160" cy="4137"/>
            </a:xfrm>
          </p:grpSpPr>
          <p:pic>
            <p:nvPicPr>
              <p:cNvPr id="37921" name="Picture 8" descr="C:\WINDOWS\Desktop\is2003\images\rohr2Large.jpg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5904"/>
                <a:ext cx="3840" cy="2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2" name="Picture 9" descr="C:\WINDOWS\Desktop\is2003\images\rohr1Large.jpg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4" y="5904"/>
                <a:ext cx="3241" cy="4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3" name="Picture 10" descr="C:\WINDOWS\Desktop\is2003\images\rohr3Large.jpg"/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8256"/>
                <a:ext cx="2496" cy="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4" name="Picture 11" descr="C:\WINDOWS\Desktop\is2003\images\rohr4Large.jpg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08" y="8256"/>
                <a:ext cx="2256" cy="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895" name="Group 12"/>
            <p:cNvGrpSpPr>
              <a:grpSpLocks noChangeAspect="1"/>
            </p:cNvGrpSpPr>
            <p:nvPr/>
          </p:nvGrpSpPr>
          <p:grpSpPr bwMode="auto">
            <a:xfrm>
              <a:off x="45" y="0"/>
              <a:ext cx="8064" cy="2268"/>
              <a:chOff x="9216" y="4176"/>
              <a:chExt cx="9216" cy="2592"/>
            </a:xfrm>
          </p:grpSpPr>
          <p:pic>
            <p:nvPicPr>
              <p:cNvPr id="37897" name="Picture 13" descr="C:\WINDOWS\Desktop\is2003\images\thumb\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8" name="Picture 14" descr="C:\WINDOWS\Desktop\is2003\images\thumb\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9" name="Picture 15" descr="C:\WINDOWS\Desktop\is2003\images\thumb\2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0" name="Picture 16" descr="C:\WINDOWS\Desktop\is2003\images\thumb\4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1" name="Picture 17" descr="C:\WINDOWS\Desktop\is2003\images\thumb\5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2" name="Picture 18" descr="C:\WINDOWS\Desktop\is2003\images\thumb\6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3" name="Picture 19" descr="C:\WINDOWS\Desktop\is2003\images\thumb\7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4" name="Picture 20" descr="C:\WINDOWS\Desktop\is2003\images\thumb\8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5" name="Picture 21" descr="C:\WINDOWS\Desktop\is2003\images\thumb\9.jp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6" name="Picture 22" descr="C:\WINDOWS\Desktop\is2003\images\thumb\10.jp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7" name="Picture 23" descr="C:\WINDOWS\Desktop\is2003\images\thumb\11.jp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8" name="Picture 24" descr="C:\WINDOWS\Desktop\is2003\images\thumb\12.jp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9" name="Picture 25" descr="C:\WINDOWS\Desktop\is2003\images\thumb\13.jp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0" name="Picture 26" descr="C:\WINDOWS\Desktop\is2003\images\thumb\14.jp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1" name="Picture 27" descr="C:\WINDOWS\Desktop\is2003\images\thumb\15.jpg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2" name="Picture 28" descr="C:\WINDOWS\Desktop\is2003\images\thumb\19.jpg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3" name="Picture 29" descr="C:\WINDOWS\Desktop\is2003\images\thumb\20.jpg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4" name="Picture 30" descr="C:\WINDOWS\Desktop\is2003\images\thumb\21.jpg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5" name="Picture 31" descr="C:\WINDOWS\Desktop\is2003\images\thumb\22.jpg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6" name="Picture 32" descr="C:\WINDOWS\Desktop\is2003\images\thumb\23.jpg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7" name="Picture 33" descr="C:\WINDOWS\Desktop\is2003\images\thumb\3.jp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8" name="Picture 34" descr="C:\WINDOWS\Desktop\is2003\images\thumb\16.jpg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9" name="Picture 35" descr="C:\WINDOWS\Desktop\is2003\images\thumb\17.jpg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0" name="Picture 36" descr="C:\WINDOWS\Desktop\is2003\images\thumb\18.jpg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896" name="AutoShape 37"/>
            <p:cNvSpPr>
              <a:spLocks noChangeArrowheads="1"/>
            </p:cNvSpPr>
            <p:nvPr/>
          </p:nvSpPr>
          <p:spPr bwMode="auto">
            <a:xfrm>
              <a:off x="3639" y="2016"/>
              <a:ext cx="314" cy="482"/>
            </a:xfrm>
            <a:prstGeom prst="downArrow">
              <a:avLst>
                <a:gd name="adj1" fmla="val 50000"/>
                <a:gd name="adj2" fmla="val 36827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892" name="TextBox 35"/>
          <p:cNvSpPr txBox="1">
            <a:spLocks noChangeArrowheads="1"/>
          </p:cNvSpPr>
          <p:nvPr/>
        </p:nvSpPr>
        <p:spPr bwMode="auto">
          <a:xfrm>
            <a:off x="6022975" y="6488113"/>
            <a:ext cx="312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Brown and Lowe 2003, 2007</a:t>
            </a:r>
          </a:p>
        </p:txBody>
      </p:sp>
      <p:sp>
        <p:nvSpPr>
          <p:cNvPr id="37893" name="TextBox 36"/>
          <p:cNvSpPr txBox="1">
            <a:spLocks noChangeArrowheads="1"/>
          </p:cNvSpPr>
          <p:nvPr/>
        </p:nvSpPr>
        <p:spPr bwMode="auto">
          <a:xfrm>
            <a:off x="0" y="6550025"/>
            <a:ext cx="548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Some of following material from Brown and Lowe 2003 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Select M candidate matching images by counting matched </a:t>
            </a:r>
            <a:r>
              <a:rPr lang="en-US" dirty="0" err="1" smtClean="0"/>
              <a:t>keypoints</a:t>
            </a:r>
            <a:r>
              <a:rPr lang="en-US" dirty="0" smtClean="0"/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Solve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ij</a:t>
            </a:r>
            <a:r>
              <a:rPr lang="en-US" dirty="0" smtClean="0"/>
              <a:t> for each matched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Select M candidate matching images by counting matched </a:t>
            </a:r>
            <a:r>
              <a:rPr lang="en-US" dirty="0" err="1" smtClean="0"/>
              <a:t>keypoints</a:t>
            </a:r>
            <a:r>
              <a:rPr lang="en-US" dirty="0" smtClean="0"/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Solve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ij</a:t>
            </a:r>
            <a:r>
              <a:rPr lang="en-US" dirty="0" smtClean="0"/>
              <a:t> for each matched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Decide if match is valid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smtClean="0"/>
              <a:t>  &gt;  8  +   0.3 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 )</a:t>
            </a:r>
            <a:endParaRPr lang="en-US" baseline="-250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4572000" y="5867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114800" y="6324600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inliers</a:t>
            </a:r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6629400" y="6211888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keypoints in overlapping area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6858000" y="5867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Find connected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1987" name="Group 1032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2011" name="Picture 1033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2" name="Picture 1034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3" name="Picture 1035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4" name="Picture 1036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5" name="Picture 1037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6" name="Picture 1038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7" name="Picture 1039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8" name="Picture 1040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9" name="Picture 1041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0" name="Picture 1042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1" name="Picture 1043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2" name="Picture 1044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3" name="Picture 1045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4" name="Picture 1046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5" name="Picture 1047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6" name="Picture 1048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7" name="Picture 1049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8" name="Picture 1050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9" name="Picture 1051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0" name="Picture 1052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1" name="Picture 1053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2" name="Picture 1054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3" name="Picture 1055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4" name="Picture 1056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8" name="Line 1085"/>
          <p:cNvSpPr>
            <a:spLocks noChangeShapeType="1"/>
          </p:cNvSpPr>
          <p:nvPr/>
        </p:nvSpPr>
        <p:spPr bwMode="auto">
          <a:xfrm>
            <a:off x="15240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1086"/>
          <p:cNvSpPr>
            <a:spLocks noChangeShapeType="1"/>
          </p:cNvSpPr>
          <p:nvPr/>
        </p:nvSpPr>
        <p:spPr bwMode="auto">
          <a:xfrm flipV="1">
            <a:off x="5943600" y="1676400"/>
            <a:ext cx="758825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1087"/>
          <p:cNvSpPr>
            <a:spLocks noChangeShapeType="1"/>
          </p:cNvSpPr>
          <p:nvPr/>
        </p:nvSpPr>
        <p:spPr bwMode="auto">
          <a:xfrm>
            <a:off x="6934200" y="16764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1088"/>
          <p:cNvSpPr>
            <a:spLocks noChangeShapeType="1"/>
          </p:cNvSpPr>
          <p:nvPr/>
        </p:nvSpPr>
        <p:spPr bwMode="auto">
          <a:xfrm>
            <a:off x="25146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1089"/>
          <p:cNvSpPr>
            <a:spLocks noChangeShapeType="1"/>
          </p:cNvSpPr>
          <p:nvPr/>
        </p:nvSpPr>
        <p:spPr bwMode="auto">
          <a:xfrm>
            <a:off x="144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1090"/>
          <p:cNvSpPr>
            <a:spLocks noChangeShapeType="1"/>
          </p:cNvSpPr>
          <p:nvPr/>
        </p:nvSpPr>
        <p:spPr bwMode="auto">
          <a:xfrm>
            <a:off x="25146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91"/>
          <p:cNvSpPr>
            <a:spLocks noChangeShapeType="1"/>
          </p:cNvSpPr>
          <p:nvPr/>
        </p:nvSpPr>
        <p:spPr bwMode="auto">
          <a:xfrm>
            <a:off x="34290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092"/>
          <p:cNvSpPr>
            <a:spLocks noChangeShapeType="1"/>
          </p:cNvSpPr>
          <p:nvPr/>
        </p:nvSpPr>
        <p:spPr bwMode="auto">
          <a:xfrm>
            <a:off x="43434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093"/>
          <p:cNvSpPr>
            <a:spLocks noChangeShapeType="1"/>
          </p:cNvSpPr>
          <p:nvPr/>
        </p:nvSpPr>
        <p:spPr bwMode="auto">
          <a:xfrm>
            <a:off x="525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094"/>
          <p:cNvSpPr>
            <a:spLocks noChangeShapeType="1"/>
          </p:cNvSpPr>
          <p:nvPr/>
        </p:nvSpPr>
        <p:spPr bwMode="auto">
          <a:xfrm>
            <a:off x="5638800" y="1600200"/>
            <a:ext cx="1524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095"/>
          <p:cNvSpPr>
            <a:spLocks noChangeShapeType="1"/>
          </p:cNvSpPr>
          <p:nvPr/>
        </p:nvSpPr>
        <p:spPr bwMode="auto">
          <a:xfrm flipH="1">
            <a:off x="6096000" y="1905000"/>
            <a:ext cx="304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1096"/>
          <p:cNvSpPr>
            <a:spLocks noChangeShapeType="1"/>
          </p:cNvSpPr>
          <p:nvPr/>
        </p:nvSpPr>
        <p:spPr bwMode="auto">
          <a:xfrm flipH="1">
            <a:off x="1676400" y="17526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097"/>
          <p:cNvSpPr>
            <a:spLocks noChangeShapeType="1"/>
          </p:cNvSpPr>
          <p:nvPr/>
        </p:nvSpPr>
        <p:spPr bwMode="auto">
          <a:xfrm flipH="1">
            <a:off x="5715000" y="1447800"/>
            <a:ext cx="18288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1098"/>
          <p:cNvSpPr>
            <a:spLocks noChangeShapeType="1"/>
          </p:cNvSpPr>
          <p:nvPr/>
        </p:nvSpPr>
        <p:spPr bwMode="auto">
          <a:xfrm flipV="1">
            <a:off x="16002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099"/>
          <p:cNvSpPr>
            <a:spLocks noChangeShapeType="1"/>
          </p:cNvSpPr>
          <p:nvPr/>
        </p:nvSpPr>
        <p:spPr bwMode="auto">
          <a:xfrm flipV="1">
            <a:off x="30480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Line 1100"/>
          <p:cNvSpPr>
            <a:spLocks noChangeShapeType="1"/>
          </p:cNvSpPr>
          <p:nvPr/>
        </p:nvSpPr>
        <p:spPr bwMode="auto">
          <a:xfrm flipV="1">
            <a:off x="47244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1101"/>
          <p:cNvSpPr>
            <a:spLocks noChangeShapeType="1"/>
          </p:cNvSpPr>
          <p:nvPr/>
        </p:nvSpPr>
        <p:spPr bwMode="auto">
          <a:xfrm flipV="1">
            <a:off x="4038600" y="1905000"/>
            <a:ext cx="2667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1102"/>
          <p:cNvSpPr>
            <a:spLocks noChangeShapeType="1"/>
          </p:cNvSpPr>
          <p:nvPr/>
        </p:nvSpPr>
        <p:spPr bwMode="auto">
          <a:xfrm flipV="1">
            <a:off x="5257800" y="1828800"/>
            <a:ext cx="609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1103"/>
          <p:cNvSpPr>
            <a:spLocks noChangeShapeType="1"/>
          </p:cNvSpPr>
          <p:nvPr/>
        </p:nvSpPr>
        <p:spPr bwMode="auto">
          <a:xfrm>
            <a:off x="1371600" y="2971800"/>
            <a:ext cx="9144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1104"/>
          <p:cNvSpPr>
            <a:spLocks noChangeShapeType="1"/>
          </p:cNvSpPr>
          <p:nvPr/>
        </p:nvSpPr>
        <p:spPr bwMode="auto">
          <a:xfrm flipV="1">
            <a:off x="2286000" y="28956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1105"/>
          <p:cNvSpPr>
            <a:spLocks noChangeShapeType="1"/>
          </p:cNvSpPr>
          <p:nvPr/>
        </p:nvSpPr>
        <p:spPr bwMode="auto">
          <a:xfrm>
            <a:off x="4038600" y="30480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1106"/>
          <p:cNvSpPr>
            <a:spLocks noChangeShapeType="1"/>
          </p:cNvSpPr>
          <p:nvPr/>
        </p:nvSpPr>
        <p:spPr bwMode="auto">
          <a:xfrm>
            <a:off x="4724400" y="28956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Line 1107"/>
          <p:cNvSpPr>
            <a:spLocks noChangeShapeType="1"/>
          </p:cNvSpPr>
          <p:nvPr/>
        </p:nvSpPr>
        <p:spPr bwMode="auto">
          <a:xfrm flipV="1">
            <a:off x="5638800" y="3124200"/>
            <a:ext cx="9144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3011" name="Group 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3050" name="Picture 4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1" name="Picture 5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2" name="Picture 6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3" name="Picture 7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4" name="Picture 8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5" name="Picture 9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6" name="Picture 10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7" name="Picture 11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8" name="Picture 1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9" name="Picture 1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0" name="Picture 1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1" name="Picture 1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2" name="Picture 1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3" name="Picture 1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4" name="Picture 1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5" name="Picture 1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6" name="Picture 2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7" name="Picture 2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8" name="Picture 2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9" name="Picture 2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0" name="Picture 2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1" name="Picture 2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2" name="Picture 2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3" name="Picture 2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2" name="AutoShape 2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3013" name="Picture 29" descr="C:\WINDOWS\Desktop\is2003\images\thumb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0" descr="C:\WINDOWS\Desktop\is2003\images\thumb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43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1" descr="C:\WINDOWS\Desktop\is2003\images\thumb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4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32" descr="C:\WINDOWS\Desktop\is2003\images\thumb\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15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33" descr="C:\WINDOWS\Desktop\is2003\images\thumb\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34" descr="C:\WINDOWS\Desktop\is2003\images\thumb\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35" descr="C:\WINDOWS\Desktop\is2003\images\thumb\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36" descr="C:\WINDOWS\Desktop\is2003\images\thumb\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37" descr="C:\WINDOWS\Desktop\is2003\images\thumb\1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38" descr="C:\WINDOWS\Desktop\is2003\images\thumb\1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39" descr="C:\WINDOWS\Desktop\is2003\images\thumb\19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40" descr="C:\WINDOWS\Desktop\is2003\images\thumb\2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41" descr="C:\WINDOWS\Desktop\is2003\images\thumb\2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42" descr="C:\WINDOWS\Desktop\is2003\images\thumb\2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43" descr="C:\WINDOWS\Desktop\is2003\images\thumb\16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44" descr="C:\WINDOWS\Desktop\is2003\images\thumb\17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45" descr="C:\WINDOWS\Desktop\is2003\images\thumb\18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46" descr="C:\WINDOWS\Desktop\is2003\images\thumb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Picture 47" descr="C:\WINDOWS\Desktop\is2003\images\thumb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3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2" name="Line 48"/>
          <p:cNvSpPr>
            <a:spLocks noChangeShapeType="1"/>
          </p:cNvSpPr>
          <p:nvPr/>
        </p:nvSpPr>
        <p:spPr bwMode="auto">
          <a:xfrm flipH="1" flipV="1">
            <a:off x="2895600" y="5334000"/>
            <a:ext cx="152400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49"/>
          <p:cNvSpPr>
            <a:spLocks noChangeShapeType="1"/>
          </p:cNvSpPr>
          <p:nvPr/>
        </p:nvSpPr>
        <p:spPr bwMode="auto">
          <a:xfrm flipH="1" flipV="1">
            <a:off x="3429000" y="4114800"/>
            <a:ext cx="0" cy="7651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Line 50"/>
          <p:cNvSpPr>
            <a:spLocks noChangeShapeType="1"/>
          </p:cNvSpPr>
          <p:nvPr/>
        </p:nvSpPr>
        <p:spPr bwMode="auto">
          <a:xfrm flipH="1" flipV="1">
            <a:off x="1981200" y="4038600"/>
            <a:ext cx="609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Line 52"/>
          <p:cNvSpPr>
            <a:spLocks noChangeShapeType="1"/>
          </p:cNvSpPr>
          <p:nvPr/>
        </p:nvSpPr>
        <p:spPr bwMode="auto">
          <a:xfrm flipH="1" flipV="1">
            <a:off x="1828800" y="54864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6" name="Line 54"/>
          <p:cNvSpPr>
            <a:spLocks noChangeShapeType="1"/>
          </p:cNvSpPr>
          <p:nvPr/>
        </p:nvSpPr>
        <p:spPr bwMode="auto">
          <a:xfrm flipH="1" flipV="1">
            <a:off x="4724400" y="58674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7" name="Line 55"/>
          <p:cNvSpPr>
            <a:spLocks noChangeShapeType="1"/>
          </p:cNvSpPr>
          <p:nvPr/>
        </p:nvSpPr>
        <p:spPr bwMode="auto">
          <a:xfrm flipH="1" flipV="1">
            <a:off x="2514600" y="48006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8" name="Line 56"/>
          <p:cNvSpPr>
            <a:spLocks noChangeShapeType="1"/>
          </p:cNvSpPr>
          <p:nvPr/>
        </p:nvSpPr>
        <p:spPr bwMode="auto">
          <a:xfrm flipH="1" flipV="1">
            <a:off x="2057400" y="4800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Line 57"/>
          <p:cNvSpPr>
            <a:spLocks noChangeShapeType="1"/>
          </p:cNvSpPr>
          <p:nvPr/>
        </p:nvSpPr>
        <p:spPr bwMode="auto">
          <a:xfrm flipH="1">
            <a:off x="2743200" y="4191000"/>
            <a:ext cx="4572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0" name="Line 58"/>
          <p:cNvSpPr>
            <a:spLocks noChangeShapeType="1"/>
          </p:cNvSpPr>
          <p:nvPr/>
        </p:nvSpPr>
        <p:spPr bwMode="auto">
          <a:xfrm flipH="1" flipV="1">
            <a:off x="2514600" y="4953000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Line 59"/>
          <p:cNvSpPr>
            <a:spLocks noChangeShapeType="1"/>
          </p:cNvSpPr>
          <p:nvPr/>
        </p:nvSpPr>
        <p:spPr bwMode="auto">
          <a:xfrm flipH="1" flipV="1">
            <a:off x="7391400" y="57912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2" name="Line 60"/>
          <p:cNvSpPr>
            <a:spLocks noChangeShapeType="1"/>
          </p:cNvSpPr>
          <p:nvPr/>
        </p:nvSpPr>
        <p:spPr bwMode="auto">
          <a:xfrm flipH="1" flipV="1">
            <a:off x="5105400" y="4800600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3" name="Line 61"/>
          <p:cNvSpPr>
            <a:spLocks noChangeShapeType="1"/>
          </p:cNvSpPr>
          <p:nvPr/>
        </p:nvSpPr>
        <p:spPr bwMode="auto">
          <a:xfrm flipV="1">
            <a:off x="5257800" y="4038600"/>
            <a:ext cx="381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4" name="Line 62"/>
          <p:cNvSpPr>
            <a:spLocks noChangeShapeType="1"/>
          </p:cNvSpPr>
          <p:nvPr/>
        </p:nvSpPr>
        <p:spPr bwMode="auto">
          <a:xfrm flipH="1" flipV="1">
            <a:off x="5943600" y="41910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5" name="Line 63"/>
          <p:cNvSpPr>
            <a:spLocks noChangeShapeType="1"/>
          </p:cNvSpPr>
          <p:nvPr/>
        </p:nvSpPr>
        <p:spPr bwMode="auto">
          <a:xfrm flipH="1" flipV="1">
            <a:off x="4800600" y="64770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6" name="Line 64"/>
          <p:cNvSpPr>
            <a:spLocks noChangeShapeType="1"/>
          </p:cNvSpPr>
          <p:nvPr/>
        </p:nvSpPr>
        <p:spPr bwMode="auto">
          <a:xfrm flipH="1" flipV="1">
            <a:off x="5257800" y="586740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7" name="Line 65"/>
          <p:cNvSpPr>
            <a:spLocks noChangeShapeType="1"/>
          </p:cNvSpPr>
          <p:nvPr/>
        </p:nvSpPr>
        <p:spPr bwMode="auto">
          <a:xfrm flipV="1">
            <a:off x="6629400" y="57912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8" name="Line 66"/>
          <p:cNvSpPr>
            <a:spLocks noChangeShapeType="1"/>
          </p:cNvSpPr>
          <p:nvPr/>
        </p:nvSpPr>
        <p:spPr bwMode="auto">
          <a:xfrm flipV="1">
            <a:off x="6858000" y="64770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9" name="Line 67"/>
          <p:cNvSpPr>
            <a:spLocks noChangeShapeType="1"/>
          </p:cNvSpPr>
          <p:nvPr/>
        </p:nvSpPr>
        <p:spPr bwMode="auto">
          <a:xfrm flipH="1" flipV="1">
            <a:off x="6629400" y="5943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4035" name="Group 1028"/>
          <p:cNvGrpSpPr>
            <a:grpSpLocks noChangeAspect="1"/>
          </p:cNvGrpSpPr>
          <p:nvPr/>
        </p:nvGrpSpPr>
        <p:grpSpPr bwMode="auto">
          <a:xfrm>
            <a:off x="1614488" y="3709988"/>
            <a:ext cx="5959475" cy="3022600"/>
            <a:chOff x="9504" y="5904"/>
            <a:chExt cx="8160" cy="4137"/>
          </a:xfrm>
        </p:grpSpPr>
        <p:pic>
          <p:nvPicPr>
            <p:cNvPr id="44062" name="Picture 1029" descr="C:\WINDOWS\Desktop\is2003\images\rohr2Large.jpg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5904"/>
              <a:ext cx="3840" cy="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3" name="Picture 1030" descr="C:\WINDOWS\Desktop\is2003\images\rohr1Large.jpg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4" y="5904"/>
              <a:ext cx="3241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4" name="Picture 1031" descr="C:\WINDOWS\Desktop\is2003\images\rohr3Large.jpg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8256"/>
              <a:ext cx="2496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5" name="Picture 1032" descr="C:\WINDOWS\Desktop\is2003\images\rohr4Large.jpg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8" y="8256"/>
              <a:ext cx="2256" cy="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36" name="Group 103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4038" name="Picture 1034" descr="C:\WINDOWS\Desktop\is2003\images\thumb\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1035" descr="C:\WINDOWS\Desktop\is2003\images\thumb\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1036" descr="C:\WINDOWS\Desktop\is2003\images\thumb\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Picture 1037" descr="C:\WINDOWS\Desktop\is2003\images\thumb\4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1038" descr="C:\WINDOWS\Desktop\is2003\images\thumb\5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3" name="Picture 1039" descr="C:\WINDOWS\Desktop\is2003\images\thumb\6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4" name="Picture 1040" descr="C:\WINDOWS\Desktop\is2003\images\thumb\7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5" name="Picture 1041" descr="C:\WINDOWS\Desktop\is2003\images\thumb\8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6" name="Picture 104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Picture 104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104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104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104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104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104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Picture 104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4" name="Picture 105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5" name="Picture 105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6" name="Picture 105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7" name="Picture 105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8" name="Picture 105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9" name="Picture 105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0" name="Picture 105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1" name="Picture 105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7" name="AutoShape 105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Find connected components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For each connected component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Perform bundle adjustment to solve for rotation (</a:t>
            </a:r>
            <a:r>
              <a:rPr lang="el-GR" dirty="0" smtClean="0">
                <a:latin typeface="Arial"/>
                <a:cs typeface="Arial"/>
              </a:rPr>
              <a:t>θ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el-GR" dirty="0" smtClean="0">
                <a:latin typeface="Arial"/>
                <a:cs typeface="Arial"/>
              </a:rPr>
              <a:t> θ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el-GR" dirty="0" smtClean="0">
                <a:latin typeface="Arial"/>
                <a:cs typeface="Arial"/>
              </a:rPr>
              <a:t> θ</a:t>
            </a:r>
            <a:r>
              <a:rPr lang="en-US" baseline="-25000" dirty="0" smtClean="0">
                <a:latin typeface="Arial"/>
                <a:cs typeface="Arial"/>
              </a:rPr>
              <a:t>3</a:t>
            </a:r>
            <a:r>
              <a:rPr lang="en-US" dirty="0" smtClean="0"/>
              <a:t>) and focal length </a:t>
            </a:r>
            <a:r>
              <a:rPr lang="en-US" i="1" dirty="0" smtClean="0"/>
              <a:t>f</a:t>
            </a:r>
            <a:r>
              <a:rPr lang="en-US" dirty="0" smtClean="0"/>
              <a:t>  of all cameras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Project to a surface (plane, cylinder, or sphere)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Render with multiband blending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txp_fig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3048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Bundle adjustment for stitching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Non-linear minimization of re-projection error</a:t>
            </a:r>
          </a:p>
          <a:p>
            <a:endParaRPr lang="en-US" smtClean="0"/>
          </a:p>
          <a:p>
            <a:r>
              <a:rPr lang="en-US" sz="2400" smtClean="0"/>
              <a:t> 		where</a:t>
            </a:r>
            <a:r>
              <a:rPr lang="en-US" smtClean="0"/>
              <a:t> 	  </a:t>
            </a:r>
            <a:r>
              <a:rPr lang="en-US" b="1" smtClean="0"/>
              <a:t>H</a:t>
            </a:r>
            <a:r>
              <a:rPr lang="en-US" smtClean="0"/>
              <a:t> = </a:t>
            </a:r>
            <a:r>
              <a:rPr lang="en-US" b="1" smtClean="0"/>
              <a:t>K</a:t>
            </a:r>
            <a:r>
              <a:rPr lang="en-US" smtClean="0"/>
              <a:t>’ </a:t>
            </a:r>
            <a:r>
              <a:rPr lang="en-US" b="1" smtClean="0"/>
              <a:t>R</a:t>
            </a:r>
            <a:r>
              <a:rPr lang="en-US" smtClean="0"/>
              <a:t>’ </a:t>
            </a:r>
            <a:r>
              <a:rPr lang="en-US" b="1" smtClean="0"/>
              <a:t>R</a:t>
            </a:r>
            <a:r>
              <a:rPr lang="en-US" baseline="30000" smtClean="0"/>
              <a:t>-1</a:t>
            </a:r>
            <a:r>
              <a:rPr lang="en-US" smtClean="0"/>
              <a:t> </a:t>
            </a:r>
            <a:r>
              <a:rPr lang="en-US" b="1" smtClean="0"/>
              <a:t>K</a:t>
            </a:r>
            <a:r>
              <a:rPr lang="en-US" baseline="30000" smtClean="0"/>
              <a:t>-1</a:t>
            </a:r>
          </a:p>
          <a:p>
            <a:endParaRPr lang="en-US" baseline="30000" smtClean="0"/>
          </a:p>
          <a:p>
            <a:endParaRPr lang="en-US" baseline="30000" smtClean="0"/>
          </a:p>
          <a:p>
            <a:endParaRPr lang="en-US" baseline="30000" smtClean="0"/>
          </a:p>
          <a:p>
            <a:r>
              <a:rPr lang="en-US" smtClean="0"/>
              <a:t>Solve non-linear least squares (Levenberg-Marquardt algorithm)</a:t>
            </a:r>
          </a:p>
          <a:p>
            <a:pPr lvl="1"/>
            <a:r>
              <a:rPr lang="en-US" baseline="30000" smtClean="0"/>
              <a:t> </a:t>
            </a:r>
            <a:r>
              <a:rPr lang="en-US" smtClean="0"/>
              <a:t>See paper for details</a:t>
            </a:r>
            <a:endParaRPr lang="en-US" baseline="30000" smtClean="0"/>
          </a:p>
        </p:txBody>
      </p:sp>
      <p:graphicFrame>
        <p:nvGraphicFramePr>
          <p:cNvPr id="16388" name="Object 3"/>
          <p:cNvGraphicFramePr>
            <a:graphicFrameLocks noChangeAspect="1"/>
          </p:cNvGraphicFramePr>
          <p:nvPr/>
        </p:nvGraphicFramePr>
        <p:xfrm>
          <a:off x="1295400" y="2971800"/>
          <a:ext cx="26987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6" imgW="1714320" imgH="457200" progId="Equation.3">
                  <p:embed/>
                </p:oleObj>
              </mc:Choice>
              <mc:Fallback>
                <p:oleObj name="Equation" r:id="rId6" imgW="171432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71800"/>
                        <a:ext cx="26987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914400" y="2209800"/>
          <a:ext cx="14478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8" imgW="520560" imgH="164880" progId="Equation.3">
                  <p:embed/>
                </p:oleObj>
              </mc:Choice>
              <mc:Fallback>
                <p:oleObj name="Equation" r:id="rId8" imgW="52056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14478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15" descr="txp_fig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90800"/>
            <a:ext cx="12017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Bundle Adjustment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images initialised with rotation, focal length of best matching image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46084" name="Picture 5" descr="C:\WINDOWS\Desktop\iccv2003\greenAll\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 descr="C:\WINDOWS\Desktop\iccv2003\greenAll\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7" descr="C:\WINDOWS\Desktop\iccv2003\greenAll\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8" descr="C:\WINDOWS\Desktop\iccv2003\greenAll\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9" descr="C:\WINDOWS\Desktop\iccv2003\greenAll\0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4" name="Picture 10" descr="C:\WINDOWS\Desktop\iccv2003\greenAll\0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5" name="Picture 11" descr="C:\WINDOWS\Desktop\iccv2003\greenAll\00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6" name="Picture 12" descr="C:\WINDOWS\Desktop\iccv2003\greenAll\00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7" name="Picture 13" descr="C:\WINDOWS\Desktop\iccv2003\greenAll\00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8" name="Picture 14" descr="C:\WINDOWS\Desktop\iccv2003\greenAll\00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9" name="Picture 15" descr="C:\WINDOWS\Desktop\iccv2003\greenAll\01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0" name="Picture 16" descr="C:\WINDOWS\Desktop\iccv2003\greenAll\01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1" name="Picture 17" descr="C:\WINDOWS\Desktop\iccv2003\greenAll\01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2" name="Picture 18" descr="C:\WINDOWS\Desktop\iccv2003\greenAll\013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3" name="Picture 19" descr="C:\WINDOWS\Desktop\iccv2003\greenAll\014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4" name="Picture 20" descr="C:\WINDOWS\Desktop\iccv2003\greenAll\015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5" name="Picture 21" descr="C:\WINDOWS\Desktop\iccv2003\greenAll\016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6" name="Picture 22" descr="C:\WINDOWS\Desktop\iccv2003\greenAll\017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8" name="Picture 24" descr="C:\mbrown\iccv2003\images\all\018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9" name="Picture 25" descr="C:\mbrown\iccv2003\images\all\019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0" name="Picture 26" descr="C:\mbrown\iccv2003\images\all\020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1" name="Picture 27" descr="C:\mbrown\iccv2003\images\all\021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2" name="Picture 28" descr="C:\mbrown\iccv2003\images\all\022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3" name="Picture 29" descr="C:\mbrown\iccv2003\images\all\023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4" name="Picture 30" descr="C:\mbrown\iccv2003\images\all\024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5" name="Picture 31" descr="C:\mbrown\iccv2003\images\all\025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6" name="Picture 32" descr="C:\mbrown\iccv2003\images\all\026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7" name="Picture 33" descr="C:\mbrown\iccv2003\images\all\027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8" name="Picture 34" descr="C:\mbrown\iccv2003\images\all\028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9" name="Picture 35" descr="C:\mbrown\iccv2003\images\all\029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0" name="Picture 36" descr="C:\mbrown\iccv2003\images\all\030.jp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1" name="Picture 37" descr="C:\mbrown\iccv2003\images\all\031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2" name="Picture 38" descr="C:\mbrown\iccv2003\images\all\032.jp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3" name="Picture 39" descr="C:\mbrown\iccv2003\images\all\033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4" name="Picture 40" descr="C:\mbrown\iccv2003\images\all\034.jp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5" name="Picture 41" descr="C:\mbrown\iccv2003\images\all\035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6" name="Picture 42" descr="C:\mbrown\iccv2003\images\all\036.jp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66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87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94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22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36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43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Image Stitching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35563"/>
          </a:xfrm>
        </p:spPr>
        <p:txBody>
          <a:bodyPr/>
          <a:lstStyle/>
          <a:p>
            <a:r>
              <a:rPr lang="en-US" smtClean="0"/>
              <a:t>Combine two or more overlapping images to make one larger image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581400" y="33528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 example</a:t>
            </a:r>
          </a:p>
        </p:txBody>
      </p:sp>
      <p:grpSp>
        <p:nvGrpSpPr>
          <p:cNvPr id="18437" name="Group 24"/>
          <p:cNvGrpSpPr>
            <a:grpSpLocks/>
          </p:cNvGrpSpPr>
          <p:nvPr/>
        </p:nvGrpSpPr>
        <p:grpSpPr bwMode="auto">
          <a:xfrm>
            <a:off x="3028950" y="2254250"/>
            <a:ext cx="5797550" cy="1022350"/>
            <a:chOff x="2012" y="1200"/>
            <a:chExt cx="3652" cy="644"/>
          </a:xfrm>
        </p:grpSpPr>
        <p:pic>
          <p:nvPicPr>
            <p:cNvPr id="18440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6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8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249988" y="6488113"/>
            <a:ext cx="289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Slide credit: </a:t>
            </a:r>
            <a:r>
              <a:rPr lang="en-US">
                <a:hlinkClick r:id="rId10"/>
              </a:rPr>
              <a:t>Vaibhav Vaish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Bundle Adjustment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images initialised with rotation, focal length of best matching image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47108" name="Picture 22" descr="C:\WINDOWS\Desktop\iccv2003\greenAll\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Straightening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Rectify images so that “up” is vertical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0292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60198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to make it look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Choosing seams</a:t>
            </a:r>
          </a:p>
          <a:p>
            <a:r>
              <a:rPr lang="en-US" dirty="0" smtClean="0"/>
              <a:t>Blending</a:t>
            </a:r>
          </a:p>
          <a:p>
            <a:endParaRPr lang="en-US" dirty="0"/>
          </a:p>
        </p:txBody>
      </p:sp>
      <p:pic>
        <p:nvPicPr>
          <p:cNvPr id="4" name="Picture 22" descr="C:\WINDOWS\Desktop\iccv2003\greenAll\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6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seams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3046739"/>
            <a:ext cx="3048000" cy="2209800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 rot="16200000">
            <a:off x="3974527" y="2549112"/>
            <a:ext cx="3352931" cy="3352800"/>
          </a:xfrm>
          <a:prstGeom prst="trapezoid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548513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488163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2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457700" y="2138566"/>
            <a:ext cx="76200" cy="40261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56911" y="39669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16903" y="40408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656911" y="2549046"/>
            <a:ext cx="80078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6911" y="213856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715674" y="2543868"/>
            <a:ext cx="475906" cy="51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16793" y="212821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Easy method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ssign each pixel to image with nearest center</a:t>
            </a:r>
          </a:p>
        </p:txBody>
      </p:sp>
    </p:spTree>
    <p:extLst>
      <p:ext uri="{BB962C8B-B14F-4D97-AF65-F5344CB8AC3E}">
        <p14:creationId xmlns:p14="http://schemas.microsoft.com/office/powerpoint/2010/main" val="37950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seams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method</a:t>
            </a:r>
          </a:p>
          <a:p>
            <a:pPr lvl="1"/>
            <a:r>
              <a:rPr lang="en-US" sz="2400" dirty="0"/>
              <a:t>Assign each pixel to image with nearest center</a:t>
            </a:r>
          </a:p>
          <a:p>
            <a:pPr lvl="1"/>
            <a:r>
              <a:rPr lang="en-US" sz="2400" dirty="0" smtClean="0"/>
              <a:t>Create a mask: </a:t>
            </a:r>
          </a:p>
          <a:p>
            <a:pPr lvl="2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mask(y, x) = 1 </a:t>
            </a:r>
            <a:r>
              <a:rPr lang="en-US" sz="2000" dirty="0" err="1" smtClean="0"/>
              <a:t>iff</a:t>
            </a:r>
            <a:r>
              <a:rPr lang="en-US" sz="2000" dirty="0" smtClean="0"/>
              <a:t> pixel should come from im1</a:t>
            </a:r>
          </a:p>
          <a:p>
            <a:pPr lvl="1"/>
            <a:r>
              <a:rPr lang="en-US" sz="2400" dirty="0" smtClean="0"/>
              <a:t>Smooth boundaries (called “feathering”): 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mask_sm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(mask,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gausfil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dirty="0" smtClean="0"/>
          </a:p>
          <a:p>
            <a:pPr lvl="1"/>
            <a:r>
              <a:rPr lang="en-US" sz="2400" dirty="0" smtClean="0"/>
              <a:t>Composite</a:t>
            </a:r>
          </a:p>
          <a:p>
            <a:pPr lvl="2"/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mblend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 im1_c.*mask + im2_c.*(1-mask); </a:t>
            </a:r>
            <a:endParaRPr lang="en-US" sz="1800" dirty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5334000" y="4420992"/>
            <a:ext cx="3813534" cy="2430912"/>
            <a:chOff x="2362200" y="2128210"/>
            <a:chExt cx="6332330" cy="4036502"/>
          </a:xfrm>
        </p:grpSpPr>
        <p:sp>
          <p:nvSpPr>
            <p:cNvPr id="4" name="Rectangle 3"/>
            <p:cNvSpPr/>
            <p:nvPr/>
          </p:nvSpPr>
          <p:spPr>
            <a:xfrm>
              <a:off x="2362200" y="3046739"/>
              <a:ext cx="3048000" cy="2209800"/>
            </a:xfrm>
            <a:prstGeom prst="rect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Trapezoid 5"/>
            <p:cNvSpPr/>
            <p:nvPr/>
          </p:nvSpPr>
          <p:spPr>
            <a:xfrm rot="16200000">
              <a:off x="3974527" y="2549112"/>
              <a:ext cx="3352931" cy="3352800"/>
            </a:xfrm>
            <a:prstGeom prst="trapezoid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5485139"/>
              <a:ext cx="1379330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Image 1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15200" y="4881636"/>
              <a:ext cx="1379330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Image 2</a:t>
              </a:r>
              <a:endParaRPr lang="en-US" sz="14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4457700" y="2138566"/>
              <a:ext cx="76200" cy="40261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656911" y="3966974"/>
              <a:ext cx="471665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x</a:t>
              </a:r>
              <a:endParaRPr lang="en-US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16903" y="4040846"/>
              <a:ext cx="471665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x</a:t>
              </a:r>
              <a:endParaRPr lang="en-US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3656911" y="2549046"/>
              <a:ext cx="800789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656911" y="2138566"/>
              <a:ext cx="785753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im1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715674" y="2543868"/>
              <a:ext cx="475906" cy="51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16793" y="2128210"/>
              <a:ext cx="785753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im2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3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seams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method: dynamic program to find seam along well-matched regions</a:t>
            </a:r>
            <a:endParaRPr lang="en-US" dirty="0"/>
          </a:p>
        </p:txBody>
      </p:sp>
      <p:pic>
        <p:nvPicPr>
          <p:cNvPr id="7172" name="Picture 4" descr="File:Rochester 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7620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5000" y="6550223"/>
            <a:ext cx="5009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Illustration: </a:t>
            </a:r>
            <a:r>
              <a:rPr lang="en-US" sz="1400" dirty="0">
                <a:hlinkClick r:id="rId3"/>
              </a:rPr>
              <a:t>http://en.wikipedia.org/wiki/File:Rochester_NY.jpg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45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compensation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8081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Simple gain adjustment</a:t>
            </a:r>
          </a:p>
          <a:p>
            <a:pPr lvl="1"/>
            <a:r>
              <a:rPr lang="en-US" dirty="0" smtClean="0"/>
              <a:t>Compute average RGB intensity of each image in overlapping region</a:t>
            </a:r>
          </a:p>
          <a:p>
            <a:pPr lvl="1"/>
            <a:r>
              <a:rPr lang="en-US" dirty="0" smtClean="0"/>
              <a:t>Normalize intensities by ratio of averages</a:t>
            </a:r>
          </a:p>
          <a:p>
            <a:pPr lvl="1"/>
            <a:endParaRPr lang="en-US" dirty="0"/>
          </a:p>
        </p:txBody>
      </p:sp>
      <p:pic>
        <p:nvPicPr>
          <p:cNvPr id="36867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1" r="1878" b="23344"/>
          <a:stretch>
            <a:fillRect/>
          </a:stretch>
        </p:blipFill>
        <p:spPr bwMode="auto">
          <a:xfrm>
            <a:off x="228600" y="2798762"/>
            <a:ext cx="47244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8" r="1552" b="23427"/>
          <a:stretch>
            <a:fillRect/>
          </a:stretch>
        </p:blipFill>
        <p:spPr bwMode="auto">
          <a:xfrm>
            <a:off x="228600" y="4972049"/>
            <a:ext cx="48768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7" t="22301" r="57269" b="23344"/>
          <a:stretch>
            <a:fillRect/>
          </a:stretch>
        </p:blipFill>
        <p:spPr bwMode="auto">
          <a:xfrm>
            <a:off x="5638800" y="2990849"/>
            <a:ext cx="14478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9" t="22028" r="58469" b="23427"/>
          <a:stretch>
            <a:fillRect/>
          </a:stretch>
        </p:blipFill>
        <p:spPr bwMode="auto">
          <a:xfrm>
            <a:off x="7512050" y="2990849"/>
            <a:ext cx="1403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143750" y="4667249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362200" y="4551362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6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Multi-band Blending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Burt &amp; Adelson 1983</a:t>
            </a:r>
          </a:p>
          <a:p>
            <a:pPr lvl="1" eaLnBrk="1" hangingPunct="1"/>
            <a:r>
              <a:rPr lang="en-US" smtClean="0"/>
              <a:t>Blend frequency bands over range </a:t>
            </a:r>
            <a:r>
              <a:rPr lang="en-US" smtClean="0">
                <a:latin typeface="cmsy10" pitchFamily="34" charset="0"/>
                <a:sym typeface="Symbol" pitchFamily="18" charset="2"/>
              </a:rPr>
              <a:t></a:t>
            </a:r>
            <a:r>
              <a:rPr lang="en-US" smtClean="0"/>
              <a:t> </a:t>
            </a:r>
            <a:r>
              <a:rPr lang="en-US" smtClean="0">
                <a:latin typeface="Symbol" pitchFamily="18" charset="2"/>
              </a:rPr>
              <a:t>l</a:t>
            </a:r>
          </a:p>
        </p:txBody>
      </p:sp>
      <p:pic>
        <p:nvPicPr>
          <p:cNvPr id="50180" name="Picture 5" descr="C:\WINDOWS\Desktop\iccv2003\green\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C:\WINDOWS\Desktop\iccv2003\green\p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Multiband Blending with </a:t>
            </a:r>
            <a:r>
              <a:rPr lang="en-US" dirty="0" err="1" smtClean="0"/>
              <a:t>Laplacian</a:t>
            </a:r>
            <a:r>
              <a:rPr lang="en-US" dirty="0" smtClean="0"/>
              <a:t> Pyramid</a:t>
            </a:r>
            <a:endParaRPr lang="en-US" dirty="0" smtClean="0"/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-76200" y="2438400"/>
          <a:ext cx="3733800" cy="350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Photo Editor Photo" r:id="rId3" imgW="4896533" imgH="3419952" progId="MSPhotoEd.3">
                  <p:embed/>
                </p:oleObj>
              </mc:Choice>
              <mc:Fallback>
                <p:oleObj name="Photo Editor Photo" r:id="rId3" imgW="4896533" imgH="3419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688" r="32880" b="22145"/>
                      <a:stretch>
                        <a:fillRect/>
                      </a:stretch>
                    </p:blipFill>
                    <p:spPr bwMode="auto">
                      <a:xfrm>
                        <a:off x="-76200" y="2438400"/>
                        <a:ext cx="3733800" cy="350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5410200" y="2438400"/>
          <a:ext cx="3657600" cy="351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Photo Editor Photo" r:id="rId5" imgW="4896533" imgH="3419952" progId="MSPhotoEd.3">
                  <p:embed/>
                </p:oleObj>
              </mc:Choice>
              <mc:Fallback>
                <p:oleObj name="Photo Editor Photo" r:id="rId5" imgW="4896533" imgH="3419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688" r="32880" b="22145"/>
                      <a:stretch>
                        <a:fillRect/>
                      </a:stretch>
                    </p:blipFill>
                    <p:spPr bwMode="auto">
                      <a:xfrm>
                        <a:off x="5410200" y="2438400"/>
                        <a:ext cx="3657600" cy="351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038600" y="2209800"/>
            <a:ext cx="838200" cy="1128713"/>
            <a:chOff x="384" y="2793"/>
            <a:chExt cx="351" cy="711"/>
          </a:xfrm>
        </p:grpSpPr>
        <p:sp>
          <p:nvSpPr>
            <p:cNvPr id="2081" name="Line 42"/>
            <p:cNvSpPr>
              <a:spLocks noChangeShapeType="1"/>
            </p:cNvSpPr>
            <p:nvPr/>
          </p:nvSpPr>
          <p:spPr bwMode="auto">
            <a:xfrm flipV="1">
              <a:off x="576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672" y="2928"/>
              <a:ext cx="63" cy="528"/>
              <a:chOff x="672" y="2928"/>
              <a:chExt cx="2016" cy="528"/>
            </a:xfrm>
          </p:grpSpPr>
          <p:sp>
            <p:nvSpPr>
              <p:cNvPr id="2089" name="Line 44"/>
              <p:cNvSpPr>
                <a:spLocks noChangeShapeType="1"/>
              </p:cNvSpPr>
              <p:nvPr/>
            </p:nvSpPr>
            <p:spPr bwMode="auto">
              <a:xfrm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Line 45"/>
              <p:cNvSpPr>
                <a:spLocks noChangeShapeType="1"/>
              </p:cNvSpPr>
              <p:nvPr/>
            </p:nvSpPr>
            <p:spPr bwMode="auto">
              <a:xfrm flipH="1"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Line 46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388" y="3273"/>
              <a:ext cx="236" cy="231"/>
              <a:chOff x="484" y="3273"/>
              <a:chExt cx="236" cy="231"/>
            </a:xfrm>
          </p:grpSpPr>
          <p:sp>
            <p:nvSpPr>
              <p:cNvPr id="2087" name="Line 48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Text Box 49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384" y="2793"/>
              <a:ext cx="236" cy="231"/>
              <a:chOff x="484" y="3273"/>
              <a:chExt cx="236" cy="231"/>
            </a:xfrm>
          </p:grpSpPr>
          <p:sp>
            <p:nvSpPr>
              <p:cNvPr id="2085" name="Line 51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" name="Text Box 52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1</a:t>
                </a:r>
              </a:p>
            </p:txBody>
          </p:sp>
        </p:grp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4038600" y="3214688"/>
            <a:ext cx="838200" cy="1128712"/>
            <a:chOff x="384" y="2793"/>
            <a:chExt cx="351" cy="711"/>
          </a:xfrm>
        </p:grpSpPr>
        <p:sp>
          <p:nvSpPr>
            <p:cNvPr id="2070" name="Line 54"/>
            <p:cNvSpPr>
              <a:spLocks noChangeShapeType="1"/>
            </p:cNvSpPr>
            <p:nvPr/>
          </p:nvSpPr>
          <p:spPr bwMode="auto">
            <a:xfrm flipV="1">
              <a:off x="576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672" y="2928"/>
              <a:ext cx="63" cy="528"/>
              <a:chOff x="672" y="2928"/>
              <a:chExt cx="2016" cy="528"/>
            </a:xfrm>
          </p:grpSpPr>
          <p:sp>
            <p:nvSpPr>
              <p:cNvPr id="2078" name="Line 56"/>
              <p:cNvSpPr>
                <a:spLocks noChangeShapeType="1"/>
              </p:cNvSpPr>
              <p:nvPr/>
            </p:nvSpPr>
            <p:spPr bwMode="auto">
              <a:xfrm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Line 57"/>
              <p:cNvSpPr>
                <a:spLocks noChangeShapeType="1"/>
              </p:cNvSpPr>
              <p:nvPr/>
            </p:nvSpPr>
            <p:spPr bwMode="auto">
              <a:xfrm flipH="1"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Line 58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59"/>
            <p:cNvGrpSpPr>
              <a:grpSpLocks/>
            </p:cNvGrpSpPr>
            <p:nvPr/>
          </p:nvGrpSpPr>
          <p:grpSpPr bwMode="auto">
            <a:xfrm>
              <a:off x="388" y="3273"/>
              <a:ext cx="236" cy="231"/>
              <a:chOff x="484" y="3273"/>
              <a:chExt cx="236" cy="231"/>
            </a:xfrm>
          </p:grpSpPr>
          <p:sp>
            <p:nvSpPr>
              <p:cNvPr id="2076" name="Line 60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Text Box 61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384" y="2793"/>
              <a:ext cx="236" cy="231"/>
              <a:chOff x="484" y="3273"/>
              <a:chExt cx="236" cy="231"/>
            </a:xfrm>
          </p:grpSpPr>
          <p:sp>
            <p:nvSpPr>
              <p:cNvPr id="2074" name="Line 63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Text Box 64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1</a:t>
                </a:r>
              </a:p>
            </p:txBody>
          </p:sp>
        </p:grpSp>
      </p:grp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4038600" y="4662488"/>
            <a:ext cx="838200" cy="1128712"/>
            <a:chOff x="384" y="2793"/>
            <a:chExt cx="351" cy="711"/>
          </a:xfrm>
        </p:grpSpPr>
        <p:sp>
          <p:nvSpPr>
            <p:cNvPr id="2059" name="Line 66"/>
            <p:cNvSpPr>
              <a:spLocks noChangeShapeType="1"/>
            </p:cNvSpPr>
            <p:nvPr/>
          </p:nvSpPr>
          <p:spPr bwMode="auto">
            <a:xfrm flipV="1">
              <a:off x="576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672" y="2928"/>
              <a:ext cx="63" cy="528"/>
              <a:chOff x="672" y="2928"/>
              <a:chExt cx="2016" cy="528"/>
            </a:xfrm>
          </p:grpSpPr>
          <p:sp>
            <p:nvSpPr>
              <p:cNvPr id="2067" name="Line 68"/>
              <p:cNvSpPr>
                <a:spLocks noChangeShapeType="1"/>
              </p:cNvSpPr>
              <p:nvPr/>
            </p:nvSpPr>
            <p:spPr bwMode="auto">
              <a:xfrm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Line 69"/>
              <p:cNvSpPr>
                <a:spLocks noChangeShapeType="1"/>
              </p:cNvSpPr>
              <p:nvPr/>
            </p:nvSpPr>
            <p:spPr bwMode="auto">
              <a:xfrm flipH="1"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Line 70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71"/>
            <p:cNvGrpSpPr>
              <a:grpSpLocks/>
            </p:cNvGrpSpPr>
            <p:nvPr/>
          </p:nvGrpSpPr>
          <p:grpSpPr bwMode="auto">
            <a:xfrm>
              <a:off x="388" y="3273"/>
              <a:ext cx="236" cy="231"/>
              <a:chOff x="484" y="3273"/>
              <a:chExt cx="236" cy="231"/>
            </a:xfrm>
          </p:grpSpPr>
          <p:sp>
            <p:nvSpPr>
              <p:cNvPr id="2065" name="Line 72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Text Box 73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13" name="Group 74"/>
            <p:cNvGrpSpPr>
              <a:grpSpLocks/>
            </p:cNvGrpSpPr>
            <p:nvPr/>
          </p:nvGrpSpPr>
          <p:grpSpPr bwMode="auto">
            <a:xfrm>
              <a:off x="384" y="2793"/>
              <a:ext cx="236" cy="231"/>
              <a:chOff x="484" y="3273"/>
              <a:chExt cx="236" cy="231"/>
            </a:xfrm>
          </p:grpSpPr>
          <p:sp>
            <p:nvSpPr>
              <p:cNvPr id="2063" name="Line 75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Text Box 76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1</a:t>
                </a:r>
              </a:p>
            </p:txBody>
          </p:sp>
        </p:grpSp>
      </p:grpSp>
      <p:sp>
        <p:nvSpPr>
          <p:cNvPr id="2056" name="Text Box 77"/>
          <p:cNvSpPr txBox="1">
            <a:spLocks noChangeArrowheads="1"/>
          </p:cNvSpPr>
          <p:nvPr/>
        </p:nvSpPr>
        <p:spPr bwMode="auto">
          <a:xfrm>
            <a:off x="898525" y="6400800"/>
            <a:ext cx="1862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Left pyramid</a:t>
            </a:r>
          </a:p>
        </p:txBody>
      </p:sp>
      <p:sp>
        <p:nvSpPr>
          <p:cNvPr id="2057" name="Text Box 78"/>
          <p:cNvSpPr txBox="1">
            <a:spLocks noChangeArrowheads="1"/>
          </p:cNvSpPr>
          <p:nvPr/>
        </p:nvSpPr>
        <p:spPr bwMode="auto">
          <a:xfrm>
            <a:off x="6172200" y="6400800"/>
            <a:ext cx="206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Right pyramid</a:t>
            </a:r>
          </a:p>
        </p:txBody>
      </p:sp>
      <p:sp>
        <p:nvSpPr>
          <p:cNvPr id="2058" name="Text Box 79"/>
          <p:cNvSpPr txBox="1">
            <a:spLocks noChangeArrowheads="1"/>
          </p:cNvSpPr>
          <p:nvPr/>
        </p:nvSpPr>
        <p:spPr bwMode="auto">
          <a:xfrm>
            <a:off x="4098925" y="6400800"/>
            <a:ext cx="93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blend</a:t>
            </a:r>
          </a:p>
        </p:txBody>
      </p:sp>
      <p:sp>
        <p:nvSpPr>
          <p:cNvPr id="44" name="Content Placeholder 3"/>
          <p:cNvSpPr txBox="1">
            <a:spLocks/>
          </p:cNvSpPr>
          <p:nvPr/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low frequencies, blend slowly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high frequencies, blend quickly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6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Multiband blending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38378"/>
            <a:ext cx="37147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848" y="1600199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Compute </a:t>
            </a:r>
            <a:r>
              <a:rPr lang="en-US" sz="2800" dirty="0" err="1" smtClean="0"/>
              <a:t>Laplacian</a:t>
            </a:r>
            <a:r>
              <a:rPr lang="en-US" sz="2800" dirty="0" smtClean="0"/>
              <a:t> pyramid of images and mask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Create blended image at each level of pyramid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Reconstruct complete image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39038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Laplacian</a:t>
            </a:r>
            <a:r>
              <a:rPr lang="en-US" dirty="0" smtClean="0"/>
              <a:t> pyramids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Photo stitching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19489" name="Group 7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75" name="Line 4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4" name="Line 15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19485" name="Group 21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80" name="Line 22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Line 23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9" name="Line 25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19481" name="Group 29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85" name="Line 3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6" name="Line 3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84" name="Line 32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4610100" y="3571875"/>
            <a:ext cx="4267200" cy="2286000"/>
            <a:chOff x="2904" y="2250"/>
            <a:chExt cx="2688" cy="1440"/>
          </a:xfrm>
        </p:grpSpPr>
        <p:sp>
          <p:nvSpPr>
            <p:cNvPr id="88" name="Line 40"/>
            <p:cNvSpPr>
              <a:spLocks noChangeShapeType="1"/>
            </p:cNvSpPr>
            <p:nvPr/>
          </p:nvSpPr>
          <p:spPr bwMode="auto">
            <a:xfrm flipH="1">
              <a:off x="2904" y="2250"/>
              <a:ext cx="2688" cy="144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Oval 38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0" name="Text Box 42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ysClr val="windowText" lastClr="000000"/>
                </a:solidFill>
              </a:rPr>
              <a:t>Camera Center</a:t>
            </a:r>
          </a:p>
        </p:txBody>
      </p:sp>
      <p:sp>
        <p:nvSpPr>
          <p:cNvPr id="91" name="Line 43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4600575" y="1981200"/>
            <a:ext cx="2181225" cy="3886200"/>
            <a:chOff x="2898" y="1248"/>
            <a:chExt cx="1374" cy="2448"/>
          </a:xfrm>
        </p:grpSpPr>
        <p:sp>
          <p:nvSpPr>
            <p:cNvPr id="93" name="Line 35"/>
            <p:cNvSpPr>
              <a:spLocks noChangeShapeType="1"/>
            </p:cNvSpPr>
            <p:nvPr/>
          </p:nvSpPr>
          <p:spPr bwMode="auto">
            <a:xfrm flipV="1">
              <a:off x="2898" y="1584"/>
              <a:ext cx="1248" cy="211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Oval 33"/>
            <p:cNvSpPr>
              <a:spLocks noChangeAspect="1" noChangeArrowheads="1"/>
            </p:cNvSpPr>
            <p:nvPr/>
          </p:nvSpPr>
          <p:spPr bwMode="auto">
            <a:xfrm>
              <a:off x="4086" y="1542"/>
              <a:ext cx="111" cy="111"/>
            </a:xfrm>
            <a:prstGeom prst="ellipse">
              <a:avLst/>
            </a:prstGeom>
            <a:solidFill>
              <a:srgbClr val="FF6633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Oval 3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rgbClr val="FF6633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Text Box 45"/>
            <p:cNvSpPr txBox="1">
              <a:spLocks noChangeArrowheads="1"/>
            </p:cNvSpPr>
            <p:nvPr/>
          </p:nvSpPr>
          <p:spPr bwMode="auto">
            <a:xfrm>
              <a:off x="4032" y="124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</a:rPr>
                <a:t>P</a:t>
              </a:r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8610600" y="3048000"/>
            <a:ext cx="381000" cy="623888"/>
            <a:chOff x="5424" y="1920"/>
            <a:chExt cx="240" cy="393"/>
          </a:xfrm>
        </p:grpSpPr>
        <p:sp>
          <p:nvSpPr>
            <p:cNvPr id="98" name="Oval 39"/>
            <p:cNvSpPr>
              <a:spLocks noChangeAspect="1" noChangeArrowheads="1"/>
            </p:cNvSpPr>
            <p:nvPr/>
          </p:nvSpPr>
          <p:spPr bwMode="auto">
            <a:xfrm>
              <a:off x="5520" y="2202"/>
              <a:ext cx="111" cy="11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Text Box 46"/>
            <p:cNvSpPr txBox="1">
              <a:spLocks noChangeArrowheads="1"/>
            </p:cNvSpPr>
            <p:nvPr/>
          </p:nvSpPr>
          <p:spPr bwMode="auto">
            <a:xfrm>
              <a:off x="5424" y="1920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kern="0">
                  <a:solidFill>
                    <a:sysClr val="windowText" lastClr="000000"/>
                  </a:solidFill>
                </a:rPr>
                <a:t>Q</a:t>
              </a:r>
            </a:p>
          </p:txBody>
        </p:sp>
      </p:grp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5324475" y="4505325"/>
            <a:ext cx="919163" cy="557213"/>
            <a:chOff x="3354" y="2838"/>
            <a:chExt cx="579" cy="351"/>
          </a:xfrm>
        </p:grpSpPr>
        <p:sp>
          <p:nvSpPr>
            <p:cNvPr id="101" name="Oval 41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" name="Oval 37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rgbClr val="FF6633"/>
            </a:solidFill>
            <a:ln w="9525">
              <a:solidFill>
                <a:srgbClr val="FF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104" name="Line 52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Line 54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rgbClr val="FF6633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 (IJCV 2007)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281113"/>
            <a:ext cx="78771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35305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Further reading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DLT algorithm: HZ p. 91 (</a:t>
            </a:r>
            <a:r>
              <a:rPr lang="en-US" dirty="0" err="1" smtClean="0"/>
              <a:t>alg</a:t>
            </a:r>
            <a:r>
              <a:rPr lang="en-US" dirty="0" smtClean="0"/>
              <a:t> 4.2), p. 585</a:t>
            </a:r>
          </a:p>
          <a:p>
            <a:r>
              <a:rPr lang="en-US" dirty="0" smtClean="0"/>
              <a:t>Normalization: HZ p. 107-109 (</a:t>
            </a:r>
            <a:r>
              <a:rPr lang="en-US" dirty="0" err="1" smtClean="0"/>
              <a:t>alg</a:t>
            </a:r>
            <a:r>
              <a:rPr lang="en-US" dirty="0" smtClean="0"/>
              <a:t> 4.2)</a:t>
            </a:r>
          </a:p>
          <a:p>
            <a:r>
              <a:rPr lang="en-US" dirty="0" smtClean="0"/>
              <a:t>RANSAC: HZ Sec 4.7, p. 123, </a:t>
            </a:r>
            <a:r>
              <a:rPr lang="en-US" dirty="0" err="1" smtClean="0"/>
              <a:t>alg</a:t>
            </a:r>
            <a:r>
              <a:rPr lang="en-US" dirty="0" smtClean="0"/>
              <a:t> 4.6</a:t>
            </a:r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Rick Szeliski’s </a:t>
            </a:r>
            <a:r>
              <a:rPr lang="en-US" dirty="0" smtClean="0">
                <a:hlinkClick r:id="rId2"/>
              </a:rPr>
              <a:t>alignment/stitching tutorial</a:t>
            </a:r>
            <a:endParaRPr lang="en-US" dirty="0" smtClean="0"/>
          </a:p>
          <a:p>
            <a:r>
              <a:rPr lang="en-US" dirty="0" err="1" smtClean="0">
                <a:hlinkClick r:id="rId3"/>
              </a:rPr>
              <a:t>Recognising</a:t>
            </a:r>
            <a:r>
              <a:rPr lang="en-US" dirty="0" smtClean="0">
                <a:hlinkClick r:id="rId3"/>
              </a:rPr>
              <a:t> Panoramas</a:t>
            </a:r>
            <a:r>
              <a:rPr lang="en-US" dirty="0" smtClean="0"/>
              <a:t>: Brown and Lowe, IJCV 2007 (also bundle adjustment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848600" cy="5135563"/>
          </a:xfrm>
        </p:spPr>
        <p:txBody>
          <a:bodyPr/>
          <a:lstStyle/>
          <a:p>
            <a:r>
              <a:rPr lang="en-US" smtClean="0"/>
              <a:t>Homography relates rotating cameras</a:t>
            </a:r>
          </a:p>
          <a:p>
            <a:endParaRPr lang="en-US" smtClean="0"/>
          </a:p>
          <a:p>
            <a:r>
              <a:rPr lang="en-US" smtClean="0"/>
              <a:t>Recover homography using RANSAC and normalized DLT</a:t>
            </a:r>
          </a:p>
          <a:p>
            <a:endParaRPr lang="en-US" smtClean="0"/>
          </a:p>
          <a:p>
            <a:r>
              <a:rPr lang="en-US" smtClean="0"/>
              <a:t>Bundle adjustment minimizes reprojection error for set of related images</a:t>
            </a:r>
          </a:p>
          <a:p>
            <a:endParaRPr lang="en-US" smtClean="0"/>
          </a:p>
          <a:p>
            <a:r>
              <a:rPr lang="en-US" smtClean="0"/>
              <a:t>Details to make it look nice (e.g., blending)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class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Stereo and </a:t>
            </a:r>
            <a:r>
              <a:rPr lang="en-US" dirty="0" err="1" smtClean="0"/>
              <a:t>epipolar</a:t>
            </a:r>
            <a:r>
              <a:rPr lang="en-US" dirty="0" smtClean="0"/>
              <a:t> geometry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0483" name="Content Placeholder 3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20514" name="Group 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16" name="Line 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5" name="Line 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20510" name="Group 9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20512" name="Line 1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1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1" name="Line 12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20506" name="Group 1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08" name="Line 1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1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Camera Center</a:t>
            </a:r>
          </a:p>
        </p:txBody>
      </p:sp>
      <p:sp>
        <p:nvSpPr>
          <p:cNvPr id="20488" name="Line 22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610100" y="4291013"/>
            <a:ext cx="2862263" cy="1566862"/>
            <a:chOff x="2904" y="2703"/>
            <a:chExt cx="1803" cy="987"/>
          </a:xfrm>
        </p:grpSpPr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flipH="1">
              <a:off x="2904" y="2736"/>
              <a:ext cx="1752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Oval 20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32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600575" y="4286250"/>
            <a:ext cx="947738" cy="1581150"/>
            <a:chOff x="2898" y="2700"/>
            <a:chExt cx="597" cy="996"/>
          </a:xfrm>
        </p:grpSpPr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 flipV="1">
              <a:off x="2898" y="2736"/>
              <a:ext cx="55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Oval 2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3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3128" name="Picture 40" descr="small-P10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29" name="Picture 41" descr="small-P101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38" name="Oval 50"/>
          <p:cNvSpPr>
            <a:spLocks noChangeAspect="1" noChangeArrowheads="1"/>
          </p:cNvSpPr>
          <p:nvPr/>
        </p:nvSpPr>
        <p:spPr bwMode="auto">
          <a:xfrm>
            <a:off x="7543800" y="2019300"/>
            <a:ext cx="109538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124200" y="2838450"/>
            <a:ext cx="2547938" cy="209550"/>
            <a:chOff x="1968" y="1788"/>
            <a:chExt cx="1605" cy="132"/>
          </a:xfrm>
        </p:grpSpPr>
        <p:sp>
          <p:nvSpPr>
            <p:cNvPr id="20498" name="Oval 51"/>
            <p:cNvSpPr>
              <a:spLocks noChangeAspect="1" noChangeArrowheads="1"/>
            </p:cNvSpPr>
            <p:nvPr/>
          </p:nvSpPr>
          <p:spPr bwMode="auto"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52"/>
            <p:cNvSpPr>
              <a:spLocks noChangeAspect="1" noChangeArrowheads="1"/>
            </p:cNvSpPr>
            <p:nvPr/>
          </p:nvSpPr>
          <p:spPr bwMode="auto">
            <a:xfrm>
              <a:off x="3504" y="178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20496" name="Line 55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56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projective geometry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set-up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x = K [R t] X</a:t>
            </a:r>
          </a:p>
          <a:p>
            <a:pPr>
              <a:defRPr/>
            </a:pPr>
            <a:r>
              <a:rPr lang="en-US" dirty="0" smtClean="0"/>
              <a:t>x' = K' [R' t'] X</a:t>
            </a:r>
          </a:p>
          <a:p>
            <a:pPr>
              <a:defRPr/>
            </a:pPr>
            <a:r>
              <a:rPr lang="en-US" dirty="0" smtClean="0"/>
              <a:t>t=t'=0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x'=</a:t>
            </a:r>
            <a:r>
              <a:rPr lang="en-US" dirty="0" err="1" smtClean="0"/>
              <a:t>Hx</a:t>
            </a:r>
            <a:r>
              <a:rPr lang="en-US" dirty="0" smtClean="0"/>
              <a:t>    </a:t>
            </a:r>
            <a:r>
              <a:rPr lang="en-US" sz="2400" dirty="0" smtClean="0"/>
              <a:t>where</a:t>
            </a:r>
            <a:r>
              <a:rPr lang="en-US" dirty="0" smtClean="0"/>
              <a:t> 	  H = K' R' R</a:t>
            </a:r>
            <a:r>
              <a:rPr lang="en-US" baseline="30000" dirty="0" smtClean="0"/>
              <a:t>-1</a:t>
            </a:r>
            <a:r>
              <a:rPr lang="en-US" dirty="0" smtClean="0"/>
              <a:t> K</a:t>
            </a:r>
            <a:r>
              <a:rPr lang="en-US" baseline="30000" dirty="0" smtClean="0"/>
              <a:t>-1</a:t>
            </a:r>
          </a:p>
          <a:p>
            <a:pPr>
              <a:defRPr/>
            </a:pPr>
            <a:r>
              <a:rPr lang="en-US" dirty="0" smtClean="0"/>
              <a:t>Typically only R and f will change (4 parameters), but, in general, H has 8 parameters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67238" y="1143000"/>
            <a:ext cx="3509962" cy="3200400"/>
            <a:chOff x="4567238" y="1143000"/>
            <a:chExt cx="3509962" cy="32004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4567238" y="2501900"/>
              <a:ext cx="2514600" cy="533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334000" y="2438400"/>
              <a:ext cx="2743200" cy="609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6248400" y="41910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6200000" flipV="1">
              <a:off x="5410200" y="3276600"/>
              <a:ext cx="1371600" cy="45720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5829300" y="3314700"/>
              <a:ext cx="1371600" cy="3810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7" name="TextBox 13"/>
            <p:cNvSpPr txBox="1">
              <a:spLocks noChangeArrowheads="1"/>
            </p:cNvSpPr>
            <p:nvPr/>
          </p:nvSpPr>
          <p:spPr bwMode="auto">
            <a:xfrm>
              <a:off x="5791200" y="3505200"/>
              <a:ext cx="2492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</a:p>
          </p:txBody>
        </p:sp>
        <p:sp>
          <p:nvSpPr>
            <p:cNvPr id="22538" name="TextBox 1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2921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f'</a:t>
              </a:r>
            </a:p>
          </p:txBody>
        </p:sp>
        <p:sp>
          <p:nvSpPr>
            <p:cNvPr id="22539" name="TextBox 15"/>
            <p:cNvSpPr txBox="1">
              <a:spLocks noChangeArrowheads="1"/>
            </p:cNvSpPr>
            <p:nvPr/>
          </p:nvSpPr>
          <p:spPr bwMode="auto">
            <a:xfrm>
              <a:off x="6705600" y="1143000"/>
              <a:ext cx="2984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/>
                <a:t>.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 flipH="1" flipV="1">
              <a:off x="5295900" y="2552700"/>
              <a:ext cx="2590800" cy="5334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1" name="TextBox 18"/>
            <p:cNvSpPr txBox="1">
              <a:spLocks noChangeArrowheads="1"/>
            </p:cNvSpPr>
            <p:nvPr/>
          </p:nvSpPr>
          <p:spPr bwMode="auto">
            <a:xfrm>
              <a:off x="6781800" y="1981200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x</a:t>
              </a:r>
            </a:p>
          </p:txBody>
        </p:sp>
        <p:sp>
          <p:nvSpPr>
            <p:cNvPr id="22542" name="TextBox 19"/>
            <p:cNvSpPr txBox="1">
              <a:spLocks noChangeArrowheads="1"/>
            </p:cNvSpPr>
            <p:nvPr/>
          </p:nvSpPr>
          <p:spPr bwMode="auto">
            <a:xfrm>
              <a:off x="6096000" y="2819400"/>
              <a:ext cx="355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x</a:t>
              </a:r>
              <a:r>
                <a:rPr lang="en-US"/>
                <a:t>'</a:t>
              </a:r>
            </a:p>
          </p:txBody>
        </p:sp>
        <p:cxnSp>
          <p:nvCxnSpPr>
            <p:cNvPr id="22" name="Straight Arrow Connector 21"/>
            <p:cNvCxnSpPr>
              <a:stCxn id="22542" idx="3"/>
            </p:cNvCxnSpPr>
            <p:nvPr/>
          </p:nvCxnSpPr>
          <p:spPr>
            <a:xfrm flipV="1">
              <a:off x="6451600" y="2819400"/>
              <a:ext cx="101600" cy="1841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6683375" y="2339975"/>
              <a:ext cx="19685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5" name="TextBox 24"/>
            <p:cNvSpPr txBox="1">
              <a:spLocks noChangeArrowheads="1"/>
            </p:cNvSpPr>
            <p:nvPr/>
          </p:nvSpPr>
          <p:spPr bwMode="auto">
            <a:xfrm>
              <a:off x="6858000" y="1230313"/>
              <a:ext cx="3381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General mathematics: </a:t>
            </a:r>
          </a:p>
          <a:p>
            <a:pPr marL="457200" lvl="1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</a:t>
            </a:r>
            <a:r>
              <a:rPr lang="en-US" i="1" dirty="0" err="1" smtClean="0"/>
              <a:t>homography</a:t>
            </a:r>
            <a:r>
              <a:rPr lang="en-US" dirty="0" smtClean="0"/>
              <a:t> = projective linear transformation</a:t>
            </a:r>
            <a:endParaRPr lang="en-US" dirty="0"/>
          </a:p>
          <a:p>
            <a:pPr lvl="1"/>
            <a:r>
              <a:rPr lang="en-US" dirty="0" smtClean="0"/>
              <a:t>Vision (most common usage): </a:t>
            </a:r>
          </a:p>
          <a:p>
            <a:pPr marL="457200" lvl="1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</a:t>
            </a:r>
            <a:r>
              <a:rPr lang="en-US" i="1" dirty="0" err="1" smtClean="0"/>
              <a:t>homography</a:t>
            </a:r>
            <a:r>
              <a:rPr lang="en-US" dirty="0" smtClean="0"/>
              <a:t> = linear transformation between 	two image planes</a:t>
            </a:r>
          </a:p>
          <a:p>
            <a:endParaRPr lang="en-US" dirty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Project 3D surface into frontal view</a:t>
            </a:r>
          </a:p>
          <a:p>
            <a:pPr lvl="1"/>
            <a:r>
              <a:rPr lang="en-US" dirty="0" smtClean="0"/>
              <a:t>Relate two views that differ only by rotation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10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cros}&#10;\usepackage{amsmath}&#10;\usepackage{amssymb}&#10;&#10;\begin{document}&#10;&#10;\[&#10;\mat{R}_i = e^{[{\vectg{\theta}}_i]_{\times}}&#10;\texttt{, }&#10;[{\vectg{\theta}}_i]_{\times} =&#10;\bmat&#10;0 &amp; -{\theta_i}_3 &amp; {\theta_i}_2 \\&#10;{\theta_i}_3 &amp; 0 &amp; -{\theta_i}_1 \\&#10;-{\theta_i}_2 &amp; {\theta_i}_1 &amp; 0&#10;\emat&#10;\]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6"/>
  <p:tag name="BOXFONT" val="10"/>
  <p:tag name="BOXWRAP" val="False"/>
  <p:tag name="WORKAROUNDTRANSPARENCYBUG" val="False"/>
  <p:tag name="BITMAPFORMAT" val="pngmono"/>
  <p:tag name="DEBUGINTERACTIVE" val="True"/>
  <p:tag name="ORIGWIDTH" val="385"/>
  <p:tag name="PICTUREFILESIZE" val="284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cros}&#10;\usepackage{amsmath}&#10;\usepackage{amssymb}&#10;&#10;\begin{document}&#10;&#10;\[&#10;\mat{K}_i =&#10;\bmat&#10;f_i &amp; 0   &amp; 0 \\&#10;0   &amp; f_i &amp; 0 \\&#10;0   &amp; 0   &amp; 1&#10;\emat&#10;\]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86"/>
  <p:tag name="BOXFONT" val="10"/>
  <p:tag name="BOXWRAP" val="False"/>
  <p:tag name="WORKAROUNDTRANSPARENCYBUG" val="False"/>
  <p:tag name="BITMAPFORMAT" val="pngmono"/>
  <p:tag name="DEBUGINTERACTIVE" val="True"/>
  <p:tag name="ORIGWIDTH" val="151"/>
  <p:tag name="PICTUREFILESIZE" val="114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50388</TotalTime>
  <Words>1141</Words>
  <Application>Microsoft Office PowerPoint</Application>
  <PresentationFormat>On-screen Show (4:3)</PresentationFormat>
  <Paragraphs>305</Paragraphs>
  <Slides>54</Slides>
  <Notes>7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Office Theme</vt:lpstr>
      <vt:lpstr>Equation</vt:lpstr>
      <vt:lpstr>Photo Editor Photo</vt:lpstr>
      <vt:lpstr>Photo Stitching Panoramas from Multiple Images</vt:lpstr>
      <vt:lpstr>Homeworks </vt:lpstr>
      <vt:lpstr>News</vt:lpstr>
      <vt:lpstr>Today: Image Stitching</vt:lpstr>
      <vt:lpstr>Photo stitching</vt:lpstr>
      <vt:lpstr>Example</vt:lpstr>
      <vt:lpstr>Review of projective geometry</vt:lpstr>
      <vt:lpstr>Problem set-up</vt:lpstr>
      <vt:lpstr>Homography</vt:lpstr>
      <vt:lpstr>Homography example: Image rectification</vt:lpstr>
      <vt:lpstr>Image Stitching Algorithm Overview</vt:lpstr>
      <vt:lpstr>Computing homography</vt:lpstr>
      <vt:lpstr>Computing homography</vt:lpstr>
      <vt:lpstr>Computing homography</vt:lpstr>
      <vt:lpstr>Computing homography</vt:lpstr>
      <vt:lpstr>Computing homography</vt:lpstr>
      <vt:lpstr>Automatic Image Stitching</vt:lpstr>
      <vt:lpstr>RANSAC for Homography</vt:lpstr>
      <vt:lpstr>RANSAC for Homography</vt:lpstr>
      <vt:lpstr>Verification</vt:lpstr>
      <vt:lpstr>RANSAC for Homography</vt:lpstr>
      <vt:lpstr>Choosing a Projection Surface</vt:lpstr>
      <vt:lpstr>Planar Mapping</vt:lpstr>
      <vt:lpstr>Planar Projection</vt:lpstr>
      <vt:lpstr>Planar Projection</vt:lpstr>
      <vt:lpstr>Cylindrical Mapping</vt:lpstr>
      <vt:lpstr>Cylindrical Projection</vt:lpstr>
      <vt:lpstr>Cylindrical Projection</vt:lpstr>
      <vt:lpstr>PowerPoint Presentation</vt:lpstr>
      <vt:lpstr>Recognizing Panoramas</vt:lpstr>
      <vt:lpstr>Recognizing Panoramas</vt:lpstr>
      <vt:lpstr>Recognizing Panoramas</vt:lpstr>
      <vt:lpstr>Recognizing Panoramas (cont.)</vt:lpstr>
      <vt:lpstr>Finding the panoramas</vt:lpstr>
      <vt:lpstr>Finding the panoramas</vt:lpstr>
      <vt:lpstr>Finding the panoramas</vt:lpstr>
      <vt:lpstr>Recognizing Panoramas (cont.)</vt:lpstr>
      <vt:lpstr>Bundle adjustment for stitching</vt:lpstr>
      <vt:lpstr>Bundle Adjustment</vt:lpstr>
      <vt:lpstr>Bundle Adjustment</vt:lpstr>
      <vt:lpstr>Straightening</vt:lpstr>
      <vt:lpstr>Details to make it look good</vt:lpstr>
      <vt:lpstr>Choosing seams</vt:lpstr>
      <vt:lpstr>Choosing seams</vt:lpstr>
      <vt:lpstr>Choosing seams</vt:lpstr>
      <vt:lpstr>Gain compensation</vt:lpstr>
      <vt:lpstr>Multi-band Blending</vt:lpstr>
      <vt:lpstr>Multiband Blending with Laplacian Pyramid</vt:lpstr>
      <vt:lpstr>Multiband blending</vt:lpstr>
      <vt:lpstr>Blending comparison (IJCV 2007)</vt:lpstr>
      <vt:lpstr>Blending Comparison</vt:lpstr>
      <vt:lpstr>Further reading</vt:lpstr>
      <vt:lpstr>Things to remember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174</cp:revision>
  <cp:lastPrinted>2012-02-28T18:57:47Z</cp:lastPrinted>
  <dcterms:created xsi:type="dcterms:W3CDTF">2009-12-16T02:55:56Z</dcterms:created>
  <dcterms:modified xsi:type="dcterms:W3CDTF">2012-02-28T19:35:45Z</dcterms:modified>
</cp:coreProperties>
</file>