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6"/>
  </p:notesMasterIdLst>
  <p:sldIdLst>
    <p:sldId id="256" r:id="rId5"/>
    <p:sldId id="581" r:id="rId6"/>
    <p:sldId id="523" r:id="rId7"/>
    <p:sldId id="544" r:id="rId8"/>
    <p:sldId id="522" r:id="rId9"/>
    <p:sldId id="527" r:id="rId10"/>
    <p:sldId id="525" r:id="rId11"/>
    <p:sldId id="542" r:id="rId12"/>
    <p:sldId id="538" r:id="rId13"/>
    <p:sldId id="539" r:id="rId14"/>
    <p:sldId id="540" r:id="rId15"/>
    <p:sldId id="541" r:id="rId16"/>
    <p:sldId id="545" r:id="rId17"/>
    <p:sldId id="546" r:id="rId18"/>
    <p:sldId id="549" r:id="rId19"/>
    <p:sldId id="550" r:id="rId20"/>
    <p:sldId id="579" r:id="rId21"/>
    <p:sldId id="582" r:id="rId22"/>
    <p:sldId id="547" r:id="rId23"/>
    <p:sldId id="583" r:id="rId24"/>
    <p:sldId id="551" r:id="rId25"/>
    <p:sldId id="552" r:id="rId26"/>
    <p:sldId id="553" r:id="rId27"/>
    <p:sldId id="554" r:id="rId28"/>
    <p:sldId id="555" r:id="rId29"/>
    <p:sldId id="556" r:id="rId30"/>
    <p:sldId id="584" r:id="rId31"/>
    <p:sldId id="585" r:id="rId32"/>
    <p:sldId id="586" r:id="rId33"/>
    <p:sldId id="587" r:id="rId34"/>
    <p:sldId id="589" r:id="rId35"/>
    <p:sldId id="588" r:id="rId36"/>
    <p:sldId id="558" r:id="rId37"/>
    <p:sldId id="560" r:id="rId38"/>
    <p:sldId id="561" r:id="rId39"/>
    <p:sldId id="562" r:id="rId40"/>
    <p:sldId id="563" r:id="rId41"/>
    <p:sldId id="564" r:id="rId42"/>
    <p:sldId id="565" r:id="rId43"/>
    <p:sldId id="566" r:id="rId44"/>
    <p:sldId id="569" r:id="rId45"/>
    <p:sldId id="580" r:id="rId46"/>
    <p:sldId id="570" r:id="rId47"/>
    <p:sldId id="567" r:id="rId48"/>
    <p:sldId id="590" r:id="rId49"/>
    <p:sldId id="573" r:id="rId50"/>
    <p:sldId id="571" r:id="rId51"/>
    <p:sldId id="576" r:id="rId52"/>
    <p:sldId id="574" r:id="rId53"/>
    <p:sldId id="577" r:id="rId54"/>
    <p:sldId id="578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  <a:srgbClr val="CCECFF"/>
    <a:srgbClr val="0AA676"/>
    <a:srgbClr val="32000C"/>
    <a:srgbClr val="CB6B30"/>
    <a:srgbClr val="E36243"/>
    <a:srgbClr val="FF4A7E"/>
    <a:srgbClr val="0B0B0B"/>
    <a:srgbClr val="00FF00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5" autoAdjust="0"/>
    <p:restoredTop sz="84861" autoAdjust="0"/>
  </p:normalViewPr>
  <p:slideViewPr>
    <p:cSldViewPr>
      <p:cViewPr varScale="1">
        <p:scale>
          <a:sx n="50" d="100"/>
          <a:sy n="50" d="100"/>
        </p:scale>
        <p:origin x="-78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56B53F-5B80-40FB-9FAE-920F4584A3EA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3C2D44-F121-47D6-A190-82ED0ED0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2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3EC27-4799-4246-B816-967455E51E7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25C5C-9858-4C76-AFDA-365E022EBB61}" type="slidenum">
              <a:rPr lang="en-US"/>
              <a:pPr/>
              <a:t>34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35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36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37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38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39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40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6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8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1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38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7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63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05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6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4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8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mathworld.wolfram.com/Point-LineDistance2-Dimensional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6.wmf"/><Relationship Id="rId15" Type="http://schemas.openxmlformats.org/officeDocument/2006/relationships/hyperlink" Target="http://en.wikipedia.org/wiki/Rayleigh_quotient" TargetMode="External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7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Fitting and Registration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02/14/12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If (</a:t>
            </a:r>
            <a:r>
              <a:rPr lang="en-US" sz="2000" i="1" dirty="0" smtClean="0">
                <a:latin typeface="+mj-lt"/>
              </a:rPr>
              <a:t>a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+b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i="1" dirty="0" smtClean="0">
                <a:latin typeface="+mj-lt"/>
              </a:rPr>
              <a:t>=</a:t>
            </a:r>
            <a:r>
              <a:rPr lang="en-US" sz="2000" dirty="0" smtClean="0">
                <a:latin typeface="+mj-lt"/>
              </a:rPr>
              <a:t>1) then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Distance between point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i="1" baseline="-25000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</a:rPr>
              <a:t>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</a:rPr>
              <a:t>	|</a:t>
            </a:r>
            <a:r>
              <a:rPr lang="en-US" sz="2000" i="1" dirty="0" err="1" smtClean="0">
                <a:latin typeface="Times New Roman" pitchFamily="18" charset="0"/>
              </a:rPr>
              <a:t>ax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</a:rPr>
              <a:t>by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c</a:t>
            </a:r>
            <a:r>
              <a:rPr lang="en-US" sz="2000" dirty="0" smtClean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5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proof: </a:t>
            </a:r>
            <a:r>
              <a:rPr lang="en-US" sz="1400" dirty="0" smtClean="0">
                <a:hlinkClick r:id="rId7"/>
              </a:rPr>
              <a:t>http://mathworld.wolfram.com/Point-LineDistance2-Dimensional.html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If (</a:t>
            </a:r>
            <a:r>
              <a:rPr lang="en-US" sz="2000" i="1" dirty="0" smtClean="0"/>
              <a:t>a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+b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=</a:t>
            </a:r>
            <a:r>
              <a:rPr lang="en-US" sz="2000" dirty="0" smtClean="0"/>
              <a:t>1) then </a:t>
            </a:r>
          </a:p>
          <a:p>
            <a:pPr marL="0" indent="0">
              <a:buNone/>
            </a:pPr>
            <a:r>
              <a:rPr lang="en-US" sz="2000" dirty="0" smtClean="0"/>
              <a:t>Distance between point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i="1" baseline="-25000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</a:rPr>
              <a:t>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</a:rPr>
              <a:t>	|</a:t>
            </a:r>
            <a:r>
              <a:rPr lang="en-US" sz="2000" i="1" dirty="0" err="1" smtClean="0">
                <a:latin typeface="Times New Roman" pitchFamily="18" charset="0"/>
              </a:rPr>
              <a:t>ax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</a:rPr>
              <a:t>by</a:t>
            </a:r>
            <a:r>
              <a:rPr lang="en-US" sz="2000" i="1" baseline="-25000" dirty="0" err="1" smtClean="0">
                <a:latin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</a:rPr>
              <a:t> + c</a:t>
            </a:r>
            <a:r>
              <a:rPr lang="en-US" sz="2000" dirty="0" smtClean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c)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8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graphicFrame>
        <p:nvGraphicFramePr>
          <p:cNvPr id="5123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32004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Find 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8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9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36625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64770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7162800" y="10668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 dirty="0" err="1" smtClean="0">
                <a:latin typeface="Times New Roman" pitchFamily="18" charset="0"/>
              </a:rPr>
              <a:t>ax+by+c</a:t>
            </a:r>
            <a:r>
              <a:rPr lang="en-US" sz="2400" b="0" i="1" dirty="0" smtClean="0">
                <a:latin typeface="Times New Roman" pitchFamily="18" charset="0"/>
              </a:rPr>
              <a:t>=0</a:t>
            </a:r>
            <a:endParaRPr lang="en-US" sz="2400" b="0" i="1" dirty="0"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1752600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0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7010400" y="1600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/>
              <a:t>Unit normal: </a:t>
            </a:r>
            <a:r>
              <a:rPr lang="en-US" sz="2000" b="0" i="1">
                <a:latin typeface="Times New Roman" pitchFamily="18" charset="0"/>
              </a:rPr>
              <a:t>N=</a:t>
            </a:r>
            <a:r>
              <a:rPr lang="en-US" sz="2000" b="0">
                <a:latin typeface="Times New Roman" pitchFamily="18" charset="0"/>
              </a:rPr>
              <a:t>(</a:t>
            </a:r>
            <a:r>
              <a:rPr lang="en-US" sz="2000" b="0" i="1">
                <a:latin typeface="Times New Roman" pitchFamily="18" charset="0"/>
              </a:rPr>
              <a:t>a, b</a:t>
            </a:r>
            <a:r>
              <a:rPr lang="en-US" sz="2000" b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54148"/>
              </p:ext>
            </p:extLst>
          </p:nvPr>
        </p:nvGraphicFramePr>
        <p:xfrm>
          <a:off x="403225" y="2667000"/>
          <a:ext cx="3687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1" name="Equation" r:id="rId9" imgW="1879560" imgH="393480" progId="Equation.3">
                  <p:embed/>
                </p:oleObj>
              </mc:Choice>
              <mc:Fallback>
                <p:oleObj name="Equation" r:id="rId9" imgW="18795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667000"/>
                        <a:ext cx="3687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46054"/>
              </p:ext>
            </p:extLst>
          </p:nvPr>
        </p:nvGraphicFramePr>
        <p:xfrm>
          <a:off x="4778375" y="2674938"/>
          <a:ext cx="4233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2" name="Equation" r:id="rId11" imgW="2311200" imgH="393480" progId="Equation.3">
                  <p:embed/>
                </p:oleObj>
              </mc:Choice>
              <mc:Fallback>
                <p:oleObj name="Equation" r:id="rId11" imgW="23112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674938"/>
                        <a:ext cx="42338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317500" y="3360738"/>
          <a:ext cx="86280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3" name="Equation" r:id="rId13" imgW="4267080" imgH="761760" progId="Equation.3">
                  <p:embed/>
                </p:oleObj>
              </mc:Choice>
              <mc:Fallback>
                <p:oleObj name="Equation" r:id="rId13" imgW="4267080" imgH="7617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360738"/>
                        <a:ext cx="862806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233614" y="5715000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+mn-lt"/>
              </a:rPr>
              <a:t>Solution is eigenvector corresponding to smallest </a:t>
            </a:r>
            <a:r>
              <a:rPr lang="en-US" sz="2400" b="0" dirty="0" err="1" smtClean="0">
                <a:latin typeface="+mn-lt"/>
              </a:rPr>
              <a:t>eigenvalue</a:t>
            </a:r>
            <a:r>
              <a:rPr lang="en-US" sz="2400" b="0" dirty="0" smtClean="0">
                <a:latin typeface="+mn-lt"/>
              </a:rPr>
              <a:t> of A</a:t>
            </a:r>
            <a:r>
              <a:rPr lang="en-US" sz="2400" b="0" baseline="30000" dirty="0" smtClean="0">
                <a:latin typeface="+mn-lt"/>
              </a:rPr>
              <a:t>T</a:t>
            </a:r>
            <a:r>
              <a:rPr lang="en-US" sz="2400" b="0" dirty="0" smtClean="0">
                <a:latin typeface="+mn-lt"/>
              </a:rPr>
              <a:t>A</a:t>
            </a:r>
            <a:endParaRPr lang="en-US" sz="2400" b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details on Raleigh Quotient: </a:t>
            </a:r>
            <a:r>
              <a:rPr lang="en-US" dirty="0" smtClean="0">
                <a:hlinkClick r:id="rId15"/>
              </a:rPr>
              <a:t>http://en.wikipedia.org/wiki/Rayleigh_quotient</a:t>
            </a:r>
            <a:endParaRPr lang="en-US" dirty="0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574675" y="4740275"/>
          <a:ext cx="7343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4" name="Equation" r:id="rId16" imgW="3632040" imgH="444240" progId="Equation.3">
                  <p:embed/>
                </p:oleObj>
              </mc:Choice>
              <mc:Fallback>
                <p:oleObj name="Equation" r:id="rId16" imgW="363204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740275"/>
                        <a:ext cx="7343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61855" y="0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Recap: Two Common Optimization Problems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Solution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6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37037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12762" y="4770437"/>
          <a:ext cx="243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7" name="Equation" r:id="rId5" imgW="1206360" imgH="419040" progId="Equation.3">
                  <p:embed/>
                </p:oleObj>
              </mc:Choice>
              <mc:Fallback>
                <p:oleObj name="Equation" r:id="rId5" imgW="12063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4770437"/>
                        <a:ext cx="2439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85781"/>
              </p:ext>
            </p:extLst>
          </p:nvPr>
        </p:nvGraphicFramePr>
        <p:xfrm>
          <a:off x="512763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8" name="Equation" r:id="rId7" imgW="2070000" imgH="203040" progId="Equation.3">
                  <p:embed/>
                </p:oleObj>
              </mc:Choice>
              <mc:Fallback>
                <p:oleObj name="Equation" r:id="rId7" imgW="20700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9" name="Equation" r:id="rId9" imgW="1117440" imgH="457200" progId="Equation.3">
                  <p:embed/>
                </p:oleObj>
              </mc:Choice>
              <mc:Fallback>
                <p:oleObj name="Equation" r:id="rId9" imgW="111744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40263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Problem statement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Solution</a:t>
              </a: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0" name="Equation" r:id="rId11" imgW="1930320" imgH="203040" progId="Equation.3">
                    <p:embed/>
                  </p:oleObj>
                </mc:Choice>
                <mc:Fallback>
                  <p:oleObj name="Equation" r:id="rId11" imgW="193032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56238"/>
                          <a:ext cx="390525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1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2" name="Equation" r:id="rId15" imgW="1244520" imgH="266400" progId="Equation.3">
                    <p:embed/>
                  </p:oleObj>
                </mc:Choice>
                <mc:Fallback>
                  <p:oleObj name="Equation" r:id="rId15" imgW="1244520" imgH="266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3" name="Equation" r:id="rId17" imgW="1066680" imgH="253800" progId="Equation.3">
                    <p:embed/>
                  </p:oleObj>
                </mc:Choice>
                <mc:Fallback>
                  <p:oleObj name="Equation" r:id="rId17" imgW="1066680" imgH="253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matlab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 squares (global) optimization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Good</a:t>
            </a:r>
          </a:p>
          <a:p>
            <a:r>
              <a:rPr lang="en-US" sz="2800" dirty="0" smtClean="0"/>
              <a:t>Clearly specified objective</a:t>
            </a:r>
          </a:p>
          <a:p>
            <a:r>
              <a:rPr lang="en-US" sz="2800" dirty="0" smtClean="0"/>
              <a:t>Optimization is </a:t>
            </a:r>
            <a:r>
              <a:rPr lang="en-US" sz="2800" dirty="0" smtClean="0"/>
              <a:t>easy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Bad</a:t>
            </a:r>
          </a:p>
          <a:p>
            <a:r>
              <a:rPr lang="en-US" sz="2800" dirty="0" smtClean="0"/>
              <a:t>May not be what you want to optimize </a:t>
            </a:r>
          </a:p>
          <a:p>
            <a:r>
              <a:rPr lang="en-US" sz="2800" dirty="0" smtClean="0"/>
              <a:t>Sensitive </a:t>
            </a:r>
            <a:r>
              <a:rPr lang="en-US" sz="2800" dirty="0" smtClean="0"/>
              <a:t>to outliers</a:t>
            </a:r>
          </a:p>
          <a:p>
            <a:pPr lvl="1"/>
            <a:r>
              <a:rPr lang="en-US" sz="2400" dirty="0" smtClean="0"/>
              <a:t>Bad matches, extra points</a:t>
            </a:r>
          </a:p>
          <a:p>
            <a:r>
              <a:rPr lang="en-US" sz="2800" dirty="0" smtClean="0"/>
              <a:t>Doesn’t allow you to get multiple good fits</a:t>
            </a:r>
          </a:p>
          <a:p>
            <a:pPr lvl="1"/>
            <a:r>
              <a:rPr lang="en-US" sz="2400" dirty="0" smtClean="0"/>
              <a:t>Detecting multiple objects, lines, etc.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Robust least squares (to deal with outliers)</a:t>
            </a:r>
            <a:endParaRPr lang="en-US" sz="36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</a:rPr>
              <a:t>	</a:t>
            </a:r>
            <a:r>
              <a:rPr lang="en-US" sz="2400" i="1" dirty="0" err="1" smtClean="0">
                <a:latin typeface="Times New Roman" pitchFamily="18" charset="0"/>
              </a:rPr>
              <a:t>u</a:t>
            </a:r>
            <a:r>
              <a:rPr lang="en-US" sz="2400" i="1" baseline="-25000" dirty="0" err="1" smtClean="0">
                <a:latin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667000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Equation" r:id="rId4" imgW="1079280" imgH="342720" progId="Equation.3">
                  <p:embed/>
                </p:oleObj>
              </mc:Choice>
              <mc:Fallback>
                <p:oleObj name="Equation" r:id="rId4" imgW="1079280" imgH="342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128963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257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 smtClean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 smtClean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03224"/>
              </p:ext>
            </p:extLst>
          </p:nvPr>
        </p:nvGraphicFramePr>
        <p:xfrm>
          <a:off x="5513388" y="1295400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7" name="Equation" r:id="rId8" imgW="1549080" imgH="291960" progId="Equation.3">
                  <p:embed/>
                </p:oleObj>
              </mc:Choice>
              <mc:Fallback>
                <p:oleObj name="Equation" r:id="rId8" imgW="154908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1295400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Estimator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Initialize: e.g.,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 smtClean="0"/>
                  <a:t> by least squares fit and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Choose </a:t>
                </a:r>
                <a:r>
                  <a:rPr lang="en-US" sz="2800" dirty="0" err="1" smtClean="0"/>
                  <a:t>params</a:t>
                </a:r>
                <a:r>
                  <a:rPr lang="en-US" sz="2800" dirty="0" smtClean="0"/>
                  <a:t> to minimize:</a:t>
                </a:r>
              </a:p>
              <a:p>
                <a:pPr marL="914400" lvl="1" indent="-514350"/>
                <a:r>
                  <a:rPr lang="en-US" sz="2400" dirty="0" smtClean="0"/>
                  <a:t>E.g., numerical optimization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Compute new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Repeat (2) and (3) until convergence</a:t>
                </a:r>
                <a:endParaRPr lang="en-US" sz="28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82937"/>
              </p:ext>
            </p:extLst>
          </p:nvPr>
        </p:nvGraphicFramePr>
        <p:xfrm>
          <a:off x="3200400" y="4495800"/>
          <a:ext cx="3276600" cy="49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6" name="Equation" r:id="rId4" imgW="1422360" imgH="215640" progId="Equation.3">
                  <p:embed/>
                </p:oleObj>
              </mc:Choice>
              <mc:Fallback>
                <p:oleObj name="Equation" r:id="rId4" imgW="14223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95800"/>
                        <a:ext cx="3276600" cy="497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05059"/>
              </p:ext>
            </p:extLst>
          </p:nvPr>
        </p:nvGraphicFramePr>
        <p:xfrm>
          <a:off x="5334000" y="2819400"/>
          <a:ext cx="3082925" cy="91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7" name="Equation" r:id="rId6" imgW="1536480" imgH="457200" progId="Equation.3">
                  <p:embed/>
                </p:oleObj>
              </mc:Choice>
              <mc:Fallback>
                <p:oleObj name="Equation" r:id="rId6" imgW="15364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19400"/>
                        <a:ext cx="3082925" cy="91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98468"/>
              </p:ext>
            </p:extLst>
          </p:nvPr>
        </p:nvGraphicFramePr>
        <p:xfrm>
          <a:off x="931653" y="1976019"/>
          <a:ext cx="3276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8" name="Equation" r:id="rId8" imgW="1422400" imgH="215900" progId="Equation.3">
                  <p:embed/>
                </p:oleObj>
              </mc:Choice>
              <mc:Fallback>
                <p:oleObj name="Equation" r:id="rId8" imgW="14224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53" y="1976019"/>
                        <a:ext cx="32766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ways to search for parameters (for when no closed form solution exists)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Line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each parameter, step through values and choose value that gives best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(1) until no parameter changes</a:t>
            </a:r>
          </a:p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Grid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Propose several sets of parameters, evenly sampled in the joint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best (or top few) and sample joint parameters around the current best; repeat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dirty="0" smtClean="0"/>
              <a:t>Gradient descent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Provide initial position (e.g., random)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Locally search for better parameters by following gradient</a:t>
            </a:r>
          </a:p>
        </p:txBody>
      </p:sp>
    </p:spTree>
    <p:extLst>
      <p:ext uri="{BB962C8B-B14F-4D97-AF65-F5344CB8AC3E}">
        <p14:creationId xmlns:p14="http://schemas.microsoft.com/office/powerpoint/2010/main" val="16340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Hypothesize 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Propose parameters</a:t>
            </a:r>
          </a:p>
          <a:p>
            <a:pPr marL="914400" lvl="1" indent="-514350"/>
            <a:r>
              <a:rPr lang="en-US" dirty="0" smtClean="0"/>
              <a:t>Try all possible</a:t>
            </a:r>
          </a:p>
          <a:p>
            <a:pPr marL="914400" lvl="1" indent="-514350"/>
            <a:r>
              <a:rPr lang="en-US" dirty="0" smtClean="0"/>
              <a:t>Each point votes for all consistent parameters</a:t>
            </a:r>
          </a:p>
          <a:p>
            <a:pPr marL="914400" lvl="1" indent="-514350"/>
            <a:r>
              <a:rPr lang="en-US" dirty="0" smtClean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given parameters</a:t>
            </a:r>
          </a:p>
          <a:p>
            <a:pPr marL="914400" lvl="1" indent="-514350"/>
            <a:r>
              <a:rPr lang="en-US" dirty="0" smtClean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from among the set of parameters</a:t>
            </a:r>
          </a:p>
          <a:p>
            <a:pPr marL="914400" lvl="1" indent="-514350"/>
            <a:r>
              <a:rPr lang="en-US" dirty="0" smtClean="0"/>
              <a:t>Global or local maximum of scores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Possibly refine parameters using inliers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HW 1 due </a:t>
            </a:r>
            <a:r>
              <a:rPr lang="en-US" dirty="0" smtClean="0"/>
              <a:t>today</a:t>
            </a:r>
          </a:p>
          <a:p>
            <a:endParaRPr lang="en-US" dirty="0"/>
          </a:p>
          <a:p>
            <a:r>
              <a:rPr lang="en-US" dirty="0" smtClean="0"/>
              <a:t>Early feedback form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Transform: Outline</a:t>
            </a:r>
            <a:endParaRPr 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9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975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670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70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126288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152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516643" y="6248400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1000" y="1828800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546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546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56025" y="34290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12954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146425" y="2971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994025" y="2819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765425" y="2590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536825" y="2362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84425" y="2209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003425" y="18288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1851025" y="16764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698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975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5203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46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975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670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670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70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692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692650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126288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152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670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670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670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670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127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584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6118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575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7566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66800" y="3886200"/>
            <a:ext cx="6940550" cy="2819400"/>
            <a:chOff x="672" y="2448"/>
            <a:chExt cx="4372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50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40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26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3072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92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784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688"/>
              <a:ext cx="96" cy="96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6" y="3888"/>
              <a:ext cx="203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72" y="2544"/>
              <a:ext cx="20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66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2976"/>
              <a:ext cx="576" cy="384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5867400" y="21336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0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1698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1546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546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756025" y="5410200"/>
            <a:ext cx="3222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066800" y="3276600"/>
            <a:ext cx="3270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692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692650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304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smtClean="0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2263775" y="4114800"/>
            <a:ext cx="152400" cy="1524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81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 smtClean="0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 smtClean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381000" y="1128713"/>
            <a:ext cx="712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5241925" y="5676900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5029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1600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2633663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5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2093913" y="4800600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6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4800600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1828800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7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1905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4800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4724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5715000" y="4267200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76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7620000" y="5486400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8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86400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4114800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9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114550" y="5578475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356350" y="55641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Need to adjust grid size or smooth</a:t>
            </a:r>
            <a:endParaRPr lang="en-US" sz="2800" dirty="0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1676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04800" y="228600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smtClean="0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7101" y="6550223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Image </a:t>
            </a:r>
            <a:r>
              <a:rPr lang="en-US" smtClean="0">
                <a:sym typeface="Wingdings" pitchFamily="2" charset="2"/>
              </a:rPr>
              <a:t> Canny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6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Canny </a:t>
            </a:r>
            <a:r>
              <a:rPr lang="en-US" smtClean="0">
                <a:sym typeface="Wingdings" pitchFamily="2" charset="2"/>
              </a:rPr>
              <a:t> Hough votes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5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Hough votes </a:t>
            </a:r>
            <a:r>
              <a:rPr lang="en-US" smtClean="0">
                <a:sym typeface="Wingdings" pitchFamily="2" charset="2"/>
              </a:rPr>
              <a:t> Edges </a:t>
            </a:r>
            <a:endParaRPr lang="en-US" smtClean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</a:t>
            </a:r>
          </a:p>
          <a:p>
            <a:pPr>
              <a:buFont typeface="Arial" charset="0"/>
              <a:buNone/>
            </a:pPr>
            <a:r>
              <a:rPr lang="en-US" sz="2800" smtClean="0"/>
              <a:t>Find peaks and post-process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1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Fitting: find the parameters of a model that best fit the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Alignment: find the parameters of the transformation that best align matched points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</p:spTree>
    <p:extLst>
      <p:ext uri="{BB962C8B-B14F-4D97-AF65-F5344CB8AC3E}">
        <p14:creationId xmlns:p14="http://schemas.microsoft.com/office/powerpoint/2010/main" val="29313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lines using Hough transform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m,b parameterization</a:t>
            </a:r>
          </a:p>
          <a:p>
            <a:r>
              <a:rPr lang="en-US" smtClean="0"/>
              <a:t>Using r, theta parameterization</a:t>
            </a:r>
          </a:p>
          <a:p>
            <a:pPr lvl="1"/>
            <a:r>
              <a:rPr lang="en-US" smtClean="0"/>
              <a:t>Using oriented gradients</a:t>
            </a:r>
          </a:p>
          <a:p>
            <a:r>
              <a:rPr lang="en-US" smtClean="0"/>
              <a:t>Practical considerations</a:t>
            </a:r>
          </a:p>
          <a:p>
            <a:pPr lvl="1"/>
            <a:r>
              <a:rPr lang="en-US" smtClean="0"/>
              <a:t>Bin size</a:t>
            </a:r>
          </a:p>
          <a:p>
            <a:pPr lvl="1"/>
            <a:r>
              <a:rPr lang="en-US" smtClean="0"/>
              <a:t>Smoothing</a:t>
            </a:r>
          </a:p>
          <a:p>
            <a:pPr lvl="1"/>
            <a:r>
              <a:rPr lang="en-US" smtClean="0"/>
              <a:t>Finding multiple lines</a:t>
            </a:r>
          </a:p>
          <a:p>
            <a:pPr lvl="1"/>
            <a:r>
              <a:rPr lang="en-US" smtClean="0"/>
              <a:t>Finding line segments</a:t>
            </a:r>
          </a:p>
        </p:txBody>
      </p:sp>
    </p:spTree>
    <p:extLst>
      <p:ext uri="{BB962C8B-B14F-4D97-AF65-F5344CB8AC3E}">
        <p14:creationId xmlns:p14="http://schemas.microsoft.com/office/powerpoint/2010/main" val="31608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Finding circles 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y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r) </a:t>
            </a:r>
            <a:r>
              <a:rPr lang="en-US" sz="3200" dirty="0" smtClean="0"/>
              <a:t>using </a:t>
            </a:r>
            <a:r>
              <a:rPr lang="en-US" sz="3200" dirty="0" smtClean="0"/>
              <a:t>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r</a:t>
            </a:r>
          </a:p>
          <a:p>
            <a:r>
              <a:rPr lang="en-US" dirty="0" smtClean="0"/>
              <a:t>Variable r</a:t>
            </a:r>
          </a:p>
        </p:txBody>
      </p:sp>
    </p:spTree>
    <p:extLst>
      <p:ext uri="{BB962C8B-B14F-4D97-AF65-F5344CB8AC3E}">
        <p14:creationId xmlns:p14="http://schemas.microsoft.com/office/powerpoint/2010/main" val="429353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Hough transform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outliers: each point votes separately</a:t>
            </a:r>
          </a:p>
          <a:p>
            <a:r>
              <a:rPr lang="en-US" sz="2800" dirty="0" smtClean="0"/>
              <a:t>Fairly efficient (much faster than trying all sets of parameters)</a:t>
            </a:r>
          </a:p>
          <a:p>
            <a:r>
              <a:rPr lang="en-US" sz="2800" dirty="0" smtClean="0"/>
              <a:t>Provides multiple good fits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dirty="0" smtClean="0"/>
              <a:t>Some sensitivity to noise</a:t>
            </a:r>
          </a:p>
          <a:p>
            <a:r>
              <a:rPr lang="en-US" dirty="0" smtClean="0"/>
              <a:t>Bin size trades off between noise tolerance, precision, and speed/memory</a:t>
            </a:r>
          </a:p>
          <a:p>
            <a:pPr lvl="1"/>
            <a:r>
              <a:rPr lang="en-US" dirty="0" smtClean="0"/>
              <a:t>Can be hard to find sweet spot</a:t>
            </a:r>
          </a:p>
          <a:p>
            <a:r>
              <a:rPr lang="en-US" dirty="0" smtClean="0"/>
              <a:t>Not suitable for more than a few parameters</a:t>
            </a:r>
          </a:p>
          <a:p>
            <a:pPr lvl="1"/>
            <a:r>
              <a:rPr lang="en-US" dirty="0" smtClean="0"/>
              <a:t>grid size grows exponentially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</a:p>
          <a:p>
            <a:r>
              <a:rPr lang="en-US" dirty="0" smtClean="0"/>
              <a:t>Line fitting (also circles, ellipses, etc.)</a:t>
            </a:r>
          </a:p>
          <a:p>
            <a:r>
              <a:rPr lang="en-US" dirty="0" smtClean="0"/>
              <a:t>Object instance recognition (parameters are affine transform)</a:t>
            </a:r>
          </a:p>
          <a:p>
            <a:r>
              <a:rPr lang="en-US" dirty="0" smtClean="0"/>
              <a:t>Object category recognition  (parameters are position/scale)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3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3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2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7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69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0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1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2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3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4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75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8276" name="Object 36"/>
          <p:cNvGraphicFramePr>
            <a:graphicFrameLocks noChangeAspect="1"/>
          </p:cNvGraphicFramePr>
          <p:nvPr/>
        </p:nvGraphicFramePr>
        <p:xfrm>
          <a:off x="533400" y="5881688"/>
          <a:ext cx="19145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9"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81688"/>
                        <a:ext cx="19145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7" name="Object 37"/>
          <p:cNvGraphicFramePr>
            <a:graphicFrameLocks noChangeAspect="1"/>
          </p:cNvGraphicFramePr>
          <p:nvPr/>
        </p:nvGraphicFramePr>
        <p:xfrm>
          <a:off x="3429000" y="4662488"/>
          <a:ext cx="10810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0" name="Equation" r:id="rId6" imgW="444240" imgH="291960" progId="Equation.3">
                  <p:embed/>
                </p:oleObj>
              </mc:Choice>
              <mc:Fallback>
                <p:oleObj name="Equation" r:id="rId6" imgW="44424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62488"/>
                        <a:ext cx="10810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8" name="Object 38"/>
          <p:cNvGraphicFramePr>
            <a:graphicFrameLocks noChangeAspect="1"/>
          </p:cNvGraphicFramePr>
          <p:nvPr/>
        </p:nvGraphicFramePr>
        <p:xfrm>
          <a:off x="533400" y="4738688"/>
          <a:ext cx="2225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1" name="Equation" r:id="rId8" imgW="914400" imgH="215640" progId="Equation.3">
                  <p:embed/>
                </p:oleObj>
              </mc:Choice>
              <mc:Fallback>
                <p:oleObj name="Equation" r:id="rId8" imgW="9144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38688"/>
                        <a:ext cx="22256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569913" y="5424488"/>
            <a:ext cx="1204912" cy="36671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such that:</a:t>
            </a:r>
          </a:p>
        </p:txBody>
      </p:sp>
      <p:graphicFrame>
        <p:nvGraphicFramePr>
          <p:cNvPr id="138280" name="Object 40"/>
          <p:cNvGraphicFramePr>
            <a:graphicFrameLocks noChangeAspect="1"/>
          </p:cNvGraphicFramePr>
          <p:nvPr/>
        </p:nvGraphicFramePr>
        <p:xfrm>
          <a:off x="3352800" y="5729288"/>
          <a:ext cx="35814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2" name="Equation" r:id="rId10" imgW="1701720" imgH="355320" progId="Equation.3">
                  <p:embed/>
                </p:oleObj>
              </mc:Choice>
              <mc:Fallback>
                <p:oleObj name="Equation" r:id="rId10" imgW="170172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29288"/>
                        <a:ext cx="3581400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1" name="Line 41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38282" name="Object 42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3" name="Equation" r:id="rId12" imgW="139680" imgH="177480" progId="Equation.3">
                  <p:embed/>
                </p:oleObj>
              </mc:Choice>
              <mc:Fallback>
                <p:oleObj name="Equation" r:id="rId12" imgW="1396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3" name="Line 43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284" name="Line 44"/>
          <p:cNvSpPr>
            <a:spLocks noChangeShapeType="1"/>
          </p:cNvSpPr>
          <p:nvPr/>
        </p:nvSpPr>
        <p:spPr bwMode="auto">
          <a:xfrm flipH="1">
            <a:off x="4267200" y="5500688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85" name="Line 45"/>
          <p:cNvSpPr>
            <a:spLocks noChangeShapeType="1"/>
          </p:cNvSpPr>
          <p:nvPr/>
        </p:nvSpPr>
        <p:spPr bwMode="auto">
          <a:xfrm flipH="1">
            <a:off x="4572000" y="5348288"/>
            <a:ext cx="914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5495925" y="5043488"/>
            <a:ext cx="27336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Model parameters</a:t>
            </a:r>
          </a:p>
        </p:txBody>
      </p:sp>
      <p:sp>
        <p:nvSpPr>
          <p:cNvPr id="138287" name="Line 47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206375" y="17526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201613" y="762000"/>
            <a:ext cx="3095625" cy="9747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</a:t>
            </a:r>
            <a:r>
              <a:rPr lang="en-US" sz="1600">
                <a:solidFill>
                  <a:srgbClr val="FF0000"/>
                </a:solidFill>
              </a:rPr>
              <a:t>RAN</a:t>
            </a:r>
            <a:r>
              <a:rPr lang="en-US" sz="1600"/>
              <a:t>dom </a:t>
            </a:r>
            <a:r>
              <a:rPr lang="en-US" sz="1600">
                <a:solidFill>
                  <a:srgbClr val="FF0000"/>
                </a:solidFill>
              </a:rPr>
              <a:t>SA</a:t>
            </a:r>
            <a:r>
              <a:rPr lang="en-US" sz="1600"/>
              <a:t>mple </a:t>
            </a:r>
            <a:r>
              <a:rPr lang="en-US" sz="1600">
                <a:solidFill>
                  <a:srgbClr val="FF0000"/>
                </a:solidFill>
              </a:rPr>
              <a:t>C</a:t>
            </a:r>
            <a:r>
              <a:rPr lang="en-US" sz="1600"/>
              <a:t>onsensus) :</a:t>
            </a:r>
          </a:p>
          <a:p>
            <a:r>
              <a:rPr lang="en-US" sz="1400"/>
              <a:t>Learning technique to estimate </a:t>
            </a:r>
          </a:p>
          <a:p>
            <a:r>
              <a:rPr lang="en-US" sz="1400"/>
              <a:t>parameters  of </a:t>
            </a:r>
            <a:r>
              <a:rPr lang="en-US" sz="1400">
                <a:sym typeface="Symbol" pitchFamily="18" charset="2"/>
              </a:rPr>
              <a:t>a model</a:t>
            </a:r>
            <a:r>
              <a:rPr lang="en-US" sz="1400"/>
              <a:t> by random </a:t>
            </a:r>
          </a:p>
          <a:p>
            <a:r>
              <a:rPr lang="en-US" sz="1400"/>
              <a:t>sampling of observed data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35867" y="6550223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2" grpId="0" animBg="1"/>
      <p:bldP spid="138263" grpId="0" animBg="1"/>
      <p:bldP spid="138264" grpId="0" animBg="1"/>
      <p:bldP spid="138265" grpId="0" animBg="1"/>
      <p:bldP spid="138266" grpId="0" animBg="1"/>
      <p:bldP spid="138267" grpId="0" animBg="1"/>
      <p:bldP spid="138268" grpId="0" animBg="1"/>
      <p:bldP spid="138269" grpId="0" animBg="1"/>
      <p:bldP spid="138270" grpId="0" animBg="1"/>
      <p:bldP spid="138271" grpId="0" animBg="1"/>
      <p:bldP spid="138272" grpId="0" animBg="1"/>
      <p:bldP spid="138273" grpId="0" animBg="1"/>
      <p:bldP spid="138274" grpId="0" animBg="1"/>
      <p:bldP spid="138275" grpId="0" animBg="1"/>
      <p:bldP spid="138281" grpId="0" animBg="1"/>
      <p:bldP spid="1382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52400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2400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52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8247" y="65502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52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7315200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7848600" y="2819400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19400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7620000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657600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3962400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429000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1066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7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57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52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 fitting example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191000" y="457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858000" y="2667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6248400" y="25908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7620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267200" y="26670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505200" y="3048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867400" y="6858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6019800" y="1295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724400" y="2209800"/>
            <a:ext cx="228600" cy="228600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953000" y="16764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62484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334000" y="1371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781800" y="228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705600" y="6096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2971800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/>
        </p:nvGraphicFramePr>
        <p:xfrm>
          <a:off x="2819400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1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505200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4788" y="179388"/>
            <a:ext cx="15890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200400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461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7161213" y="3657600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2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3657600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52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52400" y="4038600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Sample</a:t>
            </a:r>
            <a:r>
              <a:rPr lang="en-US" sz="2000" dirty="0" smtClean="0">
                <a:cs typeface="Arial" charset="0"/>
              </a:rPr>
              <a:t> (randomly) the number of points required to fit the model (#=2)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Solve</a:t>
            </a:r>
            <a:r>
              <a:rPr lang="en-US" sz="2000" dirty="0" smtClean="0">
                <a:cs typeface="Arial" charset="0"/>
              </a:rPr>
              <a:t> for model parameters using samples </a:t>
            </a:r>
            <a:endParaRPr lang="en-US" sz="20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Score</a:t>
            </a:r>
            <a:r>
              <a:rPr lang="en-US" sz="2000" dirty="0" smtClean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sz="2000" b="1" dirty="0" smtClean="0">
                <a:cs typeface="Arial" charset="0"/>
              </a:rPr>
              <a:t>Repeat</a:t>
            </a:r>
            <a:r>
              <a:rPr lang="en-US" sz="2000" dirty="0" smtClean="0">
                <a:cs typeface="Arial" charset="0"/>
              </a:rPr>
              <a:t> 1-3 until the best model is found with high confidence</a:t>
            </a:r>
            <a:endParaRPr lang="en-US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challenges</a:t>
            </a:r>
          </a:p>
          <a:p>
            <a:pPr lvl="1"/>
            <a:r>
              <a:rPr lang="en-US" dirty="0" smtClean="0"/>
              <a:t>Design a suitable </a:t>
            </a:r>
            <a:r>
              <a:rPr lang="en-US" b="1" dirty="0" smtClean="0"/>
              <a:t>goodness of fit</a:t>
            </a:r>
            <a:r>
              <a:rPr lang="en-US" dirty="0" smtClean="0"/>
              <a:t> measure</a:t>
            </a:r>
          </a:p>
          <a:p>
            <a:pPr lvl="1"/>
            <a:r>
              <a:rPr lang="en-US" dirty="0" smtClean="0"/>
              <a:t>How can we be sure that we have the best?</a:t>
            </a:r>
          </a:p>
          <a:p>
            <a:pPr lvl="2"/>
            <a:r>
              <a:rPr lang="en-US" dirty="0" smtClean="0"/>
              <a:t>Avoid local optima</a:t>
            </a:r>
          </a:p>
          <a:p>
            <a:pPr lvl="1"/>
            <a:r>
              <a:rPr lang="en-US" dirty="0" smtClean="0"/>
              <a:t>How can we find the parameters quickly?</a:t>
            </a:r>
          </a:p>
          <a:p>
            <a:pPr lvl="2"/>
            <a:r>
              <a:rPr lang="en-US" dirty="0" smtClean="0"/>
              <a:t>Find ways to avoid testing all parameters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How to choose parameters?</a:t>
            </a:r>
            <a:endParaRPr lang="en-US" sz="400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</a:t>
            </a:r>
            <a:r>
              <a:rPr lang="en-US" sz="2400" dirty="0" smtClean="0"/>
              <a:t>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Minimum </a:t>
            </a:r>
            <a:r>
              <a:rPr lang="en-US" sz="2000" dirty="0"/>
              <a:t>number needed to fit the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Distance 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</a:t>
            </a:r>
            <a:r>
              <a:rPr lang="en-US" sz="1500" dirty="0" smtClean="0"/>
              <a:t> so that a good point with noise is likely (e.g., </a:t>
            </a:r>
            <a:r>
              <a:rPr lang="en-US" sz="1500" dirty="0" err="1" smtClean="0"/>
              <a:t>prob</a:t>
            </a:r>
            <a:r>
              <a:rPr lang="en-US" sz="1500" dirty="0" smtClean="0"/>
              <a:t>=0.95) within threshold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57200" y="4267200"/>
          <a:ext cx="3155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5" name="Equation" r:id="rId4" imgW="1803240" imgH="241200" progId="Equation.3">
                  <p:embed/>
                </p:oleObj>
              </mc:Choice>
              <mc:Fallback>
                <p:oleObj name="Equation" r:id="rId4" imgW="18032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3155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4114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6800089" y="6550223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odified from 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279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RANSAC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400" dirty="0" smtClean="0"/>
              <a:t>Good</a:t>
            </a:r>
          </a:p>
          <a:p>
            <a:r>
              <a:rPr lang="en-US" sz="2800" dirty="0" smtClean="0"/>
              <a:t>Robust to outliers</a:t>
            </a:r>
          </a:p>
          <a:p>
            <a:r>
              <a:rPr lang="en-US" sz="2800" dirty="0" smtClean="0"/>
              <a:t>Applicable for larger number of </a:t>
            </a:r>
            <a:r>
              <a:rPr lang="en-US" sz="2800" dirty="0" smtClean="0"/>
              <a:t>objective function parameters </a:t>
            </a:r>
            <a:r>
              <a:rPr lang="en-US" sz="2800" dirty="0" smtClean="0"/>
              <a:t>than Hough transform</a:t>
            </a:r>
          </a:p>
          <a:p>
            <a:r>
              <a:rPr lang="en-US" sz="2800" dirty="0" smtClean="0"/>
              <a:t>Optimization parameters </a:t>
            </a:r>
            <a:r>
              <a:rPr lang="en-US" sz="2800" dirty="0" smtClean="0"/>
              <a:t>are easier to choose than Hough transform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Bad</a:t>
            </a:r>
          </a:p>
          <a:p>
            <a:r>
              <a:rPr lang="en-US" sz="2800" dirty="0" smtClean="0"/>
              <a:t>Computational time grows quickly with fraction of outliers and number of parameters </a:t>
            </a:r>
          </a:p>
          <a:p>
            <a:r>
              <a:rPr lang="en-US" sz="2800" dirty="0" smtClean="0"/>
              <a:t>Not good for getting multiple fits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400" dirty="0" smtClean="0"/>
              <a:t>Common applications</a:t>
            </a:r>
            <a:endParaRPr lang="en-US" dirty="0" smtClean="0"/>
          </a:p>
          <a:p>
            <a:r>
              <a:rPr lang="en-US" sz="2800" dirty="0" smtClean="0"/>
              <a:t>Computing a </a:t>
            </a:r>
            <a:r>
              <a:rPr lang="en-US" sz="2800" dirty="0" err="1" smtClean="0"/>
              <a:t>homography</a:t>
            </a:r>
            <a:r>
              <a:rPr lang="en-US" sz="2800" dirty="0" smtClean="0"/>
              <a:t> (e.g., image stitching)</a:t>
            </a:r>
          </a:p>
          <a:p>
            <a:r>
              <a:rPr lang="en-US" sz="2800" dirty="0" smtClean="0"/>
              <a:t>Estimating fundamental matrix (relating two views)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if you want to align but have no prior matched pairs?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Hough transform and RANSAC not applicable</a:t>
            </a:r>
          </a:p>
          <a:p>
            <a:endParaRPr lang="en-US" dirty="0" smtClean="0"/>
          </a:p>
          <a:p>
            <a:r>
              <a:rPr lang="en-US" dirty="0" smtClean="0"/>
              <a:t>Important applications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55650" name="Picture 2" descr="http://www.judiciaryreport.com/images/brain-scans-84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3352800" cy="2011680"/>
          </a:xfrm>
          <a:prstGeom prst="rect">
            <a:avLst/>
          </a:prstGeom>
          <a:noFill/>
        </p:spPr>
      </p:pic>
      <p:pic>
        <p:nvPicPr>
          <p:cNvPr id="155652" name="Picture 4" descr="http://cgg-journal.com/2004-2/02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2088292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715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imaging: match brain scans or contours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Robotics: match point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Closest Points (ICP)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Goal: estimate transform between two dense sets of points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Initialize</a:t>
            </a:r>
            <a:r>
              <a:rPr lang="en-US" sz="2600" dirty="0" smtClean="0"/>
              <a:t> transformation (e.g., compute difference in means and scale)</a:t>
            </a:r>
            <a:endParaRPr lang="en-US" sz="2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Assign</a:t>
            </a:r>
            <a:r>
              <a:rPr lang="en-US" sz="2600" dirty="0" smtClean="0"/>
              <a:t> </a:t>
            </a:r>
            <a:r>
              <a:rPr lang="en-US" sz="2600" dirty="0" smtClean="0"/>
              <a:t>each point in {Set 1} to its nearest neighbor in {Set 2}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Estimate</a:t>
            </a:r>
            <a:r>
              <a:rPr lang="en-US" sz="2600" dirty="0" smtClean="0"/>
              <a:t> transformation parameters </a:t>
            </a:r>
          </a:p>
          <a:p>
            <a:pPr marL="914400" lvl="1" indent="-514350"/>
            <a:r>
              <a:rPr lang="en-US" sz="2200" dirty="0" smtClean="0"/>
              <a:t>e.g., least squares or robust least squares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Transform</a:t>
            </a:r>
            <a:r>
              <a:rPr lang="en-US" sz="2600" dirty="0" smtClean="0"/>
              <a:t> the points in {Set 1} using estimated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Repeat</a:t>
            </a:r>
            <a:r>
              <a:rPr lang="en-US" sz="2600" dirty="0" smtClean="0"/>
              <a:t> steps 2-4 until change is very small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Least Squares Fit </a:t>
            </a:r>
          </a:p>
          <a:p>
            <a:pPr lvl="1"/>
            <a:r>
              <a:rPr lang="en-US" dirty="0" smtClean="0"/>
              <a:t>closed form solution</a:t>
            </a:r>
          </a:p>
          <a:p>
            <a:pPr lvl="1"/>
            <a:r>
              <a:rPr lang="en-US" dirty="0" smtClean="0"/>
              <a:t>robust to noise</a:t>
            </a:r>
          </a:p>
          <a:p>
            <a:pPr lvl="1"/>
            <a:r>
              <a:rPr lang="en-US" dirty="0" smtClean="0"/>
              <a:t>not robust to outliers</a:t>
            </a:r>
          </a:p>
          <a:p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improves robustness to noise</a:t>
            </a:r>
          </a:p>
          <a:p>
            <a:pPr lvl="1"/>
            <a:r>
              <a:rPr lang="en-US" dirty="0" smtClean="0"/>
              <a:t>requires iterative optimization</a:t>
            </a:r>
          </a:p>
          <a:p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can fit multiple models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works for a few parameters (1-4 typically)</a:t>
            </a:r>
          </a:p>
          <a:p>
            <a:r>
              <a:rPr lang="en-US" dirty="0" smtClean="0"/>
              <a:t>RANSAC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r>
              <a:rPr lang="en-US" dirty="0" smtClean="0"/>
              <a:t>works with a moderate number of parameters (</a:t>
            </a:r>
            <a:r>
              <a:rPr lang="en-US" dirty="0" err="1" smtClean="0"/>
              <a:t>e.g</a:t>
            </a:r>
            <a:r>
              <a:rPr lang="en-US" dirty="0" smtClean="0"/>
              <a:t>, 1-8)</a:t>
            </a:r>
          </a:p>
          <a:p>
            <a:r>
              <a:rPr lang="en-US" dirty="0" smtClean="0"/>
              <a:t>Iterative Closest Point (ICP)</a:t>
            </a:r>
          </a:p>
          <a:p>
            <a:pPr lvl="1"/>
            <a:r>
              <a:rPr lang="en-US" dirty="0" smtClean="0"/>
              <a:t>For local alignment only: does not require initial correspondences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20161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6193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8114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57200" y="5105400"/>
            <a:ext cx="851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matched points in {A} and {B}, estimate the translation of the object</a:t>
            </a:r>
            <a:endParaRPr lang="en-US" sz="2000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3352800" y="5562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3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3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5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173747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Least squares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00800" y="43434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8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34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4559212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Write down objective function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Derived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derivative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solution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Computational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Write in form Ax=b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Solve using pseudo-inverse or </a:t>
            </a:r>
            <a:r>
              <a:rPr lang="en-US" dirty="0" err="1" smtClean="0"/>
              <a:t>eigenvalue</a:t>
            </a:r>
            <a:r>
              <a:rPr lang="en-US" dirty="0" smtClean="0"/>
              <a:t> decomposition</a:t>
            </a:r>
            <a:endParaRPr lang="en-US" dirty="0"/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6553200" y="5372947"/>
          <a:ext cx="1905000" cy="148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9" name="Equation" r:id="rId6" imgW="1498320" imgH="1168200" progId="Equation.3">
                  <p:embed/>
                </p:oleObj>
              </mc:Choice>
              <mc:Fallback>
                <p:oleObj name="Equation" r:id="rId6" imgW="1498320" imgH="116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372947"/>
                        <a:ext cx="1905000" cy="1485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RANSAC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5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Sample a set of matching points (1 pair)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for transformation parameters</a:t>
            </a:r>
          </a:p>
          <a:p>
            <a:pPr marL="342900" indent="-342900">
              <a:buAutoNum type="arabicPeriod"/>
            </a:pPr>
            <a:r>
              <a:rPr lang="en-US" dirty="0" smtClean="0"/>
              <a:t>Score parameters with number of inliers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N times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5814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" name="Rectangle 93"/>
          <p:cNvSpPr>
            <a:spLocks noChangeArrowheads="1"/>
          </p:cNvSpPr>
          <p:nvPr/>
        </p:nvSpPr>
        <p:spPr bwMode="auto">
          <a:xfrm>
            <a:off x="1295400" y="28956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6" name="Rectangle 93"/>
          <p:cNvSpPr>
            <a:spLocks noChangeArrowheads="1"/>
          </p:cNvSpPr>
          <p:nvPr/>
        </p:nvSpPr>
        <p:spPr bwMode="auto">
          <a:xfrm>
            <a:off x="2133600" y="16764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7" name="Rectangle 92"/>
          <p:cNvSpPr>
            <a:spLocks noChangeArrowheads="1"/>
          </p:cNvSpPr>
          <p:nvPr/>
        </p:nvSpPr>
        <p:spPr bwMode="auto">
          <a:xfrm>
            <a:off x="6781800" y="3352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8" name="Rectangle 91"/>
          <p:cNvSpPr>
            <a:spLocks noChangeArrowheads="1"/>
          </p:cNvSpPr>
          <p:nvPr/>
        </p:nvSpPr>
        <p:spPr bwMode="auto">
          <a:xfrm>
            <a:off x="6629400" y="1828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Hough transform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7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Initialize a grid of parameter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matched pair casts a vote for consistent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Find the parameters with the most votes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using least squares with inliers</a:t>
            </a:r>
          </a:p>
        </p:txBody>
      </p: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2895600" y="2971800"/>
            <a:ext cx="1246886" cy="1014413"/>
            <a:chOff x="1905000" y="1905000"/>
            <a:chExt cx="2493772" cy="2028825"/>
          </a:xfrm>
        </p:grpSpPr>
        <p:pic>
          <p:nvPicPr>
            <p:cNvPr id="58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19050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100"/>
            <p:cNvGrpSpPr>
              <a:grpSpLocks/>
            </p:cNvGrpSpPr>
            <p:nvPr/>
          </p:nvGrpSpPr>
          <p:grpSpPr bwMode="auto">
            <a:xfrm>
              <a:off x="2336800" y="2097087"/>
              <a:ext cx="2061972" cy="1638778"/>
              <a:chOff x="2051050" y="2600325"/>
              <a:chExt cx="2061527" cy="1638778"/>
            </a:xfrm>
          </p:grpSpPr>
          <p:grpSp>
            <p:nvGrpSpPr>
              <p:cNvPr id="60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99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0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1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97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2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95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63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93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4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91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85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86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5334000" y="990600"/>
            <a:ext cx="1246886" cy="1014413"/>
            <a:chOff x="6400800" y="304800"/>
            <a:chExt cx="2493772" cy="2028825"/>
          </a:xfrm>
        </p:grpSpPr>
        <p:pic>
          <p:nvPicPr>
            <p:cNvPr id="102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048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" name="Group 100"/>
            <p:cNvGrpSpPr>
              <a:grpSpLocks/>
            </p:cNvGrpSpPr>
            <p:nvPr/>
          </p:nvGrpSpPr>
          <p:grpSpPr bwMode="auto">
            <a:xfrm>
              <a:off x="6832600" y="496887"/>
              <a:ext cx="2061972" cy="1638778"/>
              <a:chOff x="2051050" y="2600325"/>
              <a:chExt cx="2061527" cy="1638778"/>
            </a:xfrm>
          </p:grpSpPr>
          <p:grpSp>
            <p:nvGrpSpPr>
              <p:cNvPr id="104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5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121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6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119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7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117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8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115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109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113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10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1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2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990600" y="4191000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outliers, multiple objects, and/or many-to-one matches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challenges</a:t>
            </a:r>
          </a:p>
          <a:p>
            <a:pPr lvl="1"/>
            <a:r>
              <a:rPr lang="en-US" dirty="0" smtClean="0"/>
              <a:t>Design a suitable </a:t>
            </a:r>
            <a:r>
              <a:rPr lang="en-US" b="1" dirty="0" smtClean="0"/>
              <a:t>goodness of fit</a:t>
            </a:r>
            <a:r>
              <a:rPr lang="en-US" dirty="0" smtClean="0"/>
              <a:t> measure</a:t>
            </a:r>
          </a:p>
          <a:p>
            <a:pPr lvl="2"/>
            <a:r>
              <a:rPr lang="en-US" dirty="0" smtClean="0"/>
              <a:t>Similarity should reflect application goals</a:t>
            </a:r>
          </a:p>
          <a:p>
            <a:pPr lvl="2"/>
            <a:r>
              <a:rPr lang="en-US" dirty="0" smtClean="0"/>
              <a:t>Encode robustness to outliers and noise</a:t>
            </a:r>
          </a:p>
          <a:p>
            <a:pPr lvl="1"/>
            <a:r>
              <a:rPr lang="en-US" dirty="0" smtClean="0"/>
              <a:t>Design an </a:t>
            </a:r>
            <a:r>
              <a:rPr lang="en-US" b="1" dirty="0" smtClean="0"/>
              <a:t>optimization</a:t>
            </a:r>
            <a:r>
              <a:rPr lang="en-US" dirty="0" smtClean="0"/>
              <a:t> method</a:t>
            </a:r>
          </a:p>
          <a:p>
            <a:pPr lvl="2"/>
            <a:r>
              <a:rPr lang="en-US" dirty="0" smtClean="0"/>
              <a:t>Avoid local optima</a:t>
            </a:r>
          </a:p>
          <a:p>
            <a:pPr lvl="2"/>
            <a:r>
              <a:rPr lang="en-US" dirty="0" smtClean="0"/>
              <a:t>Find best parameters quickly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79550"/>
            <a:ext cx="1260747" cy="1333500"/>
            <a:chOff x="2051050" y="2673350"/>
            <a:chExt cx="1260475" cy="13335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74887"/>
            <a:ext cx="1260747" cy="1333500"/>
            <a:chOff x="2051050" y="2673350"/>
            <a:chExt cx="1260475" cy="1333500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9100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no initial guesses for correspondence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1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476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85800" y="4724400"/>
            <a:ext cx="197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ICP solution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nearest neighbors for each point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Compute transform using matches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points using transform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until convergence</a:t>
            </a:r>
          </a:p>
        </p:txBody>
      </p:sp>
      <p:grpSp>
        <p:nvGrpSpPr>
          <p:cNvPr id="61" name="Group 100"/>
          <p:cNvGrpSpPr>
            <a:grpSpLocks/>
          </p:cNvGrpSpPr>
          <p:nvPr/>
        </p:nvGrpSpPr>
        <p:grpSpPr bwMode="auto">
          <a:xfrm>
            <a:off x="1400175" y="1790700"/>
            <a:ext cx="1260747" cy="1333500"/>
            <a:chOff x="2051050" y="2673350"/>
            <a:chExt cx="1260475" cy="1333500"/>
          </a:xfrm>
        </p:grpSpPr>
        <p:grpSp>
          <p:nvGrpSpPr>
            <p:cNvPr id="6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88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9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00" name="Group 100"/>
          <p:cNvGrpSpPr>
            <a:grpSpLocks/>
          </p:cNvGrpSpPr>
          <p:nvPr/>
        </p:nvGrpSpPr>
        <p:grpSpPr bwMode="auto">
          <a:xfrm>
            <a:off x="1447800" y="1524000"/>
            <a:ext cx="1260747" cy="1333500"/>
            <a:chOff x="2051050" y="2673350"/>
            <a:chExt cx="1260475" cy="1333500"/>
          </a:xfrm>
        </p:grpSpPr>
        <p:grpSp>
          <p:nvGrpSpPr>
            <p:cNvPr id="10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1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1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1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0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20" name="Group 100"/>
          <p:cNvGrpSpPr>
            <a:grpSpLocks/>
          </p:cNvGrpSpPr>
          <p:nvPr/>
        </p:nvGrpSpPr>
        <p:grpSpPr bwMode="auto">
          <a:xfrm>
            <a:off x="6477000" y="2476500"/>
            <a:ext cx="1260747" cy="1333500"/>
            <a:chOff x="2051050" y="2673350"/>
            <a:chExt cx="1260475" cy="1333500"/>
          </a:xfrm>
        </p:grpSpPr>
        <p:grpSp>
          <p:nvGrpSpPr>
            <p:cNvPr id="12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3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3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139" name="Group 100"/>
          <p:cNvGrpSpPr>
            <a:grpSpLocks/>
          </p:cNvGrpSpPr>
          <p:nvPr/>
        </p:nvGrpSpPr>
        <p:grpSpPr bwMode="auto">
          <a:xfrm>
            <a:off x="6477000" y="2628900"/>
            <a:ext cx="1260747" cy="1333500"/>
            <a:chOff x="2051050" y="2673350"/>
            <a:chExt cx="1260475" cy="1333500"/>
          </a:xfrm>
        </p:grpSpPr>
        <p:grpSp>
          <p:nvGrpSpPr>
            <p:cNvPr id="14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5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1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5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2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5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3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4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5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class: </a:t>
            </a:r>
            <a:r>
              <a:rPr lang="en-US" dirty="0" smtClean="0"/>
              <a:t>Object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Keypoint</a:t>
            </a:r>
            <a:r>
              <a:rPr lang="en-US" dirty="0" smtClean="0"/>
              <a:t>-based object instance recognition and search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Alignment: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optimization / Search for parameters</a:t>
            </a:r>
          </a:p>
          <a:p>
            <a:pPr lvl="1"/>
            <a:r>
              <a:rPr lang="en-US" dirty="0" smtClean="0"/>
              <a:t>Least squares fit</a:t>
            </a:r>
          </a:p>
          <a:p>
            <a:pPr lvl="1"/>
            <a:r>
              <a:rPr lang="en-US" dirty="0" smtClean="0"/>
              <a:t>Robust least squares</a:t>
            </a:r>
          </a:p>
          <a:p>
            <a:pPr lvl="1"/>
            <a:r>
              <a:rPr lang="en-US" dirty="0" smtClean="0"/>
              <a:t>Iterative closest point (ICP)</a:t>
            </a:r>
          </a:p>
          <a:p>
            <a:endParaRPr lang="en-US" dirty="0" smtClean="0"/>
          </a:p>
          <a:p>
            <a:r>
              <a:rPr lang="en-US" dirty="0" smtClean="0"/>
              <a:t>Hypothesize and test</a:t>
            </a:r>
          </a:p>
          <a:p>
            <a:pPr lvl="1"/>
            <a:r>
              <a:rPr lang="en-US" dirty="0" smtClean="0"/>
              <a:t>Generalized Hough transform</a:t>
            </a:r>
          </a:p>
          <a:p>
            <a:pPr lvl="1"/>
            <a:r>
              <a:rPr lang="en-US" dirty="0" smtClean="0"/>
              <a:t>RANSAC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Fitting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 smtClean="0"/>
              <a:t>Data: 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baseline="-25000" smtClean="0">
                <a:latin typeface="Times New Roman" pitchFamily="18" charset="0"/>
              </a:rPr>
              <a:t>1</a:t>
            </a:r>
            <a:r>
              <a:rPr lang="en-US" sz="2000" smtClean="0">
                <a:latin typeface="Times New Roman" pitchFamily="18" charset="0"/>
              </a:rPr>
              <a:t>), …, (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n</a:t>
            </a:r>
            <a:r>
              <a:rPr lang="en-US" sz="2000" smtClean="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 smtClean="0"/>
              <a:t>Line equation: </a:t>
            </a:r>
            <a:r>
              <a:rPr lang="en-US" sz="2000" i="1" smtClean="0">
                <a:latin typeface="Times New Roman" pitchFamily="18" charset="0"/>
              </a:rPr>
              <a:t>y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= m</a:t>
            </a:r>
            <a:r>
              <a:rPr lang="en-US" sz="1200" i="1" smtClean="0">
                <a:latin typeface="Times New Roman" pitchFamily="18" charset="0"/>
              </a:rPr>
              <a:t> </a:t>
            </a:r>
            <a:r>
              <a:rPr lang="en-US" sz="2000" i="1" smtClean="0">
                <a:latin typeface="Times New Roman" pitchFamily="18" charset="0"/>
              </a:rPr>
              <a:t>x</a:t>
            </a:r>
            <a:r>
              <a:rPr lang="en-US" sz="2000" i="1" baseline="-25000" smtClean="0">
                <a:latin typeface="Times New Roman" pitchFamily="18" charset="0"/>
              </a:rPr>
              <a:t>i</a:t>
            </a:r>
            <a:r>
              <a:rPr lang="en-US" sz="2000" i="1" smtClean="0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 smtClean="0"/>
              <a:t>Find (</a:t>
            </a:r>
            <a:r>
              <a:rPr lang="en-US" sz="2000" i="1" smtClean="0">
                <a:latin typeface="Times New Roman" pitchFamily="18" charset="0"/>
              </a:rPr>
              <a:t>m</a:t>
            </a:r>
            <a:r>
              <a:rPr lang="en-US" sz="2000" smtClean="0">
                <a:latin typeface="Times New Roman" pitchFamily="18" charset="0"/>
              </a:rPr>
              <a:t>, </a:t>
            </a:r>
            <a:r>
              <a:rPr lang="en-US" sz="2000" i="1" smtClean="0">
                <a:latin typeface="Times New Roman" pitchFamily="18" charset="0"/>
              </a:rPr>
              <a:t>b</a:t>
            </a:r>
            <a:r>
              <a:rPr lang="en-US" sz="2000" smtClean="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92381490"/>
              </p:ext>
            </p:extLst>
          </p:nvPr>
        </p:nvGraphicFramePr>
        <p:xfrm>
          <a:off x="1238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7" name="Equation" r:id="rId5" imgW="1587240" imgH="419040" progId="Equation.3">
                  <p:embed/>
                </p:oleObj>
              </mc:Choice>
              <mc:Fallback>
                <p:oleObj name="Equation" r:id="rId5" imgW="15872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84225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8" name="Equation" r:id="rId7" imgW="3873240" imgH="990360" progId="Equation.3">
                  <p:embed/>
                </p:oleObj>
              </mc:Choice>
              <mc:Fallback>
                <p:oleObj name="Equation" r:id="rId7" imgW="3873240" imgH="990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735013" y="2232025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9" name="Equation" r:id="rId9" imgW="1498320" imgH="291960" progId="Equation.3">
                  <p:embed/>
                </p:oleObj>
              </mc:Choice>
              <mc:Fallback>
                <p:oleObj name="Equation" r:id="rId9" imgW="149832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232025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00800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Times New Roman" pitchFamily="18" charset="0"/>
              </a:rPr>
              <a:t>(</a:t>
            </a:r>
            <a:r>
              <a:rPr lang="en-US" sz="2400" b="0" i="1">
                <a:latin typeface="Times New Roman" pitchFamily="18" charset="0"/>
              </a:rPr>
              <a:t>x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, </a:t>
            </a:r>
            <a:r>
              <a:rPr lang="en-US" sz="2400" b="0" i="1">
                <a:latin typeface="Times New Roman" pitchFamily="18" charset="0"/>
              </a:rPr>
              <a:t>y</a:t>
            </a:r>
            <a:r>
              <a:rPr lang="en-US" sz="2400" b="0" i="1" baseline="-25000">
                <a:latin typeface="Times New Roman" pitchFamily="18" charset="0"/>
              </a:rPr>
              <a:t>i</a:t>
            </a:r>
            <a:r>
              <a:rPr lang="en-US" sz="2400" b="0"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7162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i="1"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93775" y="6019800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0" name="Equation" r:id="rId11" imgW="2108160" imgH="253800" progId="Equation.3">
                  <p:embed/>
                </p:oleObj>
              </mc:Choice>
              <mc:Fallback>
                <p:oleObj name="Equation" r:id="rId11" imgW="210816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6019800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38800" y="5334000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Matlab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 = A \ y;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9857" y="655022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Modified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Not rotation-invariant</a:t>
            </a:r>
          </a:p>
          <a:p>
            <a:pPr>
              <a:buFontTx/>
              <a:buChar char="•"/>
            </a:pPr>
            <a:r>
              <a:rPr lang="en-US" dirty="0" smtClean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7483" y="6550223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Lazebnik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51195</TotalTime>
  <Words>2994</Words>
  <Application>Microsoft Office PowerPoint</Application>
  <PresentationFormat>On-screen Show (4:3)</PresentationFormat>
  <Paragraphs>627</Paragraphs>
  <Slides>51</Slides>
  <Notes>20</Notes>
  <HiddenSlides>2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Office Theme</vt:lpstr>
      <vt:lpstr>Default Design</vt:lpstr>
      <vt:lpstr>1_Office Theme</vt:lpstr>
      <vt:lpstr>2_Office Theme</vt:lpstr>
      <vt:lpstr>Microsoft Equation 3.0</vt:lpstr>
      <vt:lpstr>Equation</vt:lpstr>
      <vt:lpstr>Fitting and Registration</vt:lpstr>
      <vt:lpstr>Announcements</vt:lpstr>
      <vt:lpstr>PowerPoint Presentation</vt:lpstr>
      <vt:lpstr>Fitting and Alignment</vt:lpstr>
      <vt:lpstr>Fitting and Alignment</vt:lpstr>
      <vt:lpstr>Fitting and Alignment: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Least squares (global) optimization</vt:lpstr>
      <vt:lpstr>Robust least squares (to deal with outliers)</vt:lpstr>
      <vt:lpstr>Robust Estimator </vt:lpstr>
      <vt:lpstr>Demo – part 1</vt:lpstr>
      <vt:lpstr>Other ways to search for parameters (for when no closed form solution exists)</vt:lpstr>
      <vt:lpstr>Hypothesize and test</vt:lpstr>
      <vt:lpstr>Hough Transform: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Image  Canny</vt:lpstr>
      <vt:lpstr>2. Canny  Hough votes</vt:lpstr>
      <vt:lpstr>3. Hough votes  Edges </vt:lpstr>
      <vt:lpstr>Hough transform example</vt:lpstr>
      <vt:lpstr>Finding lines using Hough transform</vt:lpstr>
      <vt:lpstr>Finding circles (x0, y0, r) using Hough transform</vt:lpstr>
      <vt:lpstr>Hough transform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Demo – part 2</vt:lpstr>
      <vt:lpstr>What if you want to align but have no prior matched pairs?</vt:lpstr>
      <vt:lpstr>Iterative Closest Points (ICP) Algorithm</vt:lpstr>
      <vt:lpstr>Algorithm Summary</vt:lpstr>
      <vt:lpstr>Example: solving for translation</vt:lpstr>
      <vt:lpstr>Example: solving for translation</vt:lpstr>
      <vt:lpstr>Example: solving for translation</vt:lpstr>
      <vt:lpstr>Example: solving for translation</vt:lpstr>
      <vt:lpstr>Example: solving for translation</vt:lpstr>
      <vt:lpstr>Next class: Object Recognition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143</cp:revision>
  <dcterms:created xsi:type="dcterms:W3CDTF">2009-12-16T02:55:56Z</dcterms:created>
  <dcterms:modified xsi:type="dcterms:W3CDTF">2012-02-14T19:20:36Z</dcterms:modified>
</cp:coreProperties>
</file>