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25" r:id="rId2"/>
    <p:sldId id="823" r:id="rId3"/>
    <p:sldId id="820" r:id="rId4"/>
    <p:sldId id="778" r:id="rId5"/>
    <p:sldId id="779" r:id="rId6"/>
    <p:sldId id="784" r:id="rId7"/>
    <p:sldId id="785" r:id="rId8"/>
    <p:sldId id="796" r:id="rId9"/>
    <p:sldId id="797" r:id="rId10"/>
    <p:sldId id="798" r:id="rId11"/>
    <p:sldId id="799" r:id="rId12"/>
    <p:sldId id="800" r:id="rId13"/>
    <p:sldId id="786" r:id="rId14"/>
    <p:sldId id="787" r:id="rId15"/>
    <p:sldId id="789" r:id="rId16"/>
    <p:sldId id="790" r:id="rId17"/>
    <p:sldId id="791" r:id="rId18"/>
    <p:sldId id="794" r:id="rId19"/>
    <p:sldId id="793" r:id="rId20"/>
    <p:sldId id="795" r:id="rId21"/>
    <p:sldId id="826" r:id="rId22"/>
    <p:sldId id="827" r:id="rId23"/>
    <p:sldId id="802" r:id="rId24"/>
    <p:sldId id="804" r:id="rId25"/>
    <p:sldId id="782" r:id="rId26"/>
    <p:sldId id="774" r:id="rId27"/>
    <p:sldId id="828" r:id="rId28"/>
    <p:sldId id="829" r:id="rId29"/>
    <p:sldId id="819" r:id="rId30"/>
    <p:sldId id="737" r:id="rId31"/>
    <p:sldId id="739" r:id="rId32"/>
    <p:sldId id="740" r:id="rId33"/>
    <p:sldId id="742" r:id="rId34"/>
    <p:sldId id="743" r:id="rId35"/>
    <p:sldId id="807" r:id="rId36"/>
    <p:sldId id="814" r:id="rId37"/>
    <p:sldId id="811" r:id="rId38"/>
    <p:sldId id="816" r:id="rId39"/>
    <p:sldId id="817" r:id="rId40"/>
    <p:sldId id="815" r:id="rId41"/>
    <p:sldId id="825" r:id="rId42"/>
    <p:sldId id="810" r:id="rId43"/>
    <p:sldId id="812" r:id="rId44"/>
    <p:sldId id="813" r:id="rId45"/>
    <p:sldId id="808" r:id="rId46"/>
    <p:sldId id="809" r:id="rId47"/>
    <p:sldId id="731" r:id="rId48"/>
    <p:sldId id="821" r:id="rId49"/>
    <p:sldId id="822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88980" autoAdjust="0"/>
  </p:normalViewPr>
  <p:slideViewPr>
    <p:cSldViewPr>
      <p:cViewPr varScale="1">
        <p:scale>
          <a:sx n="52" d="100"/>
          <a:sy n="52" d="100"/>
        </p:scale>
        <p:origin x="-766" y="-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89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8.xml"/><Relationship Id="rId3" Type="http://schemas.openxmlformats.org/officeDocument/2006/relationships/slide" Target="slides/slide14.xml"/><Relationship Id="rId7" Type="http://schemas.openxmlformats.org/officeDocument/2006/relationships/slide" Target="slides/slide20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5.xml"/><Relationship Id="rId9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866E5E9-8DE6-4E0D-A81A-D449DB5D1FB9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9699F9E-B930-4799-B5D8-890C39134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B0613-3F11-4C34-969B-8E902D712F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CED6-076E-4388-BD0F-76E4B148C42E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1FA1C-E1C0-4201-9E87-D6EA7F2718AA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8DD5-1779-406F-920F-02DD5E9ECB17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F2660-97C7-4F59-9AB9-BF63B006FD3A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13AFB-4986-435B-8BB2-A26F58ACE416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3FAF-2EDA-4553-A59F-43A419D3CDF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D83DD-9EA6-4F4B-91FC-E7E954AFE42C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1DDA45-8651-4022-A741-5F0C71A2517F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Suppose M = vv^T .  What are the eigenvectors and eigenvalues?  Start by considering Mv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44EEA-4008-4AA3-B958-75220C69DA49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E4964-9B7B-49F6-94B7-7554EF8EAA2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7C29-1D7F-4880-9E17-221BC053D6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1AAE5-3DB2-409E-97D0-84D26A1E818A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0DD69-667A-492F-91D8-703619B157D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60646-4A8B-48B6-BFC3-5FB369DFB5EF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8189C-7CCD-4A78-AD11-AD83AFE16341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D98F79-6BD5-4BE2-AC6D-C49A7A75058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F01115-1FE6-4D8C-819D-D2FD1A1C5E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C3B1AF-C5FA-4B17-9E34-15FD80A00769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6C095E-F8C3-4942-B2BE-AE734DA3BB1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7CB900-BD74-4294-AABB-C0FB35669E7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F4F344-A062-432F-A410-44F2DCAF86D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B314A-4759-4F32-BFA5-B65A246545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DA8F8C-6101-4B93-9F98-056819C143C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42B79-70EE-49B5-9D8C-CE5EC8D3EA4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D665-2BAB-4E19-913C-2E138E59389D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616BF-14A3-41DE-986C-29E0D09C6630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795510-F373-4B3C-8D5A-77E875ABFF6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Refine estimate by repeating the process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469E2-8A42-4E58-8F64-C06D70D8D4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3E927-CA64-4BC9-BE69-4BDF42029A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350C9-D28D-4D25-AB9A-35751E438574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CCF6F-D77F-45A4-A55F-DAD69F81FC8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Brightness constancy equation is equivalent to minimizing the squared error of I(t) and I(t+1)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B3983-C8A9-4302-80AE-228D8A1F377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A:  u and v are unknown, 1 equation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44C53-E22F-45F6-BA35-BA53DFFC4509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E722-711A-41F4-8A09-2FFA814DCAD9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E2E8-E452-4248-9A3F-92F7EB17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D515-D446-4030-9596-3FF2EA70BF50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48FF-D307-4375-86F8-FF76FDAA3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68AD-DCC1-4A99-BD1A-560C4AB67392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5F74-F68D-45AB-8B59-AB60EFAA8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4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4511-5698-494C-B205-62330BC66866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2559-03C7-4139-AF48-763962DC1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17B7-574D-404D-A672-CB995BD32BFA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F83E-D14E-4694-943E-9A29E323C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C973-143B-4129-A22E-C2056EB9CAE8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A7F1-61F1-4576-BC52-B5ACABE3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5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D368-BDDD-4ECD-8416-AAEA6F2BFE76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8E95-D9F9-4816-8AF2-E59EA7B1A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8F26-28B6-494D-A028-BA98D0201D83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FD9F-A1BD-4F06-BF37-E5F3DEA5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91CD-38D9-4226-92AE-2B3AF3D2097E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D3EC-2EE0-4D5B-B43D-EF246BF9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18C6-39A7-410A-99B8-02C87980D510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FB1E-B6AE-4EBD-BB1D-818D4A977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9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233A-0ABC-46B4-8D6D-B6BDDD8CC3FB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3977-D676-4ED7-9933-9A5F5EB3E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8D46E-C2B8-46B8-A6BC-7C387C00630D}" type="datetimeFigureOut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91E06-FBE1-47C9-845B-68CBED1D1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rberpole_illus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en.wikipedia.org/wiki/Barberpole_illus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0.xml"/><Relationship Id="rId10" Type="http://schemas.openxmlformats.org/officeDocument/2006/relationships/image" Target="../media/image21.png"/><Relationship Id="rId4" Type="http://schemas.openxmlformats.org/officeDocument/2006/relationships/tags" Target="../tags/tag9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tags" Target="../tags/tag12.xml"/><Relationship Id="rId16" Type="http://schemas.openxmlformats.org/officeDocument/2006/relationships/image" Target="../media/image18.png"/><Relationship Id="rId20" Type="http://schemas.openxmlformats.org/officeDocument/2006/relationships/image" Target="../media/image2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5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5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2.xml"/><Relationship Id="rId7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.clemson.edu/~stb/klt/shi-tomasi-good-features-cvpr1994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.clemson.edu/~stb/klt/shi-tomasi-good-features-cvpr1994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.cmu.edu/pub_files/pub3/lucas_bruce_d_1981_1/lucas_bruce_d_1981_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cs.berkeley.edu/~brox/pub/brox_cvpr0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.cmu.edu/pub_files/pub3/lucas_bruce_d_1981_1/lucas_bruce_d_1981_1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9.png"/><Relationship Id="rId18" Type="http://schemas.openxmlformats.org/officeDocument/2006/relationships/oleObject" Target="../embeddings/oleObject5.bin"/><Relationship Id="rId3" Type="http://schemas.openxmlformats.org/officeDocument/2006/relationships/tags" Target="../tags/tag2.xml"/><Relationship Id="rId21" Type="http://schemas.openxmlformats.org/officeDocument/2006/relationships/image" Target="../media/image8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wmf"/><Relationship Id="rId17" Type="http://schemas.openxmlformats.org/officeDocument/2006/relationships/image" Target="../media/image6.wmf"/><Relationship Id="rId2" Type="http://schemas.openxmlformats.org/officeDocument/2006/relationships/tags" Target="../tags/tag1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7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1.png"/><Relationship Id="rId10" Type="http://schemas.openxmlformats.org/officeDocument/2006/relationships/image" Target="../media/image4.wmf"/><Relationship Id="rId19" Type="http://schemas.openxmlformats.org/officeDocument/2006/relationships/image" Target="../media/image7.wmf"/><Relationship Id="rId4" Type="http://schemas.openxmlformats.org/officeDocument/2006/relationships/tags" Target="../tags/tag3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Tracking and Optical Flow</a:t>
            </a:r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02/09/12</a:t>
            </a:r>
            <a:endParaRPr lang="en-US" dirty="0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152400" y="621188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Many slides adapted from Lana Lazebnik, Silvio Saverse, who in turn adapted slides from Steve Seitz, Rick Szeliski, Martial Hebert, Mark Pollefeys,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5747" name="Line 3"/>
          <p:cNvSpPr>
            <a:spLocks noChangeShapeType="1"/>
          </p:cNvSpPr>
          <p:nvPr/>
        </p:nvSpPr>
        <p:spPr bwMode="auto">
          <a:xfrm>
            <a:off x="3690938" y="2813050"/>
            <a:ext cx="788987" cy="2139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4648200" y="2362200"/>
            <a:ext cx="865188" cy="22526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 flipV="1">
            <a:off x="4648200" y="5410200"/>
            <a:ext cx="15240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5429250" y="5868988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animBg="1"/>
      <p:bldP spid="415748" grpId="0" animBg="1"/>
      <p:bldP spid="415750" grpId="0" animBg="1"/>
      <p:bldP spid="4157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2" descr="Aperture_problem_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hlinkClick r:id="rId4"/>
              </a:rPr>
              <a:t>http://en.wikipedia.org/wiki/Barberpole_illusion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pic>
        <p:nvPicPr>
          <p:cNvPr id="13316" name="Picture 4" descr="Barberpole_illusion_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hlinkClick r:id="rId4"/>
              </a:rPr>
              <a:t>http://en.wikipedia.org/wiki/Barberpole_illusion</a:t>
            </a:r>
            <a:endParaRPr lang="en-US" sz="2400"/>
          </a:p>
        </p:txBody>
      </p:sp>
      <p:pic>
        <p:nvPicPr>
          <p:cNvPr id="421894" name="Picture 6" descr="Barber-pole-0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2057400"/>
            <a:ext cx="1143000" cy="228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the  ambiguity…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772400" cy="5257800"/>
          </a:xfrm>
        </p:spPr>
        <p:txBody>
          <a:bodyPr/>
          <a:lstStyle/>
          <a:p>
            <a:pPr eaLnBrk="1" hangingPunct="1"/>
            <a:r>
              <a:rPr lang="en-US" sz="2400" smtClean="0"/>
              <a:t>How to get more equations for a pixel?</a:t>
            </a:r>
          </a:p>
          <a:p>
            <a:pPr eaLnBrk="1" hangingPunct="1"/>
            <a:r>
              <a:rPr lang="en-US" sz="2400" b="1" smtClean="0"/>
              <a:t>Spatial coherence constraint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    Assume the pixel’s neighbors have the same (u,v)</a:t>
            </a:r>
          </a:p>
          <a:p>
            <a:pPr lvl="1" eaLnBrk="1" hangingPunct="1"/>
            <a:r>
              <a:rPr lang="en-US" sz="1800" smtClean="0"/>
              <a:t>If we use a 5x5 window, that gives us 25 equations per pixel</a:t>
            </a:r>
          </a:p>
        </p:txBody>
      </p:sp>
      <p:pic>
        <p:nvPicPr>
          <p:cNvPr id="425988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9892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89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699000"/>
            <a:ext cx="6130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" y="10064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B. Lucas and T. Kanade. An iterative image registration technique with an application to stereo vision. In </a:t>
            </a:r>
            <a:r>
              <a:rPr lang="en-US" sz="1400" i="1"/>
              <a:t>Proceedings of the International Joint Conference on Artificial Intelligence</a:t>
            </a:r>
            <a:r>
              <a:rPr lang="en-US" sz="1400"/>
              <a:t>, pp. 674–679, 1981.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Least squares problem: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5367" name="Picture 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8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the  ambiguity…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patches across images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Overconstrained linear system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6398" name="Picture 5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6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7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8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" y="3962400"/>
            <a:ext cx="5561013" cy="1335088"/>
            <a:chOff x="769" y="1919"/>
            <a:chExt cx="3503" cy="817"/>
          </a:xfrm>
        </p:grpSpPr>
        <p:pic>
          <p:nvPicPr>
            <p:cNvPr id="16395" name="Picture 12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3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4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76200" y="5610225"/>
            <a:ext cx="8001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000"/>
              <a:t>The summations are over all pixels in the K x K window</a:t>
            </a:r>
          </a:p>
        </p:txBody>
      </p:sp>
      <p:pic>
        <p:nvPicPr>
          <p:cNvPr id="434192" name="Picture 1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3308350"/>
            <a:ext cx="2316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685800" y="3302000"/>
            <a:ext cx="7772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Least squares solution for </a:t>
            </a:r>
            <a:r>
              <a:rPr lang="en-US" sz="2400" i="1"/>
              <a:t>d</a:t>
            </a:r>
            <a:r>
              <a:rPr lang="en-US" sz="2400"/>
              <a:t> given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Conditions for solvability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mtClean="0"/>
              <a:t>Optimal (u, v) satisfies Lucas-Kanade equation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220788" y="1600200"/>
            <a:ext cx="5561012" cy="1296988"/>
            <a:chOff x="769" y="1919"/>
            <a:chExt cx="3503" cy="817"/>
          </a:xfrm>
        </p:grpSpPr>
        <p:pic>
          <p:nvPicPr>
            <p:cNvPr id="17418" name="Picture 6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8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Does this remind you of anything?</a:t>
            </a:r>
          </a:p>
        </p:txBody>
      </p:sp>
      <p:sp>
        <p:nvSpPr>
          <p:cNvPr id="436234" name="Freeform 10"/>
          <p:cNvSpPr>
            <a:spLocks/>
          </p:cNvSpPr>
          <p:nvPr/>
        </p:nvSpPr>
        <p:spPr bwMode="auto">
          <a:xfrm>
            <a:off x="457200" y="2209800"/>
            <a:ext cx="609600" cy="3810000"/>
          </a:xfrm>
          <a:custGeom>
            <a:avLst/>
            <a:gdLst>
              <a:gd name="T0" fmla="*/ 2147483647 w 384"/>
              <a:gd name="T1" fmla="*/ 0 h 2400"/>
              <a:gd name="T2" fmla="*/ 0 w 384"/>
              <a:gd name="T3" fmla="*/ 2147483647 h 2400"/>
              <a:gd name="T4" fmla="*/ 0 w 384"/>
              <a:gd name="T5" fmla="*/ 2147483647 h 2400"/>
              <a:gd name="T6" fmla="*/ 2147483647 w 384"/>
              <a:gd name="T7" fmla="*/ 2147483647 h 240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2400"/>
              <a:gd name="T14" fmla="*/ 384 w 384"/>
              <a:gd name="T15" fmla="*/ 2400 h 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2400">
                <a:moveTo>
                  <a:pt x="384" y="0"/>
                </a:moveTo>
                <a:lnTo>
                  <a:pt x="0" y="336"/>
                </a:lnTo>
                <a:lnTo>
                  <a:pt x="0" y="2256"/>
                </a:lnTo>
                <a:lnTo>
                  <a:pt x="240" y="240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5" name="Rectangle 11"/>
          <p:cNvSpPr>
            <a:spLocks noChangeArrowheads="1"/>
          </p:cNvSpPr>
          <p:nvPr/>
        </p:nvSpPr>
        <p:spPr bwMode="auto">
          <a:xfrm>
            <a:off x="685800" y="33528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	When is this solvable?  I.e., what are good points to track?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invertible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 due to noise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eigenvalues </a:t>
            </a:r>
            <a:r>
              <a:rPr lang="en-US" sz="2000">
                <a:sym typeface="Symbol" pitchFamily="18" charset="2"/>
              </a:rPr>
              <a:t></a:t>
            </a:r>
            <a:r>
              <a:rPr lang="en-US" sz="2000" baseline="-25000"/>
              <a:t>1</a:t>
            </a:r>
            <a:r>
              <a:rPr lang="en-US" sz="2000"/>
              <a:t> and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of </a:t>
            </a: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well-conditioned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1</a:t>
            </a:r>
            <a:r>
              <a:rPr lang="en-US" sz="2000"/>
              <a:t>/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should not be too large </a:t>
            </a:r>
            <a:r>
              <a:rPr lang="en-US"/>
              <a:t>(</a:t>
            </a:r>
            <a:r>
              <a:rPr lang="en-US" sz="1600">
                <a:sym typeface="Symbol" pitchFamily="18" charset="2"/>
              </a:rPr>
              <a:t></a:t>
            </a:r>
            <a:r>
              <a:rPr lang="en-US" sz="1600"/>
              <a:t> </a:t>
            </a:r>
            <a:r>
              <a:rPr lang="en-US" baseline="-25000"/>
              <a:t>1</a:t>
            </a:r>
            <a:r>
              <a:rPr lang="en-US"/>
              <a:t> = larger eigenvalue)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6324600"/>
            <a:ext cx="477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Criteria for Harris corner detector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3" grpId="0"/>
      <p:bldP spid="436234" grpId="0" animBg="1"/>
      <p:bldP spid="436235" grpId="0" build="p" autoUpdateAnimBg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9613"/>
            <a:ext cx="74310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685800" y="30480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Eigenvectors and eigenvalues of A</a:t>
            </a:r>
            <a:r>
              <a:rPr lang="en-US" sz="2800" baseline="30000"/>
              <a:t>T</a:t>
            </a:r>
            <a:r>
              <a:rPr lang="en-US" sz="2800"/>
              <a:t>A relate to edge direction and magnitude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The eigenvector associated with the larger eigenvalue points in the direction of fastest intensity change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The other eigenvector is orthogonal to it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914400" y="457200"/>
            <a:ext cx="75215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i="1"/>
              <a:t>M = </a:t>
            </a:r>
            <a:r>
              <a:rPr lang="en-US" sz="3200"/>
              <a:t>A</a:t>
            </a:r>
            <a:r>
              <a:rPr lang="en-US" sz="3200" baseline="30000"/>
              <a:t>T</a:t>
            </a:r>
            <a:r>
              <a:rPr lang="en-US" sz="3200"/>
              <a:t>A is the </a:t>
            </a:r>
            <a:r>
              <a:rPr lang="en-US" sz="3200" i="1"/>
              <a:t>second moment matrix </a:t>
            </a:r>
            <a:r>
              <a:rPr lang="en-US" sz="3200"/>
              <a:t>!</a:t>
            </a:r>
          </a:p>
          <a:p>
            <a:pPr algn="ctr">
              <a:spcBef>
                <a:spcPct val="20000"/>
              </a:spcBef>
            </a:pPr>
            <a:r>
              <a:rPr lang="en-US" sz="3200"/>
              <a:t>(Harris corner detector…)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Low-texture region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2987675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836863" y="5611813"/>
            <a:ext cx="40227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 </a:t>
            </a:r>
            <a:r>
              <a:rPr lang="en-US" sz="2000"/>
              <a:t>gradients have small magnitude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small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2803525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</a:t>
            </a:r>
          </a:p>
        </p:txBody>
      </p:sp>
      <p:pic>
        <p:nvPicPr>
          <p:cNvPr id="20484" name="Picture 3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4"/>
          <p:cNvSpPr>
            <a:spLocks noChangeShapeType="1"/>
          </p:cNvSpPr>
          <p:nvPr/>
        </p:nvSpPr>
        <p:spPr bwMode="auto">
          <a:xfrm flipH="1">
            <a:off x="6356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140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819400" y="5654675"/>
            <a:ext cx="4132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gradients very large or very small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pic>
        <p:nvPicPr>
          <p:cNvPr id="20488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point detectors:</a:t>
            </a:r>
          </a:p>
          <a:p>
            <a:pPr lvl="1"/>
            <a:r>
              <a:rPr lang="en-US" dirty="0" smtClean="0"/>
              <a:t>Harris: detects corners (patches that have strong gradients in two orthogonal directions)</a:t>
            </a:r>
          </a:p>
          <a:p>
            <a:pPr lvl="1"/>
            <a:r>
              <a:rPr lang="en-US" dirty="0" err="1" smtClean="0"/>
              <a:t>DoG</a:t>
            </a:r>
            <a:r>
              <a:rPr lang="en-US" dirty="0" smtClean="0"/>
              <a:t>: detects peaks/troughs in location-scale space of a fine-scale </a:t>
            </a:r>
            <a:r>
              <a:rPr lang="en-US" dirty="0" err="1" smtClean="0"/>
              <a:t>Laplacian</a:t>
            </a:r>
            <a:r>
              <a:rPr lang="en-US" dirty="0" smtClean="0"/>
              <a:t> pyramid</a:t>
            </a:r>
          </a:p>
          <a:p>
            <a:endParaRPr lang="en-US" dirty="0"/>
          </a:p>
          <a:p>
            <a:r>
              <a:rPr lang="en-US" dirty="0" smtClean="0"/>
              <a:t>Interest point descriptors</a:t>
            </a:r>
          </a:p>
          <a:p>
            <a:pPr lvl="1"/>
            <a:r>
              <a:rPr lang="en-US" dirty="0" smtClean="0"/>
              <a:t>SIFT (do read the paper)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High-texture region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H="1">
            <a:off x="6088063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915025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855913" y="5611813"/>
            <a:ext cx="49926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 </a:t>
            </a:r>
            <a:r>
              <a:rPr lang="en-US" sz="2000"/>
              <a:t>gradients are different, large magnitudes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large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pic>
        <p:nvPicPr>
          <p:cNvPr id="21512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0400" y="1600200"/>
            <a:ext cx="1524000" cy="3962400"/>
            <a:chOff x="3200400" y="1600200"/>
            <a:chExt cx="1524000" cy="3962400"/>
          </a:xfrm>
        </p:grpSpPr>
        <p:sp>
          <p:nvSpPr>
            <p:cNvPr id="22539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43400" y="1905000"/>
            <a:ext cx="1524000" cy="3962400"/>
            <a:chOff x="3200400" y="1600200"/>
            <a:chExt cx="1524000" cy="3962400"/>
          </a:xfrm>
        </p:grpSpPr>
        <p:sp>
          <p:nvSpPr>
            <p:cNvPr id="22537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8" grpId="0" animBg="1"/>
      <p:bldP spid="4177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6172200" y="5943600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57600" y="2819400"/>
            <a:ext cx="1066800" cy="2133600"/>
            <a:chOff x="3657600" y="2819400"/>
            <a:chExt cx="1066800" cy="2133600"/>
          </a:xfrm>
        </p:grpSpPr>
        <p:sp>
          <p:nvSpPr>
            <p:cNvPr id="23563" name="Line 3"/>
            <p:cNvSpPr>
              <a:spLocks noChangeShapeType="1"/>
            </p:cNvSpPr>
            <p:nvPr/>
          </p:nvSpPr>
          <p:spPr bwMode="auto">
            <a:xfrm>
              <a:off x="3657600" y="2819400"/>
              <a:ext cx="838200" cy="2133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0" y="2438400"/>
            <a:ext cx="1296988" cy="2209800"/>
            <a:chOff x="4572000" y="2438400"/>
            <a:chExt cx="1296690" cy="2209800"/>
          </a:xfrm>
        </p:grpSpPr>
        <p:sp>
          <p:nvSpPr>
            <p:cNvPr id="23561" name="Line 3"/>
            <p:cNvSpPr>
              <a:spLocks noChangeShapeType="1"/>
            </p:cNvSpPr>
            <p:nvPr/>
          </p:nvSpPr>
          <p:spPr bwMode="auto">
            <a:xfrm>
              <a:off x="4572000" y="2438400"/>
              <a:ext cx="838200" cy="22098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802135" y="3810000"/>
              <a:ext cx="1066555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Dealing with larger movements: Iterative refinement</a:t>
            </a:r>
            <a:endParaRPr lang="en-US" dirty="0"/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Initialize (x’,y’) = (x,y)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Compute (u,v) by</a:t>
            </a:r>
          </a:p>
          <a:p>
            <a:pPr marL="971550" lvl="1" indent="-514350">
              <a:buFont typeface="Calibri" pitchFamily="34" charset="0"/>
              <a:buAutoNum type="arabicPeriod"/>
            </a:pPr>
            <a:endParaRPr lang="en-US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smtClean="0"/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Shift window by (u, v):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x’</a:t>
            </a:r>
            <a:r>
              <a:rPr lang="en-US" sz="240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=x’+u; y’=y’+v;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Recalculate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Repeat steps 2-4 until small change</a:t>
            </a:r>
          </a:p>
          <a:p>
            <a:pPr marL="1371600" lvl="2" indent="-514350"/>
            <a:r>
              <a:rPr lang="en-US" smtClean="0"/>
              <a:t>Use interpolation for subpixel values</a:t>
            </a:r>
          </a:p>
          <a:p>
            <a:pPr marL="1371600" lvl="2" indent="-514350"/>
            <a:endParaRPr lang="en-US" smtClean="0"/>
          </a:p>
        </p:txBody>
      </p:sp>
      <p:pic>
        <p:nvPicPr>
          <p:cNvPr id="24581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561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1295400" y="32004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 matrix for feature patch in first image</a:t>
            </a:r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4800600" y="3352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displacement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5029200" y="3048000"/>
            <a:ext cx="3048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010401" y="1981200"/>
            <a:ext cx="3048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5638800" y="15240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= I(x’, y’, t+1) - I(x, y, t) </a:t>
            </a:r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6629400" y="838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Original (x,y) position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925594" y="14470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2564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2564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2562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2562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2563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2563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4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2562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2562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2562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2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2562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2562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2560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Dealing with larger movements: coarse-to-fine registration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2560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2561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25611" name="Group 42"/>
          <p:cNvGrpSpPr>
            <a:grpSpLocks/>
          </p:cNvGrpSpPr>
          <p:nvPr/>
        </p:nvGrpSpPr>
        <p:grpSpPr bwMode="auto">
          <a:xfrm>
            <a:off x="4191000" y="2584450"/>
            <a:ext cx="1303338" cy="593725"/>
            <a:chOff x="2640" y="1824"/>
            <a:chExt cx="821" cy="374"/>
          </a:xfrm>
        </p:grpSpPr>
        <p:sp>
          <p:nvSpPr>
            <p:cNvPr id="2561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8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upsample</a:t>
              </a:r>
            </a:p>
          </p:txBody>
        </p:sp>
      </p:grpSp>
      <p:grpSp>
        <p:nvGrpSpPr>
          <p:cNvPr id="256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2561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Shi-Tomasi feature tracker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 marL="533400" indent="-533400">
              <a:buFontTx/>
              <a:buChar char="•"/>
              <a:defRPr/>
            </a:pPr>
            <a:r>
              <a:rPr lang="en-US" dirty="0" smtClean="0"/>
              <a:t>Find good features using </a:t>
            </a:r>
            <a:r>
              <a:rPr lang="en-US" dirty="0" err="1" smtClean="0"/>
              <a:t>eigenvalues</a:t>
            </a:r>
            <a:r>
              <a:rPr lang="en-US" dirty="0" smtClean="0"/>
              <a:t> of second-moment matrix (e.g., Harris detector or threshold on the smallest </a:t>
            </a:r>
            <a:r>
              <a:rPr lang="en-US" dirty="0" err="1" smtClean="0"/>
              <a:t>eigenvalue</a:t>
            </a:r>
            <a:r>
              <a:rPr lang="en-US" dirty="0" smtClean="0"/>
              <a:t>)</a:t>
            </a:r>
          </a:p>
          <a:p>
            <a:pPr marL="914400" lvl="1" indent="-457200">
              <a:defRPr/>
            </a:pPr>
            <a:r>
              <a:rPr lang="en-US" dirty="0" smtClean="0"/>
              <a:t>Key idea: “good” features to track are the ones whose motion can be estimated reliably</a:t>
            </a:r>
          </a:p>
          <a:p>
            <a:pPr marL="914400" lvl="1" indent="-457200">
              <a:defRPr/>
            </a:pPr>
            <a:endParaRPr lang="en-US" dirty="0" smtClean="0"/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Track from frame to frame with Lucas-Kanade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This amounts to assuming a translation model for frame-to-frame feature movement</a:t>
            </a:r>
          </a:p>
          <a:p>
            <a:pPr marL="914400" lvl="1" indent="-457200">
              <a:defRPr/>
            </a:pPr>
            <a:endParaRPr lang="en-US" dirty="0" smtClean="0">
              <a:sym typeface="Symbol" pitchFamily="18" charset="2"/>
            </a:endParaRPr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Check consistency of tracks by </a:t>
            </a:r>
            <a:r>
              <a:rPr lang="en-US" i="1" dirty="0" smtClean="0">
                <a:sym typeface="Symbol" pitchFamily="18" charset="2"/>
              </a:rPr>
              <a:t>affine</a:t>
            </a:r>
            <a:r>
              <a:rPr lang="en-US" dirty="0" smtClean="0">
                <a:sym typeface="Symbol" pitchFamily="18" charset="2"/>
              </a:rPr>
              <a:t> registration to the first observed instance of the feature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Affine model is more accurate for larger displacements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Comparing to the first frame helps to minimize drift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3"/>
              </a:rPr>
              <a:t>Good Features to Track</a:t>
            </a:r>
            <a:r>
              <a:rPr lang="en-US"/>
              <a:t>. CVPR 1994.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Tracking example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8538"/>
            <a:ext cx="5715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4"/>
              </a:rPr>
              <a:t>Good Features to Track</a:t>
            </a:r>
            <a:r>
              <a:rPr lang="en-US"/>
              <a:t>. CVPR 1994.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KLT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Find a good point to track (</a:t>
            </a:r>
            <a:r>
              <a:rPr lang="en-US" dirty="0" err="1" smtClean="0"/>
              <a:t>harris</a:t>
            </a:r>
            <a:r>
              <a:rPr lang="en-US" dirty="0" smtClean="0"/>
              <a:t> corner)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 intensity second moment matrix and difference across frames to find displacement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Iterate and use coarse-to-fine search to deal with larger movements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When creating long tracks, check appearance of registered patch against appearance of initial patch to find points that have drifted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issues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Window size</a:t>
            </a:r>
          </a:p>
          <a:p>
            <a:pPr lvl="1"/>
            <a:r>
              <a:rPr lang="en-US" sz="2400" smtClean="0"/>
              <a:t>Small window more sensitive to noise and may miss larger motions (without pyramid)</a:t>
            </a:r>
          </a:p>
          <a:p>
            <a:pPr lvl="1"/>
            <a:r>
              <a:rPr lang="en-US" sz="2400" smtClean="0"/>
              <a:t>Large window more likely to cross an occlusion boundary (and it’s slower)</a:t>
            </a:r>
          </a:p>
          <a:p>
            <a:pPr lvl="1"/>
            <a:r>
              <a:rPr lang="en-US" sz="2400" smtClean="0"/>
              <a:t>15x15 to 31x31 seems typical</a:t>
            </a:r>
          </a:p>
          <a:p>
            <a:pPr lvl="1"/>
            <a:endParaRPr lang="en-US" sz="2400" smtClean="0"/>
          </a:p>
          <a:p>
            <a:r>
              <a:rPr lang="en-US" sz="2800" smtClean="0"/>
              <a:t>Weighting the window</a:t>
            </a:r>
          </a:p>
          <a:p>
            <a:pPr lvl="1"/>
            <a:r>
              <a:rPr lang="en-US" sz="2400" smtClean="0"/>
              <a:t>Common to apply weights so that center matters more (e.g., with Gaussian)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/>
          <a:stretch>
            <a:fillRect/>
          </a:stretch>
        </p:blipFill>
        <p:spPr bwMode="auto">
          <a:xfrm>
            <a:off x="457200" y="990600"/>
            <a:ext cx="7848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371600" y="6172200"/>
            <a:ext cx="708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/>
              <a:t>Picture courtesy of Selim Temizer - Learning and Intelligent Systems (LIS) Group, MIT 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895600" y="160338"/>
            <a:ext cx="270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Optical flow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53000" y="1219200"/>
            <a:ext cx="3200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Vector field function of the spatio-temporal image brightness variations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class: recovering motion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Feature-tracking</a:t>
            </a:r>
          </a:p>
          <a:p>
            <a:pPr lvl="1" eaLnBrk="1" hangingPunct="1"/>
            <a:r>
              <a:rPr lang="en-US" sz="2000" smtClean="0"/>
              <a:t>Extract visual features (corners, textured areas) and “track” them over multiple frames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Optical flow</a:t>
            </a:r>
          </a:p>
          <a:p>
            <a:pPr lvl="1" eaLnBrk="1" hangingPunct="1"/>
            <a:r>
              <a:rPr lang="en-US" sz="2000" smtClean="0"/>
              <a:t>Recover image motion at each pixel from spatio-temporal image brightness variations (optical flow)</a:t>
            </a:r>
          </a:p>
          <a:p>
            <a:endParaRPr lang="en-US" smtClean="0"/>
          </a:p>
        </p:txBody>
      </p:sp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B. Lucas and T. Kanade. </a:t>
            </a:r>
            <a:r>
              <a:rPr lang="en-US">
                <a:hlinkClick r:id="rId3"/>
              </a:rPr>
              <a:t>An iterative image registration technique with an application to</a:t>
            </a:r>
          </a:p>
          <a:p>
            <a:r>
              <a:rPr lang="en-US">
                <a:hlinkClick r:id="rId3"/>
              </a:rPr>
              <a:t>stereo vision.</a:t>
            </a:r>
            <a:r>
              <a:rPr lang="en-US"/>
              <a:t> In </a:t>
            </a:r>
            <a:r>
              <a:rPr lang="en-US" i="1"/>
              <a:t>Proceedings of the International Joint Conference on Artificial Intelligence</a:t>
            </a:r>
            <a:r>
              <a:rPr lang="en-US"/>
              <a:t>, pp. 674–679, 1981.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1600200" y="5181600"/>
            <a:ext cx="550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Two problems, one registration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Sometimes, motion is the only cue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728788"/>
            <a:ext cx="46688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1752600"/>
            <a:ext cx="328295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4665" name="Oval 9"/>
          <p:cNvSpPr>
            <a:spLocks noChangeArrowheads="1"/>
          </p:cNvSpPr>
          <p:nvPr/>
        </p:nvSpPr>
        <p:spPr bwMode="auto">
          <a:xfrm>
            <a:off x="228600" y="3657600"/>
            <a:ext cx="5029200" cy="1219200"/>
          </a:xfrm>
          <a:prstGeom prst="ellips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6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</a:t>
            </a:r>
          </a:p>
        </p:txBody>
      </p:sp>
      <p:pic>
        <p:nvPicPr>
          <p:cNvPr id="1744901" name="Picture 5" descr="JoMovi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295400"/>
            <a:ext cx="33734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 </a:t>
            </a:r>
          </a:p>
        </p:txBody>
      </p:sp>
      <p:pic>
        <p:nvPicPr>
          <p:cNvPr id="33797" name="Picture 7" descr="JoMovi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motion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Estimating 3D structure</a:t>
            </a:r>
          </a:p>
          <a:p>
            <a:pPr>
              <a:buFontTx/>
              <a:buChar char="•"/>
            </a:pPr>
            <a:r>
              <a:rPr lang="en-US" smtClean="0"/>
              <a:t>Segmenting objects based on motion cues</a:t>
            </a:r>
          </a:p>
          <a:p>
            <a:pPr>
              <a:buFontTx/>
              <a:buChar char="•"/>
            </a:pPr>
            <a:r>
              <a:rPr lang="en-US" smtClean="0"/>
              <a:t>Learning and tracking dynamical models</a:t>
            </a:r>
          </a:p>
          <a:p>
            <a:pPr>
              <a:buFontTx/>
              <a:buChar char="•"/>
            </a:pPr>
            <a:r>
              <a:rPr lang="en-US" smtClean="0"/>
              <a:t>Recognizing events and activities</a:t>
            </a:r>
          </a:p>
          <a:p>
            <a:pPr>
              <a:buFontTx/>
              <a:buChar char="•"/>
            </a:pPr>
            <a:r>
              <a:rPr lang="en-US" smtClean="0"/>
              <a:t>Improving video quality (motion stabilization)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field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field is the projection of the 3D scene motion into the image</a:t>
            </a:r>
          </a:p>
        </p:txBody>
      </p:sp>
      <p:pic>
        <p:nvPicPr>
          <p:cNvPr id="35845" name="Picture 3" descr="_8196_figure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3125"/>
            <a:ext cx="4251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_8196_figure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514600"/>
            <a:ext cx="40576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6488113"/>
            <a:ext cx="904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What would the motion field of a non-rotating ball moving towards the camera look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Definition: optical flow is the </a:t>
            </a:r>
            <a:r>
              <a:rPr lang="en-US" i="1" smtClean="0"/>
              <a:t>apparent</a:t>
            </a:r>
            <a:r>
              <a:rPr lang="en-US" smtClean="0"/>
              <a:t> motion of brightness patterns in the image</a:t>
            </a:r>
          </a:p>
          <a:p>
            <a:pPr>
              <a:buFontTx/>
              <a:buChar char="•"/>
            </a:pPr>
            <a:r>
              <a:rPr lang="en-US" smtClean="0"/>
              <a:t>Ideally, optical flow would be the same as the motion field</a:t>
            </a:r>
          </a:p>
          <a:p>
            <a:pPr>
              <a:buFontTx/>
              <a:buChar char="•"/>
            </a:pPr>
            <a:r>
              <a:rPr lang="en-US" smtClean="0"/>
              <a:t>Have to be careful: apparent motion can be caused by lighting changes without any actual motion</a:t>
            </a:r>
          </a:p>
          <a:p>
            <a:pPr lvl="1"/>
            <a:r>
              <a:rPr lang="en-US" smtClean="0"/>
              <a:t>Think of a uniform rotating sphere under fixed lighting vs. a stationary sphere under moving illumination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Lucas-Kanade Optical Flow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Same as Lucas-Kanade feature tracking, but for each pixel</a:t>
            </a:r>
          </a:p>
          <a:p>
            <a:pPr lvl="1"/>
            <a:r>
              <a:rPr lang="en-US" smtClean="0"/>
              <a:t>As we saw, works better for textured pixels</a:t>
            </a:r>
          </a:p>
          <a:p>
            <a:r>
              <a:rPr lang="en-US" smtClean="0"/>
              <a:t>Operations can be done one frame at a time, rather than pixel by pixel</a:t>
            </a:r>
          </a:p>
          <a:p>
            <a:pPr lvl="1"/>
            <a:r>
              <a:rPr lang="en-US" smtClean="0"/>
              <a:t>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Multi-resolution Lucas Kanade Algorithm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58D5D-1A27-4DD1-89B7-F229A7E9EB68}" type="slidenum">
              <a:rPr lang="en-US">
                <a:latin typeface="Arial" pitchFamily="34" charset="0"/>
              </a:rPr>
              <a:pPr>
                <a:defRPr/>
              </a:pPr>
              <a:t>38</a:t>
            </a:fld>
            <a:endParaRPr lang="en-US">
              <a:latin typeface="Arial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Refinement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81000" y="144145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Iterative Lukas-Kanade Algorithm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Estimate displacement at each pixel by solving Lucas-Kanade equations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Warp I(t) towards I(t+1) using the estimated flow field</a:t>
            </a:r>
          </a:p>
          <a:p>
            <a:pPr marL="1257300" lvl="2" indent="-342900">
              <a:spcBef>
                <a:spcPct val="20000"/>
              </a:spcBef>
            </a:pPr>
            <a:r>
              <a:rPr lang="en-US" sz="2000" i="1">
                <a:solidFill>
                  <a:srgbClr val="000000"/>
                </a:solidFill>
              </a:rPr>
              <a:t>-</a:t>
            </a:r>
            <a:r>
              <a:rPr lang="en-US" sz="2000">
                <a:solidFill>
                  <a:srgbClr val="000000"/>
                </a:solidFill>
              </a:rPr>
              <a:t> Basically, just interpolation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Repeat until convergence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 From Khurram Hassan-Shafique CAP5415 Computer Vision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4100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4100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4098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4098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4099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099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4098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4098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098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8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4098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4096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optical flow estimation</a:t>
            </a:r>
          </a:p>
        </p:txBody>
      </p:sp>
      <p:sp>
        <p:nvSpPr>
          <p:cNvPr id="4096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4096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4097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191000" y="2584450"/>
            <a:ext cx="2243138" cy="593725"/>
            <a:chOff x="2640" y="1824"/>
            <a:chExt cx="1413" cy="374"/>
          </a:xfrm>
        </p:grpSpPr>
        <p:sp>
          <p:nvSpPr>
            <p:cNvPr id="4097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14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warp &amp; upsample 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4097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problems, such as structure from motion require matching points</a:t>
            </a:r>
          </a:p>
          <a:p>
            <a:r>
              <a:rPr lang="en-US" smtClean="0"/>
              <a:t>If motion is small, tracking is an easy way to get them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87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971800"/>
            <a:ext cx="3784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5221288" y="4886325"/>
            <a:ext cx="3609975" cy="1203325"/>
            <a:chOff x="3289" y="3273"/>
            <a:chExt cx="2274" cy="758"/>
          </a:xfrm>
        </p:grpSpPr>
        <p:sp>
          <p:nvSpPr>
            <p:cNvPr id="42022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41987" name="Group 5"/>
          <p:cNvGrpSpPr>
            <a:grpSpLocks/>
          </p:cNvGrpSpPr>
          <p:nvPr/>
        </p:nvGrpSpPr>
        <p:grpSpPr bwMode="auto">
          <a:xfrm>
            <a:off x="177800" y="4906963"/>
            <a:ext cx="3606800" cy="1203325"/>
            <a:chOff x="112" y="3286"/>
            <a:chExt cx="2272" cy="758"/>
          </a:xfrm>
        </p:grpSpPr>
        <p:sp>
          <p:nvSpPr>
            <p:cNvPr id="42020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63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H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7800" y="1143000"/>
            <a:ext cx="8763000" cy="5321300"/>
            <a:chOff x="112" y="916"/>
            <a:chExt cx="5520" cy="3352"/>
          </a:xfrm>
        </p:grpSpPr>
        <p:grpSp>
          <p:nvGrpSpPr>
            <p:cNvPr id="41995" name="Group 9"/>
            <p:cNvGrpSpPr>
              <a:grpSpLocks/>
            </p:cNvGrpSpPr>
            <p:nvPr/>
          </p:nvGrpSpPr>
          <p:grpSpPr bwMode="auto">
            <a:xfrm>
              <a:off x="112" y="916"/>
              <a:ext cx="5520" cy="3352"/>
              <a:chOff x="112" y="916"/>
              <a:chExt cx="5520" cy="3352"/>
            </a:xfrm>
          </p:grpSpPr>
          <p:grpSp>
            <p:nvGrpSpPr>
              <p:cNvPr id="41998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344" cy="3337"/>
                <a:chOff x="112" y="931"/>
                <a:chExt cx="2344" cy="3337"/>
              </a:xfrm>
            </p:grpSpPr>
            <p:grpSp>
              <p:nvGrpSpPr>
                <p:cNvPr id="42010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2012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3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4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5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6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7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8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9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1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22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</a:t>
                  </a:r>
                </a:p>
              </p:txBody>
            </p:sp>
          </p:grpSp>
          <p:grpSp>
            <p:nvGrpSpPr>
              <p:cNvPr id="41999" name="Group 21"/>
              <p:cNvGrpSpPr>
                <a:grpSpLocks/>
              </p:cNvGrpSpPr>
              <p:nvPr/>
            </p:nvGrpSpPr>
            <p:grpSpPr bwMode="auto">
              <a:xfrm>
                <a:off x="3289" y="916"/>
                <a:ext cx="2343" cy="3352"/>
                <a:chOff x="3289" y="916"/>
                <a:chExt cx="2343" cy="3352"/>
              </a:xfrm>
            </p:grpSpPr>
            <p:grpSp>
              <p:nvGrpSpPr>
                <p:cNvPr id="42000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2002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3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4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5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6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7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8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9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0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12" y="4076"/>
                  <a:ext cx="222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</a:t>
                  </a:r>
                </a:p>
              </p:txBody>
            </p:sp>
          </p:grpSp>
        </p:grpSp>
        <p:sp>
          <p:nvSpPr>
            <p:cNvPr id="41996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2</a:t>
              </a:r>
            </a:p>
          </p:txBody>
        </p:sp>
        <p:sp>
          <p:nvSpPr>
            <p:cNvPr id="41997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951288" y="2043113"/>
            <a:ext cx="1724025" cy="3602037"/>
            <a:chOff x="2489" y="1482"/>
            <a:chExt cx="1086" cy="2269"/>
          </a:xfrm>
        </p:grpSpPr>
        <p:sp>
          <p:nvSpPr>
            <p:cNvPr id="41991" name="Text Box 35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u=10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2" name="Text Box 36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3" name="Text Box 37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u=2.5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4" name="Text Box 38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u=1.25 pixels</a:t>
              </a:r>
              <a:endParaRPr lang="en-US" sz="2200" b="1">
                <a:latin typeface="Times New Roman" pitchFamily="18" charset="0"/>
              </a:endParaRPr>
            </a:p>
          </p:txBody>
        </p:sp>
      </p:grpSp>
      <p:sp>
        <p:nvSpPr>
          <p:cNvPr id="41990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optical flow estimation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1" name="Picture 2" descr="garden_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  <p:sp>
        <p:nvSpPr>
          <p:cNvPr id="430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Multi-resolution registration</a:t>
            </a:r>
          </a:p>
        </p:txBody>
      </p:sp>
      <p:pic>
        <p:nvPicPr>
          <p:cNvPr id="44036" name="Picture 3" descr="garden_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garden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garden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garden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1863"/>
            <a:ext cx="76231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31900"/>
            <a:ext cx="7797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in Lucas-Kanade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is large</a:t>
            </a:r>
          </a:p>
          <a:p>
            <a:pPr lvl="1"/>
            <a:r>
              <a:rPr lang="en-US" smtClean="0"/>
              <a:t>Possible Fix: Keypoint matching</a:t>
            </a:r>
          </a:p>
          <a:p>
            <a:pPr>
              <a:buFontTx/>
              <a:buChar char="•"/>
            </a:pPr>
            <a:r>
              <a:rPr lang="en-US" smtClean="0"/>
              <a:t>A point does not move like its neighbors</a:t>
            </a:r>
          </a:p>
          <a:p>
            <a:pPr lvl="1"/>
            <a:r>
              <a:rPr lang="en-US" smtClean="0"/>
              <a:t>Possible Fix: Region-based matching</a:t>
            </a:r>
          </a:p>
          <a:p>
            <a:pPr>
              <a:buFontTx/>
              <a:buChar char="•"/>
            </a:pPr>
            <a:r>
              <a:rPr lang="en-US" smtClean="0"/>
              <a:t>Brightness constancy does not hold</a:t>
            </a:r>
          </a:p>
          <a:p>
            <a:pPr lvl="1"/>
            <a:r>
              <a:rPr lang="en-US" smtClean="0"/>
              <a:t>Possible Fix: Gradient constancy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State-of-the-art optical flow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Start with something similar to Lucas-Kanade</a:t>
            </a:r>
          </a:p>
          <a:p>
            <a:pPr>
              <a:buFont typeface="Arial" charset="0"/>
              <a:buNone/>
            </a:pPr>
            <a:r>
              <a:rPr lang="en-US" smtClean="0"/>
              <a:t>	+ gradient constancy</a:t>
            </a:r>
          </a:p>
          <a:p>
            <a:pPr>
              <a:buFont typeface="Arial" charset="0"/>
              <a:buNone/>
            </a:pPr>
            <a:r>
              <a:rPr lang="en-US" smtClean="0"/>
              <a:t>	+ energy minimization with smoothing term</a:t>
            </a:r>
          </a:p>
          <a:p>
            <a:pPr>
              <a:buFont typeface="Arial" charset="0"/>
              <a:buNone/>
            </a:pPr>
            <a:r>
              <a:rPr lang="en-US" smtClean="0"/>
              <a:t>	+ region matching</a:t>
            </a:r>
          </a:p>
          <a:p>
            <a:pPr>
              <a:buFont typeface="Arial" charset="0"/>
              <a:buNone/>
            </a:pPr>
            <a:r>
              <a:rPr lang="en-US" smtClean="0"/>
              <a:t>	+ keypoint matching (long-range)</a:t>
            </a:r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0" y="6488113"/>
            <a:ext cx="590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Large displacement optical flow</a:t>
            </a:r>
            <a:r>
              <a:rPr lang="en-US"/>
              <a:t>, Brox et al., CVPR 2009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t="54716"/>
          <a:stretch>
            <a:fillRect/>
          </a:stretch>
        </p:blipFill>
        <p:spPr bwMode="auto">
          <a:xfrm>
            <a:off x="7086600" y="43434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>
            <a:fillRect/>
          </a:stretch>
        </p:blipFill>
        <p:spPr bwMode="auto">
          <a:xfrm>
            <a:off x="228600" y="4114800"/>
            <a:ext cx="6477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6"/>
          <p:cNvSpPr txBox="1">
            <a:spLocks noChangeArrowheads="1"/>
          </p:cNvSpPr>
          <p:nvPr/>
        </p:nvSpPr>
        <p:spPr bwMode="auto">
          <a:xfrm>
            <a:off x="1920875" y="6199188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Region-based</a:t>
            </a:r>
          </a:p>
        </p:txBody>
      </p:sp>
      <p:sp>
        <p:nvSpPr>
          <p:cNvPr id="48137" name="TextBox 7"/>
          <p:cNvSpPr txBox="1">
            <a:spLocks noChangeArrowheads="1"/>
          </p:cNvSpPr>
          <p:nvPr/>
        </p:nvSpPr>
        <p:spPr bwMode="auto">
          <a:xfrm>
            <a:off x="3581400" y="6199188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+Pixel-based</a:t>
            </a:r>
          </a:p>
        </p:txBody>
      </p:sp>
      <p:sp>
        <p:nvSpPr>
          <p:cNvPr id="48138" name="TextBox 8"/>
          <p:cNvSpPr txBox="1">
            <a:spLocks noChangeArrowheads="1"/>
          </p:cNvSpPr>
          <p:nvPr/>
        </p:nvSpPr>
        <p:spPr bwMode="auto">
          <a:xfrm>
            <a:off x="4992688" y="6184900"/>
            <a:ext cx="192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+Keypoint-based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vs. Optical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Similar dense matching procedures</a:t>
            </a:r>
          </a:p>
          <a:p>
            <a:endParaRPr lang="en-US" smtClean="0"/>
          </a:p>
          <a:p>
            <a:r>
              <a:rPr lang="en-US" smtClean="0"/>
              <a:t>Why don’t we typically use epipolar constraints for optical flow?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9156" name="Rectangle 34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B. Lucas and T. Kanade. </a:t>
            </a:r>
            <a:r>
              <a:rPr lang="en-US">
                <a:hlinkClick r:id="rId2"/>
              </a:rPr>
              <a:t>An iterative image registration technique with an application to</a:t>
            </a:r>
          </a:p>
          <a:p>
            <a:r>
              <a:rPr lang="en-US">
                <a:hlinkClick r:id="rId2"/>
              </a:rPr>
              <a:t>stereo vision.</a:t>
            </a:r>
            <a:r>
              <a:rPr lang="en-US"/>
              <a:t> In </a:t>
            </a:r>
            <a:r>
              <a:rPr lang="en-US" i="1"/>
              <a:t>Proceedings of the International Joint Conference on Artificial Intelligence</a:t>
            </a:r>
            <a:r>
              <a:rPr lang="en-US"/>
              <a:t>, pp. 674–679, 1981.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Major contributions from Lucas, </a:t>
            </a:r>
            <a:r>
              <a:rPr lang="en-US" dirty="0" err="1" smtClean="0"/>
              <a:t>Tomasi</a:t>
            </a:r>
            <a:r>
              <a:rPr lang="en-US" dirty="0" smtClean="0"/>
              <a:t>, </a:t>
            </a:r>
            <a:r>
              <a:rPr lang="en-US" dirty="0" err="1" smtClean="0"/>
              <a:t>Kanade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Tracking feature points</a:t>
            </a:r>
          </a:p>
          <a:p>
            <a:pPr lvl="1">
              <a:defRPr/>
            </a:pPr>
            <a:r>
              <a:rPr lang="en-US" dirty="0" smtClean="0"/>
              <a:t>Optical flow</a:t>
            </a:r>
          </a:p>
          <a:p>
            <a:pPr lvl="1">
              <a:defRPr/>
            </a:pPr>
            <a:r>
              <a:rPr lang="en-US" dirty="0" smtClean="0"/>
              <a:t>Stereo (later)</a:t>
            </a:r>
          </a:p>
          <a:p>
            <a:pPr lvl="1">
              <a:defRPr/>
            </a:pPr>
            <a:r>
              <a:rPr lang="en-US" dirty="0" smtClean="0"/>
              <a:t>Structure from motion (later)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Key ideas</a:t>
            </a:r>
          </a:p>
          <a:p>
            <a:pPr lvl="1">
              <a:defRPr/>
            </a:pPr>
            <a:r>
              <a:rPr lang="en-US" dirty="0" smtClean="0"/>
              <a:t>By assuming brightness constancy, truncated Taylor expansion leads to simple and fast patch matching across frames</a:t>
            </a:r>
          </a:p>
          <a:p>
            <a:pPr lvl="1">
              <a:defRPr/>
            </a:pPr>
            <a:r>
              <a:rPr lang="en-US" dirty="0" smtClean="0"/>
              <a:t>Coarse-to-fine registration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week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HW 1 due Tuesday</a:t>
            </a:r>
          </a:p>
          <a:p>
            <a:pPr lvl="1"/>
            <a:r>
              <a:rPr lang="en-US" dirty="0" smtClean="0"/>
              <a:t>I’m out of town Friday to Sunday</a:t>
            </a:r>
          </a:p>
          <a:p>
            <a:pPr lvl="1"/>
            <a:r>
              <a:rPr lang="en-US" dirty="0" smtClean="0"/>
              <a:t>Amin Sadeghi has special office hours on Friday at 5pm (see web site)</a:t>
            </a:r>
          </a:p>
          <a:p>
            <a:endParaRPr lang="en-US" dirty="0"/>
          </a:p>
          <a:p>
            <a:r>
              <a:rPr lang="en-US" dirty="0" smtClean="0"/>
              <a:t>Object/image alignment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Challenges</a:t>
            </a:r>
          </a:p>
          <a:p>
            <a:pPr lvl="1"/>
            <a:r>
              <a:rPr lang="en-US" smtClean="0"/>
              <a:t>Figure out which features can be tracked</a:t>
            </a:r>
          </a:p>
          <a:p>
            <a:pPr lvl="1"/>
            <a:r>
              <a:rPr lang="en-US" smtClean="0"/>
              <a:t>Efficiently track across frames</a:t>
            </a:r>
          </a:p>
          <a:p>
            <a:pPr lvl="1"/>
            <a:r>
              <a:rPr lang="en-US" smtClean="0"/>
              <a:t>Some points may change appearance over time (e.g., due to rotation, moving into shadows, etc.)</a:t>
            </a:r>
          </a:p>
          <a:p>
            <a:pPr lvl="1"/>
            <a:r>
              <a:rPr lang="en-US" smtClean="0"/>
              <a:t>Drift: small errors can accumulate as appearance model is updated</a:t>
            </a:r>
          </a:p>
          <a:p>
            <a:pPr lvl="1"/>
            <a:r>
              <a:rPr lang="en-US" smtClean="0"/>
              <a:t>Points may appear or disappear: need to be able to add/delete tracked points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Feature tracking</a:t>
            </a:r>
            <a:endParaRPr lang="en-US" sz="42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581400"/>
            <a:ext cx="89154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Given two subsequent frames, estimate the point translation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9235" name="Line 10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1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2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3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6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7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76200" y="44958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Key assumptions of Lucas-Kanade Tracker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/>
              <a:t>Brightness constancy:  </a:t>
            </a:r>
            <a:r>
              <a:rPr lang="en-US" sz="2000"/>
              <a:t>projection of the same point looks the same in every frame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/>
              <a:t>Small motion:</a:t>
            </a:r>
            <a:r>
              <a:rPr lang="en-US" sz="2000"/>
              <a:t>  points do not move very far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/>
              <a:t>Spatial coherence:</a:t>
            </a:r>
            <a:r>
              <a:rPr lang="en-US" sz="2000"/>
              <a:t> points move like their neighbors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2286000" y="2895600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562600" y="2895600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407571" grpId="0" build="p" bldLvl="2"/>
      <p:bldP spid="245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98588" y="4981575"/>
          <a:ext cx="6143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2908080" imgH="241200" progId="Equation.3">
                  <p:embed/>
                </p:oleObj>
              </mc:Choice>
              <mc:Fallback>
                <p:oleObj name="Equation" r:id="rId7" imgW="2908080" imgH="241200" progId="Equation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4981575"/>
                        <a:ext cx="61436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2852738"/>
            <a:ext cx="7772400" cy="1360487"/>
          </a:xfrm>
        </p:spPr>
        <p:txBody>
          <a:bodyPr/>
          <a:lstStyle/>
          <a:p>
            <a:pPr eaLnBrk="1" hangingPunct="1"/>
            <a:r>
              <a:rPr lang="en-US" smtClean="0"/>
              <a:t>Brightness Constancy Equation: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39950" y="3505200"/>
          <a:ext cx="47259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9" imgW="1790640" imgH="203040" progId="Equation.3">
                  <p:embed/>
                </p:oleObj>
              </mc:Choice>
              <mc:Fallback>
                <p:oleObj name="Equation" r:id="rId9" imgW="1790640" imgH="20304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505200"/>
                        <a:ext cx="4725988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527050" y="4114800"/>
            <a:ext cx="86169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Take Taylor expansion of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I(x+u, y+v, t+1)</a:t>
            </a:r>
            <a:r>
              <a:rPr lang="en-US" sz="2000"/>
              <a:t> at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(x,y,t)</a:t>
            </a:r>
            <a:r>
              <a:rPr lang="en-US" sz="2000"/>
              <a:t> to linearize the right side: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672013" y="4400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400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brightness constancy constraint</a:t>
            </a: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17526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Oval 9"/>
          <p:cNvSpPr>
            <a:spLocks noChangeArrowheads="1"/>
          </p:cNvSpPr>
          <p:nvPr/>
        </p:nvSpPr>
        <p:spPr bwMode="auto">
          <a:xfrm>
            <a:off x="22860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>
            <a:off x="2360613" y="14478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51054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2"/>
          <p:cNvSpPr>
            <a:spLocks noChangeArrowheads="1"/>
          </p:cNvSpPr>
          <p:nvPr/>
        </p:nvSpPr>
        <p:spPr bwMode="auto">
          <a:xfrm>
            <a:off x="60198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789113"/>
            <a:ext cx="12430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73163"/>
            <a:ext cx="463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371600"/>
            <a:ext cx="20653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Text Box 16"/>
          <p:cNvSpPr txBox="1">
            <a:spLocks noChangeArrowheads="1"/>
          </p:cNvSpPr>
          <p:nvPr/>
        </p:nvSpPr>
        <p:spPr bwMode="auto">
          <a:xfrm>
            <a:off x="2667000" y="2211388"/>
            <a:ext cx="100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1045" name="Text Box 17"/>
          <p:cNvSpPr txBox="1">
            <a:spLocks noChangeArrowheads="1"/>
          </p:cNvSpPr>
          <p:nvPr/>
        </p:nvSpPr>
        <p:spPr bwMode="auto">
          <a:xfrm>
            <a:off x="6019800" y="2211388"/>
            <a:ext cx="136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3725" y="6157913"/>
            <a:ext cx="3916363" cy="571500"/>
            <a:chOff x="1063" y="3460"/>
            <a:chExt cx="2901" cy="398"/>
          </a:xfrm>
        </p:grpSpPr>
        <p:graphicFrame>
          <p:nvGraphicFramePr>
            <p:cNvPr id="1031" name="Object 19"/>
            <p:cNvGraphicFramePr>
              <a:graphicFrameLocks noChangeAspect="1"/>
            </p:cNvGraphicFramePr>
            <p:nvPr/>
          </p:nvGraphicFramePr>
          <p:xfrm>
            <a:off x="1918" y="3460"/>
            <a:ext cx="2046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Equation" r:id="rId16" imgW="1231560" imgH="241200" progId="Equation.3">
                    <p:embed/>
                  </p:oleObj>
                </mc:Choice>
                <mc:Fallback>
                  <p:oleObj name="Equation" r:id="rId16" imgW="1231560" imgH="241200" progId="Equation.3">
                    <p:embed/>
                    <p:pic>
                      <p:nvPicPr>
                        <p:cNvPr id="0" name="Object 1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8" y="3460"/>
                          <a:ext cx="2046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Rectangle 20"/>
            <p:cNvSpPr>
              <a:spLocks noChangeArrowheads="1"/>
            </p:cNvSpPr>
            <p:nvPr/>
          </p:nvSpPr>
          <p:spPr bwMode="auto">
            <a:xfrm>
              <a:off x="1063" y="3521"/>
              <a:ext cx="47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400" dirty="0" smtClean="0"/>
                <a:t>So: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54102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42672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Image derivative along x</a:t>
            </a:r>
          </a:p>
        </p:txBody>
      </p:sp>
      <p:graphicFrame>
        <p:nvGraphicFramePr>
          <p:cNvPr id="409625" name="Object 25"/>
          <p:cNvGraphicFramePr>
            <a:graphicFrameLocks noChangeAspect="1"/>
          </p:cNvGraphicFramePr>
          <p:nvPr/>
        </p:nvGraphicFramePr>
        <p:xfrm>
          <a:off x="4724400" y="6096000"/>
          <a:ext cx="30480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8" imgW="1307880" imgH="253800" progId="Equation.3">
                  <p:embed/>
                </p:oleObj>
              </mc:Choice>
              <mc:Fallback>
                <p:oleObj name="Equation" r:id="rId18" imgW="1307880" imgH="253800" progId="Equation.3">
                  <p:embed/>
                  <p:pic>
                    <p:nvPicPr>
                      <p:cNvPr id="0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0"/>
                        <a:ext cx="30480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2517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304925" y="5562600"/>
          <a:ext cx="63293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20" imgW="2997000" imgH="241200" progId="Equation.3">
                  <p:embed/>
                </p:oleObj>
              </mc:Choice>
              <mc:Fallback>
                <p:oleObj name="Equation" r:id="rId20" imgW="2997000" imgH="24120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5562600"/>
                        <a:ext cx="63293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8580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Difference over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5" grpId="0"/>
      <p:bldP spid="409621" grpId="0" animBg="1"/>
      <p:bldP spid="409622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brightness constancy constraint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01875"/>
            <a:ext cx="81534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How many equations and unknowns per pixel?</a:t>
            </a:r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304800" y="3368675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The component of the motion perpendicular to the gradient (i.e., parallel to the edge) cannot be measured</a:t>
            </a:r>
          </a:p>
        </p:txBody>
      </p:sp>
      <p:sp>
        <p:nvSpPr>
          <p:cNvPr id="411659" name="Line 11"/>
          <p:cNvSpPr>
            <a:spLocks noChangeShapeType="1"/>
          </p:cNvSpPr>
          <p:nvPr/>
        </p:nvSpPr>
        <p:spPr bwMode="auto">
          <a:xfrm>
            <a:off x="5562600" y="5121275"/>
            <a:ext cx="1371600" cy="137160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0" name="Line 12"/>
          <p:cNvSpPr>
            <a:spLocks noChangeShapeType="1"/>
          </p:cNvSpPr>
          <p:nvPr/>
        </p:nvSpPr>
        <p:spPr bwMode="auto">
          <a:xfrm flipV="1">
            <a:off x="6324600" y="5045075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1" name="Line 13"/>
          <p:cNvSpPr>
            <a:spLocks noChangeShapeType="1"/>
          </p:cNvSpPr>
          <p:nvPr/>
        </p:nvSpPr>
        <p:spPr bwMode="auto">
          <a:xfrm>
            <a:off x="6324600" y="5730875"/>
            <a:ext cx="129540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2" name="Text Box 14"/>
          <p:cNvSpPr txBox="1">
            <a:spLocks noChangeArrowheads="1"/>
          </p:cNvSpPr>
          <p:nvPr/>
        </p:nvSpPr>
        <p:spPr bwMode="auto">
          <a:xfrm>
            <a:off x="7010400" y="63388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edge</a:t>
            </a: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7315200" y="5043488"/>
            <a:ext cx="63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,</a:t>
            </a:r>
            <a:r>
              <a:rPr lang="en-US" i="1"/>
              <a:t>v</a:t>
            </a:r>
            <a:r>
              <a:rPr lang="en-US"/>
              <a:t>)</a:t>
            </a:r>
          </a:p>
        </p:txBody>
      </p:sp>
      <p:sp>
        <p:nvSpPr>
          <p:cNvPr id="411664" name="Line 16"/>
          <p:cNvSpPr>
            <a:spLocks noChangeShapeType="1"/>
          </p:cNvSpPr>
          <p:nvPr/>
        </p:nvSpPr>
        <p:spPr bwMode="auto">
          <a:xfrm>
            <a:off x="6400800" y="5715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5867400" y="6019800"/>
            <a:ext cx="7715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6" name="Line 18"/>
          <p:cNvSpPr>
            <a:spLocks noChangeShapeType="1"/>
          </p:cNvSpPr>
          <p:nvPr/>
        </p:nvSpPr>
        <p:spPr bwMode="auto">
          <a:xfrm flipV="1">
            <a:off x="6324600" y="5426075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6324600" y="46624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gradient</a:t>
            </a:r>
          </a:p>
        </p:txBody>
      </p:sp>
      <p:sp>
        <p:nvSpPr>
          <p:cNvPr id="411668" name="Text Box 20"/>
          <p:cNvSpPr txBox="1">
            <a:spLocks noChangeArrowheads="1"/>
          </p:cNvSpPr>
          <p:nvPr/>
        </p:nvSpPr>
        <p:spPr bwMode="auto">
          <a:xfrm>
            <a:off x="6858000" y="5899150"/>
            <a:ext cx="139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+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+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9" name="Rectangle 21"/>
          <p:cNvSpPr>
            <a:spLocks noChangeArrowheads="1"/>
          </p:cNvSpPr>
          <p:nvPr/>
        </p:nvSpPr>
        <p:spPr bwMode="auto">
          <a:xfrm>
            <a:off x="762000" y="4587875"/>
            <a:ext cx="420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en-US" sz="2000"/>
              <a:t>If (</a:t>
            </a:r>
            <a:r>
              <a:rPr lang="en-US" sz="2000" i="1"/>
              <a:t>u</a:t>
            </a:r>
            <a:r>
              <a:rPr lang="en-US" sz="2000"/>
              <a:t>, </a:t>
            </a:r>
            <a:r>
              <a:rPr lang="en-US" sz="2000" i="1"/>
              <a:t>v</a:t>
            </a:r>
            <a:r>
              <a:rPr lang="en-US" sz="2000"/>
              <a:t>) satisfies the equation, </a:t>
            </a:r>
            <a:br>
              <a:rPr lang="en-US" sz="2000"/>
            </a:br>
            <a:r>
              <a:rPr lang="en-US" sz="2000"/>
              <a:t>so does (</a:t>
            </a:r>
            <a:r>
              <a:rPr lang="en-US" sz="2000" i="1"/>
              <a:t>u+u’</a:t>
            </a:r>
            <a:r>
              <a:rPr lang="en-US" sz="2000"/>
              <a:t>, </a:t>
            </a:r>
            <a:r>
              <a:rPr lang="en-US" sz="2000" i="1"/>
              <a:t>v+v’ </a:t>
            </a:r>
            <a:r>
              <a:rPr lang="en-US" sz="2000"/>
              <a:t>) if</a:t>
            </a:r>
            <a:r>
              <a:rPr lang="en-US" sz="2000" b="1"/>
              <a:t> </a:t>
            </a:r>
          </a:p>
        </p:txBody>
      </p:sp>
      <p:sp>
        <p:nvSpPr>
          <p:cNvPr id="411670" name="Rectangle 22"/>
          <p:cNvSpPr>
            <a:spLocks noChangeArrowheads="1"/>
          </p:cNvSpPr>
          <p:nvPr/>
        </p:nvSpPr>
        <p:spPr bwMode="auto">
          <a:xfrm>
            <a:off x="914400" y="2759075"/>
            <a:ext cx="714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r>
              <a:rPr lang="en-US"/>
              <a:t>One equation (this is a scalar equation!), two unknowns (u,v)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/>
        </p:nvGraphicFramePr>
        <p:xfrm>
          <a:off x="2819400" y="1676400"/>
          <a:ext cx="26050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4" imgW="1117440" imgH="253800" progId="Equation.3">
                  <p:embed/>
                </p:oleObj>
              </mc:Choice>
              <mc:Fallback>
                <p:oleObj name="Equation" r:id="rId4" imgW="1117440" imgH="253800" progId="Equation.3">
                  <p:embed/>
                  <p:pic>
                    <p:nvPicPr>
                      <p:cNvPr id="0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26050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73" name="Object 25"/>
          <p:cNvGraphicFramePr>
            <a:graphicFrameLocks noChangeAspect="1"/>
          </p:cNvGraphicFramePr>
          <p:nvPr/>
        </p:nvGraphicFramePr>
        <p:xfrm>
          <a:off x="1828800" y="5349875"/>
          <a:ext cx="19129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6" imgW="927000" imgH="241200" progId="Equation.3">
                  <p:embed/>
                </p:oleObj>
              </mc:Choice>
              <mc:Fallback>
                <p:oleObj name="Equation" r:id="rId6" imgW="927000" imgH="241200" progId="Equation.3">
                  <p:embed/>
                  <p:pic>
                    <p:nvPicPr>
                      <p:cNvPr id="0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49875"/>
                        <a:ext cx="19129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Rectangle 18"/>
          <p:cNvSpPr>
            <a:spLocks noChangeArrowheads="1"/>
          </p:cNvSpPr>
          <p:nvPr/>
        </p:nvSpPr>
        <p:spPr bwMode="auto">
          <a:xfrm>
            <a:off x="381000" y="9906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Can we use this equation to recover image motion (u,v) at each pixel?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1657" grpId="0"/>
      <p:bldP spid="411659" grpId="0" animBg="1"/>
      <p:bldP spid="411660" grpId="0" animBg="1"/>
      <p:bldP spid="411661" grpId="0" animBg="1"/>
      <p:bldP spid="411662" grpId="0"/>
      <p:bldP spid="411663" grpId="0"/>
      <p:bldP spid="411664" grpId="0" animBg="1"/>
      <p:bldP spid="411665" grpId="0" animBg="1"/>
      <p:bldP spid="411666" grpId="0" animBg="1"/>
      <p:bldP spid="411667" grpId="0"/>
      <p:bldP spid="411668" grpId="0"/>
      <p:bldP spid="411669" grpId="0"/>
      <p:bldP spid="4116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7795" name="Line 3"/>
          <p:cNvSpPr>
            <a:spLocks noChangeShapeType="1"/>
          </p:cNvSpPr>
          <p:nvPr/>
        </p:nvSpPr>
        <p:spPr bwMode="auto">
          <a:xfrm>
            <a:off x="3200400" y="1600200"/>
            <a:ext cx="1524000" cy="396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4495800" y="1905000"/>
            <a:ext cx="1524000" cy="403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animBg="1"/>
      <p:bldP spid="417796" grpId="0" animBg="1"/>
      <p:bldP spid="417798" grpId="0" animBg="1"/>
      <p:bldP spid="4177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60539</TotalTime>
  <Words>1795</Words>
  <Application>Microsoft Office PowerPoint</Application>
  <PresentationFormat>On-screen Show (4:3)</PresentationFormat>
  <Paragraphs>320</Paragraphs>
  <Slides>49</Slides>
  <Notes>34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Times New Roman</vt:lpstr>
      <vt:lpstr>Symbol</vt:lpstr>
      <vt:lpstr>Courier New</vt:lpstr>
      <vt:lpstr>Wingdings</vt:lpstr>
      <vt:lpstr>Office Theme</vt:lpstr>
      <vt:lpstr>Equation</vt:lpstr>
      <vt:lpstr>Feature Tracking and Optical Flow</vt:lpstr>
      <vt:lpstr>Last class</vt:lpstr>
      <vt:lpstr>This class: recovering motion</vt:lpstr>
      <vt:lpstr>Feature tracking</vt:lpstr>
      <vt:lpstr>Feature tracking</vt:lpstr>
      <vt:lpstr>Feature tracking</vt:lpstr>
      <vt:lpstr>The brightness constancy constraint</vt:lpstr>
      <vt:lpstr>The brightness constancy constraint</vt:lpstr>
      <vt:lpstr>The aperture problem</vt:lpstr>
      <vt:lpstr>The aperture problem</vt:lpstr>
      <vt:lpstr>The barber pole illusion</vt:lpstr>
      <vt:lpstr>The barber pole illusion</vt:lpstr>
      <vt:lpstr>Solving the  ambiguity…</vt:lpstr>
      <vt:lpstr>Solving the  ambiguity…</vt:lpstr>
      <vt:lpstr>Matching patches across images</vt:lpstr>
      <vt:lpstr>Conditions for solvability</vt:lpstr>
      <vt:lpstr>PowerPoint Presentation</vt:lpstr>
      <vt:lpstr>Low-texture region</vt:lpstr>
      <vt:lpstr>Edge</vt:lpstr>
      <vt:lpstr>High-texture region</vt:lpstr>
      <vt:lpstr>The aperture problem resolved</vt:lpstr>
      <vt:lpstr>The aperture problem resolved</vt:lpstr>
      <vt:lpstr>Dealing with larger movements: Iterative refinement</vt:lpstr>
      <vt:lpstr>Dealing with larger movements: coarse-to-fine registration</vt:lpstr>
      <vt:lpstr>Shi-Tomasi feature tracker</vt:lpstr>
      <vt:lpstr>Tracking example</vt:lpstr>
      <vt:lpstr>Summary of KLT tracking</vt:lpstr>
      <vt:lpstr>Implementation issues</vt:lpstr>
      <vt:lpstr>PowerPoint Presentation</vt:lpstr>
      <vt:lpstr>Motion and perceptual organization</vt:lpstr>
      <vt:lpstr>Motion and perceptual organization</vt:lpstr>
      <vt:lpstr>Motion and perceptual organization</vt:lpstr>
      <vt:lpstr>Uses of motion</vt:lpstr>
      <vt:lpstr>Motion field</vt:lpstr>
      <vt:lpstr>Optical flow</vt:lpstr>
      <vt:lpstr>Lucas-Kanade Optical Flow</vt:lpstr>
      <vt:lpstr>Multi-resolution Lucas Kanade Algorithm</vt:lpstr>
      <vt:lpstr>Iterative Refinement</vt:lpstr>
      <vt:lpstr>Coarse-to-fine optical flow estimation</vt:lpstr>
      <vt:lpstr>Coarse-to-fine optical flow estimation</vt:lpstr>
      <vt:lpstr>Example</vt:lpstr>
      <vt:lpstr>Multi-resolution registration</vt:lpstr>
      <vt:lpstr>Optical Flow Results</vt:lpstr>
      <vt:lpstr>Optical Flow Results</vt:lpstr>
      <vt:lpstr>Errors in Lucas-Kanade</vt:lpstr>
      <vt:lpstr>State-of-the-art optical flow</vt:lpstr>
      <vt:lpstr>Stereo vs. Optical Flow</vt:lpstr>
      <vt:lpstr>Summary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203</cp:revision>
  <dcterms:created xsi:type="dcterms:W3CDTF">2009-12-16T02:55:56Z</dcterms:created>
  <dcterms:modified xsi:type="dcterms:W3CDTF">2012-02-09T17:17:06Z</dcterms:modified>
</cp:coreProperties>
</file>