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4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65" r:id="rId3"/>
    <p:sldId id="480" r:id="rId4"/>
    <p:sldId id="478" r:id="rId5"/>
    <p:sldId id="479" r:id="rId6"/>
    <p:sldId id="468" r:id="rId7"/>
    <p:sldId id="481" r:id="rId8"/>
    <p:sldId id="482" r:id="rId9"/>
    <p:sldId id="477" r:id="rId10"/>
    <p:sldId id="483" r:id="rId11"/>
    <p:sldId id="476" r:id="rId12"/>
    <p:sldId id="474" r:id="rId13"/>
    <p:sldId id="371" r:id="rId14"/>
    <p:sldId id="472" r:id="rId15"/>
    <p:sldId id="275" r:id="rId16"/>
    <p:sldId id="276" r:id="rId17"/>
    <p:sldId id="277" r:id="rId18"/>
    <p:sldId id="278" r:id="rId19"/>
    <p:sldId id="279" r:id="rId20"/>
    <p:sldId id="280" r:id="rId21"/>
    <p:sldId id="407" r:id="rId22"/>
    <p:sldId id="408" r:id="rId23"/>
    <p:sldId id="281" r:id="rId24"/>
    <p:sldId id="282" r:id="rId25"/>
    <p:sldId id="283" r:id="rId26"/>
    <p:sldId id="320" r:id="rId27"/>
    <p:sldId id="321" r:id="rId28"/>
    <p:sldId id="297" r:id="rId29"/>
    <p:sldId id="298" r:id="rId30"/>
    <p:sldId id="301" r:id="rId31"/>
    <p:sldId id="302" r:id="rId32"/>
    <p:sldId id="303" r:id="rId33"/>
    <p:sldId id="306" r:id="rId34"/>
    <p:sldId id="322" r:id="rId35"/>
    <p:sldId id="499" r:id="rId36"/>
    <p:sldId id="498" r:id="rId37"/>
    <p:sldId id="435" r:id="rId38"/>
    <p:sldId id="313" r:id="rId39"/>
    <p:sldId id="314" r:id="rId40"/>
    <p:sldId id="315" r:id="rId41"/>
    <p:sldId id="286" r:id="rId42"/>
    <p:sldId id="433" r:id="rId43"/>
    <p:sldId id="434" r:id="rId44"/>
    <p:sldId id="352" r:id="rId45"/>
    <p:sldId id="353" r:id="rId46"/>
    <p:sldId id="354" r:id="rId47"/>
    <p:sldId id="355" r:id="rId48"/>
    <p:sldId id="377" r:id="rId49"/>
    <p:sldId id="378" r:id="rId50"/>
    <p:sldId id="380" r:id="rId51"/>
    <p:sldId id="381" r:id="rId52"/>
    <p:sldId id="379" r:id="rId53"/>
    <p:sldId id="497" r:id="rId54"/>
    <p:sldId id="484" r:id="rId55"/>
    <p:sldId id="485" r:id="rId56"/>
    <p:sldId id="486" r:id="rId57"/>
    <p:sldId id="487" r:id="rId58"/>
    <p:sldId id="488" r:id="rId59"/>
    <p:sldId id="489" r:id="rId60"/>
    <p:sldId id="490" r:id="rId61"/>
    <p:sldId id="491" r:id="rId62"/>
    <p:sldId id="492" r:id="rId63"/>
    <p:sldId id="493" r:id="rId64"/>
    <p:sldId id="494" r:id="rId65"/>
    <p:sldId id="495" r:id="rId66"/>
    <p:sldId id="496" r:id="rId67"/>
    <p:sldId id="401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00C"/>
    <a:srgbClr val="FF4A7E"/>
    <a:srgbClr val="CB6B3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2629" autoAdjust="0"/>
  </p:normalViewPr>
  <p:slideViewPr>
    <p:cSldViewPr>
      <p:cViewPr varScale="1">
        <p:scale>
          <a:sx n="55" d="100"/>
          <a:sy n="55" d="100"/>
        </p:scale>
        <p:origin x="-668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" y="23361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5BFCB9-46E7-4B48-84CA-C57B39F4D468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293A54-03AA-43D1-AFB7-E087A6DA2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93A54-03AA-43D1-AFB7-E087A6DA29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A910F-9307-46E8-978F-A02DBCD5A816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 = </a:t>
            </a:r>
            <a:r>
              <a:rPr lang="en-US" dirty="0" err="1" smtClean="0"/>
              <a:t>imread</a:t>
            </a:r>
            <a:r>
              <a:rPr lang="en-US" dirty="0" smtClean="0"/>
              <a:t>('billiards.png');</a:t>
            </a:r>
          </a:p>
          <a:p>
            <a:r>
              <a:rPr lang="en-US" dirty="0" smtClean="0"/>
              <a:t>figure(1), </a:t>
            </a:r>
            <a:r>
              <a:rPr lang="en-US" dirty="0" err="1" smtClean="0"/>
              <a:t>imshow</a:t>
            </a:r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 smtClean="0"/>
              <a:t>);</a:t>
            </a:r>
          </a:p>
          <a:p>
            <a:r>
              <a:rPr lang="en-US" dirty="0" smtClean="0"/>
              <a:t>figure(1), hold on, plot([0 size(</a:t>
            </a:r>
            <a:r>
              <a:rPr lang="en-US" dirty="0" err="1" smtClean="0"/>
              <a:t>im</a:t>
            </a:r>
            <a:r>
              <a:rPr lang="en-US" dirty="0" smtClean="0"/>
              <a:t>, 2)], [76 76], 'k', '</a:t>
            </a:r>
            <a:r>
              <a:rPr lang="en-US" dirty="0" err="1" smtClean="0"/>
              <a:t>linewidth</a:t>
            </a:r>
            <a:r>
              <a:rPr lang="en-US" dirty="0" smtClean="0"/>
              <a:t>', 1.5)</a:t>
            </a:r>
          </a:p>
          <a:p>
            <a:r>
              <a:rPr lang="en-US" dirty="0" smtClean="0"/>
              <a:t>figure(2), hold off, subplot(3, 1, 1), plot(1:size(</a:t>
            </a:r>
            <a:r>
              <a:rPr lang="en-US" dirty="0" err="1" smtClean="0"/>
              <a:t>im</a:t>
            </a:r>
            <a:r>
              <a:rPr lang="en-US" dirty="0" smtClean="0"/>
              <a:t>, 2), squeeze(</a:t>
            </a:r>
            <a:r>
              <a:rPr lang="en-US" dirty="0" err="1" smtClean="0"/>
              <a:t>im</a:t>
            </a:r>
            <a:r>
              <a:rPr lang="en-US" dirty="0" smtClean="0"/>
              <a:t>(76, :, 1)), 'r', '</a:t>
            </a:r>
            <a:r>
              <a:rPr lang="en-US" dirty="0" err="1" smtClean="0"/>
              <a:t>linewidth</a:t>
            </a:r>
            <a:r>
              <a:rPr lang="en-US" dirty="0" smtClean="0"/>
              <a:t>', 1.5)</a:t>
            </a:r>
          </a:p>
          <a:p>
            <a:r>
              <a:rPr lang="en-US" dirty="0" smtClean="0"/>
              <a:t>figure(2), hold off, subplot(3, 1, 2), plot(1:size(</a:t>
            </a:r>
            <a:r>
              <a:rPr lang="en-US" dirty="0" err="1" smtClean="0"/>
              <a:t>im</a:t>
            </a:r>
            <a:r>
              <a:rPr lang="en-US" dirty="0" smtClean="0"/>
              <a:t>, 2), squeeze(</a:t>
            </a:r>
            <a:r>
              <a:rPr lang="en-US" dirty="0" err="1" smtClean="0"/>
              <a:t>im</a:t>
            </a:r>
            <a:r>
              <a:rPr lang="en-US" dirty="0" smtClean="0"/>
              <a:t>(76, :, 2)), 'g', '</a:t>
            </a:r>
            <a:r>
              <a:rPr lang="en-US" dirty="0" err="1" smtClean="0"/>
              <a:t>linewidth</a:t>
            </a:r>
            <a:r>
              <a:rPr lang="en-US" dirty="0" smtClean="0"/>
              <a:t>',</a:t>
            </a:r>
            <a:r>
              <a:rPr lang="en-US" baseline="0" dirty="0" smtClean="0"/>
              <a:t> 1.5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figure(2), hold off, subplot(3, 1, 3), plot(1:size(</a:t>
            </a:r>
            <a:r>
              <a:rPr lang="en-US" dirty="0" err="1" smtClean="0"/>
              <a:t>im</a:t>
            </a:r>
            <a:r>
              <a:rPr lang="en-US" dirty="0" smtClean="0"/>
              <a:t>, 2), squeeze(</a:t>
            </a:r>
            <a:r>
              <a:rPr lang="en-US" dirty="0" err="1" smtClean="0"/>
              <a:t>im</a:t>
            </a:r>
            <a:r>
              <a:rPr lang="en-US" dirty="0" smtClean="0"/>
              <a:t>(76, :, 3)), 'b', '</a:t>
            </a:r>
            <a:r>
              <a:rPr lang="en-US" dirty="0" err="1" smtClean="0"/>
              <a:t>linewidth</a:t>
            </a:r>
            <a:r>
              <a:rPr lang="en-US" dirty="0" smtClean="0"/>
              <a:t>', 1.5)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93A54-03AA-43D1-AFB7-E087A6DA29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4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4470D0-A2E8-4CD7-9E24-A8F43E2C0DEE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A46F3-680B-4922-9BA7-EAF656613269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73363-F44B-4D32-B4F0-9D9B6F4BE7D1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Linear vs. quadratic in mask size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105A2-75A5-4132-B6D6-9DF81319DB72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3CD0D-D4F5-424C-818E-D89E5847A0F8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0F3CBF-8AC9-4C7C-A9DE-CFEF931D8D3C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A0DF3-7642-4C59-8098-530067F53AB7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BE026-0872-4278-A1A7-CDB07B21705D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21D61-5F66-44BD-8BFB-8CF36CE8B80D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3B21E-5867-4588-8377-EB568004CED2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42AD1-859A-4C78-B5D8-DE58143C990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FB8F-9E91-4B4B-AD23-5937BA364462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FD1F-916D-4F44-91ED-856C69E6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B473-DD29-4FC0-894B-2C2C68114F58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4B1F-725E-4858-A165-4463EC42E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562C-8E3C-40CB-A8F2-FE33F5B1F46A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4F62-D26D-4FF7-8874-06D22EA01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1397-346F-4ACB-BC62-259444E4FCE3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7C67-D06F-43F6-8465-3E408C53B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0B86-A55F-474A-9BE6-36DAD0749C31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75F2-451C-4EE5-A944-253712714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D1FE-2949-4EEE-803B-DBF364B4D99A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5A1F-24F6-4591-A150-50A31C22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FF6D-99BA-4542-95C2-8043135E8730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1C24-7AB1-4A05-96A6-CC8C26623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BD47-C97A-40B1-ACB2-7AA802643CDA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CCAE-FD77-4D61-9450-2E70A696F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409C-D464-4AFA-904E-0BFB654DC6B0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0A362-34E6-4CC1-973A-7B6592DB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F5D6-E376-41C7-BC0B-7274EA24FCB5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6A16-E2D3-434E-BED6-3A0635DA3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E3AA-2802-4AB2-824E-5115EB5DBD39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9080-53D9-4952-A4B2-216D23E0D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69887A-EB22-42D3-857D-3EB38D3A467E}" type="datetimeFigureOut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DE500C-416B-48F0-9BAE-C98403760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cot.org/post/406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3.jpe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0.jpe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Pixels and Image Filtering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64008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/>
              <a:t>01/24/12</a:t>
            </a:r>
            <a:endParaRPr lang="en-US" dirty="0"/>
          </a:p>
        </p:txBody>
      </p:sp>
      <p:pic>
        <p:nvPicPr>
          <p:cNvPr id="15365" name="Picture 8" descr="http://www.notempire.com/images/uploads/magri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76900" y="6550025"/>
            <a:ext cx="34671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Graphic: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http://www.notcot.org/post/4068/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Basis for interpreting intensity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152"/>
            <a:ext cx="8229600" cy="6248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 idea: for nearby scene points, most factors do not change much</a:t>
            </a:r>
          </a:p>
          <a:p>
            <a:r>
              <a:rPr lang="en-US" dirty="0" smtClean="0"/>
              <a:t>The </a:t>
            </a:r>
            <a:r>
              <a:rPr lang="en-US" dirty="0"/>
              <a:t>information is mainly contained in </a:t>
            </a:r>
            <a:r>
              <a:rPr lang="en-US" i="1" dirty="0"/>
              <a:t>local differences </a:t>
            </a:r>
            <a:r>
              <a:rPr lang="en-US" dirty="0"/>
              <a:t> of brightness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79" y="1066800"/>
            <a:ext cx="512811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7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Darkness = Large Difference in Neighboring Pixels</a:t>
            </a:r>
            <a:endParaRPr lang="en-US" sz="3200" dirty="0"/>
          </a:p>
        </p:txBody>
      </p:sp>
      <p:pic>
        <p:nvPicPr>
          <p:cNvPr id="108547" name="Picture 3" descr="C:\Users\Hoiem\Documents\Classes\Spring 2012 - Computer Vision\lectures\materials\shading\neighborhood6_grad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three classes: three views of filtering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Image filters in spatial domain</a:t>
            </a:r>
          </a:p>
          <a:p>
            <a:pPr lvl="1"/>
            <a:r>
              <a:rPr lang="en-US" dirty="0" smtClean="0"/>
              <a:t>Filter is a mathematical operation of a grid of numbers</a:t>
            </a:r>
          </a:p>
          <a:p>
            <a:pPr lvl="1"/>
            <a:r>
              <a:rPr lang="en-US" dirty="0" smtClean="0"/>
              <a:t>Smoothing, sharpening, measuring texture</a:t>
            </a:r>
          </a:p>
          <a:p>
            <a:endParaRPr lang="en-US" dirty="0" smtClean="0"/>
          </a:p>
          <a:p>
            <a:r>
              <a:rPr lang="en-US" dirty="0" smtClean="0"/>
              <a:t>Image filters in the frequency domain</a:t>
            </a:r>
          </a:p>
          <a:p>
            <a:pPr lvl="1"/>
            <a:r>
              <a:rPr lang="en-US" dirty="0" smtClean="0"/>
              <a:t>Filtering is a way to modify the frequencies of images</a:t>
            </a:r>
          </a:p>
          <a:p>
            <a:pPr lvl="1"/>
            <a:r>
              <a:rPr lang="en-US" dirty="0" err="1" smtClean="0"/>
              <a:t>Denoising</a:t>
            </a:r>
            <a:r>
              <a:rPr lang="en-US" dirty="0" smtClean="0"/>
              <a:t>, sampling, image compression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Templates and Image Pyramids</a:t>
            </a:r>
          </a:p>
          <a:p>
            <a:pPr lvl="1"/>
            <a:r>
              <a:rPr lang="en-US" dirty="0" smtClean="0"/>
              <a:t>Filtering is a way to match a template to the image</a:t>
            </a:r>
          </a:p>
          <a:p>
            <a:pPr lvl="1"/>
            <a:r>
              <a:rPr lang="en-US" dirty="0" smtClean="0"/>
              <a:t>Detection, coarse-to-fine 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 cstate="print"/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5200" y="40386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9906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209800" y="22860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31242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Image filtering: compute function of local neighborhood at each </a:t>
            </a:r>
            <a:r>
              <a:rPr lang="en-US" sz="2800" dirty="0" smtClean="0"/>
              <a:t>position</a:t>
            </a:r>
          </a:p>
          <a:p>
            <a:endParaRPr lang="en-US" sz="2800" dirty="0" smtClean="0"/>
          </a:p>
          <a:p>
            <a:r>
              <a:rPr lang="en-US" sz="2800" dirty="0" smtClean="0"/>
              <a:t>Linear filtering: function is a weighted sum/difference of pixel values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Really important!</a:t>
            </a:r>
          </a:p>
          <a:p>
            <a:pPr lvl="1"/>
            <a:r>
              <a:rPr lang="en-US" sz="2400" dirty="0" smtClean="0"/>
              <a:t>Enhance images</a:t>
            </a:r>
          </a:p>
          <a:p>
            <a:pPr lvl="2"/>
            <a:r>
              <a:rPr lang="en-US" sz="2000" dirty="0" err="1" smtClean="0"/>
              <a:t>Denoise</a:t>
            </a:r>
            <a:r>
              <a:rPr lang="en-US" sz="2000" dirty="0" smtClean="0"/>
              <a:t>, resize, increase contrast, etc.</a:t>
            </a:r>
            <a:endParaRPr lang="en-US" sz="2800" dirty="0" smtClean="0"/>
          </a:p>
          <a:p>
            <a:pPr lvl="1"/>
            <a:r>
              <a:rPr lang="en-US" sz="2400" dirty="0" smtClean="0"/>
              <a:t>Extract information from images</a:t>
            </a:r>
          </a:p>
          <a:p>
            <a:pPr lvl="2"/>
            <a:r>
              <a:rPr lang="en-US" sz="2000" dirty="0" smtClean="0"/>
              <a:t>Texture, edges, distinctive points, etc.</a:t>
            </a:r>
          </a:p>
          <a:p>
            <a:pPr lvl="1"/>
            <a:r>
              <a:rPr lang="en-US" sz="2400" dirty="0" smtClean="0"/>
              <a:t>Detect patterns</a:t>
            </a:r>
          </a:p>
          <a:p>
            <a:pPr lvl="2"/>
            <a:r>
              <a:rPr lang="en-US" sz="2000" dirty="0" smtClean="0"/>
              <a:t>Template matching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3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3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Example: box f</a:t>
            </a:r>
            <a:r>
              <a:rPr lang="en-US" sz="3600" dirty="0" err="1">
                <a:latin typeface="+mj-lt"/>
                <a:ea typeface="+mj-ea"/>
                <a:cs typeface="+mj-cs"/>
              </a:rPr>
              <a:t>ilter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5" imgW="2070000" imgH="355320" progId="Equation.3">
                  <p:embed/>
                </p:oleObj>
              </mc:Choice>
              <mc:Fallback>
                <p:oleObj name="Equation" r:id="rId5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Class: Pixels and Linear Filters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Review of lighting</a:t>
            </a:r>
          </a:p>
          <a:p>
            <a:pPr lvl="1"/>
            <a:r>
              <a:rPr lang="en-US" dirty="0" smtClean="0"/>
              <a:t>Reflection and absorption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What is image filtering and how do we do it?</a:t>
            </a:r>
          </a:p>
          <a:p>
            <a:endParaRPr lang="en-US" dirty="0" smtClean="0"/>
          </a:p>
          <a:p>
            <a:r>
              <a:rPr lang="en-US" dirty="0"/>
              <a:t>Color </a:t>
            </a:r>
            <a:r>
              <a:rPr lang="en-US" dirty="0" smtClean="0"/>
              <a:t>models (if time allows)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Albedo: fraction of light that is reflected</a:t>
            </a:r>
          </a:p>
          <a:p>
            <a:pPr lvl="1"/>
            <a:r>
              <a:rPr lang="en-US" dirty="0" smtClean="0"/>
              <a:t>Determines color (amount reflected at each wavelength)</a:t>
            </a:r>
          </a:p>
          <a:p>
            <a:endParaRPr lang="en-US" dirty="0" smtClean="0"/>
          </a:p>
        </p:txBody>
      </p:sp>
      <p:pic>
        <p:nvPicPr>
          <p:cNvPr id="13314" name="Picture 2" descr="http://www.mostbuying.com/images/201009/goods_img/4124_P_1284114074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30296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low albedo (hard to see shape)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24500" y="3352800"/>
            <a:ext cx="723900" cy="224842"/>
          </a:xfrm>
          <a:prstGeom prst="straightConnector1">
            <a:avLst/>
          </a:prstGeom>
          <a:ln>
            <a:solidFill>
              <a:srgbClr val="32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48607" y="4625392"/>
            <a:ext cx="632591" cy="156158"/>
          </a:xfrm>
          <a:prstGeom prst="straightConnector1">
            <a:avLst/>
          </a:prstGeom>
          <a:ln>
            <a:solidFill>
              <a:srgbClr val="32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3207" y="4781550"/>
            <a:ext cx="177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albedo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  <a:endParaRPr lang="en-US" sz="2000" dirty="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  <a:endParaRPr lang="en-US" sz="2000" dirty="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  <a:endParaRPr lang="en-US" sz="2000" dirty="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  <a:endParaRPr lang="en-US" sz="2000" dirty="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  <a:endParaRPr lang="en-US" sz="2000" dirty="0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  <a:endParaRPr lang="en-US" sz="2000" dirty="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could we synthesize motion blur?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theta = 30;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20;</a:t>
            </a:r>
          </a:p>
          <a:p>
            <a:pPr>
              <a:buFont typeface="Arial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imrotate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(ones(1,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), theta, 'bilinear');</a:t>
            </a:r>
          </a:p>
          <a:p>
            <a:pPr>
              <a:buFont typeface="Arial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 sum(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(:));</a:t>
            </a:r>
          </a:p>
          <a:p>
            <a:pPr>
              <a:buFont typeface="Arial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figure(2),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vs. Convolution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filtering</a:t>
            </a:r>
          </a:p>
          <a:p>
            <a:pPr lvl="1"/>
            <a:r>
              <a:rPr lang="en-US" dirty="0" smtClean="0">
                <a:latin typeface="Courier" pitchFamily="49" charset="0"/>
              </a:rPr>
              <a:t>h=filter2(</a:t>
            </a:r>
            <a:r>
              <a:rPr lang="en-US" dirty="0" err="1" smtClean="0">
                <a:latin typeface="Courier" pitchFamily="49" charset="0"/>
              </a:rPr>
              <a:t>g,f</a:t>
            </a:r>
            <a:r>
              <a:rPr lang="en-US" dirty="0" smtClean="0">
                <a:latin typeface="Courier" pitchFamily="49" charset="0"/>
              </a:rPr>
              <a:t>); </a:t>
            </a:r>
            <a:r>
              <a:rPr lang="en-US" sz="2000" dirty="0" smtClean="0"/>
              <a:t>or</a:t>
            </a:r>
            <a:r>
              <a:rPr lang="en-US" sz="2000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 h=</a:t>
            </a:r>
            <a:r>
              <a:rPr lang="en-US" dirty="0" err="1" smtClean="0">
                <a:latin typeface="Courier" pitchFamily="49" charset="0"/>
              </a:rPr>
              <a:t>imfilter</a:t>
            </a:r>
            <a:r>
              <a:rPr lang="en-US" dirty="0" smtClean="0">
                <a:latin typeface="Courier" pitchFamily="49" charset="0"/>
              </a:rPr>
              <a:t>(</a:t>
            </a:r>
            <a:r>
              <a:rPr lang="en-US" dirty="0" err="1" smtClean="0">
                <a:latin typeface="Courier" pitchFamily="49" charset="0"/>
              </a:rPr>
              <a:t>f,g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2d convolution</a:t>
            </a:r>
          </a:p>
          <a:p>
            <a:pPr lvl="1"/>
            <a:r>
              <a:rPr lang="en-US" dirty="0" smtClean="0">
                <a:latin typeface="Courier" pitchFamily="49" charset="0"/>
              </a:rPr>
              <a:t>h=conv2(</a:t>
            </a:r>
            <a:r>
              <a:rPr lang="en-US" dirty="0" err="1" smtClean="0">
                <a:latin typeface="Courier" pitchFamily="49" charset="0"/>
              </a:rPr>
              <a:t>g,f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1266" name="Object 381"/>
          <p:cNvGraphicFramePr>
            <a:graphicFrameLocks noChangeAspect="1"/>
          </p:cNvGraphicFramePr>
          <p:nvPr/>
        </p:nvGraphicFramePr>
        <p:xfrm>
          <a:off x="1981200" y="52578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4" imgW="2070000" imgH="355320" progId="Equation.3">
                  <p:embed/>
                </p:oleObj>
              </mc:Choice>
              <mc:Fallback>
                <p:oleObj name="Equation" r:id="rId4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578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886200" y="914400"/>
            <a:ext cx="101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f=image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895600" y="914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g=filter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95650" y="1428750"/>
            <a:ext cx="392113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48100" y="1257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ct 381"/>
          <p:cNvGraphicFramePr>
            <a:graphicFrameLocks noChangeAspect="1"/>
          </p:cNvGraphicFramePr>
          <p:nvPr/>
        </p:nvGraphicFramePr>
        <p:xfrm>
          <a:off x="1752600" y="2514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5791200"/>
          </a:xfrm>
        </p:spPr>
        <p:txBody>
          <a:bodyPr/>
          <a:lstStyle/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Linearity:</a:t>
            </a:r>
            <a:r>
              <a:rPr lang="en-US" dirty="0" smtClean="0"/>
              <a:t> 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Shift invariance:</a:t>
            </a:r>
            <a:r>
              <a:rPr lang="en-US" dirty="0" smtClean="0"/>
              <a:t> same behavior regardless of pixel location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filter(shift(f)) = shift(filter(f))</a:t>
            </a:r>
          </a:p>
          <a:p>
            <a:pPr marL="0">
              <a:buFont typeface="Arial" pitchFamily="34" charset="0"/>
              <a:buNone/>
              <a:defRPr/>
            </a:pPr>
            <a:endParaRPr lang="en-US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dirty="0" smtClean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Specular reflection: mirror-like</a:t>
            </a:r>
          </a:p>
          <a:p>
            <a:pPr lvl="1"/>
            <a:r>
              <a:rPr lang="en-US" dirty="0" smtClean="0"/>
              <a:t>Light reflects at incident angle</a:t>
            </a:r>
          </a:p>
          <a:p>
            <a:pPr lvl="1"/>
            <a:r>
              <a:rPr lang="en-US" dirty="0" smtClean="0"/>
              <a:t>Reflection color = incoming light color</a:t>
            </a:r>
            <a:endParaRPr lang="en-US" dirty="0"/>
          </a:p>
        </p:txBody>
      </p:sp>
      <p:pic>
        <p:nvPicPr>
          <p:cNvPr id="12290" name="Picture 2" descr="http://static.panoramio.com/photos/original/66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5044966" cy="38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09600" y="4304791"/>
            <a:ext cx="2284641" cy="1601287"/>
            <a:chOff x="5578366" y="2931248"/>
            <a:chExt cx="3333750" cy="2336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578366" y="5267848"/>
              <a:ext cx="250031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8435866" y="2931248"/>
              <a:ext cx="476250" cy="476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rot="5400000">
              <a:off x="6828524" y="3516346"/>
              <a:ext cx="1855683" cy="14984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6264166" y="4610624"/>
              <a:ext cx="742950" cy="5828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47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 smtClean="0"/>
              <a:t>Commutative: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Conceptually no difference between filter and signal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Associative: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* </a:t>
            </a:r>
            <a:r>
              <a:rPr lang="en-US" sz="2800" i="1" dirty="0" smtClean="0"/>
              <a:t>c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Often apply several filters one after another: (((</a:t>
            </a:r>
            <a:r>
              <a:rPr lang="en-US" sz="2400" i="1" dirty="0" smtClean="0"/>
              <a:t>a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This is equivalent to applying one filter: a * (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Distributes over addition: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+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+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Scalars factor out: </a:t>
            </a:r>
            <a:r>
              <a:rPr lang="en-US" sz="2800" i="1" dirty="0" smtClean="0"/>
              <a:t>ka * b = a * kb = k 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Identity: unit impulse </a:t>
            </a:r>
            <a:r>
              <a:rPr lang="en-US" sz="2800" i="1" dirty="0" smtClean="0"/>
              <a:t>e</a:t>
            </a:r>
            <a:r>
              <a:rPr lang="en-US" sz="2800" dirty="0" smtClean="0"/>
              <a:t> = [0, 0, 1, 0, 0],</a:t>
            </a:r>
            <a:br>
              <a:rPr lang="en-US" sz="2800" dirty="0" smtClean="0"/>
            </a:b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e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</a:p>
          <a:p>
            <a:pPr lvl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</a:t>
            </a:r>
            <a:r>
              <a:rPr lang="en-US" sz="2800" dirty="0" smtClean="0"/>
              <a:t>d average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Gaussian filters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Remove “high-frequency” components from the image (low-pass filter)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Images become more smooth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Convolution with self is another Gaussian</a:t>
            </a:r>
          </a:p>
          <a:p>
            <a:pPr lvl="1">
              <a:defRPr/>
            </a:pPr>
            <a:r>
              <a:rPr lang="en-US" dirty="0" smtClean="0"/>
              <a:t>So can smooth with small-width kernel, repeat, and get same result as larger-width kernel would have</a:t>
            </a:r>
          </a:p>
          <a:p>
            <a:pPr lvl="1">
              <a:defRPr/>
            </a:pPr>
            <a:r>
              <a:rPr lang="en-US" dirty="0" smtClean="0"/>
              <a:t>Convolving two times with Gaussian kernel of width </a:t>
            </a:r>
            <a:r>
              <a:rPr lang="en-US" i="1" dirty="0" smtClean="0"/>
              <a:t>σ</a:t>
            </a:r>
            <a:r>
              <a:rPr lang="en-US" dirty="0" smtClean="0"/>
              <a:t> is same as convolving once with kernel of width  </a:t>
            </a:r>
            <a:r>
              <a:rPr lang="en-US" i="1" dirty="0" smtClean="0"/>
              <a:t>σ</a:t>
            </a:r>
            <a:r>
              <a:rPr lang="en-US" dirty="0" smtClean="0"/>
              <a:t>√2 </a:t>
            </a:r>
            <a:endParaRPr lang="en-US" i="1" dirty="0" smtClean="0"/>
          </a:p>
          <a:p>
            <a:pPr>
              <a:buFontTx/>
              <a:buChar char="•"/>
              <a:defRPr/>
            </a:pPr>
            <a:r>
              <a:rPr lang="en-US" i="1" dirty="0" smtClean="0"/>
              <a:t>Separable </a:t>
            </a:r>
            <a:r>
              <a:rPr lang="en-US" dirty="0" smtClean="0"/>
              <a:t>kernel</a:t>
            </a:r>
          </a:p>
          <a:p>
            <a:pPr lvl="1">
              <a:defRPr/>
            </a:pPr>
            <a:r>
              <a:rPr lang="en-US" dirty="0" smtClean="0"/>
              <a:t>Factors into product of two 1D Gaussians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Separability of the Gaussian filter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 t="9268"/>
          <a:stretch>
            <a:fillRect/>
          </a:stretch>
        </p:blipFill>
        <p:spPr bwMode="auto">
          <a:xfrm>
            <a:off x="762000" y="1295400"/>
            <a:ext cx="7542213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 example</a:t>
            </a:r>
          </a:p>
        </p:txBody>
      </p:sp>
      <p:pic>
        <p:nvPicPr>
          <p:cNvPr id="50179" name="Picture 6" descr="se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31863"/>
            <a:ext cx="482441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30600" y="3876675"/>
            <a:ext cx="4241800" cy="2590800"/>
            <a:chOff x="1216" y="2442"/>
            <a:chExt cx="2672" cy="1632"/>
          </a:xfrm>
        </p:grpSpPr>
        <p:pic>
          <p:nvPicPr>
            <p:cNvPr id="50189" name="Picture 8" descr="sep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*</a:t>
              </a:r>
            </a:p>
          </p:txBody>
        </p:sp>
        <p:sp>
          <p:nvSpPr>
            <p:cNvPr id="5019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*</a:t>
              </a:r>
            </a:p>
          </p:txBody>
        </p:sp>
        <p:sp>
          <p:nvSpPr>
            <p:cNvPr id="5019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  <p:sp>
          <p:nvSpPr>
            <p:cNvPr id="5019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6324600" y="990600"/>
            <a:ext cx="2057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438400"/>
            <a:ext cx="370522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1123950" y="1408113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2D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(center location only)</a:t>
            </a: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72390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Source: K. Grauman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1187450" y="2667000"/>
            <a:ext cx="2178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The filter factors</a:t>
            </a:r>
            <a:br>
              <a:rPr lang="en-US"/>
            </a:br>
            <a:r>
              <a:rPr lang="en-US"/>
              <a:t>into a product of 1D</a:t>
            </a:r>
            <a:br>
              <a:rPr lang="en-US"/>
            </a:br>
            <a:r>
              <a:rPr lang="en-US"/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1357117" y="4159250"/>
            <a:ext cx="1813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Perform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755650" y="5454650"/>
            <a:ext cx="305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Followed by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4038600" y="5181600"/>
            <a:ext cx="36576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</a:t>
            </a:r>
          </a:p>
        </p:txBody>
      </p:sp>
      <p:sp>
        <p:nvSpPr>
          <p:cNvPr id="5120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Why is separability useful in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practical matters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4724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dirty="0" smtClean="0"/>
              <a:t>How big should the filter be?</a:t>
            </a:r>
          </a:p>
          <a:p>
            <a:pPr eaLnBrk="1" hangingPunct="1"/>
            <a:r>
              <a:rPr lang="en-US" sz="2800" dirty="0" smtClean="0"/>
              <a:t>Values at edges should be near </a:t>
            </a:r>
            <a:r>
              <a:rPr lang="en-US" sz="2800" dirty="0" smtClean="0"/>
              <a:t>zero </a:t>
            </a:r>
            <a:r>
              <a:rPr lang="en-US" sz="2800" dirty="0" smtClean="0">
                <a:sym typeface="Wingdings" pitchFamily="2" charset="2"/>
              </a:rPr>
              <a:t> important!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Rule of thumb for Gaussian: set filter half-width to about 3 </a:t>
            </a:r>
            <a:r>
              <a:rPr lang="en-US" sz="2800" i="1" dirty="0" smtClean="0"/>
              <a:t>σ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4267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</a:p>
          <a:p>
            <a:pPr lvl="1"/>
            <a:r>
              <a:rPr lang="en-US" sz="2400" dirty="0" smtClean="0"/>
              <a:t>Light scatters in all directions (proportional to cosine with surface normal)</a:t>
            </a:r>
          </a:p>
          <a:p>
            <a:pPr lvl="1"/>
            <a:r>
              <a:rPr lang="en-US" sz="2400" dirty="0" smtClean="0"/>
              <a:t>Observed intensity is independent of viewing direction</a:t>
            </a:r>
          </a:p>
          <a:p>
            <a:pPr lvl="1"/>
            <a:r>
              <a:rPr lang="en-US" sz="2400" dirty="0" smtClean="0"/>
              <a:t>Reflection color depends on light color and albedo</a:t>
            </a:r>
          </a:p>
          <a:p>
            <a:pPr lvl="1"/>
            <a:endParaRPr lang="en-US" dirty="0"/>
          </a:p>
        </p:txBody>
      </p:sp>
      <p:pic>
        <p:nvPicPr>
          <p:cNvPr id="14338" name="Picture 2" descr="8-1/2&quot; Uncoated Foam 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712780" cy="32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28600" y="6250376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086100" y="394530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rot="5400000">
            <a:off x="1478758" y="4530406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1002506" y="555265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704850" y="585030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76400" y="5853283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methods:</a:t>
            </a:r>
          </a:p>
          <a:p>
            <a:pPr lvl="2"/>
            <a:r>
              <a:rPr lang="en-US" smtClean="0"/>
              <a:t>clip filter (black)</a:t>
            </a:r>
          </a:p>
          <a:p>
            <a:pPr lvl="2"/>
            <a:r>
              <a:rPr lang="en-US" smtClean="0"/>
              <a:t>wrap around</a:t>
            </a:r>
          </a:p>
          <a:p>
            <a:pPr lvl="2"/>
            <a:r>
              <a:rPr lang="en-US" smtClean="0"/>
              <a:t>copy edge</a:t>
            </a:r>
          </a:p>
          <a:p>
            <a:pPr lvl="2"/>
            <a:r>
              <a:rPr lang="en-US" smtClean="0"/>
              <a:t>reflect across edge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6324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381000" y="3810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sz="2800" smtClean="0"/>
              <a:t>MATLAB: filter2(g, f, </a:t>
            </a:r>
            <a:r>
              <a:rPr lang="en-US" sz="2800" i="1" smtClean="0"/>
              <a:t>shape</a:t>
            </a:r>
            <a:r>
              <a:rPr lang="en-US" sz="2800" smtClean="0"/>
              <a:t>)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‘full’: output size is sum of sizes of f and g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‘same’: output size is same as f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‘valid’: output size is difference of sizes of f and g 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096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2286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2286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38862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4" name="Rectangle 15"/>
          <p:cNvSpPr>
            <a:spLocks noChangeArrowheads="1"/>
          </p:cNvSpPr>
          <p:nvPr/>
        </p:nvSpPr>
        <p:spPr bwMode="auto">
          <a:xfrm>
            <a:off x="36576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5715000" y="57912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3657600" y="5715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68580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Rectangle 20"/>
          <p:cNvSpPr>
            <a:spLocks noChangeArrowheads="1"/>
          </p:cNvSpPr>
          <p:nvPr/>
        </p:nvSpPr>
        <p:spPr bwMode="auto">
          <a:xfrm>
            <a:off x="84582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0" name="Rectangle 21"/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1" name="Rectangle 22"/>
          <p:cNvSpPr>
            <a:spLocks noChangeArrowheads="1"/>
          </p:cNvSpPr>
          <p:nvPr/>
        </p:nvSpPr>
        <p:spPr bwMode="auto">
          <a:xfrm>
            <a:off x="84582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2" name="Rectangle 23"/>
          <p:cNvSpPr>
            <a:spLocks noChangeArrowheads="1"/>
          </p:cNvSpPr>
          <p:nvPr/>
        </p:nvSpPr>
        <p:spPr bwMode="auto">
          <a:xfrm>
            <a:off x="68580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3" name="Text Box 24"/>
          <p:cNvSpPr txBox="1">
            <a:spLocks noChangeArrowheads="1"/>
          </p:cNvSpPr>
          <p:nvPr/>
        </p:nvSpPr>
        <p:spPr bwMode="auto">
          <a:xfrm>
            <a:off x="1330325" y="35052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full</a:t>
            </a:r>
          </a:p>
        </p:txBody>
      </p:sp>
      <p:sp>
        <p:nvSpPr>
          <p:cNvPr id="54294" name="Text Box 25"/>
          <p:cNvSpPr txBox="1">
            <a:spLocks noChangeArrowheads="1"/>
          </p:cNvSpPr>
          <p:nvPr/>
        </p:nvSpPr>
        <p:spPr bwMode="auto">
          <a:xfrm>
            <a:off x="4495800" y="3541713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same</a:t>
            </a:r>
          </a:p>
        </p:txBody>
      </p:sp>
      <p:sp>
        <p:nvSpPr>
          <p:cNvPr id="54295" name="Text Box 26"/>
          <p:cNvSpPr txBox="1">
            <a:spLocks noChangeArrowheads="1"/>
          </p:cNvSpPr>
          <p:nvPr/>
        </p:nvSpPr>
        <p:spPr bwMode="auto">
          <a:xfrm>
            <a:off x="7391400" y="3541713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valid</a:t>
            </a:r>
          </a:p>
        </p:txBody>
      </p:sp>
      <p:sp>
        <p:nvSpPr>
          <p:cNvPr id="54296" name="TextBox 2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more about color…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Color Images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71248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48" y="4725988"/>
            <a:ext cx="1909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66811" y="5497021"/>
            <a:ext cx="209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CMOS sensor</a:t>
            </a:r>
          </a:p>
        </p:txBody>
      </p:sp>
      <p:pic>
        <p:nvPicPr>
          <p:cNvPr id="7" name="Picture 5" descr="BayerPatternFil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14" y="2095500"/>
            <a:ext cx="420046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66473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Bayer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Images represented as a matrix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Suppose we have a </a:t>
            </a:r>
            <a:r>
              <a:rPr lang="en-US" dirty="0" err="1" smtClean="0"/>
              <a:t>NxM</a:t>
            </a:r>
            <a:r>
              <a:rPr lang="en-US" dirty="0" smtClean="0"/>
              <a:t> RGB image called “</a:t>
            </a:r>
            <a:r>
              <a:rPr lang="en-US" dirty="0" err="1" smtClean="0"/>
              <a:t>im</a:t>
            </a:r>
            <a:r>
              <a:rPr lang="en-US" dirty="0" smtClean="0"/>
              <a:t>”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(1,1,1) = top-left pixel value in R-channel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(y, x, b) = y pixels down, x pixels to right in the </a:t>
            </a:r>
            <a:r>
              <a:rPr lang="en-US" dirty="0" err="1" smtClean="0"/>
              <a:t>b</a:t>
            </a:r>
            <a:r>
              <a:rPr lang="en-US" baseline="30000" dirty="0" err="1" smtClean="0"/>
              <a:t>th</a:t>
            </a:r>
            <a:r>
              <a:rPr lang="en-US" dirty="0" smtClean="0"/>
              <a:t> 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(N, M, 3) = bottom-right pixel in B-channel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/>
              <a:t>imread</a:t>
            </a:r>
            <a:r>
              <a:rPr lang="en-US" dirty="0" smtClean="0"/>
              <a:t>(filename) returns a uint8 image (values 0 to 255)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Convert to double format (values 0 to 1) with im2double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114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  <p:sp>
        <p:nvSpPr>
          <p:cNvPr id="29115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</a:t>
            </a:r>
          </a:p>
        </p:txBody>
      </p:sp>
      <p:sp>
        <p:nvSpPr>
          <p:cNvPr id="29116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29117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9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can we represent color?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686425" y="6596063"/>
            <a:ext cx="3457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http://en.wikipedia.org/wiki/File:RGB_illumination.jpg</a:t>
            </a:r>
          </a:p>
        </p:txBody>
      </p:sp>
    </p:spTree>
    <p:extLst>
      <p:ext uri="{BB962C8B-B14F-4D97-AF65-F5344CB8AC3E}">
        <p14:creationId xmlns:p14="http://schemas.microsoft.com/office/powerpoint/2010/main" val="11760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601" y="1371600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228600" y="5486400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 color space</a:t>
            </a:r>
            <a:endParaRPr lang="en-US" sz="2400" dirty="0"/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05035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035968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96200" y="2069068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</a:p>
          <a:p>
            <a:r>
              <a:rPr lang="en-US" sz="1100" dirty="0" smtClean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657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</a:p>
          <a:p>
            <a:r>
              <a:rPr lang="en-US" sz="1100" dirty="0" smtClean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257800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sz="1100" dirty="0" smtClean="0"/>
              <a:t>(R=0,G=0)</a:t>
            </a:r>
          </a:p>
        </p:txBody>
      </p:sp>
    </p:spTree>
    <p:extLst>
      <p:ext uri="{BB962C8B-B14F-4D97-AF65-F5344CB8AC3E}">
        <p14:creationId xmlns:p14="http://schemas.microsoft.com/office/powerpoint/2010/main" val="35704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14300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Intuitive color space</a:t>
            </a:r>
            <a:endParaRPr lang="en-US" sz="2800" dirty="0"/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61322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3772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</a:p>
          <a:p>
            <a:r>
              <a:rPr lang="en-US" sz="1100" dirty="0" smtClean="0"/>
              <a:t>(S=1,V=1)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US" b="1" dirty="0" smtClean="0"/>
          </a:p>
          <a:p>
            <a:r>
              <a:rPr lang="en-US" sz="1100" dirty="0" smtClean="0"/>
              <a:t>(H=1,V=1)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</a:p>
          <a:p>
            <a:r>
              <a:rPr lang="en-US" sz="1100" dirty="0" smtClean="0"/>
              <a:t>(H=1,S=0)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89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orientation and light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Amount of light that hits surface from distant point source depends on angle between surface normal and source</a:t>
            </a:r>
            <a:endParaRPr lang="en-US" sz="24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3400" y="2332246"/>
            <a:ext cx="4523400" cy="3687554"/>
            <a:chOff x="1600200" y="2095500"/>
            <a:chExt cx="5701792" cy="4648200"/>
          </a:xfrm>
        </p:grpSpPr>
        <p:pic>
          <p:nvPicPr>
            <p:cNvPr id="4" name="Picture 2" descr="http://www.cranearts.com/wordpress/wp-content/uploads/2009/01/the_crane_building_pi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2095500"/>
              <a:ext cx="5701792" cy="46482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973094" y="4545569"/>
              <a:ext cx="418558" cy="47475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2391652" y="4782945"/>
              <a:ext cx="275348" cy="28435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63694" y="5372100"/>
              <a:ext cx="418558" cy="47475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H="1" flipV="1">
              <a:off x="2895603" y="5067301"/>
              <a:ext cx="277371" cy="30479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898074" y="5543725"/>
                <a:ext cx="472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>
                              <a:latin typeface="Cambria Math"/>
                            </a:rPr>
                            <m:t>⋅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074" y="5543725"/>
                <a:ext cx="4724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33865"/>
            <a:ext cx="3395349" cy="188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7897" y="63246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rop to cosine of relative angle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96200" y="6005390"/>
            <a:ext cx="152400" cy="3192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</a:t>
            </a:r>
            <a:r>
              <a:rPr lang="en-US" dirty="0" err="1" smtClean="0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61522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37922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85122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07764" y="2057400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</a:p>
          <a:p>
            <a:r>
              <a:rPr lang="en-US" sz="1100" dirty="0" smtClean="0"/>
              <a:t>(</a:t>
            </a:r>
            <a:r>
              <a:rPr lang="en-US" sz="1100" dirty="0" err="1" smtClean="0"/>
              <a:t>Cb</a:t>
            </a:r>
            <a:r>
              <a:rPr lang="en-US" sz="1100" dirty="0" smtClean="0"/>
              <a:t>=0.5,Cr=0.5)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948864" y="3733800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Cb</a:t>
            </a:r>
            <a:endParaRPr lang="en-US" b="1" dirty="0" smtClean="0"/>
          </a:p>
          <a:p>
            <a:r>
              <a:rPr lang="en-US" sz="1100" dirty="0" smtClean="0"/>
              <a:t>(Y=0.5,Cr=0.5)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5410200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</a:t>
            </a:r>
          </a:p>
          <a:p>
            <a:r>
              <a:rPr lang="en-US" sz="1100" dirty="0" smtClean="0"/>
              <a:t>(Y=0.5,Cb=05)</a:t>
            </a:r>
            <a:endParaRPr lang="en-US" sz="1100" dirty="0"/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2" y="2057400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2" y="2057400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4" y="4648200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3555" y="16764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2" y="1676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4" y="42672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5802" y="4038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2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42898" y="29337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078" y="2819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to compute, good for compression, used by TV</a:t>
            </a:r>
            <a:endParaRPr lang="en-US" sz="2400" dirty="0"/>
          </a:p>
        </p:txBody>
      </p:sp>
      <p:pic>
        <p:nvPicPr>
          <p:cNvPr id="107522" name="Picture 2" descr="\begin{align}&#10;Y'  &amp;=&amp;  16 &amp;+&amp; \frac{ 65.738 \cdot R'_D}{256} &amp;+&amp; \frac{129.057 \cdot G'_D}{256} &amp;+&amp; \frac{ 25.064 \cdot B'_D}{256}\\&#10;C_B &amp;=&amp; 128 &amp;+&amp; \frac{-37.945 \cdot R'_D}{256} &amp;-&amp; \frac{ 74.494 \cdot G'_D}{256} &amp;+&amp; \frac{112.439 \cdot B'_D}{256}\\&#10;C_R &amp;=&amp; 128 &amp;+&amp; \frac{112.439 \cdot R'_D}{256} &amp;-&amp; \frac{ 94.154 \cdot G'_D}{256} &amp;-&amp; \frac{ 18.285 \cdot B'_D}{256}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10200"/>
            <a:ext cx="4972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CIE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990600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“Perceptually </a:t>
            </a:r>
            <a:r>
              <a:rPr lang="en-US" sz="2800" dirty="0" smtClean="0">
                <a:solidFill>
                  <a:prstClr val="black"/>
                </a:solidFill>
              </a:rPr>
              <a:t>uniform</a:t>
            </a:r>
            <a:r>
              <a:rPr lang="en-US" sz="2800" dirty="0">
                <a:solidFill>
                  <a:prstClr val="black"/>
                </a:solidFill>
              </a:rPr>
              <a:t>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52762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32916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L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sz="1100" dirty="0" smtClean="0">
                <a:solidFill>
                  <a:prstClr val="black"/>
                </a:solidFill>
              </a:rPr>
              <a:t>(a=0,b=0)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(L=65,b=0)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sz="1100" dirty="0" smtClean="0">
                <a:solidFill>
                  <a:prstClr val="black"/>
                </a:solidFill>
              </a:rPr>
              <a:t>(L=65,a=0)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2070" y="6101209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Luminance = brightness</a:t>
            </a:r>
          </a:p>
          <a:p>
            <a:r>
              <a:rPr lang="en-US">
                <a:solidFill>
                  <a:prstClr val="black"/>
                </a:solidFill>
              </a:rPr>
              <a:t>Chrominance = color</a:t>
            </a:r>
          </a:p>
        </p:txBody>
      </p:sp>
    </p:spTree>
    <p:extLst>
      <p:ext uri="{BB962C8B-B14F-4D97-AF65-F5344CB8AC3E}">
        <p14:creationId xmlns:p14="http://schemas.microsoft.com/office/powerpoint/2010/main" val="40074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68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Which contains more information?</a:t>
            </a:r>
            <a:br>
              <a:rPr lang="en-US" sz="3600" dirty="0" smtClean="0"/>
            </a:br>
            <a:r>
              <a:rPr lang="en-US" sz="3200" dirty="0" smtClean="0"/>
              <a:t>(a) </a:t>
            </a:r>
            <a:r>
              <a:rPr lang="en-US" sz="3200" b="1" dirty="0" smtClean="0"/>
              <a:t>intensity</a:t>
            </a:r>
            <a:r>
              <a:rPr lang="en-US" sz="3200" dirty="0" smtClean="0"/>
              <a:t> (1 channel)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(b) </a:t>
            </a:r>
            <a:r>
              <a:rPr lang="en-US" sz="3200" b="1" dirty="0" smtClean="0"/>
              <a:t>chrominance</a:t>
            </a:r>
            <a:r>
              <a:rPr lang="en-US" sz="3200" dirty="0" smtClean="0"/>
              <a:t> (2 channels)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39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 smtClean="0">
                <a:solidFill>
                  <a:srgbClr val="32000C"/>
                </a:solidFill>
              </a:rPr>
              <a:t>luminance</a:t>
            </a:r>
            <a:r>
              <a:rPr lang="en-US" dirty="0" smtClean="0">
                <a:solidFill>
                  <a:srgbClr val="FF4A7E"/>
                </a:solidFill>
              </a:rPr>
              <a:t> or chrominance?</a:t>
            </a:r>
            <a:endParaRPr lang="en-US" dirty="0">
              <a:solidFill>
                <a:srgbClr val="FF4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pic>
        <p:nvPicPr>
          <p:cNvPr id="29699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124075" y="59436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  <p:extLst>
      <p:ext uri="{BB962C8B-B14F-4D97-AF65-F5344CB8AC3E}">
        <p14:creationId xmlns:p14="http://schemas.microsoft.com/office/powerpoint/2010/main" val="35047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057400" y="60198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30724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4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352800" y="6096000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31748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0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messages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715000" cy="5638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/>
              <a:t>Image </a:t>
            </a:r>
            <a:r>
              <a:rPr lang="en-US" sz="2800" dirty="0" smtClean="0"/>
              <a:t>is a matrix of </a:t>
            </a:r>
            <a:r>
              <a:rPr lang="en-US" sz="2800" dirty="0" smtClean="0"/>
              <a:t>numbers (light intensities at different orientations)</a:t>
            </a:r>
          </a:p>
          <a:p>
            <a:pPr lvl="1">
              <a:defRPr/>
            </a:pPr>
            <a:r>
              <a:rPr lang="en-US" sz="2400" dirty="0" err="1" smtClean="0"/>
              <a:t>Interpretted</a:t>
            </a:r>
            <a:r>
              <a:rPr lang="en-US" sz="2400" dirty="0" smtClean="0"/>
              <a:t> mainly through local comparisons</a:t>
            </a:r>
            <a:endParaRPr lang="en-US" sz="2400" dirty="0" smtClean="0"/>
          </a:p>
          <a:p>
            <a:pPr marL="0" indent="0"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Linear filtering is sum of dot product at each position</a:t>
            </a:r>
          </a:p>
          <a:p>
            <a:pPr lvl="1">
              <a:defRPr/>
            </a:pPr>
            <a:r>
              <a:rPr lang="en-US" sz="2400" dirty="0" smtClean="0"/>
              <a:t>Can smooth, sharpen, translate (among many other uses)</a:t>
            </a:r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 smtClean="0"/>
              <a:t>Attend to</a:t>
            </a:r>
            <a:r>
              <a:rPr lang="en-US" sz="2800" dirty="0" smtClean="0"/>
              <a:t> details: </a:t>
            </a:r>
            <a:r>
              <a:rPr lang="en-US" sz="2800" dirty="0" smtClean="0"/>
              <a:t>filter size, extrapolation, </a:t>
            </a:r>
            <a:r>
              <a:rPr lang="en-US" sz="2800" dirty="0" smtClean="0"/>
              <a:t>cropping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Color spaces beyond RGB sometimes useful</a:t>
            </a:r>
          </a:p>
          <a:p>
            <a:pPr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6861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3" name="Group 4"/>
          <p:cNvGrpSpPr>
            <a:grpSpLocks noChangeAspect="1"/>
          </p:cNvGrpSpPr>
          <p:nvPr/>
        </p:nvGrpSpPr>
        <p:grpSpPr bwMode="auto">
          <a:xfrm>
            <a:off x="7543800" y="2652713"/>
            <a:ext cx="1143000" cy="973137"/>
            <a:chOff x="3799" y="2064"/>
            <a:chExt cx="1433" cy="1136"/>
          </a:xfrm>
        </p:grpSpPr>
        <p:grpSp>
          <p:nvGrpSpPr>
            <p:cNvPr id="6876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876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8765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861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258" y="407133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"/>
          <p:cNvPicPr>
            <a:picLocks noChangeAspect="1" noChangeArrowheads="1"/>
          </p:cNvPicPr>
          <p:nvPr/>
        </p:nvPicPr>
        <p:blipFill>
          <a:blip r:embed="rId7" cstate="print"/>
          <a:srcRect l="39445" t="16000" r="37778" b="47556"/>
          <a:stretch>
            <a:fillRect/>
          </a:stretch>
        </p:blipFill>
        <p:spPr bwMode="auto">
          <a:xfrm>
            <a:off x="5905500" y="1010368"/>
            <a:ext cx="914400" cy="9144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87667"/>
              </p:ext>
            </p:extLst>
          </p:nvPr>
        </p:nvGraphicFramePr>
        <p:xfrm>
          <a:off x="7429500" y="1238968"/>
          <a:ext cx="1371601" cy="495297"/>
        </p:xfrm>
        <a:graphic>
          <a:graphicData uri="http://schemas.openxmlformats.org/drawingml/2006/table">
            <a:tbl>
              <a:tblPr/>
              <a:tblGrid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</a:tblGrid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763" name="TextBox 38"/>
          <p:cNvSpPr txBox="1">
            <a:spLocks noChangeArrowheads="1"/>
          </p:cNvSpPr>
          <p:nvPr/>
        </p:nvSpPr>
        <p:spPr bwMode="auto">
          <a:xfrm>
            <a:off x="6958013" y="1326281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=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1395" y="5633602"/>
            <a:ext cx="1320126" cy="116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9019" y="5633602"/>
            <a:ext cx="1027200" cy="107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pic>
        <p:nvPicPr>
          <p:cNvPr id="4" name="Picture 2" descr="8-1/2&quot; Uncoated Foam 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438400" cy="21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097" y="1991710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Lambertian</a:t>
            </a:r>
            <a:r>
              <a:rPr lang="en-US" sz="2000" dirty="0" smtClean="0"/>
              <a:t>: reflection all diffuse</a:t>
            </a:r>
            <a:endParaRPr lang="en-US" sz="2000" dirty="0"/>
          </a:p>
        </p:txBody>
      </p:sp>
      <p:pic>
        <p:nvPicPr>
          <p:cNvPr id="7" name="Picture 2" descr="http://static.panoramio.com/photos/original/66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96" y="2748455"/>
            <a:ext cx="2769479" cy="20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1576" y="1991710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Mirrored: reflection all specular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0353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Glossy: reflection mostly diffuse, some specular </a:t>
            </a:r>
            <a:endParaRPr lang="en-US" sz="2000" dirty="0"/>
          </a:p>
        </p:txBody>
      </p:sp>
      <p:pic>
        <p:nvPicPr>
          <p:cNvPr id="15362" name="Picture 2" descr="http://upload.wikimedia.org/wikipedia/commons/thumb/f/fe/Billiards_balls.jpg/250px-Billiards_ba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61593"/>
            <a:ext cx="2774944" cy="20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91400" y="490906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Specularities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05600" y="3657600"/>
            <a:ext cx="952500" cy="125146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04538" y="3657600"/>
            <a:ext cx="476250" cy="125146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>
          <a:xfrm flipV="1">
            <a:off x="8144170" y="3657600"/>
            <a:ext cx="198625" cy="125146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342795" y="3192516"/>
            <a:ext cx="249412" cy="152401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434966" y="3192516"/>
            <a:ext cx="249412" cy="152401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light sources are in the scene?</a:t>
            </a:r>
          </a:p>
          <a:p>
            <a:r>
              <a:rPr lang="en-US" dirty="0" smtClean="0"/>
              <a:t>How could I estimate the color of the camera’s flash?</a:t>
            </a:r>
            <a:endParaRPr lang="en-US" dirty="0"/>
          </a:p>
        </p:txBody>
      </p:sp>
      <p:pic>
        <p:nvPicPr>
          <p:cNvPr id="15362" name="Picture 2" descr="http://upload.wikimedia.org/wikipedia/commons/thumb/f/fe/Billiards_balls.jpg/250px-Billiards_ba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01485"/>
            <a:ext cx="5410200" cy="40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plight of the poor pixel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 pixel’s brightness is determined by</a:t>
            </a:r>
          </a:p>
          <a:p>
            <a:pPr lvl="1"/>
            <a:r>
              <a:rPr lang="en-US" dirty="0" smtClean="0"/>
              <a:t>Light source (strength, direction, color)</a:t>
            </a:r>
          </a:p>
          <a:p>
            <a:pPr lvl="1"/>
            <a:r>
              <a:rPr lang="en-US" dirty="0" smtClean="0"/>
              <a:t>Surface orientation</a:t>
            </a:r>
          </a:p>
          <a:p>
            <a:pPr lvl="1"/>
            <a:r>
              <a:rPr lang="en-US" dirty="0" smtClean="0"/>
              <a:t>Surface material and albedo</a:t>
            </a:r>
          </a:p>
          <a:p>
            <a:pPr lvl="1"/>
            <a:r>
              <a:rPr lang="en-US" dirty="0" smtClean="0"/>
              <a:t>Reflected light and shadows from surrounding surfaces</a:t>
            </a:r>
          </a:p>
          <a:p>
            <a:pPr lvl="1"/>
            <a:r>
              <a:rPr lang="en-US" dirty="0" smtClean="0"/>
              <a:t>Gain on the sensor</a:t>
            </a:r>
          </a:p>
          <a:p>
            <a:endParaRPr lang="en-US" dirty="0" smtClean="0"/>
          </a:p>
          <a:p>
            <a:r>
              <a:rPr lang="en-US" dirty="0" smtClean="0"/>
              <a:t>A pixel’s brightness tells us nothing by itself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39731</TotalTime>
  <Words>3874</Words>
  <Application>Microsoft Office PowerPoint</Application>
  <PresentationFormat>On-screen Show (4:3)</PresentationFormat>
  <Paragraphs>2547</Paragraphs>
  <Slides>67</Slides>
  <Notes>31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Equation</vt:lpstr>
      <vt:lpstr>Pixels and Image Filtering</vt:lpstr>
      <vt:lpstr>Today’s Class: Pixels and Linear Filters</vt:lpstr>
      <vt:lpstr>Reflection models</vt:lpstr>
      <vt:lpstr>Reflection models</vt:lpstr>
      <vt:lpstr>Reflection models</vt:lpstr>
      <vt:lpstr>Surface orientation and light intensity</vt:lpstr>
      <vt:lpstr>Reflection models</vt:lpstr>
      <vt:lpstr>Questions</vt:lpstr>
      <vt:lpstr>The plight of the poor pixel</vt:lpstr>
      <vt:lpstr>Basis for interpreting intensity images</vt:lpstr>
      <vt:lpstr>Darkness = Large Difference in Neighboring Pixels</vt:lpstr>
      <vt:lpstr>Next three classes: three views of filtering</vt:lpstr>
      <vt:lpstr>The raster image (pixel matrix)</vt:lpstr>
      <vt:lpstr>Image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Example</vt:lpstr>
      <vt:lpstr>How could we synthesize motion blur?</vt:lpstr>
      <vt:lpstr>Filtering vs. Convolution</vt:lpstr>
      <vt:lpstr>Key properties of linear filters</vt:lpstr>
      <vt:lpstr>More properties</vt:lpstr>
      <vt:lpstr>PowerPoint Presentation</vt:lpstr>
      <vt:lpstr>PowerPoint Presentation</vt:lpstr>
      <vt:lpstr>PowerPoint Presentation</vt:lpstr>
      <vt:lpstr>Gaussian filters</vt:lpstr>
      <vt:lpstr>Separability of the Gaussian filter</vt:lpstr>
      <vt:lpstr>Separability example</vt:lpstr>
      <vt:lpstr>Separability</vt:lpstr>
      <vt:lpstr>Some practical matters</vt:lpstr>
      <vt:lpstr>Practical matters</vt:lpstr>
      <vt:lpstr>Practical matters</vt:lpstr>
      <vt:lpstr>Practical matters</vt:lpstr>
      <vt:lpstr>Practical matters</vt:lpstr>
      <vt:lpstr>A little more about color…</vt:lpstr>
      <vt:lpstr>Digital Color Images</vt:lpstr>
      <vt:lpstr>Color Image</vt:lpstr>
      <vt:lpstr>Images in Matlab</vt:lpstr>
      <vt:lpstr>Color spaces</vt:lpstr>
      <vt:lpstr>Color spaces: RGB</vt:lpstr>
      <vt:lpstr>Color spaces: HSV</vt:lpstr>
      <vt:lpstr>Color spaces: YCbCr</vt:lpstr>
      <vt:lpstr>Color spaces: CIE L*a*b*</vt:lpstr>
      <vt:lpstr>Which contains more information? (a) intensity (1 channel)  (b) chrominance (2 channels)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Take-home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112</cp:revision>
  <dcterms:created xsi:type="dcterms:W3CDTF">2009-12-16T02:55:56Z</dcterms:created>
  <dcterms:modified xsi:type="dcterms:W3CDTF">2012-01-24T18:40:33Z</dcterms:modified>
</cp:coreProperties>
</file>