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95"/>
  </p:notesMasterIdLst>
  <p:sldIdLst>
    <p:sldId id="398" r:id="rId3"/>
    <p:sldId id="542" r:id="rId4"/>
    <p:sldId id="631" r:id="rId5"/>
    <p:sldId id="632" r:id="rId6"/>
    <p:sldId id="633" r:id="rId7"/>
    <p:sldId id="630" r:id="rId8"/>
    <p:sldId id="546" r:id="rId9"/>
    <p:sldId id="549" r:id="rId10"/>
    <p:sldId id="552" r:id="rId11"/>
    <p:sldId id="551" r:id="rId12"/>
    <p:sldId id="553" r:id="rId13"/>
    <p:sldId id="629" r:id="rId14"/>
    <p:sldId id="554" r:id="rId15"/>
    <p:sldId id="555" r:id="rId16"/>
    <p:sldId id="557" r:id="rId17"/>
    <p:sldId id="558" r:id="rId18"/>
    <p:sldId id="560" r:id="rId19"/>
    <p:sldId id="563" r:id="rId20"/>
    <p:sldId id="571" r:id="rId21"/>
    <p:sldId id="572" r:id="rId22"/>
    <p:sldId id="573" r:id="rId23"/>
    <p:sldId id="574" r:id="rId24"/>
    <p:sldId id="575" r:id="rId25"/>
    <p:sldId id="576" r:id="rId26"/>
    <p:sldId id="577" r:id="rId27"/>
    <p:sldId id="578" r:id="rId28"/>
    <p:sldId id="579" r:id="rId29"/>
    <p:sldId id="580" r:id="rId30"/>
    <p:sldId id="581" r:id="rId31"/>
    <p:sldId id="582" r:id="rId32"/>
    <p:sldId id="583" r:id="rId33"/>
    <p:sldId id="584" r:id="rId34"/>
    <p:sldId id="585" r:id="rId35"/>
    <p:sldId id="586" r:id="rId36"/>
    <p:sldId id="587" r:id="rId37"/>
    <p:sldId id="588" r:id="rId38"/>
    <p:sldId id="589" r:id="rId39"/>
    <p:sldId id="590" r:id="rId40"/>
    <p:sldId id="591" r:id="rId41"/>
    <p:sldId id="592" r:id="rId42"/>
    <p:sldId id="593" r:id="rId43"/>
    <p:sldId id="595" r:id="rId44"/>
    <p:sldId id="594" r:id="rId45"/>
    <p:sldId id="634" r:id="rId46"/>
    <p:sldId id="635" r:id="rId47"/>
    <p:sldId id="636" r:id="rId48"/>
    <p:sldId id="637" r:id="rId49"/>
    <p:sldId id="640" r:id="rId50"/>
    <p:sldId id="605" r:id="rId51"/>
    <p:sldId id="606" r:id="rId52"/>
    <p:sldId id="607" r:id="rId53"/>
    <p:sldId id="608" r:id="rId54"/>
    <p:sldId id="609" r:id="rId55"/>
    <p:sldId id="610" r:id="rId56"/>
    <p:sldId id="653" r:id="rId57"/>
    <p:sldId id="611" r:id="rId58"/>
    <p:sldId id="612" r:id="rId59"/>
    <p:sldId id="613" r:id="rId60"/>
    <p:sldId id="654" r:id="rId61"/>
    <p:sldId id="614" r:id="rId62"/>
    <p:sldId id="615" r:id="rId63"/>
    <p:sldId id="616" r:id="rId64"/>
    <p:sldId id="617" r:id="rId65"/>
    <p:sldId id="618" r:id="rId66"/>
    <p:sldId id="621" r:id="rId67"/>
    <p:sldId id="641" r:id="rId68"/>
    <p:sldId id="642" r:id="rId69"/>
    <p:sldId id="643" r:id="rId70"/>
    <p:sldId id="655" r:id="rId71"/>
    <p:sldId id="644" r:id="rId72"/>
    <p:sldId id="645" r:id="rId73"/>
    <p:sldId id="646" r:id="rId74"/>
    <p:sldId id="647" r:id="rId75"/>
    <p:sldId id="648" r:id="rId76"/>
    <p:sldId id="649" r:id="rId77"/>
    <p:sldId id="650" r:id="rId78"/>
    <p:sldId id="651" r:id="rId79"/>
    <p:sldId id="656" r:id="rId80"/>
    <p:sldId id="657" r:id="rId81"/>
    <p:sldId id="652" r:id="rId82"/>
    <p:sldId id="658" r:id="rId83"/>
    <p:sldId id="660" r:id="rId84"/>
    <p:sldId id="662" r:id="rId85"/>
    <p:sldId id="663" r:id="rId86"/>
    <p:sldId id="664" r:id="rId87"/>
    <p:sldId id="665" r:id="rId88"/>
    <p:sldId id="666" r:id="rId89"/>
    <p:sldId id="667" r:id="rId90"/>
    <p:sldId id="668" r:id="rId91"/>
    <p:sldId id="659" r:id="rId92"/>
    <p:sldId id="627" r:id="rId93"/>
    <p:sldId id="669" r:id="rId94"/>
  </p:sldIdLst>
  <p:sldSz cx="9144000" cy="6858000" type="screen4x3"/>
  <p:notesSz cx="6858000" cy="9144000"/>
  <p:embeddedFontLst>
    <p:embeddedFont>
      <p:font typeface="Calibri" pitchFamily="34" charset="0"/>
      <p:regular r:id="rId96"/>
      <p:bold r:id="rId97"/>
      <p:italic r:id="rId98"/>
      <p:boldItalic r:id="rId99"/>
    </p:embeddedFont>
    <p:embeddedFont>
      <p:font typeface="Book Antiqua" pitchFamily="18" charset="0"/>
      <p:regular r:id="rId100"/>
      <p:bold r:id="rId101"/>
      <p:italic r:id="rId102"/>
      <p:boldItalic r:id="rId103"/>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00FF"/>
    <a:srgbClr val="0000FF"/>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0" autoAdjust="0"/>
    <p:restoredTop sz="79027" autoAdjust="0"/>
  </p:normalViewPr>
  <p:slideViewPr>
    <p:cSldViewPr>
      <p:cViewPr>
        <p:scale>
          <a:sx n="50" d="100"/>
          <a:sy n="50" d="100"/>
        </p:scale>
        <p:origin x="-1255" y="-120"/>
      </p:cViewPr>
      <p:guideLst>
        <p:guide orient="horz" pos="2160"/>
        <p:guide pos="2880"/>
      </p:guideLst>
    </p:cSldViewPr>
  </p:slideViewPr>
  <p:outlineViewPr>
    <p:cViewPr>
      <p:scale>
        <a:sx n="33" d="100"/>
        <a:sy n="33" d="100"/>
      </p:scale>
      <p:origin x="0" y="8613"/>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ableStyles" Target="tableStyle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font" Target="fonts/font7.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font" Target="fonts/font5.fntdata"/><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font" Target="fonts/font4.fntdata"/><Relationship Id="rId10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2.fntdata"/><Relationship Id="rId10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F4FBCDD-D989-4CE3-ADE9-54A81E3DAD12}" type="datetimeFigureOut">
              <a:rPr lang="en-US"/>
              <a:pPr>
                <a:defRPr/>
              </a:pPr>
              <a:t>4/25/2011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EA13999-41D4-4B40-AFC6-99FBFE0D6424}" type="slidenum">
              <a:rPr lang="en-US"/>
              <a:pPr>
                <a:defRPr/>
              </a:pPr>
              <a:t>‹#›</a:t>
            </a:fld>
            <a:endParaRPr lang="en-US"/>
          </a:p>
        </p:txBody>
      </p:sp>
    </p:spTree>
    <p:extLst>
      <p:ext uri="{BB962C8B-B14F-4D97-AF65-F5344CB8AC3E}">
        <p14:creationId xmlns:p14="http://schemas.microsoft.com/office/powerpoint/2010/main" val="36218308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43821E-43F2-4632-AF00-244B96BCB76F}" type="slidenum">
              <a:rPr lang="en-US" smtClean="0">
                <a:solidFill>
                  <a:srgbClr val="000000"/>
                </a:solidFill>
              </a:rPr>
              <a:pPr fontAlgn="base">
                <a:spcBef>
                  <a:spcPct val="0"/>
                </a:spcBef>
                <a:spcAft>
                  <a:spcPct val="0"/>
                </a:spcAft>
                <a:defRPr/>
              </a:pPr>
              <a:t>24</a:t>
            </a:fld>
            <a:endParaRPr lang="en-US" smtClean="0">
              <a:solidFill>
                <a:srgbClr val="000000"/>
              </a:solidFill>
            </a:endParaRPr>
          </a:p>
        </p:txBody>
      </p:sp>
      <p:sp>
        <p:nvSpPr>
          <p:cNvPr id="20889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4778B15-C1EF-48E2-88B5-029593907945}" type="slidenum">
              <a:rPr lang="en-US" sz="1200">
                <a:solidFill>
                  <a:srgbClr val="000000"/>
                </a:solidFill>
                <a:latin typeface="Calibri" pitchFamily="34" charset="0"/>
              </a:rPr>
              <a:pPr algn="r"/>
              <a:t>24</a:t>
            </a:fld>
            <a:endParaRPr lang="en-US" sz="1200">
              <a:solidFill>
                <a:srgbClr val="000000"/>
              </a:solidFill>
              <a:latin typeface="Calibri" pitchFamily="34" charset="0"/>
            </a:endParaRPr>
          </a:p>
        </p:txBody>
      </p:sp>
      <p:sp>
        <p:nvSpPr>
          <p:cNvPr id="20890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890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Now we take our gist (and mask and color image) and find it’s L2 nearest neighbors in the database of 2.3 million images, and here they are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CF6386-4C82-4789-B118-21BC0D98A25A}" type="slidenum">
              <a:rPr lang="en-US" smtClean="0">
                <a:solidFill>
                  <a:srgbClr val="000000"/>
                </a:solidFill>
              </a:rPr>
              <a:pPr fontAlgn="base">
                <a:spcBef>
                  <a:spcPct val="0"/>
                </a:spcBef>
                <a:spcAft>
                  <a:spcPct val="0"/>
                </a:spcAft>
                <a:defRPr/>
              </a:pPr>
              <a:t>25</a:t>
            </a:fld>
            <a:endParaRPr lang="en-US" smtClean="0">
              <a:solidFill>
                <a:srgbClr val="000000"/>
              </a:solidFill>
            </a:endParaRPr>
          </a:p>
        </p:txBody>
      </p:sp>
      <p:sp>
        <p:nvSpPr>
          <p:cNvPr id="20992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BDBFD25-63AB-4F41-AEE7-6A63172C3463}" type="slidenum">
              <a:rPr lang="en-US" sz="1200">
                <a:solidFill>
                  <a:srgbClr val="000000"/>
                </a:solidFill>
                <a:latin typeface="Calibri" pitchFamily="34" charset="0"/>
              </a:rPr>
              <a:pPr algn="r"/>
              <a:t>25</a:t>
            </a:fld>
            <a:endParaRPr lang="en-US" sz="1200">
              <a:solidFill>
                <a:srgbClr val="000000"/>
              </a:solidFill>
              <a:latin typeface="Calibri" pitchFamily="34" charset="0"/>
            </a:endParaRPr>
          </a:p>
        </p:txBody>
      </p:sp>
      <p:sp>
        <p:nvSpPr>
          <p:cNvPr id="20992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992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F1A908-06F6-4A4C-9574-7FE97B2D9EB6}" type="slidenum">
              <a:rPr lang="en-US" smtClean="0">
                <a:solidFill>
                  <a:srgbClr val="000000"/>
                </a:solidFill>
              </a:rPr>
              <a:pPr fontAlgn="base">
                <a:spcBef>
                  <a:spcPct val="0"/>
                </a:spcBef>
                <a:spcAft>
                  <a:spcPct val="0"/>
                </a:spcAft>
                <a:defRPr/>
              </a:pPr>
              <a:t>28</a:t>
            </a:fld>
            <a:endParaRPr lang="en-US" smtClean="0">
              <a:solidFill>
                <a:srgbClr val="000000"/>
              </a:solidFill>
            </a:endParaRPr>
          </a:p>
        </p:txBody>
      </p:sp>
      <p:sp>
        <p:nvSpPr>
          <p:cNvPr id="21094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DCF2023-C55C-4AE1-A073-FD4F73FDF2C0}" type="slidenum">
              <a:rPr lang="en-US" sz="1200">
                <a:solidFill>
                  <a:srgbClr val="000000"/>
                </a:solidFill>
                <a:latin typeface="Calibri" pitchFamily="34" charset="0"/>
              </a:rPr>
              <a:pPr algn="r"/>
              <a:t>28</a:t>
            </a:fld>
            <a:endParaRPr lang="en-US" sz="1200">
              <a:solidFill>
                <a:srgbClr val="000000"/>
              </a:solidFill>
              <a:latin typeface="Calibri" pitchFamily="34" charset="0"/>
            </a:endParaRPr>
          </a:p>
        </p:txBody>
      </p:sp>
      <p:sp>
        <p:nvSpPr>
          <p:cNvPr id="21094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094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Johnson et al. used the graph cut cost to sort results for users in Semantic Photo Synthesis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9822AB-2C80-4B8A-9510-4B1DE000937E}" type="slidenum">
              <a:rPr lang="en-US" smtClean="0">
                <a:solidFill>
                  <a:srgbClr val="000000"/>
                </a:solidFill>
              </a:rPr>
              <a:pPr fontAlgn="base">
                <a:spcBef>
                  <a:spcPct val="0"/>
                </a:spcBef>
                <a:spcAft>
                  <a:spcPct val="0"/>
                </a:spcAft>
                <a:defRPr/>
              </a:pPr>
              <a:t>33</a:t>
            </a:fld>
            <a:endParaRPr lang="en-US" smtClean="0">
              <a:solidFill>
                <a:srgbClr val="000000"/>
              </a:solidFill>
            </a:endParaRPr>
          </a:p>
        </p:txBody>
      </p:sp>
      <p:sp>
        <p:nvSpPr>
          <p:cNvPr id="21197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A321420-1E58-4799-821E-9B7E6AEF80C1}" type="slidenum">
              <a:rPr lang="en-US" sz="1200">
                <a:solidFill>
                  <a:srgbClr val="000000"/>
                </a:solidFill>
                <a:latin typeface="Calibri" pitchFamily="34" charset="0"/>
              </a:rPr>
              <a:pPr algn="r"/>
              <a:t>33</a:t>
            </a:fld>
            <a:endParaRPr lang="en-US" sz="1200">
              <a:solidFill>
                <a:srgbClr val="000000"/>
              </a:solidFill>
              <a:latin typeface="Calibri" pitchFamily="34" charset="0"/>
            </a:endParaRPr>
          </a:p>
        </p:txBody>
      </p:sp>
      <p:sp>
        <p:nvSpPr>
          <p:cNvPr id="21197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197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1F23BA-5FFB-40D1-9B79-4528A5A38C0B}" type="slidenum">
              <a:rPr lang="en-US" smtClean="0">
                <a:solidFill>
                  <a:srgbClr val="000000"/>
                </a:solidFill>
              </a:rPr>
              <a:pPr fontAlgn="base">
                <a:spcBef>
                  <a:spcPct val="0"/>
                </a:spcBef>
                <a:spcAft>
                  <a:spcPct val="0"/>
                </a:spcAft>
                <a:defRPr/>
              </a:pPr>
              <a:t>34</a:t>
            </a:fld>
            <a:endParaRPr lang="en-US" smtClean="0">
              <a:solidFill>
                <a:srgbClr val="000000"/>
              </a:solidFill>
            </a:endParaRPr>
          </a:p>
        </p:txBody>
      </p:sp>
      <p:sp>
        <p:nvSpPr>
          <p:cNvPr id="21299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EA20C40-5517-413E-821E-AF363528290F}" type="slidenum">
              <a:rPr lang="en-US" sz="1200">
                <a:solidFill>
                  <a:srgbClr val="000000"/>
                </a:solidFill>
                <a:latin typeface="Calibri" pitchFamily="34" charset="0"/>
              </a:rPr>
              <a:pPr algn="r"/>
              <a:t>34</a:t>
            </a:fld>
            <a:endParaRPr lang="en-US" sz="1200">
              <a:solidFill>
                <a:srgbClr val="000000"/>
              </a:solidFill>
              <a:latin typeface="Calibri" pitchFamily="34" charset="0"/>
            </a:endParaRPr>
          </a:p>
        </p:txBody>
      </p:sp>
      <p:sp>
        <p:nvSpPr>
          <p:cNvPr id="21299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299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82D53C-B42A-4282-A6E1-419B9B898E02}" type="slidenum">
              <a:rPr lang="en-US" smtClean="0">
                <a:solidFill>
                  <a:srgbClr val="000000"/>
                </a:solidFill>
              </a:rPr>
              <a:pPr fontAlgn="base">
                <a:spcBef>
                  <a:spcPct val="0"/>
                </a:spcBef>
                <a:spcAft>
                  <a:spcPct val="0"/>
                </a:spcAft>
                <a:defRPr/>
              </a:pPr>
              <a:t>35</a:t>
            </a:fld>
            <a:endParaRPr lang="en-US" smtClean="0">
              <a:solidFill>
                <a:srgbClr val="000000"/>
              </a:solidFill>
            </a:endParaRPr>
          </a:p>
        </p:txBody>
      </p:sp>
      <p:sp>
        <p:nvSpPr>
          <p:cNvPr id="2140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2537AED-01D7-440D-B607-0373A2EB4C4B}" type="slidenum">
              <a:rPr lang="en-US" sz="1200">
                <a:solidFill>
                  <a:srgbClr val="000000"/>
                </a:solidFill>
                <a:latin typeface="Calibri" pitchFamily="34" charset="0"/>
              </a:rPr>
              <a:pPr algn="r"/>
              <a:t>35</a:t>
            </a:fld>
            <a:endParaRPr lang="en-US" sz="1200">
              <a:solidFill>
                <a:srgbClr val="000000"/>
              </a:solidFill>
              <a:latin typeface="Calibri" pitchFamily="34" charset="0"/>
            </a:endParaRPr>
          </a:p>
        </p:txBody>
      </p:sp>
      <p:sp>
        <p:nvSpPr>
          <p:cNvPr id="21402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402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26D361-E57F-42FD-A759-857BBC543C18}" type="slidenum">
              <a:rPr lang="en-US" smtClean="0">
                <a:solidFill>
                  <a:srgbClr val="000000"/>
                </a:solidFill>
              </a:rPr>
              <a:pPr fontAlgn="base">
                <a:spcBef>
                  <a:spcPct val="0"/>
                </a:spcBef>
                <a:spcAft>
                  <a:spcPct val="0"/>
                </a:spcAft>
                <a:defRPr/>
              </a:pPr>
              <a:t>36</a:t>
            </a:fld>
            <a:endParaRPr lang="en-US" smtClean="0">
              <a:solidFill>
                <a:srgbClr val="000000"/>
              </a:solidFill>
            </a:endParaRPr>
          </a:p>
        </p:txBody>
      </p:sp>
      <p:sp>
        <p:nvSpPr>
          <p:cNvPr id="21504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BB01A86-5ED8-459F-B23B-3054A11A5FEE}" type="slidenum">
              <a:rPr lang="en-US" sz="1200">
                <a:solidFill>
                  <a:srgbClr val="000000"/>
                </a:solidFill>
                <a:latin typeface="Calibri" pitchFamily="34" charset="0"/>
              </a:rPr>
              <a:pPr algn="r"/>
              <a:t>36</a:t>
            </a:fld>
            <a:endParaRPr lang="en-US" sz="1200">
              <a:solidFill>
                <a:srgbClr val="000000"/>
              </a:solidFill>
              <a:latin typeface="Calibri" pitchFamily="34" charset="0"/>
            </a:endParaRPr>
          </a:p>
        </p:txBody>
      </p:sp>
      <p:sp>
        <p:nvSpPr>
          <p:cNvPr id="21504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504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CC8750-32EE-47AF-B197-39EBFCBAD1F2}" type="slidenum">
              <a:rPr lang="en-US" smtClean="0">
                <a:solidFill>
                  <a:srgbClr val="000000"/>
                </a:solidFill>
              </a:rPr>
              <a:pPr fontAlgn="base">
                <a:spcBef>
                  <a:spcPct val="0"/>
                </a:spcBef>
                <a:spcAft>
                  <a:spcPct val="0"/>
                </a:spcAft>
                <a:defRPr/>
              </a:pPr>
              <a:t>37</a:t>
            </a:fld>
            <a:endParaRPr lang="en-US" smtClean="0">
              <a:solidFill>
                <a:srgbClr val="000000"/>
              </a:solidFill>
            </a:endParaRPr>
          </a:p>
        </p:txBody>
      </p:sp>
      <p:sp>
        <p:nvSpPr>
          <p:cNvPr id="21606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B504480-5F60-494F-85A8-D06EBC4CAD4E}" type="slidenum">
              <a:rPr lang="en-US" sz="1200">
                <a:solidFill>
                  <a:srgbClr val="000000"/>
                </a:solidFill>
                <a:latin typeface="Calibri" pitchFamily="34" charset="0"/>
              </a:rPr>
              <a:pPr algn="r"/>
              <a:t>37</a:t>
            </a:fld>
            <a:endParaRPr lang="en-US" sz="1200">
              <a:solidFill>
                <a:srgbClr val="000000"/>
              </a:solidFill>
              <a:latin typeface="Calibri" pitchFamily="34" charset="0"/>
            </a:endParaRPr>
          </a:p>
        </p:txBody>
      </p:sp>
      <p:sp>
        <p:nvSpPr>
          <p:cNvPr id="21606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606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Not actually the same scene, even though they’re startlingly similar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15D64B1-5138-41C2-A25D-1AECFD0399F8}" type="slidenum">
              <a:rPr lang="en-US" smtClean="0">
                <a:solidFill>
                  <a:srgbClr val="000000"/>
                </a:solidFill>
              </a:rPr>
              <a:pPr fontAlgn="base">
                <a:spcBef>
                  <a:spcPct val="0"/>
                </a:spcBef>
                <a:spcAft>
                  <a:spcPct val="0"/>
                </a:spcAft>
                <a:defRPr/>
              </a:pPr>
              <a:t>38</a:t>
            </a:fld>
            <a:endParaRPr lang="en-US" smtClean="0">
              <a:solidFill>
                <a:srgbClr val="000000"/>
              </a:solidFill>
            </a:endParaRPr>
          </a:p>
        </p:txBody>
      </p:sp>
      <p:sp>
        <p:nvSpPr>
          <p:cNvPr id="217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7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50D23B-8A0E-4E2B-A5DE-1B36A2809100}" type="slidenum">
              <a:rPr lang="en-US" smtClean="0">
                <a:solidFill>
                  <a:srgbClr val="000000"/>
                </a:solidFill>
              </a:rPr>
              <a:pPr fontAlgn="base">
                <a:spcBef>
                  <a:spcPct val="0"/>
                </a:spcBef>
                <a:spcAft>
                  <a:spcPct val="0"/>
                </a:spcAft>
                <a:defRPr/>
              </a:pPr>
              <a:t>44</a:t>
            </a:fld>
            <a:endParaRPr lang="en-US" smtClean="0">
              <a:solidFill>
                <a:srgbClr val="000000"/>
              </a:solidFill>
            </a:endParaRPr>
          </a:p>
        </p:txBody>
      </p:sp>
      <p:sp>
        <p:nvSpPr>
          <p:cNvPr id="1996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7F1864B-86DA-40A2-BDA6-2CFF1108EE69}" type="slidenum">
              <a:rPr lang="en-US" sz="1200">
                <a:solidFill>
                  <a:srgbClr val="000000"/>
                </a:solidFill>
              </a:rPr>
              <a:pPr algn="r"/>
              <a:t>44</a:t>
            </a:fld>
            <a:endParaRPr lang="en-US" sz="1200">
              <a:solidFill>
                <a:srgbClr val="000000"/>
              </a:solidFill>
            </a:endParaRPr>
          </a:p>
        </p:txBody>
      </p:sp>
      <p:sp>
        <p:nvSpPr>
          <p:cNvPr id="19968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968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US" sz="1000"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7D63FD-9BE9-4E0A-B80B-C3764164FC20}" type="slidenum">
              <a:rPr lang="en-US" smtClean="0">
                <a:solidFill>
                  <a:srgbClr val="000000"/>
                </a:solidFill>
              </a:rPr>
              <a:pPr fontAlgn="base">
                <a:spcBef>
                  <a:spcPct val="0"/>
                </a:spcBef>
                <a:spcAft>
                  <a:spcPct val="0"/>
                </a:spcAft>
                <a:defRPr/>
              </a:pPr>
              <a:t>45</a:t>
            </a:fld>
            <a:endParaRPr lang="en-US" smtClean="0">
              <a:solidFill>
                <a:srgbClr val="000000"/>
              </a:solidFill>
            </a:endParaRPr>
          </a:p>
        </p:txBody>
      </p:sp>
      <p:sp>
        <p:nvSpPr>
          <p:cNvPr id="20070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2FEF39B-22F9-4B8A-945A-0A886DE5BCD5}" type="slidenum">
              <a:rPr lang="en-US" sz="1200">
                <a:solidFill>
                  <a:srgbClr val="000000"/>
                </a:solidFill>
              </a:rPr>
              <a:pPr algn="r"/>
              <a:t>45</a:t>
            </a:fld>
            <a:endParaRPr lang="en-US" sz="1200">
              <a:solidFill>
                <a:srgbClr val="000000"/>
              </a:solidFill>
            </a:endParaRPr>
          </a:p>
        </p:txBody>
      </p:sp>
      <p:sp>
        <p:nvSpPr>
          <p:cNvPr id="20070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070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r>
              <a:rPr lang="en-US" sz="1000" smtClean="0"/>
              <a:t>Can justify broader use of image completion here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1A77A6D-0678-4E72-A0D7-F52B4F105046}" type="slidenum">
              <a:rPr lang="en-US" smtClean="0">
                <a:solidFill>
                  <a:srgbClr val="000000"/>
                </a:solidFill>
              </a:rPr>
              <a:pPr fontAlgn="base">
                <a:spcBef>
                  <a:spcPct val="0"/>
                </a:spcBef>
                <a:spcAft>
                  <a:spcPct val="0"/>
                </a:spcAft>
                <a:defRPr/>
              </a:pPr>
              <a:t>46</a:t>
            </a:fld>
            <a:endParaRPr lang="en-US" smtClean="0">
              <a:solidFill>
                <a:srgbClr val="000000"/>
              </a:solidFill>
            </a:endParaRPr>
          </a:p>
        </p:txBody>
      </p:sp>
      <p:sp>
        <p:nvSpPr>
          <p:cNvPr id="20173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BCAB1A6-F853-4721-B8E7-1F221645E7F5}" type="slidenum">
              <a:rPr lang="en-US" sz="1200">
                <a:solidFill>
                  <a:srgbClr val="000000"/>
                </a:solidFill>
              </a:rPr>
              <a:pPr algn="r"/>
              <a:t>46</a:t>
            </a:fld>
            <a:endParaRPr lang="en-US" sz="1200">
              <a:solidFill>
                <a:srgbClr val="000000"/>
              </a:solidFill>
            </a:endParaRPr>
          </a:p>
        </p:txBody>
      </p:sp>
      <p:sp>
        <p:nvSpPr>
          <p:cNvPr id="20173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173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0F4851-26D9-4F49-B169-C6EA7D3E4C4D}" type="slidenum">
              <a:rPr lang="en-US" smtClean="0">
                <a:solidFill>
                  <a:srgbClr val="000000"/>
                </a:solidFill>
              </a:rPr>
              <a:pPr fontAlgn="base">
                <a:spcBef>
                  <a:spcPct val="0"/>
                </a:spcBef>
                <a:spcAft>
                  <a:spcPct val="0"/>
                </a:spcAft>
                <a:defRPr/>
              </a:pPr>
              <a:t>47</a:t>
            </a:fld>
            <a:endParaRPr lang="en-US" smtClean="0">
              <a:solidFill>
                <a:srgbClr val="000000"/>
              </a:solidFill>
            </a:endParaRPr>
          </a:p>
        </p:txBody>
      </p:sp>
      <p:sp>
        <p:nvSpPr>
          <p:cNvPr id="20275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93478F5-0E5B-4253-9F4D-29423170F65E}" type="slidenum">
              <a:rPr lang="en-US" sz="1200">
                <a:solidFill>
                  <a:srgbClr val="000000"/>
                </a:solidFill>
              </a:rPr>
              <a:pPr algn="r"/>
              <a:t>47</a:t>
            </a:fld>
            <a:endParaRPr lang="en-US" sz="1200">
              <a:solidFill>
                <a:srgbClr val="000000"/>
              </a:solidFill>
            </a:endParaRPr>
          </a:p>
        </p:txBody>
      </p:sp>
      <p:sp>
        <p:nvSpPr>
          <p:cNvPr id="20275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275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Efros and leung result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E72838-1F18-4664-8D80-69F90BFE351B}" type="slidenum">
              <a:rPr lang="en-US" smtClean="0">
                <a:latin typeface="Arial" pitchFamily="34" charset="0"/>
              </a:rPr>
              <a:pPr fontAlgn="base">
                <a:spcBef>
                  <a:spcPct val="0"/>
                </a:spcBef>
                <a:spcAft>
                  <a:spcPct val="0"/>
                </a:spcAft>
              </a:pPr>
              <a:t>55</a:t>
            </a:fld>
            <a:endParaRPr lang="en-US" smtClean="0">
              <a:latin typeface="Arial" pitchFamily="34" charset="0"/>
            </a:endParaRPr>
          </a:p>
        </p:txBody>
      </p:sp>
      <p:sp>
        <p:nvSpPr>
          <p:cNvPr id="239619" name="Slide Image Placeholder 1"/>
          <p:cNvSpPr>
            <a:spLocks noGrp="1" noRot="1" noChangeAspect="1" noTextEdit="1"/>
          </p:cNvSpPr>
          <p:nvPr>
            <p:ph type="sldImg"/>
          </p:nvPr>
        </p:nvSpPr>
        <p:spPr bwMode="auto">
          <a:noFill/>
          <a:ln>
            <a:solidFill>
              <a:srgbClr val="000000"/>
            </a:solidFill>
            <a:miter lim="800000"/>
            <a:headEnd/>
            <a:tailEnd/>
          </a:ln>
        </p:spPr>
      </p:sp>
      <p:sp>
        <p:nvSpPr>
          <p:cNvPr id="23962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Probability map for that same image</a:t>
            </a:r>
          </a:p>
          <a:p>
            <a:pPr eaLnBrk="1" hangingPunct="1">
              <a:spcBef>
                <a:spcPct val="0"/>
              </a:spcBef>
            </a:pPr>
            <a:r>
              <a:rPr lang="en-US" smtClean="0">
                <a:latin typeface="Arial" pitchFamily="34" charset="0"/>
              </a:rPr>
              <a:t>Explain the green circles and how they relate to evaluation</a:t>
            </a:r>
          </a:p>
        </p:txBody>
      </p:sp>
      <p:sp>
        <p:nvSpPr>
          <p:cNvPr id="23962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3B774A1-6784-4B4B-AE63-692DA3EA7853}" type="slidenum">
              <a:rPr lang="en-US" sz="1200">
                <a:latin typeface="Calibri" pitchFamily="34" charset="0"/>
              </a:rPr>
              <a:pPr algn="r"/>
              <a:t>55</a:t>
            </a:fld>
            <a:endParaRPr lang="en-US" sz="1200">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A9CAC8FE-A6C2-477C-A753-D616D2EEBB02}" type="slidenum">
              <a:rPr lang="en-US" sz="1100" smtClean="0">
                <a:solidFill>
                  <a:srgbClr val="000000"/>
                </a:solidFill>
                <a:latin typeface="Arial" pitchFamily="34" charset="0"/>
                <a:cs typeface="Arial" pitchFamily="34" charset="0"/>
              </a:rPr>
              <a:pPr eaLnBrk="0" fontAlgn="base" hangingPunct="0">
                <a:spcBef>
                  <a:spcPct val="0"/>
                </a:spcBef>
                <a:spcAft>
                  <a:spcPct val="0"/>
                </a:spcAft>
              </a:pPr>
              <a:t>61</a:t>
            </a:fld>
            <a:endParaRPr lang="en-US" sz="1100" smtClean="0">
              <a:solidFill>
                <a:srgbClr val="000000"/>
              </a:solidFill>
              <a:latin typeface="Arial" pitchFamily="34" charset="0"/>
              <a:cs typeface="Arial" pitchFamily="34" charset="0"/>
            </a:endParaRPr>
          </a:p>
        </p:txBody>
      </p:sp>
      <p:sp>
        <p:nvSpPr>
          <p:cNvPr id="242691" name="Slide Image Placeholder 1"/>
          <p:cNvSpPr>
            <a:spLocks noGrp="1" noRot="1" noChangeAspect="1" noTextEdit="1"/>
          </p:cNvSpPr>
          <p:nvPr>
            <p:ph type="sldImg"/>
          </p:nvPr>
        </p:nvSpPr>
        <p:spPr bwMode="auto">
          <a:noFill/>
          <a:ln>
            <a:solidFill>
              <a:srgbClr val="000000"/>
            </a:solidFill>
            <a:miter lim="800000"/>
            <a:headEnd/>
            <a:tailEnd/>
          </a:ln>
        </p:spPr>
      </p:sp>
      <p:sp>
        <p:nvSpPr>
          <p:cNvPr id="242692"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endParaRPr lang="ru-RU" smtClean="0">
              <a:latin typeface="Arial" pitchFamily="34" charset="0"/>
            </a:endParaRPr>
          </a:p>
        </p:txBody>
      </p:sp>
      <p:sp>
        <p:nvSpPr>
          <p:cNvPr id="24269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859C675E-3D8F-4E5B-B1C1-47A188F32248}" type="slidenum">
              <a:rPr lang="en-US" sz="1200">
                <a:solidFill>
                  <a:srgbClr val="000000"/>
                </a:solidFill>
                <a:latin typeface="Calibri" pitchFamily="34" charset="0"/>
                <a:cs typeface="Arial" pitchFamily="34" charset="0"/>
              </a:rPr>
              <a:pPr algn="r"/>
              <a:t>61</a:t>
            </a:fld>
            <a:endParaRPr lang="en-US" sz="1200">
              <a:solidFill>
                <a:srgbClr val="000000"/>
              </a:solidFill>
              <a:latin typeface="Calibri" pitchFamily="34" charset="0"/>
              <a:cs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BF0FD05D-8376-4C80-835B-AB1ABBC3B51D}" type="slidenum">
              <a:rPr lang="en-US" sz="1100" smtClean="0">
                <a:solidFill>
                  <a:srgbClr val="000000"/>
                </a:solidFill>
                <a:latin typeface="Arial" pitchFamily="34" charset="0"/>
                <a:cs typeface="Arial" pitchFamily="34" charset="0"/>
              </a:rPr>
              <a:pPr eaLnBrk="0" fontAlgn="base" hangingPunct="0">
                <a:spcBef>
                  <a:spcPct val="0"/>
                </a:spcBef>
                <a:spcAft>
                  <a:spcPct val="0"/>
                </a:spcAft>
              </a:pPr>
              <a:t>63</a:t>
            </a:fld>
            <a:endParaRPr lang="en-US" sz="1100" smtClean="0">
              <a:solidFill>
                <a:srgbClr val="000000"/>
              </a:solidFill>
              <a:latin typeface="Arial" pitchFamily="34" charset="0"/>
              <a:cs typeface="Arial" pitchFamily="34" charset="0"/>
            </a:endParaRPr>
          </a:p>
        </p:txBody>
      </p:sp>
      <p:sp>
        <p:nvSpPr>
          <p:cNvPr id="243715" name="Slide Image Placeholder 1"/>
          <p:cNvSpPr>
            <a:spLocks noGrp="1" noRot="1" noChangeAspect="1" noTextEdit="1"/>
          </p:cNvSpPr>
          <p:nvPr>
            <p:ph type="sldImg"/>
          </p:nvPr>
        </p:nvSpPr>
        <p:spPr bwMode="auto">
          <a:noFill/>
          <a:ln>
            <a:solidFill>
              <a:srgbClr val="000000"/>
            </a:solidFill>
            <a:miter lim="800000"/>
            <a:headEnd/>
            <a:tailEnd/>
          </a:ln>
        </p:spPr>
      </p:sp>
      <p:sp>
        <p:nvSpPr>
          <p:cNvPr id="243716"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r>
              <a:rPr lang="en-US" smtClean="0">
                <a:latin typeface="Arial" pitchFamily="34" charset="0"/>
              </a:rPr>
              <a:t>Individually each photograph is 16%, but together they reinforce each other well</a:t>
            </a:r>
          </a:p>
        </p:txBody>
      </p:sp>
      <p:sp>
        <p:nvSpPr>
          <p:cNvPr id="24371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E8C006D0-058F-431F-9664-0EF0296B23EE}" type="slidenum">
              <a:rPr lang="en-US" sz="1200">
                <a:solidFill>
                  <a:srgbClr val="000000"/>
                </a:solidFill>
                <a:latin typeface="Calibri" pitchFamily="34" charset="0"/>
                <a:cs typeface="Arial" pitchFamily="34" charset="0"/>
              </a:rPr>
              <a:pPr algn="r"/>
              <a:t>63</a:t>
            </a:fld>
            <a:endParaRPr lang="en-US" sz="1200">
              <a:solidFill>
                <a:srgbClr val="000000"/>
              </a:solidFill>
              <a:latin typeface="Calibri" pitchFamily="34" charset="0"/>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E3EB95CF-2170-48D7-B659-6BA9C229A13E}" type="slidenum">
              <a:rPr lang="en-US" sz="1100" smtClean="0">
                <a:solidFill>
                  <a:srgbClr val="000000"/>
                </a:solidFill>
                <a:latin typeface="Arial" pitchFamily="34" charset="0"/>
                <a:cs typeface="Arial" pitchFamily="34" charset="0"/>
              </a:rPr>
              <a:pPr eaLnBrk="0" fontAlgn="base" hangingPunct="0">
                <a:spcBef>
                  <a:spcPct val="0"/>
                </a:spcBef>
                <a:spcAft>
                  <a:spcPct val="0"/>
                </a:spcAft>
              </a:pPr>
              <a:t>64</a:t>
            </a:fld>
            <a:endParaRPr lang="en-US" sz="1100" smtClean="0">
              <a:solidFill>
                <a:srgbClr val="000000"/>
              </a:solidFill>
              <a:latin typeface="Arial" pitchFamily="34" charset="0"/>
              <a:cs typeface="Arial" pitchFamily="34" charset="0"/>
            </a:endParaRPr>
          </a:p>
        </p:txBody>
      </p:sp>
      <p:sp>
        <p:nvSpPr>
          <p:cNvPr id="244739" name="Slide Image Placeholder 1"/>
          <p:cNvSpPr>
            <a:spLocks noGrp="1" noRot="1" noChangeAspect="1" noTextEdit="1"/>
          </p:cNvSpPr>
          <p:nvPr>
            <p:ph type="sldImg"/>
          </p:nvPr>
        </p:nvSpPr>
        <p:spPr bwMode="auto">
          <a:noFill/>
          <a:ln>
            <a:solidFill>
              <a:srgbClr val="000000"/>
            </a:solidFill>
            <a:miter lim="800000"/>
            <a:headEnd/>
            <a:tailEnd/>
          </a:ln>
        </p:spPr>
      </p:sp>
      <p:sp>
        <p:nvSpPr>
          <p:cNvPr id="244740"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r>
              <a:rPr lang="en-US" smtClean="0">
                <a:latin typeface="Arial" pitchFamily="34" charset="0"/>
              </a:rPr>
              <a:t>If you know that brits love to vacation in greece…</a:t>
            </a:r>
          </a:p>
        </p:txBody>
      </p:sp>
      <p:sp>
        <p:nvSpPr>
          <p:cNvPr id="24474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D1A75779-95C9-4A65-A31F-7B8203E72251}" type="slidenum">
              <a:rPr lang="en-US" sz="1200">
                <a:solidFill>
                  <a:srgbClr val="000000"/>
                </a:solidFill>
                <a:latin typeface="Calibri" pitchFamily="34" charset="0"/>
                <a:cs typeface="Arial" pitchFamily="34" charset="0"/>
              </a:rPr>
              <a:pPr algn="r"/>
              <a:t>64</a:t>
            </a:fld>
            <a:endParaRPr lang="en-US" sz="1200">
              <a:solidFill>
                <a:srgbClr val="000000"/>
              </a:solidFill>
              <a:latin typeface="Calibri" pitchFamily="34" charset="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E7816B-2250-4118-91FB-F3D6F8B4625C}" type="slidenum">
              <a:rPr lang="en-US" smtClean="0"/>
              <a:pPr fontAlgn="base">
                <a:spcBef>
                  <a:spcPct val="0"/>
                </a:spcBef>
                <a:spcAft>
                  <a:spcPct val="0"/>
                </a:spcAft>
                <a:defRPr/>
              </a:pPr>
              <a:t>70</a:t>
            </a:fld>
            <a:endParaRPr lang="en-US" smtClean="0"/>
          </a:p>
        </p:txBody>
      </p:sp>
      <p:sp>
        <p:nvSpPr>
          <p:cNvPr id="223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3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so don’t listen to anyone claiming to brute force image space</a:t>
            </a:r>
          </a:p>
          <a:p>
            <a:pPr eaLnBrk="1" hangingPunct="1">
              <a:spcBef>
                <a:spcPct val="0"/>
              </a:spcBef>
            </a:pPr>
            <a:r>
              <a:rPr lang="en-US" smtClean="0"/>
              <a:t>But most of image space is empty, never observed</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F85C9D-90D5-44EC-88ED-CD5BA1F0BFC1}" type="slidenum">
              <a:rPr lang="en-US" smtClean="0"/>
              <a:pPr fontAlgn="base">
                <a:spcBef>
                  <a:spcPct val="0"/>
                </a:spcBef>
                <a:spcAft>
                  <a:spcPct val="0"/>
                </a:spcAft>
                <a:defRPr/>
              </a:pPr>
              <a:t>71</a:t>
            </a:fld>
            <a:endParaRPr lang="en-US" smtClean="0"/>
          </a:p>
        </p:txBody>
      </p:sp>
      <p:sp>
        <p:nvSpPr>
          <p:cNvPr id="224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4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Scene and object recognition at human performance is very hard because we are able to deal with so many different kinds of scenes…</a:t>
            </a:r>
          </a:p>
          <a:p>
            <a:pPr eaLnBrk="1" hangingPunct="1">
              <a:spcBef>
                <a:spcPct val="0"/>
              </a:spcBef>
            </a:pPr>
            <a:endParaRPr lang="en-US" smtClean="0"/>
          </a:p>
          <a:p>
            <a:pPr eaLnBrk="1" hangingPunct="1">
              <a:spcBef>
                <a:spcPct val="0"/>
              </a:spcBef>
            </a:pPr>
            <a:r>
              <a:rPr lang="en-US" smtClean="0"/>
              <a:t>Scenes are so unique.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92B688-847F-49CA-8C29-995F66CF3903}" type="slidenum">
              <a:rPr lang="en-US" smtClean="0"/>
              <a:pPr fontAlgn="base">
                <a:spcBef>
                  <a:spcPct val="0"/>
                </a:spcBef>
                <a:spcAft>
                  <a:spcPct val="0"/>
                </a:spcAft>
                <a:defRPr/>
              </a:pPr>
              <a:t>72</a:t>
            </a:fld>
            <a:endParaRPr lang="en-US" smtClean="0"/>
          </a:p>
        </p:txBody>
      </p:sp>
      <p:sp>
        <p:nvSpPr>
          <p:cNvPr id="225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But most scenes are not really like that. Most of the time, scenes are boring places in which nothing really surprising happens. For instance, this street… there is nothing really special about it. In fact, I can easily find thousands of other street pictures that look just like this. Of course, these scenes are different in the details, just as two faces are different, but at a coarser level they are form by similar objects arranged in a similar spatial configuration.</a:t>
            </a:r>
          </a:p>
          <a:p>
            <a:pPr eaLnBrk="1" hangingPunct="1">
              <a:spcBef>
                <a:spcPct val="0"/>
              </a:spcBef>
            </a:pPr>
            <a:endParaRPr lang="en-US" dirty="0" smtClean="0"/>
          </a:p>
          <a:p>
            <a:pPr eaLnBrk="1" hangingPunct="1">
              <a:spcBef>
                <a:spcPct val="0"/>
              </a:spcBef>
            </a:pP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0D397F-1657-4175-88F6-99E53E4AE247}" type="slidenum">
              <a:rPr lang="en-US" smtClean="0">
                <a:solidFill>
                  <a:srgbClr val="000000"/>
                </a:solidFill>
              </a:rPr>
              <a:pPr fontAlgn="base">
                <a:spcBef>
                  <a:spcPct val="0"/>
                </a:spcBef>
                <a:spcAft>
                  <a:spcPct val="0"/>
                </a:spcAft>
                <a:defRPr/>
              </a:pPr>
              <a:t>7</a:t>
            </a:fld>
            <a:endParaRPr lang="en-US" smtClean="0">
              <a:solidFill>
                <a:srgbClr val="000000"/>
              </a:solidFill>
            </a:endParaRPr>
          </a:p>
        </p:txBody>
      </p:sp>
      <p:sp>
        <p:nvSpPr>
          <p:cNvPr id="20685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DDD4CAF-5B19-46AD-96C4-EBE8C03E8849}" type="slidenum">
              <a:rPr lang="en-US" sz="1200">
                <a:solidFill>
                  <a:srgbClr val="000000"/>
                </a:solidFill>
                <a:latin typeface="Calibri" pitchFamily="34" charset="0"/>
              </a:rPr>
              <a:pPr algn="r"/>
              <a:t>7</a:t>
            </a:fld>
            <a:endParaRPr lang="en-US" sz="1200">
              <a:solidFill>
                <a:srgbClr val="000000"/>
              </a:solidFill>
              <a:latin typeface="Calibri" pitchFamily="34" charset="0"/>
            </a:endParaRPr>
          </a:p>
        </p:txBody>
      </p:sp>
      <p:sp>
        <p:nvSpPr>
          <p:cNvPr id="20685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685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What should go here</a:t>
            </a:r>
            <a:r>
              <a:rPr lang="en-US" baseline="0" dirty="0" smtClean="0"/>
              <a:t> and why?</a:t>
            </a:r>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731A03-3FB1-466E-AC19-B2D93A4E953E}" type="slidenum">
              <a:rPr lang="en-US" smtClean="0"/>
              <a:pPr fontAlgn="base">
                <a:spcBef>
                  <a:spcPct val="0"/>
                </a:spcBef>
                <a:spcAft>
                  <a:spcPct val="0"/>
                </a:spcAft>
                <a:defRPr/>
              </a:pPr>
              <a:t>73</a:t>
            </a:fld>
            <a:endParaRPr lang="en-US" smtClean="0"/>
          </a:p>
        </p:txBody>
      </p:sp>
      <p:sp>
        <p:nvSpPr>
          <p:cNvPr id="2273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73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FCD53-7C95-4C03-A107-96615DFBD4B0}" type="slidenum">
              <a:rPr lang="en-US" smtClean="0"/>
              <a:pPr fontAlgn="base">
                <a:spcBef>
                  <a:spcPct val="0"/>
                </a:spcBef>
                <a:spcAft>
                  <a:spcPct val="0"/>
                </a:spcAft>
                <a:defRPr/>
              </a:pPr>
              <a:t>74</a:t>
            </a:fld>
            <a:endParaRPr lang="en-US" smtClean="0"/>
          </a:p>
        </p:txBody>
      </p:sp>
      <p:sp>
        <p:nvSpPr>
          <p:cNvPr id="2283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83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F0B4C76-9812-4C6B-A7F9-035B51EECAD7}" type="slidenum">
              <a:rPr lang="en-US" smtClean="0"/>
              <a:pPr fontAlgn="base">
                <a:spcBef>
                  <a:spcPct val="0"/>
                </a:spcBef>
                <a:spcAft>
                  <a:spcPct val="0"/>
                </a:spcAft>
                <a:defRPr/>
              </a:pPr>
              <a:t>75</a:t>
            </a:fld>
            <a:endParaRPr lang="en-US" smtClean="0"/>
          </a:p>
        </p:txBody>
      </p:sp>
      <p:sp>
        <p:nvSpPr>
          <p:cNvPr id="229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93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79</a:t>
            </a:fld>
            <a:endParaRPr lang="en-US"/>
          </a:p>
        </p:txBody>
      </p:sp>
    </p:spTree>
    <p:extLst>
      <p:ext uri="{BB962C8B-B14F-4D97-AF65-F5344CB8AC3E}">
        <p14:creationId xmlns:p14="http://schemas.microsoft.com/office/powerpoint/2010/main" val="14233986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CDBB2D-39E0-4385-9BFA-3B1F109428FB}" type="slidenum">
              <a:rPr lang="en-US" smtClean="0"/>
              <a:pPr fontAlgn="base">
                <a:spcBef>
                  <a:spcPct val="0"/>
                </a:spcBef>
                <a:spcAft>
                  <a:spcPct val="0"/>
                </a:spcAft>
                <a:defRPr/>
              </a:pPr>
              <a:t>80</a:t>
            </a:fld>
            <a:endParaRPr lang="en-US" smtClean="0"/>
          </a:p>
        </p:txBody>
      </p:sp>
      <p:sp>
        <p:nvSpPr>
          <p:cNvPr id="232451" name="Slide Image Placeholder 1"/>
          <p:cNvSpPr>
            <a:spLocks noGrp="1" noRot="1" noChangeAspect="1" noTextEdit="1"/>
          </p:cNvSpPr>
          <p:nvPr>
            <p:ph type="sldImg"/>
          </p:nvPr>
        </p:nvSpPr>
        <p:spPr bwMode="auto">
          <a:noFill/>
          <a:ln>
            <a:solidFill>
              <a:srgbClr val="000000"/>
            </a:solidFill>
            <a:miter lim="800000"/>
            <a:headEnd/>
            <a:tailEnd/>
          </a:ln>
        </p:spPr>
      </p:sp>
      <p:sp>
        <p:nvSpPr>
          <p:cNvPr id="232452"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Based on average correlation to the top 50 nearest neighbors.  Note that this doesn’t really</a:t>
            </a:r>
            <a:r>
              <a:rPr lang="en-US" baseline="0" dirty="0" smtClean="0"/>
              <a:t> beat just assuming that the image is upright.</a:t>
            </a:r>
            <a:endParaRPr lang="en-US" dirty="0" smtClean="0"/>
          </a:p>
          <a:p>
            <a:pPr eaLnBrk="1" hangingPunct="1">
              <a:spcBef>
                <a:spcPct val="0"/>
              </a:spcBef>
            </a:pPr>
            <a:endParaRPr lang="en-US" dirty="0" smtClean="0"/>
          </a:p>
        </p:txBody>
      </p:sp>
      <p:sp>
        <p:nvSpPr>
          <p:cNvPr id="23245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AC064A0-6CEF-4988-9E62-5E3791BFE9A4}" type="slidenum">
              <a:rPr lang="en-US" sz="1200">
                <a:latin typeface="Calibri" pitchFamily="34" charset="0"/>
              </a:rPr>
              <a:pPr algn="r"/>
              <a:t>80</a:t>
            </a:fld>
            <a:endParaRPr lang="en-US"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4FA34A-7720-460E-A54B-0F5056802EFC}" type="slidenum">
              <a:rPr lang="en-US" smtClean="0">
                <a:solidFill>
                  <a:srgbClr val="000000"/>
                </a:solidFill>
              </a:rPr>
              <a:pPr fontAlgn="base">
                <a:spcBef>
                  <a:spcPct val="0"/>
                </a:spcBef>
                <a:spcAft>
                  <a:spcPct val="0"/>
                </a:spcAft>
                <a:defRPr/>
              </a:pPr>
              <a:t>9</a:t>
            </a:fld>
            <a:endParaRPr lang="en-US" smtClean="0">
              <a:solidFill>
                <a:srgbClr val="000000"/>
              </a:solidFill>
            </a:endParaRPr>
          </a:p>
        </p:txBody>
      </p:sp>
      <p:sp>
        <p:nvSpPr>
          <p:cNvPr id="2058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DAAC7B9-AB72-452D-9E2E-AF6165652B1D}" type="slidenum">
              <a:rPr lang="en-US" sz="1200">
                <a:solidFill>
                  <a:srgbClr val="000000"/>
                </a:solidFill>
                <a:latin typeface="Calibri" pitchFamily="34" charset="0"/>
              </a:rPr>
              <a:pPr algn="r"/>
              <a:t>9</a:t>
            </a:fld>
            <a:endParaRPr lang="en-US" sz="1200">
              <a:solidFill>
                <a:srgbClr val="000000"/>
              </a:solidFill>
              <a:latin typeface="Calibri" pitchFamily="34" charset="0"/>
            </a:endParaRPr>
          </a:p>
        </p:txBody>
      </p:sp>
      <p:sp>
        <p:nvSpPr>
          <p:cNvPr id="20582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582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Introduce gist.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4E984E-B632-4863-ACAB-4BE2D5CDBACF}" type="slidenum">
              <a:rPr lang="en-US" smtClean="0">
                <a:solidFill>
                  <a:srgbClr val="000000"/>
                </a:solidFill>
              </a:rPr>
              <a:pPr fontAlgn="base">
                <a:spcBef>
                  <a:spcPct val="0"/>
                </a:spcBef>
                <a:spcAft>
                  <a:spcPct val="0"/>
                </a:spcAft>
                <a:defRPr/>
              </a:pPr>
              <a:t>15</a:t>
            </a:fld>
            <a:endParaRPr lang="en-US" smtClean="0">
              <a:solidFill>
                <a:srgbClr val="000000"/>
              </a:solidFill>
            </a:endParaRPr>
          </a:p>
        </p:txBody>
      </p:sp>
      <p:sp>
        <p:nvSpPr>
          <p:cNvPr id="21913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027F3D4-1F66-4B93-BC1C-BC3CA0CFF92E}" type="slidenum">
              <a:rPr lang="en-US" sz="1200">
                <a:solidFill>
                  <a:srgbClr val="000000"/>
                </a:solidFill>
                <a:latin typeface="Calibri" pitchFamily="34" charset="0"/>
              </a:rPr>
              <a:pPr algn="r"/>
              <a:t>15</a:t>
            </a:fld>
            <a:endParaRPr lang="en-US" sz="1200">
              <a:solidFill>
                <a:srgbClr val="000000"/>
              </a:solidFill>
              <a:latin typeface="Calibri" pitchFamily="34" charset="0"/>
            </a:endParaRPr>
          </a:p>
        </p:txBody>
      </p:sp>
      <p:sp>
        <p:nvSpPr>
          <p:cNvPr id="21914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914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F34709-217E-483F-8B33-38276DBACD20}" type="slidenum">
              <a:rPr lang="en-US" smtClean="0">
                <a:solidFill>
                  <a:srgbClr val="000000"/>
                </a:solidFill>
              </a:rPr>
              <a:pPr fontAlgn="base">
                <a:spcBef>
                  <a:spcPct val="0"/>
                </a:spcBef>
                <a:spcAft>
                  <a:spcPct val="0"/>
                </a:spcAft>
                <a:defRPr/>
              </a:pPr>
              <a:t>16</a:t>
            </a:fld>
            <a:endParaRPr lang="en-US" smtClean="0">
              <a:solidFill>
                <a:srgbClr val="000000"/>
              </a:solidFill>
            </a:endParaRPr>
          </a:p>
        </p:txBody>
      </p:sp>
      <p:sp>
        <p:nvSpPr>
          <p:cNvPr id="22016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9C22E65-3391-441E-91DF-5EB246193EB6}" type="slidenum">
              <a:rPr lang="en-US" sz="1200">
                <a:solidFill>
                  <a:srgbClr val="000000"/>
                </a:solidFill>
                <a:latin typeface="Calibri" pitchFamily="34" charset="0"/>
              </a:rPr>
              <a:pPr algn="r"/>
              <a:t>16</a:t>
            </a:fld>
            <a:endParaRPr lang="en-US" sz="1200">
              <a:solidFill>
                <a:srgbClr val="000000"/>
              </a:solidFill>
              <a:latin typeface="Calibri" pitchFamily="34" charset="0"/>
            </a:endParaRPr>
          </a:p>
        </p:txBody>
      </p:sp>
      <p:sp>
        <p:nvSpPr>
          <p:cNvPr id="22016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016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1"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4FA34A-7720-460E-A54B-0F5056802EFC}" type="slidenum">
              <a:rPr lang="en-US" smtClean="0">
                <a:solidFill>
                  <a:srgbClr val="000000"/>
                </a:solidFill>
              </a:rPr>
              <a:pPr fontAlgn="base">
                <a:spcBef>
                  <a:spcPct val="0"/>
                </a:spcBef>
                <a:spcAft>
                  <a:spcPct val="0"/>
                </a:spcAft>
                <a:defRPr/>
              </a:pPr>
              <a:t>19</a:t>
            </a:fld>
            <a:endParaRPr lang="en-US" smtClean="0">
              <a:solidFill>
                <a:srgbClr val="000000"/>
              </a:solidFill>
            </a:endParaRPr>
          </a:p>
        </p:txBody>
      </p:sp>
      <p:sp>
        <p:nvSpPr>
          <p:cNvPr id="2058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DAAC7B9-AB72-452D-9E2E-AF6165652B1D}" type="slidenum">
              <a:rPr lang="en-US" sz="1200">
                <a:solidFill>
                  <a:srgbClr val="000000"/>
                </a:solidFill>
                <a:latin typeface="Calibri" pitchFamily="34" charset="0"/>
              </a:rPr>
              <a:pPr algn="r"/>
              <a:t>19</a:t>
            </a:fld>
            <a:endParaRPr lang="en-US" sz="1200">
              <a:solidFill>
                <a:srgbClr val="000000"/>
              </a:solidFill>
              <a:latin typeface="Calibri" pitchFamily="34" charset="0"/>
            </a:endParaRPr>
          </a:p>
        </p:txBody>
      </p:sp>
      <p:sp>
        <p:nvSpPr>
          <p:cNvPr id="20582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582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Introduce gist.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0D397F-1657-4175-88F6-99E53E4AE247}" type="slidenum">
              <a:rPr lang="en-US" smtClean="0">
                <a:solidFill>
                  <a:srgbClr val="000000"/>
                </a:solidFill>
              </a:rPr>
              <a:pPr fontAlgn="base">
                <a:spcBef>
                  <a:spcPct val="0"/>
                </a:spcBef>
                <a:spcAft>
                  <a:spcPct val="0"/>
                </a:spcAft>
                <a:defRPr/>
              </a:pPr>
              <a:t>20</a:t>
            </a:fld>
            <a:endParaRPr lang="en-US" smtClean="0">
              <a:solidFill>
                <a:srgbClr val="000000"/>
              </a:solidFill>
            </a:endParaRPr>
          </a:p>
        </p:txBody>
      </p:sp>
      <p:sp>
        <p:nvSpPr>
          <p:cNvPr id="20685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DDD4CAF-5B19-46AD-96C4-EBE8C03E8849}" type="slidenum">
              <a:rPr lang="en-US" sz="1200">
                <a:solidFill>
                  <a:srgbClr val="000000"/>
                </a:solidFill>
                <a:latin typeface="Calibri" pitchFamily="34" charset="0"/>
              </a:rPr>
              <a:pPr algn="r"/>
              <a:t>20</a:t>
            </a:fld>
            <a:endParaRPr lang="en-US" sz="1200">
              <a:solidFill>
                <a:srgbClr val="000000"/>
              </a:solidFill>
              <a:latin typeface="Calibri" pitchFamily="34" charset="0"/>
            </a:endParaRPr>
          </a:p>
        </p:txBody>
      </p:sp>
      <p:sp>
        <p:nvSpPr>
          <p:cNvPr id="20685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685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Introduce gist.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C4C89D-A140-41B8-936B-B608610ED6FD}" type="slidenum">
              <a:rPr lang="en-US" smtClean="0">
                <a:solidFill>
                  <a:srgbClr val="000000"/>
                </a:solidFill>
              </a:rPr>
              <a:pPr fontAlgn="base">
                <a:spcBef>
                  <a:spcPct val="0"/>
                </a:spcBef>
                <a:spcAft>
                  <a:spcPct val="0"/>
                </a:spcAft>
                <a:defRPr/>
              </a:pPr>
              <a:t>21</a:t>
            </a:fld>
            <a:endParaRPr lang="en-US" smtClean="0">
              <a:solidFill>
                <a:srgbClr val="000000"/>
              </a:solidFill>
            </a:endParaRPr>
          </a:p>
        </p:txBody>
      </p:sp>
      <p:sp>
        <p:nvSpPr>
          <p:cNvPr id="207875" name="Slide Image Placeholder 1"/>
          <p:cNvSpPr>
            <a:spLocks noGrp="1" noRot="1" noChangeAspect="1" noTextEdit="1"/>
          </p:cNvSpPr>
          <p:nvPr>
            <p:ph type="sldImg"/>
          </p:nvPr>
        </p:nvSpPr>
        <p:spPr bwMode="auto">
          <a:noFill/>
          <a:ln>
            <a:solidFill>
              <a:srgbClr val="000000"/>
            </a:solidFill>
            <a:miter lim="800000"/>
            <a:headEnd/>
            <a:tailEnd/>
          </a:ln>
        </p:spPr>
      </p:sp>
      <p:sp>
        <p:nvSpPr>
          <p:cNvPr id="20787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Edge energy is just the magnitude of directional derivatives of image intensity.</a:t>
            </a:r>
          </a:p>
        </p:txBody>
      </p:sp>
      <p:sp>
        <p:nvSpPr>
          <p:cNvPr id="20787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49BAEC7-540B-46B6-B887-5F2CD4AFE915}" type="slidenum">
              <a:rPr lang="en-US" sz="1200">
                <a:solidFill>
                  <a:srgbClr val="000000"/>
                </a:solidFill>
                <a:latin typeface="Calibri" pitchFamily="34" charset="0"/>
              </a:rPr>
              <a:pPr algn="r"/>
              <a:t>21</a:t>
            </a:fld>
            <a:endParaRPr lang="en-US" sz="1200">
              <a:solidFill>
                <a:srgbClr val="000000"/>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F928856-9DEC-4F70-BAC4-A3F83621488F}" type="datetimeFigureOut">
              <a:rPr lang="en-US"/>
              <a:pPr>
                <a:defRPr/>
              </a:pPr>
              <a:t>4/25/2011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213ED9-5A0B-4A31-954B-2A54A108E81C}"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960BF57-0160-4C5B-B9BD-AF25353160A6}" type="datetimeFigureOut">
              <a:rPr lang="en-US"/>
              <a:pPr>
                <a:defRPr/>
              </a:pPr>
              <a:t>4/25/2011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1194E1-1295-4EEB-B5B3-E50E5BF9929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4F29195-A194-4B65-A99C-A8BE0BAE2B20}" type="datetimeFigureOut">
              <a:rPr lang="en-US"/>
              <a:pPr>
                <a:defRPr/>
              </a:pPr>
              <a:t>4/25/2011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A7B8B3-B96D-45F2-A102-918AF287C5A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BigBlueDots1600Logo2 opt"/>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6627" name="Rectangle 3"/>
          <p:cNvSpPr>
            <a:spLocks noGrp="1" noChangeArrowheads="1"/>
          </p:cNvSpPr>
          <p:nvPr>
            <p:ph type="ctrTitle"/>
          </p:nvPr>
        </p:nvSpPr>
        <p:spPr>
          <a:xfrm>
            <a:off x="152400" y="5334000"/>
            <a:ext cx="8763000" cy="685800"/>
          </a:xfrm>
          <a:effectLst/>
        </p:spPr>
        <p:txBody>
          <a:bodyPr/>
          <a:lstStyle>
            <a:lvl1pPr>
              <a:defRPr>
                <a:solidFill>
                  <a:schemeClr val="bg2"/>
                </a:solidFill>
              </a:defRPr>
            </a:lvl1pPr>
          </a:lstStyle>
          <a:p>
            <a:r>
              <a:rPr lang="en-US"/>
              <a:t>Click to edit Master title style</a:t>
            </a:r>
          </a:p>
        </p:txBody>
      </p:sp>
      <p:sp>
        <p:nvSpPr>
          <p:cNvPr id="26628" name="Rectangle 4"/>
          <p:cNvSpPr>
            <a:spLocks noGrp="1" noChangeArrowheads="1"/>
          </p:cNvSpPr>
          <p:nvPr>
            <p:ph type="subTitle" idx="1"/>
          </p:nvPr>
        </p:nvSpPr>
        <p:spPr>
          <a:xfrm>
            <a:off x="685800" y="6096000"/>
            <a:ext cx="8229600" cy="533400"/>
          </a:xfrm>
        </p:spPr>
        <p:txBody>
          <a:bodyPr/>
          <a:lstStyle>
            <a:lvl1pPr marL="0" indent="0">
              <a:buFontTx/>
              <a:buNone/>
              <a:defRPr sz="2000">
                <a:solidFill>
                  <a:schemeClr val="bg2"/>
                </a:solidFill>
              </a:defRPr>
            </a:lvl1pPr>
          </a:lstStyle>
          <a:p>
            <a:r>
              <a:rPr lang="en-US"/>
              <a:t>Click to edit Master subtitle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B05254D-8B20-4C4C-8DBB-724452D461E9}" type="datetimeFigureOut">
              <a:rPr lang="en-US"/>
              <a:pPr>
                <a:defRPr/>
              </a:pPr>
              <a:t>4/25/2011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F88BE6-D0E6-4FA5-A5C6-AF6DB92BA8A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126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126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00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800600"/>
          </a:xfrm>
        </p:spPr>
        <p:txBody>
          <a:bodyPr/>
          <a:lstStyle/>
          <a:p>
            <a:pPr lvl="0"/>
            <a:endParaRPr lang="en-US" noProof="0" smtClean="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ECA1C5E-A3A3-47F0-9854-D6BA8E3AE4F0}" type="datetimeFigureOut">
              <a:rPr lang="en-US"/>
              <a:pPr>
                <a:defRPr/>
              </a:pPr>
              <a:t>4/25/2011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E17E4F-D037-4C32-8A72-16E61013250A}"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BC660B9-CB34-42C7-A624-E7D942AC8C03}" type="datetimeFigureOut">
              <a:rPr lang="en-US"/>
              <a:pPr>
                <a:defRPr/>
              </a:pPr>
              <a:t>4/25/2011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BBDDFB-8755-4DAB-83C3-C2137D7AEEF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CE9164F-B89B-4408-B261-81D9BBF3AF7D}" type="datetimeFigureOut">
              <a:rPr lang="en-US"/>
              <a:pPr>
                <a:defRPr/>
              </a:pPr>
              <a:t>4/25/2011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79C5821-7A2A-4B75-9372-AD219CD435A5}"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216ACE7-F072-4577-8DFB-307FEB5C7225}" type="datetimeFigureOut">
              <a:rPr lang="en-US"/>
              <a:pPr>
                <a:defRPr/>
              </a:pPr>
              <a:t>4/25/2011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F49F74F-E1BA-481A-9488-C3D953712C2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4CD670D-6FA2-4662-8410-CC77271782D4}" type="datetimeFigureOut">
              <a:rPr lang="en-US"/>
              <a:pPr>
                <a:defRPr/>
              </a:pPr>
              <a:t>4/25/2011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CB45972-3906-42E4-B419-283498EC607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5A707E-1994-4168-AE0D-61C2EB8A1E43}" type="datetimeFigureOut">
              <a:rPr lang="en-US"/>
              <a:pPr>
                <a:defRPr/>
              </a:pPr>
              <a:t>4/25/2011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E27FB2-42E4-4193-9FF7-5E1B62D4FBA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E5E4515-B7D1-4DF3-91C9-897736C83C07}" type="datetimeFigureOut">
              <a:rPr lang="en-US"/>
              <a:pPr>
                <a:defRPr/>
              </a:pPr>
              <a:t>4/25/2011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1916EB-F8A5-4114-9CA6-17A0800FA3A5}" type="slidenum">
              <a:rPr lang="en-US"/>
              <a:pPr>
                <a:defRPr/>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AC39668-E5BA-457E-AD7F-4FEFDFA7E865}" type="datetimeFigureOut">
              <a:rPr lang="en-US"/>
              <a:pPr>
                <a:defRPr/>
              </a:pPr>
              <a:t>4/25/2011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3D5E663-3A5B-4AF0-A77F-EACA1A9218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12" descr="BigBlueDots1600gradientWithBriteLogo"/>
          <p:cNvPicPr>
            <a:picLocks noChangeAspect="1" noChangeArrowheads="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9218" name="Rectangle 2"/>
          <p:cNvSpPr>
            <a:spLocks noGrp="1" noChangeArrowheads="1"/>
          </p:cNvSpPr>
          <p:nvPr>
            <p:ph type="title"/>
          </p:nvPr>
        </p:nvSpPr>
        <p:spPr bwMode="auto">
          <a:xfrm>
            <a:off x="457200" y="274638"/>
            <a:ext cx="6400800" cy="11430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3"/>
          <p:cNvSpPr>
            <a:spLocks noGrp="1" noChangeArrowheads="1"/>
          </p:cNvSpPr>
          <p:nvPr>
            <p:ph type="body" idx="1"/>
          </p:nvPr>
        </p:nvSpPr>
        <p:spPr bwMode="auto">
          <a:xfrm>
            <a:off x="457200" y="1600200"/>
            <a:ext cx="82296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spcBef>
          <a:spcPct val="0"/>
        </a:spcBef>
        <a:spcAft>
          <a:spcPct val="0"/>
        </a:spcAft>
        <a:defRPr sz="3700" b="1">
          <a:solidFill>
            <a:schemeClr val="tx2"/>
          </a:solidFill>
          <a:latin typeface="+mj-lt"/>
          <a:ea typeface="+mj-ea"/>
          <a:cs typeface="+mj-cs"/>
        </a:defRPr>
      </a:lvl1pPr>
      <a:lvl2pPr algn="l" rtl="0" eaLnBrk="0" fontAlgn="base" hangingPunct="0">
        <a:spcBef>
          <a:spcPct val="0"/>
        </a:spcBef>
        <a:spcAft>
          <a:spcPct val="0"/>
        </a:spcAft>
        <a:defRPr sz="3700" b="1">
          <a:solidFill>
            <a:schemeClr val="tx2"/>
          </a:solidFill>
          <a:latin typeface="Arial" pitchFamily="34" charset="0"/>
        </a:defRPr>
      </a:lvl2pPr>
      <a:lvl3pPr algn="l" rtl="0" eaLnBrk="0" fontAlgn="base" hangingPunct="0">
        <a:spcBef>
          <a:spcPct val="0"/>
        </a:spcBef>
        <a:spcAft>
          <a:spcPct val="0"/>
        </a:spcAft>
        <a:defRPr sz="3700" b="1">
          <a:solidFill>
            <a:schemeClr val="tx2"/>
          </a:solidFill>
          <a:latin typeface="Arial" pitchFamily="34" charset="0"/>
        </a:defRPr>
      </a:lvl3pPr>
      <a:lvl4pPr algn="l" rtl="0" eaLnBrk="0" fontAlgn="base" hangingPunct="0">
        <a:spcBef>
          <a:spcPct val="0"/>
        </a:spcBef>
        <a:spcAft>
          <a:spcPct val="0"/>
        </a:spcAft>
        <a:defRPr sz="3700" b="1">
          <a:solidFill>
            <a:schemeClr val="tx2"/>
          </a:solidFill>
          <a:latin typeface="Arial" pitchFamily="34" charset="0"/>
        </a:defRPr>
      </a:lvl4pPr>
      <a:lvl5pPr algn="l" rtl="0" eaLnBrk="0" fontAlgn="base" hangingPunct="0">
        <a:spcBef>
          <a:spcPct val="0"/>
        </a:spcBef>
        <a:spcAft>
          <a:spcPct val="0"/>
        </a:spcAft>
        <a:defRPr sz="3700" b="1">
          <a:solidFill>
            <a:schemeClr val="tx2"/>
          </a:solidFill>
          <a:latin typeface="Arial" pitchFamily="34" charset="0"/>
        </a:defRPr>
      </a:lvl5pPr>
      <a:lvl6pPr marL="457200" algn="l" rtl="0" fontAlgn="base">
        <a:spcBef>
          <a:spcPct val="0"/>
        </a:spcBef>
        <a:spcAft>
          <a:spcPct val="0"/>
        </a:spcAft>
        <a:defRPr sz="3700" b="1">
          <a:solidFill>
            <a:schemeClr val="tx2"/>
          </a:solidFill>
          <a:latin typeface="Arial" pitchFamily="34" charset="0"/>
        </a:defRPr>
      </a:lvl6pPr>
      <a:lvl7pPr marL="914400" algn="l" rtl="0" fontAlgn="base">
        <a:spcBef>
          <a:spcPct val="0"/>
        </a:spcBef>
        <a:spcAft>
          <a:spcPct val="0"/>
        </a:spcAft>
        <a:defRPr sz="3700" b="1">
          <a:solidFill>
            <a:schemeClr val="tx2"/>
          </a:solidFill>
          <a:latin typeface="Arial" pitchFamily="34" charset="0"/>
        </a:defRPr>
      </a:lvl7pPr>
      <a:lvl8pPr marL="1371600" algn="l" rtl="0" fontAlgn="base">
        <a:spcBef>
          <a:spcPct val="0"/>
        </a:spcBef>
        <a:spcAft>
          <a:spcPct val="0"/>
        </a:spcAft>
        <a:defRPr sz="3700" b="1">
          <a:solidFill>
            <a:schemeClr val="tx2"/>
          </a:solidFill>
          <a:latin typeface="Arial" pitchFamily="34" charset="0"/>
        </a:defRPr>
      </a:lvl8pPr>
      <a:lvl9pPr marL="1828800" algn="l" rtl="0" fontAlgn="base">
        <a:spcBef>
          <a:spcPct val="0"/>
        </a:spcBef>
        <a:spcAft>
          <a:spcPct val="0"/>
        </a:spcAft>
        <a:defRPr sz="37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latin typeface="+mn-lt"/>
        </a:defRPr>
      </a:lvl2pPr>
      <a:lvl3pPr marL="1143000" indent="-228600" algn="l" rtl="0" eaLnBrk="0" fontAlgn="base" hangingPunct="0">
        <a:spcBef>
          <a:spcPct val="20000"/>
        </a:spcBef>
        <a:spcAft>
          <a:spcPct val="0"/>
        </a:spcAft>
        <a:buChar char="•"/>
        <a:defRPr sz="2400">
          <a:solidFill>
            <a:schemeClr val="tx2"/>
          </a:solidFill>
          <a:latin typeface="+mn-lt"/>
        </a:defRPr>
      </a:lvl3pPr>
      <a:lvl4pPr marL="1600200" indent="-228600" algn="l" rtl="0" eaLnBrk="0" fontAlgn="base" hangingPunct="0">
        <a:spcBef>
          <a:spcPct val="20000"/>
        </a:spcBef>
        <a:spcAft>
          <a:spcPct val="0"/>
        </a:spcAft>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13.pn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13.pn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image" Target="../media/image31.jpeg"/><Relationship Id="rId5" Type="http://schemas.openxmlformats.org/officeDocument/2006/relationships/image" Target="../media/image26.jpeg"/><Relationship Id="rId10" Type="http://schemas.openxmlformats.org/officeDocument/2006/relationships/image" Target="../media/image30.jpeg"/><Relationship Id="rId4" Type="http://schemas.openxmlformats.org/officeDocument/2006/relationships/image" Target="../media/image25.jpeg"/><Relationship Id="rId9" Type="http://schemas.openxmlformats.org/officeDocument/2006/relationships/image" Target="../media/image12.jpeg"/></Relationships>
</file>

<file path=ppt/slides/_rels/slide17.xml.rels><?xml version="1.0" encoding="UTF-8" standalone="yes"?>
<Relationships xmlns="http://schemas.openxmlformats.org/package/2006/relationships"><Relationship Id="rId2" Type="http://schemas.openxmlformats.org/officeDocument/2006/relationships/hyperlink" Target="http://royal.pingdom.com/2010/01/22/internet-2009-in-number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34.jpe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3.pn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45.jpe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62.jpeg"/><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graphics.cs.cmu.edu/projects/im2gps/im2gps.pdf" TargetMode="External"/><Relationship Id="rId1" Type="http://schemas.openxmlformats.org/officeDocument/2006/relationships/slideLayout" Target="../slideLayouts/slideLayout7.xml"/><Relationship Id="rId4" Type="http://schemas.openxmlformats.org/officeDocument/2006/relationships/hyperlink" Target="http://graphics.cs.cmu.edu/projects/im2gp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graphics.cs.cmu.edu/projects/scene-completion/"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6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6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7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99.jpeg"/><Relationship Id="rId4" Type="http://schemas.openxmlformats.org/officeDocument/2006/relationships/image" Target="../media/image98.jpeg"/></Relationships>
</file>

<file path=ppt/slides/_rels/slide72.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103.jpeg"/><Relationship Id="rId11" Type="http://schemas.openxmlformats.org/officeDocument/2006/relationships/image" Target="../media/image108.jpeg"/><Relationship Id="rId5" Type="http://schemas.openxmlformats.org/officeDocument/2006/relationships/image" Target="../media/image102.jpeg"/><Relationship Id="rId10" Type="http://schemas.openxmlformats.org/officeDocument/2006/relationships/image" Target="../media/image107.jpeg"/><Relationship Id="rId4" Type="http://schemas.openxmlformats.org/officeDocument/2006/relationships/image" Target="../media/image101.jpeg"/><Relationship Id="rId9" Type="http://schemas.openxmlformats.org/officeDocument/2006/relationships/image" Target="../media/image106.jpeg"/></Relationships>
</file>

<file path=ppt/slides/_rels/slide73.x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6.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77.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6.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7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hyperlink" Target="http://www.cs.cmu.edu/~tmalisie/projects/nips09/malisiewicz_nips09.pdf" TargetMode="External"/><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hyperlink" Target="http://www.cs.cmu.edu/~tmalisie/projects/cvpr08/"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8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8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ctrTitle"/>
          </p:nvPr>
        </p:nvSpPr>
        <p:spPr>
          <a:xfrm>
            <a:off x="152400" y="0"/>
            <a:ext cx="8763000" cy="1143000"/>
          </a:xfrm>
          <a:solidFill>
            <a:schemeClr val="bg1">
              <a:alpha val="20000"/>
            </a:schemeClr>
          </a:solidFill>
        </p:spPr>
        <p:txBody>
          <a:bodyPr>
            <a:normAutofit/>
          </a:bodyPr>
          <a:lstStyle/>
          <a:p>
            <a:pPr eaLnBrk="1" hangingPunct="1">
              <a:defRPr/>
            </a:pPr>
            <a:r>
              <a:rPr lang="en-US" dirty="0" smtClean="0"/>
              <a:t>Opportunities of Scale</a:t>
            </a:r>
          </a:p>
        </p:txBody>
      </p:sp>
      <p:sp>
        <p:nvSpPr>
          <p:cNvPr id="13315" name="Subtitle 2"/>
          <p:cNvSpPr>
            <a:spLocks noGrp="1"/>
          </p:cNvSpPr>
          <p:nvPr>
            <p:ph type="subTitle" idx="1"/>
          </p:nvPr>
        </p:nvSpPr>
        <p:spPr>
          <a:xfrm>
            <a:off x="1905000" y="4800600"/>
            <a:ext cx="5181600" cy="1447800"/>
          </a:xfrm>
          <a:solidFill>
            <a:schemeClr val="bg1">
              <a:alpha val="20000"/>
            </a:schemeClr>
          </a:solidFill>
        </p:spPr>
        <p:txBody>
          <a:bodyPr/>
          <a:lstStyle/>
          <a:p>
            <a:pPr eaLnBrk="1" hangingPunct="1"/>
            <a:endParaRPr lang="en-US" dirty="0" smtClean="0">
              <a:solidFill>
                <a:schemeClr val="tx1"/>
              </a:solidFill>
            </a:endParaRPr>
          </a:p>
          <a:p>
            <a:pPr eaLnBrk="1" hangingPunct="1"/>
            <a:r>
              <a:rPr lang="en-US" dirty="0" smtClean="0">
                <a:solidFill>
                  <a:schemeClr val="tx1"/>
                </a:solidFill>
              </a:rPr>
              <a:t>Computer Vision</a:t>
            </a:r>
            <a:endParaRPr lang="en-US" dirty="0" smtClean="0">
              <a:solidFill>
                <a:schemeClr val="tx1"/>
              </a:solidFill>
            </a:endParaRPr>
          </a:p>
          <a:p>
            <a:pPr eaLnBrk="1" hangingPunct="1"/>
            <a:r>
              <a:rPr lang="en-US" dirty="0" smtClean="0">
                <a:solidFill>
                  <a:schemeClr val="tx1"/>
                </a:solidFill>
              </a:rPr>
              <a:t>Derek Hoiem, University of Illinois</a:t>
            </a:r>
          </a:p>
          <a:p>
            <a:pPr eaLnBrk="1" hangingPunct="1"/>
            <a:endParaRPr lang="en-US" dirty="0" smtClean="0">
              <a:solidFill>
                <a:schemeClr val="tx1"/>
              </a:solidFill>
            </a:endParaRPr>
          </a:p>
        </p:txBody>
      </p:sp>
      <p:sp>
        <p:nvSpPr>
          <p:cNvPr id="13316" name="TextBox 3"/>
          <p:cNvSpPr txBox="1">
            <a:spLocks noChangeArrowheads="1"/>
          </p:cNvSpPr>
          <p:nvPr/>
        </p:nvSpPr>
        <p:spPr bwMode="auto">
          <a:xfrm>
            <a:off x="8061325" y="0"/>
            <a:ext cx="1065228" cy="369332"/>
          </a:xfrm>
          <a:prstGeom prst="rect">
            <a:avLst/>
          </a:prstGeom>
          <a:noFill/>
          <a:ln w="9525">
            <a:noFill/>
            <a:miter lim="800000"/>
            <a:headEnd/>
            <a:tailEnd/>
          </a:ln>
        </p:spPr>
        <p:txBody>
          <a:bodyPr wrap="none">
            <a:spAutoFit/>
          </a:bodyPr>
          <a:lstStyle/>
          <a:p>
            <a:r>
              <a:rPr lang="en-US" dirty="0" smtClean="0"/>
              <a:t>04</a:t>
            </a:r>
            <a:r>
              <a:rPr lang="en-US" dirty="0" smtClean="0"/>
              <a:t>/28/11</a:t>
            </a:r>
            <a:endParaRPr lang="en-US" dirty="0"/>
          </a:p>
        </p:txBody>
      </p:sp>
      <p:sp>
        <p:nvSpPr>
          <p:cNvPr id="7" name="TextBox 6"/>
          <p:cNvSpPr txBox="1"/>
          <p:nvPr/>
        </p:nvSpPr>
        <p:spPr>
          <a:xfrm flipH="1">
            <a:off x="0" y="6550223"/>
            <a:ext cx="5440681" cy="338554"/>
          </a:xfrm>
          <a:prstGeom prst="rect">
            <a:avLst/>
          </a:prstGeom>
          <a:noFill/>
        </p:spPr>
        <p:txBody>
          <a:bodyPr wrap="square" rtlCol="0">
            <a:spAutoFit/>
          </a:bodyPr>
          <a:lstStyle/>
          <a:p>
            <a:r>
              <a:rPr lang="en-US" sz="1600" dirty="0" smtClean="0"/>
              <a:t>Many </a:t>
            </a:r>
            <a:r>
              <a:rPr lang="en-US" sz="1600" dirty="0" smtClean="0"/>
              <a:t>slides from Alyosha Efros</a:t>
            </a:r>
            <a:endParaRPr lang="en-US" sz="1600" dirty="0"/>
          </a:p>
        </p:txBody>
      </p:sp>
      <p:sp>
        <p:nvSpPr>
          <p:cNvPr id="9" name="TextBox 8"/>
          <p:cNvSpPr txBox="1"/>
          <p:nvPr/>
        </p:nvSpPr>
        <p:spPr>
          <a:xfrm flipH="1">
            <a:off x="6248399" y="6550223"/>
            <a:ext cx="2895600" cy="307777"/>
          </a:xfrm>
          <a:prstGeom prst="rect">
            <a:avLst/>
          </a:prstGeom>
          <a:noFill/>
        </p:spPr>
        <p:txBody>
          <a:bodyPr wrap="square" rtlCol="0">
            <a:spAutoFit/>
          </a:bodyPr>
          <a:lstStyle/>
          <a:p>
            <a:pPr algn="r"/>
            <a:r>
              <a:rPr lang="en-US" sz="1400" dirty="0" smtClean="0">
                <a:solidFill>
                  <a:schemeClr val="bg1">
                    <a:lumMod val="50000"/>
                  </a:schemeClr>
                </a:solidFill>
              </a:rPr>
              <a:t>Graphic from </a:t>
            </a:r>
            <a:r>
              <a:rPr lang="en-US" sz="1400" dirty="0" smtClean="0">
                <a:solidFill>
                  <a:schemeClr val="bg1">
                    <a:lumMod val="50000"/>
                  </a:schemeClr>
                </a:solidFill>
              </a:rPr>
              <a:t>Antonio Torralba</a:t>
            </a:r>
            <a:endParaRPr lang="en-US" sz="1400" dirty="0">
              <a:solidFill>
                <a:schemeClr val="bg1">
                  <a:lumMod val="50000"/>
                </a:schemeClr>
              </a:solidFill>
            </a:endParaRPr>
          </a:p>
        </p:txBody>
      </p:sp>
      <p:pic>
        <p:nvPicPr>
          <p:cNvPr id="15362" name="Picture 2" descr="http://people.csail.mit.edu/torralba/LabelMeArt/posterLabel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594" y="990600"/>
            <a:ext cx="7538406" cy="4343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IMG_0681_mask_output_011"/>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is the original?</a:t>
            </a:r>
            <a:endParaRPr lang="en-US" dirty="0"/>
          </a:p>
        </p:txBody>
      </p:sp>
      <p:pic>
        <p:nvPicPr>
          <p:cNvPr id="4" name="Picture 4" descr="IMG_0681_mask_output_003"/>
          <p:cNvPicPr>
            <a:picLocks noChangeAspect="1" noChangeArrowheads="1"/>
          </p:cNvPicPr>
          <p:nvPr/>
        </p:nvPicPr>
        <p:blipFill>
          <a:blip r:embed="rId2" cstate="print"/>
          <a:srcRect/>
          <a:stretch>
            <a:fillRect/>
          </a:stretch>
        </p:blipFill>
        <p:spPr bwMode="auto">
          <a:xfrm>
            <a:off x="914400" y="1143000"/>
            <a:ext cx="3352800" cy="2514600"/>
          </a:xfrm>
          <a:prstGeom prst="rect">
            <a:avLst/>
          </a:prstGeom>
          <a:noFill/>
          <a:ln w="9525">
            <a:noFill/>
            <a:miter lim="800000"/>
            <a:headEnd/>
            <a:tailEnd/>
          </a:ln>
        </p:spPr>
      </p:pic>
      <p:pic>
        <p:nvPicPr>
          <p:cNvPr id="5" name="Picture 4" descr="IMG_0681_mask_output_011"/>
          <p:cNvPicPr>
            <a:picLocks noChangeAspect="1" noChangeArrowheads="1"/>
          </p:cNvPicPr>
          <p:nvPr/>
        </p:nvPicPr>
        <p:blipFill>
          <a:blip r:embed="rId3" cstate="print"/>
          <a:srcRect/>
          <a:stretch>
            <a:fillRect/>
          </a:stretch>
        </p:blipFill>
        <p:spPr bwMode="auto">
          <a:xfrm>
            <a:off x="5029200" y="2286000"/>
            <a:ext cx="3454400" cy="2590800"/>
          </a:xfrm>
          <a:prstGeom prst="rect">
            <a:avLst/>
          </a:prstGeom>
          <a:noFill/>
          <a:ln w="9525">
            <a:noFill/>
            <a:miter lim="800000"/>
            <a:headEnd/>
            <a:tailEnd/>
          </a:ln>
        </p:spPr>
      </p:pic>
      <p:pic>
        <p:nvPicPr>
          <p:cNvPr id="6" name="Picture 4" descr="teaser_original"/>
          <p:cNvPicPr>
            <a:picLocks noChangeAspect="1" noChangeArrowheads="1"/>
          </p:cNvPicPr>
          <p:nvPr/>
        </p:nvPicPr>
        <p:blipFill>
          <a:blip r:embed="rId4" cstate="print"/>
          <a:srcRect/>
          <a:stretch>
            <a:fillRect/>
          </a:stretch>
        </p:blipFill>
        <p:spPr bwMode="auto">
          <a:xfrm>
            <a:off x="914400" y="4038600"/>
            <a:ext cx="3353791" cy="2514600"/>
          </a:xfrm>
          <a:prstGeom prst="rect">
            <a:avLst/>
          </a:prstGeom>
          <a:noFill/>
          <a:ln w="9525">
            <a:noFill/>
            <a:miter lim="800000"/>
            <a:headEnd/>
            <a:tailEnd/>
          </a:ln>
        </p:spPr>
      </p:pic>
      <p:sp>
        <p:nvSpPr>
          <p:cNvPr id="7" name="TextBox 6"/>
          <p:cNvSpPr txBox="1"/>
          <p:nvPr/>
        </p:nvSpPr>
        <p:spPr>
          <a:xfrm>
            <a:off x="2286000" y="3657600"/>
            <a:ext cx="466794" cy="369332"/>
          </a:xfrm>
          <a:prstGeom prst="rect">
            <a:avLst/>
          </a:prstGeom>
          <a:noFill/>
        </p:spPr>
        <p:txBody>
          <a:bodyPr wrap="none" rtlCol="0">
            <a:spAutoFit/>
          </a:bodyPr>
          <a:lstStyle/>
          <a:p>
            <a:r>
              <a:rPr lang="en-US" dirty="0" smtClean="0"/>
              <a:t>(a)</a:t>
            </a:r>
            <a:endParaRPr lang="en-US" dirty="0"/>
          </a:p>
        </p:txBody>
      </p:sp>
      <p:sp>
        <p:nvSpPr>
          <p:cNvPr id="8" name="TextBox 7"/>
          <p:cNvSpPr txBox="1"/>
          <p:nvPr/>
        </p:nvSpPr>
        <p:spPr>
          <a:xfrm>
            <a:off x="2286000" y="6488668"/>
            <a:ext cx="466794" cy="369332"/>
          </a:xfrm>
          <a:prstGeom prst="rect">
            <a:avLst/>
          </a:prstGeom>
          <a:noFill/>
        </p:spPr>
        <p:txBody>
          <a:bodyPr wrap="none" rtlCol="0">
            <a:spAutoFit/>
          </a:bodyPr>
          <a:lstStyle/>
          <a:p>
            <a:r>
              <a:rPr lang="en-US" dirty="0" smtClean="0"/>
              <a:t>(b)</a:t>
            </a:r>
            <a:endParaRPr lang="en-US" dirty="0"/>
          </a:p>
        </p:txBody>
      </p:sp>
      <p:sp>
        <p:nvSpPr>
          <p:cNvPr id="9" name="TextBox 8"/>
          <p:cNvSpPr txBox="1"/>
          <p:nvPr/>
        </p:nvSpPr>
        <p:spPr>
          <a:xfrm>
            <a:off x="6629400" y="4876800"/>
            <a:ext cx="453970" cy="369332"/>
          </a:xfrm>
          <a:prstGeom prst="rect">
            <a:avLst/>
          </a:prstGeom>
          <a:noFill/>
        </p:spPr>
        <p:txBody>
          <a:bodyPr wrap="none" rtlCol="0">
            <a:spAutoFit/>
          </a:bodyPr>
          <a:lstStyle/>
          <a:p>
            <a:r>
              <a:rPr lang="en-US" dirty="0" smtClean="0"/>
              <a:t>(c)</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it works</a:t>
            </a:r>
            <a:endParaRPr lang="en-US" dirty="0"/>
          </a:p>
        </p:txBody>
      </p:sp>
      <p:sp>
        <p:nvSpPr>
          <p:cNvPr id="3" name="Content Placeholder 2"/>
          <p:cNvSpPr>
            <a:spLocks noGrp="1"/>
          </p:cNvSpPr>
          <p:nvPr>
            <p:ph idx="1"/>
          </p:nvPr>
        </p:nvSpPr>
        <p:spPr/>
        <p:txBody>
          <a:bodyPr/>
          <a:lstStyle/>
          <a:p>
            <a:r>
              <a:rPr lang="en-US" dirty="0" smtClean="0"/>
              <a:t>Find a similar image from a large dataset</a:t>
            </a:r>
          </a:p>
          <a:p>
            <a:r>
              <a:rPr lang="en-US" dirty="0" smtClean="0"/>
              <a:t>Blend a region from that image into the hole</a:t>
            </a:r>
            <a:endParaRPr lang="en-US" dirty="0"/>
          </a:p>
        </p:txBody>
      </p:sp>
      <p:pic>
        <p:nvPicPr>
          <p:cNvPr id="4" name="Picture 10" descr="0007_landscape_00084_132090349_27e120a56c_1_11254121@N00"/>
          <p:cNvPicPr>
            <a:picLocks noChangeAspect="1" noChangeArrowheads="1"/>
          </p:cNvPicPr>
          <p:nvPr/>
        </p:nvPicPr>
        <p:blipFill>
          <a:blip r:embed="rId2" cstate="print"/>
          <a:srcRect/>
          <a:stretch>
            <a:fillRect/>
          </a:stretch>
        </p:blipFill>
        <p:spPr bwMode="auto">
          <a:xfrm>
            <a:off x="5638800" y="3429000"/>
            <a:ext cx="3149600" cy="2362200"/>
          </a:xfrm>
          <a:prstGeom prst="rect">
            <a:avLst/>
          </a:prstGeom>
          <a:noFill/>
          <a:ln w="9525">
            <a:noFill/>
            <a:miter lim="800000"/>
            <a:headEnd/>
            <a:tailEnd/>
          </a:ln>
          <a:effectLst>
            <a:outerShdw dist="38100" dir="2700000" algn="tl" rotWithShape="0">
              <a:srgbClr val="000000">
                <a:alpha val="39999"/>
              </a:srgbClr>
            </a:outerShdw>
          </a:effectLst>
        </p:spPr>
      </p:pic>
      <p:pic>
        <p:nvPicPr>
          <p:cNvPr id="5" name="Picture 15" descr="teaser_input"/>
          <p:cNvPicPr>
            <a:picLocks noChangeAspect="1" noChangeArrowheads="1"/>
          </p:cNvPicPr>
          <p:nvPr/>
        </p:nvPicPr>
        <p:blipFill>
          <a:blip r:embed="rId3" cstate="print"/>
          <a:srcRect/>
          <a:stretch>
            <a:fillRect/>
          </a:stretch>
        </p:blipFill>
        <p:spPr bwMode="auto">
          <a:xfrm>
            <a:off x="304800" y="3505200"/>
            <a:ext cx="3048000" cy="2287277"/>
          </a:xfrm>
          <a:prstGeom prst="rect">
            <a:avLst/>
          </a:prstGeom>
          <a:noFill/>
          <a:effectLst>
            <a:outerShdw blurRad="50800" dist="38100" dir="2700000" algn="tl" rotWithShape="0">
              <a:prstClr val="black">
                <a:alpha val="40000"/>
              </a:prstClr>
            </a:outerShdw>
          </a:effectLst>
        </p:spPr>
      </p:pic>
      <p:sp>
        <p:nvSpPr>
          <p:cNvPr id="6" name="Rounded Rectangle 5"/>
          <p:cNvSpPr/>
          <p:nvPr/>
        </p:nvSpPr>
        <p:spPr>
          <a:xfrm>
            <a:off x="3810000" y="4114800"/>
            <a:ext cx="1371600" cy="102162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Dataset</a:t>
            </a:r>
            <a:endParaRPr lang="en-US" sz="2400" dirty="0">
              <a:solidFill>
                <a:schemeClr val="tx1"/>
              </a:solidFill>
            </a:endParaRPr>
          </a:p>
        </p:txBody>
      </p:sp>
      <p:sp>
        <p:nvSpPr>
          <p:cNvPr id="7" name="Right Arrow 6"/>
          <p:cNvSpPr/>
          <p:nvPr/>
        </p:nvSpPr>
        <p:spPr>
          <a:xfrm>
            <a:off x="5206041" y="44958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lus 7"/>
          <p:cNvSpPr/>
          <p:nvPr/>
        </p:nvSpPr>
        <p:spPr>
          <a:xfrm>
            <a:off x="3377241" y="4429665"/>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594338" y="4658264"/>
            <a:ext cx="2886123" cy="1204234"/>
          </a:xfrm>
          <a:custGeom>
            <a:avLst/>
            <a:gdLst>
              <a:gd name="connsiteX0" fmla="*/ 202613 w 2886123"/>
              <a:gd name="connsiteY0" fmla="*/ 776378 h 1204234"/>
              <a:gd name="connsiteX1" fmla="*/ 254371 w 2886123"/>
              <a:gd name="connsiteY1" fmla="*/ 741872 h 1204234"/>
              <a:gd name="connsiteX2" fmla="*/ 306130 w 2886123"/>
              <a:gd name="connsiteY2" fmla="*/ 690113 h 1204234"/>
              <a:gd name="connsiteX3" fmla="*/ 495911 w 2886123"/>
              <a:gd name="connsiteY3" fmla="*/ 638355 h 1204234"/>
              <a:gd name="connsiteX4" fmla="*/ 754704 w 2886123"/>
              <a:gd name="connsiteY4" fmla="*/ 586596 h 1204234"/>
              <a:gd name="connsiteX5" fmla="*/ 771956 w 2886123"/>
              <a:gd name="connsiteY5" fmla="*/ 534838 h 1204234"/>
              <a:gd name="connsiteX6" fmla="*/ 875473 w 2886123"/>
              <a:gd name="connsiteY6" fmla="*/ 500332 h 1204234"/>
              <a:gd name="connsiteX7" fmla="*/ 927232 w 2886123"/>
              <a:gd name="connsiteY7" fmla="*/ 448574 h 1204234"/>
              <a:gd name="connsiteX8" fmla="*/ 944485 w 2886123"/>
              <a:gd name="connsiteY8" fmla="*/ 396815 h 1204234"/>
              <a:gd name="connsiteX9" fmla="*/ 996243 w 2886123"/>
              <a:gd name="connsiteY9" fmla="*/ 362310 h 1204234"/>
              <a:gd name="connsiteX10" fmla="*/ 1030749 w 2886123"/>
              <a:gd name="connsiteY10" fmla="*/ 310551 h 1204234"/>
              <a:gd name="connsiteX11" fmla="*/ 1082507 w 2886123"/>
              <a:gd name="connsiteY11" fmla="*/ 293298 h 1204234"/>
              <a:gd name="connsiteX12" fmla="*/ 1134266 w 2886123"/>
              <a:gd name="connsiteY12" fmla="*/ 258793 h 1204234"/>
              <a:gd name="connsiteX13" fmla="*/ 1237783 w 2886123"/>
              <a:gd name="connsiteY13" fmla="*/ 241540 h 1204234"/>
              <a:gd name="connsiteX14" fmla="*/ 1807126 w 2886123"/>
              <a:gd name="connsiteY14" fmla="*/ 224287 h 1204234"/>
              <a:gd name="connsiteX15" fmla="*/ 1858885 w 2886123"/>
              <a:gd name="connsiteY15" fmla="*/ 207034 h 1204234"/>
              <a:gd name="connsiteX16" fmla="*/ 1927896 w 2886123"/>
              <a:gd name="connsiteY16" fmla="*/ 189781 h 1204234"/>
              <a:gd name="connsiteX17" fmla="*/ 2031413 w 2886123"/>
              <a:gd name="connsiteY17" fmla="*/ 103517 h 1204234"/>
              <a:gd name="connsiteX18" fmla="*/ 2048666 w 2886123"/>
              <a:gd name="connsiteY18" fmla="*/ 51759 h 1204234"/>
              <a:gd name="connsiteX19" fmla="*/ 2152183 w 2886123"/>
              <a:gd name="connsiteY19" fmla="*/ 0 h 1204234"/>
              <a:gd name="connsiteX20" fmla="*/ 2203941 w 2886123"/>
              <a:gd name="connsiteY20" fmla="*/ 17253 h 1204234"/>
              <a:gd name="connsiteX21" fmla="*/ 2272953 w 2886123"/>
              <a:gd name="connsiteY21" fmla="*/ 34506 h 1204234"/>
              <a:gd name="connsiteX22" fmla="*/ 2324711 w 2886123"/>
              <a:gd name="connsiteY22" fmla="*/ 138023 h 1204234"/>
              <a:gd name="connsiteX23" fmla="*/ 2359217 w 2886123"/>
              <a:gd name="connsiteY23" fmla="*/ 189781 h 1204234"/>
              <a:gd name="connsiteX24" fmla="*/ 2376470 w 2886123"/>
              <a:gd name="connsiteY24" fmla="*/ 258793 h 1204234"/>
              <a:gd name="connsiteX25" fmla="*/ 2393722 w 2886123"/>
              <a:gd name="connsiteY25" fmla="*/ 310551 h 1204234"/>
              <a:gd name="connsiteX26" fmla="*/ 2410975 w 2886123"/>
              <a:gd name="connsiteY26" fmla="*/ 483079 h 1204234"/>
              <a:gd name="connsiteX27" fmla="*/ 2497239 w 2886123"/>
              <a:gd name="connsiteY27" fmla="*/ 586596 h 1204234"/>
              <a:gd name="connsiteX28" fmla="*/ 2566251 w 2886123"/>
              <a:gd name="connsiteY28" fmla="*/ 690113 h 1204234"/>
              <a:gd name="connsiteX29" fmla="*/ 2669768 w 2886123"/>
              <a:gd name="connsiteY29" fmla="*/ 741872 h 1204234"/>
              <a:gd name="connsiteX30" fmla="*/ 2704273 w 2886123"/>
              <a:gd name="connsiteY30" fmla="*/ 862642 h 1204234"/>
              <a:gd name="connsiteX31" fmla="*/ 2738779 w 2886123"/>
              <a:gd name="connsiteY31" fmla="*/ 914400 h 1204234"/>
              <a:gd name="connsiteX32" fmla="*/ 2756032 w 2886123"/>
              <a:gd name="connsiteY32" fmla="*/ 966159 h 1204234"/>
              <a:gd name="connsiteX33" fmla="*/ 2773285 w 2886123"/>
              <a:gd name="connsiteY33" fmla="*/ 1035170 h 1204234"/>
              <a:gd name="connsiteX34" fmla="*/ 2825043 w 2886123"/>
              <a:gd name="connsiteY34" fmla="*/ 1086928 h 1204234"/>
              <a:gd name="connsiteX35" fmla="*/ 2859549 w 2886123"/>
              <a:gd name="connsiteY35" fmla="*/ 1138687 h 1204234"/>
              <a:gd name="connsiteX36" fmla="*/ 2221194 w 2886123"/>
              <a:gd name="connsiteY36" fmla="*/ 1138687 h 1204234"/>
              <a:gd name="connsiteX37" fmla="*/ 1531081 w 2886123"/>
              <a:gd name="connsiteY37" fmla="*/ 1173193 h 1204234"/>
              <a:gd name="connsiteX38" fmla="*/ 789209 w 2886123"/>
              <a:gd name="connsiteY38" fmla="*/ 1155940 h 1204234"/>
              <a:gd name="connsiteX39" fmla="*/ 720198 w 2886123"/>
              <a:gd name="connsiteY39" fmla="*/ 1138687 h 1204234"/>
              <a:gd name="connsiteX40" fmla="*/ 582175 w 2886123"/>
              <a:gd name="connsiteY40" fmla="*/ 1121434 h 1204234"/>
              <a:gd name="connsiteX41" fmla="*/ 150854 w 2886123"/>
              <a:gd name="connsiteY41" fmla="*/ 1104181 h 1204234"/>
              <a:gd name="connsiteX42" fmla="*/ 30085 w 2886123"/>
              <a:gd name="connsiteY42" fmla="*/ 1035170 h 1204234"/>
              <a:gd name="connsiteX43" fmla="*/ 81843 w 2886123"/>
              <a:gd name="connsiteY43" fmla="*/ 1000664 h 1204234"/>
              <a:gd name="connsiteX44" fmla="*/ 116349 w 2886123"/>
              <a:gd name="connsiteY44" fmla="*/ 862642 h 1204234"/>
              <a:gd name="connsiteX45" fmla="*/ 133602 w 2886123"/>
              <a:gd name="connsiteY45" fmla="*/ 793630 h 1204234"/>
              <a:gd name="connsiteX46" fmla="*/ 202613 w 2886123"/>
              <a:gd name="connsiteY46" fmla="*/ 776378 h 120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86123" h="1204234">
                <a:moveTo>
                  <a:pt x="202613" y="776378"/>
                </a:moveTo>
                <a:cubicBezTo>
                  <a:pt x="222741" y="767752"/>
                  <a:pt x="238442" y="755146"/>
                  <a:pt x="254371" y="741872"/>
                </a:cubicBezTo>
                <a:cubicBezTo>
                  <a:pt x="273115" y="726252"/>
                  <a:pt x="284801" y="701962"/>
                  <a:pt x="306130" y="690113"/>
                </a:cubicBezTo>
                <a:cubicBezTo>
                  <a:pt x="351087" y="665137"/>
                  <a:pt x="443623" y="647582"/>
                  <a:pt x="495911" y="638355"/>
                </a:cubicBezTo>
                <a:cubicBezTo>
                  <a:pt x="734945" y="596172"/>
                  <a:pt x="632917" y="627192"/>
                  <a:pt x="754704" y="586596"/>
                </a:cubicBezTo>
                <a:cubicBezTo>
                  <a:pt x="760455" y="569343"/>
                  <a:pt x="757158" y="545408"/>
                  <a:pt x="771956" y="534838"/>
                </a:cubicBezTo>
                <a:cubicBezTo>
                  <a:pt x="801553" y="513697"/>
                  <a:pt x="875473" y="500332"/>
                  <a:pt x="875473" y="500332"/>
                </a:cubicBezTo>
                <a:cubicBezTo>
                  <a:pt x="892726" y="483079"/>
                  <a:pt x="913698" y="468875"/>
                  <a:pt x="927232" y="448574"/>
                </a:cubicBezTo>
                <a:cubicBezTo>
                  <a:pt x="937320" y="433442"/>
                  <a:pt x="933124" y="411016"/>
                  <a:pt x="944485" y="396815"/>
                </a:cubicBezTo>
                <a:cubicBezTo>
                  <a:pt x="957438" y="380624"/>
                  <a:pt x="978990" y="373812"/>
                  <a:pt x="996243" y="362310"/>
                </a:cubicBezTo>
                <a:cubicBezTo>
                  <a:pt x="1007745" y="345057"/>
                  <a:pt x="1014557" y="323504"/>
                  <a:pt x="1030749" y="310551"/>
                </a:cubicBezTo>
                <a:cubicBezTo>
                  <a:pt x="1044950" y="299190"/>
                  <a:pt x="1066241" y="301431"/>
                  <a:pt x="1082507" y="293298"/>
                </a:cubicBezTo>
                <a:cubicBezTo>
                  <a:pt x="1101053" y="284025"/>
                  <a:pt x="1114595" y="265350"/>
                  <a:pt x="1134266" y="258793"/>
                </a:cubicBezTo>
                <a:cubicBezTo>
                  <a:pt x="1167453" y="247731"/>
                  <a:pt x="1202847" y="243332"/>
                  <a:pt x="1237783" y="241540"/>
                </a:cubicBezTo>
                <a:cubicBezTo>
                  <a:pt x="1427402" y="231816"/>
                  <a:pt x="1617345" y="230038"/>
                  <a:pt x="1807126" y="224287"/>
                </a:cubicBezTo>
                <a:cubicBezTo>
                  <a:pt x="1824379" y="218536"/>
                  <a:pt x="1841398" y="212030"/>
                  <a:pt x="1858885" y="207034"/>
                </a:cubicBezTo>
                <a:cubicBezTo>
                  <a:pt x="1881684" y="200520"/>
                  <a:pt x="1906102" y="199121"/>
                  <a:pt x="1927896" y="189781"/>
                </a:cubicBezTo>
                <a:cubicBezTo>
                  <a:pt x="1969931" y="171766"/>
                  <a:pt x="2000322" y="134608"/>
                  <a:pt x="2031413" y="103517"/>
                </a:cubicBezTo>
                <a:cubicBezTo>
                  <a:pt x="2037164" y="86264"/>
                  <a:pt x="2037305" y="65960"/>
                  <a:pt x="2048666" y="51759"/>
                </a:cubicBezTo>
                <a:cubicBezTo>
                  <a:pt x="2072990" y="21353"/>
                  <a:pt x="2118086" y="11366"/>
                  <a:pt x="2152183" y="0"/>
                </a:cubicBezTo>
                <a:cubicBezTo>
                  <a:pt x="2169436" y="5751"/>
                  <a:pt x="2186455" y="12257"/>
                  <a:pt x="2203941" y="17253"/>
                </a:cubicBezTo>
                <a:cubicBezTo>
                  <a:pt x="2226741" y="23767"/>
                  <a:pt x="2253223" y="21353"/>
                  <a:pt x="2272953" y="34506"/>
                </a:cubicBezTo>
                <a:cubicBezTo>
                  <a:pt x="2310035" y="59227"/>
                  <a:pt x="2307488" y="103578"/>
                  <a:pt x="2324711" y="138023"/>
                </a:cubicBezTo>
                <a:cubicBezTo>
                  <a:pt x="2333984" y="156569"/>
                  <a:pt x="2347715" y="172528"/>
                  <a:pt x="2359217" y="189781"/>
                </a:cubicBezTo>
                <a:cubicBezTo>
                  <a:pt x="2364968" y="212785"/>
                  <a:pt x="2369956" y="235993"/>
                  <a:pt x="2376470" y="258793"/>
                </a:cubicBezTo>
                <a:cubicBezTo>
                  <a:pt x="2381466" y="276279"/>
                  <a:pt x="2390957" y="292577"/>
                  <a:pt x="2393722" y="310551"/>
                </a:cubicBezTo>
                <a:cubicBezTo>
                  <a:pt x="2402510" y="367675"/>
                  <a:pt x="2397979" y="426763"/>
                  <a:pt x="2410975" y="483079"/>
                </a:cubicBezTo>
                <a:cubicBezTo>
                  <a:pt x="2419645" y="520648"/>
                  <a:pt x="2477145" y="560761"/>
                  <a:pt x="2497239" y="586596"/>
                </a:cubicBezTo>
                <a:cubicBezTo>
                  <a:pt x="2522700" y="619331"/>
                  <a:pt x="2526908" y="676999"/>
                  <a:pt x="2566251" y="690113"/>
                </a:cubicBezTo>
                <a:cubicBezTo>
                  <a:pt x="2637680" y="713923"/>
                  <a:pt x="2602877" y="697278"/>
                  <a:pt x="2669768" y="741872"/>
                </a:cubicBezTo>
                <a:cubicBezTo>
                  <a:pt x="2675296" y="763986"/>
                  <a:pt x="2691896" y="837889"/>
                  <a:pt x="2704273" y="862642"/>
                </a:cubicBezTo>
                <a:cubicBezTo>
                  <a:pt x="2713546" y="881188"/>
                  <a:pt x="2727277" y="897147"/>
                  <a:pt x="2738779" y="914400"/>
                </a:cubicBezTo>
                <a:cubicBezTo>
                  <a:pt x="2744530" y="931653"/>
                  <a:pt x="2751036" y="948672"/>
                  <a:pt x="2756032" y="966159"/>
                </a:cubicBezTo>
                <a:cubicBezTo>
                  <a:pt x="2762546" y="988958"/>
                  <a:pt x="2761521" y="1014583"/>
                  <a:pt x="2773285" y="1035170"/>
                </a:cubicBezTo>
                <a:cubicBezTo>
                  <a:pt x="2785390" y="1056354"/>
                  <a:pt x="2809423" y="1068184"/>
                  <a:pt x="2825043" y="1086928"/>
                </a:cubicBezTo>
                <a:cubicBezTo>
                  <a:pt x="2838318" y="1102857"/>
                  <a:pt x="2848047" y="1121434"/>
                  <a:pt x="2859549" y="1138687"/>
                </a:cubicBezTo>
                <a:cubicBezTo>
                  <a:pt x="2597360" y="1204234"/>
                  <a:pt x="2886123" y="1138687"/>
                  <a:pt x="2221194" y="1138687"/>
                </a:cubicBezTo>
                <a:cubicBezTo>
                  <a:pt x="2052466" y="1138687"/>
                  <a:pt x="1719786" y="1161399"/>
                  <a:pt x="1531081" y="1173193"/>
                </a:cubicBezTo>
                <a:lnTo>
                  <a:pt x="789209" y="1155940"/>
                </a:lnTo>
                <a:cubicBezTo>
                  <a:pt x="765519" y="1154932"/>
                  <a:pt x="743587" y="1142585"/>
                  <a:pt x="720198" y="1138687"/>
                </a:cubicBezTo>
                <a:cubicBezTo>
                  <a:pt x="674463" y="1131064"/>
                  <a:pt x="628456" y="1124239"/>
                  <a:pt x="582175" y="1121434"/>
                </a:cubicBezTo>
                <a:cubicBezTo>
                  <a:pt x="438550" y="1112729"/>
                  <a:pt x="294628" y="1109932"/>
                  <a:pt x="150854" y="1104181"/>
                </a:cubicBezTo>
                <a:cubicBezTo>
                  <a:pt x="141732" y="1102661"/>
                  <a:pt x="0" y="1110381"/>
                  <a:pt x="30085" y="1035170"/>
                </a:cubicBezTo>
                <a:cubicBezTo>
                  <a:pt x="37786" y="1015918"/>
                  <a:pt x="64590" y="1012166"/>
                  <a:pt x="81843" y="1000664"/>
                </a:cubicBezTo>
                <a:cubicBezTo>
                  <a:pt x="112673" y="908176"/>
                  <a:pt x="88590" y="987556"/>
                  <a:pt x="116349" y="862642"/>
                </a:cubicBezTo>
                <a:cubicBezTo>
                  <a:pt x="121493" y="839495"/>
                  <a:pt x="116835" y="810397"/>
                  <a:pt x="133602" y="793630"/>
                </a:cubicBezTo>
                <a:cubicBezTo>
                  <a:pt x="152249" y="774983"/>
                  <a:pt x="182485" y="785004"/>
                  <a:pt x="202613" y="776378"/>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9" idx="42"/>
          </p:cNvCxnSpPr>
          <p:nvPr/>
        </p:nvCxnSpPr>
        <p:spPr>
          <a:xfrm flipH="1">
            <a:off x="3276600" y="5693434"/>
            <a:ext cx="2347823" cy="215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Principal</a:t>
            </a:r>
            <a:endParaRPr lang="en-US" dirty="0"/>
          </a:p>
        </p:txBody>
      </p:sp>
      <p:grpSp>
        <p:nvGrpSpPr>
          <p:cNvPr id="19" name="Group 18"/>
          <p:cNvGrpSpPr>
            <a:grpSpLocks noChangeAspect="1"/>
          </p:cNvGrpSpPr>
          <p:nvPr/>
        </p:nvGrpSpPr>
        <p:grpSpPr>
          <a:xfrm>
            <a:off x="685800" y="1143000"/>
            <a:ext cx="7696200" cy="4154586"/>
            <a:chOff x="304800" y="1981200"/>
            <a:chExt cx="8610600" cy="4648200"/>
          </a:xfrm>
        </p:grpSpPr>
        <p:sp>
          <p:nvSpPr>
            <p:cNvPr id="4" name="Rounded Rectangle 3"/>
            <p:cNvSpPr/>
            <p:nvPr/>
          </p:nvSpPr>
          <p:spPr>
            <a:xfrm>
              <a:off x="304800" y="3352800"/>
              <a:ext cx="1524000" cy="12954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Input Image</a:t>
              </a:r>
              <a:endParaRPr lang="en-US" sz="2400" dirty="0">
                <a:solidFill>
                  <a:schemeClr val="tx1"/>
                </a:solidFill>
              </a:endParaRPr>
            </a:p>
          </p:txBody>
        </p:sp>
        <p:sp>
          <p:nvSpPr>
            <p:cNvPr id="8" name="Rounded Rectangle 7"/>
            <p:cNvSpPr/>
            <p:nvPr/>
          </p:nvSpPr>
          <p:spPr>
            <a:xfrm>
              <a:off x="2718759" y="3048000"/>
              <a:ext cx="2209800" cy="11430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Images</a:t>
              </a:r>
              <a:endParaRPr lang="en-US" sz="2400" dirty="0">
                <a:solidFill>
                  <a:schemeClr val="tx1"/>
                </a:solidFill>
              </a:endParaRPr>
            </a:p>
          </p:txBody>
        </p:sp>
        <p:sp>
          <p:nvSpPr>
            <p:cNvPr id="9" name="Rounded Rectangle 8"/>
            <p:cNvSpPr/>
            <p:nvPr/>
          </p:nvSpPr>
          <p:spPr>
            <a:xfrm>
              <a:off x="2718759" y="4495800"/>
              <a:ext cx="2133600" cy="11430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Associated Info</a:t>
              </a:r>
              <a:endParaRPr lang="en-US" sz="2400" dirty="0">
                <a:solidFill>
                  <a:schemeClr val="tx1"/>
                </a:solidFill>
              </a:endParaRPr>
            </a:p>
          </p:txBody>
        </p:sp>
        <p:sp>
          <p:nvSpPr>
            <p:cNvPr id="10" name="Rounded Rectangle 9"/>
            <p:cNvSpPr/>
            <p:nvPr/>
          </p:nvSpPr>
          <p:spPr>
            <a:xfrm>
              <a:off x="2514600" y="1981200"/>
              <a:ext cx="2580735" cy="38100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p:cNvSpPr txBox="1"/>
            <p:nvPr/>
          </p:nvSpPr>
          <p:spPr>
            <a:xfrm>
              <a:off x="2566359" y="2286000"/>
              <a:ext cx="2383986" cy="523220"/>
            </a:xfrm>
            <a:prstGeom prst="rect">
              <a:avLst/>
            </a:prstGeom>
            <a:noFill/>
          </p:spPr>
          <p:txBody>
            <a:bodyPr wrap="none" rtlCol="0">
              <a:spAutoFit/>
            </a:bodyPr>
            <a:lstStyle/>
            <a:p>
              <a:r>
                <a:rPr lang="en-US" sz="2400" dirty="0" smtClean="0"/>
                <a:t>Huge Dataset</a:t>
              </a:r>
              <a:endParaRPr lang="en-US" sz="2400" dirty="0"/>
            </a:p>
          </p:txBody>
        </p:sp>
        <p:sp>
          <p:nvSpPr>
            <p:cNvPr id="12" name="Rounded Rectangle 11"/>
            <p:cNvSpPr/>
            <p:nvPr/>
          </p:nvSpPr>
          <p:spPr>
            <a:xfrm>
              <a:off x="6705600" y="3124200"/>
              <a:ext cx="2209800" cy="19050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Info from Most Similar Images</a:t>
              </a:r>
              <a:endParaRPr lang="en-US" sz="2400" dirty="0">
                <a:solidFill>
                  <a:schemeClr val="tx1"/>
                </a:solidFill>
              </a:endParaRPr>
            </a:p>
          </p:txBody>
        </p:sp>
        <p:sp>
          <p:nvSpPr>
            <p:cNvPr id="14" name="Plus 13"/>
            <p:cNvSpPr/>
            <p:nvPr/>
          </p:nvSpPr>
          <p:spPr>
            <a:xfrm>
              <a:off x="1905000" y="3733800"/>
              <a:ext cx="457200" cy="533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Right Arrow 14"/>
            <p:cNvSpPr/>
            <p:nvPr/>
          </p:nvSpPr>
          <p:spPr>
            <a:xfrm>
              <a:off x="5181600" y="3810000"/>
              <a:ext cx="1295400" cy="3119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TextBox 15"/>
            <p:cNvSpPr txBox="1"/>
            <p:nvPr/>
          </p:nvSpPr>
          <p:spPr>
            <a:xfrm>
              <a:off x="5164248" y="3024045"/>
              <a:ext cx="1289066" cy="791991"/>
            </a:xfrm>
            <a:prstGeom prst="rect">
              <a:avLst/>
            </a:prstGeom>
            <a:noFill/>
          </p:spPr>
          <p:txBody>
            <a:bodyPr wrap="none" rtlCol="0">
              <a:spAutoFit/>
            </a:bodyPr>
            <a:lstStyle/>
            <a:p>
              <a:pPr algn="ctr"/>
              <a:r>
                <a:rPr lang="en-US" sz="2000" dirty="0" smtClean="0">
                  <a:latin typeface="+mn-lt"/>
                </a:rPr>
                <a:t>image</a:t>
              </a:r>
            </a:p>
            <a:p>
              <a:pPr algn="ctr"/>
              <a:r>
                <a:rPr lang="en-US" sz="2000" dirty="0" smtClean="0">
                  <a:latin typeface="+mn-lt"/>
                </a:rPr>
                <a:t>matching</a:t>
              </a:r>
              <a:endParaRPr lang="en-US" sz="2000" dirty="0">
                <a:latin typeface="+mn-lt"/>
              </a:endParaRPr>
            </a:p>
          </p:txBody>
        </p:sp>
        <p:sp>
          <p:nvSpPr>
            <p:cNvPr id="17" name="Curved Up Arrow 16"/>
            <p:cNvSpPr/>
            <p:nvPr/>
          </p:nvSpPr>
          <p:spPr>
            <a:xfrm flipH="1">
              <a:off x="914400" y="5181600"/>
              <a:ext cx="6934200" cy="14478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sp>
        <p:nvSpPr>
          <p:cNvPr id="18" name="TextBox 17"/>
          <p:cNvSpPr txBox="1"/>
          <p:nvPr/>
        </p:nvSpPr>
        <p:spPr>
          <a:xfrm>
            <a:off x="457200" y="5715000"/>
            <a:ext cx="8001000" cy="830997"/>
          </a:xfrm>
          <a:prstGeom prst="rect">
            <a:avLst/>
          </a:prstGeom>
          <a:noFill/>
        </p:spPr>
        <p:txBody>
          <a:bodyPr wrap="square" rtlCol="0">
            <a:spAutoFit/>
          </a:bodyPr>
          <a:lstStyle/>
          <a:p>
            <a:r>
              <a:rPr lang="en-US" sz="2400" dirty="0" smtClean="0">
                <a:latin typeface="+mn-lt"/>
              </a:rPr>
              <a:t>Trick: If you have enough images, the dataset will contain very similar images that you can find with simple </a:t>
            </a:r>
            <a:r>
              <a:rPr lang="en-US" sz="2400" dirty="0" err="1" smtClean="0">
                <a:latin typeface="+mn-lt"/>
              </a:rPr>
              <a:t>maching</a:t>
            </a:r>
            <a:r>
              <a:rPr lang="en-US" sz="2400" dirty="0" smtClean="0">
                <a:latin typeface="+mn-lt"/>
              </a:rPr>
              <a:t> methods. </a:t>
            </a:r>
            <a:endParaRPr lang="en-US" sz="24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images is enough?</a:t>
            </a:r>
            <a:endParaRPr lang="en-US" dirty="0"/>
          </a:p>
        </p:txBody>
      </p:sp>
      <p:sp>
        <p:nvSpPr>
          <p:cNvPr id="3" name="Content Placeholder 2"/>
          <p:cNvSpPr>
            <a:spLocks noGrp="1"/>
          </p:cNvSpPr>
          <p:nvPr>
            <p:ph idx="1"/>
          </p:nvPr>
        </p:nvSpPr>
        <p:spPr/>
        <p:txBody>
          <a:bodyPr/>
          <a:lstStyle/>
          <a:p>
            <a:endParaRPr lang="en-US"/>
          </a:p>
        </p:txBody>
      </p:sp>
      <p:pic>
        <p:nvPicPr>
          <p:cNvPr id="4" name="Picture 12" descr="teaser_input"/>
          <p:cNvPicPr>
            <a:picLocks noChangeAspect="1" noChangeArrowheads="1"/>
          </p:cNvPicPr>
          <p:nvPr/>
        </p:nvPicPr>
        <p:blipFill>
          <a:blip r:embed="rId2" cstate="print"/>
          <a:srcRect/>
          <a:stretch>
            <a:fillRect/>
          </a:stretch>
        </p:blipFill>
        <p:spPr bwMode="auto">
          <a:xfrm>
            <a:off x="3624263" y="2159000"/>
            <a:ext cx="1895475" cy="1422400"/>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7012" name="Picture 20" descr="0002_scenery_00022_192691632_7262b1a623_69_86901650@N00"/>
          <p:cNvPicPr>
            <a:picLocks noChangeAspect="1" noChangeArrowheads="1"/>
          </p:cNvPicPr>
          <p:nvPr/>
        </p:nvPicPr>
        <p:blipFill>
          <a:blip r:embed="rId3" cstate="print"/>
          <a:srcRect/>
          <a:stretch>
            <a:fillRect/>
          </a:stretch>
        </p:blipFill>
        <p:spPr bwMode="auto">
          <a:xfrm>
            <a:off x="990600" y="3886200"/>
            <a:ext cx="1204913" cy="1604963"/>
          </a:xfrm>
          <a:prstGeom prst="rect">
            <a:avLst/>
          </a:prstGeom>
          <a:noFill/>
          <a:ln w="9525">
            <a:noFill/>
            <a:miter lim="800000"/>
            <a:headEnd/>
            <a:tailEnd/>
          </a:ln>
          <a:effectLst>
            <a:outerShdw dist="38100" dir="2700000" algn="tl" rotWithShape="0">
              <a:srgbClr val="000000">
                <a:alpha val="39999"/>
              </a:srgbClr>
            </a:outerShdw>
          </a:effectLst>
        </p:spPr>
      </p:pic>
      <p:pic>
        <p:nvPicPr>
          <p:cNvPr id="597013" name="Picture 21" descr="0003_unlabelled_jlandscape-0007_image_007067"/>
          <p:cNvPicPr>
            <a:picLocks noChangeAspect="1" noChangeArrowheads="1"/>
          </p:cNvPicPr>
          <p:nvPr/>
        </p:nvPicPr>
        <p:blipFill>
          <a:blip r:embed="rId4" cstate="print"/>
          <a:srcRect/>
          <a:stretch>
            <a:fillRect/>
          </a:stretch>
        </p:blipFill>
        <p:spPr bwMode="auto">
          <a:xfrm>
            <a:off x="914400" y="533400"/>
            <a:ext cx="1141413" cy="1524000"/>
          </a:xfrm>
          <a:prstGeom prst="rect">
            <a:avLst/>
          </a:prstGeom>
          <a:noFill/>
          <a:ln w="9525">
            <a:noFill/>
            <a:miter lim="800000"/>
            <a:headEnd/>
            <a:tailEnd/>
          </a:ln>
          <a:effectLst>
            <a:outerShdw dist="38100" dir="2700000" algn="tl" rotWithShape="0">
              <a:srgbClr val="000000">
                <a:alpha val="39999"/>
              </a:srgbClr>
            </a:outerShdw>
          </a:effectLst>
        </p:spPr>
      </p:pic>
      <p:pic>
        <p:nvPicPr>
          <p:cNvPr id="597014" name="Picture 22" descr="0004_scenery_00034_306202524_c6a3a17925_105_54201875@N00"/>
          <p:cNvPicPr>
            <a:picLocks noChangeAspect="1" noChangeArrowheads="1"/>
          </p:cNvPicPr>
          <p:nvPr/>
        </p:nvPicPr>
        <p:blipFill>
          <a:blip r:embed="rId5" cstate="print"/>
          <a:srcRect/>
          <a:stretch>
            <a:fillRect/>
          </a:stretch>
        </p:blipFill>
        <p:spPr bwMode="auto">
          <a:xfrm>
            <a:off x="2819400" y="4419600"/>
            <a:ext cx="1581150" cy="1185863"/>
          </a:xfrm>
          <a:prstGeom prst="rect">
            <a:avLst/>
          </a:prstGeom>
          <a:noFill/>
          <a:ln w="9525">
            <a:noFill/>
            <a:miter lim="800000"/>
            <a:headEnd/>
            <a:tailEnd/>
          </a:ln>
          <a:effectLst>
            <a:outerShdw dist="38100" dir="2700000" algn="tl" rotWithShape="0">
              <a:srgbClr val="000000">
                <a:alpha val="39999"/>
              </a:srgbClr>
            </a:outerShdw>
          </a:effectLst>
        </p:spPr>
      </p:pic>
      <p:pic>
        <p:nvPicPr>
          <p:cNvPr id="597015" name="Picture 23" descr="0005_unlabelled_landscape-0051_image_051342"/>
          <p:cNvPicPr>
            <a:picLocks noChangeAspect="1" noChangeArrowheads="1"/>
          </p:cNvPicPr>
          <p:nvPr/>
        </p:nvPicPr>
        <p:blipFill>
          <a:blip r:embed="rId6" cstate="print"/>
          <a:srcRect/>
          <a:stretch>
            <a:fillRect/>
          </a:stretch>
        </p:blipFill>
        <p:spPr bwMode="auto">
          <a:xfrm>
            <a:off x="2590800" y="58738"/>
            <a:ext cx="1447800" cy="1084262"/>
          </a:xfrm>
          <a:prstGeom prst="rect">
            <a:avLst/>
          </a:prstGeom>
          <a:noFill/>
          <a:ln w="9525">
            <a:noFill/>
            <a:miter lim="800000"/>
            <a:headEnd/>
            <a:tailEnd/>
          </a:ln>
          <a:effectLst>
            <a:outerShdw dist="38100" dir="2700000" algn="tl" rotWithShape="0">
              <a:srgbClr val="000000">
                <a:alpha val="39999"/>
              </a:srgbClr>
            </a:outerShdw>
          </a:effectLst>
        </p:spPr>
      </p:pic>
      <p:pic>
        <p:nvPicPr>
          <p:cNvPr id="597016" name="Picture 24" descr="0006_vacation_00015_34293411_a0921e9bb9_23_36083508@N00"/>
          <p:cNvPicPr>
            <a:picLocks noChangeAspect="1" noChangeArrowheads="1"/>
          </p:cNvPicPr>
          <p:nvPr/>
        </p:nvPicPr>
        <p:blipFill>
          <a:blip r:embed="rId7" cstate="print"/>
          <a:srcRect/>
          <a:stretch>
            <a:fillRect/>
          </a:stretch>
        </p:blipFill>
        <p:spPr bwMode="auto">
          <a:xfrm>
            <a:off x="7234238" y="2133600"/>
            <a:ext cx="1604962" cy="1209675"/>
          </a:xfrm>
          <a:prstGeom prst="rect">
            <a:avLst/>
          </a:prstGeom>
          <a:noFill/>
          <a:ln w="9525">
            <a:noFill/>
            <a:miter lim="800000"/>
            <a:headEnd/>
            <a:tailEnd/>
          </a:ln>
          <a:effectLst>
            <a:outerShdw dist="38100" dir="2700000" algn="tl" rotWithShape="0">
              <a:srgbClr val="000000">
                <a:alpha val="39999"/>
              </a:srgbClr>
            </a:outerShdw>
          </a:effectLst>
        </p:spPr>
      </p:pic>
      <p:pic>
        <p:nvPicPr>
          <p:cNvPr id="597017" name="Picture 25" descr="0007_river_00094_101141378_afffb5b74b_28_99737037@N00"/>
          <p:cNvPicPr>
            <a:picLocks noChangeAspect="1" noChangeArrowheads="1"/>
          </p:cNvPicPr>
          <p:nvPr/>
        </p:nvPicPr>
        <p:blipFill>
          <a:blip r:embed="rId8" cstate="print"/>
          <a:srcRect/>
          <a:stretch>
            <a:fillRect/>
          </a:stretch>
        </p:blipFill>
        <p:spPr bwMode="auto">
          <a:xfrm>
            <a:off x="4876800" y="4267200"/>
            <a:ext cx="1604963" cy="1203325"/>
          </a:xfrm>
          <a:prstGeom prst="rect">
            <a:avLst/>
          </a:prstGeom>
          <a:noFill/>
          <a:ln w="9525">
            <a:noFill/>
            <a:miter lim="800000"/>
            <a:headEnd/>
            <a:tailEnd/>
          </a:ln>
          <a:effectLst>
            <a:outerShdw dist="38100" dir="2700000" algn="tl" rotWithShape="0">
              <a:srgbClr val="000000">
                <a:alpha val="39999"/>
              </a:srgbClr>
            </a:outerShdw>
          </a:effectLst>
        </p:spPr>
      </p:pic>
      <p:pic>
        <p:nvPicPr>
          <p:cNvPr id="597018" name="Picture 26" descr="0008_vacation_00075_73543768_2b41c11284_34_45447737@N00"/>
          <p:cNvPicPr>
            <a:picLocks noChangeAspect="1" noChangeArrowheads="1"/>
          </p:cNvPicPr>
          <p:nvPr/>
        </p:nvPicPr>
        <p:blipFill>
          <a:blip r:embed="rId9" cstate="print"/>
          <a:srcRect/>
          <a:stretch>
            <a:fillRect/>
          </a:stretch>
        </p:blipFill>
        <p:spPr bwMode="auto">
          <a:xfrm>
            <a:off x="304800" y="2514600"/>
            <a:ext cx="1371600" cy="1027113"/>
          </a:xfrm>
          <a:prstGeom prst="rect">
            <a:avLst/>
          </a:prstGeom>
          <a:noFill/>
          <a:ln w="9525">
            <a:noFill/>
            <a:miter lim="800000"/>
            <a:headEnd/>
            <a:tailEnd/>
          </a:ln>
          <a:effectLst>
            <a:outerShdw dist="38100" dir="2700000" algn="tl" rotWithShape="0">
              <a:srgbClr val="000000">
                <a:alpha val="39999"/>
              </a:srgbClr>
            </a:outerShdw>
          </a:effectLst>
        </p:spPr>
      </p:pic>
      <p:pic>
        <p:nvPicPr>
          <p:cNvPr id="597019" name="Picture 27" descr="0009_vacation2_00011_93849155_618bf94392_15_81504796@N00"/>
          <p:cNvPicPr>
            <a:picLocks noChangeAspect="1" noChangeArrowheads="1"/>
          </p:cNvPicPr>
          <p:nvPr/>
        </p:nvPicPr>
        <p:blipFill>
          <a:blip r:embed="rId10" cstate="print"/>
          <a:srcRect/>
          <a:stretch>
            <a:fillRect/>
          </a:stretch>
        </p:blipFill>
        <p:spPr bwMode="auto">
          <a:xfrm>
            <a:off x="6858000" y="609600"/>
            <a:ext cx="1604963" cy="1198563"/>
          </a:xfrm>
          <a:prstGeom prst="rect">
            <a:avLst/>
          </a:prstGeom>
          <a:noFill/>
          <a:ln w="9525">
            <a:noFill/>
            <a:miter lim="800000"/>
            <a:headEnd/>
            <a:tailEnd/>
          </a:ln>
          <a:effectLst>
            <a:outerShdw dist="38100" dir="2700000" algn="tl" rotWithShape="0">
              <a:srgbClr val="000000">
                <a:alpha val="39999"/>
              </a:srgbClr>
            </a:outerShdw>
          </a:effectLst>
        </p:spPr>
      </p:pic>
      <p:pic>
        <p:nvPicPr>
          <p:cNvPr id="597020" name="Picture 28" descr="0010_scenic_00019_374590006_2c5ef01699_143_86537549@N00"/>
          <p:cNvPicPr>
            <a:picLocks noChangeAspect="1" noChangeArrowheads="1"/>
          </p:cNvPicPr>
          <p:nvPr/>
        </p:nvPicPr>
        <p:blipFill>
          <a:blip r:embed="rId11" cstate="print"/>
          <a:srcRect/>
          <a:stretch>
            <a:fillRect/>
          </a:stretch>
        </p:blipFill>
        <p:spPr bwMode="auto">
          <a:xfrm>
            <a:off x="7100888" y="3576638"/>
            <a:ext cx="1204912" cy="1604962"/>
          </a:xfrm>
          <a:prstGeom prst="rect">
            <a:avLst/>
          </a:prstGeom>
          <a:noFill/>
          <a:ln w="9525">
            <a:noFill/>
            <a:miter lim="800000"/>
            <a:headEnd/>
            <a:tailEnd/>
          </a:ln>
          <a:effectLst>
            <a:outerShdw dist="38100" dir="2700000" algn="tl" rotWithShape="0">
              <a:srgbClr val="000000">
                <a:alpha val="39999"/>
              </a:srgbClr>
            </a:outerShdw>
          </a:effectLst>
        </p:spPr>
      </p:pic>
      <p:pic>
        <p:nvPicPr>
          <p:cNvPr id="597021" name="Picture 29" descr="0001_water_00065_77917326_c4a2ec3423_38_57366077@N00"/>
          <p:cNvPicPr>
            <a:picLocks noChangeAspect="1" noChangeArrowheads="1"/>
          </p:cNvPicPr>
          <p:nvPr/>
        </p:nvPicPr>
        <p:blipFill>
          <a:blip r:embed="rId12" cstate="print"/>
          <a:srcRect/>
          <a:stretch>
            <a:fillRect/>
          </a:stretch>
        </p:blipFill>
        <p:spPr bwMode="auto">
          <a:xfrm>
            <a:off x="4567238" y="92075"/>
            <a:ext cx="1604962" cy="1203325"/>
          </a:xfrm>
          <a:prstGeom prst="rect">
            <a:avLst/>
          </a:prstGeom>
          <a:noFill/>
          <a:ln w="9525">
            <a:noFill/>
            <a:miter lim="800000"/>
            <a:headEnd/>
            <a:tailEnd/>
          </a:ln>
          <a:effectLst>
            <a:outerShdw dist="38100" dir="2700000" algn="tl" rotWithShape="0">
              <a:srgbClr val="000000">
                <a:alpha val="39999"/>
              </a:srgbClr>
            </a:outerShdw>
          </a:effectLst>
        </p:spPr>
      </p:pic>
      <p:pic>
        <p:nvPicPr>
          <p:cNvPr id="597025" name="Picture 33" descr="teaser_input"/>
          <p:cNvPicPr>
            <a:picLocks noChangeAspect="1" noChangeArrowheads="1"/>
          </p:cNvPicPr>
          <p:nvPr/>
        </p:nvPicPr>
        <p:blipFill>
          <a:blip r:embed="rId13" cstate="print"/>
          <a:srcRect/>
          <a:stretch>
            <a:fillRect/>
          </a:stretch>
        </p:blipFill>
        <p:spPr bwMode="auto">
          <a:xfrm>
            <a:off x="3624263" y="2159000"/>
            <a:ext cx="1895475" cy="1422400"/>
          </a:xfrm>
          <a:prstGeom prst="rect">
            <a:avLst/>
          </a:prstGeom>
          <a:noFill/>
          <a:effectLst>
            <a:outerShdw blurRad="50800" dist="38100" dir="2700000" algn="tl" rotWithShape="0">
              <a:prstClr val="black">
                <a:alpha val="40000"/>
              </a:prstClr>
            </a:outerShdw>
          </a:effectLst>
        </p:spPr>
      </p:pic>
      <p:sp>
        <p:nvSpPr>
          <p:cNvPr id="90125" name="Text Box 34"/>
          <p:cNvSpPr txBox="1">
            <a:spLocks noChangeArrowheads="1"/>
          </p:cNvSpPr>
          <p:nvPr/>
        </p:nvSpPr>
        <p:spPr bwMode="auto">
          <a:xfrm>
            <a:off x="1866900" y="5943600"/>
            <a:ext cx="5410200" cy="830263"/>
          </a:xfrm>
          <a:prstGeom prst="rect">
            <a:avLst/>
          </a:prstGeom>
          <a:noFill/>
          <a:ln w="9525" algn="ctr">
            <a:noFill/>
            <a:miter lim="800000"/>
            <a:headEnd/>
            <a:tailEnd/>
          </a:ln>
        </p:spPr>
        <p:txBody>
          <a:bodyPr>
            <a:spAutoFit/>
          </a:bodyPr>
          <a:lstStyle/>
          <a:p>
            <a:pPr algn="ctr">
              <a:spcBef>
                <a:spcPct val="50000"/>
              </a:spcBef>
            </a:pPr>
            <a:r>
              <a:rPr lang="en-US" sz="2400">
                <a:solidFill>
                  <a:srgbClr val="000000"/>
                </a:solidFill>
                <a:latin typeface="Calibri" pitchFamily="34" charset="0"/>
              </a:rPr>
              <a:t>Nearest neighbors from a</a:t>
            </a:r>
            <a:br>
              <a:rPr lang="en-US" sz="2400">
                <a:solidFill>
                  <a:srgbClr val="000000"/>
                </a:solidFill>
                <a:latin typeface="Calibri" pitchFamily="34" charset="0"/>
              </a:rPr>
            </a:br>
            <a:r>
              <a:rPr lang="en-US" sz="2400">
                <a:solidFill>
                  <a:srgbClr val="000000"/>
                </a:solidFill>
                <a:latin typeface="Calibri" pitchFamily="34" charset="0"/>
              </a:rPr>
              <a:t>collection of 20 thousand images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52" name="Picture 4" descr="0001_landscape_00050_90143470_7bf4dbd049_30_16375150@N00"/>
          <p:cNvPicPr>
            <a:picLocks noChangeAspect="1" noChangeArrowheads="1"/>
          </p:cNvPicPr>
          <p:nvPr/>
        </p:nvPicPr>
        <p:blipFill>
          <a:blip r:embed="rId3" cstate="print"/>
          <a:srcRect/>
          <a:stretch>
            <a:fillRect/>
          </a:stretch>
        </p:blipFill>
        <p:spPr bwMode="auto">
          <a:xfrm>
            <a:off x="5638800" y="1549400"/>
            <a:ext cx="1677988" cy="1263650"/>
          </a:xfrm>
          <a:prstGeom prst="rect">
            <a:avLst/>
          </a:prstGeom>
          <a:noFill/>
          <a:ln w="9525">
            <a:noFill/>
            <a:miter lim="800000"/>
            <a:headEnd/>
            <a:tailEnd/>
          </a:ln>
          <a:effectLst>
            <a:outerShdw dist="38100" dir="2700000" algn="tl" rotWithShape="0">
              <a:srgbClr val="000000">
                <a:alpha val="39999"/>
              </a:srgbClr>
            </a:outerShdw>
          </a:effectLst>
        </p:spPr>
      </p:pic>
      <p:pic>
        <p:nvPicPr>
          <p:cNvPr id="616453" name="Picture 5" descr="0002_travel_00241_156045694_765ce968b6_46_82935691@N00"/>
          <p:cNvPicPr>
            <a:picLocks noChangeAspect="1" noChangeArrowheads="1"/>
          </p:cNvPicPr>
          <p:nvPr/>
        </p:nvPicPr>
        <p:blipFill>
          <a:blip r:embed="rId4" cstate="print"/>
          <a:srcRect/>
          <a:stretch>
            <a:fillRect/>
          </a:stretch>
        </p:blipFill>
        <p:spPr bwMode="auto">
          <a:xfrm>
            <a:off x="1822450" y="2844800"/>
            <a:ext cx="1454150" cy="1090613"/>
          </a:xfrm>
          <a:prstGeom prst="rect">
            <a:avLst/>
          </a:prstGeom>
          <a:noFill/>
          <a:ln w="9525">
            <a:noFill/>
            <a:miter lim="800000"/>
            <a:headEnd/>
            <a:tailEnd/>
          </a:ln>
          <a:effectLst>
            <a:outerShdw dist="38100" dir="2700000" algn="tl" rotWithShape="0">
              <a:srgbClr val="000000">
                <a:alpha val="39999"/>
              </a:srgbClr>
            </a:outerShdw>
          </a:effectLst>
        </p:spPr>
      </p:pic>
      <p:pic>
        <p:nvPicPr>
          <p:cNvPr id="616454" name="Picture 6" descr="0003_unlabelled_world-0085_image_085759"/>
          <p:cNvPicPr>
            <a:picLocks noChangeAspect="1" noChangeArrowheads="1"/>
          </p:cNvPicPr>
          <p:nvPr/>
        </p:nvPicPr>
        <p:blipFill>
          <a:blip r:embed="rId5" cstate="print"/>
          <a:srcRect/>
          <a:stretch>
            <a:fillRect/>
          </a:stretch>
        </p:blipFill>
        <p:spPr bwMode="auto">
          <a:xfrm>
            <a:off x="5649913" y="4064000"/>
            <a:ext cx="1360487" cy="1360488"/>
          </a:xfrm>
          <a:prstGeom prst="rect">
            <a:avLst/>
          </a:prstGeom>
          <a:noFill/>
          <a:ln w="9525">
            <a:noFill/>
            <a:miter lim="800000"/>
            <a:headEnd/>
            <a:tailEnd/>
          </a:ln>
          <a:effectLst>
            <a:outerShdw dist="38100" dir="2700000" algn="tl" rotWithShape="0">
              <a:srgbClr val="000000">
                <a:alpha val="39999"/>
              </a:srgbClr>
            </a:outerShdw>
          </a:effectLst>
        </p:spPr>
      </p:pic>
      <p:pic>
        <p:nvPicPr>
          <p:cNvPr id="616455" name="Picture 7" descr="0004_unlabelled_water-0063_image_063095"/>
          <p:cNvPicPr>
            <a:picLocks noChangeAspect="1" noChangeArrowheads="1"/>
          </p:cNvPicPr>
          <p:nvPr/>
        </p:nvPicPr>
        <p:blipFill>
          <a:blip r:embed="rId6" cstate="print"/>
          <a:srcRect/>
          <a:stretch>
            <a:fillRect/>
          </a:stretch>
        </p:blipFill>
        <p:spPr bwMode="auto">
          <a:xfrm>
            <a:off x="5715000" y="2921000"/>
            <a:ext cx="1592263" cy="1058863"/>
          </a:xfrm>
          <a:prstGeom prst="rect">
            <a:avLst/>
          </a:prstGeom>
          <a:noFill/>
          <a:ln w="9525">
            <a:noFill/>
            <a:miter lim="800000"/>
            <a:headEnd/>
            <a:tailEnd/>
          </a:ln>
          <a:effectLst>
            <a:outerShdw dist="38100" dir="2700000" algn="tl" rotWithShape="0">
              <a:srgbClr val="000000">
                <a:alpha val="39999"/>
              </a:srgbClr>
            </a:outerShdw>
          </a:effectLst>
        </p:spPr>
      </p:pic>
      <p:pic>
        <p:nvPicPr>
          <p:cNvPr id="616456" name="Picture 8" descr="0005_unlabelled_travel-photography-08_image_016538"/>
          <p:cNvPicPr>
            <a:picLocks noChangeAspect="1" noChangeArrowheads="1"/>
          </p:cNvPicPr>
          <p:nvPr/>
        </p:nvPicPr>
        <p:blipFill>
          <a:blip r:embed="rId7" cstate="print"/>
          <a:srcRect/>
          <a:stretch>
            <a:fillRect/>
          </a:stretch>
        </p:blipFill>
        <p:spPr bwMode="auto">
          <a:xfrm>
            <a:off x="2057400" y="4062413"/>
            <a:ext cx="1728788" cy="1296987"/>
          </a:xfrm>
          <a:prstGeom prst="rect">
            <a:avLst/>
          </a:prstGeom>
          <a:noFill/>
          <a:ln w="9525">
            <a:noFill/>
            <a:miter lim="800000"/>
            <a:headEnd/>
            <a:tailEnd/>
          </a:ln>
          <a:effectLst>
            <a:outerShdw dist="38100" dir="2700000" algn="tl" rotWithShape="0">
              <a:srgbClr val="000000">
                <a:alpha val="39999"/>
              </a:srgbClr>
            </a:outerShdw>
          </a:effectLst>
        </p:spPr>
      </p:pic>
      <p:pic>
        <p:nvPicPr>
          <p:cNvPr id="616457" name="Picture 9" descr="0006_vacation_00069_67983488_199fafb5a8_30_28423283@N00"/>
          <p:cNvPicPr>
            <a:picLocks noChangeAspect="1" noChangeArrowheads="1"/>
          </p:cNvPicPr>
          <p:nvPr/>
        </p:nvPicPr>
        <p:blipFill>
          <a:blip r:embed="rId8" cstate="print"/>
          <a:srcRect/>
          <a:stretch>
            <a:fillRect/>
          </a:stretch>
        </p:blipFill>
        <p:spPr bwMode="auto">
          <a:xfrm>
            <a:off x="1905000" y="1778000"/>
            <a:ext cx="1524000" cy="1006475"/>
          </a:xfrm>
          <a:prstGeom prst="rect">
            <a:avLst/>
          </a:prstGeom>
          <a:noFill/>
          <a:ln w="9525">
            <a:noFill/>
            <a:miter lim="800000"/>
            <a:headEnd/>
            <a:tailEnd/>
          </a:ln>
          <a:effectLst>
            <a:outerShdw dist="38100" dir="2700000" algn="tl" rotWithShape="0">
              <a:srgbClr val="000000">
                <a:alpha val="39999"/>
              </a:srgbClr>
            </a:outerShdw>
          </a:effectLst>
        </p:spPr>
      </p:pic>
      <p:pic>
        <p:nvPicPr>
          <p:cNvPr id="616458" name="Picture 10" descr="0007_landscape_00084_132090349_27e120a56c_1_11254121@N00"/>
          <p:cNvPicPr>
            <a:picLocks noChangeAspect="1" noChangeArrowheads="1"/>
          </p:cNvPicPr>
          <p:nvPr/>
        </p:nvPicPr>
        <p:blipFill>
          <a:blip r:embed="rId9" cstate="print"/>
          <a:srcRect/>
          <a:stretch>
            <a:fillRect/>
          </a:stretch>
        </p:blipFill>
        <p:spPr bwMode="auto">
          <a:xfrm>
            <a:off x="3886200" y="4368800"/>
            <a:ext cx="1676400" cy="1257300"/>
          </a:xfrm>
          <a:prstGeom prst="rect">
            <a:avLst/>
          </a:prstGeom>
          <a:noFill/>
          <a:ln w="9525">
            <a:noFill/>
            <a:miter lim="800000"/>
            <a:headEnd/>
            <a:tailEnd/>
          </a:ln>
          <a:effectLst>
            <a:outerShdw dist="38100" dir="2700000" algn="tl" rotWithShape="0">
              <a:srgbClr val="000000">
                <a:alpha val="39999"/>
              </a:srgbClr>
            </a:outerShdw>
          </a:effectLst>
        </p:spPr>
      </p:pic>
      <p:pic>
        <p:nvPicPr>
          <p:cNvPr id="616459" name="Picture 11" descr="0008_travel_00128_92040527_6104056acc_37_30117228@N00"/>
          <p:cNvPicPr>
            <a:picLocks noChangeAspect="1" noChangeArrowheads="1"/>
          </p:cNvPicPr>
          <p:nvPr/>
        </p:nvPicPr>
        <p:blipFill>
          <a:blip r:embed="rId10" cstate="print"/>
          <a:srcRect/>
          <a:stretch>
            <a:fillRect/>
          </a:stretch>
        </p:blipFill>
        <p:spPr bwMode="auto">
          <a:xfrm>
            <a:off x="5349875" y="152400"/>
            <a:ext cx="1660525" cy="1244600"/>
          </a:xfrm>
          <a:prstGeom prst="rect">
            <a:avLst/>
          </a:prstGeom>
          <a:noFill/>
          <a:ln w="9525">
            <a:noFill/>
            <a:miter lim="800000"/>
            <a:headEnd/>
            <a:tailEnd/>
          </a:ln>
          <a:effectLst>
            <a:outerShdw dist="38100" dir="2700000" algn="tl" rotWithShape="0">
              <a:srgbClr val="000000">
                <a:alpha val="39999"/>
              </a:srgbClr>
            </a:outerShdw>
          </a:effectLst>
        </p:spPr>
      </p:pic>
      <p:pic>
        <p:nvPicPr>
          <p:cNvPr id="616460" name="Picture 12" descr="0009_vacation2_00084_151302555_8a5c83b0c1_52_36101698770@N01"/>
          <p:cNvPicPr>
            <a:picLocks noChangeAspect="1" noChangeArrowheads="1"/>
          </p:cNvPicPr>
          <p:nvPr/>
        </p:nvPicPr>
        <p:blipFill>
          <a:blip r:embed="rId11" cstate="print"/>
          <a:srcRect/>
          <a:stretch>
            <a:fillRect/>
          </a:stretch>
        </p:blipFill>
        <p:spPr bwMode="auto">
          <a:xfrm>
            <a:off x="3597275" y="228600"/>
            <a:ext cx="1660525" cy="1244600"/>
          </a:xfrm>
          <a:prstGeom prst="rect">
            <a:avLst/>
          </a:prstGeom>
          <a:noFill/>
          <a:ln w="9525">
            <a:noFill/>
            <a:miter lim="800000"/>
            <a:headEnd/>
            <a:tailEnd/>
          </a:ln>
          <a:effectLst>
            <a:outerShdw dist="38100" dir="2700000" algn="tl" rotWithShape="0">
              <a:srgbClr val="000000">
                <a:alpha val="39999"/>
              </a:srgbClr>
            </a:outerShdw>
          </a:effectLst>
        </p:spPr>
      </p:pic>
      <p:pic>
        <p:nvPicPr>
          <p:cNvPr id="616461" name="Picture 13" descr="0010_landscape_00122_184818660_0cb35c8dd9_49_11401693@N00"/>
          <p:cNvPicPr>
            <a:picLocks noChangeAspect="1" noChangeArrowheads="1"/>
          </p:cNvPicPr>
          <p:nvPr/>
        </p:nvPicPr>
        <p:blipFill>
          <a:blip r:embed="rId12" cstate="print"/>
          <a:srcRect/>
          <a:stretch>
            <a:fillRect/>
          </a:stretch>
        </p:blipFill>
        <p:spPr bwMode="auto">
          <a:xfrm>
            <a:off x="1844675" y="558800"/>
            <a:ext cx="1660525" cy="1155700"/>
          </a:xfrm>
          <a:prstGeom prst="rect">
            <a:avLst/>
          </a:prstGeom>
          <a:noFill/>
          <a:ln w="9525">
            <a:noFill/>
            <a:miter lim="800000"/>
            <a:headEnd/>
            <a:tailEnd/>
          </a:ln>
          <a:effectLst>
            <a:outerShdw dist="38100" dir="2700000" algn="tl" rotWithShape="0">
              <a:srgbClr val="000000">
                <a:alpha val="39999"/>
              </a:srgbClr>
            </a:outerShdw>
          </a:effectLst>
        </p:spPr>
      </p:pic>
      <p:pic>
        <p:nvPicPr>
          <p:cNvPr id="616463" name="Picture 15" descr="teaser_input"/>
          <p:cNvPicPr>
            <a:picLocks noChangeAspect="1" noChangeArrowheads="1"/>
          </p:cNvPicPr>
          <p:nvPr/>
        </p:nvPicPr>
        <p:blipFill>
          <a:blip r:embed="rId13" cstate="print"/>
          <a:srcRect/>
          <a:stretch>
            <a:fillRect/>
          </a:stretch>
        </p:blipFill>
        <p:spPr bwMode="auto">
          <a:xfrm>
            <a:off x="3624263" y="2159000"/>
            <a:ext cx="1895475" cy="1422400"/>
          </a:xfrm>
          <a:prstGeom prst="rect">
            <a:avLst/>
          </a:prstGeom>
          <a:noFill/>
          <a:effectLst>
            <a:outerShdw blurRad="50800" dist="38100" dir="2700000" algn="tl" rotWithShape="0">
              <a:prstClr val="black">
                <a:alpha val="40000"/>
              </a:prstClr>
            </a:outerShdw>
          </a:effectLst>
        </p:spPr>
      </p:pic>
      <p:sp>
        <p:nvSpPr>
          <p:cNvPr id="91149" name="Text Box 19"/>
          <p:cNvSpPr txBox="1">
            <a:spLocks noChangeArrowheads="1"/>
          </p:cNvSpPr>
          <p:nvPr/>
        </p:nvSpPr>
        <p:spPr bwMode="auto">
          <a:xfrm>
            <a:off x="1866900" y="5943600"/>
            <a:ext cx="5410200" cy="830263"/>
          </a:xfrm>
          <a:prstGeom prst="rect">
            <a:avLst/>
          </a:prstGeom>
          <a:noFill/>
          <a:ln w="9525" algn="ctr">
            <a:noFill/>
            <a:miter lim="800000"/>
            <a:headEnd/>
            <a:tailEnd/>
          </a:ln>
        </p:spPr>
        <p:txBody>
          <a:bodyPr>
            <a:spAutoFit/>
          </a:bodyPr>
          <a:lstStyle/>
          <a:p>
            <a:pPr algn="ctr">
              <a:spcBef>
                <a:spcPct val="50000"/>
              </a:spcBef>
            </a:pPr>
            <a:r>
              <a:rPr lang="en-US" sz="2400">
                <a:solidFill>
                  <a:srgbClr val="000000"/>
                </a:solidFill>
                <a:latin typeface="Calibri" pitchFamily="34" charset="0"/>
              </a:rPr>
              <a:t>Nearest neighbors from a</a:t>
            </a:r>
            <a:br>
              <a:rPr lang="en-US" sz="2400">
                <a:solidFill>
                  <a:srgbClr val="000000"/>
                </a:solidFill>
                <a:latin typeface="Calibri" pitchFamily="34" charset="0"/>
              </a:rPr>
            </a:br>
            <a:r>
              <a:rPr lang="en-US" sz="2400">
                <a:solidFill>
                  <a:srgbClr val="000000"/>
                </a:solidFill>
                <a:latin typeface="Calibri" pitchFamily="34" charset="0"/>
              </a:rPr>
              <a:t>collection of 2 million images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n-US" dirty="0" smtClean="0"/>
              <a:t>Image Data on the Internet</a:t>
            </a:r>
          </a:p>
        </p:txBody>
      </p:sp>
      <p:sp>
        <p:nvSpPr>
          <p:cNvPr id="52227" name="Content Placeholder 2"/>
          <p:cNvSpPr>
            <a:spLocks noGrp="1"/>
          </p:cNvSpPr>
          <p:nvPr>
            <p:ph idx="1"/>
          </p:nvPr>
        </p:nvSpPr>
        <p:spPr/>
        <p:txBody>
          <a:bodyPr>
            <a:normAutofit/>
          </a:bodyPr>
          <a:lstStyle/>
          <a:p>
            <a:pPr eaLnBrk="1" hangingPunct="1"/>
            <a:r>
              <a:rPr lang="en-US" dirty="0" err="1" smtClean="0"/>
              <a:t>Flickr</a:t>
            </a:r>
            <a:r>
              <a:rPr lang="en-US" dirty="0" smtClean="0"/>
              <a:t> (as of Sept. 19</a:t>
            </a:r>
            <a:r>
              <a:rPr lang="en-US" baseline="30000" dirty="0" smtClean="0"/>
              <a:t>th</a:t>
            </a:r>
            <a:r>
              <a:rPr lang="en-US" dirty="0" smtClean="0"/>
              <a:t>, 2010)</a:t>
            </a:r>
          </a:p>
          <a:p>
            <a:pPr lvl="1" eaLnBrk="1" hangingPunct="1"/>
            <a:r>
              <a:rPr lang="en-US" dirty="0" smtClean="0"/>
              <a:t>5 billion photographs </a:t>
            </a:r>
          </a:p>
          <a:p>
            <a:pPr lvl="1" eaLnBrk="1" hangingPunct="1"/>
            <a:r>
              <a:rPr lang="en-US" dirty="0" smtClean="0"/>
              <a:t>100+ million </a:t>
            </a:r>
            <a:r>
              <a:rPr lang="en-US" dirty="0" err="1" smtClean="0"/>
              <a:t>geotagged</a:t>
            </a:r>
            <a:r>
              <a:rPr lang="en-US" dirty="0" smtClean="0"/>
              <a:t> images</a:t>
            </a:r>
            <a:endParaRPr lang="en-US" i="1" dirty="0" smtClean="0"/>
          </a:p>
          <a:p>
            <a:pPr eaLnBrk="1" hangingPunct="1"/>
            <a:r>
              <a:rPr lang="en-US" dirty="0" err="1" smtClean="0"/>
              <a:t>Imageshack</a:t>
            </a:r>
            <a:r>
              <a:rPr lang="en-US" dirty="0" smtClean="0"/>
              <a:t> (as of 2009)</a:t>
            </a:r>
          </a:p>
          <a:p>
            <a:pPr lvl="1" eaLnBrk="1" hangingPunct="1"/>
            <a:r>
              <a:rPr lang="en-US" dirty="0" smtClean="0"/>
              <a:t>20 billion</a:t>
            </a:r>
          </a:p>
          <a:p>
            <a:pPr eaLnBrk="1" hangingPunct="1"/>
            <a:r>
              <a:rPr lang="en-US" dirty="0" err="1" smtClean="0"/>
              <a:t>Facebook</a:t>
            </a:r>
            <a:r>
              <a:rPr lang="en-US" dirty="0" smtClean="0"/>
              <a:t> (as of 2009)</a:t>
            </a:r>
          </a:p>
          <a:p>
            <a:pPr lvl="1" eaLnBrk="1" hangingPunct="1"/>
            <a:r>
              <a:rPr lang="en-US" dirty="0" smtClean="0"/>
              <a:t>15 billion</a:t>
            </a:r>
          </a:p>
        </p:txBody>
      </p:sp>
      <p:sp>
        <p:nvSpPr>
          <p:cNvPr id="4" name="TextBox 3"/>
          <p:cNvSpPr txBox="1"/>
          <p:nvPr/>
        </p:nvSpPr>
        <p:spPr>
          <a:xfrm>
            <a:off x="0" y="6400800"/>
            <a:ext cx="6647974" cy="369332"/>
          </a:xfrm>
          <a:prstGeom prst="rect">
            <a:avLst/>
          </a:prstGeom>
          <a:noFill/>
        </p:spPr>
        <p:txBody>
          <a:bodyPr wrap="none" rtlCol="0">
            <a:spAutoFit/>
          </a:bodyPr>
          <a:lstStyle/>
          <a:p>
            <a:r>
              <a:rPr lang="en-US" dirty="0" smtClean="0">
                <a:hlinkClick r:id="rId2"/>
              </a:rPr>
              <a:t>http://royal.pingdom.com/2010/01/22/internet-2009-in-numbers/</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completion: how it works</a:t>
            </a:r>
            <a:endParaRPr lang="en-US" dirty="0"/>
          </a:p>
        </p:txBody>
      </p:sp>
      <p:sp>
        <p:nvSpPr>
          <p:cNvPr id="3" name="Content Placeholder 2"/>
          <p:cNvSpPr>
            <a:spLocks noGrp="1"/>
          </p:cNvSpPr>
          <p:nvPr>
            <p:ph idx="1"/>
          </p:nvPr>
        </p:nvSpPr>
        <p:spPr/>
        <p:txBody>
          <a:bodyPr/>
          <a:lstStyle/>
          <a:p>
            <a:endParaRPr lang="en-US"/>
          </a:p>
        </p:txBody>
      </p:sp>
      <p:sp>
        <p:nvSpPr>
          <p:cNvPr id="4" name="Rectangle 3"/>
          <p:cNvSpPr txBox="1">
            <a:spLocks noChangeArrowheads="1"/>
          </p:cNvSpPr>
          <p:nvPr/>
        </p:nvSpPr>
        <p:spPr bwMode="auto">
          <a:xfrm>
            <a:off x="76200" y="6019800"/>
            <a:ext cx="8839200" cy="1066800"/>
          </a:xfrm>
          <a:prstGeom prst="rect">
            <a:avLst/>
          </a:prstGeom>
          <a:noFill/>
          <a:ln w="9525">
            <a:noFill/>
            <a:miter lim="800000"/>
            <a:headEnd/>
            <a:tailEnd/>
          </a:ln>
        </p:spPr>
        <p:txBody>
          <a:bodyPr/>
          <a:lstStyle/>
          <a:p>
            <a:pPr marL="342900">
              <a:spcBef>
                <a:spcPct val="20000"/>
              </a:spcBef>
            </a:pPr>
            <a:r>
              <a:rPr lang="en-US" sz="2400" dirty="0">
                <a:solidFill>
                  <a:srgbClr val="000000"/>
                </a:solidFill>
                <a:latin typeface="Calibri" pitchFamily="34" charset="0"/>
              </a:rPr>
              <a:t>[Hays and Efros. Scene Completion Using Millions of Photographs. SIGGRAPH 2007 and CACM October 2008.]</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teaser_original"/>
          <p:cNvPicPr>
            <a:picLocks noChangeAspect="1" noChangeArrowheads="1"/>
          </p:cNvPicPr>
          <p:nvPr/>
        </p:nvPicPr>
        <p:blipFill>
          <a:blip r:embed="rId3" cstate="print"/>
          <a:srcRect/>
          <a:stretch>
            <a:fillRect/>
          </a:stretch>
        </p:blipFill>
        <p:spPr bwMode="auto">
          <a:xfrm>
            <a:off x="990600" y="1258888"/>
            <a:ext cx="7162800" cy="5370512"/>
          </a:xfrm>
          <a:prstGeom prst="rect">
            <a:avLst/>
          </a:prstGeom>
          <a:noFill/>
          <a:ln w="9525">
            <a:noFill/>
            <a:miter lim="800000"/>
            <a:headEnd/>
            <a:tailEnd/>
          </a:ln>
        </p:spPr>
      </p:pic>
      <p:sp>
        <p:nvSpPr>
          <p:cNvPr id="63491" name="Rectangle 2"/>
          <p:cNvSpPr>
            <a:spLocks noGrp="1" noChangeArrowheads="1"/>
          </p:cNvSpPr>
          <p:nvPr>
            <p:ph type="title" idx="4294967295"/>
          </p:nvPr>
        </p:nvSpPr>
        <p:spPr>
          <a:xfrm>
            <a:off x="304800" y="-152400"/>
            <a:ext cx="8402638" cy="1219200"/>
          </a:xfrm>
        </p:spPr>
        <p:txBody>
          <a:bodyPr/>
          <a:lstStyle/>
          <a:p>
            <a:pPr eaLnBrk="1" hangingPunct="1"/>
            <a:r>
              <a:rPr lang="en-US" smtClean="0"/>
              <a:t>The Algorithm</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class</a:t>
            </a:r>
            <a:endParaRPr lang="en-US" dirty="0"/>
          </a:p>
        </p:txBody>
      </p:sp>
      <p:sp>
        <p:nvSpPr>
          <p:cNvPr id="3" name="Content Placeholder 2"/>
          <p:cNvSpPr>
            <a:spLocks noGrp="1"/>
          </p:cNvSpPr>
          <p:nvPr>
            <p:ph idx="1"/>
          </p:nvPr>
        </p:nvSpPr>
        <p:spPr/>
        <p:txBody>
          <a:bodyPr/>
          <a:lstStyle/>
          <a:p>
            <a:r>
              <a:rPr lang="en-US" dirty="0" smtClean="0"/>
              <a:t>Opportunities of Scale: Data-driven methods</a:t>
            </a:r>
          </a:p>
          <a:p>
            <a:pPr lvl="1"/>
            <a:r>
              <a:rPr lang="en-US" dirty="0" smtClean="0"/>
              <a:t>Scene completion</a:t>
            </a:r>
          </a:p>
          <a:p>
            <a:pPr lvl="1"/>
            <a:r>
              <a:rPr lang="en-US" dirty="0" smtClean="0"/>
              <a:t>Im2gps</a:t>
            </a:r>
          </a:p>
          <a:p>
            <a:pPr lvl="1"/>
            <a:r>
              <a:rPr lang="en-US" dirty="0" smtClean="0"/>
              <a:t>Recognition via Tiny Images</a:t>
            </a:r>
          </a:p>
          <a:p>
            <a:pPr lvl="1"/>
            <a:r>
              <a:rPr lang="en-US" dirty="0" smtClean="0"/>
              <a:t>More recognition by association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304800" y="-152400"/>
            <a:ext cx="8402638" cy="1219200"/>
          </a:xfrm>
        </p:spPr>
        <p:txBody>
          <a:bodyPr/>
          <a:lstStyle/>
          <a:p>
            <a:pPr eaLnBrk="1" hangingPunct="1"/>
            <a:r>
              <a:rPr lang="en-US" smtClean="0"/>
              <a:t>Scene Matching</a:t>
            </a:r>
          </a:p>
        </p:txBody>
      </p:sp>
      <p:pic>
        <p:nvPicPr>
          <p:cNvPr id="64515" name="Picture 7" descr="teaser_input"/>
          <p:cNvPicPr>
            <a:picLocks noChangeAspect="1" noChangeArrowheads="1"/>
          </p:cNvPicPr>
          <p:nvPr/>
        </p:nvPicPr>
        <p:blipFill>
          <a:blip r:embed="rId3" cstate="print"/>
          <a:srcRect/>
          <a:stretch>
            <a:fillRect/>
          </a:stretch>
        </p:blipFill>
        <p:spPr bwMode="auto">
          <a:xfrm>
            <a:off x="1000125" y="1268413"/>
            <a:ext cx="7143750" cy="5360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descr="E:\presentations\job_talk\images\gist_white\gist_visualization1.png"/>
          <p:cNvPicPr>
            <a:picLocks noChangeAspect="1" noChangeArrowheads="1"/>
          </p:cNvPicPr>
          <p:nvPr/>
        </p:nvPicPr>
        <p:blipFill>
          <a:blip r:embed="rId4" cstate="print"/>
          <a:srcRect/>
          <a:stretch>
            <a:fillRect/>
          </a:stretch>
        </p:blipFill>
        <p:spPr bwMode="auto">
          <a:xfrm>
            <a:off x="4232275" y="1828800"/>
            <a:ext cx="4911725" cy="3840163"/>
          </a:xfrm>
          <a:prstGeom prst="rect">
            <a:avLst/>
          </a:prstGeom>
          <a:noFill/>
          <a:ln w="9525">
            <a:noFill/>
            <a:miter lim="800000"/>
            <a:headEnd/>
            <a:tailEnd/>
          </a:ln>
        </p:spPr>
      </p:pic>
      <p:sp>
        <p:nvSpPr>
          <p:cNvPr id="65539" name="Rectangle 4"/>
          <p:cNvSpPr>
            <a:spLocks noGrp="1" noChangeArrowheads="1"/>
          </p:cNvSpPr>
          <p:nvPr>
            <p:ph type="title" idx="4294967295"/>
          </p:nvPr>
        </p:nvSpPr>
        <p:spPr>
          <a:xfrm>
            <a:off x="304800" y="-152400"/>
            <a:ext cx="8402638" cy="1219200"/>
          </a:xfrm>
        </p:spPr>
        <p:txBody>
          <a:bodyPr/>
          <a:lstStyle/>
          <a:p>
            <a:pPr eaLnBrk="1" hangingPunct="1"/>
            <a:r>
              <a:rPr lang="en-US" smtClean="0"/>
              <a:t>Scene Descriptor</a:t>
            </a:r>
          </a:p>
        </p:txBody>
      </p:sp>
      <p:pic>
        <p:nvPicPr>
          <p:cNvPr id="65540" name="Picture 6" descr="teaser_input"/>
          <p:cNvPicPr>
            <a:picLocks noChangeAspect="1" noChangeArrowheads="1"/>
          </p:cNvPicPr>
          <p:nvPr/>
        </p:nvPicPr>
        <p:blipFill>
          <a:blip r:embed="rId5" cstate="print"/>
          <a:srcRect/>
          <a:stretch>
            <a:fillRect/>
          </a:stretch>
        </p:blipFill>
        <p:spPr bwMode="auto">
          <a:xfrm>
            <a:off x="152400" y="1981200"/>
            <a:ext cx="3962400"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8" descr="IMG_0681_grid"/>
          <p:cNvPicPr>
            <a:picLocks noChangeAspect="1" noChangeArrowheads="1"/>
          </p:cNvPicPr>
          <p:nvPr/>
        </p:nvPicPr>
        <p:blipFill>
          <a:blip r:embed="rId2" cstate="print"/>
          <a:srcRect/>
          <a:stretch>
            <a:fillRect/>
          </a:stretch>
        </p:blipFill>
        <p:spPr bwMode="auto">
          <a:xfrm>
            <a:off x="152400" y="1981200"/>
            <a:ext cx="3962400" cy="2971800"/>
          </a:xfrm>
          <a:prstGeom prst="rect">
            <a:avLst/>
          </a:prstGeom>
          <a:noFill/>
          <a:ln w="9525">
            <a:noFill/>
            <a:miter lim="800000"/>
            <a:headEnd/>
            <a:tailEnd/>
          </a:ln>
        </p:spPr>
      </p:pic>
      <p:sp>
        <p:nvSpPr>
          <p:cNvPr id="66563" name="Rectangle 2"/>
          <p:cNvSpPr>
            <a:spLocks noGrp="1" noChangeArrowheads="1"/>
          </p:cNvSpPr>
          <p:nvPr>
            <p:ph type="title" idx="4294967295"/>
          </p:nvPr>
        </p:nvSpPr>
        <p:spPr>
          <a:xfrm>
            <a:off x="304800" y="-152400"/>
            <a:ext cx="8402638" cy="1219200"/>
          </a:xfrm>
        </p:spPr>
        <p:txBody>
          <a:bodyPr/>
          <a:lstStyle/>
          <a:p>
            <a:pPr eaLnBrk="1" hangingPunct="1"/>
            <a:r>
              <a:rPr lang="en-US" smtClean="0"/>
              <a:t>Scene Descriptor</a:t>
            </a:r>
          </a:p>
        </p:txBody>
      </p:sp>
      <p:sp>
        <p:nvSpPr>
          <p:cNvPr id="66564" name="Text Box 5"/>
          <p:cNvSpPr txBox="1">
            <a:spLocks noChangeArrowheads="1"/>
          </p:cNvSpPr>
          <p:nvPr/>
        </p:nvSpPr>
        <p:spPr bwMode="auto">
          <a:xfrm>
            <a:off x="4724400" y="5943600"/>
            <a:ext cx="3962400" cy="830263"/>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Scene Gist Descriptor </a:t>
            </a:r>
            <a:br>
              <a:rPr lang="en-US" sz="2400">
                <a:solidFill>
                  <a:srgbClr val="000000"/>
                </a:solidFill>
                <a:latin typeface="Calibri" pitchFamily="34" charset="0"/>
              </a:rPr>
            </a:br>
            <a:r>
              <a:rPr lang="en-US" sz="2400">
                <a:solidFill>
                  <a:srgbClr val="000000"/>
                </a:solidFill>
                <a:latin typeface="Calibri" pitchFamily="34" charset="0"/>
              </a:rPr>
              <a:t>(Oliva and Torralba 2001)</a:t>
            </a:r>
          </a:p>
        </p:txBody>
      </p:sp>
      <p:pic>
        <p:nvPicPr>
          <p:cNvPr id="66565" name="Picture 5" descr="E:\presentations\job_talk\images\gist_white\gist_visualization2.png"/>
          <p:cNvPicPr>
            <a:picLocks noChangeAspect="1" noChangeArrowheads="1"/>
          </p:cNvPicPr>
          <p:nvPr/>
        </p:nvPicPr>
        <p:blipFill>
          <a:blip r:embed="rId3" cstate="print"/>
          <a:srcRect/>
          <a:stretch>
            <a:fillRect/>
          </a:stretch>
        </p:blipFill>
        <p:spPr bwMode="auto">
          <a:xfrm>
            <a:off x="4232275" y="1828800"/>
            <a:ext cx="4911725" cy="384016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Grp="1" noChangeArrowheads="1"/>
          </p:cNvSpPr>
          <p:nvPr>
            <p:ph type="title" idx="4294967295"/>
          </p:nvPr>
        </p:nvSpPr>
        <p:spPr>
          <a:xfrm>
            <a:off x="304800" y="-152400"/>
            <a:ext cx="8402638" cy="1219200"/>
          </a:xfrm>
        </p:spPr>
        <p:txBody>
          <a:bodyPr/>
          <a:lstStyle/>
          <a:p>
            <a:pPr eaLnBrk="1" hangingPunct="1"/>
            <a:r>
              <a:rPr lang="en-US" smtClean="0"/>
              <a:t>Scene Descriptor</a:t>
            </a:r>
          </a:p>
        </p:txBody>
      </p:sp>
      <p:sp>
        <p:nvSpPr>
          <p:cNvPr id="67587" name="Text Box 6"/>
          <p:cNvSpPr txBox="1">
            <a:spLocks noChangeArrowheads="1"/>
          </p:cNvSpPr>
          <p:nvPr/>
        </p:nvSpPr>
        <p:spPr bwMode="auto">
          <a:xfrm>
            <a:off x="2743200" y="2895600"/>
            <a:ext cx="1600200" cy="1098550"/>
          </a:xfrm>
          <a:prstGeom prst="rect">
            <a:avLst/>
          </a:prstGeom>
          <a:noFill/>
          <a:ln w="9525" algn="ctr">
            <a:noFill/>
            <a:miter lim="800000"/>
            <a:headEnd/>
            <a:tailEnd/>
          </a:ln>
        </p:spPr>
        <p:txBody>
          <a:bodyPr>
            <a:spAutoFit/>
          </a:bodyPr>
          <a:lstStyle/>
          <a:p>
            <a:pPr>
              <a:spcBef>
                <a:spcPct val="50000"/>
              </a:spcBef>
            </a:pPr>
            <a:r>
              <a:rPr lang="en-US" sz="6600">
                <a:solidFill>
                  <a:srgbClr val="000000"/>
                </a:solidFill>
                <a:latin typeface="Calibri" pitchFamily="34" charset="0"/>
              </a:rPr>
              <a:t>+</a:t>
            </a:r>
          </a:p>
        </p:txBody>
      </p:sp>
      <p:pic>
        <p:nvPicPr>
          <p:cNvPr id="67588" name="Picture 7" descr="IMG_0681_4x4_color_gist"/>
          <p:cNvPicPr>
            <a:picLocks noChangeAspect="1" noChangeArrowheads="1"/>
          </p:cNvPicPr>
          <p:nvPr/>
        </p:nvPicPr>
        <p:blipFill>
          <a:blip r:embed="rId2" cstate="print"/>
          <a:srcRect/>
          <a:stretch>
            <a:fillRect/>
          </a:stretch>
        </p:blipFill>
        <p:spPr bwMode="auto">
          <a:xfrm>
            <a:off x="1295400" y="2667000"/>
            <a:ext cx="1524000" cy="1524000"/>
          </a:xfrm>
          <a:prstGeom prst="rect">
            <a:avLst/>
          </a:prstGeom>
          <a:noFill/>
          <a:ln w="9525">
            <a:noFill/>
            <a:miter lim="800000"/>
            <a:headEnd/>
            <a:tailEnd/>
          </a:ln>
        </p:spPr>
      </p:pic>
      <p:pic>
        <p:nvPicPr>
          <p:cNvPr id="67589" name="Picture 5" descr="E:\presentations\job_talk\images\gist_white\gist_visualization2.png"/>
          <p:cNvPicPr>
            <a:picLocks noChangeAspect="1" noChangeArrowheads="1"/>
          </p:cNvPicPr>
          <p:nvPr/>
        </p:nvPicPr>
        <p:blipFill>
          <a:blip r:embed="rId3" cstate="print"/>
          <a:srcRect/>
          <a:stretch>
            <a:fillRect/>
          </a:stretch>
        </p:blipFill>
        <p:spPr bwMode="auto">
          <a:xfrm>
            <a:off x="4232275" y="1828800"/>
            <a:ext cx="4911725" cy="3840163"/>
          </a:xfrm>
          <a:prstGeom prst="rect">
            <a:avLst/>
          </a:prstGeom>
          <a:noFill/>
          <a:ln w="9525">
            <a:noFill/>
            <a:miter lim="800000"/>
            <a:headEnd/>
            <a:tailEnd/>
          </a:ln>
        </p:spPr>
      </p:pic>
      <p:sp>
        <p:nvSpPr>
          <p:cNvPr id="67590" name="Text Box 5"/>
          <p:cNvSpPr txBox="1">
            <a:spLocks noChangeArrowheads="1"/>
          </p:cNvSpPr>
          <p:nvPr/>
        </p:nvSpPr>
        <p:spPr bwMode="auto">
          <a:xfrm>
            <a:off x="4724400" y="5943600"/>
            <a:ext cx="3962400" cy="830263"/>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Scene Gist Descriptor </a:t>
            </a:r>
            <a:br>
              <a:rPr lang="en-US" sz="2400">
                <a:solidFill>
                  <a:srgbClr val="000000"/>
                </a:solidFill>
                <a:latin typeface="Calibri" pitchFamily="34" charset="0"/>
              </a:rPr>
            </a:br>
            <a:r>
              <a:rPr lang="en-US" sz="2400">
                <a:solidFill>
                  <a:srgbClr val="000000"/>
                </a:solidFill>
                <a:latin typeface="Calibri" pitchFamily="34" charset="0"/>
              </a:rPr>
              <a:t>(Oliva and Torralba 2001)</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7" descr="1024x758_montage"/>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8611" name="Text Box 3"/>
          <p:cNvSpPr txBox="1">
            <a:spLocks noChangeArrowheads="1"/>
          </p:cNvSpPr>
          <p:nvPr/>
        </p:nvSpPr>
        <p:spPr bwMode="auto">
          <a:xfrm>
            <a:off x="1524000" y="198438"/>
            <a:ext cx="6218238" cy="823912"/>
          </a:xfrm>
          <a:prstGeom prst="rect">
            <a:avLst/>
          </a:prstGeom>
          <a:noFill/>
          <a:ln w="9525">
            <a:noFill/>
            <a:miter lim="800000"/>
            <a:headEnd/>
            <a:tailEnd/>
          </a:ln>
        </p:spPr>
        <p:txBody>
          <a:bodyPr wrap="none">
            <a:spAutoFit/>
          </a:bodyPr>
          <a:lstStyle/>
          <a:p>
            <a:r>
              <a:rPr lang="en-US" sz="4800">
                <a:solidFill>
                  <a:srgbClr val="FFFFFF"/>
                </a:solidFill>
              </a:rPr>
              <a:t>2 Million Flickr Images</a:t>
            </a:r>
            <a:endParaRPr lang="ru-RU" sz="4800">
              <a:solidFill>
                <a:srgbClr val="FFFFFF"/>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teaser_input"/>
          <p:cNvPicPr>
            <a:picLocks noChangeAspect="1" noChangeArrowheads="1"/>
          </p:cNvPicPr>
          <p:nvPr/>
        </p:nvPicPr>
        <p:blipFill>
          <a:blip r:embed="rId3" cstate="print"/>
          <a:srcRect/>
          <a:stretch>
            <a:fillRect/>
          </a:stretch>
        </p:blipFill>
        <p:spPr bwMode="auto">
          <a:xfrm>
            <a:off x="228600" y="2590800"/>
            <a:ext cx="2286000" cy="1714500"/>
          </a:xfrm>
          <a:prstGeom prst="rect">
            <a:avLst/>
          </a:prstGeom>
          <a:noFill/>
          <a:ln w="9525">
            <a:noFill/>
            <a:miter lim="800000"/>
            <a:headEnd/>
            <a:tailEnd/>
          </a:ln>
        </p:spPr>
      </p:pic>
      <p:sp>
        <p:nvSpPr>
          <p:cNvPr id="69635" name="Text Box 4"/>
          <p:cNvSpPr txBox="1">
            <a:spLocks noChangeArrowheads="1"/>
          </p:cNvSpPr>
          <p:nvPr/>
        </p:nvSpPr>
        <p:spPr bwMode="auto">
          <a:xfrm>
            <a:off x="4953000" y="6019800"/>
            <a:ext cx="2819400" cy="457200"/>
          </a:xfrm>
          <a:prstGeom prst="rect">
            <a:avLst/>
          </a:prstGeom>
          <a:noFill/>
          <a:ln w="9525">
            <a:noFill/>
            <a:miter lim="800000"/>
            <a:headEnd/>
            <a:tailEnd/>
          </a:ln>
        </p:spPr>
        <p:txBody>
          <a:bodyPr>
            <a:spAutoFit/>
          </a:bodyPr>
          <a:lstStyle/>
          <a:p>
            <a:pPr>
              <a:spcBef>
                <a:spcPct val="50000"/>
              </a:spcBef>
            </a:pPr>
            <a:r>
              <a:rPr lang="en-US" sz="2400">
                <a:solidFill>
                  <a:srgbClr val="000000"/>
                </a:solidFill>
                <a:latin typeface="Calibri" pitchFamily="34" charset="0"/>
              </a:rPr>
              <a:t>… 200 total</a:t>
            </a:r>
          </a:p>
        </p:txBody>
      </p:sp>
      <p:pic>
        <p:nvPicPr>
          <p:cNvPr id="69636" name="Picture 2" descr="E:\presentations\Siggraph 2007\images\montages\IMG_0681_mask.bmp"/>
          <p:cNvPicPr>
            <a:picLocks noChangeAspect="1" noChangeArrowheads="1"/>
          </p:cNvPicPr>
          <p:nvPr/>
        </p:nvPicPr>
        <p:blipFill>
          <a:blip r:embed="rId4" cstate="print"/>
          <a:srcRect/>
          <a:stretch>
            <a:fillRect/>
          </a:stretch>
        </p:blipFill>
        <p:spPr bwMode="auto">
          <a:xfrm>
            <a:off x="2667000" y="1047750"/>
            <a:ext cx="6370638" cy="477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6" descr="0007_landscape_00084_132090349_27e120a56c_1_11254121@N00"/>
          <p:cNvPicPr>
            <a:picLocks noChangeAspect="1" noChangeArrowheads="1"/>
          </p:cNvPicPr>
          <p:nvPr/>
        </p:nvPicPr>
        <p:blipFill>
          <a:blip r:embed="rId3" cstate="print"/>
          <a:srcRect/>
          <a:stretch>
            <a:fillRect/>
          </a:stretch>
        </p:blipFill>
        <p:spPr bwMode="auto">
          <a:xfrm>
            <a:off x="4064000" y="1676400"/>
            <a:ext cx="5003800" cy="3752850"/>
          </a:xfrm>
          <a:prstGeom prst="rect">
            <a:avLst/>
          </a:prstGeom>
          <a:noFill/>
          <a:ln w="9525">
            <a:noFill/>
            <a:miter lim="800000"/>
            <a:headEnd/>
            <a:tailEnd/>
          </a:ln>
        </p:spPr>
      </p:pic>
      <p:pic>
        <p:nvPicPr>
          <p:cNvPr id="70659" name="Picture 4" descr="IMG_0681_mask_red"/>
          <p:cNvPicPr>
            <a:picLocks noChangeAspect="1" noChangeArrowheads="1"/>
          </p:cNvPicPr>
          <p:nvPr/>
        </p:nvPicPr>
        <p:blipFill>
          <a:blip r:embed="rId4" cstate="print"/>
          <a:srcRect/>
          <a:stretch>
            <a:fillRect/>
          </a:stretch>
        </p:blipFill>
        <p:spPr bwMode="auto">
          <a:xfrm>
            <a:off x="76200" y="2192338"/>
            <a:ext cx="3911600" cy="2933700"/>
          </a:xfrm>
          <a:prstGeom prst="rect">
            <a:avLst/>
          </a:prstGeom>
          <a:noFill/>
          <a:ln w="9525">
            <a:noFill/>
            <a:miter lim="800000"/>
            <a:headEnd/>
            <a:tailEnd/>
          </a:ln>
        </p:spPr>
      </p:pic>
      <p:pic>
        <p:nvPicPr>
          <p:cNvPr id="649221" name="Picture 5" descr="IMG_0681_context"/>
          <p:cNvPicPr>
            <a:picLocks noChangeAspect="1" noChangeArrowheads="1"/>
          </p:cNvPicPr>
          <p:nvPr/>
        </p:nvPicPr>
        <p:blipFill>
          <a:blip r:embed="rId5" cstate="print"/>
          <a:srcRect/>
          <a:stretch>
            <a:fillRect/>
          </a:stretch>
        </p:blipFill>
        <p:spPr bwMode="auto">
          <a:xfrm>
            <a:off x="76200" y="2192338"/>
            <a:ext cx="3911600" cy="2933700"/>
          </a:xfrm>
          <a:prstGeom prst="rect">
            <a:avLst/>
          </a:prstGeom>
          <a:noFill/>
          <a:ln w="9525">
            <a:noFill/>
            <a:miter lim="800000"/>
            <a:headEnd/>
            <a:tailEnd/>
          </a:ln>
        </p:spPr>
      </p:pic>
      <p:sp>
        <p:nvSpPr>
          <p:cNvPr id="70661" name="Rectangle 7"/>
          <p:cNvSpPr>
            <a:spLocks noGrp="1" noChangeArrowheads="1"/>
          </p:cNvSpPr>
          <p:nvPr>
            <p:ph type="title" idx="4294967295"/>
          </p:nvPr>
        </p:nvSpPr>
        <p:spPr>
          <a:xfrm>
            <a:off x="304800" y="-152400"/>
            <a:ext cx="8402638" cy="1219200"/>
          </a:xfrm>
        </p:spPr>
        <p:txBody>
          <a:bodyPr/>
          <a:lstStyle/>
          <a:p>
            <a:pPr eaLnBrk="1" hangingPunct="1"/>
            <a:r>
              <a:rPr lang="en-US" smtClean="0"/>
              <a:t>Context Matching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path" presetSubtype="0" fill="hold" nodeType="clickEffect">
                                  <p:stCondLst>
                                    <p:cond delay="0"/>
                                  </p:stCondLst>
                                  <p:childTnLst>
                                    <p:animMotion origin="layout" path="M 0.00695 0.00348 L 0.43195 -0.06689 L 0.55417 -0.05995 L 0.43195 -0.05231 L 0.55417 -0.0449 L 0.43195 -0.03773 L 0.55417 -0.03009 L 0.43195 -0.02291 L 0.55417 -0.01527 L 0.43195 -0.00787 L 0.55417 -0.00069 L 0.43195 0.00718 L 0.55417 0.01413 L 0.43195 0.02176 L 0.55417 0.02917 L 0.43195 0.03635 L 0.55417 0.04422 " pathEditMode="relative" rAng="0" ptsTypes="FFFFFFFFFFFFFFFFF">
                                      <p:cBhvr>
                                        <p:cTn id="6" dur="3000" fill="hold"/>
                                        <p:tgtEl>
                                          <p:spTgt spid="649221"/>
                                        </p:tgtEl>
                                        <p:attrNameLst>
                                          <p:attrName>ppt_x</p:attrName>
                                          <p:attrName>ppt_y</p:attrName>
                                        </p:attrNameLst>
                                      </p:cBhvr>
                                      <p:rCtr x="27400" y="-1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674" name="Picture 2" descr="0007_landscape_00084_132090349_27e120a56c_1_11254121@N0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668677" name="Picture 5" descr="0007_landscape_00084_132090349_27e120a56c_1_11254121@N00"/>
          <p:cNvPicPr>
            <a:picLocks noChangeAspect="1" noChangeArrowheads="1"/>
          </p:cNvPicPr>
          <p:nvPr/>
        </p:nvPicPr>
        <p:blipFill>
          <a:blip r:embed="rId3" cstate="print"/>
          <a:srcRect l="4861" t="13704" r="17084" b="7964"/>
          <a:stretch>
            <a:fillRect/>
          </a:stretch>
        </p:blipFill>
        <p:spPr bwMode="auto">
          <a:xfrm>
            <a:off x="444500" y="939800"/>
            <a:ext cx="7137400" cy="5372100"/>
          </a:xfrm>
          <a:prstGeom prst="rect">
            <a:avLst/>
          </a:prstGeom>
          <a:noFill/>
          <a:ln w="9525">
            <a:noFill/>
            <a:miter lim="800000"/>
            <a:headEnd/>
            <a:tailEnd/>
          </a:ln>
        </p:spPr>
      </p:pic>
      <p:pic>
        <p:nvPicPr>
          <p:cNvPr id="71684" name="Picture 3" descr="IMG_0681_mask_red"/>
          <p:cNvPicPr>
            <a:picLocks noChangeAspect="1" noChangeArrowheads="1"/>
          </p:cNvPicPr>
          <p:nvPr/>
        </p:nvPicPr>
        <p:blipFill>
          <a:blip r:embed="rId4" cstate="print"/>
          <a:srcRect/>
          <a:stretch>
            <a:fillRect/>
          </a:stretch>
        </p:blipFill>
        <p:spPr bwMode="auto">
          <a:xfrm>
            <a:off x="444500" y="942975"/>
            <a:ext cx="7143750" cy="5357813"/>
          </a:xfrm>
          <a:prstGeom prst="rect">
            <a:avLst/>
          </a:prstGeom>
          <a:noFill/>
          <a:ln w="9525">
            <a:noFill/>
            <a:miter lim="800000"/>
            <a:headEnd/>
            <a:tailEnd/>
          </a:ln>
        </p:spPr>
      </p:pic>
      <p:pic>
        <p:nvPicPr>
          <p:cNvPr id="668676" name="Picture 4" descr="teaser_output"/>
          <p:cNvPicPr>
            <a:picLocks noChangeAspect="1" noChangeArrowheads="1"/>
          </p:cNvPicPr>
          <p:nvPr/>
        </p:nvPicPr>
        <p:blipFill>
          <a:blip r:embed="rId5" cstate="print"/>
          <a:srcRect/>
          <a:stretch>
            <a:fillRect/>
          </a:stretch>
        </p:blipFill>
        <p:spPr bwMode="auto">
          <a:xfrm>
            <a:off x="444500" y="946150"/>
            <a:ext cx="7143750" cy="5357813"/>
          </a:xfrm>
          <a:prstGeom prst="rect">
            <a:avLst/>
          </a:prstGeom>
          <a:noFill/>
          <a:ln w="9525">
            <a:noFill/>
            <a:miter lim="800000"/>
            <a:headEnd/>
            <a:tailEnd/>
          </a:ln>
        </p:spPr>
      </p:pic>
      <p:sp>
        <p:nvSpPr>
          <p:cNvPr id="668678" name="Text Box 6"/>
          <p:cNvSpPr txBox="1">
            <a:spLocks noChangeArrowheads="1"/>
          </p:cNvSpPr>
          <p:nvPr/>
        </p:nvSpPr>
        <p:spPr bwMode="auto">
          <a:xfrm>
            <a:off x="1524000" y="6338888"/>
            <a:ext cx="4876800" cy="519112"/>
          </a:xfrm>
          <a:prstGeom prst="rect">
            <a:avLst/>
          </a:prstGeom>
          <a:noFill/>
          <a:ln w="9525">
            <a:noFill/>
            <a:miter lim="800000"/>
            <a:headEnd/>
            <a:tailEnd/>
          </a:ln>
        </p:spPr>
        <p:txBody>
          <a:bodyPr>
            <a:spAutoFit/>
          </a:bodyPr>
          <a:lstStyle/>
          <a:p>
            <a:pPr>
              <a:spcBef>
                <a:spcPct val="50000"/>
              </a:spcBef>
            </a:pPr>
            <a:r>
              <a:rPr lang="en-US" sz="2800">
                <a:solidFill>
                  <a:srgbClr val="000000"/>
                </a:solidFill>
                <a:latin typeface="Calibri" pitchFamily="34" charset="0"/>
              </a:rPr>
              <a:t>Graph cut + Poisson blending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8674"/>
                                        </p:tgtEl>
                                        <p:attrNameLst>
                                          <p:attrName>style.visibility</p:attrName>
                                        </p:attrNameLst>
                                      </p:cBhvr>
                                      <p:to>
                                        <p:strVal val="visible"/>
                                      </p:to>
                                    </p:set>
                                    <p:animEffect transition="in" filter="fade">
                                      <p:cBhvr>
                                        <p:cTn id="7" dur="1000"/>
                                        <p:tgtEl>
                                          <p:spTgt spid="668674"/>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668677"/>
                                        </p:tgtEl>
                                        <p:attrNameLst>
                                          <p:attrName>style.visibility</p:attrName>
                                        </p:attrNameLst>
                                      </p:cBhvr>
                                      <p:to>
                                        <p:strVal val="visible"/>
                                      </p:to>
                                    </p:set>
                                  </p:childTnLst>
                                </p:cTn>
                              </p:par>
                            </p:childTnLst>
                          </p:cTn>
                        </p:par>
                        <p:par>
                          <p:cTn id="11" fill="hold">
                            <p:stCondLst>
                              <p:cond delay="1000"/>
                            </p:stCondLst>
                            <p:childTnLst>
                              <p:par>
                                <p:cTn id="12" presetID="10" presetClass="exit" presetSubtype="0" fill="hold" nodeType="afterEffect">
                                  <p:stCondLst>
                                    <p:cond delay="1000"/>
                                  </p:stCondLst>
                                  <p:childTnLst>
                                    <p:animEffect transition="out" filter="fade">
                                      <p:cBhvr>
                                        <p:cTn id="13" dur="1000"/>
                                        <p:tgtEl>
                                          <p:spTgt spid="668674"/>
                                        </p:tgtEl>
                                      </p:cBhvr>
                                    </p:animEffect>
                                    <p:set>
                                      <p:cBhvr>
                                        <p:cTn id="14" dur="1" fill="hold">
                                          <p:stCondLst>
                                            <p:cond delay="999"/>
                                          </p:stCondLst>
                                        </p:cTn>
                                        <p:tgtEl>
                                          <p:spTgt spid="668674"/>
                                        </p:tgtEl>
                                        <p:attrNameLst>
                                          <p:attrName>style.visibility</p:attrName>
                                        </p:attrNameLst>
                                      </p:cBhvr>
                                      <p:to>
                                        <p:strVal val="hidden"/>
                                      </p:to>
                                    </p:set>
                                  </p:childTnLst>
                                </p:cTn>
                              </p:par>
                              <p:par>
                                <p:cTn id="15" presetID="10" presetClass="entr" presetSubtype="0" fill="hold" grpId="0" nodeType="withEffect">
                                  <p:stCondLst>
                                    <p:cond delay="1000"/>
                                  </p:stCondLst>
                                  <p:childTnLst>
                                    <p:set>
                                      <p:cBhvr>
                                        <p:cTn id="16" dur="1" fill="hold">
                                          <p:stCondLst>
                                            <p:cond delay="0"/>
                                          </p:stCondLst>
                                        </p:cTn>
                                        <p:tgtEl>
                                          <p:spTgt spid="668678"/>
                                        </p:tgtEl>
                                        <p:attrNameLst>
                                          <p:attrName>style.visibility</p:attrName>
                                        </p:attrNameLst>
                                      </p:cBhvr>
                                      <p:to>
                                        <p:strVal val="visible"/>
                                      </p:to>
                                    </p:set>
                                    <p:animEffect transition="in" filter="fade">
                                      <p:cBhvr>
                                        <p:cTn id="17" dur="1000"/>
                                        <p:tgtEl>
                                          <p:spTgt spid="6686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8676"/>
                                        </p:tgtEl>
                                        <p:attrNameLst>
                                          <p:attrName>style.visibility</p:attrName>
                                        </p:attrNameLst>
                                      </p:cBhvr>
                                      <p:to>
                                        <p:strVal val="visible"/>
                                      </p:to>
                                    </p:set>
                                    <p:animEffect transition="in" filter="fade">
                                      <p:cBhvr>
                                        <p:cTn id="22" dur="1000"/>
                                        <p:tgtEl>
                                          <p:spTgt spid="66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67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a:xfrm>
            <a:off x="304800" y="-152400"/>
            <a:ext cx="8402638" cy="1219200"/>
          </a:xfrm>
        </p:spPr>
        <p:txBody>
          <a:bodyPr/>
          <a:lstStyle/>
          <a:p>
            <a:pPr eaLnBrk="1" hangingPunct="1"/>
            <a:r>
              <a:rPr lang="en-US" smtClean="0"/>
              <a:t>Result Ranking</a:t>
            </a:r>
          </a:p>
        </p:txBody>
      </p:sp>
      <p:sp>
        <p:nvSpPr>
          <p:cNvPr id="72707" name="Text Box 3"/>
          <p:cNvSpPr txBox="1">
            <a:spLocks noChangeArrowheads="1"/>
          </p:cNvSpPr>
          <p:nvPr/>
        </p:nvSpPr>
        <p:spPr bwMode="auto">
          <a:xfrm>
            <a:off x="1219200" y="1339850"/>
            <a:ext cx="6934200" cy="946150"/>
          </a:xfrm>
          <a:prstGeom prst="rect">
            <a:avLst/>
          </a:prstGeom>
          <a:noFill/>
          <a:ln w="9525">
            <a:noFill/>
            <a:miter lim="800000"/>
            <a:headEnd/>
            <a:tailEnd/>
          </a:ln>
        </p:spPr>
        <p:txBody>
          <a:bodyPr>
            <a:spAutoFit/>
          </a:bodyPr>
          <a:lstStyle/>
          <a:p>
            <a:pPr>
              <a:spcBef>
                <a:spcPct val="50000"/>
              </a:spcBef>
            </a:pPr>
            <a:r>
              <a:rPr lang="en-US" sz="2800">
                <a:solidFill>
                  <a:srgbClr val="000000"/>
                </a:solidFill>
                <a:latin typeface="Calibri" pitchFamily="34" charset="0"/>
              </a:rPr>
              <a:t>We assign each of the 200 results a score which is the sum of:</a:t>
            </a:r>
          </a:p>
        </p:txBody>
      </p:sp>
      <p:sp>
        <p:nvSpPr>
          <p:cNvPr id="72708" name="Text Box 5"/>
          <p:cNvSpPr txBox="1">
            <a:spLocks noChangeArrowheads="1"/>
          </p:cNvSpPr>
          <p:nvPr/>
        </p:nvSpPr>
        <p:spPr bwMode="auto">
          <a:xfrm>
            <a:off x="2895600" y="2819400"/>
            <a:ext cx="5638800" cy="931863"/>
          </a:xfrm>
          <a:prstGeom prst="rect">
            <a:avLst/>
          </a:prstGeom>
          <a:noFill/>
          <a:ln w="9525" algn="ctr">
            <a:noFill/>
            <a:miter lim="800000"/>
            <a:headEnd/>
            <a:tailEnd/>
          </a:ln>
        </p:spPr>
        <p:txBody>
          <a:bodyPr>
            <a:spAutoFit/>
          </a:bodyPr>
          <a:lstStyle/>
          <a:p>
            <a:pPr>
              <a:spcBef>
                <a:spcPct val="50000"/>
              </a:spcBef>
            </a:pPr>
            <a:r>
              <a:rPr lang="en-US" sz="2800">
                <a:solidFill>
                  <a:srgbClr val="000000"/>
                </a:solidFill>
                <a:latin typeface="Calibri" pitchFamily="34" charset="0"/>
              </a:rPr>
              <a:t>The scene matching distance</a:t>
            </a:r>
          </a:p>
          <a:p>
            <a:pPr>
              <a:spcBef>
                <a:spcPct val="50000"/>
              </a:spcBef>
            </a:pPr>
            <a:endParaRPr lang="en-US" b="1">
              <a:solidFill>
                <a:srgbClr val="000000"/>
              </a:solidFill>
              <a:latin typeface="Calibri" pitchFamily="34" charset="0"/>
            </a:endParaRPr>
          </a:p>
        </p:txBody>
      </p:sp>
      <p:sp>
        <p:nvSpPr>
          <p:cNvPr id="72709" name="Text Box 6"/>
          <p:cNvSpPr txBox="1">
            <a:spLocks noChangeArrowheads="1"/>
          </p:cNvSpPr>
          <p:nvPr/>
        </p:nvSpPr>
        <p:spPr bwMode="auto">
          <a:xfrm>
            <a:off x="2895600" y="4032250"/>
            <a:ext cx="6019800" cy="946150"/>
          </a:xfrm>
          <a:prstGeom prst="rect">
            <a:avLst/>
          </a:prstGeom>
          <a:noFill/>
          <a:ln w="9525" algn="ctr">
            <a:noFill/>
            <a:miter lim="800000"/>
            <a:headEnd/>
            <a:tailEnd/>
          </a:ln>
        </p:spPr>
        <p:txBody>
          <a:bodyPr>
            <a:spAutoFit/>
          </a:bodyPr>
          <a:lstStyle/>
          <a:p>
            <a:pPr>
              <a:spcBef>
                <a:spcPct val="50000"/>
              </a:spcBef>
            </a:pPr>
            <a:r>
              <a:rPr lang="en-US" sz="2800">
                <a:solidFill>
                  <a:srgbClr val="000000"/>
                </a:solidFill>
                <a:latin typeface="Calibri" pitchFamily="34" charset="0"/>
              </a:rPr>
              <a:t>The context matching distance </a:t>
            </a:r>
            <a:br>
              <a:rPr lang="en-US" sz="2800">
                <a:solidFill>
                  <a:srgbClr val="000000"/>
                </a:solidFill>
                <a:latin typeface="Calibri" pitchFamily="34" charset="0"/>
              </a:rPr>
            </a:br>
            <a:r>
              <a:rPr lang="en-US" sz="2800">
                <a:solidFill>
                  <a:srgbClr val="000000"/>
                </a:solidFill>
                <a:latin typeface="Calibri" pitchFamily="34" charset="0"/>
              </a:rPr>
              <a:t>         (color + texture)</a:t>
            </a:r>
            <a:endParaRPr lang="en-US">
              <a:solidFill>
                <a:srgbClr val="000000"/>
              </a:solidFill>
              <a:latin typeface="Calibri" pitchFamily="34" charset="0"/>
            </a:endParaRPr>
          </a:p>
        </p:txBody>
      </p:sp>
      <p:sp>
        <p:nvSpPr>
          <p:cNvPr id="72710" name="Text Box 7"/>
          <p:cNvSpPr txBox="1">
            <a:spLocks noChangeArrowheads="1"/>
          </p:cNvSpPr>
          <p:nvPr/>
        </p:nvSpPr>
        <p:spPr bwMode="auto">
          <a:xfrm>
            <a:off x="2679700" y="5576888"/>
            <a:ext cx="3581400" cy="519112"/>
          </a:xfrm>
          <a:prstGeom prst="rect">
            <a:avLst/>
          </a:prstGeom>
          <a:noFill/>
          <a:ln w="9525" algn="ctr">
            <a:noFill/>
            <a:miter lim="800000"/>
            <a:headEnd/>
            <a:tailEnd/>
          </a:ln>
        </p:spPr>
        <p:txBody>
          <a:bodyPr>
            <a:spAutoFit/>
          </a:bodyPr>
          <a:lstStyle/>
          <a:p>
            <a:pPr>
              <a:spcBef>
                <a:spcPct val="50000"/>
              </a:spcBef>
            </a:pPr>
            <a:r>
              <a:rPr lang="en-US" sz="2800">
                <a:solidFill>
                  <a:srgbClr val="000000"/>
                </a:solidFill>
                <a:latin typeface="Calibri" pitchFamily="34" charset="0"/>
              </a:rPr>
              <a:t>The graph cut cost</a:t>
            </a:r>
          </a:p>
        </p:txBody>
      </p:sp>
      <p:pic>
        <p:nvPicPr>
          <p:cNvPr id="72711" name="Picture 9" descr="IMG_0681_4x4_color_gist"/>
          <p:cNvPicPr>
            <a:picLocks noChangeAspect="1" noChangeArrowheads="1"/>
          </p:cNvPicPr>
          <p:nvPr/>
        </p:nvPicPr>
        <p:blipFill>
          <a:blip r:embed="rId3" cstate="print"/>
          <a:srcRect/>
          <a:stretch>
            <a:fillRect/>
          </a:stretch>
        </p:blipFill>
        <p:spPr bwMode="auto">
          <a:xfrm>
            <a:off x="533400" y="2727325"/>
            <a:ext cx="571500" cy="571500"/>
          </a:xfrm>
          <a:prstGeom prst="rect">
            <a:avLst/>
          </a:prstGeom>
          <a:noFill/>
          <a:ln w="9525">
            <a:noFill/>
            <a:miter lim="800000"/>
            <a:headEnd/>
            <a:tailEnd/>
          </a:ln>
        </p:spPr>
      </p:pic>
      <p:pic>
        <p:nvPicPr>
          <p:cNvPr id="72712" name="Picture 11" descr="0007_landscape_00084_132090349_27e120a56c_1_11254121@N00"/>
          <p:cNvPicPr>
            <a:picLocks noChangeAspect="1" noChangeArrowheads="1"/>
          </p:cNvPicPr>
          <p:nvPr/>
        </p:nvPicPr>
        <p:blipFill>
          <a:blip r:embed="rId4" cstate="print"/>
          <a:srcRect/>
          <a:stretch>
            <a:fillRect/>
          </a:stretch>
        </p:blipFill>
        <p:spPr bwMode="auto">
          <a:xfrm>
            <a:off x="628650" y="3822700"/>
            <a:ext cx="1581150" cy="1185863"/>
          </a:xfrm>
          <a:prstGeom prst="rect">
            <a:avLst/>
          </a:prstGeom>
          <a:noFill/>
          <a:ln w="9525">
            <a:noFill/>
            <a:miter lim="800000"/>
            <a:headEnd/>
            <a:tailEnd/>
          </a:ln>
        </p:spPr>
      </p:pic>
      <p:pic>
        <p:nvPicPr>
          <p:cNvPr id="72713" name="Picture 10" descr="IMG_0681_context"/>
          <p:cNvPicPr>
            <a:picLocks noChangeAspect="1" noChangeArrowheads="1"/>
          </p:cNvPicPr>
          <p:nvPr/>
        </p:nvPicPr>
        <p:blipFill>
          <a:blip r:embed="rId5" cstate="print"/>
          <a:srcRect/>
          <a:stretch>
            <a:fillRect/>
          </a:stretch>
        </p:blipFill>
        <p:spPr bwMode="auto">
          <a:xfrm>
            <a:off x="685800" y="3975100"/>
            <a:ext cx="1235075" cy="927100"/>
          </a:xfrm>
          <a:prstGeom prst="rect">
            <a:avLst/>
          </a:prstGeom>
          <a:noFill/>
          <a:ln w="9525">
            <a:solidFill>
              <a:schemeClr val="bg1"/>
            </a:solidFill>
            <a:miter lim="800000"/>
            <a:headEnd/>
            <a:tailEnd/>
          </a:ln>
        </p:spPr>
      </p:pic>
      <p:pic>
        <p:nvPicPr>
          <p:cNvPr id="72714" name="Picture 13" descr="graph-cut-cost-0618"/>
          <p:cNvPicPr>
            <a:picLocks noChangeAspect="1" noChangeArrowheads="1"/>
          </p:cNvPicPr>
          <p:nvPr/>
        </p:nvPicPr>
        <p:blipFill>
          <a:blip r:embed="rId6" cstate="print"/>
          <a:srcRect/>
          <a:stretch>
            <a:fillRect/>
          </a:stretch>
        </p:blipFill>
        <p:spPr bwMode="auto">
          <a:xfrm>
            <a:off x="635000" y="5245100"/>
            <a:ext cx="1574800" cy="1181100"/>
          </a:xfrm>
          <a:prstGeom prst="rect">
            <a:avLst/>
          </a:prstGeom>
          <a:noFill/>
          <a:ln w="9525">
            <a:noFill/>
            <a:miter lim="800000"/>
            <a:headEnd/>
            <a:tailEnd/>
          </a:ln>
        </p:spPr>
      </p:pic>
      <p:pic>
        <p:nvPicPr>
          <p:cNvPr id="72715" name="Picture 5" descr="E:\presentations\job_talk\images\gist_white\gist_visualization2.png"/>
          <p:cNvPicPr>
            <a:picLocks noChangeAspect="1" noChangeArrowheads="1"/>
          </p:cNvPicPr>
          <p:nvPr/>
        </p:nvPicPr>
        <p:blipFill>
          <a:blip r:embed="rId7" cstate="print"/>
          <a:srcRect/>
          <a:stretch>
            <a:fillRect/>
          </a:stretch>
        </p:blipFill>
        <p:spPr bwMode="auto">
          <a:xfrm>
            <a:off x="1162050" y="2589213"/>
            <a:ext cx="1352550" cy="1057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IMG_0681_mask_output_003"/>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Google and massive data-driven algorithms</a:t>
            </a:r>
            <a:endParaRPr lang="en-US" dirty="0"/>
          </a:p>
        </p:txBody>
      </p:sp>
      <p:sp>
        <p:nvSpPr>
          <p:cNvPr id="93186" name="Rectangle 2"/>
          <p:cNvSpPr>
            <a:spLocks noGrp="1" noChangeArrowheads="1"/>
          </p:cNvSpPr>
          <p:nvPr>
            <p:ph idx="1"/>
          </p:nvPr>
        </p:nvSpPr>
        <p:spPr/>
        <p:txBody>
          <a:bodyPr/>
          <a:lstStyle/>
          <a:p>
            <a:pPr eaLnBrk="1" hangingPunct="1">
              <a:buNone/>
            </a:pPr>
            <a:r>
              <a:rPr lang="en-US" dirty="0" smtClean="0"/>
              <a:t>	A.I. for the postmodern world:</a:t>
            </a:r>
          </a:p>
          <a:p>
            <a:pPr lvl="1" eaLnBrk="1" hangingPunct="1"/>
            <a:r>
              <a:rPr lang="en-US" dirty="0" smtClean="0"/>
              <a:t>all questions have already been answered…many times, in many ways</a:t>
            </a:r>
          </a:p>
          <a:p>
            <a:pPr lvl="1" eaLnBrk="1" hangingPunct="1"/>
            <a:r>
              <a:rPr lang="en-US" dirty="0" smtClean="0"/>
              <a:t>Google is dumb, the “intelligence” is </a:t>
            </a:r>
            <a:r>
              <a:rPr lang="en-US" u="sng" dirty="0" smtClean="0"/>
              <a:t>in the data</a:t>
            </a:r>
          </a:p>
          <a:p>
            <a:pPr eaLnBrk="1" hangingPunct="1">
              <a:buFontTx/>
              <a:buNone/>
            </a:pPr>
            <a:endParaRPr lang="en-US" dirty="0" smtClean="0"/>
          </a:p>
        </p:txBody>
      </p:sp>
      <p:pic>
        <p:nvPicPr>
          <p:cNvPr id="1513476" name="Picture 4" descr="climestairs4"/>
          <p:cNvPicPr>
            <a:picLocks noChangeAspect="1" noChangeArrowheads="1"/>
          </p:cNvPicPr>
          <p:nvPr/>
        </p:nvPicPr>
        <p:blipFill>
          <a:blip r:embed="rId3" cstate="print"/>
          <a:srcRect/>
          <a:stretch>
            <a:fillRect/>
          </a:stretch>
        </p:blipFill>
        <p:spPr bwMode="auto">
          <a:xfrm>
            <a:off x="457200" y="3276600"/>
            <a:ext cx="7180263" cy="3343275"/>
          </a:xfrm>
          <a:prstGeom prst="rect">
            <a:avLst/>
          </a:prstGeom>
          <a:noFill/>
          <a:ln w="9525">
            <a:noFill/>
            <a:miter lim="800000"/>
            <a:headEnd/>
            <a:tailEnd/>
          </a:ln>
        </p:spPr>
      </p:pic>
      <p:pic>
        <p:nvPicPr>
          <p:cNvPr id="1513477" name="Picture 5" descr="climepunishment"/>
          <p:cNvPicPr>
            <a:picLocks noChangeAspect="1" noChangeArrowheads="1"/>
          </p:cNvPicPr>
          <p:nvPr/>
        </p:nvPicPr>
        <p:blipFill>
          <a:blip r:embed="rId4" cstate="print"/>
          <a:srcRect/>
          <a:stretch>
            <a:fillRect/>
          </a:stretch>
        </p:blipFill>
        <p:spPr bwMode="auto">
          <a:xfrm>
            <a:off x="1201738" y="3495675"/>
            <a:ext cx="7180262" cy="3352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34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513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 descr="IMG_0681_mask_output_019"/>
          <p:cNvPicPr>
            <a:picLocks noChangeAspect="1" noChangeArrowheads="1"/>
          </p:cNvPicPr>
          <p:nvPr/>
        </p:nvPicPr>
        <p:blipFill>
          <a:blip r:embed="rId2" cstate="print"/>
          <a:srcRect/>
          <a:stretch>
            <a:fillRect/>
          </a:stretch>
        </p:blipFill>
        <p:spPr bwMode="auto">
          <a:xfrm>
            <a:off x="1000125" y="750888"/>
            <a:ext cx="7143750" cy="5357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IMG_0681_mask_output_016"/>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IMG_0681_mask_output_011"/>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descr="IMG_2913"/>
          <p:cNvPicPr>
            <a:picLocks noChangeAspect="1" noChangeArrowheads="1"/>
          </p:cNvPicPr>
          <p:nvPr/>
        </p:nvPicPr>
        <p:blipFill>
          <a:blip r:embed="rId3" cstate="print"/>
          <a:srcRect/>
          <a:stretch>
            <a:fillRect/>
          </a:stretch>
        </p:blipFill>
        <p:spPr bwMode="auto">
          <a:xfrm>
            <a:off x="1000125" y="752475"/>
            <a:ext cx="7143750" cy="53546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descr="IMG_2913_mask_red"/>
          <p:cNvPicPr>
            <a:picLocks noChangeAspect="1" noChangeArrowheads="1"/>
          </p:cNvPicPr>
          <p:nvPr/>
        </p:nvPicPr>
        <p:blipFill>
          <a:blip r:embed="rId3" cstate="print"/>
          <a:srcRect/>
          <a:stretch>
            <a:fillRect/>
          </a:stretch>
        </p:blipFill>
        <p:spPr bwMode="auto">
          <a:xfrm>
            <a:off x="1000125" y="750888"/>
            <a:ext cx="7143750" cy="53578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IMG_2913_mask_output_006_0001_river_00263_257255557_d4668b81ae_101_41825958@N00"/>
          <p:cNvPicPr>
            <a:picLocks noChangeAspect="1" noChangeArrowheads="1"/>
          </p:cNvPicPr>
          <p:nvPr/>
        </p:nvPicPr>
        <p:blipFill>
          <a:blip r:embed="rId3" cstate="print"/>
          <a:srcRect/>
          <a:stretch>
            <a:fillRect/>
          </a:stretch>
        </p:blipFill>
        <p:spPr bwMode="auto">
          <a:xfrm>
            <a:off x="1000125" y="747713"/>
            <a:ext cx="7143750" cy="53578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IMG_2913_mask_red"/>
          <p:cNvPicPr>
            <a:picLocks noChangeAspect="1" noChangeArrowheads="1"/>
          </p:cNvPicPr>
          <p:nvPr/>
        </p:nvPicPr>
        <p:blipFill>
          <a:blip r:embed="rId3" cstate="print"/>
          <a:srcRect/>
          <a:stretch>
            <a:fillRect/>
          </a:stretch>
        </p:blipFill>
        <p:spPr bwMode="auto">
          <a:xfrm>
            <a:off x="152400" y="2514600"/>
            <a:ext cx="2362200" cy="1771650"/>
          </a:xfrm>
          <a:prstGeom prst="rect">
            <a:avLst/>
          </a:prstGeom>
          <a:noFill/>
          <a:ln w="9525">
            <a:noFill/>
            <a:miter lim="800000"/>
            <a:headEnd/>
            <a:tailEnd/>
          </a:ln>
        </p:spPr>
      </p:pic>
      <p:pic>
        <p:nvPicPr>
          <p:cNvPr id="80899" name="Picture 3" descr="IMG_2913_montage"/>
          <p:cNvPicPr>
            <a:picLocks noChangeAspect="1" noChangeArrowheads="1"/>
          </p:cNvPicPr>
          <p:nvPr/>
        </p:nvPicPr>
        <p:blipFill>
          <a:blip r:embed="rId4" cstate="print">
            <a:clrChange>
              <a:clrFrom>
                <a:srgbClr val="003082"/>
              </a:clrFrom>
              <a:clrTo>
                <a:srgbClr val="003082">
                  <a:alpha val="0"/>
                </a:srgbClr>
              </a:clrTo>
            </a:clrChange>
          </a:blip>
          <a:srcRect/>
          <a:stretch>
            <a:fillRect/>
          </a:stretch>
        </p:blipFill>
        <p:spPr bwMode="auto">
          <a:xfrm>
            <a:off x="2743200" y="1047750"/>
            <a:ext cx="6324600" cy="4743450"/>
          </a:xfrm>
          <a:prstGeom prst="rect">
            <a:avLst/>
          </a:prstGeom>
          <a:noFill/>
          <a:ln w="9525">
            <a:noFill/>
            <a:miter lim="800000"/>
            <a:headEnd/>
            <a:tailEnd/>
          </a:ln>
        </p:spPr>
      </p:pic>
      <p:sp>
        <p:nvSpPr>
          <p:cNvPr id="80900" name="Text Box 5"/>
          <p:cNvSpPr txBox="1">
            <a:spLocks noChangeArrowheads="1"/>
          </p:cNvSpPr>
          <p:nvPr/>
        </p:nvSpPr>
        <p:spPr bwMode="auto">
          <a:xfrm>
            <a:off x="4343400" y="5943600"/>
            <a:ext cx="3124200" cy="461963"/>
          </a:xfrm>
          <a:prstGeom prst="rect">
            <a:avLst/>
          </a:prstGeom>
          <a:noFill/>
          <a:ln w="9525" algn="ctr">
            <a:noFill/>
            <a:miter lim="800000"/>
            <a:headEnd/>
            <a:tailEnd/>
          </a:ln>
        </p:spPr>
        <p:txBody>
          <a:bodyPr>
            <a:spAutoFit/>
          </a:bodyPr>
          <a:lstStyle/>
          <a:p>
            <a:pPr algn="ctr">
              <a:spcBef>
                <a:spcPct val="50000"/>
              </a:spcBef>
            </a:pPr>
            <a:r>
              <a:rPr lang="en-US" sz="2400">
                <a:solidFill>
                  <a:srgbClr val="000000"/>
                </a:solidFill>
                <a:latin typeface="Calibri" pitchFamily="34" charset="0"/>
              </a:rPr>
              <a:t>… 200 scene matches</a:t>
            </a:r>
          </a:p>
        </p:txBody>
      </p:sp>
      <p:sp>
        <p:nvSpPr>
          <p:cNvPr id="10" name="Frame 9"/>
          <p:cNvSpPr/>
          <p:nvPr/>
        </p:nvSpPr>
        <p:spPr>
          <a:xfrm>
            <a:off x="2647950" y="1001713"/>
            <a:ext cx="1455738" cy="1103312"/>
          </a:xfrm>
          <a:prstGeom prst="frame">
            <a:avLst/>
          </a:prstGeom>
          <a:solidFill>
            <a:srgbClr val="09FF0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descr="0001_river_00263_257255557_d4668b81ae_101_41825958@N00"/>
          <p:cNvPicPr>
            <a:picLocks noChangeAspect="1" noChangeArrowheads="1"/>
          </p:cNvPicPr>
          <p:nvPr/>
        </p:nvPicPr>
        <p:blipFill>
          <a:blip r:embed="rId3" cstate="print"/>
          <a:srcRect/>
          <a:stretch>
            <a:fillRect/>
          </a:stretch>
        </p:blipFill>
        <p:spPr bwMode="auto">
          <a:xfrm>
            <a:off x="4676775" y="1524000"/>
            <a:ext cx="4314825" cy="3236913"/>
          </a:xfrm>
          <a:prstGeom prst="rect">
            <a:avLst/>
          </a:prstGeom>
          <a:noFill/>
          <a:ln w="9525">
            <a:noFill/>
            <a:miter lim="800000"/>
            <a:headEnd/>
            <a:tailEnd/>
          </a:ln>
        </p:spPr>
      </p:pic>
      <p:pic>
        <p:nvPicPr>
          <p:cNvPr id="81923" name="Picture 3" descr="IMG_2913"/>
          <p:cNvPicPr>
            <a:picLocks noChangeAspect="1" noChangeArrowheads="1"/>
          </p:cNvPicPr>
          <p:nvPr/>
        </p:nvPicPr>
        <p:blipFill>
          <a:blip r:embed="rId4" cstate="print"/>
          <a:srcRect/>
          <a:stretch>
            <a:fillRect/>
          </a:stretch>
        </p:blipFill>
        <p:spPr bwMode="auto">
          <a:xfrm>
            <a:off x="152400" y="1524000"/>
            <a:ext cx="4343400" cy="325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IMG_2913_mask_red"/>
          <p:cNvPicPr>
            <a:picLocks noChangeAspect="1" noChangeArrowheads="1"/>
          </p:cNvPicPr>
          <p:nvPr/>
        </p:nvPicPr>
        <p:blipFill>
          <a:blip r:embed="rId3" cstate="print"/>
          <a:srcRect/>
          <a:stretch>
            <a:fillRect/>
          </a:stretch>
        </p:blipFill>
        <p:spPr bwMode="auto">
          <a:xfrm>
            <a:off x="1000125" y="750888"/>
            <a:ext cx="7143750" cy="5357812"/>
          </a:xfrm>
          <a:prstGeom prst="rect">
            <a:avLst/>
          </a:prstGeom>
          <a:noFill/>
          <a:ln w="9525">
            <a:noFill/>
            <a:miter lim="800000"/>
            <a:headEnd/>
            <a:tailEnd/>
          </a:ln>
        </p:spPr>
      </p:pic>
      <p:pic>
        <p:nvPicPr>
          <p:cNvPr id="1626115" name="Picture 3" descr="IMG_2913_mask_output_006_0001_river_00263_257255557_d4668b81ae_101_41825958@N00"/>
          <p:cNvPicPr>
            <a:picLocks noChangeAspect="1" noChangeArrowheads="1"/>
          </p:cNvPicPr>
          <p:nvPr/>
        </p:nvPicPr>
        <p:blipFill>
          <a:blip r:embed="rId4" cstate="print"/>
          <a:srcRect/>
          <a:stretch>
            <a:fillRect/>
          </a:stretch>
        </p:blipFill>
        <p:spPr bwMode="auto">
          <a:xfrm>
            <a:off x="1000125" y="750888"/>
            <a:ext cx="7143750" cy="53578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26115"/>
                                        </p:tgtEl>
                                        <p:attrNameLst>
                                          <p:attrName>style.visibility</p:attrName>
                                        </p:attrNameLst>
                                      </p:cBhvr>
                                      <p:to>
                                        <p:strVal val="visible"/>
                                      </p:to>
                                    </p:set>
                                    <p:animEffect transition="in" filter="fade">
                                      <p:cBhvr>
                                        <p:cTn id="7" dur="500"/>
                                        <p:tgtEl>
                                          <p:spTgt spid="1626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IMG_5049"/>
          <p:cNvPicPr>
            <a:picLocks noChangeAspect="1" noChangeArrowheads="1"/>
          </p:cNvPicPr>
          <p:nvPr/>
        </p:nvPicPr>
        <p:blipFill>
          <a:blip r:embed="rId2" cstate="print"/>
          <a:srcRect/>
          <a:stretch>
            <a:fillRect/>
          </a:stretch>
        </p:blipFill>
        <p:spPr bwMode="auto">
          <a:xfrm>
            <a:off x="1763713" y="303213"/>
            <a:ext cx="5616575" cy="6253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Translate</a:t>
            </a:r>
            <a:endParaRPr lang="en-US" dirty="0"/>
          </a:p>
        </p:txBody>
      </p:sp>
      <p:pic>
        <p:nvPicPr>
          <p:cNvPr id="252930" name="Picture 2"/>
          <p:cNvPicPr>
            <a:picLocks noChangeAspect="1" noChangeArrowheads="1"/>
          </p:cNvPicPr>
          <p:nvPr/>
        </p:nvPicPr>
        <p:blipFill>
          <a:blip r:embed="rId2" cstate="print"/>
          <a:srcRect l="21000" t="12800" r="11800" b="58400"/>
          <a:stretch>
            <a:fillRect/>
          </a:stretch>
        </p:blipFill>
        <p:spPr bwMode="auto">
          <a:xfrm>
            <a:off x="228600" y="1524000"/>
            <a:ext cx="8534400"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IMG_5049_mask_red"/>
          <p:cNvPicPr>
            <a:picLocks noChangeAspect="1" noChangeArrowheads="1"/>
          </p:cNvPicPr>
          <p:nvPr/>
        </p:nvPicPr>
        <p:blipFill>
          <a:blip r:embed="rId2" cstate="print"/>
          <a:srcRect/>
          <a:stretch>
            <a:fillRect/>
          </a:stretch>
        </p:blipFill>
        <p:spPr bwMode="auto">
          <a:xfrm>
            <a:off x="1763713" y="303213"/>
            <a:ext cx="5616575" cy="624998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IMG_5049_mask_output_027_0064_landscape_00174_258323004_05100fec7f_92_28259381@N00"/>
          <p:cNvPicPr>
            <a:picLocks noChangeAspect="1" noChangeArrowheads="1"/>
          </p:cNvPicPr>
          <p:nvPr/>
        </p:nvPicPr>
        <p:blipFill>
          <a:blip r:embed="rId2" cstate="print"/>
          <a:srcRect/>
          <a:stretch>
            <a:fillRect/>
          </a:stretch>
        </p:blipFill>
        <p:spPr bwMode="auto">
          <a:xfrm>
            <a:off x="1763713" y="303213"/>
            <a:ext cx="5616575" cy="624998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is the original?</a:t>
            </a:r>
            <a:endParaRPr lang="en-US" dirty="0"/>
          </a:p>
        </p:txBody>
      </p:sp>
      <p:sp>
        <p:nvSpPr>
          <p:cNvPr id="3" name="Content Placeholder 2"/>
          <p:cNvSpPr>
            <a:spLocks noGrp="1"/>
          </p:cNvSpPr>
          <p:nvPr>
            <p:ph idx="1"/>
          </p:nvPr>
        </p:nvSpPr>
        <p:spPr/>
        <p:txBody>
          <a:bodyPr/>
          <a:lstStyle/>
          <a:p>
            <a:endParaRPr lang="en-US"/>
          </a:p>
        </p:txBody>
      </p:sp>
      <p:pic>
        <p:nvPicPr>
          <p:cNvPr id="4" name="Picture 6" descr="IMG_5619_mask_output_001_0032_forest_00054_231148317_43a16297cd_63_81555225@N00"/>
          <p:cNvPicPr>
            <a:picLocks noChangeAspect="1" noChangeArrowheads="1"/>
          </p:cNvPicPr>
          <p:nvPr/>
        </p:nvPicPr>
        <p:blipFill>
          <a:blip r:embed="rId2" cstate="print"/>
          <a:srcRect/>
          <a:stretch>
            <a:fillRect/>
          </a:stretch>
        </p:blipFill>
        <p:spPr bwMode="auto">
          <a:xfrm>
            <a:off x="4648200" y="1905000"/>
            <a:ext cx="4400550" cy="3300413"/>
          </a:xfrm>
          <a:prstGeom prst="rect">
            <a:avLst/>
          </a:prstGeom>
          <a:noFill/>
          <a:ln w="9525">
            <a:noFill/>
            <a:miter lim="800000"/>
            <a:headEnd/>
            <a:tailEnd/>
          </a:ln>
        </p:spPr>
      </p:pic>
      <p:pic>
        <p:nvPicPr>
          <p:cNvPr id="5" name="Picture 4" descr="IMG_5619"/>
          <p:cNvPicPr>
            <a:picLocks noChangeAspect="1" noChangeArrowheads="1"/>
          </p:cNvPicPr>
          <p:nvPr/>
        </p:nvPicPr>
        <p:blipFill>
          <a:blip r:embed="rId3" cstate="print"/>
          <a:srcRect/>
          <a:stretch>
            <a:fillRect/>
          </a:stretch>
        </p:blipFill>
        <p:spPr bwMode="auto">
          <a:xfrm>
            <a:off x="125705" y="1905000"/>
            <a:ext cx="4370095" cy="327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IMG_5619"/>
          <p:cNvPicPr>
            <a:picLocks noChangeAspect="1" noChangeArrowheads="1"/>
          </p:cNvPicPr>
          <p:nvPr/>
        </p:nvPicPr>
        <p:blipFill>
          <a:blip r:embed="rId3" cstate="print"/>
          <a:srcRect/>
          <a:stretch>
            <a:fillRect/>
          </a:stretch>
        </p:blipFill>
        <p:spPr bwMode="auto">
          <a:xfrm>
            <a:off x="1000125" y="750888"/>
            <a:ext cx="7143750" cy="5356225"/>
          </a:xfrm>
          <a:prstGeom prst="rect">
            <a:avLst/>
          </a:prstGeom>
          <a:noFill/>
          <a:ln w="9525">
            <a:noFill/>
            <a:miter lim="800000"/>
            <a:headEnd/>
            <a:tailEnd/>
          </a:ln>
        </p:spPr>
      </p:pic>
      <p:pic>
        <p:nvPicPr>
          <p:cNvPr id="719877" name="Picture 5" descr="IMG_5619_mask_red"/>
          <p:cNvPicPr>
            <a:picLocks noChangeAspect="1" noChangeArrowheads="1"/>
          </p:cNvPicPr>
          <p:nvPr/>
        </p:nvPicPr>
        <p:blipFill>
          <a:blip r:embed="rId4" cstate="print"/>
          <a:srcRect/>
          <a:stretch>
            <a:fillRect/>
          </a:stretch>
        </p:blipFill>
        <p:spPr bwMode="auto">
          <a:xfrm>
            <a:off x="1000125" y="749300"/>
            <a:ext cx="7143750" cy="5357813"/>
          </a:xfrm>
          <a:prstGeom prst="rect">
            <a:avLst/>
          </a:prstGeom>
          <a:noFill/>
          <a:ln w="9525">
            <a:noFill/>
            <a:miter lim="800000"/>
            <a:headEnd/>
            <a:tailEnd/>
          </a:ln>
        </p:spPr>
      </p:pic>
      <p:pic>
        <p:nvPicPr>
          <p:cNvPr id="719878" name="Picture 6" descr="IMG_5619_mask_output_001_0032_forest_00054_231148317_43a16297cd_63_81555225@N00"/>
          <p:cNvPicPr>
            <a:picLocks noChangeAspect="1" noChangeArrowheads="1"/>
          </p:cNvPicPr>
          <p:nvPr/>
        </p:nvPicPr>
        <p:blipFill>
          <a:blip r:embed="rId5" cstate="print"/>
          <a:srcRect/>
          <a:stretch>
            <a:fillRect/>
          </a:stretch>
        </p:blipFill>
        <p:spPr bwMode="auto">
          <a:xfrm>
            <a:off x="1000125" y="749300"/>
            <a:ext cx="7143750" cy="5357813"/>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9877"/>
                                        </p:tgtEl>
                                        <p:attrNameLst>
                                          <p:attrName>style.visibility</p:attrName>
                                        </p:attrNameLst>
                                      </p:cBhvr>
                                      <p:to>
                                        <p:strVal val="visible"/>
                                      </p:to>
                                    </p:set>
                                    <p:animEffect transition="in" filter="fade">
                                      <p:cBhvr>
                                        <p:cTn id="7" dur="500"/>
                                        <p:tgtEl>
                                          <p:spTgt spid="7198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9878"/>
                                        </p:tgtEl>
                                        <p:attrNameLst>
                                          <p:attrName>style.visibility</p:attrName>
                                        </p:attrNameLst>
                                      </p:cBhvr>
                                      <p:to>
                                        <p:strVal val="visible"/>
                                      </p:to>
                                    </p:set>
                                    <p:animEffect transition="in" filter="fade">
                                      <p:cBhvr>
                                        <p:cTn id="12" dur="500"/>
                                        <p:tgtEl>
                                          <p:spTgt spid="719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322" name="Picture 3" descr="IMG_1158"/>
          <p:cNvPicPr>
            <a:picLocks noChangeAspect="1" noChangeArrowheads="1"/>
          </p:cNvPicPr>
          <p:nvPr/>
        </p:nvPicPr>
        <p:blipFill>
          <a:blip r:embed="rId3" cstate="print"/>
          <a:srcRect/>
          <a:stretch>
            <a:fillRect/>
          </a:stretch>
        </p:blipFill>
        <p:spPr bwMode="auto">
          <a:xfrm>
            <a:off x="2500313" y="228600"/>
            <a:ext cx="4143375" cy="57150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346" name="Picture 3" descr="IMG_1158_mask_red"/>
          <p:cNvPicPr>
            <a:picLocks noChangeAspect="1" noChangeArrowheads="1"/>
          </p:cNvPicPr>
          <p:nvPr/>
        </p:nvPicPr>
        <p:blipFill>
          <a:blip r:embed="rId3" cstate="print"/>
          <a:srcRect/>
          <a:stretch>
            <a:fillRect/>
          </a:stretch>
        </p:blipFill>
        <p:spPr bwMode="auto">
          <a:xfrm>
            <a:off x="2500313" y="228600"/>
            <a:ext cx="4143375" cy="57150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370" name="Picture 4" descr="IMG_1158_diffusion"/>
          <p:cNvPicPr>
            <a:picLocks noChangeAspect="1" noChangeArrowheads="1"/>
          </p:cNvPicPr>
          <p:nvPr/>
        </p:nvPicPr>
        <p:blipFill>
          <a:blip r:embed="rId3" cstate="print"/>
          <a:srcRect/>
          <a:stretch>
            <a:fillRect/>
          </a:stretch>
        </p:blipFill>
        <p:spPr bwMode="auto">
          <a:xfrm>
            <a:off x="2500313" y="228600"/>
            <a:ext cx="4143375" cy="5715000"/>
          </a:xfrm>
          <a:prstGeom prst="rect">
            <a:avLst/>
          </a:prstGeom>
          <a:noFill/>
          <a:ln w="9525">
            <a:noFill/>
            <a:miter lim="800000"/>
            <a:headEnd/>
            <a:tailEnd/>
          </a:ln>
        </p:spPr>
      </p:pic>
      <p:sp>
        <p:nvSpPr>
          <p:cNvPr id="58371" name="Text Box 5"/>
          <p:cNvSpPr txBox="1">
            <a:spLocks noChangeArrowheads="1"/>
          </p:cNvSpPr>
          <p:nvPr/>
        </p:nvSpPr>
        <p:spPr bwMode="auto">
          <a:xfrm>
            <a:off x="661988" y="6096000"/>
            <a:ext cx="7727950" cy="457200"/>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Diffusion Result</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394" name="Picture 12" descr="IMG_1158_efros"/>
          <p:cNvPicPr>
            <a:picLocks noChangeAspect="1" noChangeArrowheads="1"/>
          </p:cNvPicPr>
          <p:nvPr/>
        </p:nvPicPr>
        <p:blipFill>
          <a:blip r:embed="rId3" cstate="print"/>
          <a:srcRect/>
          <a:stretch>
            <a:fillRect/>
          </a:stretch>
        </p:blipFill>
        <p:spPr bwMode="auto">
          <a:xfrm>
            <a:off x="2500313" y="230188"/>
            <a:ext cx="4143375" cy="5713412"/>
          </a:xfrm>
          <a:prstGeom prst="rect">
            <a:avLst/>
          </a:prstGeom>
          <a:noFill/>
          <a:ln w="9525">
            <a:noFill/>
            <a:miter lim="800000"/>
            <a:headEnd/>
            <a:tailEnd/>
          </a:ln>
        </p:spPr>
      </p:pic>
      <p:sp>
        <p:nvSpPr>
          <p:cNvPr id="59395" name="Text Box 13"/>
          <p:cNvSpPr txBox="1">
            <a:spLocks noChangeArrowheads="1"/>
          </p:cNvSpPr>
          <p:nvPr/>
        </p:nvSpPr>
        <p:spPr bwMode="auto">
          <a:xfrm>
            <a:off x="661988" y="6096000"/>
            <a:ext cx="7727950" cy="457200"/>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Efros and Leung result</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466" name="Picture 4" descr="IMG_1158_mask_output_011_0019_travel_00405_288251910_c7e3fc993c_117_66208256@N00"/>
          <p:cNvPicPr>
            <a:picLocks noChangeAspect="1" noChangeArrowheads="1"/>
          </p:cNvPicPr>
          <p:nvPr/>
        </p:nvPicPr>
        <p:blipFill>
          <a:blip r:embed="rId2" cstate="print"/>
          <a:srcRect/>
          <a:stretch>
            <a:fillRect/>
          </a:stretch>
        </p:blipFill>
        <p:spPr bwMode="auto">
          <a:xfrm>
            <a:off x="2422525" y="152400"/>
            <a:ext cx="4300538" cy="5930900"/>
          </a:xfrm>
          <a:prstGeom prst="rect">
            <a:avLst/>
          </a:prstGeom>
          <a:noFill/>
          <a:ln w="9525">
            <a:noFill/>
            <a:miter lim="800000"/>
            <a:headEnd/>
            <a:tailEnd/>
          </a:ln>
        </p:spPr>
      </p:pic>
      <p:sp>
        <p:nvSpPr>
          <p:cNvPr id="62467" name="Text Box 5"/>
          <p:cNvSpPr txBox="1">
            <a:spLocks noChangeArrowheads="1"/>
          </p:cNvSpPr>
          <p:nvPr/>
        </p:nvSpPr>
        <p:spPr bwMode="auto">
          <a:xfrm>
            <a:off x="661988" y="6248400"/>
            <a:ext cx="7727950" cy="457200"/>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Scene Completion Result</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idx="4294967295"/>
          </p:nvPr>
        </p:nvSpPr>
        <p:spPr/>
        <p:txBody>
          <a:bodyPr/>
          <a:lstStyle/>
          <a:p>
            <a:pPr eaLnBrk="1" hangingPunct="1"/>
            <a:r>
              <a:rPr lang="en-US" dirty="0" smtClean="0">
                <a:hlinkClick r:id="rId2"/>
              </a:rPr>
              <a:t>im2gps</a:t>
            </a:r>
            <a:r>
              <a:rPr lang="en-US" dirty="0" smtClean="0"/>
              <a:t> (Hays &amp; Efros, CVPR 2008)</a:t>
            </a:r>
          </a:p>
        </p:txBody>
      </p:sp>
      <p:pic>
        <p:nvPicPr>
          <p:cNvPr id="126979" name="Picture 2"/>
          <p:cNvPicPr>
            <a:picLocks noChangeAspect="1" noChangeArrowheads="1"/>
          </p:cNvPicPr>
          <p:nvPr/>
        </p:nvPicPr>
        <p:blipFill>
          <a:blip r:embed="rId3" cstate="print"/>
          <a:srcRect/>
          <a:stretch>
            <a:fillRect/>
          </a:stretch>
        </p:blipFill>
        <p:spPr bwMode="auto">
          <a:xfrm>
            <a:off x="0" y="2209800"/>
            <a:ext cx="9144000" cy="3086100"/>
          </a:xfrm>
          <a:prstGeom prst="rect">
            <a:avLst/>
          </a:prstGeom>
          <a:noFill/>
          <a:ln w="9525">
            <a:noFill/>
            <a:miter lim="800000"/>
            <a:headEnd/>
            <a:tailEnd/>
          </a:ln>
        </p:spPr>
      </p:pic>
      <p:sp>
        <p:nvSpPr>
          <p:cNvPr id="126980" name="Text Box 4"/>
          <p:cNvSpPr txBox="1">
            <a:spLocks noChangeArrowheads="1"/>
          </p:cNvSpPr>
          <p:nvPr/>
        </p:nvSpPr>
        <p:spPr bwMode="auto">
          <a:xfrm>
            <a:off x="1529691" y="5489576"/>
            <a:ext cx="5592763" cy="519112"/>
          </a:xfrm>
          <a:prstGeom prst="rect">
            <a:avLst/>
          </a:prstGeom>
          <a:noFill/>
          <a:ln w="9525">
            <a:noFill/>
            <a:miter lim="800000"/>
            <a:headEnd/>
            <a:tailEnd/>
          </a:ln>
        </p:spPr>
        <p:txBody>
          <a:bodyPr wrap="none">
            <a:spAutoFit/>
          </a:bodyPr>
          <a:lstStyle/>
          <a:p>
            <a:r>
              <a:rPr lang="en-US" sz="2800" dirty="0"/>
              <a:t>6 million geo-tagged Flickr images</a:t>
            </a:r>
            <a:endParaRPr lang="ru-RU" sz="2800" dirty="0"/>
          </a:p>
        </p:txBody>
      </p:sp>
      <p:sp>
        <p:nvSpPr>
          <p:cNvPr id="3" name="TextBox 2"/>
          <p:cNvSpPr txBox="1"/>
          <p:nvPr/>
        </p:nvSpPr>
        <p:spPr>
          <a:xfrm>
            <a:off x="1273794" y="6286256"/>
            <a:ext cx="6104556" cy="461665"/>
          </a:xfrm>
          <a:prstGeom prst="rect">
            <a:avLst/>
          </a:prstGeom>
          <a:noFill/>
        </p:spPr>
        <p:txBody>
          <a:bodyPr wrap="none" rtlCol="0">
            <a:spAutoFit/>
          </a:bodyPr>
          <a:lstStyle/>
          <a:p>
            <a:r>
              <a:rPr lang="en-US" sz="2400" dirty="0">
                <a:hlinkClick r:id="rId4"/>
              </a:rPr>
              <a:t>http://graphics.cs.cmu.edu/projects/im2gps/</a:t>
            </a:r>
            <a:endParaRPr lang="en-US"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Chinese Room</a:t>
            </a:r>
            <a:endParaRPr lang="en-US" dirty="0"/>
          </a:p>
        </p:txBody>
      </p:sp>
      <p:sp>
        <p:nvSpPr>
          <p:cNvPr id="3" name="Content Placeholder 2"/>
          <p:cNvSpPr>
            <a:spLocks noGrp="1"/>
          </p:cNvSpPr>
          <p:nvPr>
            <p:ph idx="1"/>
          </p:nvPr>
        </p:nvSpPr>
        <p:spPr/>
        <p:txBody>
          <a:bodyPr/>
          <a:lstStyle/>
          <a:p>
            <a:r>
              <a:rPr lang="en-US" dirty="0" smtClean="0"/>
              <a:t>John Searle (1980)</a:t>
            </a:r>
            <a:endParaRPr lang="en-US" dirty="0"/>
          </a:p>
        </p:txBody>
      </p:sp>
      <p:pic>
        <p:nvPicPr>
          <p:cNvPr id="253954" name="Picture 2" descr="http://upload.wikimedia.org/wikipedia/commons/1/1c/Chinese_Room2.jpg"/>
          <p:cNvPicPr>
            <a:picLocks noChangeAspect="1" noChangeArrowheads="1"/>
          </p:cNvPicPr>
          <p:nvPr/>
        </p:nvPicPr>
        <p:blipFill>
          <a:blip r:embed="rId2" cstate="print"/>
          <a:srcRect/>
          <a:stretch>
            <a:fillRect/>
          </a:stretch>
        </p:blipFill>
        <p:spPr bwMode="auto">
          <a:xfrm>
            <a:off x="1600200" y="1981200"/>
            <a:ext cx="5298773" cy="41148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idx="4294967295"/>
          </p:nvPr>
        </p:nvSpPr>
        <p:spPr>
          <a:xfrm>
            <a:off x="0" y="274638"/>
            <a:ext cx="9144000" cy="1143000"/>
          </a:xfrm>
        </p:spPr>
        <p:txBody>
          <a:bodyPr/>
          <a:lstStyle/>
          <a:p>
            <a:pPr eaLnBrk="1" hangingPunct="1"/>
            <a:r>
              <a:rPr lang="en-US" sz="4000" smtClean="0"/>
              <a:t>How much can an image tell about its geographic location?</a:t>
            </a:r>
          </a:p>
        </p:txBody>
      </p:sp>
      <p:pic>
        <p:nvPicPr>
          <p:cNvPr id="128003" name="Picture 2"/>
          <p:cNvPicPr>
            <a:picLocks noChangeAspect="1" noChangeArrowheads="1"/>
          </p:cNvPicPr>
          <p:nvPr/>
        </p:nvPicPr>
        <p:blipFill>
          <a:blip r:embed="rId2" cstate="print"/>
          <a:srcRect/>
          <a:stretch>
            <a:fillRect/>
          </a:stretch>
        </p:blipFill>
        <p:spPr bwMode="auto">
          <a:xfrm>
            <a:off x="2551113" y="1524000"/>
            <a:ext cx="4041775"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cstate="print"/>
          <a:srcRect/>
          <a:stretch>
            <a:fillRect/>
          </a:stretch>
        </p:blipFill>
        <p:spPr bwMode="auto">
          <a:xfrm>
            <a:off x="0" y="958850"/>
            <a:ext cx="9144000" cy="4940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a:stretch>
            <a:fillRect/>
          </a:stretch>
        </p:blipFill>
        <p:spPr bwMode="auto">
          <a:xfrm>
            <a:off x="0" y="1033463"/>
            <a:ext cx="9144000" cy="4791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idx="4294967295"/>
          </p:nvPr>
        </p:nvSpPr>
        <p:spPr/>
        <p:txBody>
          <a:bodyPr/>
          <a:lstStyle/>
          <a:p>
            <a:pPr eaLnBrk="1" hangingPunct="1"/>
            <a:r>
              <a:rPr lang="en-US" smtClean="0"/>
              <a:t>Im2gps</a:t>
            </a:r>
          </a:p>
        </p:txBody>
      </p:sp>
      <p:pic>
        <p:nvPicPr>
          <p:cNvPr id="131075" name="Picture 3"/>
          <p:cNvPicPr>
            <a:picLocks noChangeAspect="1" noChangeArrowheads="1"/>
          </p:cNvPicPr>
          <p:nvPr/>
        </p:nvPicPr>
        <p:blipFill>
          <a:blip r:embed="rId2" cstate="print"/>
          <a:srcRect/>
          <a:stretch>
            <a:fillRect/>
          </a:stretch>
        </p:blipFill>
        <p:spPr bwMode="auto">
          <a:xfrm>
            <a:off x="1195388" y="1371600"/>
            <a:ext cx="6753225"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idx="4294967295"/>
          </p:nvPr>
        </p:nvSpPr>
        <p:spPr/>
        <p:txBody>
          <a:bodyPr/>
          <a:lstStyle/>
          <a:p>
            <a:pPr eaLnBrk="1" hangingPunct="1"/>
            <a:r>
              <a:rPr lang="en-US" smtClean="0"/>
              <a:t>Example Scene Matches</a:t>
            </a:r>
          </a:p>
        </p:txBody>
      </p:sp>
      <p:pic>
        <p:nvPicPr>
          <p:cNvPr id="132099" name="Picture 2"/>
          <p:cNvPicPr>
            <a:picLocks noChangeAspect="1" noChangeArrowheads="1"/>
          </p:cNvPicPr>
          <p:nvPr/>
        </p:nvPicPr>
        <p:blipFill>
          <a:blip r:embed="rId2" cstate="print"/>
          <a:srcRect/>
          <a:stretch>
            <a:fillRect/>
          </a:stretch>
        </p:blipFill>
        <p:spPr bwMode="auto">
          <a:xfrm>
            <a:off x="0" y="1752600"/>
            <a:ext cx="9144000" cy="4702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idx="4294967295"/>
          </p:nvPr>
        </p:nvSpPr>
        <p:spPr/>
        <p:txBody>
          <a:bodyPr/>
          <a:lstStyle/>
          <a:p>
            <a:pPr eaLnBrk="1" hangingPunct="1"/>
            <a:r>
              <a:rPr lang="en-US" smtClean="0"/>
              <a:t>Voting Scheme</a:t>
            </a:r>
          </a:p>
        </p:txBody>
      </p:sp>
      <p:pic>
        <p:nvPicPr>
          <p:cNvPr id="133123" name="Picture 2"/>
          <p:cNvPicPr>
            <a:picLocks noChangeAspect="1" noChangeArrowheads="1"/>
          </p:cNvPicPr>
          <p:nvPr/>
        </p:nvPicPr>
        <p:blipFill>
          <a:blip r:embed="rId3" cstate="print"/>
          <a:srcRect/>
          <a:stretch>
            <a:fillRect/>
          </a:stretch>
        </p:blipFill>
        <p:spPr bwMode="auto">
          <a:xfrm>
            <a:off x="0" y="1746250"/>
            <a:ext cx="9144000" cy="465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idx="4294967295"/>
          </p:nvPr>
        </p:nvSpPr>
        <p:spPr/>
        <p:txBody>
          <a:bodyPr/>
          <a:lstStyle/>
          <a:p>
            <a:pPr eaLnBrk="1" hangingPunct="1"/>
            <a:r>
              <a:rPr lang="en-US" smtClean="0"/>
              <a:t>im2gps</a:t>
            </a:r>
          </a:p>
        </p:txBody>
      </p:sp>
      <p:pic>
        <p:nvPicPr>
          <p:cNvPr id="134147" name="Picture 3"/>
          <p:cNvPicPr>
            <a:picLocks noChangeAspect="1" noChangeArrowheads="1"/>
          </p:cNvPicPr>
          <p:nvPr/>
        </p:nvPicPr>
        <p:blipFill>
          <a:blip r:embed="rId2" cstate="print"/>
          <a:srcRect/>
          <a:stretch>
            <a:fillRect/>
          </a:stretch>
        </p:blipFill>
        <p:spPr bwMode="auto">
          <a:xfrm>
            <a:off x="1223963" y="1371600"/>
            <a:ext cx="6696075" cy="5176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cstate="print"/>
          <a:srcRect/>
          <a:stretch>
            <a:fillRect/>
          </a:stretch>
        </p:blipFill>
        <p:spPr bwMode="auto">
          <a:xfrm>
            <a:off x="0" y="1104900"/>
            <a:ext cx="9144000" cy="4638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cstate="print"/>
          <a:srcRect/>
          <a:stretch>
            <a:fillRect/>
          </a:stretch>
        </p:blipFill>
        <p:spPr bwMode="auto">
          <a:xfrm>
            <a:off x="0" y="1139825"/>
            <a:ext cx="9144000" cy="4578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 of Dataset Size</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1600200"/>
            <a:ext cx="76962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05051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Completion Example</a:t>
            </a:r>
            <a:endParaRPr lang="en-US" dirty="0"/>
          </a:p>
        </p:txBody>
      </p:sp>
      <p:sp>
        <p:nvSpPr>
          <p:cNvPr id="3" name="Content Placeholder 2"/>
          <p:cNvSpPr>
            <a:spLocks noGrp="1"/>
          </p:cNvSpPr>
          <p:nvPr>
            <p:ph idx="1"/>
          </p:nvPr>
        </p:nvSpPr>
        <p:spPr/>
        <p:txBody>
          <a:bodyPr/>
          <a:lstStyle/>
          <a:p>
            <a:endParaRPr lang="en-US"/>
          </a:p>
        </p:txBody>
      </p:sp>
      <p:sp>
        <p:nvSpPr>
          <p:cNvPr id="4" name="Rectangle 3"/>
          <p:cNvSpPr txBox="1">
            <a:spLocks noChangeArrowheads="1"/>
          </p:cNvSpPr>
          <p:nvPr/>
        </p:nvSpPr>
        <p:spPr bwMode="auto">
          <a:xfrm>
            <a:off x="76200" y="4953000"/>
            <a:ext cx="8839200" cy="1066800"/>
          </a:xfrm>
          <a:prstGeom prst="rect">
            <a:avLst/>
          </a:prstGeom>
          <a:noFill/>
          <a:ln w="9525">
            <a:noFill/>
            <a:miter lim="800000"/>
            <a:headEnd/>
            <a:tailEnd/>
          </a:ln>
        </p:spPr>
        <p:txBody>
          <a:bodyPr/>
          <a:lstStyle/>
          <a:p>
            <a:pPr marL="342900">
              <a:spcBef>
                <a:spcPct val="20000"/>
              </a:spcBef>
            </a:pPr>
            <a:r>
              <a:rPr lang="en-US" sz="2400" dirty="0">
                <a:solidFill>
                  <a:srgbClr val="000000"/>
                </a:solidFill>
                <a:latin typeface="Calibri" pitchFamily="34" charset="0"/>
              </a:rPr>
              <a:t>[Hays and Efros. Scene Completion Using Millions of Photographs. SIGGRAPH 2007 and CACM October 2008.]</a:t>
            </a:r>
          </a:p>
        </p:txBody>
      </p:sp>
      <p:sp>
        <p:nvSpPr>
          <p:cNvPr id="5" name="TextBox 4"/>
          <p:cNvSpPr txBox="1"/>
          <p:nvPr/>
        </p:nvSpPr>
        <p:spPr>
          <a:xfrm>
            <a:off x="732590" y="6226811"/>
            <a:ext cx="7526419" cy="461665"/>
          </a:xfrm>
          <a:prstGeom prst="rect">
            <a:avLst/>
          </a:prstGeom>
          <a:noFill/>
        </p:spPr>
        <p:txBody>
          <a:bodyPr wrap="none" rtlCol="0">
            <a:spAutoFit/>
          </a:bodyPr>
          <a:lstStyle/>
          <a:p>
            <a:r>
              <a:rPr lang="en-US" sz="2400" dirty="0">
                <a:hlinkClick r:id="rId2"/>
              </a:rPr>
              <a:t>http://graphics.cs.cmu.edu/projects/scene-completion/</a:t>
            </a:r>
            <a:endParaRPr lang="en-US" sz="24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2" cstate="print"/>
          <a:srcRect l="5238" t="19048" r="5238" b="19238"/>
          <a:stretch>
            <a:fillRect/>
          </a:stretch>
        </p:blipFill>
        <p:spPr bwMode="auto">
          <a:xfrm>
            <a:off x="0" y="1774825"/>
            <a:ext cx="9144000" cy="3940175"/>
          </a:xfrm>
          <a:prstGeom prst="rect">
            <a:avLst/>
          </a:prstGeom>
          <a:noFill/>
          <a:ln w="9525">
            <a:noFill/>
            <a:miter lim="800000"/>
            <a:headEnd/>
            <a:tailEnd/>
          </a:ln>
        </p:spPr>
      </p:pic>
      <p:sp>
        <p:nvSpPr>
          <p:cNvPr id="150531" name="Title 1"/>
          <p:cNvSpPr>
            <a:spLocks noGrp="1"/>
          </p:cNvSpPr>
          <p:nvPr>
            <p:ph type="title" idx="4294967295"/>
          </p:nvPr>
        </p:nvSpPr>
        <p:spPr/>
        <p:txBody>
          <a:bodyPr lIns="91407" tIns="45704" rIns="91407" bIns="45704"/>
          <a:lstStyle/>
          <a:p>
            <a:pPr eaLnBrk="1" hangingPunct="1"/>
            <a:r>
              <a:rPr lang="en-US" smtClean="0"/>
              <a:t>Population density ranking</a:t>
            </a:r>
          </a:p>
        </p:txBody>
      </p:sp>
      <p:sp>
        <p:nvSpPr>
          <p:cNvPr id="2" name="TextBox 1"/>
          <p:cNvSpPr txBox="1"/>
          <p:nvPr/>
        </p:nvSpPr>
        <p:spPr>
          <a:xfrm>
            <a:off x="3200400" y="1403276"/>
            <a:ext cx="2531462" cy="369332"/>
          </a:xfrm>
          <a:prstGeom prst="rect">
            <a:avLst/>
          </a:prstGeom>
          <a:noFill/>
        </p:spPr>
        <p:txBody>
          <a:bodyPr wrap="none" rtlCol="0">
            <a:spAutoFit/>
          </a:bodyPr>
          <a:lstStyle/>
          <a:p>
            <a:r>
              <a:rPr lang="en-US" dirty="0" smtClean="0"/>
              <a:t>High Predicted Density</a:t>
            </a:r>
            <a:endParaRPr lang="en-US" dirty="0"/>
          </a:p>
        </p:txBody>
      </p:sp>
      <p:sp>
        <p:nvSpPr>
          <p:cNvPr id="5" name="TextBox 4"/>
          <p:cNvSpPr txBox="1"/>
          <p:nvPr/>
        </p:nvSpPr>
        <p:spPr>
          <a:xfrm>
            <a:off x="3200400" y="5707691"/>
            <a:ext cx="2480166" cy="369332"/>
          </a:xfrm>
          <a:prstGeom prst="rect">
            <a:avLst/>
          </a:prstGeom>
          <a:noFill/>
        </p:spPr>
        <p:txBody>
          <a:bodyPr wrap="none" rtlCol="0">
            <a:spAutoFit/>
          </a:bodyPr>
          <a:lstStyle/>
          <a:p>
            <a:r>
              <a:rPr lang="en-US" dirty="0" smtClean="0"/>
              <a:t>Low Predicted Density</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idx="4294967295"/>
          </p:nvPr>
        </p:nvSpPr>
        <p:spPr>
          <a:xfrm>
            <a:off x="457200" y="76200"/>
            <a:ext cx="8229600" cy="792163"/>
          </a:xfrm>
        </p:spPr>
        <p:txBody>
          <a:bodyPr/>
          <a:lstStyle/>
          <a:p>
            <a:pPr eaLnBrk="1" hangingPunct="1"/>
            <a:r>
              <a:rPr lang="en-US" smtClean="0"/>
              <a:t>Where is This?</a:t>
            </a:r>
          </a:p>
        </p:txBody>
      </p:sp>
      <p:pic>
        <p:nvPicPr>
          <p:cNvPr id="157699" name="Picture 2" descr="C:\Documents and Settings\jhhays\Desktop\msr\tim2gps queries\DSC02109.jpg"/>
          <p:cNvPicPr>
            <a:picLocks noChangeAspect="1" noChangeArrowheads="1"/>
          </p:cNvPicPr>
          <p:nvPr/>
        </p:nvPicPr>
        <p:blipFill>
          <a:blip r:embed="rId3" cstate="print"/>
          <a:srcRect/>
          <a:stretch>
            <a:fillRect/>
          </a:stretch>
        </p:blipFill>
        <p:spPr bwMode="auto">
          <a:xfrm>
            <a:off x="820738" y="1371600"/>
            <a:ext cx="7502525" cy="4338638"/>
          </a:xfrm>
          <a:prstGeom prst="rect">
            <a:avLst/>
          </a:prstGeom>
          <a:noFill/>
          <a:ln w="9525">
            <a:noFill/>
            <a:miter lim="800000"/>
            <a:headEnd/>
            <a:tailEnd/>
          </a:ln>
        </p:spPr>
      </p:pic>
      <p:sp>
        <p:nvSpPr>
          <p:cNvPr id="157700" name="Content Placeholder 2"/>
          <p:cNvSpPr txBox="1">
            <a:spLocks/>
          </p:cNvSpPr>
          <p:nvPr/>
        </p:nvSpPr>
        <p:spPr bwMode="auto">
          <a:xfrm>
            <a:off x="152400" y="5867400"/>
            <a:ext cx="8839200" cy="609600"/>
          </a:xfrm>
          <a:prstGeom prst="rect">
            <a:avLst/>
          </a:prstGeom>
          <a:noFill/>
          <a:ln w="9525">
            <a:noFill/>
            <a:miter lim="800000"/>
            <a:headEnd/>
            <a:tailEnd/>
          </a:ln>
        </p:spPr>
        <p:txBody>
          <a:bodyPr/>
          <a:lstStyle/>
          <a:p>
            <a:pPr marL="342900">
              <a:spcBef>
                <a:spcPct val="20000"/>
              </a:spcBef>
              <a:buFont typeface="Arial" pitchFamily="34" charset="0"/>
              <a:buNone/>
            </a:pPr>
            <a:r>
              <a:rPr lang="nn-NO" sz="2300">
                <a:solidFill>
                  <a:srgbClr val="000000"/>
                </a:solidFill>
                <a:latin typeface="Calibri" pitchFamily="34" charset="0"/>
              </a:rPr>
              <a:t>[Olga Vesselova, Vangelis Kalogerakis, Aaron Hertzmann, James Hays, Alexei A. Efros. Image Sequence Geolocation. ICCV’09]</a:t>
            </a:r>
            <a:endParaRPr lang="en-US" sz="230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idx="4294967295"/>
          </p:nvPr>
        </p:nvSpPr>
        <p:spPr>
          <a:xfrm>
            <a:off x="457200" y="76200"/>
            <a:ext cx="8229600" cy="792163"/>
          </a:xfrm>
        </p:spPr>
        <p:txBody>
          <a:bodyPr/>
          <a:lstStyle/>
          <a:p>
            <a:pPr eaLnBrk="1" hangingPunct="1"/>
            <a:r>
              <a:rPr lang="en-US" smtClean="0"/>
              <a:t>Where is This?</a:t>
            </a:r>
          </a:p>
        </p:txBody>
      </p:sp>
      <p:pic>
        <p:nvPicPr>
          <p:cNvPr id="158723" name="Picture 2" descr="C:\Documents and Settings\jhhays\Desktop\msr\tim2gps queries\DSC02141.jpg"/>
          <p:cNvPicPr>
            <a:picLocks noChangeAspect="1" noChangeArrowheads="1"/>
          </p:cNvPicPr>
          <p:nvPr/>
        </p:nvPicPr>
        <p:blipFill>
          <a:blip r:embed="rId2" cstate="print"/>
          <a:srcRect/>
          <a:stretch>
            <a:fillRect/>
          </a:stretch>
        </p:blipFill>
        <p:spPr bwMode="auto">
          <a:xfrm>
            <a:off x="2533650" y="1422400"/>
            <a:ext cx="4076700" cy="543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idx="4294967295"/>
          </p:nvPr>
        </p:nvSpPr>
        <p:spPr>
          <a:xfrm>
            <a:off x="457200" y="76200"/>
            <a:ext cx="8229600" cy="792163"/>
          </a:xfrm>
        </p:spPr>
        <p:txBody>
          <a:bodyPr/>
          <a:lstStyle/>
          <a:p>
            <a:pPr eaLnBrk="1" hangingPunct="1"/>
            <a:r>
              <a:rPr lang="en-US" smtClean="0"/>
              <a:t>Where are These?</a:t>
            </a:r>
          </a:p>
        </p:txBody>
      </p:sp>
      <p:pic>
        <p:nvPicPr>
          <p:cNvPr id="159747" name="Picture 2" descr="C:\Documents and Settings\jhhays\Desktop\msr\tim2gps queries\DSC02109.jpg"/>
          <p:cNvPicPr>
            <a:picLocks noChangeAspect="1" noChangeArrowheads="1"/>
          </p:cNvPicPr>
          <p:nvPr/>
        </p:nvPicPr>
        <p:blipFill>
          <a:blip r:embed="rId3" cstate="print"/>
          <a:srcRect/>
          <a:stretch>
            <a:fillRect/>
          </a:stretch>
        </p:blipFill>
        <p:spPr bwMode="auto">
          <a:xfrm>
            <a:off x="1143000" y="2514600"/>
            <a:ext cx="3200400" cy="1851025"/>
          </a:xfrm>
          <a:prstGeom prst="rect">
            <a:avLst/>
          </a:prstGeom>
          <a:noFill/>
          <a:ln w="9525">
            <a:noFill/>
            <a:miter lim="800000"/>
            <a:headEnd/>
            <a:tailEnd/>
          </a:ln>
        </p:spPr>
      </p:pic>
      <p:pic>
        <p:nvPicPr>
          <p:cNvPr id="159748" name="Picture 2" descr="C:\Documents and Settings\jhhays\Desktop\msr\tim2gps queries\DSC02141.jpg"/>
          <p:cNvPicPr>
            <a:picLocks noChangeAspect="1" noChangeArrowheads="1"/>
          </p:cNvPicPr>
          <p:nvPr/>
        </p:nvPicPr>
        <p:blipFill>
          <a:blip r:embed="rId4" cstate="print"/>
          <a:srcRect/>
          <a:stretch>
            <a:fillRect/>
          </a:stretch>
        </p:blipFill>
        <p:spPr bwMode="auto">
          <a:xfrm>
            <a:off x="5410200" y="1828800"/>
            <a:ext cx="2057400" cy="2743200"/>
          </a:xfrm>
          <a:prstGeom prst="rect">
            <a:avLst/>
          </a:prstGeom>
          <a:noFill/>
          <a:ln w="9525">
            <a:noFill/>
            <a:miter lim="800000"/>
            <a:headEnd/>
            <a:tailEnd/>
          </a:ln>
        </p:spPr>
      </p:pic>
      <p:sp>
        <p:nvSpPr>
          <p:cNvPr id="159749" name="TextBox 5"/>
          <p:cNvSpPr txBox="1">
            <a:spLocks noChangeArrowheads="1"/>
          </p:cNvSpPr>
          <p:nvPr/>
        </p:nvSpPr>
        <p:spPr bwMode="auto">
          <a:xfrm>
            <a:off x="1295400" y="5486400"/>
            <a:ext cx="1371600" cy="369888"/>
          </a:xfrm>
          <a:prstGeom prst="rect">
            <a:avLst/>
          </a:prstGeom>
          <a:noFill/>
          <a:ln w="9525">
            <a:noFill/>
            <a:miter lim="800000"/>
            <a:headEnd/>
            <a:tailEnd/>
          </a:ln>
        </p:spPr>
        <p:txBody>
          <a:bodyPr>
            <a:spAutoFit/>
          </a:bodyPr>
          <a:lstStyle/>
          <a:p>
            <a:endParaRPr lang="ru-RU">
              <a:solidFill>
                <a:srgbClr val="000000"/>
              </a:solidFill>
              <a:latin typeface="Calibri" pitchFamily="34" charset="0"/>
            </a:endParaRPr>
          </a:p>
        </p:txBody>
      </p:sp>
      <p:sp>
        <p:nvSpPr>
          <p:cNvPr id="159750" name="TextBox 6"/>
          <p:cNvSpPr txBox="1">
            <a:spLocks noChangeArrowheads="1"/>
          </p:cNvSpPr>
          <p:nvPr/>
        </p:nvSpPr>
        <p:spPr bwMode="auto">
          <a:xfrm>
            <a:off x="914400" y="5181600"/>
            <a:ext cx="3581400" cy="954088"/>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15:14,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
        <p:nvSpPr>
          <p:cNvPr id="159751" name="TextBox 7"/>
          <p:cNvSpPr txBox="1">
            <a:spLocks noChangeArrowheads="1"/>
          </p:cNvSpPr>
          <p:nvPr/>
        </p:nvSpPr>
        <p:spPr bwMode="auto">
          <a:xfrm>
            <a:off x="4800600" y="5192713"/>
            <a:ext cx="3581400" cy="9540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16:31,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idx="4294967295"/>
          </p:nvPr>
        </p:nvSpPr>
        <p:spPr>
          <a:xfrm>
            <a:off x="457200" y="76200"/>
            <a:ext cx="8229600" cy="792163"/>
          </a:xfrm>
        </p:spPr>
        <p:txBody>
          <a:bodyPr/>
          <a:lstStyle/>
          <a:p>
            <a:pPr eaLnBrk="1" hangingPunct="1"/>
            <a:r>
              <a:rPr lang="en-US" smtClean="0"/>
              <a:t>Where are These?</a:t>
            </a:r>
          </a:p>
        </p:txBody>
      </p:sp>
      <p:pic>
        <p:nvPicPr>
          <p:cNvPr id="160771" name="Picture 2" descr="C:\Documents and Settings\jhhays\Desktop\msr\tim2gps queries\DSC02109.jpg"/>
          <p:cNvPicPr>
            <a:picLocks noChangeAspect="1" noChangeArrowheads="1"/>
          </p:cNvPicPr>
          <p:nvPr/>
        </p:nvPicPr>
        <p:blipFill>
          <a:blip r:embed="rId3" cstate="print"/>
          <a:srcRect/>
          <a:stretch>
            <a:fillRect/>
          </a:stretch>
        </p:blipFill>
        <p:spPr bwMode="auto">
          <a:xfrm>
            <a:off x="228600" y="2514600"/>
            <a:ext cx="3200400" cy="1851025"/>
          </a:xfrm>
          <a:prstGeom prst="rect">
            <a:avLst/>
          </a:prstGeom>
          <a:noFill/>
          <a:ln w="9525">
            <a:noFill/>
            <a:miter lim="800000"/>
            <a:headEnd/>
            <a:tailEnd/>
          </a:ln>
        </p:spPr>
      </p:pic>
      <p:pic>
        <p:nvPicPr>
          <p:cNvPr id="160772" name="Picture 2" descr="C:\Documents and Settings\jhhays\Desktop\msr\tim2gps queries\DSC02141.jpg"/>
          <p:cNvPicPr>
            <a:picLocks noChangeAspect="1" noChangeArrowheads="1"/>
          </p:cNvPicPr>
          <p:nvPr/>
        </p:nvPicPr>
        <p:blipFill>
          <a:blip r:embed="rId4" cstate="print"/>
          <a:srcRect/>
          <a:stretch>
            <a:fillRect/>
          </a:stretch>
        </p:blipFill>
        <p:spPr bwMode="auto">
          <a:xfrm>
            <a:off x="3657600" y="1828800"/>
            <a:ext cx="2057400" cy="2743200"/>
          </a:xfrm>
          <a:prstGeom prst="rect">
            <a:avLst/>
          </a:prstGeom>
          <a:noFill/>
          <a:ln w="9525">
            <a:noFill/>
            <a:miter lim="800000"/>
            <a:headEnd/>
            <a:tailEnd/>
          </a:ln>
        </p:spPr>
      </p:pic>
      <p:sp>
        <p:nvSpPr>
          <p:cNvPr id="160773" name="TextBox 5"/>
          <p:cNvSpPr txBox="1">
            <a:spLocks noChangeArrowheads="1"/>
          </p:cNvSpPr>
          <p:nvPr/>
        </p:nvSpPr>
        <p:spPr bwMode="auto">
          <a:xfrm>
            <a:off x="609600" y="5486400"/>
            <a:ext cx="1371600" cy="369888"/>
          </a:xfrm>
          <a:prstGeom prst="rect">
            <a:avLst/>
          </a:prstGeom>
          <a:noFill/>
          <a:ln w="9525">
            <a:noFill/>
            <a:miter lim="800000"/>
            <a:headEnd/>
            <a:tailEnd/>
          </a:ln>
        </p:spPr>
        <p:txBody>
          <a:bodyPr>
            <a:spAutoFit/>
          </a:bodyPr>
          <a:lstStyle/>
          <a:p>
            <a:endParaRPr lang="ru-RU">
              <a:solidFill>
                <a:srgbClr val="000000"/>
              </a:solidFill>
              <a:latin typeface="Calibri" pitchFamily="34" charset="0"/>
            </a:endParaRPr>
          </a:p>
        </p:txBody>
      </p:sp>
      <p:sp>
        <p:nvSpPr>
          <p:cNvPr id="160774" name="TextBox 6"/>
          <p:cNvSpPr txBox="1">
            <a:spLocks noChangeArrowheads="1"/>
          </p:cNvSpPr>
          <p:nvPr/>
        </p:nvSpPr>
        <p:spPr bwMode="auto">
          <a:xfrm>
            <a:off x="0" y="5181600"/>
            <a:ext cx="3581400" cy="954088"/>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15:14,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
        <p:nvSpPr>
          <p:cNvPr id="160775" name="TextBox 7"/>
          <p:cNvSpPr txBox="1">
            <a:spLocks noChangeArrowheads="1"/>
          </p:cNvSpPr>
          <p:nvPr/>
        </p:nvSpPr>
        <p:spPr bwMode="auto">
          <a:xfrm>
            <a:off x="3048000" y="5192713"/>
            <a:ext cx="3581400" cy="9540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16:31,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pic>
        <p:nvPicPr>
          <p:cNvPr id="160776" name="Picture 2" descr="C:\Documents and Settings\jhhays\Desktop\msr\tim2gps queries\DSC02146.jpg"/>
          <p:cNvPicPr>
            <a:picLocks noChangeAspect="1" noChangeArrowheads="1"/>
          </p:cNvPicPr>
          <p:nvPr/>
        </p:nvPicPr>
        <p:blipFill>
          <a:blip r:embed="rId5" cstate="print"/>
          <a:srcRect/>
          <a:stretch>
            <a:fillRect/>
          </a:stretch>
        </p:blipFill>
        <p:spPr bwMode="auto">
          <a:xfrm>
            <a:off x="6248400" y="2438400"/>
            <a:ext cx="2362200" cy="1771650"/>
          </a:xfrm>
          <a:prstGeom prst="rect">
            <a:avLst/>
          </a:prstGeom>
          <a:noFill/>
          <a:ln w="9525">
            <a:noFill/>
            <a:miter lim="800000"/>
            <a:headEnd/>
            <a:tailEnd/>
          </a:ln>
        </p:spPr>
      </p:pic>
      <p:sp>
        <p:nvSpPr>
          <p:cNvPr id="160777" name="TextBox 8"/>
          <p:cNvSpPr txBox="1">
            <a:spLocks noChangeArrowheads="1"/>
          </p:cNvSpPr>
          <p:nvPr/>
        </p:nvSpPr>
        <p:spPr bwMode="auto">
          <a:xfrm>
            <a:off x="5715000" y="5218113"/>
            <a:ext cx="3581400" cy="9540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17:24, </a:t>
            </a:r>
            <a:br>
              <a:rPr lang="en-US" sz="2800">
                <a:solidFill>
                  <a:srgbClr val="000000"/>
                </a:solidFill>
                <a:latin typeface="Calibri" pitchFamily="34" charset="0"/>
              </a:rPr>
            </a:br>
            <a:r>
              <a:rPr lang="en-US" sz="2800">
                <a:solidFill>
                  <a:srgbClr val="000000"/>
                </a:solidFill>
                <a:latin typeface="Calibri" pitchFamily="34" charset="0"/>
              </a:rPr>
              <a:t>June 19</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p:cNvSpPr>
          <p:nvPr>
            <p:ph type="title"/>
          </p:nvPr>
        </p:nvSpPr>
        <p:spPr/>
        <p:txBody>
          <a:bodyPr/>
          <a:lstStyle/>
          <a:p>
            <a:pPr eaLnBrk="1" hangingPunct="1"/>
            <a:r>
              <a:rPr lang="en-US" smtClean="0"/>
              <a:t>Results</a:t>
            </a:r>
            <a:endParaRPr lang="ru-RU" smtClean="0"/>
          </a:p>
        </p:txBody>
      </p:sp>
      <p:sp>
        <p:nvSpPr>
          <p:cNvPr id="166915" name="Rectangle 3"/>
          <p:cNvSpPr>
            <a:spLocks noGrp="1"/>
          </p:cNvSpPr>
          <p:nvPr>
            <p:ph type="body" idx="1"/>
          </p:nvPr>
        </p:nvSpPr>
        <p:spPr/>
        <p:txBody>
          <a:bodyPr/>
          <a:lstStyle/>
          <a:p>
            <a:pPr eaLnBrk="1" hangingPunct="1"/>
            <a:r>
              <a:rPr lang="en-US" dirty="0" smtClean="0"/>
              <a:t>im2gps – 10% (geo-</a:t>
            </a:r>
            <a:r>
              <a:rPr lang="en-US" dirty="0" err="1" smtClean="0"/>
              <a:t>loc</a:t>
            </a:r>
            <a:r>
              <a:rPr lang="en-US" dirty="0" smtClean="0"/>
              <a:t> within 400 km)</a:t>
            </a:r>
          </a:p>
          <a:p>
            <a:pPr eaLnBrk="1" hangingPunct="1"/>
            <a:r>
              <a:rPr lang="en-US" dirty="0" smtClean="0"/>
              <a:t>temporal im2gps – 56% </a:t>
            </a:r>
            <a:endParaRPr lang="ru-RU" dirty="0" smtClean="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184999"/>
            <a:ext cx="8372475" cy="466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r>
              <a:rPr lang="en-US" smtClean="0"/>
              <a:t>Tiny Images</a:t>
            </a:r>
          </a:p>
        </p:txBody>
      </p:sp>
      <p:sp>
        <p:nvSpPr>
          <p:cNvPr id="97283" name="Content Placeholder 2"/>
          <p:cNvSpPr>
            <a:spLocks noGrp="1"/>
          </p:cNvSpPr>
          <p:nvPr>
            <p:ph idx="1"/>
          </p:nvPr>
        </p:nvSpPr>
        <p:spPr>
          <a:xfrm>
            <a:off x="457200" y="3932238"/>
            <a:ext cx="8229600" cy="2087562"/>
          </a:xfrm>
        </p:spPr>
        <p:txBody>
          <a:bodyPr/>
          <a:lstStyle/>
          <a:p>
            <a:pPr eaLnBrk="1" hangingPunct="1">
              <a:buNone/>
            </a:pPr>
            <a:r>
              <a:rPr lang="en-US" dirty="0" smtClean="0"/>
              <a:t>	80 million tiny images: a large dataset for non-parametric object and scene recognition Antonio Torralba, Rob Fergus and William T. Freeman. PAMI 2008.</a:t>
            </a:r>
          </a:p>
        </p:txBody>
      </p:sp>
      <p:pic>
        <p:nvPicPr>
          <p:cNvPr id="97284" name="Picture 2"/>
          <p:cNvPicPr>
            <a:picLocks noChangeAspect="1" noChangeArrowheads="1"/>
          </p:cNvPicPr>
          <p:nvPr/>
        </p:nvPicPr>
        <p:blipFill>
          <a:blip r:embed="rId2" cstate="print"/>
          <a:srcRect l="49779" t="28444" r="28889" b="37422"/>
          <a:stretch>
            <a:fillRect/>
          </a:stretch>
        </p:blipFill>
        <p:spPr bwMode="auto">
          <a:xfrm>
            <a:off x="3276600" y="1066800"/>
            <a:ext cx="2743200" cy="2743200"/>
          </a:xfrm>
          <a:prstGeom prst="rect">
            <a:avLst/>
          </a:prstGeom>
          <a:noFill/>
          <a:ln w="9525">
            <a:noFill/>
            <a:miter lim="800000"/>
            <a:headEnd/>
            <a:tailEnd/>
          </a:ln>
        </p:spPr>
      </p:pic>
      <p:sp>
        <p:nvSpPr>
          <p:cNvPr id="5" name="TextBox 2"/>
          <p:cNvSpPr txBox="1">
            <a:spLocks noChangeArrowheads="1"/>
          </p:cNvSpPr>
          <p:nvPr/>
        </p:nvSpPr>
        <p:spPr bwMode="auto">
          <a:xfrm>
            <a:off x="1143000" y="6334125"/>
            <a:ext cx="7467600" cy="523875"/>
          </a:xfrm>
          <a:prstGeom prst="rect">
            <a:avLst/>
          </a:prstGeom>
          <a:noFill/>
          <a:ln w="9525">
            <a:noFill/>
            <a:miter lim="800000"/>
            <a:headEnd/>
            <a:tailEnd/>
          </a:ln>
        </p:spPr>
        <p:txBody>
          <a:bodyPr>
            <a:spAutoFit/>
          </a:bodyPr>
          <a:lstStyle/>
          <a:p>
            <a:r>
              <a:rPr lang="en-US" sz="2800" dirty="0">
                <a:latin typeface="Calibri" pitchFamily="34" charset="0"/>
              </a:rPr>
              <a:t>http://groups.csail.mit.edu/vision/TinyImages/</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8" name="Picture 2"/>
          <p:cNvPicPr>
            <a:picLocks noChangeAspect="1" noChangeArrowheads="1"/>
          </p:cNvPicPr>
          <p:nvPr/>
        </p:nvPicPr>
        <p:blipFill>
          <a:blip r:embed="rId2" cstate="print"/>
          <a:srcRect l="27852" t="10429" r="21185" b="22252"/>
          <a:stretch>
            <a:fillRect/>
          </a:stretch>
        </p:blipFill>
        <p:spPr bwMode="auto">
          <a:xfrm>
            <a:off x="1295400" y="0"/>
            <a:ext cx="6553200" cy="5410200"/>
          </a:xfrm>
          <a:prstGeom prst="rect">
            <a:avLst/>
          </a:prstGeom>
          <a:noFill/>
          <a:ln w="9525">
            <a:noFill/>
            <a:miter lim="800000"/>
            <a:headEnd/>
            <a:tailEnd/>
          </a:ln>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7" y="5453332"/>
            <a:ext cx="705802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pPr eaLnBrk="1" hangingPunct="1"/>
            <a:r>
              <a:rPr lang="en-US" smtClean="0"/>
              <a:t>Human Scene Recognition</a:t>
            </a:r>
          </a:p>
        </p:txBody>
      </p:sp>
      <p:pic>
        <p:nvPicPr>
          <p:cNvPr id="99332" name="Picture 2"/>
          <p:cNvPicPr>
            <a:picLocks noChangeAspect="1" noChangeArrowheads="1"/>
          </p:cNvPicPr>
          <p:nvPr/>
        </p:nvPicPr>
        <p:blipFill>
          <a:blip r:embed="rId2" cstate="print"/>
          <a:srcRect l="10074" t="23705" r="54459" b="14723"/>
          <a:stretch>
            <a:fillRect/>
          </a:stretch>
        </p:blipFill>
        <p:spPr bwMode="auto">
          <a:xfrm>
            <a:off x="2292350" y="1371600"/>
            <a:ext cx="4559300" cy="49482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normAutofit fontScale="90000"/>
          </a:bodyPr>
          <a:lstStyle/>
          <a:p>
            <a:pPr eaLnBrk="1" hangingPunct="1"/>
            <a:r>
              <a:rPr lang="en-US" dirty="0" smtClean="0"/>
              <a:t>Humans vs. Computers: Car-Image Classification</a:t>
            </a:r>
            <a:endParaRPr lang="en-US"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786261"/>
            <a:ext cx="6242611" cy="4919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1237046"/>
            <a:ext cx="3403496" cy="369332"/>
          </a:xfrm>
          <a:prstGeom prst="rect">
            <a:avLst/>
          </a:prstGeom>
          <a:noFill/>
        </p:spPr>
        <p:txBody>
          <a:bodyPr wrap="none" rtlCol="0">
            <a:spAutoFit/>
          </a:bodyPr>
          <a:lstStyle/>
          <a:p>
            <a:r>
              <a:rPr lang="en-US" dirty="0" smtClean="0"/>
              <a:t>Humans for 32 pixel tall images</a:t>
            </a:r>
            <a:endParaRPr lang="en-US" dirty="0"/>
          </a:p>
        </p:txBody>
      </p:sp>
      <p:cxnSp>
        <p:nvCxnSpPr>
          <p:cNvPr id="4" name="Straight Arrow Connector 3"/>
          <p:cNvCxnSpPr/>
          <p:nvPr/>
        </p:nvCxnSpPr>
        <p:spPr>
          <a:xfrm>
            <a:off x="1765540" y="1606378"/>
            <a:ext cx="825260" cy="112718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332524" y="983922"/>
            <a:ext cx="3505200" cy="932924"/>
          </a:xfrm>
          <a:prstGeom prst="rect">
            <a:avLst/>
          </a:prstGeom>
          <a:noFill/>
        </p:spPr>
        <p:txBody>
          <a:bodyPr wrap="square" rtlCol="0">
            <a:spAutoFit/>
          </a:bodyPr>
          <a:lstStyle/>
          <a:p>
            <a:r>
              <a:rPr lang="en-US" dirty="0" smtClean="0"/>
              <a:t>Various computer vision algorithms for full resolution images</a:t>
            </a:r>
            <a:endParaRPr lang="en-US" dirty="0"/>
          </a:p>
        </p:txBody>
      </p:sp>
      <p:cxnSp>
        <p:nvCxnSpPr>
          <p:cNvPr id="11" name="Straight Arrow Connector 10"/>
          <p:cNvCxnSpPr/>
          <p:nvPr/>
        </p:nvCxnSpPr>
        <p:spPr>
          <a:xfrm flipH="1">
            <a:off x="4905535" y="1606378"/>
            <a:ext cx="352265" cy="6065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1295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304800" y="-152400"/>
            <a:ext cx="8402638" cy="1219200"/>
          </a:xfrm>
        </p:spPr>
        <p:txBody>
          <a:bodyPr/>
          <a:lstStyle/>
          <a:p>
            <a:pPr eaLnBrk="1" hangingPunct="1"/>
            <a:r>
              <a:rPr lang="en-US" dirty="0" smtClean="0"/>
              <a:t>What should the missing region contain?</a:t>
            </a:r>
          </a:p>
        </p:txBody>
      </p:sp>
      <p:pic>
        <p:nvPicPr>
          <p:cNvPr id="64515" name="Picture 7" descr="teaser_input"/>
          <p:cNvPicPr>
            <a:picLocks noChangeAspect="1" noChangeArrowheads="1"/>
          </p:cNvPicPr>
          <p:nvPr/>
        </p:nvPicPr>
        <p:blipFill>
          <a:blip r:embed="rId3" cstate="print"/>
          <a:srcRect/>
          <a:stretch>
            <a:fillRect/>
          </a:stretch>
        </p:blipFill>
        <p:spPr bwMode="auto">
          <a:xfrm>
            <a:off x="1000125" y="1268413"/>
            <a:ext cx="7143750" cy="5360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57200" y="0"/>
            <a:ext cx="8229600" cy="1143000"/>
          </a:xfrm>
        </p:spPr>
        <p:txBody>
          <a:bodyPr/>
          <a:lstStyle/>
          <a:p>
            <a:pPr eaLnBrk="1" hangingPunct="1"/>
            <a:r>
              <a:rPr lang="en-US" sz="4000" smtClean="0"/>
              <a:t>Powers of 10</a:t>
            </a:r>
          </a:p>
        </p:txBody>
      </p:sp>
      <p:grpSp>
        <p:nvGrpSpPr>
          <p:cNvPr id="2" name="Group 29"/>
          <p:cNvGrpSpPr>
            <a:grpSpLocks/>
          </p:cNvGrpSpPr>
          <p:nvPr/>
        </p:nvGrpSpPr>
        <p:grpSpPr bwMode="auto">
          <a:xfrm>
            <a:off x="361950" y="593725"/>
            <a:ext cx="7632700" cy="952501"/>
            <a:chOff x="228" y="374"/>
            <a:chExt cx="4808" cy="600"/>
          </a:xfrm>
        </p:grpSpPr>
        <p:sp>
          <p:nvSpPr>
            <p:cNvPr id="101401" name="Text Box 4"/>
            <p:cNvSpPr txBox="1">
              <a:spLocks noChangeArrowheads="1"/>
            </p:cNvSpPr>
            <p:nvPr/>
          </p:nvSpPr>
          <p:spPr bwMode="auto">
            <a:xfrm>
              <a:off x="228" y="625"/>
              <a:ext cx="3803" cy="349"/>
            </a:xfrm>
            <a:prstGeom prst="rect">
              <a:avLst/>
            </a:prstGeom>
            <a:noFill/>
            <a:ln w="9525">
              <a:noFill/>
              <a:miter lim="800000"/>
              <a:headEnd/>
              <a:tailEnd/>
            </a:ln>
          </p:spPr>
          <p:txBody>
            <a:bodyPr wrap="none">
              <a:spAutoFit/>
            </a:bodyPr>
            <a:lstStyle/>
            <a:p>
              <a:r>
                <a:rPr lang="en-US" dirty="0">
                  <a:latin typeface="Calibri" pitchFamily="34" charset="0"/>
                </a:rPr>
                <a:t>Number of images on my hard drive:  			10</a:t>
              </a:r>
              <a:r>
                <a:rPr lang="en-US" baseline="30000" dirty="0">
                  <a:latin typeface="Calibri" pitchFamily="34" charset="0"/>
                </a:rPr>
                <a:t>4</a:t>
              </a:r>
            </a:p>
            <a:p>
              <a:endParaRPr lang="en-US" baseline="30000" dirty="0">
                <a:latin typeface="Calibri" pitchFamily="34" charset="0"/>
              </a:endParaRPr>
            </a:p>
          </p:txBody>
        </p:sp>
        <p:pic>
          <p:nvPicPr>
            <p:cNvPr id="101402" name="Picture 11"/>
            <p:cNvPicPr>
              <a:picLocks noChangeAspect="1" noChangeArrowheads="1"/>
            </p:cNvPicPr>
            <p:nvPr/>
          </p:nvPicPr>
          <p:blipFill>
            <a:blip r:embed="rId3" cstate="print"/>
            <a:srcRect/>
            <a:stretch>
              <a:fillRect/>
            </a:stretch>
          </p:blipFill>
          <p:spPr bwMode="auto">
            <a:xfrm>
              <a:off x="4553" y="374"/>
              <a:ext cx="483" cy="531"/>
            </a:xfrm>
            <a:prstGeom prst="rect">
              <a:avLst/>
            </a:prstGeom>
            <a:noFill/>
            <a:ln w="9525">
              <a:noFill/>
              <a:miter lim="800000"/>
              <a:headEnd/>
              <a:tailEnd/>
            </a:ln>
          </p:spPr>
        </p:pic>
      </p:grpSp>
      <p:grpSp>
        <p:nvGrpSpPr>
          <p:cNvPr id="3" name="Group 30"/>
          <p:cNvGrpSpPr>
            <a:grpSpLocks/>
          </p:cNvGrpSpPr>
          <p:nvPr/>
        </p:nvGrpSpPr>
        <p:grpSpPr bwMode="auto">
          <a:xfrm>
            <a:off x="371475" y="1422400"/>
            <a:ext cx="8324850" cy="1438275"/>
            <a:chOff x="234" y="896"/>
            <a:chExt cx="5244" cy="906"/>
          </a:xfrm>
        </p:grpSpPr>
        <p:sp>
          <p:nvSpPr>
            <p:cNvPr id="101396" name="Rectangle 6"/>
            <p:cNvSpPr>
              <a:spLocks noChangeArrowheads="1"/>
            </p:cNvSpPr>
            <p:nvPr/>
          </p:nvSpPr>
          <p:spPr bwMode="auto">
            <a:xfrm>
              <a:off x="234" y="1273"/>
              <a:ext cx="4320" cy="349"/>
            </a:xfrm>
            <a:prstGeom prst="rect">
              <a:avLst/>
            </a:prstGeom>
            <a:noFill/>
            <a:ln w="9525">
              <a:noFill/>
              <a:miter lim="800000"/>
              <a:headEnd/>
              <a:tailEnd/>
            </a:ln>
          </p:spPr>
          <p:txBody>
            <a:bodyPr>
              <a:spAutoFit/>
            </a:bodyPr>
            <a:lstStyle/>
            <a:p>
              <a:r>
                <a:rPr lang="en-US" dirty="0">
                  <a:latin typeface="Calibri" pitchFamily="34" charset="0"/>
                </a:rPr>
                <a:t>Number of images seen during my first 10 years:		10</a:t>
              </a:r>
              <a:r>
                <a:rPr lang="en-US" baseline="30000" dirty="0">
                  <a:latin typeface="Calibri" pitchFamily="34" charset="0"/>
                </a:rPr>
                <a:t>8</a:t>
              </a:r>
              <a:r>
                <a:rPr lang="en-US" dirty="0">
                  <a:latin typeface="Calibri" pitchFamily="34" charset="0"/>
                </a:rPr>
                <a:t> </a:t>
              </a:r>
            </a:p>
            <a:p>
              <a:r>
                <a:rPr lang="en-US" sz="1200" dirty="0">
                  <a:latin typeface="Calibri" pitchFamily="34" charset="0"/>
                </a:rPr>
                <a:t>(3 images/second * 60 * 60 * 16 * 365 * 10 = 630720000)</a:t>
              </a:r>
            </a:p>
          </p:txBody>
        </p:sp>
        <p:pic>
          <p:nvPicPr>
            <p:cNvPr id="101397" name="Picture 12"/>
            <p:cNvPicPr>
              <a:picLocks noChangeAspect="1" noChangeArrowheads="1"/>
            </p:cNvPicPr>
            <p:nvPr/>
          </p:nvPicPr>
          <p:blipFill>
            <a:blip r:embed="rId4" cstate="print"/>
            <a:srcRect/>
            <a:stretch>
              <a:fillRect/>
            </a:stretch>
          </p:blipFill>
          <p:spPr bwMode="auto">
            <a:xfrm>
              <a:off x="4551" y="1108"/>
              <a:ext cx="927" cy="694"/>
            </a:xfrm>
            <a:prstGeom prst="rect">
              <a:avLst/>
            </a:prstGeom>
            <a:noFill/>
            <a:ln w="9525">
              <a:noFill/>
              <a:miter lim="800000"/>
              <a:headEnd/>
              <a:tailEnd/>
            </a:ln>
          </p:spPr>
        </p:pic>
        <p:grpSp>
          <p:nvGrpSpPr>
            <p:cNvPr id="4" name="Group 26"/>
            <p:cNvGrpSpPr>
              <a:grpSpLocks/>
            </p:cNvGrpSpPr>
            <p:nvPr/>
          </p:nvGrpSpPr>
          <p:grpSpPr bwMode="auto">
            <a:xfrm>
              <a:off x="4566" y="896"/>
              <a:ext cx="470" cy="540"/>
              <a:chOff x="4566" y="747"/>
              <a:chExt cx="470" cy="689"/>
            </a:xfrm>
          </p:grpSpPr>
          <p:sp>
            <p:nvSpPr>
              <p:cNvPr id="101399" name="Line 13"/>
              <p:cNvSpPr>
                <a:spLocks noChangeShapeType="1"/>
              </p:cNvSpPr>
              <p:nvPr/>
            </p:nvSpPr>
            <p:spPr bwMode="auto">
              <a:xfrm>
                <a:off x="4566" y="747"/>
                <a:ext cx="214" cy="689"/>
              </a:xfrm>
              <a:prstGeom prst="line">
                <a:avLst/>
              </a:prstGeom>
              <a:noFill/>
              <a:ln w="19050">
                <a:solidFill>
                  <a:srgbClr val="FF0000"/>
                </a:solidFill>
                <a:round/>
                <a:headEnd/>
                <a:tailEnd/>
              </a:ln>
            </p:spPr>
            <p:txBody>
              <a:bodyPr/>
              <a:lstStyle/>
              <a:p>
                <a:endParaRPr lang="en-US"/>
              </a:p>
            </p:txBody>
          </p:sp>
          <p:sp>
            <p:nvSpPr>
              <p:cNvPr id="101400" name="Line 14"/>
              <p:cNvSpPr>
                <a:spLocks noChangeShapeType="1"/>
              </p:cNvSpPr>
              <p:nvPr/>
            </p:nvSpPr>
            <p:spPr bwMode="auto">
              <a:xfrm flipH="1">
                <a:off x="4804" y="765"/>
                <a:ext cx="232" cy="671"/>
              </a:xfrm>
              <a:prstGeom prst="line">
                <a:avLst/>
              </a:prstGeom>
              <a:noFill/>
              <a:ln w="19050">
                <a:solidFill>
                  <a:srgbClr val="FF0000"/>
                </a:solidFill>
                <a:round/>
                <a:headEnd/>
                <a:tailEnd/>
              </a:ln>
            </p:spPr>
            <p:txBody>
              <a:bodyPr/>
              <a:lstStyle/>
              <a:p>
                <a:endParaRPr lang="en-US"/>
              </a:p>
            </p:txBody>
          </p:sp>
        </p:grpSp>
      </p:grpSp>
      <p:grpSp>
        <p:nvGrpSpPr>
          <p:cNvPr id="5" name="Group 31"/>
          <p:cNvGrpSpPr>
            <a:grpSpLocks/>
          </p:cNvGrpSpPr>
          <p:nvPr/>
        </p:nvGrpSpPr>
        <p:grpSpPr bwMode="auto">
          <a:xfrm>
            <a:off x="371475" y="2854325"/>
            <a:ext cx="8313738" cy="1406525"/>
            <a:chOff x="234" y="1798"/>
            <a:chExt cx="5237" cy="886"/>
          </a:xfrm>
        </p:grpSpPr>
        <p:sp>
          <p:nvSpPr>
            <p:cNvPr id="101392" name="Text Box 7"/>
            <p:cNvSpPr txBox="1">
              <a:spLocks noChangeArrowheads="1"/>
            </p:cNvSpPr>
            <p:nvPr/>
          </p:nvSpPr>
          <p:spPr bwMode="auto">
            <a:xfrm>
              <a:off x="234" y="2074"/>
              <a:ext cx="3852" cy="519"/>
            </a:xfrm>
            <a:prstGeom prst="rect">
              <a:avLst/>
            </a:prstGeom>
            <a:noFill/>
            <a:ln w="9525">
              <a:noFill/>
              <a:miter lim="800000"/>
              <a:headEnd/>
              <a:tailEnd/>
            </a:ln>
          </p:spPr>
          <p:txBody>
            <a:bodyPr wrap="none">
              <a:spAutoFit/>
            </a:bodyPr>
            <a:lstStyle/>
            <a:p>
              <a:r>
                <a:rPr lang="en-US">
                  <a:latin typeface="Calibri" pitchFamily="34" charset="0"/>
                </a:rPr>
                <a:t>Number of images seen by all humanity:  		10</a:t>
              </a:r>
              <a:r>
                <a:rPr lang="en-US" baseline="30000">
                  <a:latin typeface="Calibri" pitchFamily="34" charset="0"/>
                </a:rPr>
                <a:t>20</a:t>
              </a:r>
            </a:p>
            <a:p>
              <a:r>
                <a:rPr lang="en-US" sz="1200">
                  <a:latin typeface="Calibri" pitchFamily="34" charset="0"/>
                </a:rPr>
                <a:t>106,456,367,669 humans</a:t>
              </a:r>
              <a:r>
                <a:rPr lang="en-US" sz="1200" baseline="30000">
                  <a:latin typeface="Calibri" pitchFamily="34" charset="0"/>
                </a:rPr>
                <a:t>1</a:t>
              </a:r>
              <a:r>
                <a:rPr lang="en-US" sz="1200">
                  <a:latin typeface="Calibri" pitchFamily="34" charset="0"/>
                </a:rPr>
                <a:t> * 60 years * 3 images/second * 60 * 60 * 16 * 365 = </a:t>
              </a:r>
              <a:endParaRPr lang="en-US" sz="1200" baseline="30000">
                <a:latin typeface="Calibri" pitchFamily="34" charset="0"/>
              </a:endParaRPr>
            </a:p>
            <a:p>
              <a:r>
                <a:rPr lang="en-US" sz="1000">
                  <a:latin typeface="Calibri" pitchFamily="34" charset="0"/>
                </a:rPr>
                <a:t>1 from http://www.prb.org/Articles/2002/HowManyPeopleHaveEverLivedonEarth.aspx</a:t>
              </a:r>
              <a:endParaRPr lang="en-US" sz="1000" baseline="30000">
                <a:latin typeface="Calibri" pitchFamily="34" charset="0"/>
              </a:endParaRPr>
            </a:p>
            <a:p>
              <a:endParaRPr lang="en-US" sz="1000" baseline="30000">
                <a:latin typeface="Calibri" pitchFamily="34" charset="0"/>
              </a:endParaRPr>
            </a:p>
          </p:txBody>
        </p:sp>
        <p:pic>
          <p:nvPicPr>
            <p:cNvPr id="101393" name="Picture 15"/>
            <p:cNvPicPr>
              <a:picLocks noChangeAspect="1" noChangeArrowheads="1"/>
            </p:cNvPicPr>
            <p:nvPr/>
          </p:nvPicPr>
          <p:blipFill>
            <a:blip r:embed="rId5" cstate="print"/>
            <a:srcRect l="15242" t="2568" r="13960" b="3149"/>
            <a:stretch>
              <a:fillRect/>
            </a:stretch>
          </p:blipFill>
          <p:spPr bwMode="auto">
            <a:xfrm>
              <a:off x="4546" y="1941"/>
              <a:ext cx="759" cy="743"/>
            </a:xfrm>
            <a:prstGeom prst="rect">
              <a:avLst/>
            </a:prstGeom>
            <a:noFill/>
            <a:ln w="9525">
              <a:noFill/>
              <a:miter lim="800000"/>
              <a:headEnd/>
              <a:tailEnd/>
            </a:ln>
          </p:spPr>
        </p:pic>
        <p:sp>
          <p:nvSpPr>
            <p:cNvPr id="101394" name="Line 16"/>
            <p:cNvSpPr>
              <a:spLocks noChangeShapeType="1"/>
            </p:cNvSpPr>
            <p:nvPr/>
          </p:nvSpPr>
          <p:spPr bwMode="auto">
            <a:xfrm>
              <a:off x="4544" y="1798"/>
              <a:ext cx="243" cy="434"/>
            </a:xfrm>
            <a:prstGeom prst="line">
              <a:avLst/>
            </a:prstGeom>
            <a:noFill/>
            <a:ln w="19050">
              <a:solidFill>
                <a:srgbClr val="FF0000"/>
              </a:solidFill>
              <a:round/>
              <a:headEnd/>
              <a:tailEnd/>
            </a:ln>
          </p:spPr>
          <p:txBody>
            <a:bodyPr/>
            <a:lstStyle/>
            <a:p>
              <a:endParaRPr lang="en-US"/>
            </a:p>
          </p:txBody>
        </p:sp>
        <p:sp>
          <p:nvSpPr>
            <p:cNvPr id="101395" name="Line 17"/>
            <p:cNvSpPr>
              <a:spLocks noChangeShapeType="1"/>
            </p:cNvSpPr>
            <p:nvPr/>
          </p:nvSpPr>
          <p:spPr bwMode="auto">
            <a:xfrm flipH="1">
              <a:off x="4811" y="1799"/>
              <a:ext cx="660" cy="433"/>
            </a:xfrm>
            <a:prstGeom prst="line">
              <a:avLst/>
            </a:prstGeom>
            <a:noFill/>
            <a:ln w="19050">
              <a:solidFill>
                <a:srgbClr val="FF0000"/>
              </a:solidFill>
              <a:round/>
              <a:headEnd/>
              <a:tailEnd/>
            </a:ln>
          </p:spPr>
          <p:txBody>
            <a:bodyPr/>
            <a:lstStyle/>
            <a:p>
              <a:endParaRPr lang="en-US"/>
            </a:p>
          </p:txBody>
        </p:sp>
      </p:grpSp>
      <p:grpSp>
        <p:nvGrpSpPr>
          <p:cNvPr id="6" name="Group 32"/>
          <p:cNvGrpSpPr>
            <a:grpSpLocks/>
          </p:cNvGrpSpPr>
          <p:nvPr/>
        </p:nvGrpSpPr>
        <p:grpSpPr bwMode="auto">
          <a:xfrm>
            <a:off x="401638" y="4114800"/>
            <a:ext cx="8069262" cy="1435100"/>
            <a:chOff x="253" y="2592"/>
            <a:chExt cx="5083" cy="904"/>
          </a:xfrm>
        </p:grpSpPr>
        <p:sp>
          <p:nvSpPr>
            <p:cNvPr id="101388" name="Text Box 8"/>
            <p:cNvSpPr txBox="1">
              <a:spLocks noChangeArrowheads="1"/>
            </p:cNvSpPr>
            <p:nvPr/>
          </p:nvSpPr>
          <p:spPr bwMode="auto">
            <a:xfrm>
              <a:off x="253" y="2931"/>
              <a:ext cx="3852" cy="233"/>
            </a:xfrm>
            <a:prstGeom prst="rect">
              <a:avLst/>
            </a:prstGeom>
            <a:noFill/>
            <a:ln w="9525">
              <a:noFill/>
              <a:miter lim="800000"/>
              <a:headEnd/>
              <a:tailEnd/>
            </a:ln>
          </p:spPr>
          <p:txBody>
            <a:bodyPr wrap="none">
              <a:spAutoFit/>
            </a:bodyPr>
            <a:lstStyle/>
            <a:p>
              <a:r>
                <a:rPr lang="en-US">
                  <a:latin typeface="Calibri" pitchFamily="34" charset="0"/>
                </a:rPr>
                <a:t>Number of photons in the universe:  			10</a:t>
              </a:r>
              <a:r>
                <a:rPr lang="en-US" baseline="30000">
                  <a:latin typeface="Calibri" pitchFamily="34" charset="0"/>
                </a:rPr>
                <a:t>88</a:t>
              </a:r>
            </a:p>
          </p:txBody>
        </p:sp>
        <p:pic>
          <p:nvPicPr>
            <p:cNvPr id="101389" name="Picture 18"/>
            <p:cNvPicPr>
              <a:picLocks noChangeAspect="1" noChangeArrowheads="1"/>
            </p:cNvPicPr>
            <p:nvPr/>
          </p:nvPicPr>
          <p:blipFill>
            <a:blip r:embed="rId6" cstate="print"/>
            <a:srcRect l="15486" t="23090" r="17291" b="19792"/>
            <a:stretch>
              <a:fillRect/>
            </a:stretch>
          </p:blipFill>
          <p:spPr bwMode="auto">
            <a:xfrm>
              <a:off x="4529" y="2811"/>
              <a:ext cx="807" cy="685"/>
            </a:xfrm>
            <a:prstGeom prst="rect">
              <a:avLst/>
            </a:prstGeom>
            <a:noFill/>
            <a:ln w="9525">
              <a:noFill/>
              <a:miter lim="800000"/>
              <a:headEnd/>
              <a:tailEnd/>
            </a:ln>
          </p:spPr>
        </p:pic>
        <p:sp>
          <p:nvSpPr>
            <p:cNvPr id="101390" name="Line 19"/>
            <p:cNvSpPr>
              <a:spLocks noChangeShapeType="1"/>
            </p:cNvSpPr>
            <p:nvPr/>
          </p:nvSpPr>
          <p:spPr bwMode="auto">
            <a:xfrm>
              <a:off x="4545" y="2592"/>
              <a:ext cx="380" cy="476"/>
            </a:xfrm>
            <a:prstGeom prst="line">
              <a:avLst/>
            </a:prstGeom>
            <a:noFill/>
            <a:ln w="19050">
              <a:solidFill>
                <a:srgbClr val="FF0000"/>
              </a:solidFill>
              <a:round/>
              <a:headEnd/>
              <a:tailEnd/>
            </a:ln>
          </p:spPr>
          <p:txBody>
            <a:bodyPr/>
            <a:lstStyle/>
            <a:p>
              <a:endParaRPr lang="en-US"/>
            </a:p>
          </p:txBody>
        </p:sp>
        <p:sp>
          <p:nvSpPr>
            <p:cNvPr id="101391" name="Line 20"/>
            <p:cNvSpPr>
              <a:spLocks noChangeShapeType="1"/>
            </p:cNvSpPr>
            <p:nvPr/>
          </p:nvSpPr>
          <p:spPr bwMode="auto">
            <a:xfrm flipH="1">
              <a:off x="4948" y="2604"/>
              <a:ext cx="340" cy="462"/>
            </a:xfrm>
            <a:prstGeom prst="line">
              <a:avLst/>
            </a:prstGeom>
            <a:noFill/>
            <a:ln w="19050">
              <a:solidFill>
                <a:srgbClr val="FF0000"/>
              </a:solidFill>
              <a:round/>
              <a:headEnd/>
              <a:tailEnd/>
            </a:ln>
          </p:spPr>
          <p:txBody>
            <a:bodyPr/>
            <a:lstStyle/>
            <a:p>
              <a:endParaRPr lang="en-US"/>
            </a:p>
          </p:txBody>
        </p:sp>
      </p:grpSp>
      <p:grpSp>
        <p:nvGrpSpPr>
          <p:cNvPr id="7" name="Group 33"/>
          <p:cNvGrpSpPr>
            <a:grpSpLocks/>
          </p:cNvGrpSpPr>
          <p:nvPr/>
        </p:nvGrpSpPr>
        <p:grpSpPr bwMode="auto">
          <a:xfrm>
            <a:off x="382588" y="5491163"/>
            <a:ext cx="8072437" cy="1081087"/>
            <a:chOff x="234" y="3592"/>
            <a:chExt cx="5085" cy="681"/>
          </a:xfrm>
        </p:grpSpPr>
        <p:sp>
          <p:nvSpPr>
            <p:cNvPr id="101384" name="Text Box 9"/>
            <p:cNvSpPr txBox="1">
              <a:spLocks noChangeArrowheads="1"/>
            </p:cNvSpPr>
            <p:nvPr/>
          </p:nvSpPr>
          <p:spPr bwMode="auto">
            <a:xfrm>
              <a:off x="234" y="3810"/>
              <a:ext cx="3951" cy="349"/>
            </a:xfrm>
            <a:prstGeom prst="rect">
              <a:avLst/>
            </a:prstGeom>
            <a:noFill/>
            <a:ln w="9525">
              <a:noFill/>
              <a:miter lim="800000"/>
              <a:headEnd/>
              <a:tailEnd/>
            </a:ln>
          </p:spPr>
          <p:txBody>
            <a:bodyPr wrap="none">
              <a:spAutoFit/>
            </a:bodyPr>
            <a:lstStyle/>
            <a:p>
              <a:r>
                <a:rPr lang="en-US">
                  <a:latin typeface="Calibri" pitchFamily="34" charset="0"/>
                </a:rPr>
                <a:t>Number of all 32x32 images:  			10</a:t>
              </a:r>
              <a:r>
                <a:rPr lang="en-US" baseline="30000">
                  <a:latin typeface="Calibri" pitchFamily="34" charset="0"/>
                </a:rPr>
                <a:t>7373</a:t>
              </a:r>
            </a:p>
            <a:p>
              <a:r>
                <a:rPr lang="en-US" sz="1200">
                  <a:solidFill>
                    <a:srgbClr val="000000"/>
                  </a:solidFill>
                  <a:latin typeface="Calibri" pitchFamily="34" charset="0"/>
                </a:rPr>
                <a:t>256 </a:t>
              </a:r>
              <a:r>
                <a:rPr lang="en-US" sz="1200" baseline="30000">
                  <a:solidFill>
                    <a:srgbClr val="000000"/>
                  </a:solidFill>
                  <a:latin typeface="Calibri" pitchFamily="34" charset="0"/>
                </a:rPr>
                <a:t>32*32*3 </a:t>
              </a:r>
              <a:r>
                <a:rPr lang="en-US" sz="1200">
                  <a:solidFill>
                    <a:srgbClr val="000000"/>
                  </a:solidFill>
                  <a:latin typeface="Calibri" pitchFamily="34" charset="0"/>
                </a:rPr>
                <a:t>~ 10</a:t>
              </a:r>
              <a:r>
                <a:rPr lang="en-US" sz="1200" baseline="30000">
                  <a:solidFill>
                    <a:srgbClr val="000000"/>
                  </a:solidFill>
                  <a:latin typeface="Calibri" pitchFamily="34" charset="0"/>
                </a:rPr>
                <a:t>7373</a:t>
              </a:r>
            </a:p>
          </p:txBody>
        </p:sp>
        <p:pic>
          <p:nvPicPr>
            <p:cNvPr id="101385" name="Picture 25"/>
            <p:cNvPicPr>
              <a:picLocks noChangeAspect="1" noChangeArrowheads="1"/>
            </p:cNvPicPr>
            <p:nvPr/>
          </p:nvPicPr>
          <p:blipFill>
            <a:blip r:embed="rId7" cstate="print"/>
            <a:srcRect/>
            <a:stretch>
              <a:fillRect/>
            </a:stretch>
          </p:blipFill>
          <p:spPr bwMode="auto">
            <a:xfrm>
              <a:off x="4631" y="3667"/>
              <a:ext cx="606" cy="606"/>
            </a:xfrm>
            <a:prstGeom prst="rect">
              <a:avLst/>
            </a:prstGeom>
            <a:noFill/>
            <a:ln w="9525">
              <a:noFill/>
              <a:miter lim="800000"/>
              <a:headEnd/>
              <a:tailEnd/>
            </a:ln>
          </p:spPr>
        </p:pic>
        <p:sp>
          <p:nvSpPr>
            <p:cNvPr id="101386" name="Line 27"/>
            <p:cNvSpPr>
              <a:spLocks noChangeShapeType="1"/>
            </p:cNvSpPr>
            <p:nvPr/>
          </p:nvSpPr>
          <p:spPr bwMode="auto">
            <a:xfrm>
              <a:off x="4534" y="3592"/>
              <a:ext cx="463" cy="606"/>
            </a:xfrm>
            <a:prstGeom prst="line">
              <a:avLst/>
            </a:prstGeom>
            <a:noFill/>
            <a:ln w="19050">
              <a:solidFill>
                <a:srgbClr val="FF0000"/>
              </a:solidFill>
              <a:round/>
              <a:headEnd/>
              <a:tailEnd/>
            </a:ln>
          </p:spPr>
          <p:txBody>
            <a:bodyPr/>
            <a:lstStyle/>
            <a:p>
              <a:endParaRPr lang="en-US"/>
            </a:p>
          </p:txBody>
        </p:sp>
        <p:sp>
          <p:nvSpPr>
            <p:cNvPr id="101387" name="Line 28"/>
            <p:cNvSpPr>
              <a:spLocks noChangeShapeType="1"/>
            </p:cNvSpPr>
            <p:nvPr/>
          </p:nvSpPr>
          <p:spPr bwMode="auto">
            <a:xfrm flipH="1">
              <a:off x="5002" y="3600"/>
              <a:ext cx="317" cy="597"/>
            </a:xfrm>
            <a:prstGeom prst="line">
              <a:avLst/>
            </a:prstGeom>
            <a:noFill/>
            <a:ln w="19050">
              <a:solidFill>
                <a:srgbClr val="FF0000"/>
              </a:solidFill>
              <a:round/>
              <a:headEnd/>
              <a:tailEnd/>
            </a:ln>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0"/>
            <a:ext cx="8229600" cy="1143000"/>
          </a:xfrm>
        </p:spPr>
        <p:txBody>
          <a:bodyPr/>
          <a:lstStyle/>
          <a:p>
            <a:pPr eaLnBrk="1" hangingPunct="1"/>
            <a:r>
              <a:rPr lang="en-US" smtClean="0"/>
              <a:t>Scenes are unique</a:t>
            </a:r>
          </a:p>
        </p:txBody>
      </p:sp>
      <p:pic>
        <p:nvPicPr>
          <p:cNvPr id="102403" name="Picture 3" descr="car_jump_2"/>
          <p:cNvPicPr>
            <a:picLocks noChangeAspect="1" noChangeArrowheads="1"/>
          </p:cNvPicPr>
          <p:nvPr/>
        </p:nvPicPr>
        <p:blipFill>
          <a:blip r:embed="rId3" cstate="print"/>
          <a:srcRect/>
          <a:stretch>
            <a:fillRect/>
          </a:stretch>
        </p:blipFill>
        <p:spPr bwMode="auto">
          <a:xfrm>
            <a:off x="4443413" y="976313"/>
            <a:ext cx="4700587" cy="3132137"/>
          </a:xfrm>
          <a:prstGeom prst="rect">
            <a:avLst/>
          </a:prstGeom>
          <a:noFill/>
          <a:ln w="9525">
            <a:noFill/>
            <a:miter lim="800000"/>
            <a:headEnd/>
            <a:tailEnd/>
          </a:ln>
        </p:spPr>
      </p:pic>
      <p:pic>
        <p:nvPicPr>
          <p:cNvPr id="102404" name="Picture 4" descr="0701699e"/>
          <p:cNvPicPr>
            <a:picLocks noChangeAspect="1" noChangeArrowheads="1"/>
          </p:cNvPicPr>
          <p:nvPr/>
        </p:nvPicPr>
        <p:blipFill>
          <a:blip r:embed="rId4" cstate="print"/>
          <a:srcRect/>
          <a:stretch>
            <a:fillRect/>
          </a:stretch>
        </p:blipFill>
        <p:spPr bwMode="auto">
          <a:xfrm>
            <a:off x="5068888" y="4286250"/>
            <a:ext cx="3427412" cy="2571750"/>
          </a:xfrm>
          <a:prstGeom prst="rect">
            <a:avLst/>
          </a:prstGeom>
          <a:noFill/>
          <a:ln w="9525">
            <a:noFill/>
            <a:miter lim="800000"/>
            <a:headEnd/>
            <a:tailEnd/>
          </a:ln>
        </p:spPr>
      </p:pic>
      <p:pic>
        <p:nvPicPr>
          <p:cNvPr id="102405" name="Picture 5" descr="http://www.coolfunpics.com/slides/Weird_Bathroom.jpg"/>
          <p:cNvPicPr>
            <a:picLocks noChangeAspect="1" noChangeArrowheads="1"/>
          </p:cNvPicPr>
          <p:nvPr/>
        </p:nvPicPr>
        <p:blipFill>
          <a:blip r:embed="rId5" cstate="print"/>
          <a:srcRect/>
          <a:stretch>
            <a:fillRect/>
          </a:stretch>
        </p:blipFill>
        <p:spPr bwMode="auto">
          <a:xfrm>
            <a:off x="188913" y="1055688"/>
            <a:ext cx="3735387" cy="55705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sz="4000" smtClean="0"/>
              <a:t>But not all scenes are so original</a:t>
            </a:r>
          </a:p>
        </p:txBody>
      </p:sp>
      <p:pic>
        <p:nvPicPr>
          <p:cNvPr id="103427" name="Picture 3"/>
          <p:cNvPicPr>
            <a:picLocks noChangeAspect="1" noChangeArrowheads="1"/>
          </p:cNvPicPr>
          <p:nvPr/>
        </p:nvPicPr>
        <p:blipFill>
          <a:blip r:embed="rId3" cstate="print"/>
          <a:srcRect/>
          <a:stretch>
            <a:fillRect/>
          </a:stretch>
        </p:blipFill>
        <p:spPr bwMode="auto">
          <a:xfrm>
            <a:off x="2268538" y="1563688"/>
            <a:ext cx="4641850" cy="3481387"/>
          </a:xfrm>
          <a:prstGeom prst="rect">
            <a:avLst/>
          </a:prstGeom>
          <a:noFill/>
          <a:ln w="28575" algn="ctr">
            <a:noFill/>
            <a:miter lim="800000"/>
            <a:headEnd/>
            <a:tailEnd/>
          </a:ln>
        </p:spPr>
      </p:pic>
      <p:pic>
        <p:nvPicPr>
          <p:cNvPr id="245764" name="Picture 4"/>
          <p:cNvPicPr>
            <a:picLocks noChangeAspect="1" noChangeArrowheads="1"/>
          </p:cNvPicPr>
          <p:nvPr/>
        </p:nvPicPr>
        <p:blipFill>
          <a:blip r:embed="rId4" cstate="print"/>
          <a:srcRect/>
          <a:stretch>
            <a:fillRect/>
          </a:stretch>
        </p:blipFill>
        <p:spPr bwMode="auto">
          <a:xfrm>
            <a:off x="4708525" y="5270500"/>
            <a:ext cx="2116138" cy="1587500"/>
          </a:xfrm>
          <a:prstGeom prst="rect">
            <a:avLst/>
          </a:prstGeom>
          <a:noFill/>
          <a:ln w="28575" algn="ctr">
            <a:noFill/>
            <a:miter lim="800000"/>
            <a:headEnd/>
            <a:tailEnd/>
          </a:ln>
        </p:spPr>
      </p:pic>
      <p:pic>
        <p:nvPicPr>
          <p:cNvPr id="245765" name="Picture 5"/>
          <p:cNvPicPr>
            <a:picLocks noChangeAspect="1" noChangeArrowheads="1"/>
          </p:cNvPicPr>
          <p:nvPr/>
        </p:nvPicPr>
        <p:blipFill>
          <a:blip r:embed="rId5" cstate="print"/>
          <a:srcRect/>
          <a:stretch>
            <a:fillRect/>
          </a:stretch>
        </p:blipFill>
        <p:spPr bwMode="auto">
          <a:xfrm>
            <a:off x="7037388" y="1546225"/>
            <a:ext cx="2116137" cy="1587500"/>
          </a:xfrm>
          <a:prstGeom prst="rect">
            <a:avLst/>
          </a:prstGeom>
          <a:noFill/>
          <a:ln w="28575" algn="ctr">
            <a:noFill/>
            <a:miter lim="800000"/>
            <a:headEnd/>
            <a:tailEnd/>
          </a:ln>
        </p:spPr>
      </p:pic>
      <p:pic>
        <p:nvPicPr>
          <p:cNvPr id="245766" name="Picture 6"/>
          <p:cNvPicPr>
            <a:picLocks noChangeAspect="1" noChangeArrowheads="1"/>
          </p:cNvPicPr>
          <p:nvPr/>
        </p:nvPicPr>
        <p:blipFill>
          <a:blip r:embed="rId6" cstate="print"/>
          <a:srcRect/>
          <a:stretch>
            <a:fillRect/>
          </a:stretch>
        </p:blipFill>
        <p:spPr bwMode="auto">
          <a:xfrm>
            <a:off x="38100" y="5270500"/>
            <a:ext cx="2116138" cy="1587500"/>
          </a:xfrm>
          <a:prstGeom prst="rect">
            <a:avLst/>
          </a:prstGeom>
          <a:noFill/>
          <a:ln w="28575" algn="ctr">
            <a:noFill/>
            <a:miter lim="800000"/>
            <a:headEnd/>
            <a:tailEnd/>
          </a:ln>
        </p:spPr>
      </p:pic>
      <p:pic>
        <p:nvPicPr>
          <p:cNvPr id="245767" name="Picture 7"/>
          <p:cNvPicPr>
            <a:picLocks noChangeAspect="1" noChangeArrowheads="1"/>
          </p:cNvPicPr>
          <p:nvPr/>
        </p:nvPicPr>
        <p:blipFill>
          <a:blip r:embed="rId7" cstate="print"/>
          <a:srcRect/>
          <a:stretch>
            <a:fillRect/>
          </a:stretch>
        </p:blipFill>
        <p:spPr bwMode="auto">
          <a:xfrm>
            <a:off x="7029450" y="5251450"/>
            <a:ext cx="2116138" cy="1587500"/>
          </a:xfrm>
          <a:prstGeom prst="rect">
            <a:avLst/>
          </a:prstGeom>
          <a:noFill/>
          <a:ln w="28575" algn="ctr">
            <a:noFill/>
            <a:miter lim="800000"/>
            <a:headEnd/>
            <a:tailEnd/>
          </a:ln>
        </p:spPr>
      </p:pic>
      <p:pic>
        <p:nvPicPr>
          <p:cNvPr id="245768" name="Picture 8"/>
          <p:cNvPicPr>
            <a:picLocks noChangeAspect="1" noChangeArrowheads="1"/>
          </p:cNvPicPr>
          <p:nvPr/>
        </p:nvPicPr>
        <p:blipFill>
          <a:blip r:embed="rId8" cstate="print"/>
          <a:srcRect/>
          <a:stretch>
            <a:fillRect/>
          </a:stretch>
        </p:blipFill>
        <p:spPr bwMode="auto">
          <a:xfrm>
            <a:off x="2360613" y="5270500"/>
            <a:ext cx="2116137" cy="1587500"/>
          </a:xfrm>
          <a:prstGeom prst="rect">
            <a:avLst/>
          </a:prstGeom>
          <a:noFill/>
          <a:ln w="28575" algn="ctr">
            <a:noFill/>
            <a:miter lim="800000"/>
            <a:headEnd/>
            <a:tailEnd/>
          </a:ln>
        </p:spPr>
      </p:pic>
      <p:pic>
        <p:nvPicPr>
          <p:cNvPr id="245769" name="Picture 9"/>
          <p:cNvPicPr>
            <a:picLocks noChangeAspect="1" noChangeArrowheads="1"/>
          </p:cNvPicPr>
          <p:nvPr/>
        </p:nvPicPr>
        <p:blipFill>
          <a:blip r:embed="rId9" cstate="print"/>
          <a:srcRect/>
          <a:stretch>
            <a:fillRect/>
          </a:stretch>
        </p:blipFill>
        <p:spPr bwMode="auto">
          <a:xfrm>
            <a:off x="38100" y="3343275"/>
            <a:ext cx="2116138" cy="1587500"/>
          </a:xfrm>
          <a:prstGeom prst="rect">
            <a:avLst/>
          </a:prstGeom>
          <a:noFill/>
          <a:ln w="28575" algn="ctr">
            <a:noFill/>
            <a:miter lim="800000"/>
            <a:headEnd/>
            <a:tailEnd/>
          </a:ln>
        </p:spPr>
      </p:pic>
      <p:pic>
        <p:nvPicPr>
          <p:cNvPr id="245770" name="Picture 10"/>
          <p:cNvPicPr>
            <a:picLocks noChangeAspect="1" noChangeArrowheads="1"/>
          </p:cNvPicPr>
          <p:nvPr/>
        </p:nvPicPr>
        <p:blipFill>
          <a:blip r:embed="rId10" cstate="print"/>
          <a:srcRect/>
          <a:stretch>
            <a:fillRect/>
          </a:stretch>
        </p:blipFill>
        <p:spPr bwMode="auto">
          <a:xfrm>
            <a:off x="38100" y="1560513"/>
            <a:ext cx="2116138" cy="1587500"/>
          </a:xfrm>
          <a:prstGeom prst="rect">
            <a:avLst/>
          </a:prstGeom>
          <a:noFill/>
          <a:ln w="28575" algn="ctr">
            <a:noFill/>
            <a:miter lim="800000"/>
            <a:headEnd/>
            <a:tailEnd/>
          </a:ln>
        </p:spPr>
      </p:pic>
      <p:pic>
        <p:nvPicPr>
          <p:cNvPr id="245771" name="Picture 11"/>
          <p:cNvPicPr>
            <a:picLocks noChangeAspect="1" noChangeArrowheads="1"/>
          </p:cNvPicPr>
          <p:nvPr/>
        </p:nvPicPr>
        <p:blipFill>
          <a:blip r:embed="rId11" cstate="print"/>
          <a:srcRect/>
          <a:stretch>
            <a:fillRect/>
          </a:stretch>
        </p:blipFill>
        <p:spPr bwMode="auto">
          <a:xfrm>
            <a:off x="7027863" y="3406775"/>
            <a:ext cx="2116137" cy="1587500"/>
          </a:xfrm>
          <a:prstGeom prst="rect">
            <a:avLst/>
          </a:prstGeom>
          <a:noFill/>
          <a:ln w="28575" algn="ctr">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7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7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57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576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57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cstate="print"/>
          <a:srcRect b="50381"/>
          <a:stretch>
            <a:fillRect/>
          </a:stretch>
        </p:blipFill>
        <p:spPr bwMode="auto">
          <a:xfrm>
            <a:off x="2063750" y="38100"/>
            <a:ext cx="5387975" cy="3406775"/>
          </a:xfrm>
          <a:prstGeom prst="rect">
            <a:avLst/>
          </a:prstGeom>
          <a:noFill/>
          <a:ln w="9525">
            <a:noFill/>
            <a:miter lim="800000"/>
            <a:headEnd/>
            <a:tailEnd/>
          </a:ln>
        </p:spPr>
      </p:pic>
      <p:sp>
        <p:nvSpPr>
          <p:cNvPr id="105475" name="Text Box 3"/>
          <p:cNvSpPr txBox="1">
            <a:spLocks noChangeArrowheads="1"/>
          </p:cNvSpPr>
          <p:nvPr/>
        </p:nvSpPr>
        <p:spPr bwMode="auto">
          <a:xfrm>
            <a:off x="219075" y="0"/>
            <a:ext cx="1649413" cy="2043113"/>
          </a:xfrm>
          <a:prstGeom prst="rect">
            <a:avLst/>
          </a:prstGeom>
          <a:noFill/>
          <a:ln w="9525">
            <a:noFill/>
            <a:miter lim="800000"/>
            <a:headEnd/>
            <a:tailEnd/>
          </a:ln>
        </p:spPr>
        <p:txBody>
          <a:bodyPr>
            <a:spAutoFit/>
          </a:bodyPr>
          <a:lstStyle/>
          <a:p>
            <a:pPr>
              <a:spcBef>
                <a:spcPct val="50000"/>
              </a:spcBef>
            </a:pPr>
            <a:r>
              <a:rPr lang="en-US" sz="3200">
                <a:latin typeface="Calibri" pitchFamily="34" charset="0"/>
                <a:cs typeface="Arial" pitchFamily="34" charset="0"/>
              </a:rPr>
              <a:t>Lots </a:t>
            </a:r>
          </a:p>
          <a:p>
            <a:pPr>
              <a:spcBef>
                <a:spcPct val="50000"/>
              </a:spcBef>
            </a:pPr>
            <a:r>
              <a:rPr lang="en-US" sz="3200">
                <a:latin typeface="Calibri" pitchFamily="34" charset="0"/>
                <a:cs typeface="Arial" pitchFamily="34" charset="0"/>
              </a:rPr>
              <a:t>Of </a:t>
            </a:r>
          </a:p>
          <a:p>
            <a:pPr>
              <a:spcBef>
                <a:spcPct val="50000"/>
              </a:spcBef>
            </a:pPr>
            <a:r>
              <a:rPr lang="en-US" sz="3200">
                <a:latin typeface="Calibri" pitchFamily="34" charset="0"/>
                <a:cs typeface="Arial" pitchFamily="34" charset="0"/>
              </a:rPr>
              <a:t>Images</a:t>
            </a:r>
          </a:p>
        </p:txBody>
      </p:sp>
      <p:sp>
        <p:nvSpPr>
          <p:cNvPr id="105476" name="Rectangle 4"/>
          <p:cNvSpPr>
            <a:spLocks noChangeArrowheads="1"/>
          </p:cNvSpPr>
          <p:nvPr/>
        </p:nvSpPr>
        <p:spPr bwMode="auto">
          <a:xfrm>
            <a:off x="5507038" y="6553200"/>
            <a:ext cx="3546475" cy="274638"/>
          </a:xfrm>
          <a:prstGeom prst="rect">
            <a:avLst/>
          </a:prstGeom>
          <a:noFill/>
          <a:ln w="28575" algn="ctr">
            <a:noFill/>
            <a:miter lim="800000"/>
            <a:headEnd/>
            <a:tailEnd/>
          </a:ln>
        </p:spPr>
        <p:txBody>
          <a:bodyPr wrap="none" anchor="ctr">
            <a:spAutoFit/>
          </a:bodyPr>
          <a:lstStyle/>
          <a:p>
            <a:r>
              <a:rPr lang="en-US" sz="1200">
                <a:latin typeface="Calibri" pitchFamily="34" charset="0"/>
                <a:cs typeface="Arial" pitchFamily="34" charset="0"/>
              </a:rPr>
              <a:t>A. Torralba, R. Fergus, W.T.Freeman. PAMI 2008</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3" cstate="print"/>
          <a:srcRect b="24902"/>
          <a:stretch>
            <a:fillRect/>
          </a:stretch>
        </p:blipFill>
        <p:spPr bwMode="auto">
          <a:xfrm>
            <a:off x="2063750" y="38100"/>
            <a:ext cx="5387975" cy="5156200"/>
          </a:xfrm>
          <a:prstGeom prst="rect">
            <a:avLst/>
          </a:prstGeom>
          <a:noFill/>
          <a:ln w="9525">
            <a:noFill/>
            <a:miter lim="800000"/>
            <a:headEnd/>
            <a:tailEnd/>
          </a:ln>
        </p:spPr>
      </p:pic>
      <p:sp>
        <p:nvSpPr>
          <p:cNvPr id="106499" name="Text Box 3"/>
          <p:cNvSpPr txBox="1">
            <a:spLocks noChangeArrowheads="1"/>
          </p:cNvSpPr>
          <p:nvPr/>
        </p:nvSpPr>
        <p:spPr bwMode="auto">
          <a:xfrm>
            <a:off x="219075" y="0"/>
            <a:ext cx="1649413" cy="2043113"/>
          </a:xfrm>
          <a:prstGeom prst="rect">
            <a:avLst/>
          </a:prstGeom>
          <a:noFill/>
          <a:ln w="9525">
            <a:noFill/>
            <a:miter lim="800000"/>
            <a:headEnd/>
            <a:tailEnd/>
          </a:ln>
        </p:spPr>
        <p:txBody>
          <a:bodyPr>
            <a:spAutoFit/>
          </a:bodyPr>
          <a:lstStyle/>
          <a:p>
            <a:pPr>
              <a:spcBef>
                <a:spcPct val="50000"/>
              </a:spcBef>
            </a:pPr>
            <a:r>
              <a:rPr lang="en-US" sz="3200">
                <a:latin typeface="Calibri" pitchFamily="34" charset="0"/>
                <a:cs typeface="Arial" pitchFamily="34" charset="0"/>
              </a:rPr>
              <a:t>Lots </a:t>
            </a:r>
          </a:p>
          <a:p>
            <a:pPr>
              <a:spcBef>
                <a:spcPct val="50000"/>
              </a:spcBef>
            </a:pPr>
            <a:r>
              <a:rPr lang="en-US" sz="3200">
                <a:latin typeface="Calibri" pitchFamily="34" charset="0"/>
                <a:cs typeface="Arial" pitchFamily="34" charset="0"/>
              </a:rPr>
              <a:t>Of </a:t>
            </a:r>
          </a:p>
          <a:p>
            <a:pPr>
              <a:spcBef>
                <a:spcPct val="50000"/>
              </a:spcBef>
            </a:pPr>
            <a:r>
              <a:rPr lang="en-US" sz="3200">
                <a:latin typeface="Calibri" pitchFamily="34" charset="0"/>
                <a:cs typeface="Arial" pitchFamily="34" charset="0"/>
              </a:rPr>
              <a:t>Images</a:t>
            </a:r>
          </a:p>
        </p:txBody>
      </p:sp>
      <p:sp>
        <p:nvSpPr>
          <p:cNvPr id="106500" name="Rectangle 4"/>
          <p:cNvSpPr>
            <a:spLocks noChangeArrowheads="1"/>
          </p:cNvSpPr>
          <p:nvPr/>
        </p:nvSpPr>
        <p:spPr bwMode="auto">
          <a:xfrm>
            <a:off x="5507038" y="6553200"/>
            <a:ext cx="3546475" cy="274638"/>
          </a:xfrm>
          <a:prstGeom prst="rect">
            <a:avLst/>
          </a:prstGeom>
          <a:noFill/>
          <a:ln w="28575" algn="ctr">
            <a:noFill/>
            <a:miter lim="800000"/>
            <a:headEnd/>
            <a:tailEnd/>
          </a:ln>
        </p:spPr>
        <p:txBody>
          <a:bodyPr wrap="none" anchor="ctr">
            <a:spAutoFit/>
          </a:bodyPr>
          <a:lstStyle/>
          <a:p>
            <a:r>
              <a:rPr lang="en-US" sz="1200">
                <a:latin typeface="Calibri" pitchFamily="34" charset="0"/>
                <a:cs typeface="Arial" pitchFamily="34" charset="0"/>
              </a:rPr>
              <a:t>A. Torralba, R. Fergus, W.T.Freeman. PAMI 2008</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cstate="print"/>
          <a:srcRect/>
          <a:stretch>
            <a:fillRect/>
          </a:stretch>
        </p:blipFill>
        <p:spPr bwMode="auto">
          <a:xfrm>
            <a:off x="2063750" y="38100"/>
            <a:ext cx="5387975" cy="6865938"/>
          </a:xfrm>
          <a:prstGeom prst="rect">
            <a:avLst/>
          </a:prstGeom>
          <a:noFill/>
          <a:ln w="9525">
            <a:noFill/>
            <a:miter lim="800000"/>
            <a:headEnd/>
            <a:tailEnd/>
          </a:ln>
        </p:spPr>
      </p:pic>
      <p:sp>
        <p:nvSpPr>
          <p:cNvPr id="107523" name="Text Box 3"/>
          <p:cNvSpPr txBox="1">
            <a:spLocks noChangeArrowheads="1"/>
          </p:cNvSpPr>
          <p:nvPr/>
        </p:nvSpPr>
        <p:spPr bwMode="auto">
          <a:xfrm>
            <a:off x="219075" y="0"/>
            <a:ext cx="1649413" cy="2043113"/>
          </a:xfrm>
          <a:prstGeom prst="rect">
            <a:avLst/>
          </a:prstGeom>
          <a:noFill/>
          <a:ln w="9525">
            <a:noFill/>
            <a:miter lim="800000"/>
            <a:headEnd/>
            <a:tailEnd/>
          </a:ln>
        </p:spPr>
        <p:txBody>
          <a:bodyPr>
            <a:spAutoFit/>
          </a:bodyPr>
          <a:lstStyle/>
          <a:p>
            <a:pPr>
              <a:spcBef>
                <a:spcPct val="50000"/>
              </a:spcBef>
            </a:pPr>
            <a:r>
              <a:rPr lang="en-US" sz="3200">
                <a:latin typeface="Calibri" pitchFamily="34" charset="0"/>
                <a:cs typeface="Arial" pitchFamily="34" charset="0"/>
              </a:rPr>
              <a:t>Lots </a:t>
            </a:r>
          </a:p>
          <a:p>
            <a:pPr>
              <a:spcBef>
                <a:spcPct val="50000"/>
              </a:spcBef>
            </a:pPr>
            <a:r>
              <a:rPr lang="en-US" sz="3200">
                <a:latin typeface="Calibri" pitchFamily="34" charset="0"/>
                <a:cs typeface="Arial" pitchFamily="34" charset="0"/>
              </a:rPr>
              <a:t>Of </a:t>
            </a:r>
          </a:p>
          <a:p>
            <a:pPr>
              <a:spcBef>
                <a:spcPct val="50000"/>
              </a:spcBef>
            </a:pPr>
            <a:r>
              <a:rPr lang="en-US" sz="3200">
                <a:latin typeface="Calibri" pitchFamily="34" charset="0"/>
                <a:cs typeface="Arial" pitchFamily="34" charset="0"/>
              </a:rPr>
              <a:t>Images</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Application: Automatic </a:t>
            </a:r>
            <a:r>
              <a:rPr lang="en-US" dirty="0" smtClean="0"/>
              <a:t>Colorization</a:t>
            </a:r>
            <a:endParaRPr lang="en-US" dirty="0"/>
          </a:p>
        </p:txBody>
      </p:sp>
      <p:pic>
        <p:nvPicPr>
          <p:cNvPr id="382981" name="Picture 5"/>
          <p:cNvPicPr>
            <a:picLocks noChangeAspect="1" noChangeArrowheads="1"/>
          </p:cNvPicPr>
          <p:nvPr/>
        </p:nvPicPr>
        <p:blipFill>
          <a:blip r:embed="rId2" cstate="print"/>
          <a:srcRect/>
          <a:stretch>
            <a:fillRect/>
          </a:stretch>
        </p:blipFill>
        <p:spPr bwMode="auto">
          <a:xfrm>
            <a:off x="990600" y="1447800"/>
            <a:ext cx="1943100" cy="1924050"/>
          </a:xfrm>
          <a:prstGeom prst="rect">
            <a:avLst/>
          </a:prstGeom>
          <a:noFill/>
          <a:ln w="9525">
            <a:noFill/>
            <a:miter lim="800000"/>
            <a:headEnd/>
            <a:tailEnd/>
          </a:ln>
        </p:spPr>
      </p:pic>
      <p:pic>
        <p:nvPicPr>
          <p:cNvPr id="382982" name="Picture 6"/>
          <p:cNvPicPr>
            <a:picLocks noChangeAspect="1" noChangeArrowheads="1"/>
          </p:cNvPicPr>
          <p:nvPr/>
        </p:nvPicPr>
        <p:blipFill>
          <a:blip r:embed="rId3" cstate="print"/>
          <a:srcRect/>
          <a:stretch>
            <a:fillRect/>
          </a:stretch>
        </p:blipFill>
        <p:spPr bwMode="auto">
          <a:xfrm>
            <a:off x="990600" y="3962400"/>
            <a:ext cx="1943100" cy="1962150"/>
          </a:xfrm>
          <a:prstGeom prst="rect">
            <a:avLst/>
          </a:prstGeom>
          <a:noFill/>
          <a:ln w="9525">
            <a:noFill/>
            <a:miter lim="800000"/>
            <a:headEnd/>
            <a:tailEnd/>
          </a:ln>
        </p:spPr>
      </p:pic>
      <p:pic>
        <p:nvPicPr>
          <p:cNvPr id="382983" name="Picture 7"/>
          <p:cNvPicPr>
            <a:picLocks noChangeAspect="1" noChangeArrowheads="1"/>
          </p:cNvPicPr>
          <p:nvPr/>
        </p:nvPicPr>
        <p:blipFill>
          <a:blip r:embed="rId4" cstate="print"/>
          <a:srcRect/>
          <a:stretch>
            <a:fillRect/>
          </a:stretch>
        </p:blipFill>
        <p:spPr bwMode="auto">
          <a:xfrm>
            <a:off x="3505200" y="3962400"/>
            <a:ext cx="1924050" cy="1924050"/>
          </a:xfrm>
          <a:prstGeom prst="rect">
            <a:avLst/>
          </a:prstGeom>
          <a:noFill/>
          <a:ln w="9525">
            <a:noFill/>
            <a:miter lim="800000"/>
            <a:headEnd/>
            <a:tailEnd/>
          </a:ln>
        </p:spPr>
      </p:pic>
      <p:pic>
        <p:nvPicPr>
          <p:cNvPr id="382984" name="Picture 8"/>
          <p:cNvPicPr>
            <a:picLocks noChangeAspect="1" noChangeArrowheads="1"/>
          </p:cNvPicPr>
          <p:nvPr/>
        </p:nvPicPr>
        <p:blipFill>
          <a:blip r:embed="rId5" cstate="print"/>
          <a:srcRect/>
          <a:stretch>
            <a:fillRect/>
          </a:stretch>
        </p:blipFill>
        <p:spPr bwMode="auto">
          <a:xfrm>
            <a:off x="5943600" y="3962400"/>
            <a:ext cx="1971675" cy="1952625"/>
          </a:xfrm>
          <a:prstGeom prst="rect">
            <a:avLst/>
          </a:prstGeom>
          <a:noFill/>
          <a:ln w="9525">
            <a:noFill/>
            <a:miter lim="800000"/>
            <a:headEnd/>
            <a:tailEnd/>
          </a:ln>
        </p:spPr>
      </p:pic>
      <p:pic>
        <p:nvPicPr>
          <p:cNvPr id="382985" name="Picture 9"/>
          <p:cNvPicPr>
            <a:picLocks noChangeAspect="1" noChangeArrowheads="1"/>
          </p:cNvPicPr>
          <p:nvPr/>
        </p:nvPicPr>
        <p:blipFill>
          <a:blip r:embed="rId6" cstate="print"/>
          <a:srcRect/>
          <a:stretch>
            <a:fillRect/>
          </a:stretch>
        </p:blipFill>
        <p:spPr bwMode="auto">
          <a:xfrm>
            <a:off x="5943600" y="1371600"/>
            <a:ext cx="1933575" cy="1933575"/>
          </a:xfrm>
          <a:prstGeom prst="rect">
            <a:avLst/>
          </a:prstGeom>
          <a:noFill/>
          <a:ln w="9525">
            <a:noFill/>
            <a:miter lim="800000"/>
            <a:headEnd/>
            <a:tailEnd/>
          </a:ln>
        </p:spPr>
      </p:pic>
      <p:pic>
        <p:nvPicPr>
          <p:cNvPr id="382986" name="Picture 10"/>
          <p:cNvPicPr>
            <a:picLocks noChangeAspect="1" noChangeArrowheads="1"/>
          </p:cNvPicPr>
          <p:nvPr/>
        </p:nvPicPr>
        <p:blipFill>
          <a:blip r:embed="rId7" cstate="print"/>
          <a:srcRect/>
          <a:stretch>
            <a:fillRect/>
          </a:stretch>
        </p:blipFill>
        <p:spPr bwMode="auto">
          <a:xfrm>
            <a:off x="3505200" y="1371600"/>
            <a:ext cx="1943100" cy="1971675"/>
          </a:xfrm>
          <a:prstGeom prst="rect">
            <a:avLst/>
          </a:prstGeom>
          <a:noFill/>
          <a:ln w="9525">
            <a:noFill/>
            <a:miter lim="800000"/>
            <a:headEnd/>
            <a:tailEnd/>
          </a:ln>
        </p:spPr>
      </p:pic>
      <p:sp>
        <p:nvSpPr>
          <p:cNvPr id="14" name="TextBox 13"/>
          <p:cNvSpPr txBox="1"/>
          <p:nvPr/>
        </p:nvSpPr>
        <p:spPr>
          <a:xfrm>
            <a:off x="1524000" y="3352800"/>
            <a:ext cx="697627" cy="369332"/>
          </a:xfrm>
          <a:prstGeom prst="rect">
            <a:avLst/>
          </a:prstGeom>
          <a:noFill/>
        </p:spPr>
        <p:txBody>
          <a:bodyPr wrap="none" rtlCol="0">
            <a:spAutoFit/>
          </a:bodyPr>
          <a:lstStyle/>
          <a:p>
            <a:r>
              <a:rPr lang="en-US" dirty="0" smtClean="0"/>
              <a:t>Input</a:t>
            </a:r>
            <a:endParaRPr lang="en-US" dirty="0"/>
          </a:p>
        </p:txBody>
      </p:sp>
      <p:sp>
        <p:nvSpPr>
          <p:cNvPr id="15" name="TextBox 14"/>
          <p:cNvSpPr txBox="1"/>
          <p:nvPr/>
        </p:nvSpPr>
        <p:spPr>
          <a:xfrm>
            <a:off x="990600" y="5867400"/>
            <a:ext cx="1723549" cy="369332"/>
          </a:xfrm>
          <a:prstGeom prst="rect">
            <a:avLst/>
          </a:prstGeom>
          <a:noFill/>
        </p:spPr>
        <p:txBody>
          <a:bodyPr wrap="none" rtlCol="0">
            <a:spAutoFit/>
          </a:bodyPr>
          <a:lstStyle/>
          <a:p>
            <a:r>
              <a:rPr lang="en-US" dirty="0" smtClean="0"/>
              <a:t>Matches (gray)</a:t>
            </a:r>
            <a:endParaRPr lang="en-US" dirty="0"/>
          </a:p>
        </p:txBody>
      </p:sp>
      <p:sp>
        <p:nvSpPr>
          <p:cNvPr id="16" name="TextBox 15"/>
          <p:cNvSpPr txBox="1"/>
          <p:nvPr/>
        </p:nvSpPr>
        <p:spPr>
          <a:xfrm>
            <a:off x="3416603" y="5867400"/>
            <a:ext cx="2069797" cy="369332"/>
          </a:xfrm>
          <a:prstGeom prst="rect">
            <a:avLst/>
          </a:prstGeom>
          <a:noFill/>
        </p:spPr>
        <p:txBody>
          <a:bodyPr wrap="none" rtlCol="0">
            <a:spAutoFit/>
          </a:bodyPr>
          <a:lstStyle/>
          <a:p>
            <a:r>
              <a:rPr lang="en-US" dirty="0" smtClean="0"/>
              <a:t>Matches (w/ color)</a:t>
            </a:r>
            <a:endParaRPr lang="en-US" dirty="0"/>
          </a:p>
        </p:txBody>
      </p:sp>
      <p:sp>
        <p:nvSpPr>
          <p:cNvPr id="17" name="TextBox 16"/>
          <p:cNvSpPr txBox="1"/>
          <p:nvPr/>
        </p:nvSpPr>
        <p:spPr>
          <a:xfrm>
            <a:off x="5943600" y="5867400"/>
            <a:ext cx="2142574" cy="369332"/>
          </a:xfrm>
          <a:prstGeom prst="rect">
            <a:avLst/>
          </a:prstGeom>
          <a:noFill/>
        </p:spPr>
        <p:txBody>
          <a:bodyPr wrap="none" rtlCol="0">
            <a:spAutoFit/>
          </a:bodyPr>
          <a:lstStyle/>
          <a:p>
            <a:r>
              <a:rPr lang="en-US" dirty="0" err="1" smtClean="0"/>
              <a:t>Avg</a:t>
            </a:r>
            <a:r>
              <a:rPr lang="en-US" dirty="0" smtClean="0"/>
              <a:t> Color of Match</a:t>
            </a:r>
            <a:endParaRPr lang="en-US" dirty="0"/>
          </a:p>
        </p:txBody>
      </p:sp>
      <p:sp>
        <p:nvSpPr>
          <p:cNvPr id="18" name="TextBox 17"/>
          <p:cNvSpPr txBox="1"/>
          <p:nvPr/>
        </p:nvSpPr>
        <p:spPr>
          <a:xfrm>
            <a:off x="3657600" y="3352800"/>
            <a:ext cx="1646669" cy="369332"/>
          </a:xfrm>
          <a:prstGeom prst="rect">
            <a:avLst/>
          </a:prstGeom>
          <a:noFill/>
        </p:spPr>
        <p:txBody>
          <a:bodyPr wrap="none" rtlCol="0">
            <a:spAutoFit/>
          </a:bodyPr>
          <a:lstStyle/>
          <a:p>
            <a:r>
              <a:rPr lang="en-US" dirty="0" smtClean="0"/>
              <a:t>Color Transfer</a:t>
            </a:r>
            <a:endParaRPr lang="en-US" dirty="0"/>
          </a:p>
        </p:txBody>
      </p:sp>
      <p:sp>
        <p:nvSpPr>
          <p:cNvPr id="19" name="TextBox 18"/>
          <p:cNvSpPr txBox="1"/>
          <p:nvPr/>
        </p:nvSpPr>
        <p:spPr>
          <a:xfrm>
            <a:off x="6019800" y="3276600"/>
            <a:ext cx="1646669" cy="369332"/>
          </a:xfrm>
          <a:prstGeom prst="rect">
            <a:avLst/>
          </a:prstGeom>
          <a:noFill/>
        </p:spPr>
        <p:txBody>
          <a:bodyPr wrap="none" rtlCol="0">
            <a:spAutoFit/>
          </a:bodyPr>
          <a:lstStyle/>
          <a:p>
            <a:r>
              <a:rPr lang="en-US" dirty="0" smtClean="0"/>
              <a:t>Color Transfer</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29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29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29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Application: Automatic Colorization</a:t>
            </a:r>
            <a:endParaRPr lang="en-US" dirty="0"/>
          </a:p>
        </p:txBody>
      </p:sp>
      <p:sp>
        <p:nvSpPr>
          <p:cNvPr id="14" name="TextBox 13"/>
          <p:cNvSpPr txBox="1"/>
          <p:nvPr/>
        </p:nvSpPr>
        <p:spPr>
          <a:xfrm>
            <a:off x="1524000" y="3352800"/>
            <a:ext cx="697627" cy="369332"/>
          </a:xfrm>
          <a:prstGeom prst="rect">
            <a:avLst/>
          </a:prstGeom>
          <a:noFill/>
        </p:spPr>
        <p:txBody>
          <a:bodyPr wrap="none" rtlCol="0">
            <a:spAutoFit/>
          </a:bodyPr>
          <a:lstStyle/>
          <a:p>
            <a:r>
              <a:rPr lang="en-US" dirty="0" smtClean="0"/>
              <a:t>Input</a:t>
            </a:r>
            <a:endParaRPr lang="en-US" dirty="0"/>
          </a:p>
        </p:txBody>
      </p:sp>
      <p:sp>
        <p:nvSpPr>
          <p:cNvPr id="15" name="TextBox 14"/>
          <p:cNvSpPr txBox="1"/>
          <p:nvPr/>
        </p:nvSpPr>
        <p:spPr>
          <a:xfrm>
            <a:off x="990600" y="5867400"/>
            <a:ext cx="1723549" cy="369332"/>
          </a:xfrm>
          <a:prstGeom prst="rect">
            <a:avLst/>
          </a:prstGeom>
          <a:noFill/>
        </p:spPr>
        <p:txBody>
          <a:bodyPr wrap="none" rtlCol="0">
            <a:spAutoFit/>
          </a:bodyPr>
          <a:lstStyle/>
          <a:p>
            <a:r>
              <a:rPr lang="en-US" dirty="0" smtClean="0"/>
              <a:t>Matches (gray)</a:t>
            </a:r>
            <a:endParaRPr lang="en-US" dirty="0"/>
          </a:p>
        </p:txBody>
      </p:sp>
      <p:sp>
        <p:nvSpPr>
          <p:cNvPr id="16" name="TextBox 15"/>
          <p:cNvSpPr txBox="1"/>
          <p:nvPr/>
        </p:nvSpPr>
        <p:spPr>
          <a:xfrm>
            <a:off x="3416603" y="5867400"/>
            <a:ext cx="2069797" cy="369332"/>
          </a:xfrm>
          <a:prstGeom prst="rect">
            <a:avLst/>
          </a:prstGeom>
          <a:noFill/>
        </p:spPr>
        <p:txBody>
          <a:bodyPr wrap="none" rtlCol="0">
            <a:spAutoFit/>
          </a:bodyPr>
          <a:lstStyle/>
          <a:p>
            <a:r>
              <a:rPr lang="en-US" dirty="0" smtClean="0"/>
              <a:t>Matches (w/ color)</a:t>
            </a:r>
            <a:endParaRPr lang="en-US" dirty="0"/>
          </a:p>
        </p:txBody>
      </p:sp>
      <p:sp>
        <p:nvSpPr>
          <p:cNvPr id="17" name="TextBox 16"/>
          <p:cNvSpPr txBox="1"/>
          <p:nvPr/>
        </p:nvSpPr>
        <p:spPr>
          <a:xfrm>
            <a:off x="5943600" y="5867400"/>
            <a:ext cx="2142574" cy="369332"/>
          </a:xfrm>
          <a:prstGeom prst="rect">
            <a:avLst/>
          </a:prstGeom>
          <a:noFill/>
        </p:spPr>
        <p:txBody>
          <a:bodyPr wrap="none" rtlCol="0">
            <a:spAutoFit/>
          </a:bodyPr>
          <a:lstStyle/>
          <a:p>
            <a:r>
              <a:rPr lang="en-US" dirty="0" err="1" smtClean="0"/>
              <a:t>Avg</a:t>
            </a:r>
            <a:r>
              <a:rPr lang="en-US" dirty="0" smtClean="0"/>
              <a:t> Color of Match</a:t>
            </a:r>
            <a:endParaRPr lang="en-US" dirty="0"/>
          </a:p>
        </p:txBody>
      </p:sp>
      <p:sp>
        <p:nvSpPr>
          <p:cNvPr id="18" name="TextBox 17"/>
          <p:cNvSpPr txBox="1"/>
          <p:nvPr/>
        </p:nvSpPr>
        <p:spPr>
          <a:xfrm>
            <a:off x="3657600" y="3352800"/>
            <a:ext cx="1646669" cy="369332"/>
          </a:xfrm>
          <a:prstGeom prst="rect">
            <a:avLst/>
          </a:prstGeom>
          <a:noFill/>
        </p:spPr>
        <p:txBody>
          <a:bodyPr wrap="none" rtlCol="0">
            <a:spAutoFit/>
          </a:bodyPr>
          <a:lstStyle/>
          <a:p>
            <a:r>
              <a:rPr lang="en-US" dirty="0" smtClean="0"/>
              <a:t>Color Transfer</a:t>
            </a:r>
            <a:endParaRPr lang="en-US" dirty="0"/>
          </a:p>
        </p:txBody>
      </p:sp>
      <p:sp>
        <p:nvSpPr>
          <p:cNvPr id="19" name="TextBox 18"/>
          <p:cNvSpPr txBox="1"/>
          <p:nvPr/>
        </p:nvSpPr>
        <p:spPr>
          <a:xfrm>
            <a:off x="6019800" y="3276600"/>
            <a:ext cx="1646669" cy="369332"/>
          </a:xfrm>
          <a:prstGeom prst="rect">
            <a:avLst/>
          </a:prstGeom>
          <a:noFill/>
        </p:spPr>
        <p:txBody>
          <a:bodyPr wrap="none" rtlCol="0">
            <a:spAutoFit/>
          </a:bodyPr>
          <a:lstStyle/>
          <a:p>
            <a:r>
              <a:rPr lang="en-US" dirty="0" smtClean="0"/>
              <a:t>Color Transfer</a:t>
            </a:r>
            <a:endParaRPr lang="en-US" dirty="0"/>
          </a:p>
        </p:txBody>
      </p:sp>
      <p:pic>
        <p:nvPicPr>
          <p:cNvPr id="384002" name="Picture 2"/>
          <p:cNvPicPr>
            <a:picLocks noChangeAspect="1" noChangeArrowheads="1"/>
          </p:cNvPicPr>
          <p:nvPr/>
        </p:nvPicPr>
        <p:blipFill>
          <a:blip r:embed="rId2" cstate="print"/>
          <a:srcRect/>
          <a:stretch>
            <a:fillRect/>
          </a:stretch>
        </p:blipFill>
        <p:spPr bwMode="auto">
          <a:xfrm>
            <a:off x="990600" y="1371600"/>
            <a:ext cx="1943100" cy="1971675"/>
          </a:xfrm>
          <a:prstGeom prst="rect">
            <a:avLst/>
          </a:prstGeom>
          <a:noFill/>
          <a:ln w="9525">
            <a:noFill/>
            <a:miter lim="800000"/>
            <a:headEnd/>
            <a:tailEnd/>
          </a:ln>
        </p:spPr>
      </p:pic>
      <p:pic>
        <p:nvPicPr>
          <p:cNvPr id="384003" name="Picture 3"/>
          <p:cNvPicPr>
            <a:picLocks noChangeAspect="1" noChangeArrowheads="1"/>
          </p:cNvPicPr>
          <p:nvPr/>
        </p:nvPicPr>
        <p:blipFill>
          <a:blip r:embed="rId3" cstate="print"/>
          <a:srcRect/>
          <a:stretch>
            <a:fillRect/>
          </a:stretch>
        </p:blipFill>
        <p:spPr bwMode="auto">
          <a:xfrm>
            <a:off x="914400" y="3962400"/>
            <a:ext cx="1952625" cy="1933575"/>
          </a:xfrm>
          <a:prstGeom prst="rect">
            <a:avLst/>
          </a:prstGeom>
          <a:noFill/>
          <a:ln w="9525">
            <a:noFill/>
            <a:miter lim="800000"/>
            <a:headEnd/>
            <a:tailEnd/>
          </a:ln>
        </p:spPr>
      </p:pic>
      <p:pic>
        <p:nvPicPr>
          <p:cNvPr id="384004" name="Picture 4"/>
          <p:cNvPicPr>
            <a:picLocks noChangeAspect="1" noChangeArrowheads="1"/>
          </p:cNvPicPr>
          <p:nvPr/>
        </p:nvPicPr>
        <p:blipFill>
          <a:blip r:embed="rId4" cstate="print"/>
          <a:srcRect/>
          <a:stretch>
            <a:fillRect/>
          </a:stretch>
        </p:blipFill>
        <p:spPr bwMode="auto">
          <a:xfrm>
            <a:off x="3429000" y="3962400"/>
            <a:ext cx="1952625" cy="1981200"/>
          </a:xfrm>
          <a:prstGeom prst="rect">
            <a:avLst/>
          </a:prstGeom>
          <a:noFill/>
          <a:ln w="9525">
            <a:noFill/>
            <a:miter lim="800000"/>
            <a:headEnd/>
            <a:tailEnd/>
          </a:ln>
        </p:spPr>
      </p:pic>
      <p:pic>
        <p:nvPicPr>
          <p:cNvPr id="384005" name="Picture 5"/>
          <p:cNvPicPr>
            <a:picLocks noChangeAspect="1" noChangeArrowheads="1"/>
          </p:cNvPicPr>
          <p:nvPr/>
        </p:nvPicPr>
        <p:blipFill>
          <a:blip r:embed="rId5" cstate="print"/>
          <a:srcRect/>
          <a:stretch>
            <a:fillRect/>
          </a:stretch>
        </p:blipFill>
        <p:spPr bwMode="auto">
          <a:xfrm>
            <a:off x="5943600" y="3962400"/>
            <a:ext cx="1981200" cy="1990725"/>
          </a:xfrm>
          <a:prstGeom prst="rect">
            <a:avLst/>
          </a:prstGeom>
          <a:noFill/>
          <a:ln w="9525">
            <a:noFill/>
            <a:miter lim="800000"/>
            <a:headEnd/>
            <a:tailEnd/>
          </a:ln>
        </p:spPr>
      </p:pic>
      <p:pic>
        <p:nvPicPr>
          <p:cNvPr id="384006" name="Picture 6"/>
          <p:cNvPicPr>
            <a:picLocks noChangeAspect="1" noChangeArrowheads="1"/>
          </p:cNvPicPr>
          <p:nvPr/>
        </p:nvPicPr>
        <p:blipFill>
          <a:blip r:embed="rId6" cstate="print"/>
          <a:srcRect/>
          <a:stretch>
            <a:fillRect/>
          </a:stretch>
        </p:blipFill>
        <p:spPr bwMode="auto">
          <a:xfrm>
            <a:off x="5943600" y="1295400"/>
            <a:ext cx="1981200" cy="1990725"/>
          </a:xfrm>
          <a:prstGeom prst="rect">
            <a:avLst/>
          </a:prstGeom>
          <a:noFill/>
          <a:ln w="9525">
            <a:noFill/>
            <a:miter lim="800000"/>
            <a:headEnd/>
            <a:tailEnd/>
          </a:ln>
        </p:spPr>
      </p:pic>
      <p:pic>
        <p:nvPicPr>
          <p:cNvPr id="384007" name="Picture 7"/>
          <p:cNvPicPr>
            <a:picLocks noChangeAspect="1" noChangeArrowheads="1"/>
          </p:cNvPicPr>
          <p:nvPr/>
        </p:nvPicPr>
        <p:blipFill>
          <a:blip r:embed="rId7" cstate="print"/>
          <a:srcRect/>
          <a:stretch>
            <a:fillRect/>
          </a:stretch>
        </p:blipFill>
        <p:spPr bwMode="auto">
          <a:xfrm>
            <a:off x="3409950" y="1371600"/>
            <a:ext cx="2000250" cy="19716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400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400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40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Person Detection</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426234"/>
            <a:ext cx="4953000"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7355" y="2334174"/>
            <a:ext cx="3505200" cy="3108543"/>
          </a:xfrm>
          <a:prstGeom prst="rect">
            <a:avLst/>
          </a:prstGeom>
          <a:noFill/>
        </p:spPr>
        <p:txBody>
          <a:bodyPr wrap="square" rtlCol="0">
            <a:spAutoFit/>
          </a:bodyPr>
          <a:lstStyle/>
          <a:p>
            <a:r>
              <a:rPr lang="en-US" sz="2800" dirty="0" smtClean="0"/>
              <a:t>80 million “tiny images” downloaded by keyword search.  </a:t>
            </a:r>
          </a:p>
          <a:p>
            <a:endParaRPr lang="en-US" sz="2800" dirty="0"/>
          </a:p>
          <a:p>
            <a:r>
              <a:rPr lang="en-US" sz="2800" dirty="0" smtClean="0"/>
              <a:t>80 nearest neighbors vote for image category.</a:t>
            </a:r>
            <a:endParaRPr lang="en-US" sz="2800" dirty="0"/>
          </a:p>
        </p:txBody>
      </p:sp>
    </p:spTree>
    <p:extLst>
      <p:ext uri="{BB962C8B-B14F-4D97-AF65-F5344CB8AC3E}">
        <p14:creationId xmlns:p14="http://schemas.microsoft.com/office/powerpoint/2010/main" val="395583217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Re-ranking </a:t>
            </a:r>
            <a:r>
              <a:rPr lang="en-US" dirty="0" err="1" smtClean="0"/>
              <a:t>Altavista</a:t>
            </a:r>
            <a:r>
              <a:rPr lang="en-US" dirty="0" smtClean="0"/>
              <a:t> search for “person”</a:t>
            </a:r>
            <a:endParaRPr lang="en-US"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7953375" cy="49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1617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IMG_0681_mask_output_003"/>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594" name="Title 1"/>
          <p:cNvSpPr>
            <a:spLocks noGrp="1"/>
          </p:cNvSpPr>
          <p:nvPr>
            <p:ph type="title" idx="4294967295"/>
          </p:nvPr>
        </p:nvSpPr>
        <p:spPr/>
        <p:txBody>
          <a:bodyPr/>
          <a:lstStyle/>
          <a:p>
            <a:pPr eaLnBrk="1" hangingPunct="1"/>
            <a:r>
              <a:rPr lang="en-US" sz="4000" dirty="0" smtClean="0">
                <a:latin typeface="Albertus Extra Bold"/>
              </a:rPr>
              <a:t>Automatic Orientation Examples</a:t>
            </a:r>
          </a:p>
        </p:txBody>
      </p:sp>
      <p:sp>
        <p:nvSpPr>
          <p:cNvPr id="110595" name="Content Placeholder 2"/>
          <p:cNvSpPr>
            <a:spLocks noGrp="1"/>
          </p:cNvSpPr>
          <p:nvPr>
            <p:ph idx="4294967295"/>
          </p:nvPr>
        </p:nvSpPr>
        <p:spPr/>
        <p:txBody>
          <a:bodyPr/>
          <a:lstStyle/>
          <a:p>
            <a:pPr eaLnBrk="1" hangingPunct="1"/>
            <a:endParaRPr lang="en-US" smtClean="0">
              <a:latin typeface="Book Antiqua" pitchFamily="18" charset="0"/>
            </a:endParaRPr>
          </a:p>
        </p:txBody>
      </p:sp>
      <p:pic>
        <p:nvPicPr>
          <p:cNvPr id="110596" name="Picture 2"/>
          <p:cNvPicPr>
            <a:picLocks noChangeAspect="1" noChangeArrowheads="1"/>
          </p:cNvPicPr>
          <p:nvPr/>
        </p:nvPicPr>
        <p:blipFill>
          <a:blip r:embed="rId3" cstate="print"/>
          <a:srcRect/>
          <a:stretch>
            <a:fillRect/>
          </a:stretch>
        </p:blipFill>
        <p:spPr bwMode="auto">
          <a:xfrm>
            <a:off x="838200" y="1600200"/>
            <a:ext cx="7772400" cy="4856163"/>
          </a:xfrm>
          <a:prstGeom prst="rect">
            <a:avLst/>
          </a:prstGeom>
          <a:noFill/>
          <a:ln w="9525">
            <a:noFill/>
            <a:miter lim="800000"/>
            <a:headEnd/>
            <a:tailEnd/>
          </a:ln>
        </p:spPr>
      </p:pic>
      <p:sp>
        <p:nvSpPr>
          <p:cNvPr id="110597" name="Rectangle 5"/>
          <p:cNvSpPr>
            <a:spLocks noChangeArrowheads="1"/>
          </p:cNvSpPr>
          <p:nvPr/>
        </p:nvSpPr>
        <p:spPr bwMode="auto">
          <a:xfrm>
            <a:off x="5507038" y="6553200"/>
            <a:ext cx="3130550" cy="274638"/>
          </a:xfrm>
          <a:prstGeom prst="rect">
            <a:avLst/>
          </a:prstGeom>
          <a:noFill/>
          <a:ln w="28575" algn="ctr">
            <a:noFill/>
            <a:miter lim="800000"/>
            <a:headEnd/>
            <a:tailEnd/>
          </a:ln>
        </p:spPr>
        <p:txBody>
          <a:bodyPr wrap="none" anchor="ctr">
            <a:spAutoFit/>
          </a:bodyPr>
          <a:lstStyle/>
          <a:p>
            <a:r>
              <a:rPr lang="en-US" sz="1200">
                <a:latin typeface="Calibri" pitchFamily="34" charset="0"/>
                <a:cs typeface="Arial" pitchFamily="34" charset="0"/>
              </a:rPr>
              <a:t>A. Torralba, R. Fergus, W.T.Freeman. 2008</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Recognition by Association</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1295400"/>
            <a:ext cx="9020175"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00200" y="6281410"/>
            <a:ext cx="5719836" cy="523220"/>
          </a:xfrm>
          <a:prstGeom prst="rect">
            <a:avLst/>
          </a:prstGeom>
          <a:noFill/>
        </p:spPr>
        <p:txBody>
          <a:bodyPr wrap="none" rtlCol="0">
            <a:spAutoFit/>
          </a:bodyPr>
          <a:lstStyle/>
          <a:p>
            <a:r>
              <a:rPr lang="en-US" sz="2800" dirty="0" smtClean="0">
                <a:hlinkClick r:id="rId3"/>
              </a:rPr>
              <a:t>Malisiewicz and Efros (NIPS 2009</a:t>
            </a:r>
            <a:r>
              <a:rPr lang="en-US" sz="2800" dirty="0" smtClean="0"/>
              <a:t>)</a:t>
            </a:r>
            <a:endParaRPr lang="en-US" sz="2800" dirty="0"/>
          </a:p>
        </p:txBody>
      </p:sp>
      <p:sp>
        <p:nvSpPr>
          <p:cNvPr id="5" name="TextBox 4"/>
          <p:cNvSpPr txBox="1"/>
          <p:nvPr/>
        </p:nvSpPr>
        <p:spPr>
          <a:xfrm>
            <a:off x="685800" y="4953000"/>
            <a:ext cx="7467599" cy="830997"/>
          </a:xfrm>
          <a:prstGeom prst="rect">
            <a:avLst/>
          </a:prstGeom>
          <a:noFill/>
        </p:spPr>
        <p:txBody>
          <a:bodyPr wrap="square" rtlCol="0">
            <a:spAutoFit/>
          </a:bodyPr>
          <a:lstStyle/>
          <a:p>
            <a:r>
              <a:rPr lang="en-US" sz="2400" dirty="0" smtClean="0">
                <a:latin typeface="+mn-lt"/>
              </a:rPr>
              <a:t>Rather than categorizing objects, associate them to stored examples of objects and transfer the associated labels.</a:t>
            </a:r>
            <a:endParaRPr lang="en-US" sz="2400" dirty="0">
              <a:latin typeface="+mn-lt"/>
            </a:endParaRPr>
          </a:p>
        </p:txBody>
      </p:sp>
    </p:spTree>
    <p:extLst>
      <p:ext uri="{BB962C8B-B14F-4D97-AF65-F5344CB8AC3E}">
        <p14:creationId xmlns:p14="http://schemas.microsoft.com/office/powerpoint/2010/main" val="11994800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Recognition by Association</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sp>
        <p:nvSpPr>
          <p:cNvPr id="4" name="TextBox 3"/>
          <p:cNvSpPr txBox="1"/>
          <p:nvPr/>
        </p:nvSpPr>
        <p:spPr>
          <a:xfrm>
            <a:off x="1600200" y="6281410"/>
            <a:ext cx="5880136" cy="523220"/>
          </a:xfrm>
          <a:prstGeom prst="rect">
            <a:avLst/>
          </a:prstGeom>
          <a:noFill/>
        </p:spPr>
        <p:txBody>
          <a:bodyPr wrap="none" rtlCol="0">
            <a:spAutoFit/>
          </a:bodyPr>
          <a:lstStyle/>
          <a:p>
            <a:r>
              <a:rPr lang="en-US" sz="2800" dirty="0" smtClean="0">
                <a:hlinkClick r:id="rId2"/>
              </a:rPr>
              <a:t>Malisiewicz and Efros (CVPR 200</a:t>
            </a:r>
            <a:r>
              <a:rPr lang="en-US" sz="2800" dirty="0" smtClean="0"/>
              <a:t>8)</a:t>
            </a:r>
            <a:endParaRPr lang="en-US" sz="2800" dirty="0"/>
          </a:p>
        </p:txBody>
      </p:sp>
      <p:sp>
        <p:nvSpPr>
          <p:cNvPr id="5" name="TextBox 4"/>
          <p:cNvSpPr txBox="1"/>
          <p:nvPr/>
        </p:nvSpPr>
        <p:spPr>
          <a:xfrm>
            <a:off x="662333" y="5224718"/>
            <a:ext cx="7702312" cy="830997"/>
          </a:xfrm>
          <a:prstGeom prst="rect">
            <a:avLst/>
          </a:prstGeom>
          <a:noFill/>
        </p:spPr>
        <p:txBody>
          <a:bodyPr wrap="square" rtlCol="0">
            <a:spAutoFit/>
          </a:bodyPr>
          <a:lstStyle/>
          <a:p>
            <a:r>
              <a:rPr lang="en-US" sz="2400" dirty="0" smtClean="0">
                <a:latin typeface="+mn-lt"/>
              </a:rPr>
              <a:t>Rather than categorizing objects, associate them with stored examples of objects and transfer the associated labels.</a:t>
            </a:r>
            <a:endParaRPr lang="en-US" sz="2400" dirty="0">
              <a:latin typeface="+mn-lt"/>
            </a:endParaRPr>
          </a:p>
        </p:txBody>
      </p:sp>
      <p:pic>
        <p:nvPicPr>
          <p:cNvPr id="7170" name="Picture 2" descr="http://www.cs.cmu.edu/~tmalisie/projects/cvpr08/parses.png"/>
          <p:cNvPicPr>
            <a:picLocks noChangeAspect="1" noChangeArrowheads="1"/>
          </p:cNvPicPr>
          <p:nvPr/>
        </p:nvPicPr>
        <p:blipFill rotWithShape="1">
          <a:blip r:embed="rId3">
            <a:extLst>
              <a:ext uri="{28A0092B-C50C-407E-A947-70E740481C1C}">
                <a14:useLocalDpi xmlns:a14="http://schemas.microsoft.com/office/drawing/2010/main" val="0"/>
              </a:ext>
            </a:extLst>
          </a:blip>
          <a:srcRect t="38174"/>
          <a:stretch/>
        </p:blipFill>
        <p:spPr bwMode="auto">
          <a:xfrm>
            <a:off x="422491" y="1104179"/>
            <a:ext cx="8181996" cy="3620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01272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procedure</a:t>
            </a:r>
            <a:endParaRPr lang="en-US" dirty="0"/>
          </a:p>
        </p:txBody>
      </p:sp>
      <p:sp>
        <p:nvSpPr>
          <p:cNvPr id="3" name="Content Placeholder 2"/>
          <p:cNvSpPr>
            <a:spLocks noGrp="1"/>
          </p:cNvSpPr>
          <p:nvPr>
            <p:ph idx="1"/>
          </p:nvPr>
        </p:nvSpPr>
        <p:spPr>
          <a:xfrm>
            <a:off x="457200" y="990600"/>
            <a:ext cx="5181600" cy="5135563"/>
          </a:xfrm>
        </p:spPr>
        <p:txBody>
          <a:bodyPr>
            <a:normAutofit lnSpcReduction="10000"/>
          </a:bodyPr>
          <a:lstStyle/>
          <a:p>
            <a:r>
              <a:rPr lang="en-US" sz="2800" dirty="0" smtClean="0"/>
              <a:t>Learn a region similarity measure from hand-segmented objects in </a:t>
            </a:r>
            <a:r>
              <a:rPr lang="en-US" sz="2800" dirty="0" err="1" smtClean="0"/>
              <a:t>LabelMe</a:t>
            </a:r>
            <a:endParaRPr lang="en-US" sz="2800" dirty="0" smtClean="0"/>
          </a:p>
          <a:p>
            <a:endParaRPr lang="en-US" sz="2800" dirty="0"/>
          </a:p>
          <a:p>
            <a:r>
              <a:rPr lang="en-US" sz="2800" dirty="0" smtClean="0"/>
              <a:t>Similarity features</a:t>
            </a:r>
          </a:p>
          <a:p>
            <a:pPr lvl="1"/>
            <a:r>
              <a:rPr lang="en-US" sz="2400" dirty="0" smtClean="0"/>
              <a:t>Shape: region mask, pixel area, bounding box size </a:t>
            </a:r>
          </a:p>
          <a:p>
            <a:pPr lvl="1"/>
            <a:r>
              <a:rPr lang="en-US" sz="2400" dirty="0" smtClean="0"/>
              <a:t>Texture: normalized </a:t>
            </a:r>
            <a:r>
              <a:rPr lang="en-US" sz="2400" dirty="0" err="1" smtClean="0"/>
              <a:t>texton</a:t>
            </a:r>
            <a:r>
              <a:rPr lang="en-US" sz="2400" dirty="0" smtClean="0"/>
              <a:t> histogram</a:t>
            </a:r>
          </a:p>
          <a:p>
            <a:pPr lvl="1"/>
            <a:r>
              <a:rPr lang="en-US" sz="2400" dirty="0" smtClean="0"/>
              <a:t>Color: mean RGB, </a:t>
            </a:r>
            <a:r>
              <a:rPr lang="en-US" sz="2400" dirty="0" err="1" smtClean="0"/>
              <a:t>std</a:t>
            </a:r>
            <a:r>
              <a:rPr lang="en-US" sz="2400" dirty="0" smtClean="0"/>
              <a:t> RGB, color histogram</a:t>
            </a:r>
          </a:p>
          <a:p>
            <a:pPr lvl="1"/>
            <a:r>
              <a:rPr lang="en-US" sz="2400" dirty="0" smtClean="0"/>
              <a:t>Position: coarse 8x8 image mask, </a:t>
            </a:r>
            <a:r>
              <a:rPr lang="en-US" sz="2400" dirty="0" err="1" smtClean="0"/>
              <a:t>coords</a:t>
            </a:r>
            <a:r>
              <a:rPr lang="en-US" sz="2400" dirty="0" smtClean="0"/>
              <a:t> of top/bottom pixels</a:t>
            </a:r>
          </a:p>
          <a:p>
            <a:endParaRPr lang="en-US" sz="2800" dirty="0"/>
          </a:p>
        </p:txBody>
      </p:sp>
      <p:pic>
        <p:nvPicPr>
          <p:cNvPr id="8194" name="Picture 2" descr="http://labelme.csail.mit.edu/Icons/label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611037"/>
            <a:ext cx="2686050" cy="239013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962400"/>
            <a:ext cx="1162049"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3962400"/>
            <a:ext cx="1085850" cy="87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972242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procedure</a:t>
            </a:r>
            <a:endParaRPr lang="en-US" dirty="0"/>
          </a:p>
        </p:txBody>
      </p:sp>
      <p:sp>
        <p:nvSpPr>
          <p:cNvPr id="3" name="Content Placeholder 2"/>
          <p:cNvSpPr>
            <a:spLocks noGrp="1"/>
          </p:cNvSpPr>
          <p:nvPr>
            <p:ph idx="1"/>
          </p:nvPr>
        </p:nvSpPr>
        <p:spPr/>
        <p:txBody>
          <a:bodyPr>
            <a:normAutofit/>
          </a:bodyPr>
          <a:lstStyle/>
          <a:p>
            <a:r>
              <a:rPr lang="en-US" sz="2800" dirty="0" smtClean="0"/>
              <a:t>Learn a distance/similarity measure </a:t>
            </a:r>
            <a:r>
              <a:rPr lang="en-US" sz="2800" i="1" dirty="0" smtClean="0"/>
              <a:t>for each region</a:t>
            </a:r>
            <a:endParaRPr lang="en-US" sz="2800" dirty="0"/>
          </a:p>
          <a:p>
            <a:pPr lvl="1"/>
            <a:r>
              <a:rPr lang="en-US" sz="2400" dirty="0" smtClean="0"/>
              <a:t>Minimize distance to K most similar examples from same category</a:t>
            </a:r>
          </a:p>
          <a:p>
            <a:pPr lvl="1"/>
            <a:r>
              <a:rPr lang="en-US" sz="2400" dirty="0" smtClean="0"/>
              <a:t>Maximize distance to examples from other categories</a:t>
            </a:r>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429000"/>
            <a:ext cx="613410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0802" y="4833937"/>
            <a:ext cx="265747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870" y="5262562"/>
            <a:ext cx="1619250"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95800" y="2888412"/>
            <a:ext cx="1890261" cy="369332"/>
          </a:xfrm>
          <a:prstGeom prst="rect">
            <a:avLst/>
          </a:prstGeom>
          <a:noFill/>
        </p:spPr>
        <p:txBody>
          <a:bodyPr wrap="none" rtlCol="0">
            <a:spAutoFit/>
          </a:bodyPr>
          <a:lstStyle/>
          <a:p>
            <a:r>
              <a:rPr lang="en-US" dirty="0" smtClean="0"/>
              <a:t>distance weights</a:t>
            </a:r>
            <a:endParaRPr lang="en-US" dirty="0"/>
          </a:p>
        </p:txBody>
      </p:sp>
      <p:cxnSp>
        <p:nvCxnSpPr>
          <p:cNvPr id="6" name="Straight Arrow Connector 5"/>
          <p:cNvCxnSpPr/>
          <p:nvPr/>
        </p:nvCxnSpPr>
        <p:spPr>
          <a:xfrm flipH="1">
            <a:off x="4191000" y="3188732"/>
            <a:ext cx="457200" cy="4688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325514" y="3472934"/>
            <a:ext cx="2121093" cy="369332"/>
          </a:xfrm>
          <a:prstGeom prst="rect">
            <a:avLst/>
          </a:prstGeom>
          <a:noFill/>
        </p:spPr>
        <p:txBody>
          <a:bodyPr wrap="none" rtlCol="0">
            <a:spAutoFit/>
          </a:bodyPr>
          <a:lstStyle/>
          <a:p>
            <a:r>
              <a:rPr lang="en-US" dirty="0" smtClean="0"/>
              <a:t>distance measures</a:t>
            </a:r>
            <a:endParaRPr lang="en-US" dirty="0"/>
          </a:p>
        </p:txBody>
      </p:sp>
      <p:cxnSp>
        <p:nvCxnSpPr>
          <p:cNvPr id="13" name="Straight Arrow Connector 12"/>
          <p:cNvCxnSpPr/>
          <p:nvPr/>
        </p:nvCxnSpPr>
        <p:spPr>
          <a:xfrm flipH="1">
            <a:off x="4876800" y="3842266"/>
            <a:ext cx="564130" cy="3963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919053" y="4818675"/>
            <a:ext cx="426469" cy="4409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380" y="5292208"/>
            <a:ext cx="3416320" cy="369332"/>
          </a:xfrm>
          <a:prstGeom prst="rect">
            <a:avLst/>
          </a:prstGeom>
          <a:noFill/>
        </p:spPr>
        <p:txBody>
          <a:bodyPr wrap="none" rtlCol="0">
            <a:spAutoFit/>
          </a:bodyPr>
          <a:lstStyle/>
          <a:p>
            <a:r>
              <a:rPr lang="en-US" dirty="0" smtClean="0"/>
              <a:t>Set to 1 for K nearest examples</a:t>
            </a:r>
            <a:endParaRPr lang="en-US" dirty="0"/>
          </a:p>
        </p:txBody>
      </p:sp>
      <p:cxnSp>
        <p:nvCxnSpPr>
          <p:cNvPr id="22" name="Straight Arrow Connector 21"/>
          <p:cNvCxnSpPr/>
          <p:nvPr/>
        </p:nvCxnSpPr>
        <p:spPr>
          <a:xfrm flipH="1" flipV="1">
            <a:off x="3764531" y="4818676"/>
            <a:ext cx="64519" cy="4735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764531" y="5296984"/>
            <a:ext cx="1338828" cy="369332"/>
          </a:xfrm>
          <a:prstGeom prst="rect">
            <a:avLst/>
          </a:prstGeom>
          <a:noFill/>
        </p:spPr>
        <p:txBody>
          <a:bodyPr wrap="none" rtlCol="0">
            <a:spAutoFit/>
          </a:bodyPr>
          <a:lstStyle/>
          <a:p>
            <a:r>
              <a:rPr lang="en-US" dirty="0" smtClean="0"/>
              <a:t>Hinge Loss</a:t>
            </a:r>
            <a:endParaRPr lang="en-US" dirty="0"/>
          </a:p>
        </p:txBody>
      </p:sp>
    </p:spTree>
    <p:extLst>
      <p:ext uri="{BB962C8B-B14F-4D97-AF65-F5344CB8AC3E}">
        <p14:creationId xmlns:p14="http://schemas.microsoft.com/office/powerpoint/2010/main" val="102749063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Learned Similarity Measure</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950" y="1066800"/>
            <a:ext cx="76390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1295400"/>
            <a:ext cx="1082348" cy="646331"/>
          </a:xfrm>
          <a:prstGeom prst="rect">
            <a:avLst/>
          </a:prstGeom>
          <a:noFill/>
        </p:spPr>
        <p:txBody>
          <a:bodyPr wrap="none" rtlCol="0">
            <a:spAutoFit/>
          </a:bodyPr>
          <a:lstStyle/>
          <a:p>
            <a:r>
              <a:rPr lang="en-US" dirty="0" smtClean="0"/>
              <a:t>Learned</a:t>
            </a:r>
          </a:p>
          <a:p>
            <a:r>
              <a:rPr lang="en-US" dirty="0" smtClean="0"/>
              <a:t>Distance</a:t>
            </a:r>
            <a:endParaRPr lang="en-US" dirty="0"/>
          </a:p>
        </p:txBody>
      </p:sp>
      <p:sp>
        <p:nvSpPr>
          <p:cNvPr id="6" name="TextBox 5"/>
          <p:cNvSpPr txBox="1"/>
          <p:nvPr/>
        </p:nvSpPr>
        <p:spPr>
          <a:xfrm>
            <a:off x="304799" y="2438400"/>
            <a:ext cx="1082348" cy="646331"/>
          </a:xfrm>
          <a:prstGeom prst="rect">
            <a:avLst/>
          </a:prstGeom>
          <a:noFill/>
        </p:spPr>
        <p:txBody>
          <a:bodyPr wrap="none" rtlCol="0">
            <a:spAutoFit/>
          </a:bodyPr>
          <a:lstStyle/>
          <a:p>
            <a:r>
              <a:rPr lang="en-US" dirty="0" err="1" smtClean="0"/>
              <a:t>Texton</a:t>
            </a:r>
            <a:endParaRPr lang="en-US" dirty="0" smtClean="0"/>
          </a:p>
          <a:p>
            <a:r>
              <a:rPr lang="en-US" dirty="0" smtClean="0"/>
              <a:t>Distance</a:t>
            </a:r>
            <a:endParaRPr lang="en-US" dirty="0"/>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581400"/>
            <a:ext cx="344805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171960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Learned Similarity Measure</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47955"/>
            <a:ext cx="7731125" cy="473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445003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procedure</a:t>
            </a:r>
            <a:endParaRPr lang="en-US" dirty="0"/>
          </a:p>
        </p:txBody>
      </p:sp>
      <p:sp>
        <p:nvSpPr>
          <p:cNvPr id="3" name="Content Placeholder 2"/>
          <p:cNvSpPr>
            <a:spLocks noGrp="1"/>
          </p:cNvSpPr>
          <p:nvPr>
            <p:ph idx="1"/>
          </p:nvPr>
        </p:nvSpPr>
        <p:spPr/>
        <p:txBody>
          <a:bodyPr/>
          <a:lstStyle/>
          <a:p>
            <a:r>
              <a:rPr lang="en-US" dirty="0" smtClean="0"/>
              <a:t>Create multiple segmentations (</a:t>
            </a:r>
            <a:r>
              <a:rPr lang="en-US" dirty="0" err="1" smtClean="0"/>
              <a:t>MeanShift</a:t>
            </a:r>
            <a:r>
              <a:rPr lang="en-US" dirty="0" smtClean="0"/>
              <a:t> + </a:t>
            </a:r>
            <a:r>
              <a:rPr lang="en-US" dirty="0" err="1" smtClean="0"/>
              <a:t>Ncuts</a:t>
            </a:r>
            <a:r>
              <a:rPr lang="en-US" dirty="0" smtClean="0"/>
              <a:t>)</a:t>
            </a:r>
          </a:p>
          <a:p>
            <a:r>
              <a:rPr lang="en-US" dirty="0" smtClean="0"/>
              <a:t>Find similar object regions in training set; each votes for the object label</a:t>
            </a:r>
          </a:p>
          <a:p>
            <a:r>
              <a:rPr lang="en-US" dirty="0" smtClean="0"/>
              <a:t>What about bad segments?</a:t>
            </a:r>
          </a:p>
          <a:p>
            <a:pPr lvl="1"/>
            <a:r>
              <a:rPr lang="en-US" dirty="0" smtClean="0"/>
              <a:t>Most of the time, they don’t match any objects in the training set</a:t>
            </a:r>
          </a:p>
          <a:p>
            <a:pPr lvl="1"/>
            <a:r>
              <a:rPr lang="en-US" dirty="0" smtClean="0"/>
              <a:t>Consider only associations with distance </a:t>
            </a:r>
            <a:r>
              <a:rPr lang="en-US" dirty="0"/>
              <a:t>&lt;</a:t>
            </a:r>
            <a:r>
              <a:rPr lang="en-US" dirty="0" smtClean="0"/>
              <a:t> 1</a:t>
            </a:r>
          </a:p>
          <a:p>
            <a:pPr lvl="1"/>
            <a:endParaRPr lang="en-US" dirty="0"/>
          </a:p>
          <a:p>
            <a:endParaRPr lang="en-US" dirty="0"/>
          </a:p>
        </p:txBody>
      </p:sp>
    </p:spTree>
    <p:extLst>
      <p:ext uri="{BB962C8B-B14F-4D97-AF65-F5344CB8AC3E}">
        <p14:creationId xmlns:p14="http://schemas.microsoft.com/office/powerpoint/2010/main" val="212357182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8600"/>
            <a:ext cx="5076825"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5616" y="3200400"/>
            <a:ext cx="4905375"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625373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Parses</a:t>
            </a:r>
            <a:endParaRPr lang="en-US" dirty="0"/>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4" y="990600"/>
            <a:ext cx="7802563" cy="553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7857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teaser_original"/>
          <p:cNvPicPr>
            <a:picLocks noChangeAspect="1" noChangeArrowheads="1"/>
          </p:cNvPicPr>
          <p:nvPr/>
        </p:nvPicPr>
        <p:blipFill>
          <a:blip r:embed="rId3" cstate="print"/>
          <a:srcRect/>
          <a:stretch>
            <a:fillRect/>
          </a:stretch>
        </p:blipFill>
        <p:spPr bwMode="auto">
          <a:xfrm>
            <a:off x="990600" y="762000"/>
            <a:ext cx="7162800" cy="5370512"/>
          </a:xfrm>
          <a:prstGeom prst="rect">
            <a:avLst/>
          </a:prstGeom>
          <a:noFill/>
          <a:ln w="9525">
            <a:noFill/>
            <a:miter lim="800000"/>
            <a:headEnd/>
            <a:tailEnd/>
          </a:ln>
        </p:spPr>
      </p:pic>
      <p:sp>
        <p:nvSpPr>
          <p:cNvPr id="63491" name="Rectangle 2"/>
          <p:cNvSpPr>
            <a:spLocks noGrp="1" noChangeArrowheads="1"/>
          </p:cNvSpPr>
          <p:nvPr>
            <p:ph type="title" idx="4294967295"/>
          </p:nvPr>
        </p:nvSpPr>
        <p:spPr>
          <a:xfrm>
            <a:off x="304800" y="-152400"/>
            <a:ext cx="8402638" cy="1219200"/>
          </a:xfrm>
        </p:spPr>
        <p:txBody>
          <a:bodyPr/>
          <a:lstStyle/>
          <a:p>
            <a:pPr eaLnBrk="1" hangingPunct="1"/>
            <a:endParaRPr lang="en-US" dirty="0"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Bush’s </a:t>
            </a:r>
            <a:r>
              <a:rPr lang="en-US" dirty="0" err="1" smtClean="0"/>
              <a:t>Memex</a:t>
            </a:r>
            <a:r>
              <a:rPr lang="en-US" dirty="0" smtClean="0"/>
              <a:t> (1945)</a:t>
            </a:r>
            <a:endParaRPr lang="en-US" dirty="0"/>
          </a:p>
        </p:txBody>
      </p:sp>
      <p:sp>
        <p:nvSpPr>
          <p:cNvPr id="3" name="Content Placeholder 2"/>
          <p:cNvSpPr>
            <a:spLocks noGrp="1"/>
          </p:cNvSpPr>
          <p:nvPr>
            <p:ph idx="1"/>
          </p:nvPr>
        </p:nvSpPr>
        <p:spPr/>
        <p:txBody>
          <a:bodyPr/>
          <a:lstStyle/>
          <a:p>
            <a:endParaRPr lang="en-US" dirty="0" smtClean="0"/>
          </a:p>
          <a:p>
            <a:r>
              <a:rPr lang="en-US" dirty="0" smtClean="0"/>
              <a:t>Store recorded knowledge on microfilm</a:t>
            </a:r>
          </a:p>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3300" y="1438"/>
            <a:ext cx="1647825"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486275"/>
            <a:ext cx="56197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15228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endParaRPr lang="en-US" sz="2400" dirty="0" smtClean="0"/>
          </a:p>
          <a:p>
            <a:r>
              <a:rPr lang="en-US" sz="2400" dirty="0" smtClean="0"/>
              <a:t>With billions of images on the web, it’s often possible to find a close nearest neighbor</a:t>
            </a:r>
            <a:endParaRPr lang="en-US" sz="2400" dirty="0" smtClean="0"/>
          </a:p>
          <a:p>
            <a:endParaRPr lang="en-US" sz="2400" dirty="0" smtClean="0"/>
          </a:p>
          <a:p>
            <a:r>
              <a:rPr lang="en-US" sz="2400" dirty="0" smtClean="0"/>
              <a:t>In such cases,</a:t>
            </a:r>
            <a:r>
              <a:rPr lang="en-US" sz="2400" dirty="0" smtClean="0"/>
              <a:t> </a:t>
            </a:r>
            <a:r>
              <a:rPr lang="en-US" sz="2400" dirty="0" smtClean="0"/>
              <a:t>we can shortcut hard problems by </a:t>
            </a:r>
            <a:r>
              <a:rPr lang="en-US" sz="2400" dirty="0" smtClean="0"/>
              <a:t>“looking up” </a:t>
            </a:r>
            <a:r>
              <a:rPr lang="en-US" sz="2400" dirty="0" smtClean="0"/>
              <a:t>the </a:t>
            </a:r>
            <a:r>
              <a:rPr lang="en-US" sz="2400" dirty="0" smtClean="0"/>
              <a:t>answer, stealing the labels from our nearest neighbor</a:t>
            </a:r>
          </a:p>
          <a:p>
            <a:endParaRPr lang="en-US" sz="2400" dirty="0"/>
          </a:p>
          <a:p>
            <a:r>
              <a:rPr lang="en-US" sz="2400" dirty="0" smtClean="0"/>
              <a:t>For example, simple (or learned) associations can be used to synthesize background regions, colorize, or recognize objects</a:t>
            </a:r>
            <a:endParaRPr lang="en-US" sz="2400" dirty="0" smtClean="0"/>
          </a:p>
          <a:p>
            <a:endParaRPr lang="en-US" sz="2400" dirty="0" smtClean="0"/>
          </a:p>
          <a:p>
            <a:endParaRPr lang="en-US" sz="2400" dirty="0" smtClean="0"/>
          </a:p>
          <a:p>
            <a:pPr>
              <a:buNone/>
            </a:pPr>
            <a:endParaRPr lang="en-US" sz="2400" dirty="0"/>
          </a:p>
        </p:txBody>
      </p:sp>
      <p:pic>
        <p:nvPicPr>
          <p:cNvPr id="4" name="Picture 2" descr="http://upload.wikimedia.org/wikipedia/commons/1/1c/Chinese_Room2.jpg"/>
          <p:cNvPicPr>
            <a:picLocks noChangeAspect="1" noChangeArrowheads="1"/>
          </p:cNvPicPr>
          <p:nvPr/>
        </p:nvPicPr>
        <p:blipFill>
          <a:blip r:embed="rId2" cstate="print"/>
          <a:srcRect/>
          <a:stretch>
            <a:fillRect/>
          </a:stretch>
        </p:blipFill>
        <p:spPr bwMode="auto">
          <a:xfrm>
            <a:off x="2895600" y="5105400"/>
            <a:ext cx="2147651" cy="1667774"/>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class</a:t>
            </a:r>
            <a:endParaRPr lang="en-US" dirty="0"/>
          </a:p>
        </p:txBody>
      </p:sp>
      <p:sp>
        <p:nvSpPr>
          <p:cNvPr id="3" name="Content Placeholder 2"/>
          <p:cNvSpPr>
            <a:spLocks noGrp="1"/>
          </p:cNvSpPr>
          <p:nvPr>
            <p:ph idx="1"/>
          </p:nvPr>
        </p:nvSpPr>
        <p:spPr/>
        <p:txBody>
          <a:bodyPr/>
          <a:lstStyle/>
          <a:p>
            <a:r>
              <a:rPr lang="en-US" dirty="0" smtClean="0"/>
              <a:t>Summary and wrap-up</a:t>
            </a:r>
          </a:p>
          <a:p>
            <a:pPr lvl="1"/>
            <a:r>
              <a:rPr lang="en-US" dirty="0" smtClean="0"/>
              <a:t>Short summary of computer vision</a:t>
            </a:r>
          </a:p>
          <a:p>
            <a:pPr lvl="1"/>
            <a:r>
              <a:rPr lang="en-US" dirty="0" smtClean="0"/>
              <a:t>Important open problems</a:t>
            </a:r>
          </a:p>
          <a:p>
            <a:endParaRPr lang="en-US" dirty="0"/>
          </a:p>
          <a:p>
            <a:r>
              <a:rPr lang="en-US" dirty="0" smtClean="0"/>
              <a:t>Feedback (important!)</a:t>
            </a:r>
          </a:p>
          <a:p>
            <a:pPr lvl="1"/>
            <a:r>
              <a:rPr lang="en-US" dirty="0" smtClean="0"/>
              <a:t>Short custom form that goes directly to me</a:t>
            </a:r>
          </a:p>
          <a:p>
            <a:pPr lvl="1"/>
            <a:r>
              <a:rPr lang="en-US" dirty="0" smtClean="0"/>
              <a:t>ICES forms that go to department, then to me</a:t>
            </a:r>
          </a:p>
          <a:p>
            <a:pPr lvl="1"/>
            <a:endParaRPr lang="en-US" dirty="0" smtClean="0"/>
          </a:p>
        </p:txBody>
      </p:sp>
    </p:spTree>
    <p:extLst>
      <p:ext uri="{BB962C8B-B14F-4D97-AF65-F5344CB8AC3E}">
        <p14:creationId xmlns:p14="http://schemas.microsoft.com/office/powerpoint/2010/main" val="246201501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3"/>
</p:tagLst>
</file>

<file path=ppt/tags/tag2.xml><?xml version="1.0" encoding="utf-8"?>
<p:tagLst xmlns:a="http://schemas.openxmlformats.org/drawingml/2006/main" xmlns:r="http://schemas.openxmlformats.org/officeDocument/2006/relationships" xmlns:p="http://schemas.openxmlformats.org/presentationml/2006/main">
  <p:tag name="TIMING" val="|17.6"/>
</p:tagLst>
</file>

<file path=ppt/tags/tag3.xml><?xml version="1.0" encoding="utf-8"?>
<p:tagLst xmlns:a="http://schemas.openxmlformats.org/drawingml/2006/main" xmlns:r="http://schemas.openxmlformats.org/officeDocument/2006/relationships" xmlns:p="http://schemas.openxmlformats.org/presentationml/2006/main">
  <p:tag name="TIMING" val="|0.9|2"/>
</p:tagLst>
</file>

<file path=ppt/tags/tag4.xml><?xml version="1.0" encoding="utf-8"?>
<p:tagLst xmlns:a="http://schemas.openxmlformats.org/drawingml/2006/main" xmlns:r="http://schemas.openxmlformats.org/officeDocument/2006/relationships" xmlns:p="http://schemas.openxmlformats.org/presentationml/2006/main">
  <p:tag name="TIMING" val="|2.4|1.7"/>
</p:tagLst>
</file>

<file path=ppt/theme/theme1.xml><?xml version="1.0" encoding="utf-8"?>
<a:theme xmlns:a="http://schemas.openxmlformats.org/drawingml/2006/main" name="Lecture1 - Introduction - CP Fall 2010">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4D59AB"/>
        </a:lt1>
        <a:dk2>
          <a:srgbClr val="000000"/>
        </a:dk2>
        <a:lt2>
          <a:srgbClr val="737373"/>
        </a:lt2>
        <a:accent1>
          <a:srgbClr val="8A8F05"/>
        </a:accent1>
        <a:accent2>
          <a:srgbClr val="E0AD12"/>
        </a:accent2>
        <a:accent3>
          <a:srgbClr val="B2B5D2"/>
        </a:accent3>
        <a:accent4>
          <a:srgbClr val="000000"/>
        </a:accent4>
        <a:accent5>
          <a:srgbClr val="C4C6AA"/>
        </a:accent5>
        <a:accent6>
          <a:srgbClr val="CB9C0F"/>
        </a:accent6>
        <a:hlink>
          <a:srgbClr val="C27D05"/>
        </a:hlink>
        <a:folHlink>
          <a:srgbClr val="732466"/>
        </a:folHlink>
      </a:clrScheme>
      <a:clrMap bg1="lt1" tx1="dk1" bg2="lt2" tx2="dk2" accent1="accent1" accent2="accent2" accent3="accent3" accent4="accent4" accent5="accent5" accent6="accent6" hlink="hlink" folHlink="folHlink"/>
    </a:extraClrScheme>
    <a:extraClrScheme>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Lecture1 - Introduction - CP Fall 2010</Template>
  <TotalTime>25109</TotalTime>
  <Words>1325</Words>
  <Application>Microsoft Office PowerPoint</Application>
  <PresentationFormat>On-screen Show (4:3)</PresentationFormat>
  <Paragraphs>286</Paragraphs>
  <Slides>92</Slides>
  <Notes>34</Notes>
  <HiddenSlides>8</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92</vt:i4>
      </vt:variant>
    </vt:vector>
  </HeadingPairs>
  <TitlesOfParts>
    <vt:vector size="98" baseType="lpstr">
      <vt:lpstr>Arial</vt:lpstr>
      <vt:lpstr>Albertus Extra Bold</vt:lpstr>
      <vt:lpstr>Calibri</vt:lpstr>
      <vt:lpstr>Book Antiqua</vt:lpstr>
      <vt:lpstr>Lecture1 - Introduction - CP Fall 2010</vt:lpstr>
      <vt:lpstr>Custom Design</vt:lpstr>
      <vt:lpstr>Opportunities of Scale</vt:lpstr>
      <vt:lpstr>Today’s class</vt:lpstr>
      <vt:lpstr>Google and massive data-driven algorithms</vt:lpstr>
      <vt:lpstr>Google Translate</vt:lpstr>
      <vt:lpstr>Chinese Room</vt:lpstr>
      <vt:lpstr>Image Completion Example</vt:lpstr>
      <vt:lpstr>What should the missing region contain?</vt:lpstr>
      <vt:lpstr>PowerPoint Presentation</vt:lpstr>
      <vt:lpstr>PowerPoint Presentation</vt:lpstr>
      <vt:lpstr>PowerPoint Presentation</vt:lpstr>
      <vt:lpstr>Which is the original?</vt:lpstr>
      <vt:lpstr>How it works</vt:lpstr>
      <vt:lpstr>General Principal</vt:lpstr>
      <vt:lpstr>How many images is enough?</vt:lpstr>
      <vt:lpstr>PowerPoint Presentation</vt:lpstr>
      <vt:lpstr>PowerPoint Presentation</vt:lpstr>
      <vt:lpstr>Image Data on the Internet</vt:lpstr>
      <vt:lpstr>Image completion: how it works</vt:lpstr>
      <vt:lpstr>The Algorithm</vt:lpstr>
      <vt:lpstr>Scene Matching</vt:lpstr>
      <vt:lpstr>Scene Descriptor</vt:lpstr>
      <vt:lpstr>Scene Descriptor</vt:lpstr>
      <vt:lpstr>Scene Descriptor</vt:lpstr>
      <vt:lpstr>PowerPoint Presentation</vt:lpstr>
      <vt:lpstr>PowerPoint Presentation</vt:lpstr>
      <vt:lpstr>Context Matching</vt:lpstr>
      <vt:lpstr>PowerPoint Presentation</vt:lpstr>
      <vt:lpstr>Result Ranking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is the original?</vt:lpstr>
      <vt:lpstr>PowerPoint Presentation</vt:lpstr>
      <vt:lpstr>PowerPoint Presentation</vt:lpstr>
      <vt:lpstr>PowerPoint Presentation</vt:lpstr>
      <vt:lpstr>PowerPoint Presentation</vt:lpstr>
      <vt:lpstr>PowerPoint Presentation</vt:lpstr>
      <vt:lpstr>PowerPoint Presentation</vt:lpstr>
      <vt:lpstr>im2gps (Hays &amp; Efros, CVPR 2008)</vt:lpstr>
      <vt:lpstr>How much can an image tell about its geographic location?</vt:lpstr>
      <vt:lpstr>PowerPoint Presentation</vt:lpstr>
      <vt:lpstr>PowerPoint Presentation</vt:lpstr>
      <vt:lpstr>Im2gps</vt:lpstr>
      <vt:lpstr>Example Scene Matches</vt:lpstr>
      <vt:lpstr>Voting Scheme</vt:lpstr>
      <vt:lpstr>im2gps</vt:lpstr>
      <vt:lpstr>PowerPoint Presentation</vt:lpstr>
      <vt:lpstr>PowerPoint Presentation</vt:lpstr>
      <vt:lpstr>Effect of Dataset Size</vt:lpstr>
      <vt:lpstr>Population density ranking</vt:lpstr>
      <vt:lpstr>Where is This?</vt:lpstr>
      <vt:lpstr>Where is This?</vt:lpstr>
      <vt:lpstr>Where are These?</vt:lpstr>
      <vt:lpstr>Where are These?</vt:lpstr>
      <vt:lpstr>Results</vt:lpstr>
      <vt:lpstr>Tiny Images</vt:lpstr>
      <vt:lpstr>PowerPoint Presentation</vt:lpstr>
      <vt:lpstr>Human Scene Recognition</vt:lpstr>
      <vt:lpstr>Humans vs. Computers: Car-Image Classification</vt:lpstr>
      <vt:lpstr>Powers of 10</vt:lpstr>
      <vt:lpstr>Scenes are unique</vt:lpstr>
      <vt:lpstr>But not all scenes are so original</vt:lpstr>
      <vt:lpstr>PowerPoint Presentation</vt:lpstr>
      <vt:lpstr>PowerPoint Presentation</vt:lpstr>
      <vt:lpstr>PowerPoint Presentation</vt:lpstr>
      <vt:lpstr>Application: Automatic Colorization</vt:lpstr>
      <vt:lpstr>Application: Automatic Colorization</vt:lpstr>
      <vt:lpstr>Application: Person Detection</vt:lpstr>
      <vt:lpstr>Re-ranking Altavista search for “person”</vt:lpstr>
      <vt:lpstr>Automatic Orientation Examples</vt:lpstr>
      <vt:lpstr>Recognition by Association</vt:lpstr>
      <vt:lpstr>Recognition by Association</vt:lpstr>
      <vt:lpstr>Training procedure</vt:lpstr>
      <vt:lpstr>Training procedure</vt:lpstr>
      <vt:lpstr>Learned Similarity Measure</vt:lpstr>
      <vt:lpstr>Learned Similarity Measure</vt:lpstr>
      <vt:lpstr>Testing procedure</vt:lpstr>
      <vt:lpstr>PowerPoint Presentation</vt:lpstr>
      <vt:lpstr>Automatic Parses</vt:lpstr>
      <vt:lpstr>Bush’s Memex (1945)</vt:lpstr>
      <vt:lpstr>Summary</vt:lpstr>
      <vt:lpstr>Next class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Photography CS498dwh</dc:title>
  <dc:creator>Derek Hoiem</dc:creator>
  <cp:lastModifiedBy>Derek Hoiem</cp:lastModifiedBy>
  <cp:revision>66</cp:revision>
  <dcterms:created xsi:type="dcterms:W3CDTF">2010-08-30T03:58:01Z</dcterms:created>
  <dcterms:modified xsi:type="dcterms:W3CDTF">2011-04-28T16:58:54Z</dcterms:modified>
</cp:coreProperties>
</file>