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425" r:id="rId2"/>
    <p:sldId id="687" r:id="rId3"/>
    <p:sldId id="614" r:id="rId4"/>
    <p:sldId id="615" r:id="rId5"/>
    <p:sldId id="759" r:id="rId6"/>
    <p:sldId id="620" r:id="rId7"/>
    <p:sldId id="621" r:id="rId8"/>
    <p:sldId id="624" r:id="rId9"/>
    <p:sldId id="668" r:id="rId10"/>
    <p:sldId id="625" r:id="rId11"/>
    <p:sldId id="761" r:id="rId12"/>
    <p:sldId id="762" r:id="rId13"/>
    <p:sldId id="763" r:id="rId14"/>
    <p:sldId id="764" r:id="rId15"/>
    <p:sldId id="765" r:id="rId16"/>
    <p:sldId id="766" r:id="rId17"/>
    <p:sldId id="767" r:id="rId18"/>
    <p:sldId id="769" r:id="rId19"/>
    <p:sldId id="770" r:id="rId20"/>
    <p:sldId id="773" r:id="rId21"/>
    <p:sldId id="772" r:id="rId22"/>
    <p:sldId id="774" r:id="rId23"/>
    <p:sldId id="793" r:id="rId24"/>
    <p:sldId id="775" r:id="rId25"/>
    <p:sldId id="776" r:id="rId26"/>
    <p:sldId id="777" r:id="rId27"/>
    <p:sldId id="778" r:id="rId28"/>
    <p:sldId id="779" r:id="rId29"/>
    <p:sldId id="780" r:id="rId30"/>
    <p:sldId id="781" r:id="rId31"/>
    <p:sldId id="782" r:id="rId32"/>
    <p:sldId id="783" r:id="rId33"/>
    <p:sldId id="784" r:id="rId34"/>
    <p:sldId id="785" r:id="rId35"/>
    <p:sldId id="786" r:id="rId36"/>
    <p:sldId id="787" r:id="rId37"/>
    <p:sldId id="788" r:id="rId38"/>
    <p:sldId id="789" r:id="rId39"/>
    <p:sldId id="790" r:id="rId40"/>
    <p:sldId id="791" r:id="rId41"/>
    <p:sldId id="794" r:id="rId42"/>
    <p:sldId id="792" r:id="rId43"/>
    <p:sldId id="795" r:id="rId44"/>
    <p:sldId id="796" r:id="rId45"/>
    <p:sldId id="797" r:id="rId46"/>
    <p:sldId id="798" r:id="rId47"/>
    <p:sldId id="799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2" autoAdjust="0"/>
    <p:restoredTop sz="88868" autoAdjust="0"/>
  </p:normalViewPr>
  <p:slideViewPr>
    <p:cSldViewPr>
      <p:cViewPr varScale="1">
        <p:scale>
          <a:sx n="52" d="100"/>
          <a:sy n="52" d="100"/>
        </p:scale>
        <p:origin x="-206" y="-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384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png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8.wmf"/><Relationship Id="rId1" Type="http://schemas.openxmlformats.org/officeDocument/2006/relationships/image" Target="../media/image57.png"/><Relationship Id="rId4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5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3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3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8916A6-7C52-459B-AB60-C9473499C978}" type="datetimeFigureOut">
              <a:rPr lang="en-US"/>
              <a:pPr>
                <a:defRPr/>
              </a:pPr>
              <a:t>4/13/2011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0738D2-3549-400D-A3D9-0D07D210A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89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A85C67-2D62-4434-AF48-3D2C198C8EB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E56BFA-11C4-4A39-9450-69EE9CC5DD10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B93041-8037-4F08-ACAF-609C31AA6283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31CF1-5FE5-4EB6-8F1B-5AB9ABB090F2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Makes our world coordinates at the center</a:t>
            </a:r>
            <a:r>
              <a:rPr lang="en-US" baseline="0" dirty="0" smtClean="0"/>
              <a:t> of the object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0738D2-3549-400D-A3D9-0D07D210AF3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71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A5630-9A4D-463B-8945-7D03C971E048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Center to get rid of the “b” in “x = AX + b”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2FF803-9C3C-477B-BC57-2ED22AE689DA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7C7B0-8B11-4484-9354-E1D8ACC628A7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54FA15-3A0C-4C2B-A8FE-65B73AFC9E81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D55AB3-7286-4FB9-92DC-86FF79A974ED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E505B9-C156-42B8-82CC-8482E9A340F4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7BC032-4CA1-45BE-BEA7-7D5C155B0C3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66E167-EF6C-4931-85EF-DC6C57859395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3C4CD-B378-4135-89B9-4487F7898EFD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C108DA-F0F6-4336-9ACA-767BB80A24DF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F636D3-17E9-4240-B4EA-777E6022FD3E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6162C5-BA2A-4D2F-8B1A-0353673803F4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8B50AF-E9B7-4133-B7AA-E1DD9E47330C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7C346-4515-4FFA-9F69-343EEA291FAE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5B3824-A259-4E8B-A17B-C9DC015EFED4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E3EEA-A503-4842-AD9D-99BBBCC1BCED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F168C-B95A-46CA-AA2A-EA975E4ECB07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F24643-6137-44D3-BAA0-AE6AFEA59040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30FC1F-2C06-40FA-8BB7-DF10070C156C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677883-92F9-47FC-B8DB-85A7C021D9EA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FB39B0-0666-482B-92AD-DFF2612A4019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717415-F485-48C8-81D7-86873B0DBCB6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5BC18-26AE-44B6-B9B1-C80E7FA6E36A}" type="datetimeFigureOut">
              <a:rPr lang="en-US"/>
              <a:pPr>
                <a:defRPr/>
              </a:pPr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3AA9F-5C40-425C-B79F-2CAF1D230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92D1-49EE-487A-84C7-B41D9F2FFA88}" type="datetimeFigureOut">
              <a:rPr lang="en-US"/>
              <a:pPr>
                <a:defRPr/>
              </a:pPr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E5742-C25A-487E-8DEC-20A3C3E98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6B0C5-DD8D-430A-937F-FD09E0214D77}" type="datetimeFigureOut">
              <a:rPr lang="en-US"/>
              <a:pPr>
                <a:defRPr/>
              </a:pPr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A1786-1FF2-42F2-ADA7-786C891DF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743BD-8627-4DEF-90A1-6BA9CA064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E93C5-3820-4660-95C5-DD46C875351B}" type="datetimeFigureOut">
              <a:rPr lang="en-US"/>
              <a:pPr>
                <a:defRPr/>
              </a:pPr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BE1C0-B89B-402F-B27F-39AFD9D79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BE2B4-38BE-4709-9C38-ED660033D0D0}" type="datetimeFigureOut">
              <a:rPr lang="en-US"/>
              <a:pPr>
                <a:defRPr/>
              </a:pPr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6D488-0DE7-4BF6-B79A-82B2BF15D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0040D-B97F-4102-97A8-F186F6838263}" type="datetimeFigureOut">
              <a:rPr lang="en-US"/>
              <a:pPr>
                <a:defRPr/>
              </a:pPr>
              <a:t>4/13/2011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E7738-5947-4F2C-9E00-36771980D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A822-A070-4AAD-B3DB-041EAEE93B09}" type="datetimeFigureOut">
              <a:rPr lang="en-US"/>
              <a:pPr>
                <a:defRPr/>
              </a:pPr>
              <a:t>4/13/2011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01B9-1F2B-4DDD-9CD1-49B6635AC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7049-3052-4F98-A826-E52FCA6BE5EC}" type="datetimeFigureOut">
              <a:rPr lang="en-US"/>
              <a:pPr>
                <a:defRPr/>
              </a:pPr>
              <a:t>4/13/2011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D1CB1-E26E-4654-ABFA-559CFF471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CA66-0C68-4452-803E-AD750D1415AE}" type="datetimeFigureOut">
              <a:rPr lang="en-US"/>
              <a:pPr>
                <a:defRPr/>
              </a:pPr>
              <a:t>4/13/2011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B0F2-5B3C-4C49-AF80-9655A45D1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D87BE-D5C6-41AD-B3DF-C8E25E24D3FB}" type="datetimeFigureOut">
              <a:rPr lang="en-US"/>
              <a:pPr>
                <a:defRPr/>
              </a:pPr>
              <a:t>4/13/2011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17400-C321-48BC-A7FD-64D57D716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9DD8A-D3D5-4226-A76A-130CC17CF11C}" type="datetimeFigureOut">
              <a:rPr lang="en-US"/>
              <a:pPr>
                <a:defRPr/>
              </a:pPr>
              <a:t>4/13/2011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0A9B-AF70-4D9E-9D12-2E2A99619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34B5C8-F305-4153-9E5B-04D47D860C9D}" type="datetimeFigureOut">
              <a:rPr lang="en-US"/>
              <a:pPr>
                <a:defRPr/>
              </a:pPr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7A6884-E7ED-4D3E-831F-3124C8A68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9.png"/><Relationship Id="rId4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1.png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2.png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tour.cs.washington.edu/Photo_Tourism.pd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hotosynth.ne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iem\Documents\Presentations\Freshman%20Vision%20Talk%20-%20UIUC%202009\colosseum.avi" TargetMode="Externa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cs.berkeley.edu/~yang/courses/cs294-6/papers/TomasiC_Shape%20and%20motion%20from%20image%20streams%20under%20orthography.pd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hyperlink" Target="http://www.eecs.berkeley.edu/~yang/courses/cs294-6/papers/TomasiC_Shape%20and%20motion%20from%20image%20streams%20under%20orthography.pdf" TargetMode="Externa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4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3.png"/><Relationship Id="rId4" Type="http://schemas.openxmlformats.org/officeDocument/2006/relationships/oleObject" Target="../embeddings/oleObject4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3.png"/><Relationship Id="rId4" Type="http://schemas.openxmlformats.org/officeDocument/2006/relationships/oleObject" Target="../embeddings/oleObject4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4.png"/><Relationship Id="rId4" Type="http://schemas.openxmlformats.org/officeDocument/2006/relationships/oleObject" Target="../embeddings/oleObject45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4.png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6.wmf"/><Relationship Id="rId5" Type="http://schemas.openxmlformats.org/officeDocument/2006/relationships/image" Target="../media/image57.png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5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6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3.png"/><Relationship Id="rId4" Type="http://schemas.openxmlformats.org/officeDocument/2006/relationships/oleObject" Target="../embeddings/oleObject57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huji.ac.il/~csip/sfm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ecs.berkeley.edu/~yang/courses/cs294-6/papers/TomasiC_Shape%20and%20motion%20from%20image%20streams%20under%20orthography.pdf" TargetMode="External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69.wmf"/><Relationship Id="rId3" Type="http://schemas.openxmlformats.org/officeDocument/2006/relationships/oleObject" Target="../embeddings/oleObject58.bin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76.png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67.wmf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hyperlink" Target="http://www.robots.ox.ac.uk/~vgg/hzbook/code/" TargetMode="Externa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danielwedge.com/fmatrix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9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hyperlink" Target="http://www.robots.ox.ac.uk/~vgg/hzbook/code/vgg_multiview/vgg_X_from_xP_lin.m" TargetMode="External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0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Structure from Motion</a:t>
            </a:r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65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04/14/11</a:t>
            </a:r>
            <a:endParaRPr lang="en-US" dirty="0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143000" y="6488113"/>
            <a:ext cx="7404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Many slides adapted from Lana Lazebnik, Silvio Saverese,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Triangulation: Non-linear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Minimize projected error while satisfying </a:t>
            </a:r>
            <a:r>
              <a:rPr lang="en-US" b="1" smtClean="0"/>
              <a:t>x</a:t>
            </a:r>
            <a:r>
              <a:rPr lang="en-US" baseline="30000" smtClean="0"/>
              <a:t>T</a:t>
            </a:r>
            <a:r>
              <a:rPr lang="en-US" b="1" smtClean="0"/>
              <a:t>Fx</a:t>
            </a:r>
            <a:r>
              <a:rPr lang="en-US" smtClean="0"/>
              <a:t>=0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Solution is a 6-degree polynomial of </a:t>
            </a:r>
            <a:r>
              <a:rPr lang="en-US" i="1" smtClean="0"/>
              <a:t>t</a:t>
            </a:r>
            <a:r>
              <a:rPr lang="en-US" smtClean="0"/>
              <a:t>, minimizing </a:t>
            </a:r>
            <a:endParaRPr lang="en-US" i="1" smtClean="0"/>
          </a:p>
          <a:p>
            <a:endParaRPr lang="en-US" smtClean="0"/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0" y="6488113"/>
            <a:ext cx="2903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Further reading: HZ p. 318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600"/>
            <a:ext cx="31448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590800"/>
            <a:ext cx="61817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562600"/>
            <a:ext cx="3133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Projective structure from motion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175260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Given: </a:t>
            </a:r>
            <a:r>
              <a:rPr lang="en-US" i="1" dirty="0" smtClean="0"/>
              <a:t>m</a:t>
            </a:r>
            <a:r>
              <a:rPr lang="en-US" dirty="0" smtClean="0"/>
              <a:t> images of </a:t>
            </a:r>
            <a:r>
              <a:rPr lang="en-US" i="1" dirty="0" smtClean="0"/>
              <a:t>n</a:t>
            </a:r>
            <a:r>
              <a:rPr lang="en-US" dirty="0" smtClean="0"/>
              <a:t> fixed 3D points </a:t>
            </a:r>
            <a:br>
              <a:rPr lang="en-US" dirty="0" smtClean="0"/>
            </a:br>
            <a:endParaRPr lang="en-US" sz="800" dirty="0" smtClean="0"/>
          </a:p>
          <a:p>
            <a:pPr algn="ctr">
              <a:defRPr/>
            </a:pPr>
            <a:r>
              <a:rPr lang="en-US" b="1" dirty="0" err="1" smtClean="0">
                <a:latin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</a:rPr>
              <a:t>ij</a:t>
            </a:r>
            <a:r>
              <a:rPr lang="en-US" i="1" dirty="0" smtClean="0">
                <a:latin typeface="Times New Roman" pitchFamily="18" charset="0"/>
              </a:rPr>
              <a:t> = </a:t>
            </a:r>
            <a:r>
              <a:rPr lang="en-US" b="1" dirty="0" smtClean="0">
                <a:latin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</a:rPr>
              <a:t>i </a:t>
            </a:r>
            <a:r>
              <a:rPr lang="en-US" b="1" dirty="0" err="1" smtClean="0">
                <a:latin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</a:rPr>
              <a:t>j</a:t>
            </a:r>
            <a:r>
              <a:rPr lang="en-US" i="1" baseline="-25000" dirty="0" smtClean="0">
                <a:latin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</a:rPr>
              <a:t>, 	</a:t>
            </a:r>
            <a:r>
              <a:rPr lang="en-US" i="1" dirty="0" err="1" smtClean="0">
                <a:latin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</a:rPr>
              <a:t>,… , m,    j = </a:t>
            </a:r>
            <a:r>
              <a:rPr lang="en-US" dirty="0" smtClean="0">
                <a:latin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</a:rPr>
              <a:t>, … , n</a:t>
            </a:r>
            <a:r>
              <a:rPr lang="en-US" i="1" dirty="0" smtClean="0"/>
              <a:t>  </a:t>
            </a:r>
          </a:p>
          <a:p>
            <a:pPr>
              <a:buFontTx/>
              <a:buChar char="•"/>
              <a:defRPr/>
            </a:pPr>
            <a:endParaRPr lang="en-US" sz="800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Problem: estimate </a:t>
            </a:r>
            <a:r>
              <a:rPr lang="en-US" i="1" dirty="0" smtClean="0"/>
              <a:t>m</a:t>
            </a:r>
            <a:r>
              <a:rPr lang="en-US" dirty="0" smtClean="0"/>
              <a:t> projection matrices </a:t>
            </a:r>
            <a:r>
              <a:rPr lang="en-US" b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and </a:t>
            </a:r>
            <a:r>
              <a:rPr lang="en-US" i="1" dirty="0" smtClean="0"/>
              <a:t>n</a:t>
            </a:r>
            <a:r>
              <a:rPr lang="en-US" dirty="0" smtClean="0"/>
              <a:t> 3D points </a:t>
            </a:r>
            <a:r>
              <a:rPr lang="en-US" b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 from the </a:t>
            </a:r>
            <a:r>
              <a:rPr lang="en-US" i="1" dirty="0" err="1" smtClean="0"/>
              <a:t>mn</a:t>
            </a:r>
            <a:r>
              <a:rPr lang="en-US" dirty="0" smtClean="0"/>
              <a:t> corresponding points </a:t>
            </a:r>
            <a:r>
              <a:rPr lang="en-US" b="1" dirty="0" err="1" smtClean="0"/>
              <a:t>x</a:t>
            </a:r>
            <a:r>
              <a:rPr lang="en-US" i="1" baseline="-25000" dirty="0" err="1" smtClean="0"/>
              <a:t>ij</a:t>
            </a:r>
            <a:endParaRPr lang="en-US" i="1" baseline="-25000" dirty="0" smtClean="0"/>
          </a:p>
          <a:p>
            <a:pPr>
              <a:defRPr/>
            </a:pPr>
            <a:endParaRPr lang="en-US" dirty="0" smtClean="0"/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2057400" y="2895600"/>
            <a:ext cx="5060950" cy="3927475"/>
            <a:chOff x="1296" y="1824"/>
            <a:chExt cx="3188" cy="2474"/>
          </a:xfrm>
        </p:grpSpPr>
        <p:sp>
          <p:nvSpPr>
            <p:cNvPr id="29702" name="Line 5"/>
            <p:cNvSpPr>
              <a:spLocks noChangeShapeType="1"/>
            </p:cNvSpPr>
            <p:nvPr/>
          </p:nvSpPr>
          <p:spPr bwMode="auto">
            <a:xfrm flipH="1" flipV="1">
              <a:off x="2814" y="2886"/>
              <a:ext cx="1341" cy="9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Line 6"/>
            <p:cNvSpPr>
              <a:spLocks noChangeShapeType="1"/>
            </p:cNvSpPr>
            <p:nvPr/>
          </p:nvSpPr>
          <p:spPr bwMode="auto">
            <a:xfrm flipV="1">
              <a:off x="2765" y="2886"/>
              <a:ext cx="57" cy="1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Line 7"/>
            <p:cNvSpPr>
              <a:spLocks noChangeShapeType="1"/>
            </p:cNvSpPr>
            <p:nvPr/>
          </p:nvSpPr>
          <p:spPr bwMode="auto">
            <a:xfrm flipV="1">
              <a:off x="1473" y="2877"/>
              <a:ext cx="1333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Line 8"/>
            <p:cNvSpPr>
              <a:spLocks noChangeShapeType="1"/>
            </p:cNvSpPr>
            <p:nvPr/>
          </p:nvSpPr>
          <p:spPr bwMode="auto">
            <a:xfrm flipV="1">
              <a:off x="1481" y="2096"/>
              <a:ext cx="1079" cy="1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Line 9"/>
            <p:cNvSpPr>
              <a:spLocks noChangeShapeType="1"/>
            </p:cNvSpPr>
            <p:nvPr/>
          </p:nvSpPr>
          <p:spPr bwMode="auto">
            <a:xfrm flipV="1">
              <a:off x="1481" y="2508"/>
              <a:ext cx="1079" cy="10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10"/>
            <p:cNvSpPr>
              <a:spLocks noChangeShapeType="1"/>
            </p:cNvSpPr>
            <p:nvPr/>
          </p:nvSpPr>
          <p:spPr bwMode="auto">
            <a:xfrm flipV="1">
              <a:off x="1481" y="2199"/>
              <a:ext cx="1668" cy="1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Line 11"/>
            <p:cNvSpPr>
              <a:spLocks noChangeShapeType="1"/>
            </p:cNvSpPr>
            <p:nvPr/>
          </p:nvSpPr>
          <p:spPr bwMode="auto">
            <a:xfrm flipV="1">
              <a:off x="1481" y="2611"/>
              <a:ext cx="1472" cy="9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12"/>
            <p:cNvSpPr>
              <a:spLocks noChangeShapeType="1"/>
            </p:cNvSpPr>
            <p:nvPr/>
          </p:nvSpPr>
          <p:spPr bwMode="auto">
            <a:xfrm flipV="1">
              <a:off x="1481" y="3126"/>
              <a:ext cx="1668" cy="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13"/>
            <p:cNvSpPr>
              <a:spLocks noChangeShapeType="1"/>
            </p:cNvSpPr>
            <p:nvPr/>
          </p:nvSpPr>
          <p:spPr bwMode="auto">
            <a:xfrm flipH="1" flipV="1">
              <a:off x="2560" y="2508"/>
              <a:ext cx="197" cy="1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14"/>
            <p:cNvSpPr>
              <a:spLocks noChangeShapeType="1"/>
            </p:cNvSpPr>
            <p:nvPr/>
          </p:nvSpPr>
          <p:spPr bwMode="auto">
            <a:xfrm flipV="1">
              <a:off x="2757" y="2199"/>
              <a:ext cx="392" cy="1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15"/>
            <p:cNvSpPr>
              <a:spLocks noChangeShapeType="1"/>
            </p:cNvSpPr>
            <p:nvPr/>
          </p:nvSpPr>
          <p:spPr bwMode="auto">
            <a:xfrm flipH="1" flipV="1">
              <a:off x="2560" y="2096"/>
              <a:ext cx="197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16"/>
            <p:cNvSpPr>
              <a:spLocks noChangeShapeType="1"/>
            </p:cNvSpPr>
            <p:nvPr/>
          </p:nvSpPr>
          <p:spPr bwMode="auto">
            <a:xfrm flipV="1">
              <a:off x="2757" y="2611"/>
              <a:ext cx="196" cy="15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17"/>
            <p:cNvSpPr>
              <a:spLocks noChangeShapeType="1"/>
            </p:cNvSpPr>
            <p:nvPr/>
          </p:nvSpPr>
          <p:spPr bwMode="auto">
            <a:xfrm flipV="1">
              <a:off x="2757" y="3126"/>
              <a:ext cx="392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18"/>
            <p:cNvSpPr>
              <a:spLocks noChangeShapeType="1"/>
            </p:cNvSpPr>
            <p:nvPr/>
          </p:nvSpPr>
          <p:spPr bwMode="auto">
            <a:xfrm flipH="1" flipV="1">
              <a:off x="2560" y="2508"/>
              <a:ext cx="1570" cy="1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19"/>
            <p:cNvSpPr>
              <a:spLocks noChangeShapeType="1"/>
            </p:cNvSpPr>
            <p:nvPr/>
          </p:nvSpPr>
          <p:spPr bwMode="auto">
            <a:xfrm flipH="1" flipV="1">
              <a:off x="2560" y="2096"/>
              <a:ext cx="1570" cy="17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20"/>
            <p:cNvSpPr>
              <a:spLocks noChangeShapeType="1"/>
            </p:cNvSpPr>
            <p:nvPr/>
          </p:nvSpPr>
          <p:spPr bwMode="auto">
            <a:xfrm flipH="1" flipV="1">
              <a:off x="3149" y="2199"/>
              <a:ext cx="981" cy="16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21"/>
            <p:cNvSpPr>
              <a:spLocks noChangeShapeType="1"/>
            </p:cNvSpPr>
            <p:nvPr/>
          </p:nvSpPr>
          <p:spPr bwMode="auto">
            <a:xfrm flipH="1" flipV="1">
              <a:off x="2953" y="2611"/>
              <a:ext cx="1177" cy="1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22"/>
            <p:cNvSpPr>
              <a:spLocks noChangeShapeType="1"/>
            </p:cNvSpPr>
            <p:nvPr/>
          </p:nvSpPr>
          <p:spPr bwMode="auto">
            <a:xfrm flipH="1" flipV="1">
              <a:off x="3149" y="3126"/>
              <a:ext cx="981" cy="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Rectangle 23"/>
            <p:cNvSpPr>
              <a:spLocks noChangeArrowheads="1"/>
            </p:cNvSpPr>
            <p:nvPr/>
          </p:nvSpPr>
          <p:spPr bwMode="auto">
            <a:xfrm>
              <a:off x="2400" y="3435"/>
              <a:ext cx="720" cy="5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AutoShape 24"/>
            <p:cNvSpPr>
              <a:spLocks noChangeArrowheads="1"/>
            </p:cNvSpPr>
            <p:nvPr/>
          </p:nvSpPr>
          <p:spPr bwMode="auto">
            <a:xfrm rot="-5400000">
              <a:off x="1466" y="2935"/>
              <a:ext cx="619" cy="589"/>
            </a:xfrm>
            <a:prstGeom prst="parallelogram">
              <a:avLst>
                <a:gd name="adj" fmla="val 2627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AutoShape 25"/>
            <p:cNvSpPr>
              <a:spLocks noChangeArrowheads="1"/>
            </p:cNvSpPr>
            <p:nvPr/>
          </p:nvSpPr>
          <p:spPr bwMode="auto">
            <a:xfrm rot="5400000" flipH="1">
              <a:off x="3428" y="3141"/>
              <a:ext cx="619" cy="589"/>
            </a:xfrm>
            <a:prstGeom prst="parallelogram">
              <a:avLst>
                <a:gd name="adj" fmla="val 2627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Oval 26"/>
            <p:cNvSpPr>
              <a:spLocks noChangeAspect="1" noChangeArrowheads="1"/>
            </p:cNvSpPr>
            <p:nvPr/>
          </p:nvSpPr>
          <p:spPr bwMode="auto">
            <a:xfrm>
              <a:off x="1465" y="3515"/>
              <a:ext cx="47" cy="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Oval 27"/>
            <p:cNvSpPr>
              <a:spLocks noChangeAspect="1" noChangeArrowheads="1"/>
            </p:cNvSpPr>
            <p:nvPr/>
          </p:nvSpPr>
          <p:spPr bwMode="auto">
            <a:xfrm>
              <a:off x="2740" y="4082"/>
              <a:ext cx="47" cy="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Oval 28"/>
            <p:cNvSpPr>
              <a:spLocks noChangeAspect="1" noChangeArrowheads="1"/>
            </p:cNvSpPr>
            <p:nvPr/>
          </p:nvSpPr>
          <p:spPr bwMode="auto">
            <a:xfrm>
              <a:off x="4122" y="3833"/>
              <a:ext cx="47" cy="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Oval 29"/>
            <p:cNvSpPr>
              <a:spLocks noChangeAspect="1" noChangeArrowheads="1"/>
            </p:cNvSpPr>
            <p:nvPr/>
          </p:nvSpPr>
          <p:spPr bwMode="auto">
            <a:xfrm>
              <a:off x="2528" y="2098"/>
              <a:ext cx="47" cy="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Oval 30"/>
            <p:cNvSpPr>
              <a:spLocks noChangeAspect="1" noChangeArrowheads="1"/>
            </p:cNvSpPr>
            <p:nvPr/>
          </p:nvSpPr>
          <p:spPr bwMode="auto">
            <a:xfrm>
              <a:off x="3133" y="2184"/>
              <a:ext cx="47" cy="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Oval 31"/>
            <p:cNvSpPr>
              <a:spLocks noChangeAspect="1" noChangeArrowheads="1"/>
            </p:cNvSpPr>
            <p:nvPr/>
          </p:nvSpPr>
          <p:spPr bwMode="auto">
            <a:xfrm>
              <a:off x="2544" y="2476"/>
              <a:ext cx="47" cy="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Oval 32"/>
            <p:cNvSpPr>
              <a:spLocks noChangeAspect="1" noChangeArrowheads="1"/>
            </p:cNvSpPr>
            <p:nvPr/>
          </p:nvSpPr>
          <p:spPr bwMode="auto">
            <a:xfrm>
              <a:off x="2928" y="2596"/>
              <a:ext cx="47" cy="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Oval 33"/>
            <p:cNvSpPr>
              <a:spLocks noChangeAspect="1" noChangeArrowheads="1"/>
            </p:cNvSpPr>
            <p:nvPr/>
          </p:nvSpPr>
          <p:spPr bwMode="auto">
            <a:xfrm>
              <a:off x="3133" y="3111"/>
              <a:ext cx="47" cy="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Oval 34"/>
            <p:cNvSpPr>
              <a:spLocks noChangeAspect="1" noChangeArrowheads="1"/>
            </p:cNvSpPr>
            <p:nvPr/>
          </p:nvSpPr>
          <p:spPr bwMode="auto">
            <a:xfrm>
              <a:off x="2798" y="2845"/>
              <a:ext cx="47" cy="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Oval 35"/>
            <p:cNvSpPr>
              <a:spLocks noChangeAspect="1" noChangeArrowheads="1"/>
            </p:cNvSpPr>
            <p:nvPr/>
          </p:nvSpPr>
          <p:spPr bwMode="auto">
            <a:xfrm>
              <a:off x="1718" y="3163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Oval 36"/>
            <p:cNvSpPr>
              <a:spLocks noChangeAspect="1" noChangeArrowheads="1"/>
            </p:cNvSpPr>
            <p:nvPr/>
          </p:nvSpPr>
          <p:spPr bwMode="auto">
            <a:xfrm>
              <a:off x="1849" y="3137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Oval 37"/>
            <p:cNvSpPr>
              <a:spLocks noChangeAspect="1" noChangeArrowheads="1"/>
            </p:cNvSpPr>
            <p:nvPr/>
          </p:nvSpPr>
          <p:spPr bwMode="auto">
            <a:xfrm>
              <a:off x="1808" y="3274"/>
              <a:ext cx="47" cy="50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Oval 38"/>
            <p:cNvSpPr>
              <a:spLocks noChangeAspect="1" noChangeArrowheads="1"/>
            </p:cNvSpPr>
            <p:nvPr/>
          </p:nvSpPr>
          <p:spPr bwMode="auto">
            <a:xfrm>
              <a:off x="1906" y="3292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Oval 39"/>
            <p:cNvSpPr>
              <a:spLocks noChangeAspect="1" noChangeArrowheads="1"/>
            </p:cNvSpPr>
            <p:nvPr/>
          </p:nvSpPr>
          <p:spPr bwMode="auto">
            <a:xfrm>
              <a:off x="1956" y="3403"/>
              <a:ext cx="47" cy="50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Oval 40"/>
            <p:cNvSpPr>
              <a:spLocks noChangeAspect="1" noChangeArrowheads="1"/>
            </p:cNvSpPr>
            <p:nvPr/>
          </p:nvSpPr>
          <p:spPr bwMode="auto">
            <a:xfrm>
              <a:off x="1735" y="3292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Oval 41"/>
            <p:cNvSpPr>
              <a:spLocks noChangeAspect="1" noChangeArrowheads="1"/>
            </p:cNvSpPr>
            <p:nvPr/>
          </p:nvSpPr>
          <p:spPr bwMode="auto">
            <a:xfrm>
              <a:off x="2659" y="3515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Oval 42"/>
            <p:cNvSpPr>
              <a:spLocks noChangeAspect="1" noChangeArrowheads="1"/>
            </p:cNvSpPr>
            <p:nvPr/>
          </p:nvSpPr>
          <p:spPr bwMode="auto">
            <a:xfrm>
              <a:off x="2749" y="3678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Oval 43"/>
            <p:cNvSpPr>
              <a:spLocks noChangeAspect="1" noChangeArrowheads="1"/>
            </p:cNvSpPr>
            <p:nvPr/>
          </p:nvSpPr>
          <p:spPr bwMode="auto">
            <a:xfrm>
              <a:off x="2847" y="3506"/>
              <a:ext cx="47" cy="50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Oval 44"/>
            <p:cNvSpPr>
              <a:spLocks noChangeAspect="1" noChangeArrowheads="1"/>
            </p:cNvSpPr>
            <p:nvPr/>
          </p:nvSpPr>
          <p:spPr bwMode="auto">
            <a:xfrm>
              <a:off x="2798" y="3627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Oval 45"/>
            <p:cNvSpPr>
              <a:spLocks noChangeAspect="1" noChangeArrowheads="1"/>
            </p:cNvSpPr>
            <p:nvPr/>
          </p:nvSpPr>
          <p:spPr bwMode="auto">
            <a:xfrm>
              <a:off x="2879" y="3738"/>
              <a:ext cx="47" cy="50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3" name="Oval 46"/>
            <p:cNvSpPr>
              <a:spLocks noChangeAspect="1" noChangeArrowheads="1"/>
            </p:cNvSpPr>
            <p:nvPr/>
          </p:nvSpPr>
          <p:spPr bwMode="auto">
            <a:xfrm>
              <a:off x="2691" y="3687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4" name="Oval 47"/>
            <p:cNvSpPr>
              <a:spLocks noChangeAspect="1" noChangeArrowheads="1"/>
            </p:cNvSpPr>
            <p:nvPr/>
          </p:nvSpPr>
          <p:spPr bwMode="auto">
            <a:xfrm>
              <a:off x="3664" y="3326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5" name="Oval 48"/>
            <p:cNvSpPr>
              <a:spLocks noChangeAspect="1" noChangeArrowheads="1"/>
            </p:cNvSpPr>
            <p:nvPr/>
          </p:nvSpPr>
          <p:spPr bwMode="auto">
            <a:xfrm>
              <a:off x="3795" y="3292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6" name="Oval 49"/>
            <p:cNvSpPr>
              <a:spLocks noChangeAspect="1" noChangeArrowheads="1"/>
            </p:cNvSpPr>
            <p:nvPr/>
          </p:nvSpPr>
          <p:spPr bwMode="auto">
            <a:xfrm>
              <a:off x="3738" y="3438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7" name="Oval 50"/>
            <p:cNvSpPr>
              <a:spLocks noChangeAspect="1" noChangeArrowheads="1"/>
            </p:cNvSpPr>
            <p:nvPr/>
          </p:nvSpPr>
          <p:spPr bwMode="auto">
            <a:xfrm>
              <a:off x="3681" y="3455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8" name="Oval 51"/>
            <p:cNvSpPr>
              <a:spLocks noChangeAspect="1" noChangeArrowheads="1"/>
            </p:cNvSpPr>
            <p:nvPr/>
          </p:nvSpPr>
          <p:spPr bwMode="auto">
            <a:xfrm>
              <a:off x="3754" y="3575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9" name="Oval 52"/>
            <p:cNvSpPr>
              <a:spLocks noChangeAspect="1" noChangeArrowheads="1"/>
            </p:cNvSpPr>
            <p:nvPr/>
          </p:nvSpPr>
          <p:spPr bwMode="auto">
            <a:xfrm>
              <a:off x="3599" y="3446"/>
              <a:ext cx="47" cy="50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0" name="Rectangle 53"/>
            <p:cNvSpPr>
              <a:spLocks noChangeArrowheads="1"/>
            </p:cNvSpPr>
            <p:nvPr/>
          </p:nvSpPr>
          <p:spPr bwMode="auto">
            <a:xfrm>
              <a:off x="1440" y="2951"/>
              <a:ext cx="3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x</a:t>
              </a:r>
              <a:r>
                <a:rPr lang="en-US" baseline="-25000"/>
                <a:t>1</a:t>
              </a:r>
              <a:r>
                <a:rPr lang="en-US" i="1" baseline="-25000"/>
                <a:t>j</a:t>
              </a:r>
            </a:p>
          </p:txBody>
        </p:sp>
        <p:sp>
          <p:nvSpPr>
            <p:cNvPr id="29751" name="Rectangle 54"/>
            <p:cNvSpPr>
              <a:spLocks noChangeArrowheads="1"/>
            </p:cNvSpPr>
            <p:nvPr/>
          </p:nvSpPr>
          <p:spPr bwMode="auto">
            <a:xfrm>
              <a:off x="2377" y="3439"/>
              <a:ext cx="3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x</a:t>
              </a:r>
              <a:r>
                <a:rPr lang="en-US" baseline="-25000"/>
                <a:t>2</a:t>
              </a:r>
              <a:r>
                <a:rPr lang="en-US" i="1" baseline="-25000"/>
                <a:t>j</a:t>
              </a:r>
            </a:p>
          </p:txBody>
        </p:sp>
        <p:sp>
          <p:nvSpPr>
            <p:cNvPr id="29752" name="Rectangle 55"/>
            <p:cNvSpPr>
              <a:spLocks noChangeArrowheads="1"/>
            </p:cNvSpPr>
            <p:nvPr/>
          </p:nvSpPr>
          <p:spPr bwMode="auto">
            <a:xfrm>
              <a:off x="4107" y="3236"/>
              <a:ext cx="3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x</a:t>
              </a:r>
              <a:r>
                <a:rPr lang="en-US" baseline="-25000"/>
                <a:t>3</a:t>
              </a:r>
              <a:r>
                <a:rPr lang="en-US" i="1" baseline="-25000"/>
                <a:t>j</a:t>
              </a:r>
            </a:p>
          </p:txBody>
        </p:sp>
        <p:sp>
          <p:nvSpPr>
            <p:cNvPr id="29753" name="Rectangle 56"/>
            <p:cNvSpPr>
              <a:spLocks noChangeArrowheads="1"/>
            </p:cNvSpPr>
            <p:nvPr/>
          </p:nvSpPr>
          <p:spPr bwMode="auto">
            <a:xfrm>
              <a:off x="2511" y="1824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X</a:t>
              </a:r>
              <a:r>
                <a:rPr lang="en-US" i="1" baseline="-25000"/>
                <a:t>j</a:t>
              </a:r>
            </a:p>
          </p:txBody>
        </p:sp>
        <p:sp>
          <p:nvSpPr>
            <p:cNvPr id="29754" name="Rectangle 57"/>
            <p:cNvSpPr>
              <a:spLocks noChangeArrowheads="1"/>
            </p:cNvSpPr>
            <p:nvPr/>
          </p:nvSpPr>
          <p:spPr bwMode="auto">
            <a:xfrm>
              <a:off x="1296" y="3562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P</a:t>
              </a:r>
              <a:r>
                <a:rPr lang="en-US" baseline="-25000"/>
                <a:t>1</a:t>
              </a:r>
              <a:endParaRPr lang="en-US" i="1" baseline="-25000"/>
            </a:p>
          </p:txBody>
        </p:sp>
        <p:sp>
          <p:nvSpPr>
            <p:cNvPr id="29755" name="Rectangle 58"/>
            <p:cNvSpPr>
              <a:spLocks noChangeArrowheads="1"/>
            </p:cNvSpPr>
            <p:nvPr/>
          </p:nvSpPr>
          <p:spPr bwMode="auto">
            <a:xfrm>
              <a:off x="2793" y="4009"/>
              <a:ext cx="31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P</a:t>
              </a:r>
              <a:r>
                <a:rPr lang="en-US" baseline="-25000"/>
                <a:t>2</a:t>
              </a:r>
              <a:endParaRPr lang="en-US" i="1" baseline="-25000"/>
            </a:p>
          </p:txBody>
        </p:sp>
        <p:sp>
          <p:nvSpPr>
            <p:cNvPr id="29756" name="Rectangle 59"/>
            <p:cNvSpPr>
              <a:spLocks noChangeArrowheads="1"/>
            </p:cNvSpPr>
            <p:nvPr/>
          </p:nvSpPr>
          <p:spPr bwMode="auto">
            <a:xfrm>
              <a:off x="4169" y="3765"/>
              <a:ext cx="31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P</a:t>
              </a:r>
              <a:r>
                <a:rPr lang="en-US" baseline="-25000"/>
                <a:t>3</a:t>
              </a:r>
              <a:endParaRPr lang="en-US" i="1" baseline="-25000"/>
            </a:p>
          </p:txBody>
        </p:sp>
        <p:sp>
          <p:nvSpPr>
            <p:cNvPr id="29757" name="Line 60"/>
            <p:cNvSpPr>
              <a:spLocks noChangeShapeType="1"/>
            </p:cNvSpPr>
            <p:nvPr/>
          </p:nvSpPr>
          <p:spPr bwMode="auto">
            <a:xfrm flipH="1" flipV="1">
              <a:off x="3726" y="3354"/>
              <a:ext cx="405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1" name="TextBox 60"/>
          <p:cNvSpPr txBox="1">
            <a:spLocks noChangeArrowheads="1"/>
          </p:cNvSpPr>
          <p:nvPr/>
        </p:nvSpPr>
        <p:spPr bwMode="auto">
          <a:xfrm>
            <a:off x="0" y="6488113"/>
            <a:ext cx="3810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Slides from Lana Lazebnik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Projective structure from motion</a:t>
            </a:r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150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Given: </a:t>
            </a:r>
            <a:r>
              <a:rPr lang="en-US" i="1" dirty="0" smtClean="0"/>
              <a:t>m</a:t>
            </a:r>
            <a:r>
              <a:rPr lang="en-US" dirty="0" smtClean="0"/>
              <a:t> images of </a:t>
            </a:r>
            <a:r>
              <a:rPr lang="en-US" i="1" dirty="0" smtClean="0"/>
              <a:t>n</a:t>
            </a:r>
            <a:r>
              <a:rPr lang="en-US" dirty="0" smtClean="0"/>
              <a:t> fixed 3D points </a:t>
            </a:r>
            <a:br>
              <a:rPr lang="en-US" dirty="0" smtClean="0"/>
            </a:br>
            <a:endParaRPr lang="en-US" sz="800" dirty="0" smtClean="0"/>
          </a:p>
          <a:p>
            <a:pPr algn="ctr">
              <a:defRPr/>
            </a:pPr>
            <a:r>
              <a:rPr lang="en-US" b="1" dirty="0" err="1" smtClean="0">
                <a:latin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</a:rPr>
              <a:t>ij</a:t>
            </a:r>
            <a:r>
              <a:rPr lang="en-US" i="1" dirty="0" smtClean="0">
                <a:latin typeface="Times New Roman" pitchFamily="18" charset="0"/>
              </a:rPr>
              <a:t> = </a:t>
            </a:r>
            <a:r>
              <a:rPr lang="en-US" b="1" dirty="0" smtClean="0">
                <a:latin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</a:rPr>
              <a:t>i </a:t>
            </a:r>
            <a:r>
              <a:rPr lang="en-US" b="1" dirty="0" err="1" smtClean="0">
                <a:latin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</a:rPr>
              <a:t>j</a:t>
            </a:r>
            <a:r>
              <a:rPr lang="en-US" i="1" baseline="-25000" dirty="0" smtClean="0">
                <a:latin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</a:rPr>
              <a:t>, 	</a:t>
            </a:r>
            <a:r>
              <a:rPr lang="en-US" i="1" dirty="0" err="1" smtClean="0">
                <a:latin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</a:rPr>
              <a:t>,… , m,    j = </a:t>
            </a:r>
            <a:r>
              <a:rPr lang="en-US" dirty="0" smtClean="0">
                <a:latin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</a:rPr>
              <a:t>, … , n</a:t>
            </a:r>
            <a:r>
              <a:rPr lang="en-US" i="1" dirty="0" smtClean="0"/>
              <a:t>  </a:t>
            </a:r>
          </a:p>
          <a:p>
            <a:pPr>
              <a:buFontTx/>
              <a:buChar char="•"/>
              <a:defRPr/>
            </a:pPr>
            <a:endParaRPr lang="en-US" sz="800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Problem: estimate </a:t>
            </a:r>
            <a:r>
              <a:rPr lang="en-US" i="1" dirty="0" smtClean="0"/>
              <a:t>m</a:t>
            </a:r>
            <a:r>
              <a:rPr lang="en-US" dirty="0" smtClean="0"/>
              <a:t> projection matrices </a:t>
            </a:r>
            <a:r>
              <a:rPr lang="en-US" b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and </a:t>
            </a:r>
            <a:r>
              <a:rPr lang="en-US" i="1" dirty="0" smtClean="0"/>
              <a:t>n</a:t>
            </a:r>
            <a:r>
              <a:rPr lang="en-US" dirty="0" smtClean="0"/>
              <a:t> 3D points </a:t>
            </a:r>
            <a:r>
              <a:rPr lang="en-US" b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 from the </a:t>
            </a:r>
            <a:r>
              <a:rPr lang="en-US" i="1" dirty="0" err="1" smtClean="0"/>
              <a:t>mn</a:t>
            </a:r>
            <a:r>
              <a:rPr lang="en-US" dirty="0" smtClean="0"/>
              <a:t> corresponding points </a:t>
            </a:r>
            <a:r>
              <a:rPr lang="en-US" b="1" dirty="0" err="1" smtClean="0"/>
              <a:t>x</a:t>
            </a:r>
            <a:r>
              <a:rPr lang="en-US" i="1" baseline="-25000" dirty="0" err="1" smtClean="0"/>
              <a:t>ij</a:t>
            </a:r>
            <a:endParaRPr lang="en-US" i="1" baseline="-25000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With no calibration info, cameras and points can only be recovered up to a 4x4 projective transformation </a:t>
            </a:r>
            <a:r>
              <a:rPr lang="en-US" b="1" dirty="0" smtClean="0"/>
              <a:t>Q</a:t>
            </a:r>
            <a:r>
              <a:rPr lang="en-US" dirty="0" smtClean="0"/>
              <a:t>:</a:t>
            </a:r>
          </a:p>
          <a:p>
            <a:pPr algn="ctr">
              <a:defRPr/>
            </a:pPr>
            <a:r>
              <a:rPr lang="en-US" b="1" dirty="0" smtClean="0"/>
              <a:t>X </a:t>
            </a:r>
            <a:r>
              <a:rPr lang="en-US" b="1" dirty="0" smtClean="0">
                <a:cs typeface="Arial" pitchFamily="34" charset="0"/>
              </a:rPr>
              <a:t>→ QX, P → PQ</a:t>
            </a:r>
            <a:r>
              <a:rPr lang="en-US" b="1" baseline="30000" dirty="0" smtClean="0">
                <a:cs typeface="Arial" pitchFamily="34" charset="0"/>
              </a:rPr>
              <a:t>-1</a:t>
            </a:r>
            <a:endParaRPr lang="en-US" b="1" dirty="0" smtClean="0">
              <a:cs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US" dirty="0" smtClean="0"/>
              <a:t>We can solve for structure and motion when </a:t>
            </a:r>
          </a:p>
          <a:p>
            <a:pPr algn="ctr">
              <a:defRPr/>
            </a:pPr>
            <a:r>
              <a:rPr lang="en-US" dirty="0" smtClean="0"/>
              <a:t>2</a:t>
            </a:r>
            <a:r>
              <a:rPr lang="en-US" i="1" dirty="0" smtClean="0"/>
              <a:t>mn </a:t>
            </a:r>
            <a:r>
              <a:rPr lang="en-US" dirty="0" smtClean="0"/>
              <a:t>&gt;= 11</a:t>
            </a:r>
            <a:r>
              <a:rPr lang="en-US" i="1" dirty="0" smtClean="0"/>
              <a:t>m </a:t>
            </a:r>
            <a:r>
              <a:rPr lang="en-US" dirty="0" smtClean="0"/>
              <a:t>+3</a:t>
            </a:r>
            <a:r>
              <a:rPr lang="en-US" i="1" dirty="0" smtClean="0"/>
              <a:t>n </a:t>
            </a:r>
            <a:r>
              <a:rPr lang="en-US" dirty="0" smtClean="0"/>
              <a:t>– 15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For two cameras, at least 7 points are needed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Projective SFM: Two-camera case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3058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Compute fundamental matrix</a:t>
            </a:r>
            <a:r>
              <a:rPr lang="en-US" smtClean="0">
                <a:latin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</a:rPr>
              <a:t>F</a:t>
            </a:r>
            <a:r>
              <a:rPr lang="en-US" smtClean="0"/>
              <a:t> between the two views</a:t>
            </a:r>
          </a:p>
          <a:p>
            <a:pPr>
              <a:buFontTx/>
              <a:buChar char="•"/>
            </a:pPr>
            <a:r>
              <a:rPr lang="en-US" smtClean="0"/>
              <a:t>First camera matrix: 	</a:t>
            </a:r>
            <a:r>
              <a:rPr lang="en-US" b="1" smtClean="0">
                <a:latin typeface="Times New Roman" pitchFamily="18" charset="0"/>
              </a:rPr>
              <a:t>[I|0]</a:t>
            </a:r>
            <a:endParaRPr lang="en-US" b="1" baseline="30000" smtClean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mtClean="0"/>
              <a:t>Second camera matrix: 	</a:t>
            </a:r>
            <a:r>
              <a:rPr lang="en-US" b="1" smtClean="0">
                <a:latin typeface="Times New Roman" pitchFamily="18" charset="0"/>
              </a:rPr>
              <a:t>[M|t]</a:t>
            </a: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Then </a:t>
            </a:r>
            <a:r>
              <a:rPr lang="en-US" b="1" smtClean="0">
                <a:latin typeface="Times New Roman" pitchFamily="18" charset="0"/>
              </a:rPr>
              <a:t>e</a:t>
            </a:r>
            <a:r>
              <a:rPr lang="en-US" smtClean="0"/>
              <a:t> is the epipole (</a:t>
            </a:r>
            <a:r>
              <a:rPr lang="en-US" b="1" smtClean="0">
                <a:latin typeface="Times New Roman" pitchFamily="18" charset="0"/>
              </a:rPr>
              <a:t>F</a:t>
            </a:r>
            <a:r>
              <a:rPr lang="en-US" baseline="30000" smtClean="0">
                <a:latin typeface="Times New Roman" pitchFamily="18" charset="0"/>
              </a:rPr>
              <a:t>T</a:t>
            </a:r>
            <a:r>
              <a:rPr lang="en-US" b="1" smtClean="0">
                <a:latin typeface="Times New Roman" pitchFamily="18" charset="0"/>
              </a:rPr>
              <a:t>e </a:t>
            </a:r>
            <a:r>
              <a:rPr lang="en-US" smtClean="0">
                <a:latin typeface="Times New Roman" pitchFamily="18" charset="0"/>
              </a:rPr>
              <a:t>= 0</a:t>
            </a:r>
            <a:r>
              <a:rPr lang="en-US" smtClean="0"/>
              <a:t>), </a:t>
            </a:r>
            <a:r>
              <a:rPr lang="en-US" b="1" smtClean="0">
                <a:latin typeface="Times New Roman" pitchFamily="18" charset="0"/>
              </a:rPr>
              <a:t>A </a:t>
            </a:r>
            <a:r>
              <a:rPr lang="en-US" smtClean="0">
                <a:latin typeface="Times New Roman" pitchFamily="18" charset="0"/>
              </a:rPr>
              <a:t>= –[</a:t>
            </a:r>
            <a:r>
              <a:rPr lang="en-US" b="1" smtClean="0">
                <a:latin typeface="Times New Roman" pitchFamily="18" charset="0"/>
              </a:rPr>
              <a:t>e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×</a:t>
            </a:r>
            <a:r>
              <a:rPr lang="en-US" smtClean="0">
                <a:latin typeface="Times New Roman" pitchFamily="18" charset="0"/>
                <a:cs typeface="Arial" charset="0"/>
              </a:rPr>
              <a:t>]</a:t>
            </a:r>
            <a:r>
              <a:rPr lang="en-US" b="1" smtClean="0">
                <a:latin typeface="Times New Roman" pitchFamily="18" charset="0"/>
                <a:cs typeface="Arial" charset="0"/>
              </a:rPr>
              <a:t>F</a:t>
            </a:r>
          </a:p>
          <a:p>
            <a:pPr>
              <a:buFontTx/>
              <a:buChar char="•"/>
            </a:pPr>
            <a:endParaRPr lang="en-US" smtClean="0"/>
          </a:p>
        </p:txBody>
      </p:sp>
      <p:sp>
        <p:nvSpPr>
          <p:cNvPr id="31748" name="Text Box 14"/>
          <p:cNvSpPr txBox="1">
            <a:spLocks noChangeArrowheads="1"/>
          </p:cNvSpPr>
          <p:nvPr/>
        </p:nvSpPr>
        <p:spPr bwMode="auto">
          <a:xfrm>
            <a:off x="7620000" y="6524625"/>
            <a:ext cx="1446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F&amp;P sec. 13.3.1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4665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54625" y="2174875"/>
          <a:ext cx="3052763" cy="309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Image" r:id="rId4" imgW="3073016" imgH="3111111" progId="Photoshop.Image.10">
                  <p:embed/>
                </p:oleObj>
              </mc:Choice>
              <mc:Fallback>
                <p:oleObj name="Image" r:id="rId4" imgW="3073016" imgH="3111111" progId="Photoshop.Image.1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5" y="2174875"/>
                        <a:ext cx="3052763" cy="309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Sequential structure from motion</a:t>
            </a:r>
            <a:endParaRPr lang="en-GB" smtClean="0"/>
          </a:p>
        </p:txBody>
      </p:sp>
      <p:sp>
        <p:nvSpPr>
          <p:cNvPr id="10946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191000" cy="4648200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de-DE" sz="2000" smtClean="0"/>
              <a:t>Initialize motion from two images using fundamental matrix</a:t>
            </a:r>
            <a:br>
              <a:rPr lang="de-DE" sz="2000" smtClean="0"/>
            </a:br>
            <a:endParaRPr lang="de-DE" sz="2000" smtClean="0"/>
          </a:p>
          <a:p>
            <a:pPr marL="0" indent="0">
              <a:buFontTx/>
              <a:buChar char="•"/>
            </a:pPr>
            <a:r>
              <a:rPr lang="de-DE" sz="2000" smtClean="0"/>
              <a:t>Initialize structure by triangulation</a:t>
            </a:r>
            <a:br>
              <a:rPr lang="de-DE" sz="2000" smtClean="0"/>
            </a:br>
            <a:endParaRPr lang="de-DE" sz="2000" smtClean="0"/>
          </a:p>
          <a:p>
            <a:pPr marL="0" indent="0">
              <a:buFontTx/>
              <a:buChar char="•"/>
            </a:pPr>
            <a:r>
              <a:rPr lang="de-DE" sz="2000" smtClean="0"/>
              <a:t>For each additional view:</a:t>
            </a:r>
          </a:p>
          <a:p>
            <a:pPr lvl="1"/>
            <a:r>
              <a:rPr lang="de-DE" sz="1800" smtClean="0"/>
              <a:t>Determine projection matrix of new camera using all the known 3D points that are visible in its image – </a:t>
            </a:r>
            <a:r>
              <a:rPr lang="de-DE" sz="1800" i="1" smtClean="0"/>
              <a:t>calibration</a:t>
            </a:r>
            <a:r>
              <a:rPr lang="de-DE" sz="1800" smtClean="0"/>
              <a:t> </a:t>
            </a:r>
          </a:p>
        </p:txBody>
      </p:sp>
      <p:sp>
        <p:nvSpPr>
          <p:cNvPr id="1094667" name="Text Box 11"/>
          <p:cNvSpPr txBox="1">
            <a:spLocks noChangeArrowheads="1"/>
          </p:cNvSpPr>
          <p:nvPr/>
        </p:nvSpPr>
        <p:spPr bwMode="auto">
          <a:xfrm rot="-5400000">
            <a:off x="4460082" y="3352006"/>
            <a:ext cx="115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cameras</a:t>
            </a:r>
          </a:p>
        </p:txBody>
      </p:sp>
      <p:sp>
        <p:nvSpPr>
          <p:cNvPr id="1094668" name="Line 12"/>
          <p:cNvSpPr>
            <a:spLocks noChangeShapeType="1"/>
          </p:cNvSpPr>
          <p:nvPr/>
        </p:nvSpPr>
        <p:spPr bwMode="auto">
          <a:xfrm>
            <a:off x="5473700" y="2362200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4669" name="Text Box 13"/>
          <p:cNvSpPr txBox="1">
            <a:spLocks noChangeArrowheads="1"/>
          </p:cNvSpPr>
          <p:nvPr/>
        </p:nvSpPr>
        <p:spPr bwMode="auto">
          <a:xfrm>
            <a:off x="5919788" y="1905000"/>
            <a:ext cx="862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points</a:t>
            </a:r>
          </a:p>
        </p:txBody>
      </p:sp>
      <p:sp>
        <p:nvSpPr>
          <p:cNvPr id="1094670" name="Line 14"/>
          <p:cNvSpPr>
            <a:spLocks noChangeShapeType="1"/>
          </p:cNvSpPr>
          <p:nvPr/>
        </p:nvSpPr>
        <p:spPr bwMode="auto">
          <a:xfrm>
            <a:off x="5245100" y="2543175"/>
            <a:ext cx="0" cy="2409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94677" name="Object 2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976938" y="4514850"/>
          <a:ext cx="190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Image" r:id="rId6" imgW="190409" imgH="177465" progId="Photoshop.Image.10">
                  <p:embed/>
                </p:oleObj>
              </mc:Choice>
              <mc:Fallback>
                <p:oleObj name="Image" r:id="rId6" imgW="190409" imgH="177465" progId="Photoshop.Image.10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38" y="4514850"/>
                        <a:ext cx="1905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4673" name="Line 17"/>
          <p:cNvSpPr>
            <a:spLocks noChangeShapeType="1"/>
          </p:cNvSpPr>
          <p:nvPr/>
        </p:nvSpPr>
        <p:spPr bwMode="auto">
          <a:xfrm>
            <a:off x="5029200" y="4572000"/>
            <a:ext cx="23622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 rot="5400000">
            <a:off x="4686300" y="4381500"/>
            <a:ext cx="228600" cy="457200"/>
            <a:chOff x="2928" y="3312"/>
            <a:chExt cx="144" cy="288"/>
          </a:xfrm>
        </p:grpSpPr>
        <p:sp>
          <p:nvSpPr>
            <p:cNvPr id="7182" name="AutoShape 18"/>
            <p:cNvSpPr>
              <a:spLocks noChangeArrowheads="1"/>
            </p:cNvSpPr>
            <p:nvPr/>
          </p:nvSpPr>
          <p:spPr bwMode="auto">
            <a:xfrm>
              <a:off x="2928" y="3312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Rectangle 19"/>
            <p:cNvSpPr>
              <a:spLocks noChangeArrowheads="1"/>
            </p:cNvSpPr>
            <p:nvPr/>
          </p:nvSpPr>
          <p:spPr bwMode="auto">
            <a:xfrm>
              <a:off x="2928" y="3408"/>
              <a:ext cx="144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0" name="Rectangle 24"/>
          <p:cNvSpPr>
            <a:spLocks noChangeArrowheads="1"/>
          </p:cNvSpPr>
          <p:nvPr/>
        </p:nvSpPr>
        <p:spPr bwMode="auto">
          <a:xfrm>
            <a:off x="7391400" y="2590800"/>
            <a:ext cx="83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25"/>
          <p:cNvSpPr>
            <a:spLocks noChangeArrowheads="1"/>
          </p:cNvSpPr>
          <p:nvPr/>
        </p:nvSpPr>
        <p:spPr bwMode="auto">
          <a:xfrm>
            <a:off x="7620000" y="2590800"/>
            <a:ext cx="533400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60" grpId="0" build="p"/>
      <p:bldP spid="1094667" grpId="0"/>
      <p:bldP spid="1094668" grpId="0" animBg="1"/>
      <p:bldP spid="1094669" grpId="0"/>
      <p:bldP spid="1094670" grpId="0" animBg="1"/>
      <p:bldP spid="10946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59388" y="2171700"/>
          <a:ext cx="3052762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Image" r:id="rId4" imgW="3073016" imgH="3111111" progId="Photoshop.Image.10">
                  <p:embed/>
                </p:oleObj>
              </mc:Choice>
              <mc:Fallback>
                <p:oleObj name="Image" r:id="rId4" imgW="3073016" imgH="3111111" progId="Photoshop.Image.1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388" y="2171700"/>
                        <a:ext cx="3052762" cy="309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Sequential structure from motion</a:t>
            </a:r>
            <a:endParaRPr lang="en-GB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191000" cy="5334000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de-DE" sz="2000" dirty="0" smtClean="0"/>
              <a:t>Initialize motion from two images using fundamental matrix</a:t>
            </a:r>
            <a:br>
              <a:rPr lang="de-DE" sz="2000" dirty="0" smtClean="0"/>
            </a:br>
            <a:endParaRPr lang="de-DE" sz="2000" dirty="0" smtClean="0"/>
          </a:p>
          <a:p>
            <a:pPr marL="0" indent="0">
              <a:buFontTx/>
              <a:buChar char="•"/>
            </a:pPr>
            <a:r>
              <a:rPr lang="de-DE" sz="2000" dirty="0" smtClean="0"/>
              <a:t>Initialize structure by triangulation</a:t>
            </a:r>
            <a:br>
              <a:rPr lang="de-DE" sz="2000" dirty="0" smtClean="0"/>
            </a:br>
            <a:endParaRPr lang="de-DE" sz="2000" dirty="0" smtClean="0"/>
          </a:p>
          <a:p>
            <a:pPr marL="0" indent="0">
              <a:buFontTx/>
              <a:buChar char="•"/>
            </a:pPr>
            <a:r>
              <a:rPr lang="de-DE" sz="2000" dirty="0" smtClean="0"/>
              <a:t>For each additional view:</a:t>
            </a:r>
          </a:p>
          <a:p>
            <a:pPr lvl="1"/>
            <a:r>
              <a:rPr lang="de-DE" sz="1800" dirty="0" smtClean="0"/>
              <a:t>Determine projection matrix of new camera using all the known 3D points that are visible in its image – </a:t>
            </a:r>
            <a:r>
              <a:rPr lang="de-DE" sz="1800" i="1" dirty="0" smtClean="0"/>
              <a:t>calibration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endParaRPr lang="de-DE" sz="1800" dirty="0" smtClean="0"/>
          </a:p>
          <a:p>
            <a:pPr lvl="1"/>
            <a:r>
              <a:rPr lang="de-DE" sz="1800" dirty="0" smtClean="0"/>
              <a:t>Refine and extend structure: compute new 3D points, </a:t>
            </a:r>
            <a:br>
              <a:rPr lang="de-DE" sz="1800" dirty="0" smtClean="0"/>
            </a:br>
            <a:r>
              <a:rPr lang="de-DE" sz="1800" dirty="0" smtClean="0"/>
              <a:t>re-optimize existing points </a:t>
            </a:r>
            <a:r>
              <a:rPr lang="de-DE" sz="1800" dirty="0" smtClean="0"/>
              <a:t>that   are </a:t>
            </a:r>
            <a:r>
              <a:rPr lang="de-DE" sz="1800" dirty="0" smtClean="0"/>
              <a:t>also seen by this camera – </a:t>
            </a:r>
            <a:r>
              <a:rPr lang="de-DE" sz="1800" i="1" dirty="0" smtClean="0"/>
              <a:t>triangulation </a:t>
            </a:r>
          </a:p>
          <a:p>
            <a:pPr marL="0" indent="0">
              <a:buFontTx/>
              <a:buChar char="•"/>
            </a:pPr>
            <a:endParaRPr lang="en-US" sz="2000" dirty="0" smtClean="0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 rot="-5400000">
            <a:off x="4460082" y="3352006"/>
            <a:ext cx="115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cameras</a:t>
            </a:r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5473700" y="2362200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5919788" y="1905000"/>
            <a:ext cx="862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points</a:t>
            </a:r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5245100" y="2543175"/>
            <a:ext cx="0" cy="2409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195" name="Object 1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976938" y="4514850"/>
          <a:ext cx="190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Image" r:id="rId6" imgW="190409" imgH="177465" progId="Photoshop.Image.10">
                  <p:embed/>
                </p:oleObj>
              </mc:Choice>
              <mc:Fallback>
                <p:oleObj name="Image" r:id="rId6" imgW="190409" imgH="177465" progId="Photoshop.Image.10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38" y="4514850"/>
                        <a:ext cx="1905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Rectangle 18"/>
          <p:cNvSpPr>
            <a:spLocks noChangeArrowheads="1"/>
          </p:cNvSpPr>
          <p:nvPr/>
        </p:nvSpPr>
        <p:spPr bwMode="auto">
          <a:xfrm>
            <a:off x="7391400" y="2590800"/>
            <a:ext cx="83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34" name="Line 14"/>
          <p:cNvSpPr>
            <a:spLocks noChangeShapeType="1"/>
          </p:cNvSpPr>
          <p:nvPr/>
        </p:nvSpPr>
        <p:spPr bwMode="auto">
          <a:xfrm>
            <a:off x="7494588" y="1905000"/>
            <a:ext cx="0" cy="28194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Rectangle 19"/>
          <p:cNvSpPr>
            <a:spLocks noChangeArrowheads="1"/>
          </p:cNvSpPr>
          <p:nvPr/>
        </p:nvSpPr>
        <p:spPr bwMode="auto">
          <a:xfrm>
            <a:off x="7620000" y="2590800"/>
            <a:ext cx="533400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57800" y="2174875"/>
          <a:ext cx="3052763" cy="308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Image" r:id="rId4" imgW="3073016" imgH="3111111" progId="Photoshop.Image.10">
                  <p:embed/>
                </p:oleObj>
              </mc:Choice>
              <mc:Fallback>
                <p:oleObj name="Image" r:id="rId4" imgW="3073016" imgH="3111111" progId="Photoshop.Image.1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74875"/>
                        <a:ext cx="3052763" cy="308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Sequential structure from motion</a:t>
            </a:r>
            <a:endParaRPr lang="en-GB" smtClean="0"/>
          </a:p>
        </p:txBody>
      </p:sp>
      <p:sp>
        <p:nvSpPr>
          <p:cNvPr id="1110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154488" cy="5943600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de-DE" sz="2000" dirty="0" smtClean="0"/>
              <a:t>Initialize motion from two images using fundamental matrix</a:t>
            </a:r>
            <a:br>
              <a:rPr lang="de-DE" sz="2000" dirty="0" smtClean="0"/>
            </a:br>
            <a:endParaRPr lang="de-DE" sz="2000" dirty="0" smtClean="0"/>
          </a:p>
          <a:p>
            <a:pPr marL="0" indent="0">
              <a:buFontTx/>
              <a:buChar char="•"/>
            </a:pPr>
            <a:r>
              <a:rPr lang="de-DE" sz="2000" dirty="0" smtClean="0"/>
              <a:t>Initialize structure by triangulation</a:t>
            </a:r>
            <a:br>
              <a:rPr lang="de-DE" sz="2000" dirty="0" smtClean="0"/>
            </a:br>
            <a:endParaRPr lang="de-DE" sz="2000" dirty="0" smtClean="0"/>
          </a:p>
          <a:p>
            <a:pPr marL="0" indent="0">
              <a:buFontTx/>
              <a:buChar char="•"/>
            </a:pPr>
            <a:r>
              <a:rPr lang="de-DE" sz="2000" dirty="0" smtClean="0"/>
              <a:t>For each additional view:</a:t>
            </a:r>
          </a:p>
          <a:p>
            <a:pPr lvl="1"/>
            <a:r>
              <a:rPr lang="de-DE" sz="1800" dirty="0" smtClean="0"/>
              <a:t>Determine projection matrix of new camera using all the known 3D points that are visible in its image – </a:t>
            </a:r>
            <a:r>
              <a:rPr lang="de-DE" sz="1800" i="1" dirty="0" smtClean="0"/>
              <a:t>calibration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endParaRPr lang="de-DE" sz="1800" dirty="0" smtClean="0"/>
          </a:p>
          <a:p>
            <a:pPr lvl="1"/>
            <a:r>
              <a:rPr lang="de-DE" sz="1800" dirty="0" smtClean="0"/>
              <a:t>Refine and extend structure: compute new 3D points, </a:t>
            </a:r>
            <a:r>
              <a:rPr lang="de-DE" sz="1800" dirty="0" smtClean="0"/>
              <a:t>              re-optimize </a:t>
            </a:r>
            <a:r>
              <a:rPr lang="de-DE" sz="1800" dirty="0" smtClean="0"/>
              <a:t>existing points </a:t>
            </a:r>
            <a:r>
              <a:rPr lang="de-DE" sz="1800" dirty="0" smtClean="0"/>
              <a:t>that are </a:t>
            </a:r>
            <a:r>
              <a:rPr lang="de-DE" sz="1800" dirty="0" smtClean="0"/>
              <a:t>also seen by this camera – </a:t>
            </a:r>
            <a:r>
              <a:rPr lang="de-DE" sz="1800" i="1" dirty="0" smtClean="0"/>
              <a:t>triangulation </a:t>
            </a:r>
            <a:br>
              <a:rPr lang="de-DE" sz="1800" i="1" dirty="0" smtClean="0"/>
            </a:br>
            <a:endParaRPr lang="de-DE" sz="1800" i="1" dirty="0" smtClean="0"/>
          </a:p>
          <a:p>
            <a:pPr marL="0" indent="0">
              <a:buFontTx/>
              <a:buChar char="•"/>
            </a:pPr>
            <a:r>
              <a:rPr lang="de-DE" sz="2000" dirty="0" smtClean="0"/>
              <a:t>Refine structure and motion: bundle adjustment</a:t>
            </a:r>
            <a:endParaRPr lang="en-GB" sz="2000" dirty="0" smtClean="0"/>
          </a:p>
          <a:p>
            <a:pPr marL="0" indent="0">
              <a:buFontTx/>
              <a:buChar char="•"/>
            </a:pPr>
            <a:endParaRPr lang="en-US" sz="2000" dirty="0" smtClean="0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 rot="-5400000">
            <a:off x="4460082" y="3352006"/>
            <a:ext cx="115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cameras</a:t>
            </a:r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5473700" y="2362200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5919788" y="1905000"/>
            <a:ext cx="862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points</a:t>
            </a:r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5245100" y="2543175"/>
            <a:ext cx="0" cy="2409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219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976938" y="4514850"/>
          <a:ext cx="190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Image" r:id="rId6" imgW="190409" imgH="177465" progId="Photoshop.Image.10">
                  <p:embed/>
                </p:oleObj>
              </mc:Choice>
              <mc:Fallback>
                <p:oleObj name="Image" r:id="rId6" imgW="190409" imgH="177465" progId="Photoshop.Image.1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38" y="4514850"/>
                        <a:ext cx="1905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15"/>
          <p:cNvSpPr>
            <a:spLocks noChangeArrowheads="1"/>
          </p:cNvSpPr>
          <p:nvPr/>
        </p:nvSpPr>
        <p:spPr bwMode="auto">
          <a:xfrm>
            <a:off x="7404100" y="2590800"/>
            <a:ext cx="1524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7640638" y="2590800"/>
            <a:ext cx="533400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02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Bundle adjustment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Non-linear method for refining structure and motion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Minimizing </a:t>
            </a:r>
            <a:r>
              <a:rPr lang="en-US" dirty="0" err="1" smtClean="0"/>
              <a:t>reprojection</a:t>
            </a:r>
            <a:r>
              <a:rPr lang="en-US" dirty="0" smtClean="0"/>
              <a:t> error</a:t>
            </a: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38400" y="1741488"/>
          <a:ext cx="4429125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4" imgW="1803240" imgH="469800" progId="Equation.3">
                  <p:embed/>
                </p:oleObj>
              </mc:Choice>
              <mc:Fallback>
                <p:oleObj name="Equation" r:id="rId4" imgW="180324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41488"/>
                        <a:ext cx="4429125" cy="115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Line 10"/>
          <p:cNvSpPr>
            <a:spLocks noChangeShapeType="1"/>
          </p:cNvSpPr>
          <p:nvPr/>
        </p:nvSpPr>
        <p:spPr bwMode="auto">
          <a:xfrm flipV="1">
            <a:off x="2463800" y="3305175"/>
            <a:ext cx="1712913" cy="2290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Line 17"/>
          <p:cNvSpPr>
            <a:spLocks noChangeShapeType="1"/>
          </p:cNvSpPr>
          <p:nvPr/>
        </p:nvSpPr>
        <p:spPr bwMode="auto">
          <a:xfrm flipH="1" flipV="1">
            <a:off x="4176713" y="3305175"/>
            <a:ext cx="312737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21"/>
          <p:cNvSpPr>
            <a:spLocks noChangeShapeType="1"/>
          </p:cNvSpPr>
          <p:nvPr/>
        </p:nvSpPr>
        <p:spPr bwMode="auto">
          <a:xfrm flipH="1" flipV="1">
            <a:off x="4176713" y="3305175"/>
            <a:ext cx="2492375" cy="278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Rectangle 25"/>
          <p:cNvSpPr>
            <a:spLocks noChangeArrowheads="1"/>
          </p:cNvSpPr>
          <p:nvPr/>
        </p:nvSpPr>
        <p:spPr bwMode="auto">
          <a:xfrm>
            <a:off x="3770313" y="5311775"/>
            <a:ext cx="1295400" cy="871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AutoShape 26"/>
          <p:cNvSpPr>
            <a:spLocks noChangeArrowheads="1"/>
          </p:cNvSpPr>
          <p:nvPr/>
        </p:nvSpPr>
        <p:spPr bwMode="auto">
          <a:xfrm rot="-5400000">
            <a:off x="2246313" y="4549775"/>
            <a:ext cx="1143000" cy="1143000"/>
          </a:xfrm>
          <a:prstGeom prst="parallelogram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AutoShape 27"/>
          <p:cNvSpPr>
            <a:spLocks noChangeArrowheads="1"/>
          </p:cNvSpPr>
          <p:nvPr/>
        </p:nvSpPr>
        <p:spPr bwMode="auto">
          <a:xfrm rot="5400000" flipH="1">
            <a:off x="5450681" y="4774407"/>
            <a:ext cx="1135063" cy="1143000"/>
          </a:xfrm>
          <a:prstGeom prst="parallelogram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Oval 31"/>
          <p:cNvSpPr>
            <a:spLocks noChangeAspect="1" noChangeArrowheads="1"/>
          </p:cNvSpPr>
          <p:nvPr/>
        </p:nvSpPr>
        <p:spPr bwMode="auto">
          <a:xfrm>
            <a:off x="4125913" y="3308350"/>
            <a:ext cx="74612" cy="793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Oval 37"/>
          <p:cNvSpPr>
            <a:spLocks noChangeAspect="1" noChangeArrowheads="1"/>
          </p:cNvSpPr>
          <p:nvPr/>
        </p:nvSpPr>
        <p:spPr bwMode="auto">
          <a:xfrm>
            <a:off x="2840038" y="4999038"/>
            <a:ext cx="74612" cy="777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Oval 48"/>
          <p:cNvSpPr>
            <a:spLocks noChangeAspect="1" noChangeArrowheads="1"/>
          </p:cNvSpPr>
          <p:nvPr/>
        </p:nvSpPr>
        <p:spPr bwMode="auto">
          <a:xfrm>
            <a:off x="4371975" y="5614988"/>
            <a:ext cx="74613" cy="777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Oval 49"/>
          <p:cNvSpPr>
            <a:spLocks noChangeAspect="1" noChangeArrowheads="1"/>
          </p:cNvSpPr>
          <p:nvPr/>
        </p:nvSpPr>
        <p:spPr bwMode="auto">
          <a:xfrm>
            <a:off x="5929313" y="5257800"/>
            <a:ext cx="74612" cy="777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55"/>
          <p:cNvSpPr>
            <a:spLocks noChangeArrowheads="1"/>
          </p:cNvSpPr>
          <p:nvPr/>
        </p:nvSpPr>
        <p:spPr bwMode="auto">
          <a:xfrm>
            <a:off x="2932113" y="5003800"/>
            <a:ext cx="428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x</a:t>
            </a:r>
            <a:r>
              <a:rPr lang="en-US" baseline="-25000"/>
              <a:t>1</a:t>
            </a:r>
            <a:r>
              <a:rPr lang="en-US" i="1" baseline="-25000"/>
              <a:t>j</a:t>
            </a:r>
          </a:p>
        </p:txBody>
      </p:sp>
      <p:sp>
        <p:nvSpPr>
          <p:cNvPr id="10256" name="Rectangle 56"/>
          <p:cNvSpPr>
            <a:spLocks noChangeArrowheads="1"/>
          </p:cNvSpPr>
          <p:nvPr/>
        </p:nvSpPr>
        <p:spPr bwMode="auto">
          <a:xfrm>
            <a:off x="4495800" y="5537200"/>
            <a:ext cx="428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x</a:t>
            </a:r>
            <a:r>
              <a:rPr lang="en-US" baseline="-25000"/>
              <a:t>2</a:t>
            </a:r>
            <a:r>
              <a:rPr lang="en-US" i="1" baseline="-25000"/>
              <a:t>j</a:t>
            </a:r>
          </a:p>
        </p:txBody>
      </p:sp>
      <p:sp>
        <p:nvSpPr>
          <p:cNvPr id="10257" name="Rectangle 57"/>
          <p:cNvSpPr>
            <a:spLocks noChangeArrowheads="1"/>
          </p:cNvSpPr>
          <p:nvPr/>
        </p:nvSpPr>
        <p:spPr bwMode="auto">
          <a:xfrm>
            <a:off x="6056313" y="4930775"/>
            <a:ext cx="493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x</a:t>
            </a:r>
            <a:r>
              <a:rPr lang="en-US" baseline="-25000"/>
              <a:t>3</a:t>
            </a:r>
            <a:r>
              <a:rPr lang="en-US" i="1" baseline="-25000"/>
              <a:t>j</a:t>
            </a:r>
          </a:p>
        </p:txBody>
      </p:sp>
      <p:sp>
        <p:nvSpPr>
          <p:cNvPr id="10258" name="Rectangle 58"/>
          <p:cNvSpPr>
            <a:spLocks noChangeArrowheads="1"/>
          </p:cNvSpPr>
          <p:nvPr/>
        </p:nvSpPr>
        <p:spPr bwMode="auto">
          <a:xfrm>
            <a:off x="4098925" y="2946400"/>
            <a:ext cx="369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X</a:t>
            </a:r>
            <a:r>
              <a:rPr lang="en-US" i="1" baseline="-25000"/>
              <a:t>j</a:t>
            </a:r>
          </a:p>
        </p:txBody>
      </p:sp>
      <p:sp>
        <p:nvSpPr>
          <p:cNvPr id="10259" name="Rectangle 59"/>
          <p:cNvSpPr>
            <a:spLocks noChangeArrowheads="1"/>
          </p:cNvSpPr>
          <p:nvPr/>
        </p:nvSpPr>
        <p:spPr bwMode="auto">
          <a:xfrm>
            <a:off x="2170113" y="5616575"/>
            <a:ext cx="420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1</a:t>
            </a:r>
            <a:endParaRPr lang="en-US" i="1" baseline="-25000"/>
          </a:p>
        </p:txBody>
      </p:sp>
      <p:sp>
        <p:nvSpPr>
          <p:cNvPr id="10260" name="Rectangle 60"/>
          <p:cNvSpPr>
            <a:spLocks noChangeArrowheads="1"/>
          </p:cNvSpPr>
          <p:nvPr/>
        </p:nvSpPr>
        <p:spPr bwMode="auto">
          <a:xfrm>
            <a:off x="4492625" y="6415088"/>
            <a:ext cx="420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2</a:t>
            </a:r>
            <a:endParaRPr lang="en-US" i="1" baseline="-25000"/>
          </a:p>
        </p:txBody>
      </p:sp>
      <p:sp>
        <p:nvSpPr>
          <p:cNvPr id="10261" name="Rectangle 61"/>
          <p:cNvSpPr>
            <a:spLocks noChangeArrowheads="1"/>
          </p:cNvSpPr>
          <p:nvPr/>
        </p:nvSpPr>
        <p:spPr bwMode="auto">
          <a:xfrm>
            <a:off x="6665913" y="6027738"/>
            <a:ext cx="420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3</a:t>
            </a:r>
            <a:endParaRPr lang="en-US" i="1" baseline="-25000"/>
          </a:p>
        </p:txBody>
      </p:sp>
      <p:sp>
        <p:nvSpPr>
          <p:cNvPr id="10262" name="Freeform 63"/>
          <p:cNvSpPr>
            <a:spLocks/>
          </p:cNvSpPr>
          <p:nvPr/>
        </p:nvSpPr>
        <p:spPr bwMode="auto">
          <a:xfrm>
            <a:off x="2478088" y="3649663"/>
            <a:ext cx="1858962" cy="1958975"/>
          </a:xfrm>
          <a:custGeom>
            <a:avLst/>
            <a:gdLst>
              <a:gd name="T0" fmla="*/ 0 w 1171"/>
              <a:gd name="T1" fmla="*/ 2147483647 h 1234"/>
              <a:gd name="T2" fmla="*/ 2147483647 w 1171"/>
              <a:gd name="T3" fmla="*/ 0 h 1234"/>
              <a:gd name="T4" fmla="*/ 0 60000 65536"/>
              <a:gd name="T5" fmla="*/ 0 60000 65536"/>
              <a:gd name="T6" fmla="*/ 0 w 1171"/>
              <a:gd name="T7" fmla="*/ 0 h 1234"/>
              <a:gd name="T8" fmla="*/ 1171 w 1171"/>
              <a:gd name="T9" fmla="*/ 1234 h 12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71" h="1234">
                <a:moveTo>
                  <a:pt x="0" y="1234"/>
                </a:moveTo>
                <a:lnTo>
                  <a:pt x="1171" y="0"/>
                </a:lnTo>
              </a:path>
            </a:pathLst>
          </a:cu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Freeform 64"/>
          <p:cNvSpPr>
            <a:spLocks/>
          </p:cNvSpPr>
          <p:nvPr/>
        </p:nvSpPr>
        <p:spPr bwMode="auto">
          <a:xfrm>
            <a:off x="4495800" y="3354388"/>
            <a:ext cx="65088" cy="3111500"/>
          </a:xfrm>
          <a:custGeom>
            <a:avLst/>
            <a:gdLst>
              <a:gd name="T0" fmla="*/ 0 w 41"/>
              <a:gd name="T1" fmla="*/ 2147483647 h 1960"/>
              <a:gd name="T2" fmla="*/ 2147483647 w 41"/>
              <a:gd name="T3" fmla="*/ 0 h 1960"/>
              <a:gd name="T4" fmla="*/ 0 60000 65536"/>
              <a:gd name="T5" fmla="*/ 0 60000 65536"/>
              <a:gd name="T6" fmla="*/ 0 w 41"/>
              <a:gd name="T7" fmla="*/ 0 h 1960"/>
              <a:gd name="T8" fmla="*/ 41 w 41"/>
              <a:gd name="T9" fmla="*/ 1960 h 1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" h="1960">
                <a:moveTo>
                  <a:pt x="0" y="1960"/>
                </a:moveTo>
                <a:lnTo>
                  <a:pt x="41" y="0"/>
                </a:lnTo>
              </a:path>
            </a:pathLst>
          </a:cu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Freeform 65"/>
          <p:cNvSpPr>
            <a:spLocks/>
          </p:cNvSpPr>
          <p:nvPr/>
        </p:nvSpPr>
        <p:spPr bwMode="auto">
          <a:xfrm>
            <a:off x="4656138" y="3243263"/>
            <a:ext cx="2038350" cy="2827337"/>
          </a:xfrm>
          <a:custGeom>
            <a:avLst/>
            <a:gdLst>
              <a:gd name="T0" fmla="*/ 2147483647 w 1284"/>
              <a:gd name="T1" fmla="*/ 2147483647 h 1781"/>
              <a:gd name="T2" fmla="*/ 0 w 1284"/>
              <a:gd name="T3" fmla="*/ 0 h 1781"/>
              <a:gd name="T4" fmla="*/ 0 60000 65536"/>
              <a:gd name="T5" fmla="*/ 0 60000 65536"/>
              <a:gd name="T6" fmla="*/ 0 w 1284"/>
              <a:gd name="T7" fmla="*/ 0 h 1781"/>
              <a:gd name="T8" fmla="*/ 1284 w 1284"/>
              <a:gd name="T9" fmla="*/ 1781 h 17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4" h="1781">
                <a:moveTo>
                  <a:pt x="1284" y="178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Oval 50"/>
          <p:cNvSpPr>
            <a:spLocks noChangeAspect="1" noChangeArrowheads="1"/>
          </p:cNvSpPr>
          <p:nvPr/>
        </p:nvSpPr>
        <p:spPr bwMode="auto">
          <a:xfrm>
            <a:off x="6056313" y="5203825"/>
            <a:ext cx="74612" cy="77788"/>
          </a:xfrm>
          <a:prstGeom prst="ellipse">
            <a:avLst/>
          </a:prstGeom>
          <a:solidFill>
            <a:srgbClr val="2175D9"/>
          </a:solidFill>
          <a:ln w="9525">
            <a:solidFill>
              <a:srgbClr val="2175D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Oval 30"/>
          <p:cNvSpPr>
            <a:spLocks noChangeAspect="1" noChangeArrowheads="1"/>
          </p:cNvSpPr>
          <p:nvPr/>
        </p:nvSpPr>
        <p:spPr bwMode="auto">
          <a:xfrm>
            <a:off x="6656388" y="6062663"/>
            <a:ext cx="74612" cy="777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Oval 29"/>
          <p:cNvSpPr>
            <a:spLocks noChangeAspect="1" noChangeArrowheads="1"/>
          </p:cNvSpPr>
          <p:nvPr/>
        </p:nvSpPr>
        <p:spPr bwMode="auto">
          <a:xfrm>
            <a:off x="4462463" y="6457950"/>
            <a:ext cx="74612" cy="777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Oval 28"/>
          <p:cNvSpPr>
            <a:spLocks noChangeAspect="1" noChangeArrowheads="1"/>
          </p:cNvSpPr>
          <p:nvPr/>
        </p:nvSpPr>
        <p:spPr bwMode="auto">
          <a:xfrm>
            <a:off x="2438400" y="5557838"/>
            <a:ext cx="74613" cy="777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Oval 44"/>
          <p:cNvSpPr>
            <a:spLocks noChangeAspect="1" noChangeArrowheads="1"/>
          </p:cNvSpPr>
          <p:nvPr/>
        </p:nvSpPr>
        <p:spPr bwMode="auto">
          <a:xfrm>
            <a:off x="4471988" y="5692775"/>
            <a:ext cx="74612" cy="77788"/>
          </a:xfrm>
          <a:prstGeom prst="ellipse">
            <a:avLst/>
          </a:prstGeom>
          <a:solidFill>
            <a:srgbClr val="2175D9"/>
          </a:solidFill>
          <a:ln w="9525">
            <a:solidFill>
              <a:srgbClr val="2175D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Oval 38"/>
          <p:cNvSpPr>
            <a:spLocks noChangeAspect="1" noChangeArrowheads="1"/>
          </p:cNvSpPr>
          <p:nvPr/>
        </p:nvSpPr>
        <p:spPr bwMode="auto">
          <a:xfrm>
            <a:off x="2909888" y="5081588"/>
            <a:ext cx="74612" cy="77787"/>
          </a:xfrm>
          <a:prstGeom prst="ellipse">
            <a:avLst/>
          </a:prstGeom>
          <a:solidFill>
            <a:srgbClr val="2175D9"/>
          </a:solidFill>
          <a:ln w="9525">
            <a:solidFill>
              <a:srgbClr val="2175D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Rectangle 66"/>
          <p:cNvSpPr>
            <a:spLocks noChangeArrowheads="1"/>
          </p:cNvSpPr>
          <p:nvPr/>
        </p:nvSpPr>
        <p:spPr bwMode="auto">
          <a:xfrm>
            <a:off x="2246313" y="4716463"/>
            <a:ext cx="606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1</a:t>
            </a:r>
            <a:r>
              <a:rPr lang="en-US" b="1"/>
              <a:t>X</a:t>
            </a:r>
            <a:r>
              <a:rPr lang="en-US" i="1" baseline="-25000"/>
              <a:t>j</a:t>
            </a:r>
          </a:p>
        </p:txBody>
      </p:sp>
      <p:sp>
        <p:nvSpPr>
          <p:cNvPr id="10272" name="Rectangle 67"/>
          <p:cNvSpPr>
            <a:spLocks noChangeArrowheads="1"/>
          </p:cNvSpPr>
          <p:nvPr/>
        </p:nvSpPr>
        <p:spPr bwMode="auto">
          <a:xfrm>
            <a:off x="3773488" y="5478463"/>
            <a:ext cx="606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2</a:t>
            </a:r>
            <a:r>
              <a:rPr lang="en-US" b="1"/>
              <a:t>X</a:t>
            </a:r>
            <a:r>
              <a:rPr lang="en-US" i="1" baseline="-25000"/>
              <a:t>j</a:t>
            </a:r>
          </a:p>
        </p:txBody>
      </p:sp>
      <p:sp>
        <p:nvSpPr>
          <p:cNvPr id="10273" name="Rectangle 68"/>
          <p:cNvSpPr>
            <a:spLocks noChangeArrowheads="1"/>
          </p:cNvSpPr>
          <p:nvPr/>
        </p:nvSpPr>
        <p:spPr bwMode="auto">
          <a:xfrm>
            <a:off x="5526088" y="5311775"/>
            <a:ext cx="606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3</a:t>
            </a:r>
            <a:r>
              <a:rPr lang="en-US" b="1"/>
              <a:t>X</a:t>
            </a:r>
            <a:r>
              <a:rPr lang="en-US" i="1" baseline="-25000"/>
              <a:t>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Auto-calibration</a:t>
            </a:r>
            <a:endParaRPr lang="en-US" dirty="0" smtClean="0"/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Auto-calibration</a:t>
            </a:r>
            <a:r>
              <a:rPr lang="en-US" dirty="0" smtClean="0"/>
              <a:t>:</a:t>
            </a:r>
            <a:r>
              <a:rPr lang="en-US" dirty="0" smtClean="0"/>
              <a:t> determining </a:t>
            </a:r>
            <a:r>
              <a:rPr lang="en-US" dirty="0" smtClean="0"/>
              <a:t>intrinsic camera parameters directly from </a:t>
            </a:r>
            <a:r>
              <a:rPr lang="en-US" dirty="0" err="1" smtClean="0"/>
              <a:t>uncalibrated</a:t>
            </a:r>
            <a:r>
              <a:rPr lang="en-US" dirty="0" smtClean="0"/>
              <a:t> images</a:t>
            </a:r>
          </a:p>
          <a:p>
            <a:pPr>
              <a:buFontTx/>
              <a:buChar char="•"/>
              <a:defRPr/>
            </a:pPr>
            <a:endParaRPr lang="en-US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For </a:t>
            </a:r>
            <a:r>
              <a:rPr lang="en-US" dirty="0" smtClean="0"/>
              <a:t>example, </a:t>
            </a:r>
            <a:r>
              <a:rPr lang="en-US" dirty="0" smtClean="0"/>
              <a:t>we can use the constraint that a moving camera has a fixed intrinsic matrix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Compute initial projective reconstruction and find 3D projective transformation matrix </a:t>
            </a:r>
            <a:r>
              <a:rPr lang="en-US" b="1" dirty="0" smtClean="0"/>
              <a:t>Q</a:t>
            </a:r>
            <a:r>
              <a:rPr lang="en-US" dirty="0" smtClean="0"/>
              <a:t> such that all camera matrices are in the form </a:t>
            </a:r>
            <a:r>
              <a:rPr lang="en-US" b="1" dirty="0" smtClean="0">
                <a:latin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</a:rPr>
              <a:t> = </a:t>
            </a:r>
            <a:r>
              <a:rPr lang="en-US" b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 [</a:t>
            </a:r>
            <a:r>
              <a:rPr lang="en-US" b="1" dirty="0" err="1" smtClean="0">
                <a:latin typeface="Times New Roman" pitchFamily="18" charset="0"/>
              </a:rPr>
              <a:t>R</a:t>
            </a:r>
            <a:r>
              <a:rPr lang="en-US" baseline="-25000" dirty="0" err="1" smtClean="0">
                <a:latin typeface="Times New Roman" pitchFamily="18" charset="0"/>
              </a:rPr>
              <a:t>i</a:t>
            </a:r>
            <a:r>
              <a:rPr lang="en-US" baseline="-25000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| </a:t>
            </a:r>
            <a:r>
              <a:rPr lang="en-US" b="1" dirty="0" err="1" smtClean="0">
                <a:latin typeface="Times New Roman" pitchFamily="18" charset="0"/>
              </a:rPr>
              <a:t>t</a:t>
            </a:r>
            <a:r>
              <a:rPr lang="en-US" baseline="-25000" dirty="0" err="1" smtClean="0">
                <a:latin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</a:rPr>
              <a:t>]</a:t>
            </a:r>
          </a:p>
          <a:p>
            <a:pPr>
              <a:buFontTx/>
              <a:buChar char="•"/>
              <a:defRPr/>
            </a:pPr>
            <a:endParaRPr lang="en-US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Can </a:t>
            </a:r>
            <a:r>
              <a:rPr lang="en-US" dirty="0" smtClean="0"/>
              <a:t>use constraints on the form of the calibration </a:t>
            </a:r>
            <a:r>
              <a:rPr lang="en-US" dirty="0" smtClean="0"/>
              <a:t>matrix, such as </a:t>
            </a:r>
            <a:r>
              <a:rPr lang="en-US" dirty="0" smtClean="0"/>
              <a:t>zero </a:t>
            </a:r>
            <a:r>
              <a:rPr lang="en-US" dirty="0" smtClean="0"/>
              <a:t>skew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From two images, we can:</a:t>
            </a:r>
          </a:p>
          <a:p>
            <a:pPr lvl="1">
              <a:defRPr/>
            </a:pPr>
            <a:r>
              <a:rPr lang="en-US" dirty="0" smtClean="0"/>
              <a:t>Recover fundamental matrix F</a:t>
            </a:r>
          </a:p>
          <a:p>
            <a:pPr lvl="1">
              <a:defRPr/>
            </a:pPr>
            <a:r>
              <a:rPr lang="en-US" dirty="0" smtClean="0"/>
              <a:t>Recover canonical cameras P and P’ from F</a:t>
            </a:r>
          </a:p>
          <a:p>
            <a:pPr lvl="1">
              <a:defRPr/>
            </a:pPr>
            <a:r>
              <a:rPr lang="en-US" dirty="0" smtClean="0"/>
              <a:t>Estimate </a:t>
            </a:r>
            <a:r>
              <a:rPr lang="en-US" dirty="0" smtClean="0"/>
              <a:t>3D positions (if K is known) that correspond to each pixel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For a moving camera, we can:</a:t>
            </a:r>
          </a:p>
          <a:p>
            <a:pPr lvl="1">
              <a:defRPr/>
            </a:pPr>
            <a:r>
              <a:rPr lang="en-US" dirty="0" smtClean="0"/>
              <a:t>Initialize by computing F, P, X for two images</a:t>
            </a:r>
          </a:p>
          <a:p>
            <a:pPr lvl="1">
              <a:defRPr/>
            </a:pPr>
            <a:r>
              <a:rPr lang="en-US" dirty="0" smtClean="0"/>
              <a:t>Sequentially add new images, computing new P, refining X, and adding points</a:t>
            </a:r>
          </a:p>
          <a:p>
            <a:pPr lvl="1">
              <a:defRPr/>
            </a:pPr>
            <a:r>
              <a:rPr lang="en-US" dirty="0" smtClean="0"/>
              <a:t>Auto-calibrate assuming fixed calibration matrix to upgrade to similarity </a:t>
            </a:r>
            <a:r>
              <a:rPr lang="en-US" dirty="0" smtClean="0"/>
              <a:t>transform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/>
              <a:t>class: structure from motion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Recap of </a:t>
            </a:r>
            <a:r>
              <a:rPr lang="en-US" dirty="0" err="1" smtClean="0"/>
              <a:t>epipolar</a:t>
            </a:r>
            <a:r>
              <a:rPr lang="en-US" dirty="0" smtClean="0"/>
              <a:t> </a:t>
            </a:r>
            <a:r>
              <a:rPr lang="en-US" dirty="0" smtClean="0"/>
              <a:t>geometry</a:t>
            </a:r>
          </a:p>
          <a:p>
            <a:pPr lvl="1">
              <a:defRPr/>
            </a:pPr>
            <a:r>
              <a:rPr lang="en-US" dirty="0" smtClean="0"/>
              <a:t>Depth from two views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Projective structure from motion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Affine structure from motion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3429000" y="228600"/>
            <a:ext cx="28638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Photo synth</a:t>
            </a:r>
          </a:p>
        </p:txBody>
      </p:sp>
      <p:pic>
        <p:nvPicPr>
          <p:cNvPr id="34819" name="Picture 8"/>
          <p:cNvPicPr>
            <a:picLocks noChangeAspect="1" noChangeArrowheads="1"/>
          </p:cNvPicPr>
          <p:nvPr/>
        </p:nvPicPr>
        <p:blipFill>
          <a:blip r:embed="rId2" cstate="print"/>
          <a:srcRect t="29593" r="33333" b="7275"/>
          <a:stretch>
            <a:fillRect/>
          </a:stretch>
        </p:blipFill>
        <p:spPr bwMode="auto">
          <a:xfrm>
            <a:off x="304800" y="2362200"/>
            <a:ext cx="8458200" cy="3382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304800" y="1308100"/>
            <a:ext cx="7772400" cy="64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Noah Snavely, Steven M. Seitz, Richard Szeliski, "</a:t>
            </a:r>
            <a:r>
              <a:rPr lang="en-US">
                <a:hlinkClick r:id="rId3"/>
              </a:rPr>
              <a:t>Photo tourism: Exploring photo collections in 3D</a:t>
            </a:r>
            <a:r>
              <a:rPr lang="en-US"/>
              <a:t>," SIGGRAPH 2006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3429000" y="6019800"/>
            <a:ext cx="2338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http://photosynth.net/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3D from multiple images</a:t>
            </a:r>
          </a:p>
        </p:txBody>
      </p:sp>
      <p:sp>
        <p:nvSpPr>
          <p:cNvPr id="36867" name="TextBox 7"/>
          <p:cNvSpPr txBox="1">
            <a:spLocks noChangeArrowheads="1"/>
          </p:cNvSpPr>
          <p:nvPr/>
        </p:nvSpPr>
        <p:spPr bwMode="auto">
          <a:xfrm>
            <a:off x="4394200" y="6488113"/>
            <a:ext cx="474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Building Rome in a Day: Agarwal et al. 2009</a:t>
            </a:r>
          </a:p>
        </p:txBody>
      </p:sp>
      <p:pic>
        <p:nvPicPr>
          <p:cNvPr id="8" name="colosseum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" y="1447800"/>
            <a:ext cx="7910513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Structure from motion under orthographic projection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89344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38250" y="4114800"/>
            <a:ext cx="5980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3D Reconstruction of a Rotating Ping-Pong Ball</a:t>
            </a:r>
          </a:p>
        </p:txBody>
      </p:sp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76200" y="6140450"/>
            <a:ext cx="906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C. Tomasi and T. Kanade. </a:t>
            </a:r>
            <a:r>
              <a:rPr lang="en-US">
                <a:hlinkClick r:id="rId3"/>
              </a:rPr>
              <a:t>Shape and motion from image streams under orthography: </a:t>
            </a:r>
            <a:br>
              <a:rPr lang="en-US">
                <a:hlinkClick r:id="rId3"/>
              </a:rPr>
            </a:br>
            <a:r>
              <a:rPr lang="en-US">
                <a:hlinkClick r:id="rId3"/>
              </a:rPr>
              <a:t>A factorization method.</a:t>
            </a:r>
            <a:r>
              <a:rPr lang="en-US"/>
              <a:t> </a:t>
            </a:r>
            <a:r>
              <a:rPr lang="en-US" i="1"/>
              <a:t>IJCV</a:t>
            </a:r>
            <a:r>
              <a:rPr lang="en-US"/>
              <a:t>, 9(2):137-154, November 1992.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663" y="4724400"/>
            <a:ext cx="8618537" cy="1354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dirty="0">
                <a:latin typeface="+mn-lt"/>
              </a:rPr>
              <a:t>Reasonable choice when </a:t>
            </a:r>
          </a:p>
          <a:p>
            <a:pPr lvl="1">
              <a:buFontTx/>
              <a:buChar char="•"/>
              <a:defRPr/>
            </a:pPr>
            <a:r>
              <a:rPr lang="en-US" sz="2000" dirty="0">
                <a:latin typeface="+mn-lt"/>
              </a:rPr>
              <a:t>Change in depth of points in scene is much smaller than distance to camera</a:t>
            </a:r>
          </a:p>
          <a:p>
            <a:pPr lvl="1">
              <a:buFontTx/>
              <a:buChar char="•"/>
              <a:defRPr/>
            </a:pPr>
            <a:r>
              <a:rPr lang="en-US" sz="2000" dirty="0">
                <a:latin typeface="+mn-lt"/>
              </a:rPr>
              <a:t>Cameras do not move towards or away from the scene  </a:t>
            </a:r>
          </a:p>
          <a:p>
            <a:pPr>
              <a:defRPr/>
            </a:pP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Affine projection for rotated/translated camera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4269105"/>
            <a:ext cx="21812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4150042"/>
            <a:ext cx="38004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588318"/>
            <a:ext cx="18859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5329236"/>
            <a:ext cx="24098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44"/>
          <p:cNvGrpSpPr>
            <a:grpSpLocks/>
          </p:cNvGrpSpPr>
          <p:nvPr/>
        </p:nvGrpSpPr>
        <p:grpSpPr bwMode="auto">
          <a:xfrm>
            <a:off x="404813" y="2239963"/>
            <a:ext cx="3557587" cy="1835150"/>
            <a:chOff x="303" y="3068"/>
            <a:chExt cx="2241" cy="1156"/>
          </a:xfrm>
        </p:grpSpPr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546" y="3068"/>
              <a:ext cx="940" cy="965"/>
            </a:xfrm>
            <a:custGeom>
              <a:avLst/>
              <a:gdLst>
                <a:gd name="T0" fmla="*/ 0 w 1842"/>
                <a:gd name="T1" fmla="*/ 7 h 1847"/>
                <a:gd name="T2" fmla="*/ 17 w 1842"/>
                <a:gd name="T3" fmla="*/ 0 h 1847"/>
                <a:gd name="T4" fmla="*/ 17 w 1842"/>
                <a:gd name="T5" fmla="*/ 13 h 1847"/>
                <a:gd name="T6" fmla="*/ 0 w 1842"/>
                <a:gd name="T7" fmla="*/ 20 h 1847"/>
                <a:gd name="T8" fmla="*/ 0 w 1842"/>
                <a:gd name="T9" fmla="*/ 7 h 18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2"/>
                <a:gd name="T16" fmla="*/ 0 h 1847"/>
                <a:gd name="T17" fmla="*/ 1842 w 1842"/>
                <a:gd name="T18" fmla="*/ 1847 h 18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2" h="1847">
                  <a:moveTo>
                    <a:pt x="0" y="660"/>
                  </a:moveTo>
                  <a:lnTo>
                    <a:pt x="1842" y="0"/>
                  </a:lnTo>
                  <a:lnTo>
                    <a:pt x="1842" y="1186"/>
                  </a:lnTo>
                  <a:lnTo>
                    <a:pt x="0" y="1847"/>
                  </a:lnTo>
                  <a:lnTo>
                    <a:pt x="0" y="66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853" y="3625"/>
              <a:ext cx="1452" cy="4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545" y="3616"/>
              <a:ext cx="1" cy="417"/>
            </a:xfrm>
            <a:custGeom>
              <a:avLst/>
              <a:gdLst>
                <a:gd name="T0" fmla="*/ 0 w 1"/>
                <a:gd name="T1" fmla="*/ 18 h 702"/>
                <a:gd name="T2" fmla="*/ 0 w 1"/>
                <a:gd name="T3" fmla="*/ 0 h 702"/>
                <a:gd name="T4" fmla="*/ 0 60000 65536"/>
                <a:gd name="T5" fmla="*/ 0 60000 65536"/>
                <a:gd name="T6" fmla="*/ 0 w 1"/>
                <a:gd name="T7" fmla="*/ 0 h 702"/>
                <a:gd name="T8" fmla="*/ 1 w 1"/>
                <a:gd name="T9" fmla="*/ 702 h 7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02">
                  <a:moveTo>
                    <a:pt x="0" y="70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546" y="3874"/>
              <a:ext cx="430" cy="157"/>
            </a:xfrm>
            <a:custGeom>
              <a:avLst/>
              <a:gdLst>
                <a:gd name="T0" fmla="*/ 0 w 768"/>
                <a:gd name="T1" fmla="*/ 7 h 264"/>
                <a:gd name="T2" fmla="*/ 13 w 768"/>
                <a:gd name="T3" fmla="*/ 0 h 264"/>
                <a:gd name="T4" fmla="*/ 0 60000 65536"/>
                <a:gd name="T5" fmla="*/ 0 60000 65536"/>
                <a:gd name="T6" fmla="*/ 0 w 768"/>
                <a:gd name="T7" fmla="*/ 0 h 264"/>
                <a:gd name="T8" fmla="*/ 768 w 768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8" h="264">
                  <a:moveTo>
                    <a:pt x="0" y="264"/>
                  </a:moveTo>
                  <a:lnTo>
                    <a:pt x="768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2279" y="4025"/>
              <a:ext cx="42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826" y="3596"/>
              <a:ext cx="42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812" y="336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x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2332" y="3923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X</a:t>
              </a: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717" y="3993"/>
              <a:ext cx="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a</a:t>
              </a:r>
              <a:r>
                <a:rPr lang="en-US" baseline="-25000"/>
                <a:t>1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303" y="3750"/>
              <a:ext cx="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a</a:t>
              </a:r>
              <a:r>
                <a:rPr lang="en-US" baseline="-2500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Affine structure from motion</a:t>
            </a:r>
            <a:endParaRPr lang="en-US" dirty="0" smtClean="0"/>
          </a:p>
        </p:txBody>
      </p:sp>
      <p:sp>
        <p:nvSpPr>
          <p:cNvPr id="1028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endParaRPr lang="en-US" sz="2800" dirty="0" smtClean="0"/>
          </a:p>
          <a:p>
            <a:pPr>
              <a:buFontTx/>
              <a:buChar char="•"/>
            </a:pPr>
            <a:r>
              <a:rPr lang="en-US" sz="2800" dirty="0" smtClean="0"/>
              <a:t>Affine projection is a linear mapping + translation in inhomogeneous </a:t>
            </a:r>
            <a:r>
              <a:rPr lang="en-US" sz="2800" dirty="0" smtClean="0"/>
              <a:t>coordinates</a:t>
            </a:r>
          </a:p>
          <a:p>
            <a:pPr>
              <a:buFontTx/>
              <a:buChar char="•"/>
            </a:pPr>
            <a:endParaRPr lang="en-US" sz="2800" dirty="0"/>
          </a:p>
          <a:p>
            <a:pPr>
              <a:buFontTx/>
              <a:buChar char="•"/>
            </a:pPr>
            <a:endParaRPr lang="en-US" sz="2800" dirty="0" smtClean="0"/>
          </a:p>
          <a:p>
            <a:pPr>
              <a:buFontTx/>
              <a:buChar char="•"/>
            </a:pPr>
            <a:endParaRPr lang="en-US" sz="2800" dirty="0"/>
          </a:p>
          <a:p>
            <a:pPr>
              <a:buFontTx/>
              <a:buChar char="•"/>
            </a:pPr>
            <a:endParaRPr lang="en-US" sz="2800" dirty="0" smtClean="0"/>
          </a:p>
          <a:p>
            <a:pPr>
              <a:buFontTx/>
              <a:buChar char="•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We are given corresponding 2D points (</a:t>
            </a:r>
            <a:r>
              <a:rPr lang="en-US" sz="2400" b="1" dirty="0" smtClean="0"/>
              <a:t>x</a:t>
            </a:r>
            <a:r>
              <a:rPr lang="en-US" sz="2400" dirty="0" smtClean="0"/>
              <a:t>) in several frames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We want to estimate the 3D points (</a:t>
            </a:r>
            <a:r>
              <a:rPr lang="en-US" sz="2400" b="1" dirty="0" smtClean="0"/>
              <a:t>X</a:t>
            </a:r>
            <a:r>
              <a:rPr lang="en-US" sz="2400" dirty="0" smtClean="0"/>
              <a:t>) and the affine parameters of each camera (</a:t>
            </a:r>
            <a:r>
              <a:rPr lang="en-US" sz="2400" b="1" dirty="0" smtClean="0"/>
              <a:t>A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>
              <a:buFontTx/>
              <a:buChar char="•"/>
            </a:pPr>
            <a:endParaRPr lang="en-US" sz="2800" dirty="0" smtClean="0"/>
          </a:p>
          <a:p>
            <a:pPr>
              <a:buFontTx/>
              <a:buChar char="•"/>
            </a:pPr>
            <a:endParaRPr lang="en-US" sz="2800" dirty="0" smtClean="0"/>
          </a:p>
          <a:p>
            <a:pPr>
              <a:buFontTx/>
              <a:buChar char="•"/>
            </a:pPr>
            <a:endParaRPr lang="en-US" sz="2800" dirty="0" smtClean="0"/>
          </a:p>
          <a:p>
            <a:pPr>
              <a:buFontTx/>
              <a:buChar char="•"/>
            </a:pPr>
            <a:endParaRPr lang="en-US" sz="2800" dirty="0" smtClean="0"/>
          </a:p>
          <a:p>
            <a:pPr>
              <a:buFontTx/>
              <a:buChar char="•"/>
            </a:pPr>
            <a:endParaRPr lang="en-US" sz="2800" dirty="0" smtClean="0"/>
          </a:p>
          <a:p>
            <a:pPr>
              <a:buFontTx/>
              <a:buChar char="•"/>
            </a:pPr>
            <a:endParaRPr lang="en-US" sz="2800" dirty="0" smtClean="0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04813" y="2239963"/>
            <a:ext cx="3557587" cy="1835150"/>
            <a:chOff x="303" y="3068"/>
            <a:chExt cx="2241" cy="1156"/>
          </a:xfrm>
        </p:grpSpPr>
        <p:sp>
          <p:nvSpPr>
            <p:cNvPr id="1033" name="Freeform 8"/>
            <p:cNvSpPr>
              <a:spLocks/>
            </p:cNvSpPr>
            <p:nvPr/>
          </p:nvSpPr>
          <p:spPr bwMode="auto">
            <a:xfrm>
              <a:off x="546" y="3068"/>
              <a:ext cx="940" cy="965"/>
            </a:xfrm>
            <a:custGeom>
              <a:avLst/>
              <a:gdLst>
                <a:gd name="T0" fmla="*/ 0 w 1842"/>
                <a:gd name="T1" fmla="*/ 7 h 1847"/>
                <a:gd name="T2" fmla="*/ 17 w 1842"/>
                <a:gd name="T3" fmla="*/ 0 h 1847"/>
                <a:gd name="T4" fmla="*/ 17 w 1842"/>
                <a:gd name="T5" fmla="*/ 13 h 1847"/>
                <a:gd name="T6" fmla="*/ 0 w 1842"/>
                <a:gd name="T7" fmla="*/ 20 h 1847"/>
                <a:gd name="T8" fmla="*/ 0 w 1842"/>
                <a:gd name="T9" fmla="*/ 7 h 18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2"/>
                <a:gd name="T16" fmla="*/ 0 h 1847"/>
                <a:gd name="T17" fmla="*/ 1842 w 1842"/>
                <a:gd name="T18" fmla="*/ 1847 h 18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2" h="1847">
                  <a:moveTo>
                    <a:pt x="0" y="660"/>
                  </a:moveTo>
                  <a:lnTo>
                    <a:pt x="1842" y="0"/>
                  </a:lnTo>
                  <a:lnTo>
                    <a:pt x="1842" y="1186"/>
                  </a:lnTo>
                  <a:lnTo>
                    <a:pt x="0" y="1847"/>
                  </a:lnTo>
                  <a:lnTo>
                    <a:pt x="0" y="66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17"/>
            <p:cNvSpPr>
              <a:spLocks noChangeShapeType="1"/>
            </p:cNvSpPr>
            <p:nvPr/>
          </p:nvSpPr>
          <p:spPr bwMode="auto">
            <a:xfrm>
              <a:off x="853" y="3625"/>
              <a:ext cx="1452" cy="4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0"/>
            <p:cNvSpPr>
              <a:spLocks/>
            </p:cNvSpPr>
            <p:nvPr/>
          </p:nvSpPr>
          <p:spPr bwMode="auto">
            <a:xfrm>
              <a:off x="545" y="3616"/>
              <a:ext cx="1" cy="417"/>
            </a:xfrm>
            <a:custGeom>
              <a:avLst/>
              <a:gdLst>
                <a:gd name="T0" fmla="*/ 0 w 1"/>
                <a:gd name="T1" fmla="*/ 18 h 702"/>
                <a:gd name="T2" fmla="*/ 0 w 1"/>
                <a:gd name="T3" fmla="*/ 0 h 702"/>
                <a:gd name="T4" fmla="*/ 0 60000 65536"/>
                <a:gd name="T5" fmla="*/ 0 60000 65536"/>
                <a:gd name="T6" fmla="*/ 0 w 1"/>
                <a:gd name="T7" fmla="*/ 0 h 702"/>
                <a:gd name="T8" fmla="*/ 1 w 1"/>
                <a:gd name="T9" fmla="*/ 702 h 7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02">
                  <a:moveTo>
                    <a:pt x="0" y="70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2"/>
            <p:cNvSpPr>
              <a:spLocks/>
            </p:cNvSpPr>
            <p:nvPr/>
          </p:nvSpPr>
          <p:spPr bwMode="auto">
            <a:xfrm>
              <a:off x="546" y="3874"/>
              <a:ext cx="430" cy="157"/>
            </a:xfrm>
            <a:custGeom>
              <a:avLst/>
              <a:gdLst>
                <a:gd name="T0" fmla="*/ 0 w 768"/>
                <a:gd name="T1" fmla="*/ 7 h 264"/>
                <a:gd name="T2" fmla="*/ 13 w 768"/>
                <a:gd name="T3" fmla="*/ 0 h 264"/>
                <a:gd name="T4" fmla="*/ 0 60000 65536"/>
                <a:gd name="T5" fmla="*/ 0 60000 65536"/>
                <a:gd name="T6" fmla="*/ 0 w 768"/>
                <a:gd name="T7" fmla="*/ 0 h 264"/>
                <a:gd name="T8" fmla="*/ 768 w 768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8" h="264">
                  <a:moveTo>
                    <a:pt x="0" y="264"/>
                  </a:moveTo>
                  <a:lnTo>
                    <a:pt x="768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Oval 26"/>
            <p:cNvSpPr>
              <a:spLocks noChangeArrowheads="1"/>
            </p:cNvSpPr>
            <p:nvPr/>
          </p:nvSpPr>
          <p:spPr bwMode="auto">
            <a:xfrm>
              <a:off x="2279" y="4025"/>
              <a:ext cx="42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27"/>
            <p:cNvSpPr>
              <a:spLocks noChangeArrowheads="1"/>
            </p:cNvSpPr>
            <p:nvPr/>
          </p:nvSpPr>
          <p:spPr bwMode="auto">
            <a:xfrm>
              <a:off x="826" y="3596"/>
              <a:ext cx="42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Text Box 31"/>
            <p:cNvSpPr txBox="1">
              <a:spLocks noChangeArrowheads="1"/>
            </p:cNvSpPr>
            <p:nvPr/>
          </p:nvSpPr>
          <p:spPr bwMode="auto">
            <a:xfrm>
              <a:off x="812" y="336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x</a:t>
              </a:r>
            </a:p>
          </p:txBody>
        </p:sp>
        <p:sp>
          <p:nvSpPr>
            <p:cNvPr id="1040" name="Text Box 32"/>
            <p:cNvSpPr txBox="1">
              <a:spLocks noChangeArrowheads="1"/>
            </p:cNvSpPr>
            <p:nvPr/>
          </p:nvSpPr>
          <p:spPr bwMode="auto">
            <a:xfrm>
              <a:off x="2332" y="3923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X</a:t>
              </a:r>
            </a:p>
          </p:txBody>
        </p:sp>
        <p:sp>
          <p:nvSpPr>
            <p:cNvPr id="1041" name="Text Box 33"/>
            <p:cNvSpPr txBox="1">
              <a:spLocks noChangeArrowheads="1"/>
            </p:cNvSpPr>
            <p:nvPr/>
          </p:nvSpPr>
          <p:spPr bwMode="auto">
            <a:xfrm>
              <a:off x="717" y="3993"/>
              <a:ext cx="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a</a:t>
              </a:r>
              <a:r>
                <a:rPr lang="en-US" baseline="-25000"/>
                <a:t>1</a:t>
              </a:r>
            </a:p>
          </p:txBody>
        </p:sp>
        <p:sp>
          <p:nvSpPr>
            <p:cNvPr id="1042" name="Text Box 34"/>
            <p:cNvSpPr txBox="1">
              <a:spLocks noChangeArrowheads="1"/>
            </p:cNvSpPr>
            <p:nvPr/>
          </p:nvSpPr>
          <p:spPr bwMode="auto">
            <a:xfrm>
              <a:off x="303" y="3750"/>
              <a:ext cx="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a</a:t>
              </a:r>
              <a:r>
                <a:rPr lang="en-US" baseline="-25000"/>
                <a:t>2</a:t>
              </a:r>
            </a:p>
          </p:txBody>
        </p:sp>
      </p:grpSp>
      <p:graphicFrame>
        <p:nvGraphicFramePr>
          <p:cNvPr id="1030181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46889615"/>
              </p:ext>
            </p:extLst>
          </p:nvPr>
        </p:nvGraphicFramePr>
        <p:xfrm>
          <a:off x="3363913" y="2298700"/>
          <a:ext cx="47783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8" name="Equation" r:id="rId4" imgW="2895480" imgH="698400" progId="Equation.3">
                  <p:embed/>
                </p:oleObj>
              </mc:Choice>
              <mc:Fallback>
                <p:oleObj name="Equation" r:id="rId4" imgW="2895480" imgH="6984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2298700"/>
                        <a:ext cx="477837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Line 45"/>
          <p:cNvSpPr>
            <a:spLocks noChangeShapeType="1"/>
          </p:cNvSpPr>
          <p:nvPr/>
        </p:nvSpPr>
        <p:spPr bwMode="auto">
          <a:xfrm flipV="1">
            <a:off x="7696200" y="3008313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1" name="Text Box 46"/>
          <p:cNvSpPr txBox="1">
            <a:spLocks noChangeArrowheads="1"/>
          </p:cNvSpPr>
          <p:nvPr/>
        </p:nvSpPr>
        <p:spPr bwMode="auto">
          <a:xfrm>
            <a:off x="7004050" y="3502025"/>
            <a:ext cx="145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Projection of</a:t>
            </a:r>
            <a:br>
              <a:rPr lang="en-US"/>
            </a:br>
            <a:r>
              <a:rPr lang="en-US"/>
              <a:t>world origin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905000" y="1570038"/>
            <a:ext cx="57150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Step 1: Simplify by getting rid of </a:t>
            </a:r>
            <a:r>
              <a:rPr lang="en-US" sz="3200" b="1" dirty="0" smtClean="0"/>
              <a:t>t</a:t>
            </a:r>
            <a:r>
              <a:rPr lang="en-US" sz="3200" dirty="0" smtClean="0"/>
              <a:t>: shift </a:t>
            </a:r>
            <a:r>
              <a:rPr lang="en-US" sz="3200" dirty="0" smtClean="0"/>
              <a:t>to </a:t>
            </a:r>
            <a:r>
              <a:rPr lang="en-US" sz="3200" dirty="0" smtClean="0"/>
              <a:t>centroid of points for each camera</a:t>
            </a:r>
            <a:endParaRPr lang="en-US" sz="3200" dirty="0" smtClean="0"/>
          </a:p>
        </p:txBody>
      </p:sp>
      <p:graphicFrame>
        <p:nvGraphicFramePr>
          <p:cNvPr id="1039366" name="Object 6"/>
          <p:cNvGraphicFramePr>
            <a:graphicFrameLocks noChangeAspect="1"/>
          </p:cNvGraphicFramePr>
          <p:nvPr/>
        </p:nvGraphicFramePr>
        <p:xfrm>
          <a:off x="4800600" y="1722438"/>
          <a:ext cx="22383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0" name="Equation" r:id="rId4" imgW="1104840" imgH="431640" progId="Equation.3">
                  <p:embed/>
                </p:oleObj>
              </mc:Choice>
              <mc:Fallback>
                <p:oleObj name="Equation" r:id="rId4" imgW="110484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722438"/>
                        <a:ext cx="2238375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18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660380"/>
              </p:ext>
            </p:extLst>
          </p:nvPr>
        </p:nvGraphicFramePr>
        <p:xfrm>
          <a:off x="2687638" y="1990725"/>
          <a:ext cx="11588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1" name="Equation" r:id="rId6" imgW="698400" imgH="177480" progId="Equation.3">
                  <p:embed/>
                </p:oleObj>
              </mc:Choice>
              <mc:Fallback>
                <p:oleObj name="Equation" r:id="rId6" imgW="698400" imgH="17748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1990725"/>
                        <a:ext cx="11588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908681"/>
              </p:ext>
            </p:extLst>
          </p:nvPr>
        </p:nvGraphicFramePr>
        <p:xfrm>
          <a:off x="65088" y="3475038"/>
          <a:ext cx="90535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2" name="Equation" r:id="rId8" imgW="4470120" imgH="457200" progId="Equation.3">
                  <p:embed/>
                </p:oleObj>
              </mc:Choice>
              <mc:Fallback>
                <p:oleObj name="Equation" r:id="rId8" imgW="447012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3475038"/>
                        <a:ext cx="9053512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733800" y="5181600"/>
          <a:ext cx="13620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3" name="Equation" r:id="rId10" imgW="672840" imgH="266400" progId="Equation.3">
                  <p:embed/>
                </p:oleObj>
              </mc:Choice>
              <mc:Fallback>
                <p:oleObj name="Equation" r:id="rId10" imgW="672840" imgH="26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181600"/>
                        <a:ext cx="136207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>
            <a:off x="4267200" y="2865438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4191000" y="4618038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0488" y="3322638"/>
            <a:ext cx="89916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200400" y="5562600"/>
            <a:ext cx="392113" cy="18415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TextBox 18"/>
          <p:cNvSpPr txBox="1">
            <a:spLocks noChangeArrowheads="1"/>
          </p:cNvSpPr>
          <p:nvPr/>
        </p:nvSpPr>
        <p:spPr bwMode="auto">
          <a:xfrm>
            <a:off x="914400" y="5638800"/>
            <a:ext cx="2198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2d normalized point</a:t>
            </a:r>
          </a:p>
          <a:p>
            <a:pPr algn="ctr"/>
            <a:r>
              <a:rPr lang="en-US"/>
              <a:t>(observed)</a:t>
            </a:r>
          </a:p>
        </p:txBody>
      </p:sp>
      <p:sp>
        <p:nvSpPr>
          <p:cNvPr id="2061" name="TextBox 19"/>
          <p:cNvSpPr txBox="1">
            <a:spLocks noChangeArrowheads="1"/>
          </p:cNvSpPr>
          <p:nvPr/>
        </p:nvSpPr>
        <p:spPr bwMode="auto">
          <a:xfrm>
            <a:off x="5638800" y="5562600"/>
            <a:ext cx="219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3d normalized point</a:t>
            </a:r>
          </a:p>
        </p:txBody>
      </p:sp>
      <p:cxnSp>
        <p:nvCxnSpPr>
          <p:cNvPr id="21" name="Straight Arrow Connector 20"/>
          <p:cNvCxnSpPr>
            <a:stCxn id="2061" idx="1"/>
          </p:cNvCxnSpPr>
          <p:nvPr/>
        </p:nvCxnSpPr>
        <p:spPr>
          <a:xfrm rot="10800000">
            <a:off x="5181600" y="5562600"/>
            <a:ext cx="457200" cy="18415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TextBox 25"/>
          <p:cNvSpPr txBox="1">
            <a:spLocks noChangeArrowheads="1"/>
          </p:cNvSpPr>
          <p:nvPr/>
        </p:nvSpPr>
        <p:spPr bwMode="auto">
          <a:xfrm>
            <a:off x="3429000" y="6248400"/>
            <a:ext cx="2552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Linear (affine) mapping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4289426" y="5921375"/>
            <a:ext cx="565150" cy="317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Suppose we know 3D points and affine camera parameters …</a:t>
            </a:r>
            <a:endParaRPr lang="en-US" dirty="0"/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3600" smtClean="0"/>
              <a:t>	then, we can compute the observed 2d positions of each point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579438" y="2590800"/>
          <a:ext cx="7980362" cy="24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6" name="Equation" r:id="rId3" imgW="3009600" imgH="939600" progId="Equation.3">
                  <p:embed/>
                </p:oleObj>
              </mc:Choice>
              <mc:Fallback>
                <p:oleObj name="Equation" r:id="rId3" imgW="300960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2590800"/>
                        <a:ext cx="7980362" cy="249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76200" y="55626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Camera Parameters (2mx3)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839788" y="5334000"/>
            <a:ext cx="45561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124201" y="4419600"/>
            <a:ext cx="4572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2189163" y="4648200"/>
            <a:ext cx="230663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3D Points (3xn)</a:t>
            </a:r>
          </a:p>
        </p:txBody>
      </p:sp>
      <p:sp>
        <p:nvSpPr>
          <p:cNvPr id="3081" name="TextBox 9"/>
          <p:cNvSpPr txBox="1">
            <a:spLocks noChangeArrowheads="1"/>
          </p:cNvSpPr>
          <p:nvPr/>
        </p:nvSpPr>
        <p:spPr bwMode="auto">
          <a:xfrm>
            <a:off x="5105400" y="55626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2D Image Points (2mxn)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6743701" y="5219700"/>
            <a:ext cx="5334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648200" y="2438400"/>
            <a:ext cx="419100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Affine structure from motion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800" smtClean="0"/>
              <a:t>Centering: subtract the centroid of the image points</a:t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  <a:p>
            <a:pPr>
              <a:buFontTx/>
              <a:buChar char="•"/>
            </a:pPr>
            <a:r>
              <a:rPr lang="en-US" sz="2800" smtClean="0"/>
              <a:t>For simplicity, assume that the origin of the world coordinate system is at the centroid of the 3D points</a:t>
            </a:r>
          </a:p>
          <a:p>
            <a:pPr>
              <a:buFontTx/>
              <a:buChar char="•"/>
            </a:pPr>
            <a:r>
              <a:rPr lang="en-US" sz="2800" smtClean="0"/>
              <a:t>After centering, each normalized point </a:t>
            </a:r>
            <a:r>
              <a:rPr lang="en-US" sz="2800" b="1" smtClean="0"/>
              <a:t>x</a:t>
            </a:r>
            <a:r>
              <a:rPr lang="en-US" sz="2800" i="1" baseline="-25000" smtClean="0"/>
              <a:t>ij</a:t>
            </a:r>
            <a:r>
              <a:rPr lang="en-US" sz="2800" smtClean="0"/>
              <a:t> is related to the 3D point </a:t>
            </a:r>
            <a:r>
              <a:rPr lang="en-US" sz="2800" b="1" smtClean="0"/>
              <a:t>X</a:t>
            </a:r>
            <a:r>
              <a:rPr lang="en-US" sz="2800" i="1" baseline="-25000" smtClean="0"/>
              <a:t>i</a:t>
            </a:r>
            <a:r>
              <a:rPr lang="en-US" sz="2800" smtClean="0"/>
              <a:t> by</a:t>
            </a:r>
          </a:p>
        </p:txBody>
      </p:sp>
      <p:graphicFrame>
        <p:nvGraphicFramePr>
          <p:cNvPr id="1039366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00200" y="1458913"/>
          <a:ext cx="6096000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6" name="Equation" r:id="rId4" imgW="3009600" imgH="914400" progId="Equation.3">
                  <p:embed/>
                </p:oleObj>
              </mc:Choice>
              <mc:Fallback>
                <p:oleObj name="Equation" r:id="rId4" imgW="3009600" imgH="914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58913"/>
                        <a:ext cx="6096000" cy="185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368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429000" y="5364163"/>
          <a:ext cx="24161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7" name="Equation" r:id="rId6" imgW="672840" imgH="241200" progId="Equation.3">
                  <p:embed/>
                </p:oleObj>
              </mc:Choice>
              <mc:Fallback>
                <p:oleObj name="Equation" r:id="rId6" imgW="67284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364163"/>
                        <a:ext cx="241617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Affine structure from motion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8001000" cy="5943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mtClean="0"/>
              <a:t>Given: </a:t>
            </a:r>
            <a:r>
              <a:rPr lang="en-US" i="1" smtClean="0"/>
              <a:t>m</a:t>
            </a:r>
            <a:r>
              <a:rPr lang="en-US" smtClean="0"/>
              <a:t> images of </a:t>
            </a:r>
            <a:r>
              <a:rPr lang="en-US" i="1" smtClean="0"/>
              <a:t>n</a:t>
            </a:r>
            <a:r>
              <a:rPr lang="en-US" smtClean="0"/>
              <a:t> fixed 3D points:</a:t>
            </a:r>
          </a:p>
          <a:p>
            <a:pPr algn="ctr">
              <a:lnSpc>
                <a:spcPct val="90000"/>
              </a:lnSpc>
              <a:defRPr/>
            </a:pPr>
            <a:r>
              <a:rPr lang="en-US" smtClean="0"/>
              <a:t> </a:t>
            </a:r>
            <a:r>
              <a:rPr lang="en-US" b="1" smtClean="0">
                <a:latin typeface="Times New Roman" pitchFamily="18" charset="0"/>
              </a:rPr>
              <a:t>x</a:t>
            </a:r>
            <a:r>
              <a:rPr lang="en-US" i="1" baseline="-10000" smtClean="0">
                <a:latin typeface="Times New Roman" pitchFamily="18" charset="0"/>
              </a:rPr>
              <a:t>ij</a:t>
            </a:r>
            <a:r>
              <a:rPr lang="en-US" i="1" smtClean="0">
                <a:latin typeface="Times New Roman" pitchFamily="18" charset="0"/>
              </a:rPr>
              <a:t> = </a:t>
            </a:r>
            <a:r>
              <a:rPr lang="en-US" b="1" smtClean="0">
                <a:latin typeface="Times New Roman" pitchFamily="18" charset="0"/>
              </a:rPr>
              <a:t>A</a:t>
            </a:r>
            <a:r>
              <a:rPr lang="en-US" i="1" baseline="-25000" smtClean="0">
                <a:latin typeface="Times New Roman" pitchFamily="18" charset="0"/>
              </a:rPr>
              <a:t>i </a:t>
            </a:r>
            <a:r>
              <a:rPr lang="en-US" b="1" smtClean="0">
                <a:latin typeface="Times New Roman" pitchFamily="18" charset="0"/>
              </a:rPr>
              <a:t>X</a:t>
            </a:r>
            <a:r>
              <a:rPr lang="en-US" i="1" baseline="-16000" smtClean="0">
                <a:latin typeface="Times New Roman" pitchFamily="18" charset="0"/>
              </a:rPr>
              <a:t>j</a:t>
            </a:r>
            <a:r>
              <a:rPr lang="en-US" i="1" baseline="-25000" smtClean="0">
                <a:latin typeface="Times New Roman" pitchFamily="18" charset="0"/>
              </a:rPr>
              <a:t> </a:t>
            </a:r>
            <a:r>
              <a:rPr lang="en-US" i="1" smtClean="0">
                <a:latin typeface="Times New Roman" pitchFamily="18" charset="0"/>
              </a:rPr>
              <a:t>+ </a:t>
            </a:r>
            <a:r>
              <a:rPr lang="en-US" b="1" smtClean="0">
                <a:latin typeface="Times New Roman" pitchFamily="18" charset="0"/>
              </a:rPr>
              <a:t>b</a:t>
            </a:r>
            <a:r>
              <a:rPr lang="en-US" i="1" baseline="-25000" smtClean="0">
                <a:latin typeface="Times New Roman" pitchFamily="18" charset="0"/>
              </a:rPr>
              <a:t>i </a:t>
            </a:r>
            <a:r>
              <a:rPr lang="en-US" i="1" smtClean="0">
                <a:latin typeface="Times New Roman" pitchFamily="18" charset="0"/>
              </a:rPr>
              <a:t>,     i = </a:t>
            </a:r>
            <a:r>
              <a:rPr lang="en-US" smtClean="0">
                <a:latin typeface="Times New Roman" pitchFamily="18" charset="0"/>
              </a:rPr>
              <a:t>1</a:t>
            </a:r>
            <a:r>
              <a:rPr lang="en-US" i="1" smtClean="0">
                <a:latin typeface="Times New Roman" pitchFamily="18" charset="0"/>
              </a:rPr>
              <a:t>,… , m,  j = </a:t>
            </a:r>
            <a:r>
              <a:rPr lang="en-US" smtClean="0">
                <a:latin typeface="Times New Roman" pitchFamily="18" charset="0"/>
              </a:rPr>
              <a:t>1</a:t>
            </a:r>
            <a:r>
              <a:rPr lang="en-US" i="1" smtClean="0">
                <a:latin typeface="Times New Roman" pitchFamily="18" charset="0"/>
              </a:rPr>
              <a:t>, … , n  </a:t>
            </a:r>
            <a:br>
              <a:rPr lang="en-US" i="1" smtClean="0">
                <a:latin typeface="Times New Roman" pitchFamily="18" charset="0"/>
              </a:rPr>
            </a:br>
            <a:endParaRPr lang="en-US" sz="8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mtClean="0"/>
              <a:t>Problem: use the </a:t>
            </a:r>
            <a:r>
              <a:rPr lang="en-US" i="1" smtClean="0"/>
              <a:t>mn</a:t>
            </a:r>
            <a:r>
              <a:rPr lang="en-US" smtClean="0"/>
              <a:t> correspondences </a:t>
            </a:r>
            <a:r>
              <a:rPr lang="en-US" b="1" smtClean="0"/>
              <a:t>x</a:t>
            </a:r>
            <a:r>
              <a:rPr lang="en-US" i="1" baseline="-25000" smtClean="0"/>
              <a:t>ij  </a:t>
            </a:r>
            <a:r>
              <a:rPr lang="en-US" smtClean="0"/>
              <a:t>to estimate </a:t>
            </a:r>
            <a:r>
              <a:rPr lang="en-US" i="1" smtClean="0"/>
              <a:t>m</a:t>
            </a:r>
            <a:r>
              <a:rPr lang="en-US" smtClean="0"/>
              <a:t> projection matrices </a:t>
            </a:r>
            <a:r>
              <a:rPr lang="en-US" b="1" smtClean="0"/>
              <a:t>A</a:t>
            </a:r>
            <a:r>
              <a:rPr lang="en-US" i="1" baseline="-25000" smtClean="0"/>
              <a:t>i</a:t>
            </a:r>
            <a:r>
              <a:rPr lang="en-US" smtClean="0"/>
              <a:t> and translation vectors </a:t>
            </a:r>
            <a:r>
              <a:rPr lang="en-US" b="1" smtClean="0"/>
              <a:t>b</a:t>
            </a:r>
            <a:r>
              <a:rPr lang="en-US" i="1" baseline="-25000" smtClean="0"/>
              <a:t>i</a:t>
            </a:r>
            <a:r>
              <a:rPr lang="en-US" smtClean="0"/>
              <a:t>, </a:t>
            </a:r>
            <a:br>
              <a:rPr lang="en-US" smtClean="0"/>
            </a:br>
            <a:r>
              <a:rPr lang="en-US" smtClean="0"/>
              <a:t>and </a:t>
            </a:r>
            <a:r>
              <a:rPr lang="en-US" i="1" smtClean="0"/>
              <a:t>n</a:t>
            </a:r>
            <a:r>
              <a:rPr lang="en-US" smtClean="0"/>
              <a:t> points </a:t>
            </a:r>
            <a:r>
              <a:rPr lang="en-US" b="1" smtClean="0"/>
              <a:t>X</a:t>
            </a:r>
            <a:r>
              <a:rPr lang="en-US" i="1" baseline="-10000" smtClean="0"/>
              <a:t>j</a:t>
            </a:r>
            <a:r>
              <a:rPr lang="en-US" smtClean="0"/>
              <a:t> 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mtClean="0"/>
              <a:t>The reconstruction is defined up to an arbitrary </a:t>
            </a:r>
            <a:r>
              <a:rPr lang="en-US" i="1" smtClean="0"/>
              <a:t>affine </a:t>
            </a:r>
            <a:r>
              <a:rPr lang="en-US" smtClean="0"/>
              <a:t>transformation </a:t>
            </a:r>
            <a:r>
              <a:rPr lang="en-US" b="1" smtClean="0"/>
              <a:t>Q </a:t>
            </a:r>
            <a:r>
              <a:rPr lang="en-US" smtClean="0"/>
              <a:t>(12 degrees of freedom):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mtClean="0"/>
              <a:t>We have 2</a:t>
            </a:r>
            <a:r>
              <a:rPr lang="en-US" i="1" smtClean="0"/>
              <a:t>mn </a:t>
            </a:r>
            <a:r>
              <a:rPr lang="en-US" smtClean="0"/>
              <a:t>knowns and 8</a:t>
            </a:r>
            <a:r>
              <a:rPr lang="en-US" i="1" smtClean="0"/>
              <a:t>m </a:t>
            </a:r>
            <a:r>
              <a:rPr lang="en-US" smtClean="0"/>
              <a:t>+ 3</a:t>
            </a:r>
            <a:r>
              <a:rPr lang="en-US" i="1" smtClean="0"/>
              <a:t>n</a:t>
            </a:r>
            <a:r>
              <a:rPr lang="en-US" smtClean="0"/>
              <a:t> unknowns (minus 12 dof for affine ambiguity)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mtClean="0"/>
              <a:t>Thus, we must have 2</a:t>
            </a:r>
            <a:r>
              <a:rPr lang="en-US" i="1" smtClean="0"/>
              <a:t>mn</a:t>
            </a:r>
            <a:r>
              <a:rPr lang="en-US" smtClean="0"/>
              <a:t> &gt;= 8</a:t>
            </a:r>
            <a:r>
              <a:rPr lang="en-US" i="1" smtClean="0"/>
              <a:t>m </a:t>
            </a:r>
            <a:r>
              <a:rPr lang="en-US" smtClean="0"/>
              <a:t>+ 3</a:t>
            </a:r>
            <a:r>
              <a:rPr lang="en-US" i="1" smtClean="0"/>
              <a:t>n </a:t>
            </a:r>
            <a:r>
              <a:rPr lang="en-US" smtClean="0"/>
              <a:t>– 12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mtClean="0"/>
              <a:t>For two views, we need four point correspondences</a:t>
            </a:r>
          </a:p>
        </p:txBody>
      </p:sp>
      <p:graphicFrame>
        <p:nvGraphicFramePr>
          <p:cNvPr id="103526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3810000"/>
          <a:ext cx="610711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4" name="Equation" r:id="rId4" imgW="2781000" imgH="457200" progId="Equation.3">
                  <p:embed/>
                </p:oleObj>
              </mc:Choice>
              <mc:Fallback>
                <p:oleObj name="Equation" r:id="rId4" imgW="27810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0"/>
                        <a:ext cx="6107113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What if we instead observe corresponding 2d image points?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 sz="1600" dirty="0" smtClean="0"/>
          </a:p>
          <a:p>
            <a:pPr marL="0">
              <a:buFont typeface="Arial" charset="0"/>
              <a:buNone/>
              <a:defRPr/>
            </a:pPr>
            <a:r>
              <a:rPr lang="en-US" dirty="0" smtClean="0"/>
              <a:t>Can we recover the camera parameters and 3d points?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4405313" y="2743200"/>
            <a:ext cx="0" cy="2743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466975" y="2514600"/>
            <a:ext cx="2405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cameras (2</a:t>
            </a:r>
            <a:r>
              <a:rPr lang="en-US" sz="800">
                <a:solidFill>
                  <a:srgbClr val="FF0000"/>
                </a:solidFill>
              </a:rPr>
              <a:t> </a:t>
            </a:r>
            <a:r>
              <a:rPr lang="en-US" i="1">
                <a:solidFill>
                  <a:srgbClr val="FF0000"/>
                </a:solidFill>
              </a:rPr>
              <a:t>m</a:t>
            </a:r>
            <a:r>
              <a:rPr lang="en-US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1100138" y="5486400"/>
            <a:ext cx="3124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1897063" y="5486400"/>
            <a:ext cx="1455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points (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625475" y="2924175"/>
          <a:ext cx="8137525" cy="232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8" name="Equation" r:id="rId4" imgW="3288960" imgH="939600" progId="Equation.3">
                  <p:embed/>
                </p:oleObj>
              </mc:Choice>
              <mc:Fallback>
                <p:oleObj name="Equation" r:id="rId4" imgW="328896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2924175"/>
                        <a:ext cx="8137525" cy="232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28800" y="6172200"/>
            <a:ext cx="64023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What rank is the matrix of 2D points?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Recap: Epipoles</a:t>
            </a:r>
          </a:p>
        </p:txBody>
      </p:sp>
      <p:graphicFrame>
        <p:nvGraphicFramePr>
          <p:cNvPr id="102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4476750" y="4202113"/>
          <a:ext cx="190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190440" imgH="177480" progId="Equation.3">
                  <p:embed/>
                </p:oleObj>
              </mc:Choice>
              <mc:Fallback>
                <p:oleObj name="Equation" r:id="rId3" imgW="190440" imgH="17748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202113"/>
                        <a:ext cx="1905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9" name="Group 7"/>
          <p:cNvGrpSpPr>
            <a:grpSpLocks/>
          </p:cNvGrpSpPr>
          <p:nvPr/>
        </p:nvGrpSpPr>
        <p:grpSpPr bwMode="auto">
          <a:xfrm>
            <a:off x="1600200" y="2562225"/>
            <a:ext cx="5600700" cy="4067175"/>
            <a:chOff x="1600200" y="1828800"/>
            <a:chExt cx="5600700" cy="4067175"/>
          </a:xfrm>
        </p:grpSpPr>
        <p:pic>
          <p:nvPicPr>
            <p:cNvPr id="103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0200" y="1828800"/>
              <a:ext cx="5600700" cy="406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2" name="TextBox 4"/>
            <p:cNvSpPr txBox="1">
              <a:spLocks noChangeArrowheads="1"/>
            </p:cNvSpPr>
            <p:nvPr/>
          </p:nvSpPr>
          <p:spPr bwMode="auto">
            <a:xfrm>
              <a:off x="6400800" y="4724400"/>
              <a:ext cx="6858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3600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990600"/>
            <a:ext cx="822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Point x in left image corresponds to </a:t>
            </a:r>
            <a:r>
              <a:rPr lang="en-US" sz="2400" b="1" dirty="0" err="1">
                <a:latin typeface="+mn-lt"/>
              </a:rPr>
              <a:t>epipolar</a:t>
            </a:r>
            <a:r>
              <a:rPr lang="en-US" sz="2400" b="1" dirty="0">
                <a:latin typeface="+mn-lt"/>
              </a:rPr>
              <a:t> line</a:t>
            </a:r>
            <a:r>
              <a:rPr lang="en-US" sz="2400" dirty="0">
                <a:latin typeface="+mn-lt"/>
              </a:rPr>
              <a:t> l’ in right image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err="1">
                <a:latin typeface="+mn-lt"/>
              </a:rPr>
              <a:t>Epipolar</a:t>
            </a:r>
            <a:r>
              <a:rPr lang="en-US" sz="2400" dirty="0">
                <a:latin typeface="+mn-lt"/>
              </a:rPr>
              <a:t> line passes through the </a:t>
            </a:r>
            <a:r>
              <a:rPr lang="en-US" sz="2400" dirty="0" err="1">
                <a:latin typeface="+mn-lt"/>
              </a:rPr>
              <a:t>epipole</a:t>
            </a:r>
            <a:r>
              <a:rPr lang="en-US" sz="2400" dirty="0">
                <a:latin typeface="+mn-lt"/>
              </a:rPr>
              <a:t> (the intersection of the cameras’ baseline with the image plane</a:t>
            </a:r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6324600" y="5686425"/>
          <a:ext cx="4651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686425"/>
                        <a:ext cx="4651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Affine structure from motion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800" smtClean="0"/>
              <a:t>Let’s create a 2</a:t>
            </a:r>
            <a:r>
              <a:rPr lang="en-US" sz="2800" i="1" smtClean="0"/>
              <a:t>m</a:t>
            </a:r>
            <a:r>
              <a:rPr lang="en-US" sz="2800" smtClean="0"/>
              <a:t> </a:t>
            </a:r>
            <a:r>
              <a:rPr lang="en-US" sz="2800" smtClean="0">
                <a:cs typeface="Arial" charset="0"/>
              </a:rPr>
              <a:t>×</a:t>
            </a:r>
            <a:r>
              <a:rPr lang="en-US" sz="2800" smtClean="0"/>
              <a:t> </a:t>
            </a:r>
            <a:r>
              <a:rPr lang="en-US" sz="2800" i="1" smtClean="0"/>
              <a:t>n </a:t>
            </a:r>
            <a:r>
              <a:rPr lang="en-US" sz="2800" smtClean="0"/>
              <a:t>data (measurement) matrix: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4800" y="1457325"/>
          <a:ext cx="8686800" cy="24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2" name="Equation" r:id="rId4" imgW="3276360" imgH="939600" progId="Equation.3">
                  <p:embed/>
                </p:oleObj>
              </mc:Choice>
              <mc:Fallback>
                <p:oleObj name="Equation" r:id="rId4" imgW="327636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57325"/>
                        <a:ext cx="8686800" cy="249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4648200" y="3957638"/>
            <a:ext cx="1354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cameras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(2</a:t>
            </a:r>
            <a:r>
              <a:rPr lang="en-US" sz="800">
                <a:solidFill>
                  <a:srgbClr val="FF0000"/>
                </a:solidFill>
              </a:rPr>
              <a:t> </a:t>
            </a:r>
            <a:r>
              <a:rPr lang="en-US" i="1">
                <a:solidFill>
                  <a:srgbClr val="FF0000"/>
                </a:solidFill>
              </a:rPr>
              <a:t>m </a:t>
            </a:r>
            <a:r>
              <a:rPr lang="en-US">
                <a:solidFill>
                  <a:srgbClr val="FF0000"/>
                </a:solidFill>
              </a:rPr>
              <a:t>×</a:t>
            </a:r>
            <a:r>
              <a:rPr lang="en-US" i="1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3)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6257925" y="3043238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points (3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×</a:t>
            </a:r>
            <a:r>
              <a:rPr lang="en-US" i="1">
                <a:solidFill>
                  <a:srgbClr val="FF0000"/>
                </a:solidFill>
              </a:rPr>
              <a:t> n</a:t>
            </a:r>
            <a:r>
              <a:rPr lang="en-US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52682" name="Text Box 10"/>
          <p:cNvSpPr txBox="1">
            <a:spLocks noChangeArrowheads="1"/>
          </p:cNvSpPr>
          <p:nvPr/>
        </p:nvSpPr>
        <p:spPr bwMode="auto">
          <a:xfrm>
            <a:off x="381000" y="5195888"/>
            <a:ext cx="838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The measurement matrix</a:t>
            </a:r>
            <a:r>
              <a:rPr lang="en-US" sz="2800" b="1">
                <a:latin typeface="Times New Roman" pitchFamily="18" charset="0"/>
              </a:rPr>
              <a:t> D = MS </a:t>
            </a:r>
            <a:r>
              <a:rPr lang="en-US" sz="2800"/>
              <a:t>must have rank 3!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76200" y="6140450"/>
            <a:ext cx="906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C. Tomasi and T. Kanade. </a:t>
            </a:r>
            <a:r>
              <a:rPr lang="en-US">
                <a:hlinkClick r:id="rId6"/>
              </a:rPr>
              <a:t>Shape and motion from image streams under orthography: </a:t>
            </a:r>
            <a:br>
              <a:rPr lang="en-US">
                <a:hlinkClick r:id="rId6"/>
              </a:rPr>
            </a:br>
            <a:r>
              <a:rPr lang="en-US">
                <a:hlinkClick r:id="rId6"/>
              </a:rPr>
              <a:t>A factorization method.</a:t>
            </a:r>
            <a:r>
              <a:rPr lang="en-US"/>
              <a:t> </a:t>
            </a:r>
            <a:r>
              <a:rPr lang="en-US" i="1"/>
              <a:t>IJCV</a:t>
            </a:r>
            <a:r>
              <a:rPr lang="en-US"/>
              <a:t>, 9(2):137-154, November 1992.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Factorizing the measurement matrix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85800" y="1238250"/>
          <a:ext cx="7772400" cy="508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6" name="Image" r:id="rId4" imgW="11949206" imgH="7911111" progId="Photoshop.Image.10">
                  <p:embed/>
                </p:oleObj>
              </mc:Choice>
              <mc:Fallback>
                <p:oleObj name="Image" r:id="rId4" imgW="11949206" imgH="7911111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155"/>
                      <a:stretch>
                        <a:fillRect/>
                      </a:stretch>
                    </p:blipFill>
                    <p:spPr bwMode="auto">
                      <a:xfrm>
                        <a:off x="685800" y="1238250"/>
                        <a:ext cx="7772400" cy="508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7648575" y="6470650"/>
            <a:ext cx="1419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M. Hebert</a:t>
            </a: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6705600" y="5105400"/>
            <a:ext cx="8509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Factorizing the measurement matrix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054100" y="1371600"/>
          <a:ext cx="71755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0" name="Image" r:id="rId4" imgW="10311111" imgH="7555556" progId="Photoshop.Image.10">
                  <p:embed/>
                </p:oleObj>
              </mc:Choice>
              <mc:Fallback>
                <p:oleObj name="Image" r:id="rId4" imgW="10311111" imgH="7555556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1371600"/>
                        <a:ext cx="71755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7648575" y="6470650"/>
            <a:ext cx="1419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M. Hebert</a:t>
            </a: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5334000" y="3505200"/>
            <a:ext cx="3200400" cy="1316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800" smtClean="0"/>
              <a:t>Singular value decomposition of 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Factorizing the measurement matrix</a:t>
            </a: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054100" y="1371600"/>
          <a:ext cx="71755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4" name="Image" r:id="rId4" imgW="10311111" imgH="7555556" progId="Photoshop.Image.10">
                  <p:embed/>
                </p:oleObj>
              </mc:Choice>
              <mc:Fallback>
                <p:oleObj name="Image" r:id="rId4" imgW="10311111" imgH="7555556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1371600"/>
                        <a:ext cx="71755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7648575" y="6470650"/>
            <a:ext cx="1419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M. Hebert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smtClean="0"/>
              <a:t>Singular value decomposition of 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Factorizing the measurement matrix</a:t>
            </a: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685800" y="1371600"/>
          <a:ext cx="7086600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8" name="Image" r:id="rId4" imgW="11250794" imgH="7961905" progId="Photoshop.Image.10">
                  <p:embed/>
                </p:oleObj>
              </mc:Choice>
              <mc:Fallback>
                <p:oleObj name="Image" r:id="rId4" imgW="11250794" imgH="7961905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7086600" cy="501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7648575" y="6583363"/>
            <a:ext cx="1419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M. Hebert</a:t>
            </a: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4114800" y="3124200"/>
            <a:ext cx="4038600" cy="1189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762000" y="4191000"/>
            <a:ext cx="6858000" cy="243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en-US" sz="2800" smtClean="0"/>
              <a:t>Obtaining a factorization from SVD: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Factorizing the measurement matrix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685800" y="1371600"/>
          <a:ext cx="7086600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4" name="Image" r:id="rId4" imgW="11250794" imgH="7961905" progId="Photoshop.Image.10">
                  <p:embed/>
                </p:oleObj>
              </mc:Choice>
              <mc:Fallback>
                <p:oleObj name="Image" r:id="rId4" imgW="11250794" imgH="7961905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7086600" cy="501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7648575" y="6583363"/>
            <a:ext cx="1419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M. Hebert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en-US" sz="2800" smtClean="0"/>
              <a:t>Obtaining a factorization from SVD: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994150" y="5029200"/>
          <a:ext cx="41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5" name="Equation" r:id="rId6" imgW="164880" imgH="203040" progId="Equation.3">
                  <p:embed/>
                </p:oleObj>
              </mc:Choice>
              <mc:Fallback>
                <p:oleObj name="Equation" r:id="rId6" imgW="1648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5029200"/>
                        <a:ext cx="419100" cy="3810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6216650" y="5013325"/>
          <a:ext cx="4175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6" name="Equation" r:id="rId8" imgW="164880" imgH="203040" progId="Equation.3">
                  <p:embed/>
                </p:oleObj>
              </mc:Choice>
              <mc:Fallback>
                <p:oleObj name="Equation" r:id="rId8" imgW="1648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5013325"/>
                        <a:ext cx="417513" cy="3810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Affine ambiguity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657600"/>
            <a:ext cx="7924800" cy="29718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The decomposition is not unique. We get the same </a:t>
            </a:r>
            <a:r>
              <a:rPr lang="en-US" b="1" dirty="0" smtClean="0"/>
              <a:t>D </a:t>
            </a:r>
            <a:r>
              <a:rPr lang="en-US" dirty="0" smtClean="0"/>
              <a:t>by using any 3</a:t>
            </a:r>
            <a:r>
              <a:rPr lang="en-US" dirty="0" smtClean="0">
                <a:cs typeface="Arial" pitchFamily="34" charset="0"/>
              </a:rPr>
              <a:t>×</a:t>
            </a:r>
            <a:r>
              <a:rPr lang="en-US" dirty="0" smtClean="0"/>
              <a:t>3 matrix </a:t>
            </a:r>
            <a:r>
              <a:rPr lang="en-US" b="1" dirty="0" smtClean="0"/>
              <a:t>C </a:t>
            </a:r>
            <a:r>
              <a:rPr lang="en-US" dirty="0" smtClean="0"/>
              <a:t>and applying the transformations </a:t>
            </a:r>
            <a:r>
              <a:rPr lang="en-US" b="1" dirty="0" smtClean="0"/>
              <a:t>A </a:t>
            </a:r>
            <a:r>
              <a:rPr lang="en-US" b="1" dirty="0" smtClean="0">
                <a:cs typeface="Arial" pitchFamily="34" charset="0"/>
              </a:rPr>
              <a:t>→ </a:t>
            </a:r>
            <a:r>
              <a:rPr lang="en-US" b="1" dirty="0" smtClean="0"/>
              <a:t>AC, X </a:t>
            </a:r>
            <a:r>
              <a:rPr lang="en-US" b="1" dirty="0" smtClean="0">
                <a:cs typeface="Arial" pitchFamily="34" charset="0"/>
              </a:rPr>
              <a:t>→</a:t>
            </a:r>
            <a:r>
              <a:rPr lang="en-US" b="1" dirty="0" smtClean="0"/>
              <a:t>C</a:t>
            </a:r>
            <a:r>
              <a:rPr lang="en-US" b="1" baseline="30000" dirty="0" smtClean="0"/>
              <a:t>-1</a:t>
            </a:r>
            <a:r>
              <a:rPr lang="en-US" b="1" dirty="0" smtClean="0"/>
              <a:t>X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That is because we have only an affine transformation and we have not enforced any Euclidean constraints (like forcing the image axes to be perpendicular, for example)</a:t>
            </a:r>
          </a:p>
        </p:txBody>
      </p:sp>
      <p:graphicFrame>
        <p:nvGraphicFramePr>
          <p:cNvPr id="1331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43000" y="990600"/>
          <a:ext cx="6858000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4" name="Image" r:id="rId4" imgW="11746032" imgH="4482540" progId="Photoshop.Image.10">
                  <p:embed/>
                </p:oleObj>
              </mc:Choice>
              <mc:Fallback>
                <p:oleObj name="Image" r:id="rId4" imgW="11746032" imgH="4482540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6858000" cy="261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648575" y="6470650"/>
            <a:ext cx="1419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M. Hebert</a:t>
            </a:r>
          </a:p>
        </p:txBody>
      </p:sp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6842125" y="2046288"/>
          <a:ext cx="35401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5" name="Equation" r:id="rId6" imgW="139680" imgH="215640" progId="Equation.3">
                  <p:embed/>
                </p:oleObj>
              </mc:Choice>
              <mc:Fallback>
                <p:oleObj name="Equation" r:id="rId6" imgW="13968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5" y="2046288"/>
                        <a:ext cx="354013" cy="404812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5"/>
          <p:cNvGraphicFramePr>
            <a:graphicFrameLocks noChangeAspect="1"/>
          </p:cNvGraphicFramePr>
          <p:nvPr/>
        </p:nvGraphicFramePr>
        <p:xfrm>
          <a:off x="4240213" y="2057400"/>
          <a:ext cx="41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6" name="Equation" r:id="rId8" imgW="164880" imgH="203040" progId="Equation.3">
                  <p:embed/>
                </p:oleObj>
              </mc:Choice>
              <mc:Fallback>
                <p:oleObj name="Equation" r:id="rId8" imgW="1648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213" y="2057400"/>
                        <a:ext cx="419100" cy="3810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6"/>
          <p:cNvGraphicFramePr>
            <a:graphicFrameLocks noChangeAspect="1"/>
          </p:cNvGraphicFramePr>
          <p:nvPr/>
        </p:nvGraphicFramePr>
        <p:xfrm>
          <a:off x="6781800" y="2057400"/>
          <a:ext cx="4175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7" name="Equation" r:id="rId10" imgW="164880" imgH="203040" progId="Equation.3">
                  <p:embed/>
                </p:oleObj>
              </mc:Choice>
              <mc:Fallback>
                <p:oleObj name="Equation" r:id="rId10" imgW="16488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057400"/>
                        <a:ext cx="417513" cy="3810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95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943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mtClean="0"/>
              <a:t>Orthographic: image axes are perpendicular and of unit length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Eliminating the affine ambiguity</a:t>
            </a:r>
          </a:p>
        </p:txBody>
      </p:sp>
      <p:sp>
        <p:nvSpPr>
          <p:cNvPr id="24580" name="Freeform 5"/>
          <p:cNvSpPr>
            <a:spLocks/>
          </p:cNvSpPr>
          <p:nvPr/>
        </p:nvSpPr>
        <p:spPr bwMode="auto">
          <a:xfrm>
            <a:off x="2068513" y="3352800"/>
            <a:ext cx="2079625" cy="2130425"/>
          </a:xfrm>
          <a:custGeom>
            <a:avLst/>
            <a:gdLst>
              <a:gd name="T0" fmla="*/ 0 w 1842"/>
              <a:gd name="T1" fmla="*/ 2147483647 h 1847"/>
              <a:gd name="T2" fmla="*/ 2147483647 w 1842"/>
              <a:gd name="T3" fmla="*/ 0 h 1847"/>
              <a:gd name="T4" fmla="*/ 2147483647 w 1842"/>
              <a:gd name="T5" fmla="*/ 2147483647 h 1847"/>
              <a:gd name="T6" fmla="*/ 0 w 1842"/>
              <a:gd name="T7" fmla="*/ 2147483647 h 1847"/>
              <a:gd name="T8" fmla="*/ 0 w 1842"/>
              <a:gd name="T9" fmla="*/ 2147483647 h 18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2"/>
              <a:gd name="T16" fmla="*/ 0 h 1847"/>
              <a:gd name="T17" fmla="*/ 1842 w 1842"/>
              <a:gd name="T18" fmla="*/ 1847 h 18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2" h="1847">
                <a:moveTo>
                  <a:pt x="0" y="660"/>
                </a:moveTo>
                <a:lnTo>
                  <a:pt x="1842" y="0"/>
                </a:lnTo>
                <a:lnTo>
                  <a:pt x="1842" y="1186"/>
                </a:lnTo>
                <a:lnTo>
                  <a:pt x="0" y="1847"/>
                </a:lnTo>
                <a:lnTo>
                  <a:pt x="0" y="66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2747963" y="4581525"/>
            <a:ext cx="3214687" cy="9445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Freeform 7"/>
          <p:cNvSpPr>
            <a:spLocks/>
          </p:cNvSpPr>
          <p:nvPr/>
        </p:nvSpPr>
        <p:spPr bwMode="auto">
          <a:xfrm>
            <a:off x="2066925" y="4560888"/>
            <a:ext cx="1588" cy="922337"/>
          </a:xfrm>
          <a:custGeom>
            <a:avLst/>
            <a:gdLst>
              <a:gd name="T0" fmla="*/ 0 w 1"/>
              <a:gd name="T1" fmla="*/ 2147483647 h 702"/>
              <a:gd name="T2" fmla="*/ 0 w 1"/>
              <a:gd name="T3" fmla="*/ 0 h 702"/>
              <a:gd name="T4" fmla="*/ 0 60000 65536"/>
              <a:gd name="T5" fmla="*/ 0 60000 65536"/>
              <a:gd name="T6" fmla="*/ 0 w 1"/>
              <a:gd name="T7" fmla="*/ 0 h 702"/>
              <a:gd name="T8" fmla="*/ 1 w 1"/>
              <a:gd name="T9" fmla="*/ 702 h 7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02">
                <a:moveTo>
                  <a:pt x="0" y="702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Freeform 8"/>
          <p:cNvSpPr>
            <a:spLocks/>
          </p:cNvSpPr>
          <p:nvPr/>
        </p:nvSpPr>
        <p:spPr bwMode="auto">
          <a:xfrm>
            <a:off x="2068513" y="5200650"/>
            <a:ext cx="769937" cy="279400"/>
          </a:xfrm>
          <a:custGeom>
            <a:avLst/>
            <a:gdLst>
              <a:gd name="T0" fmla="*/ 0 w 485"/>
              <a:gd name="T1" fmla="*/ 2147483647 h 176"/>
              <a:gd name="T2" fmla="*/ 2147483647 w 485"/>
              <a:gd name="T3" fmla="*/ 0 h 176"/>
              <a:gd name="T4" fmla="*/ 0 60000 65536"/>
              <a:gd name="T5" fmla="*/ 0 60000 65536"/>
              <a:gd name="T6" fmla="*/ 0 w 485"/>
              <a:gd name="T7" fmla="*/ 0 h 176"/>
              <a:gd name="T8" fmla="*/ 485 w 485"/>
              <a:gd name="T9" fmla="*/ 176 h 1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5" h="176">
                <a:moveTo>
                  <a:pt x="0" y="176"/>
                </a:moveTo>
                <a:lnTo>
                  <a:pt x="485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Oval 9"/>
          <p:cNvSpPr>
            <a:spLocks noChangeArrowheads="1"/>
          </p:cNvSpPr>
          <p:nvPr/>
        </p:nvSpPr>
        <p:spPr bwMode="auto">
          <a:xfrm>
            <a:off x="5902325" y="5464175"/>
            <a:ext cx="93663" cy="9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Oval 10"/>
          <p:cNvSpPr>
            <a:spLocks noChangeArrowheads="1"/>
          </p:cNvSpPr>
          <p:nvPr/>
        </p:nvSpPr>
        <p:spPr bwMode="auto">
          <a:xfrm>
            <a:off x="2687638" y="4518025"/>
            <a:ext cx="93662" cy="9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2628900" y="414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x</a:t>
            </a:r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6021388" y="51482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X</a:t>
            </a:r>
          </a:p>
        </p:txBody>
      </p:sp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2362200" y="5257800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a</a:t>
            </a:r>
            <a:r>
              <a:rPr lang="en-US" baseline="-25000"/>
              <a:t>1</a:t>
            </a:r>
          </a:p>
        </p:txBody>
      </p:sp>
      <p:sp>
        <p:nvSpPr>
          <p:cNvPr id="24589" name="Text Box 14"/>
          <p:cNvSpPr txBox="1">
            <a:spLocks noChangeArrowheads="1"/>
          </p:cNvSpPr>
          <p:nvPr/>
        </p:nvSpPr>
        <p:spPr bwMode="auto">
          <a:xfrm>
            <a:off x="1590675" y="4724400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a</a:t>
            </a:r>
            <a:r>
              <a:rPr lang="en-US" baseline="-25000"/>
              <a:t>2</a:t>
            </a:r>
          </a:p>
        </p:txBody>
      </p:sp>
      <p:sp>
        <p:nvSpPr>
          <p:cNvPr id="24590" name="Text Box 15"/>
          <p:cNvSpPr txBox="1">
            <a:spLocks noChangeArrowheads="1"/>
          </p:cNvSpPr>
          <p:nvPr/>
        </p:nvSpPr>
        <p:spPr bwMode="auto">
          <a:xfrm>
            <a:off x="5943600" y="3429000"/>
            <a:ext cx="146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</a:t>
            </a:r>
            <a:r>
              <a:rPr lang="en-US" baseline="-25000"/>
              <a:t>1 </a:t>
            </a:r>
            <a:r>
              <a:rPr lang="en-US">
                <a:cs typeface="Arial" charset="0"/>
              </a:rPr>
              <a:t>· </a:t>
            </a:r>
            <a:r>
              <a:rPr lang="en-US" b="1">
                <a:cs typeface="Arial" charset="0"/>
              </a:rPr>
              <a:t>a</a:t>
            </a:r>
            <a:r>
              <a:rPr lang="en-US" baseline="-25000">
                <a:cs typeface="Arial" charset="0"/>
              </a:rPr>
              <a:t>2 </a:t>
            </a:r>
            <a:r>
              <a:rPr lang="en-US">
                <a:cs typeface="Arial" charset="0"/>
              </a:rPr>
              <a:t>= 0</a:t>
            </a:r>
          </a:p>
        </p:txBody>
      </p:sp>
      <p:sp>
        <p:nvSpPr>
          <p:cNvPr id="24591" name="Text Box 16"/>
          <p:cNvSpPr txBox="1">
            <a:spLocks noChangeArrowheads="1"/>
          </p:cNvSpPr>
          <p:nvPr/>
        </p:nvSpPr>
        <p:spPr bwMode="auto">
          <a:xfrm>
            <a:off x="5867400" y="4191000"/>
            <a:ext cx="212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|</a:t>
            </a:r>
            <a:r>
              <a:rPr lang="en-US" b="1"/>
              <a:t>a</a:t>
            </a:r>
            <a:r>
              <a:rPr lang="en-US" baseline="-25000"/>
              <a:t>1</a:t>
            </a:r>
            <a:r>
              <a:rPr lang="en-US">
                <a:cs typeface="Arial" charset="0"/>
              </a:rPr>
              <a:t>|</a:t>
            </a:r>
            <a:r>
              <a:rPr lang="en-US" baseline="30000">
                <a:cs typeface="Arial" charset="0"/>
              </a:rPr>
              <a:t>2</a:t>
            </a:r>
            <a:r>
              <a:rPr lang="en-US">
                <a:cs typeface="Arial" charset="0"/>
              </a:rPr>
              <a:t> = |</a:t>
            </a:r>
            <a:r>
              <a:rPr lang="en-US" b="1">
                <a:cs typeface="Arial" charset="0"/>
              </a:rPr>
              <a:t>a</a:t>
            </a:r>
            <a:r>
              <a:rPr lang="en-US" baseline="-25000">
                <a:cs typeface="Arial" charset="0"/>
              </a:rPr>
              <a:t>2</a:t>
            </a:r>
            <a:r>
              <a:rPr lang="en-US"/>
              <a:t>|</a:t>
            </a:r>
            <a:r>
              <a:rPr lang="en-US" baseline="30000"/>
              <a:t>2</a:t>
            </a:r>
            <a:r>
              <a:rPr lang="en-US" baseline="-25000">
                <a:cs typeface="Arial" charset="0"/>
              </a:rPr>
              <a:t> </a:t>
            </a:r>
            <a:r>
              <a:rPr lang="en-US">
                <a:cs typeface="Arial" charset="0"/>
              </a:rPr>
              <a:t>= 1</a:t>
            </a:r>
          </a:p>
        </p:txBody>
      </p:sp>
      <p:sp>
        <p:nvSpPr>
          <p:cNvPr id="24592" name="Text Box 17"/>
          <p:cNvSpPr txBox="1">
            <a:spLocks noChangeArrowheads="1"/>
          </p:cNvSpPr>
          <p:nvPr/>
        </p:nvSpPr>
        <p:spPr bwMode="auto">
          <a:xfrm>
            <a:off x="7648575" y="6470650"/>
            <a:ext cx="1419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M. Hebert</a:t>
            </a:r>
          </a:p>
        </p:txBody>
      </p:sp>
      <p:sp>
        <p:nvSpPr>
          <p:cNvPr id="24593" name="Freeform 18"/>
          <p:cNvSpPr>
            <a:spLocks/>
          </p:cNvSpPr>
          <p:nvPr/>
        </p:nvSpPr>
        <p:spPr bwMode="auto">
          <a:xfrm>
            <a:off x="2057400" y="5181600"/>
            <a:ext cx="228600" cy="209550"/>
          </a:xfrm>
          <a:custGeom>
            <a:avLst/>
            <a:gdLst>
              <a:gd name="T0" fmla="*/ 0 w 144"/>
              <a:gd name="T1" fmla="*/ 2147483647 h 132"/>
              <a:gd name="T2" fmla="*/ 2147483647 w 144"/>
              <a:gd name="T3" fmla="*/ 0 h 132"/>
              <a:gd name="T4" fmla="*/ 2147483647 w 144"/>
              <a:gd name="T5" fmla="*/ 2147483647 h 132"/>
              <a:gd name="T6" fmla="*/ 0 60000 65536"/>
              <a:gd name="T7" fmla="*/ 0 60000 65536"/>
              <a:gd name="T8" fmla="*/ 0 60000 65536"/>
              <a:gd name="T9" fmla="*/ 0 w 144"/>
              <a:gd name="T10" fmla="*/ 0 h 132"/>
              <a:gd name="T11" fmla="*/ 144 w 144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32">
                <a:moveTo>
                  <a:pt x="0" y="48"/>
                </a:moveTo>
                <a:lnTo>
                  <a:pt x="144" y="0"/>
                </a:lnTo>
                <a:lnTo>
                  <a:pt x="144" y="132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Solve for orthographic constraints</a:t>
            </a:r>
          </a:p>
        </p:txBody>
      </p:sp>
      <p:sp>
        <p:nvSpPr>
          <p:cNvPr id="14343" name="Content Placeholder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Solve for </a:t>
            </a:r>
            <a:r>
              <a:rPr lang="en-US" b="1" smtClean="0"/>
              <a:t>L = CC</a:t>
            </a:r>
            <a:r>
              <a:rPr lang="en-US" b="1" baseline="30000" smtClean="0"/>
              <a:t>T</a:t>
            </a:r>
            <a:endParaRPr lang="en-US" baseline="30000" smtClean="0"/>
          </a:p>
          <a:p>
            <a:pPr>
              <a:lnSpc>
                <a:spcPct val="90000"/>
              </a:lnSpc>
            </a:pPr>
            <a:r>
              <a:rPr lang="en-US" smtClean="0"/>
              <a:t>Recover </a:t>
            </a:r>
            <a:r>
              <a:rPr lang="en-US" b="1" smtClean="0"/>
              <a:t>C</a:t>
            </a:r>
            <a:r>
              <a:rPr lang="en-US" smtClean="0"/>
              <a:t> from </a:t>
            </a:r>
            <a:r>
              <a:rPr lang="en-US" b="1" smtClean="0"/>
              <a:t>L</a:t>
            </a:r>
            <a:r>
              <a:rPr lang="en-US" smtClean="0"/>
              <a:t> by Cholesky decomposition: </a:t>
            </a:r>
            <a:r>
              <a:rPr lang="en-US" b="1" smtClean="0"/>
              <a:t>L = CC</a:t>
            </a:r>
            <a:r>
              <a:rPr lang="en-US" b="1" baseline="30000" smtClean="0"/>
              <a:t>T</a:t>
            </a:r>
          </a:p>
          <a:p>
            <a:pPr>
              <a:lnSpc>
                <a:spcPct val="90000"/>
              </a:lnSpc>
            </a:pPr>
            <a:r>
              <a:rPr lang="en-US" smtClean="0"/>
              <a:t>Update </a:t>
            </a:r>
            <a:r>
              <a:rPr lang="en-US" b="1" smtClean="0"/>
              <a:t>A</a:t>
            </a:r>
            <a:r>
              <a:rPr lang="en-US" smtClean="0"/>
              <a:t> and </a:t>
            </a:r>
            <a:r>
              <a:rPr lang="en-US" b="1" smtClean="0"/>
              <a:t>X</a:t>
            </a:r>
            <a:r>
              <a:rPr lang="en-US" smtClean="0"/>
              <a:t>: </a:t>
            </a:r>
            <a:r>
              <a:rPr lang="en-US" b="1" smtClean="0"/>
              <a:t> A = AC, X = C</a:t>
            </a:r>
            <a:r>
              <a:rPr lang="en-US" b="1" baseline="30000" smtClean="0"/>
              <a:t>-1</a:t>
            </a:r>
            <a:r>
              <a:rPr lang="en-US" b="1" smtClean="0"/>
              <a:t>X</a:t>
            </a:r>
          </a:p>
          <a:p>
            <a:endParaRPr lang="en-US" baseline="30000" smtClean="0"/>
          </a:p>
          <a:p>
            <a:endParaRPr lang="en-US" smtClean="0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5638800" y="2057400"/>
          <a:ext cx="1751013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8" name="Equation" r:id="rId3" imgW="660240" imgH="482400" progId="Equation.3">
                  <p:embed/>
                </p:oleObj>
              </mc:Choice>
              <mc:Fallback>
                <p:oleObj name="Equation" r:id="rId3" imgW="66024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057400"/>
                        <a:ext cx="1751013" cy="127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4495800" y="2514600"/>
            <a:ext cx="1023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where</a:t>
            </a:r>
            <a:endParaRPr lang="en-US"/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957262"/>
              </p:ext>
            </p:extLst>
          </p:nvPr>
        </p:nvGraphicFramePr>
        <p:xfrm>
          <a:off x="1952625" y="1862138"/>
          <a:ext cx="23241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9" name="Equation" r:id="rId5" imgW="876240" imgH="241200" progId="Equation.3">
                  <p:embed/>
                </p:oleObj>
              </mc:Choice>
              <mc:Fallback>
                <p:oleObj name="Equation" r:id="rId5" imgW="87624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1862138"/>
                        <a:ext cx="2324100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456536"/>
              </p:ext>
            </p:extLst>
          </p:nvPr>
        </p:nvGraphicFramePr>
        <p:xfrm>
          <a:off x="1947863" y="2438400"/>
          <a:ext cx="23558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0" name="Equation" r:id="rId7" imgW="888840" imgH="241200" progId="Equation.3">
                  <p:embed/>
                </p:oleObj>
              </mc:Choice>
              <mc:Fallback>
                <p:oleObj name="Equation" r:id="rId7" imgW="88884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2438400"/>
                        <a:ext cx="235585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41655"/>
              </p:ext>
            </p:extLst>
          </p:nvPr>
        </p:nvGraphicFramePr>
        <p:xfrm>
          <a:off x="1965325" y="2971800"/>
          <a:ext cx="23907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1" name="Equation" r:id="rId9" imgW="901440" imgH="241200" progId="Equation.3">
                  <p:embed/>
                </p:oleObj>
              </mc:Choice>
              <mc:Fallback>
                <p:oleObj name="Equation" r:id="rId9" imgW="90144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2971800"/>
                        <a:ext cx="239077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TextBox 30"/>
          <p:cNvSpPr txBox="1">
            <a:spLocks noChangeArrowheads="1"/>
          </p:cNvSpPr>
          <p:nvPr/>
        </p:nvSpPr>
        <p:spPr bwMode="auto">
          <a:xfrm>
            <a:off x="4343400" y="5367338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~</a:t>
            </a:r>
          </a:p>
        </p:txBody>
      </p:sp>
      <p:sp>
        <p:nvSpPr>
          <p:cNvPr id="14346" name="TextBox 31"/>
          <p:cNvSpPr txBox="1">
            <a:spLocks noChangeArrowheads="1"/>
          </p:cNvSpPr>
          <p:nvPr/>
        </p:nvSpPr>
        <p:spPr bwMode="auto">
          <a:xfrm>
            <a:off x="6038850" y="5383213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~</a:t>
            </a:r>
          </a:p>
        </p:txBody>
      </p:sp>
      <p:sp>
        <p:nvSpPr>
          <p:cNvPr id="14347" name="TextBox 32"/>
          <p:cNvSpPr txBox="1">
            <a:spLocks noChangeArrowheads="1"/>
          </p:cNvSpPr>
          <p:nvPr/>
        </p:nvSpPr>
        <p:spPr bwMode="auto">
          <a:xfrm>
            <a:off x="1066800" y="1066800"/>
            <a:ext cx="4687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Three equations for each image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 summary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150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Given: </a:t>
            </a:r>
            <a:r>
              <a:rPr lang="en-US" i="1" dirty="0" smtClean="0"/>
              <a:t>m </a:t>
            </a:r>
            <a:r>
              <a:rPr lang="en-US" dirty="0" smtClean="0"/>
              <a:t>images and </a:t>
            </a:r>
            <a:r>
              <a:rPr lang="en-US" i="1" dirty="0" smtClean="0"/>
              <a:t>n </a:t>
            </a:r>
            <a:r>
              <a:rPr lang="en-US" dirty="0" smtClean="0"/>
              <a:t>tracked features </a:t>
            </a:r>
            <a:r>
              <a:rPr lang="en-US" b="1" dirty="0" err="1" smtClean="0"/>
              <a:t>x</a:t>
            </a:r>
            <a:r>
              <a:rPr lang="en-US" i="1" baseline="-25000" dirty="0" err="1" smtClean="0"/>
              <a:t>ij</a:t>
            </a:r>
            <a:endParaRPr lang="en-US" i="1" baseline="-25000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For each image </a:t>
            </a:r>
            <a:r>
              <a:rPr lang="en-US" i="1" dirty="0" err="1" smtClean="0"/>
              <a:t>i</a:t>
            </a:r>
            <a:r>
              <a:rPr lang="en-US" i="1" dirty="0" smtClean="0"/>
              <a:t>, c</a:t>
            </a:r>
            <a:r>
              <a:rPr lang="en-US" dirty="0" smtClean="0"/>
              <a:t>enter the feature coordinates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Construct a 2</a:t>
            </a:r>
            <a:r>
              <a:rPr lang="en-US" i="1" dirty="0" smtClean="0"/>
              <a:t>m </a:t>
            </a:r>
            <a:r>
              <a:rPr lang="en-US" dirty="0" smtClean="0">
                <a:cs typeface="Arial" pitchFamily="34" charset="0"/>
              </a:rPr>
              <a:t>×</a:t>
            </a:r>
            <a:r>
              <a:rPr lang="en-US" dirty="0" smtClean="0"/>
              <a:t> </a:t>
            </a:r>
            <a:r>
              <a:rPr lang="en-US" i="1" dirty="0" smtClean="0"/>
              <a:t>n </a:t>
            </a:r>
            <a:r>
              <a:rPr lang="en-US" dirty="0" smtClean="0"/>
              <a:t>measurement matrix </a:t>
            </a:r>
            <a:r>
              <a:rPr lang="en-US" b="1" dirty="0" smtClean="0"/>
              <a:t>D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smtClean="0"/>
              <a:t>Column </a:t>
            </a:r>
            <a:r>
              <a:rPr lang="en-US" i="1" dirty="0" smtClean="0"/>
              <a:t>j </a:t>
            </a:r>
            <a:r>
              <a:rPr lang="en-US" dirty="0" smtClean="0"/>
              <a:t>contains the projection of point </a:t>
            </a:r>
            <a:r>
              <a:rPr lang="en-US" i="1" dirty="0" smtClean="0"/>
              <a:t>j </a:t>
            </a:r>
            <a:r>
              <a:rPr lang="en-US" dirty="0" smtClean="0"/>
              <a:t>in all views</a:t>
            </a:r>
          </a:p>
          <a:p>
            <a:pPr lvl="1">
              <a:defRPr/>
            </a:pPr>
            <a:r>
              <a:rPr lang="en-US" dirty="0" smtClean="0"/>
              <a:t>Row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contains one coordinate of the projections of all the </a:t>
            </a:r>
            <a:r>
              <a:rPr lang="en-US" i="1" dirty="0" smtClean="0"/>
              <a:t>n </a:t>
            </a:r>
            <a:r>
              <a:rPr lang="en-US" dirty="0" smtClean="0"/>
              <a:t>points in image </a:t>
            </a:r>
            <a:r>
              <a:rPr lang="en-US" i="1" dirty="0" err="1" smtClean="0"/>
              <a:t>i</a:t>
            </a:r>
            <a:endParaRPr lang="en-US" i="1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Factorize </a:t>
            </a:r>
            <a:r>
              <a:rPr lang="en-US" b="1" dirty="0" smtClean="0"/>
              <a:t>D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smtClean="0"/>
              <a:t>Compute SVD: </a:t>
            </a:r>
            <a:r>
              <a:rPr lang="en-US" b="1" dirty="0" smtClean="0"/>
              <a:t>D </a:t>
            </a:r>
            <a:r>
              <a:rPr lang="en-US" dirty="0" smtClean="0"/>
              <a:t>=</a:t>
            </a:r>
            <a:r>
              <a:rPr lang="en-US" b="1" dirty="0" smtClean="0"/>
              <a:t> U W V</a:t>
            </a:r>
            <a:r>
              <a:rPr lang="en-US" b="1" baseline="30000" dirty="0" smtClean="0"/>
              <a:t>T</a:t>
            </a:r>
          </a:p>
          <a:p>
            <a:pPr lvl="1">
              <a:defRPr/>
            </a:pPr>
            <a:r>
              <a:rPr lang="en-US" dirty="0" smtClean="0"/>
              <a:t>Create </a:t>
            </a:r>
            <a:r>
              <a:rPr lang="en-US" b="1" dirty="0" smtClean="0"/>
              <a:t>U</a:t>
            </a:r>
            <a:r>
              <a:rPr lang="en-US" baseline="-25000" dirty="0" smtClean="0"/>
              <a:t>3</a:t>
            </a:r>
            <a:r>
              <a:rPr lang="en-US" dirty="0" smtClean="0"/>
              <a:t> by taking the first 3 columns of </a:t>
            </a:r>
            <a:r>
              <a:rPr lang="en-US" b="1" dirty="0" smtClean="0"/>
              <a:t>U</a:t>
            </a:r>
          </a:p>
          <a:p>
            <a:pPr lvl="1">
              <a:defRPr/>
            </a:pPr>
            <a:r>
              <a:rPr lang="en-US" dirty="0" smtClean="0"/>
              <a:t>Create </a:t>
            </a:r>
            <a:r>
              <a:rPr lang="en-US" b="1" dirty="0" smtClean="0"/>
              <a:t>V</a:t>
            </a:r>
            <a:r>
              <a:rPr lang="en-US" baseline="-25000" dirty="0" smtClean="0"/>
              <a:t>3</a:t>
            </a:r>
            <a:r>
              <a:rPr lang="en-US" dirty="0" smtClean="0"/>
              <a:t> by taking the first 3 columns of </a:t>
            </a:r>
            <a:r>
              <a:rPr lang="en-US" b="1" dirty="0" smtClean="0"/>
              <a:t>V</a:t>
            </a:r>
          </a:p>
          <a:p>
            <a:pPr lvl="1">
              <a:defRPr/>
            </a:pPr>
            <a:r>
              <a:rPr lang="en-US" dirty="0" smtClean="0"/>
              <a:t>Create </a:t>
            </a:r>
            <a:r>
              <a:rPr lang="en-US" b="1" dirty="0" smtClean="0"/>
              <a:t>W</a:t>
            </a:r>
            <a:r>
              <a:rPr lang="en-US" baseline="-25000" dirty="0" smtClean="0"/>
              <a:t>3</a:t>
            </a:r>
            <a:r>
              <a:rPr lang="en-US" dirty="0" smtClean="0"/>
              <a:t> by taking the upper left 3 </a:t>
            </a:r>
            <a:r>
              <a:rPr lang="en-US" dirty="0" smtClean="0">
                <a:cs typeface="Arial" pitchFamily="34" charset="0"/>
              </a:rPr>
              <a:t>×</a:t>
            </a:r>
            <a:r>
              <a:rPr lang="en-US" dirty="0" smtClean="0"/>
              <a:t> 3 block of</a:t>
            </a:r>
            <a:r>
              <a:rPr lang="en-US" i="1" dirty="0" smtClean="0"/>
              <a:t> </a:t>
            </a:r>
            <a:r>
              <a:rPr lang="en-US" b="1" dirty="0" smtClean="0"/>
              <a:t>W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Create the </a:t>
            </a:r>
            <a:r>
              <a:rPr lang="en-US" dirty="0" smtClean="0"/>
              <a:t>motion</a:t>
            </a:r>
            <a:r>
              <a:rPr lang="en-US" dirty="0"/>
              <a:t> </a:t>
            </a:r>
            <a:r>
              <a:rPr lang="en-US" dirty="0" smtClean="0"/>
              <a:t>(affine)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shape (3D) </a:t>
            </a:r>
            <a:r>
              <a:rPr lang="en-US" dirty="0" smtClean="0"/>
              <a:t>matrices:</a:t>
            </a:r>
          </a:p>
          <a:p>
            <a:pPr marL="457200" lvl="1" indent="0">
              <a:buNone/>
              <a:defRPr/>
            </a:pPr>
            <a:r>
              <a:rPr lang="en-US" b="1" dirty="0" smtClean="0"/>
              <a:t>	A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b="1" dirty="0" smtClean="0"/>
              <a:t>U</a:t>
            </a:r>
            <a:r>
              <a:rPr lang="en-US" baseline="-25000" dirty="0" smtClean="0"/>
              <a:t>3</a:t>
            </a:r>
            <a:r>
              <a:rPr lang="en-US" b="1" dirty="0" smtClean="0"/>
              <a:t>W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½  </a:t>
            </a:r>
            <a:r>
              <a:rPr lang="en-US" dirty="0" smtClean="0"/>
              <a:t>and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b="1" dirty="0" smtClean="0"/>
              <a:t>W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½</a:t>
            </a:r>
            <a:r>
              <a:rPr lang="en-US" dirty="0" smtClean="0"/>
              <a:t> </a:t>
            </a:r>
            <a:r>
              <a:rPr lang="en-US" b="1" dirty="0" smtClean="0"/>
              <a:t>V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T</a:t>
            </a:r>
            <a:endParaRPr lang="en-US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Eliminate affine ambiguity</a:t>
            </a:r>
            <a:endParaRPr lang="en-US" dirty="0" smtClean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648575" y="6470650"/>
            <a:ext cx="1419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M. Hebert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Recap: Fundamental Matrix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Fundamental matrix maps from a point in one image to a line in the other</a:t>
            </a:r>
          </a:p>
          <a:p>
            <a:endParaRPr lang="en-US" smtClean="0"/>
          </a:p>
          <a:p>
            <a:r>
              <a:rPr lang="en-US" smtClean="0"/>
              <a:t>If x and x’ correspond to the same 3d point X: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057400"/>
            <a:ext cx="1181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81200"/>
            <a:ext cx="1438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200400"/>
            <a:ext cx="16097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Dealing with missing data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943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So far, we have assumed that all points are visible in all views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In reality, the measurement matrix typically looks something like this:</a:t>
            </a:r>
          </a:p>
          <a:p>
            <a:pPr>
              <a:buFontTx/>
              <a:buChar char="•"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solution:</a:t>
            </a:r>
          </a:p>
          <a:p>
            <a:pPr lvl="1">
              <a:defRPr/>
            </a:pPr>
            <a:r>
              <a:rPr lang="en-US" dirty="0" smtClean="0"/>
              <a:t>solve using a dense </a:t>
            </a:r>
            <a:r>
              <a:rPr lang="en-US" dirty="0" err="1" smtClean="0"/>
              <a:t>submatrix</a:t>
            </a:r>
            <a:r>
              <a:rPr lang="en-US" dirty="0" smtClean="0"/>
              <a:t> of visible </a:t>
            </a:r>
            <a:r>
              <a:rPr lang="en-US" dirty="0" smtClean="0"/>
              <a:t>points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Iteratively add new cameras</a:t>
            </a:r>
          </a:p>
        </p:txBody>
      </p:sp>
      <p:graphicFrame>
        <p:nvGraphicFramePr>
          <p:cNvPr id="1536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62000" y="2971800"/>
          <a:ext cx="670560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4" name="Image" r:id="rId4" imgW="11746032" imgH="2501587" progId="Photoshop.Image.10">
                  <p:embed/>
                </p:oleObj>
              </mc:Choice>
              <mc:Fallback>
                <p:oleObj name="Image" r:id="rId4" imgW="11746032" imgH="2501587" progId="Photoshop.Image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71800"/>
                        <a:ext cx="6705600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Line 7"/>
          <p:cNvSpPr>
            <a:spLocks noChangeShapeType="1"/>
          </p:cNvSpPr>
          <p:nvPr/>
        </p:nvSpPr>
        <p:spPr bwMode="auto">
          <a:xfrm>
            <a:off x="7620000" y="29718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7713663" y="3429000"/>
            <a:ext cx="135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cameras</a:t>
            </a:r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>
            <a:off x="2590800" y="4572000"/>
            <a:ext cx="3124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3657600" y="4572000"/>
            <a:ext cx="998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nice short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notes from </a:t>
            </a:r>
            <a:r>
              <a:rPr lang="en-US" dirty="0" err="1" smtClean="0"/>
              <a:t>Lischinksi</a:t>
            </a:r>
            <a:r>
              <a:rPr lang="en-US" dirty="0" smtClean="0"/>
              <a:t> and Gruber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http://www.cs.huji.ac.il/~csip/sfm.pdf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omas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143000"/>
            <a:ext cx="48196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tomasi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25" y="1054100"/>
            <a:ext cx="26193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</a:t>
            </a:r>
            <a:r>
              <a:rPr lang="en-US" dirty="0" smtClean="0"/>
              <a:t>results (your HW 4)</a:t>
            </a:r>
            <a:endParaRPr lang="en-US" dirty="0" smtClean="0"/>
          </a:p>
        </p:txBody>
      </p:sp>
      <p:pic>
        <p:nvPicPr>
          <p:cNvPr id="26629" name="Picture 8" descr="tomasi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9625" y="3657600"/>
            <a:ext cx="237172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76200" y="6216650"/>
            <a:ext cx="906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C. Tomasi and T. Kanade. </a:t>
            </a:r>
            <a:r>
              <a:rPr lang="en-US">
                <a:hlinkClick r:id="rId6"/>
              </a:rPr>
              <a:t>Shape and motion from image streams under orthography: </a:t>
            </a:r>
            <a:br>
              <a:rPr lang="en-US">
                <a:hlinkClick r:id="rId6"/>
              </a:rPr>
            </a:br>
            <a:r>
              <a:rPr lang="en-US">
                <a:hlinkClick r:id="rId6"/>
              </a:rPr>
              <a:t>A factorization method.</a:t>
            </a:r>
            <a:r>
              <a:rPr lang="en-US"/>
              <a:t> </a:t>
            </a:r>
            <a:r>
              <a:rPr lang="en-US" i="1"/>
              <a:t>IJCV</a:t>
            </a:r>
            <a:r>
              <a:rPr lang="en-US"/>
              <a:t>, 9(2):137-154, November 1992.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4: Problem 2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Detect interest points (e.g., Harris)</a:t>
            </a: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811213" y="2005013"/>
          <a:ext cx="37607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6" name="Equation" r:id="rId3" imgW="2654300" imgH="508000" progId="Equation.3">
                  <p:embed/>
                </p:oleObj>
              </mc:Choice>
              <mc:Fallback>
                <p:oleObj name="Equation" r:id="rId3" imgW="2654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2005013"/>
                        <a:ext cx="3760787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0DF674B-0DFB-4824-88D8-0975E4120CC4}" type="slidenum">
              <a:rPr lang="de-DE" smtClean="0"/>
              <a:pPr>
                <a:defRPr/>
              </a:pPr>
              <a:t>43</a:t>
            </a:fld>
            <a:endParaRPr lang="de-DE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1233488"/>
            <a:ext cx="1079500" cy="8397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789488" y="2314575"/>
            <a:ext cx="1800225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/>
              <a:t>1. Image derivatives</a:t>
            </a:r>
            <a:endParaRPr lang="en-US" sz="160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673475" y="3106738"/>
            <a:ext cx="194310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/>
              <a:t>2. Square of derivatives</a:t>
            </a:r>
            <a:endParaRPr lang="en-US" sz="160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636963" y="3970338"/>
            <a:ext cx="1944687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/>
              <a:t>3. Gaussian </a:t>
            </a:r>
            <a:br>
              <a:rPr lang="pl-PL" sz="1600"/>
            </a:br>
            <a:r>
              <a:rPr lang="pl-PL" sz="1600"/>
              <a:t>    filter </a:t>
            </a:r>
            <a:r>
              <a:rPr lang="pl-PL" sz="1600" i="1"/>
              <a:t>g(</a:t>
            </a:r>
            <a:r>
              <a:rPr lang="pl-PL" sz="1600" i="1">
                <a:latin typeface="Symbol" pitchFamily="18" charset="2"/>
              </a:rPr>
              <a:t>s</a:t>
            </a:r>
            <a:r>
              <a:rPr lang="pl-PL" sz="1600" i="1" baseline="-25000"/>
              <a:t>I</a:t>
            </a:r>
            <a:r>
              <a:rPr lang="pl-PL" sz="1600" i="1"/>
              <a:t>)</a:t>
            </a:r>
            <a:endParaRPr lang="en-US" sz="1600" i="1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6445250" y="2133600"/>
            <a:ext cx="2519363" cy="865188"/>
            <a:chOff x="3356" y="1638"/>
            <a:chExt cx="2041" cy="756"/>
          </a:xfrm>
        </p:grpSpPr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56" y="1684"/>
              <a:ext cx="907" cy="7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1" y="1684"/>
              <a:ext cx="918" cy="70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4059" y="1638"/>
              <a:ext cx="363" cy="3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i="1">
                  <a:solidFill>
                    <a:schemeClr val="bg1"/>
                  </a:solidFill>
                </a:rPr>
                <a:t>I</a:t>
              </a:r>
              <a:r>
                <a:rPr lang="pl-PL" i="1" baseline="-25000">
                  <a:solidFill>
                    <a:schemeClr val="bg1"/>
                  </a:solidFill>
                </a:rPr>
                <a:t>x</a:t>
              </a:r>
              <a:endParaRPr lang="en-US" i="1" baseline="-25000">
                <a:solidFill>
                  <a:schemeClr val="bg1"/>
                </a:solidFill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5034" y="1638"/>
              <a:ext cx="363" cy="3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i="1">
                  <a:solidFill>
                    <a:schemeClr val="bg1"/>
                  </a:solidFill>
                </a:rPr>
                <a:t>I</a:t>
              </a:r>
              <a:r>
                <a:rPr lang="pl-PL" i="1" baseline="-25000">
                  <a:solidFill>
                    <a:schemeClr val="bg1"/>
                  </a:solidFill>
                </a:rPr>
                <a:t>y</a:t>
              </a:r>
              <a:endParaRPr lang="en-US" i="1" baseline="-25000">
                <a:solidFill>
                  <a:schemeClr val="bg1"/>
                </a:solidFill>
              </a:endParaRPr>
            </a:p>
          </p:txBody>
        </p:sp>
      </p:grpSp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588250" y="3025775"/>
            <a:ext cx="1196975" cy="836613"/>
          </a:xfrm>
          <a:prstGeom prst="rect">
            <a:avLst/>
          </a:prstGeom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33975" y="3033713"/>
            <a:ext cx="1196975" cy="831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65875" y="3033713"/>
            <a:ext cx="1195388" cy="830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942013" y="2987675"/>
            <a:ext cx="466725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endParaRPr lang="en-US" i="1" baseline="30000">
              <a:solidFill>
                <a:schemeClr val="bg1"/>
              </a:solidFill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7165975" y="2962275"/>
            <a:ext cx="466725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endParaRPr lang="en-US" i="1" baseline="30000">
              <a:solidFill>
                <a:schemeClr val="bg1"/>
              </a:solidFill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8318500" y="2962275"/>
            <a:ext cx="538163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endParaRPr lang="en-US" i="1" baseline="-25000">
              <a:solidFill>
                <a:schemeClr val="bg1"/>
              </a:solidFill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263" y="3933825"/>
            <a:ext cx="1182687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51588" y="3933825"/>
            <a:ext cx="1182687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7775" y="3933825"/>
            <a:ext cx="1182688" cy="814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638800" y="3962400"/>
            <a:ext cx="922338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g(I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r>
              <a:rPr lang="pl-PL" i="1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6858000" y="3962400"/>
            <a:ext cx="925513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g(I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r>
              <a:rPr lang="pl-PL" i="1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8035925" y="3886200"/>
            <a:ext cx="925513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g(I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r>
              <a:rPr lang="pl-PL" i="1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37300" y="4868863"/>
            <a:ext cx="2447925" cy="1895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29" name="Object 3"/>
          <p:cNvGraphicFramePr>
            <a:graphicFrameLocks noChangeAspect="1"/>
          </p:cNvGraphicFramePr>
          <p:nvPr/>
        </p:nvGraphicFramePr>
        <p:xfrm>
          <a:off x="661988" y="5694363"/>
          <a:ext cx="51292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7" name="Equation" r:id="rId15" imgW="2679700" imgH="254000" progId="Equation.3">
                  <p:embed/>
                </p:oleObj>
              </mc:Choice>
              <mc:Fallback>
                <p:oleObj name="Equation" r:id="rId15" imgW="2679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5694363"/>
                        <a:ext cx="51292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302363"/>
              </p:ext>
            </p:extLst>
          </p:nvPr>
        </p:nvGraphicFramePr>
        <p:xfrm>
          <a:off x="687388" y="5191125"/>
          <a:ext cx="5287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8" name="Equation" r:id="rId17" imgW="2806560" imgH="228600" progId="Equation.3">
                  <p:embed/>
                </p:oleObj>
              </mc:Choice>
              <mc:Fallback>
                <p:oleObj name="Equation" r:id="rId17" imgW="280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5191125"/>
                        <a:ext cx="52879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539750" y="4800600"/>
            <a:ext cx="56388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/>
              <a:t>4. Cornerness function </a:t>
            </a:r>
            <a:r>
              <a:rPr lang="en-US"/>
              <a:t>– </a:t>
            </a:r>
            <a:r>
              <a:rPr lang="pl-PL"/>
              <a:t>both eigenvalues are strong</a:t>
            </a:r>
            <a:endParaRPr lang="en-US" i="1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8218488" y="6400800"/>
            <a:ext cx="925512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har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39750" y="6342063"/>
            <a:ext cx="46799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/>
              <a:t>5. Non-maxima suppression</a:t>
            </a:r>
            <a:endParaRPr lang="en-US" i="1"/>
          </a:p>
        </p:txBody>
      </p:sp>
      <p:graphicFrame>
        <p:nvGraphicFramePr>
          <p:cNvPr id="34" name="Object 5"/>
          <p:cNvGraphicFramePr>
            <a:graphicFrameLocks noChangeAspect="1"/>
          </p:cNvGraphicFramePr>
          <p:nvPr/>
        </p:nvGraphicFramePr>
        <p:xfrm>
          <a:off x="657225" y="3505200"/>
          <a:ext cx="1476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9" name="Equation" r:id="rId19" imgW="1066800" imgH="457200" progId="Equation.DSMT4">
                  <p:embed/>
                </p:oleObj>
              </mc:Choice>
              <mc:Fallback>
                <p:oleObj name="Equation" r:id="rId19" imgW="1066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3505200"/>
                        <a:ext cx="14763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7D967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1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4: Problem 2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 Correspondence via Lucas-Kanade tracking</a:t>
            </a:r>
            <a:endParaRPr lang="en-US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228600" y="1722437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Initialize (</a:t>
            </a:r>
            <a:r>
              <a:rPr lang="en-US" dirty="0" err="1" smtClean="0"/>
              <a:t>x’,y</a:t>
            </a:r>
            <a:r>
              <a:rPr lang="en-US" dirty="0" smtClean="0"/>
              <a:t>’) =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Compute (</a:t>
            </a:r>
            <a:r>
              <a:rPr lang="en-US" dirty="0" err="1" smtClean="0"/>
              <a:t>u,v</a:t>
            </a:r>
            <a:r>
              <a:rPr lang="en-US" dirty="0" smtClean="0"/>
              <a:t>) by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Shift window by (u, v):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x’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=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x’+u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 y’=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y’+v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Recalculate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Repeat steps 2-4 until small change</a:t>
            </a:r>
          </a:p>
          <a:p>
            <a:pPr marL="1371600" lvl="2" indent="-514350"/>
            <a:r>
              <a:rPr lang="en-US" dirty="0" smtClean="0"/>
              <a:t>Use interpolation for </a:t>
            </a:r>
            <a:r>
              <a:rPr lang="en-US" dirty="0" err="1" smtClean="0"/>
              <a:t>subpixel</a:t>
            </a:r>
            <a:r>
              <a:rPr lang="en-US" dirty="0" smtClean="0"/>
              <a:t> values</a:t>
            </a:r>
          </a:p>
          <a:p>
            <a:pPr marL="1371600" lvl="2" indent="-514350"/>
            <a:endParaRPr lang="en-US" dirty="0" smtClean="0"/>
          </a:p>
        </p:txBody>
      </p:sp>
      <p:pic>
        <p:nvPicPr>
          <p:cNvPr id="36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41637"/>
            <a:ext cx="55610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1066800" y="3932237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moment matrix for feature patch in first image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4572000" y="4084637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displacement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16200000" flipV="1">
            <a:off x="4800600" y="3779837"/>
            <a:ext cx="3048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6781801" y="2713037"/>
            <a:ext cx="304800" cy="3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7"/>
          <p:cNvSpPr txBox="1">
            <a:spLocks noChangeArrowheads="1"/>
          </p:cNvSpPr>
          <p:nvPr/>
        </p:nvSpPr>
        <p:spPr bwMode="auto">
          <a:xfrm>
            <a:off x="5410200" y="2255837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= I(x’, y’, t+1) - I(x, y, t) </a:t>
            </a:r>
          </a:p>
        </p:txBody>
      </p:sp>
      <p:sp>
        <p:nvSpPr>
          <p:cNvPr id="42" name="TextBox 17"/>
          <p:cNvSpPr txBox="1">
            <a:spLocks noChangeArrowheads="1"/>
          </p:cNvSpPr>
          <p:nvPr/>
        </p:nvSpPr>
        <p:spPr bwMode="auto">
          <a:xfrm>
            <a:off x="6400800" y="1570037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Original (x,y) position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7696994" y="2178843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7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4: Problem 2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 Get Affine camera matrix and 3D points using </a:t>
            </a:r>
            <a:r>
              <a:rPr lang="en-US" dirty="0" err="1" smtClean="0"/>
              <a:t>Tomasi</a:t>
            </a:r>
            <a:r>
              <a:rPr lang="en-US" dirty="0" smtClean="0"/>
              <a:t>-Kanade factorization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96240" y="2286000"/>
            <a:ext cx="5637328" cy="3962400"/>
            <a:chOff x="1054100" y="1371600"/>
            <a:chExt cx="7480300" cy="5257800"/>
          </a:xfrm>
        </p:grpSpPr>
        <p:graphicFrame>
          <p:nvGraphicFramePr>
            <p:cNvPr id="1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7101246"/>
                </p:ext>
              </p:extLst>
            </p:nvPr>
          </p:nvGraphicFramePr>
          <p:xfrm>
            <a:off x="1054100" y="1371600"/>
            <a:ext cx="7175500" cy="525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75" name="Image" r:id="rId3" imgW="10311111" imgH="7555556" progId="Photoshop.Image.10">
                    <p:embed/>
                  </p:oleObj>
                </mc:Choice>
                <mc:Fallback>
                  <p:oleObj name="Image" r:id="rId3" imgW="10311111" imgH="7555556" progId="Photoshop.Image.1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100" y="1371600"/>
                          <a:ext cx="7175500" cy="525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5334000" y="3505200"/>
              <a:ext cx="3200400" cy="13160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Plus 4"/>
          <p:cNvSpPr/>
          <p:nvPr/>
        </p:nvSpPr>
        <p:spPr>
          <a:xfrm>
            <a:off x="5979492" y="4141879"/>
            <a:ext cx="443432" cy="49589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3697330"/>
            <a:ext cx="2416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for orthographic constraints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65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4: Problem 2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Tips</a:t>
            </a:r>
          </a:p>
          <a:p>
            <a:pPr lvl="1"/>
            <a:r>
              <a:rPr lang="en-US" sz="2000" dirty="0" smtClean="0"/>
              <a:t>Helpful </a:t>
            </a:r>
            <a:r>
              <a:rPr lang="en-US" sz="2000" dirty="0" err="1" smtClean="0"/>
              <a:t>matlab</a:t>
            </a:r>
            <a:r>
              <a:rPr lang="en-US" sz="2000" dirty="0" smtClean="0"/>
              <a:t> functions: interp2, </a:t>
            </a:r>
            <a:r>
              <a:rPr lang="en-US" sz="2000" dirty="0" err="1" smtClean="0"/>
              <a:t>meshgrid</a:t>
            </a:r>
            <a:r>
              <a:rPr lang="en-US" sz="2000" dirty="0" smtClean="0"/>
              <a:t>, ordfilt2 (for getting local maximum), </a:t>
            </a:r>
            <a:r>
              <a:rPr lang="en-US" sz="2000" dirty="0" err="1" smtClean="0"/>
              <a:t>svd</a:t>
            </a:r>
            <a:r>
              <a:rPr lang="en-US" sz="2000" dirty="0" smtClean="0"/>
              <a:t>, </a:t>
            </a:r>
            <a:r>
              <a:rPr lang="en-US" sz="2000" dirty="0" err="1" smtClean="0"/>
              <a:t>chol</a:t>
            </a:r>
            <a:endParaRPr lang="en-US" sz="2000" dirty="0"/>
          </a:p>
          <a:p>
            <a:pPr lvl="1"/>
            <a:r>
              <a:rPr lang="en-US" sz="2000" dirty="0" smtClean="0"/>
              <a:t>When selecting interest points, must choose appropriate threshold on Harris criteria or the smaller eigenvalue, or choose top N points</a:t>
            </a:r>
          </a:p>
          <a:p>
            <a:pPr lvl="1"/>
            <a:r>
              <a:rPr lang="en-US" sz="2000" dirty="0" err="1"/>
              <a:t>Vectorize</a:t>
            </a:r>
            <a:r>
              <a:rPr lang="en-US" sz="2000" dirty="0"/>
              <a:t> to make </a:t>
            </a:r>
            <a:r>
              <a:rPr lang="en-US" sz="2000" dirty="0" smtClean="0"/>
              <a:t>tracking fast (interp2 will be the bottleneck)</a:t>
            </a:r>
          </a:p>
          <a:p>
            <a:pPr lvl="1"/>
            <a:r>
              <a:rPr lang="en-US" sz="2000" dirty="0" smtClean="0"/>
              <a:t>If you get stuck on one part, can the included intermediate results</a:t>
            </a:r>
          </a:p>
          <a:p>
            <a:pPr lvl="1"/>
            <a:r>
              <a:rPr lang="en-US" sz="2000" dirty="0" smtClean="0"/>
              <a:t>Get tracking working on one point for a few frames before trying to get it working for all points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Extra problems</a:t>
            </a:r>
          </a:p>
          <a:p>
            <a:pPr lvl="1"/>
            <a:r>
              <a:rPr lang="en-US" sz="2000" dirty="0" smtClean="0"/>
              <a:t>Either for fun, or if you weren’t able to complete earlier </a:t>
            </a:r>
            <a:r>
              <a:rPr lang="en-US" sz="2000" dirty="0" err="1" smtClean="0"/>
              <a:t>homeworks</a:t>
            </a:r>
            <a:endParaRPr lang="en-US" sz="2000" dirty="0" smtClean="0"/>
          </a:p>
          <a:p>
            <a:pPr lvl="1"/>
            <a:r>
              <a:rPr lang="en-US" sz="2000" dirty="0" smtClean="0"/>
              <a:t>Affine verification</a:t>
            </a:r>
          </a:p>
          <a:p>
            <a:pPr lvl="1"/>
            <a:r>
              <a:rPr lang="en-US" sz="2000" dirty="0" smtClean="0"/>
              <a:t>Missing track completion</a:t>
            </a:r>
          </a:p>
          <a:p>
            <a:pPr lvl="1"/>
            <a:r>
              <a:rPr lang="en-US" sz="2000" dirty="0" smtClean="0"/>
              <a:t>Optical flow</a:t>
            </a:r>
          </a:p>
          <a:p>
            <a:pPr lvl="1"/>
            <a:r>
              <a:rPr lang="en-US" sz="2000" dirty="0" smtClean="0"/>
              <a:t>Coarse-to-fine tracking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75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you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Object tracking</a:t>
            </a:r>
          </a:p>
          <a:p>
            <a:endParaRPr lang="en-US" dirty="0"/>
          </a:p>
          <a:p>
            <a:r>
              <a:rPr lang="en-US" dirty="0" smtClean="0"/>
              <a:t>Action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Recap: Automatically Relating Projections</a:t>
            </a:r>
          </a:p>
        </p:txBody>
      </p:sp>
      <p:sp>
        <p:nvSpPr>
          <p:cNvPr id="308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3"/>
          </a:xfrm>
        </p:spPr>
        <p:txBody>
          <a:bodyPr anchor="ctr"/>
          <a:lstStyle/>
          <a:p>
            <a:r>
              <a:rPr lang="en-US" smtClean="0"/>
              <a:t>Homography (No Translation)</a:t>
            </a:r>
          </a:p>
        </p:txBody>
      </p:sp>
      <p:sp>
        <p:nvSpPr>
          <p:cNvPr id="3085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498975" cy="639763"/>
          </a:xfrm>
        </p:spPr>
        <p:txBody>
          <a:bodyPr anchor="ctr"/>
          <a:lstStyle/>
          <a:p>
            <a:r>
              <a:rPr lang="en-US" smtClean="0"/>
              <a:t>Fundamental Matrix (Translation)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239963"/>
            <a:ext cx="4041775" cy="3951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Correspondence Relation</a:t>
            </a:r>
          </a:p>
          <a:p>
            <a:pPr>
              <a:defRPr/>
            </a:pPr>
            <a:endParaRPr lang="en-US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Normalize image coordinates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RANSAC with 8 points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Enforce 		by SVD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De-normalize: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9963"/>
            <a:ext cx="4040188" cy="3951287"/>
          </a:xfrm>
        </p:spPr>
        <p:txBody>
          <a:bodyPr>
            <a:normAutofit/>
          </a:bodyPr>
          <a:lstStyle/>
          <a:p>
            <a:pPr marL="514350" indent="-514350">
              <a:defRPr/>
            </a:pPr>
            <a:r>
              <a:rPr lang="en-US" dirty="0" smtClean="0"/>
              <a:t>Correspondence Relation</a:t>
            </a:r>
          </a:p>
          <a:p>
            <a:pPr marL="514350" indent="-514350"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Normalize image coordinates</a:t>
            </a:r>
          </a:p>
          <a:p>
            <a:pPr marL="514350" indent="-514350">
              <a:buFont typeface="Arial" charset="0"/>
              <a:buNone/>
              <a:defRPr/>
            </a:pPr>
            <a:endParaRPr lang="en-US" i="1" dirty="0" smtClean="0"/>
          </a:p>
          <a:p>
            <a:pPr marL="514350" indent="-514350">
              <a:buFont typeface="Arial" charset="0"/>
              <a:buAutoNum type="arabicPeriod" startAt="2"/>
              <a:defRPr/>
            </a:pPr>
            <a:r>
              <a:rPr lang="en-US" dirty="0" smtClean="0"/>
              <a:t>RANSAC with 4 points</a:t>
            </a:r>
          </a:p>
          <a:p>
            <a:pPr marL="514350" indent="-514350">
              <a:buFont typeface="Arial" charset="0"/>
              <a:buAutoNum type="arabicPeriod" startAt="2"/>
              <a:defRPr/>
            </a:pPr>
            <a:endParaRPr lang="en-US" dirty="0" smtClean="0"/>
          </a:p>
          <a:p>
            <a:pPr marL="514350" indent="-514350">
              <a:buFont typeface="Arial" charset="0"/>
              <a:buAutoNum type="arabicPeriod" startAt="2"/>
              <a:defRPr/>
            </a:pPr>
            <a:r>
              <a:rPr lang="en-US" dirty="0" smtClean="0"/>
              <a:t>De-normalize: </a:t>
            </a:r>
          </a:p>
          <a:p>
            <a:pPr marL="514350" indent="-514350">
              <a:buFont typeface="Arial" charset="0"/>
              <a:buAutoNum type="arabicPeriod" startAt="2"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/>
          </a:p>
        </p:txBody>
      </p:sp>
      <p:sp>
        <p:nvSpPr>
          <p:cNvPr id="3088" name="TextBox 8"/>
          <p:cNvSpPr txBox="1">
            <a:spLocks noChangeArrowheads="1"/>
          </p:cNvSpPr>
          <p:nvPr/>
        </p:nvSpPr>
        <p:spPr bwMode="auto">
          <a:xfrm>
            <a:off x="990600" y="990600"/>
            <a:ext cx="7119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Assume we have matched points x   x’ with outliers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5791200" y="1219200"/>
            <a:ext cx="152400" cy="76200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19200" y="2667000"/>
          <a:ext cx="23622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3" imgW="1346040" imgH="177480" progId="Equation.3">
                  <p:embed/>
                </p:oleObj>
              </mc:Choice>
              <mc:Fallback>
                <p:oleObj name="Equation" r:id="rId3" imgW="134604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67000"/>
                        <a:ext cx="23622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131888" y="4029075"/>
          <a:ext cx="9144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5" imgW="482400" imgH="164880" progId="Equation.3">
                  <p:embed/>
                </p:oleObj>
              </mc:Choice>
              <mc:Fallback>
                <p:oleObj name="Equation" r:id="rId5" imgW="48240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4029075"/>
                        <a:ext cx="9144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3"/>
          <p:cNvGraphicFramePr>
            <a:graphicFrameLocks noChangeAspect="1"/>
          </p:cNvGraphicFramePr>
          <p:nvPr/>
        </p:nvGraphicFramePr>
        <p:xfrm>
          <a:off x="2133600" y="4011613"/>
          <a:ext cx="10318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7" imgW="583920" imgH="164880" progId="Equation.3">
                  <p:embed/>
                </p:oleObj>
              </mc:Choice>
              <mc:Fallback>
                <p:oleObj name="Equation" r:id="rId7" imgW="58392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11613"/>
                        <a:ext cx="103187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3"/>
          <p:cNvGraphicFramePr>
            <a:graphicFrameLocks noChangeAspect="1"/>
          </p:cNvGraphicFramePr>
          <p:nvPr/>
        </p:nvGraphicFramePr>
        <p:xfrm>
          <a:off x="2895600" y="5294313"/>
          <a:ext cx="14478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9" imgW="799920" imgH="190440" progId="Equation.3">
                  <p:embed/>
                </p:oleObj>
              </mc:Choice>
              <mc:Fallback>
                <p:oleObj name="Equation" r:id="rId9" imgW="799920" imgH="1904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294313"/>
                        <a:ext cx="1447800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3"/>
          <p:cNvGraphicFramePr>
            <a:graphicFrameLocks noChangeAspect="1"/>
          </p:cNvGraphicFramePr>
          <p:nvPr/>
        </p:nvGraphicFramePr>
        <p:xfrm>
          <a:off x="5627688" y="3979863"/>
          <a:ext cx="91440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11" imgW="482400" imgH="164880" progId="Equation.3">
                  <p:embed/>
                </p:oleObj>
              </mc:Choice>
              <mc:Fallback>
                <p:oleObj name="Equation" r:id="rId11" imgW="48240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688" y="3979863"/>
                        <a:ext cx="914400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3"/>
          <p:cNvGraphicFramePr>
            <a:graphicFrameLocks noChangeAspect="1"/>
          </p:cNvGraphicFramePr>
          <p:nvPr/>
        </p:nvGraphicFramePr>
        <p:xfrm>
          <a:off x="6629400" y="3962400"/>
          <a:ext cx="10318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Equation" r:id="rId12" imgW="583920" imgH="164880" progId="Equation.3">
                  <p:embed/>
                </p:oleObj>
              </mc:Choice>
              <mc:Fallback>
                <p:oleObj name="Equation" r:id="rId12" imgW="583920" imgH="164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962400"/>
                        <a:ext cx="103187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7010400" y="5257800"/>
          <a:ext cx="130968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13" imgW="723600" imgH="203040" progId="Equation.3">
                  <p:embed/>
                </p:oleObj>
              </mc:Choice>
              <mc:Fallback>
                <p:oleObj name="Equation" r:id="rId13" imgW="72360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257800"/>
                        <a:ext cx="1309688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6230938" y="4813300"/>
          <a:ext cx="11477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Equation" r:id="rId15" imgW="634680" imgH="241200" progId="Equation.3">
                  <p:embed/>
                </p:oleObj>
              </mc:Choice>
              <mc:Fallback>
                <p:oleObj name="Equation" r:id="rId15" imgW="63468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4813300"/>
                        <a:ext cx="114776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3"/>
          <p:cNvGraphicFramePr>
            <a:graphicFrameLocks noChangeAspect="1"/>
          </p:cNvGraphicFramePr>
          <p:nvPr/>
        </p:nvGraphicFramePr>
        <p:xfrm>
          <a:off x="5943600" y="2590800"/>
          <a:ext cx="12033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17" imgW="634680" imgH="203040" progId="Equation.3">
                  <p:embed/>
                </p:oleObj>
              </mc:Choice>
              <mc:Fallback>
                <p:oleObj name="Equation" r:id="rId17" imgW="63468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90800"/>
                        <a:ext cx="120332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We can get projection matrices P and P’ up to a projective ambiguity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hlinkClick r:id="rId3"/>
              </a:rPr>
              <a:t>Code</a:t>
            </a:r>
            <a:r>
              <a:rPr lang="en-US" dirty="0" smtClean="0"/>
              <a:t>:</a:t>
            </a:r>
          </a:p>
          <a:p>
            <a:pPr>
              <a:buFont typeface="Arial" charset="0"/>
              <a:buNone/>
              <a:defRPr/>
            </a:pPr>
            <a:r>
              <a:rPr lang="en-US" sz="2200" dirty="0" smtClean="0"/>
              <a:t>	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function P =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vgg_P_from_F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(F)</a:t>
            </a:r>
          </a:p>
          <a:p>
            <a:pPr>
              <a:buFont typeface="Arial" charset="0"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[U,S,V] =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(F);</a:t>
            </a:r>
          </a:p>
          <a:p>
            <a:pPr>
              <a:buFont typeface="Arial" charset="0"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e = U(:,3);</a:t>
            </a:r>
          </a:p>
          <a:p>
            <a:pPr>
              <a:buFont typeface="Arial" charset="0"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P = [-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vgg_contreps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(e)*F e];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15366" name="Object 3"/>
          <p:cNvGraphicFramePr>
            <a:graphicFrameLocks noChangeAspect="1"/>
          </p:cNvGraphicFramePr>
          <p:nvPr/>
        </p:nvGraphicFramePr>
        <p:xfrm>
          <a:off x="914400" y="2514600"/>
          <a:ext cx="16351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4" imgW="596880" imgH="215640" progId="Equation.3">
                  <p:embed/>
                </p:oleObj>
              </mc:Choice>
              <mc:Fallback>
                <p:oleObj name="Equation" r:id="rId4" imgW="59688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14600"/>
                        <a:ext cx="1635125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895600" y="2514600"/>
          <a:ext cx="26257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6" imgW="914400" imgH="215640" progId="Equation.3">
                  <p:embed/>
                </p:oleObj>
              </mc:Choice>
              <mc:Fallback>
                <p:oleObj name="Equation" r:id="rId6" imgW="9144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14600"/>
                        <a:ext cx="2625725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791200" y="2514600"/>
          <a:ext cx="14478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8" imgW="533160" imgH="203040" progId="Equation.3">
                  <p:embed/>
                </p:oleObj>
              </mc:Choice>
              <mc:Fallback>
                <p:oleObj name="Equation" r:id="rId8" imgW="5331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14600"/>
                        <a:ext cx="144780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Box 14"/>
          <p:cNvSpPr txBox="1">
            <a:spLocks noChangeArrowheads="1"/>
          </p:cNvSpPr>
          <p:nvPr/>
        </p:nvSpPr>
        <p:spPr bwMode="auto">
          <a:xfrm>
            <a:off x="2362200" y="3200400"/>
            <a:ext cx="3644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See HZ p. 255-256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Fundamental matrix song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Triangulation: Linear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505200" cy="5638800"/>
          </a:xfrm>
        </p:spPr>
        <p:txBody>
          <a:bodyPr/>
          <a:lstStyle/>
          <a:p>
            <a:endParaRPr lang="en-US" sz="2400" smtClean="0"/>
          </a:p>
          <a:p>
            <a:r>
              <a:rPr lang="en-US" sz="2400" smtClean="0"/>
              <a:t>Generally, rays C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x and C’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x’ will not exactly intersect</a:t>
            </a:r>
          </a:p>
          <a:p>
            <a:r>
              <a:rPr lang="en-US" sz="2400" smtClean="0"/>
              <a:t>Can solve via SVD, finding a least squares solution to a system of equations</a:t>
            </a:r>
          </a:p>
          <a:p>
            <a:endParaRPr lang="en-US" sz="2400" smtClean="0"/>
          </a:p>
          <a:p>
            <a:endParaRPr lang="en-US" sz="2400" smtClean="0"/>
          </a:p>
        </p:txBody>
      </p:sp>
      <p:grpSp>
        <p:nvGrpSpPr>
          <p:cNvPr id="5128" name="Group 14"/>
          <p:cNvGrpSpPr>
            <a:grpSpLocks/>
          </p:cNvGrpSpPr>
          <p:nvPr/>
        </p:nvGrpSpPr>
        <p:grpSpPr bwMode="auto">
          <a:xfrm>
            <a:off x="3686175" y="762000"/>
            <a:ext cx="5457825" cy="3162300"/>
            <a:chOff x="1676400" y="762000"/>
            <a:chExt cx="5457825" cy="3162300"/>
          </a:xfrm>
        </p:grpSpPr>
        <p:grpSp>
          <p:nvGrpSpPr>
            <p:cNvPr id="5131" name="Group 10"/>
            <p:cNvGrpSpPr>
              <a:grpSpLocks/>
            </p:cNvGrpSpPr>
            <p:nvPr/>
          </p:nvGrpSpPr>
          <p:grpSpPr bwMode="auto">
            <a:xfrm>
              <a:off x="1676400" y="762000"/>
              <a:ext cx="5457825" cy="3162300"/>
              <a:chOff x="1676400" y="762000"/>
              <a:chExt cx="5457825" cy="3162300"/>
            </a:xfrm>
          </p:grpSpPr>
          <p:pic>
            <p:nvPicPr>
              <p:cNvPr id="5133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6400" y="762000"/>
                <a:ext cx="5457825" cy="3162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34" name="TextBox 4"/>
              <p:cNvSpPr txBox="1">
                <a:spLocks noChangeArrowheads="1"/>
              </p:cNvSpPr>
              <p:nvPr/>
            </p:nvSpPr>
            <p:spPr bwMode="auto">
              <a:xfrm>
                <a:off x="4597052" y="951978"/>
                <a:ext cx="338554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X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870200" y="2400300"/>
                <a:ext cx="152400" cy="1524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778500" y="2387600"/>
                <a:ext cx="152400" cy="1524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37" name="TextBox 5"/>
              <p:cNvSpPr txBox="1">
                <a:spLocks noChangeArrowheads="1"/>
              </p:cNvSpPr>
              <p:nvPr/>
            </p:nvSpPr>
            <p:spPr bwMode="auto">
              <a:xfrm>
                <a:off x="2819400" y="2286000"/>
                <a:ext cx="28725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x</a:t>
                </a:r>
              </a:p>
            </p:txBody>
          </p:sp>
          <p:sp>
            <p:nvSpPr>
              <p:cNvPr id="5138" name="TextBox 9"/>
              <p:cNvSpPr txBox="1">
                <a:spLocks noChangeArrowheads="1"/>
              </p:cNvSpPr>
              <p:nvPr/>
            </p:nvSpPr>
            <p:spPr bwMode="auto">
              <a:xfrm>
                <a:off x="5740052" y="2286000"/>
                <a:ext cx="32573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x'</a:t>
                </a:r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2819400" y="2400300"/>
              <a:ext cx="76200" cy="152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6858000" y="4114800"/>
          <a:ext cx="15890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5" imgW="838080" imgH="215640" progId="Equation.3">
                  <p:embed/>
                </p:oleObj>
              </mc:Choice>
              <mc:Fallback>
                <p:oleObj name="Equation" r:id="rId5" imgW="83808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114800"/>
                        <a:ext cx="158908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3"/>
          <p:cNvGraphicFramePr>
            <a:graphicFrameLocks noChangeAspect="1"/>
          </p:cNvGraphicFramePr>
          <p:nvPr/>
        </p:nvGraphicFramePr>
        <p:xfrm>
          <a:off x="4495800" y="4114800"/>
          <a:ext cx="14684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7" imgW="774360" imgH="215640" progId="Equation.3">
                  <p:embed/>
                </p:oleObj>
              </mc:Choice>
              <mc:Fallback>
                <p:oleObj name="Equation" r:id="rId7" imgW="77436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114800"/>
                        <a:ext cx="146843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3"/>
          <p:cNvGraphicFramePr>
            <a:graphicFrameLocks noChangeAspect="1"/>
          </p:cNvGraphicFramePr>
          <p:nvPr/>
        </p:nvGraphicFramePr>
        <p:xfrm>
          <a:off x="5105400" y="5486400"/>
          <a:ext cx="96361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9" imgW="507960" imgH="177480" progId="Equation.3">
                  <p:embed/>
                </p:oleObj>
              </mc:Choice>
              <mc:Fallback>
                <p:oleObj name="Equation" r:id="rId9" imgW="50796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486400"/>
                        <a:ext cx="963613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0" name="Object 3"/>
          <p:cNvGraphicFramePr>
            <a:graphicFrameLocks noChangeAspect="1"/>
          </p:cNvGraphicFramePr>
          <p:nvPr/>
        </p:nvGraphicFramePr>
        <p:xfrm>
          <a:off x="6242050" y="4800600"/>
          <a:ext cx="2047875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11" imgW="1079280" imgH="939600" progId="Equation.3">
                  <p:embed/>
                </p:oleObj>
              </mc:Choice>
              <mc:Fallback>
                <p:oleObj name="Equation" r:id="rId11" imgW="1079280" imgH="939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4800600"/>
                        <a:ext cx="2047875" cy="178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Down Arrow 19"/>
          <p:cNvSpPr/>
          <p:nvPr/>
        </p:nvSpPr>
        <p:spPr>
          <a:xfrm>
            <a:off x="6172200" y="44958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30" name="TextBox 20"/>
          <p:cNvSpPr txBox="1">
            <a:spLocks noChangeArrowheads="1"/>
          </p:cNvSpPr>
          <p:nvPr/>
        </p:nvSpPr>
        <p:spPr bwMode="auto">
          <a:xfrm>
            <a:off x="0" y="6488113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Further reading: HZ p. 312-313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Triangulation: Linear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400800" cy="51355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Arial" charset="0"/>
              <a:buNone/>
              <a:defRPr/>
            </a:pPr>
            <a:r>
              <a:rPr lang="en-US" sz="3600" dirty="0" smtClean="0"/>
              <a:t>Given </a:t>
            </a:r>
            <a:r>
              <a:rPr lang="en-US" sz="3600" b="1" dirty="0" smtClean="0"/>
              <a:t>P</a:t>
            </a:r>
            <a:r>
              <a:rPr lang="en-US" sz="3600" dirty="0" smtClean="0"/>
              <a:t>, </a:t>
            </a:r>
            <a:r>
              <a:rPr lang="en-US" sz="3600" b="1" dirty="0" smtClean="0"/>
              <a:t>P</a:t>
            </a:r>
            <a:r>
              <a:rPr lang="en-US" sz="3600" dirty="0" smtClean="0"/>
              <a:t>’, </a:t>
            </a:r>
            <a:r>
              <a:rPr lang="en-US" sz="3600" b="1" dirty="0" smtClean="0"/>
              <a:t>x</a:t>
            </a:r>
            <a:r>
              <a:rPr lang="en-US" sz="3600" dirty="0" smtClean="0"/>
              <a:t>, </a:t>
            </a:r>
            <a:r>
              <a:rPr lang="en-US" sz="3600" b="1" dirty="0" smtClean="0"/>
              <a:t>x</a:t>
            </a:r>
            <a:r>
              <a:rPr lang="en-US" sz="3600" dirty="0" smtClean="0"/>
              <a:t>’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Precondition points and projection matrices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Create matrix </a:t>
            </a:r>
            <a:r>
              <a:rPr lang="en-US" b="1" dirty="0" smtClean="0"/>
              <a:t>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[U, S, V] = </a:t>
            </a:r>
            <a:r>
              <a:rPr lang="en-US" dirty="0" err="1" smtClean="0"/>
              <a:t>svd</a:t>
            </a:r>
            <a:r>
              <a:rPr lang="en-US" dirty="0" smtClean="0"/>
              <a:t>(A)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 </a:t>
            </a:r>
            <a:r>
              <a:rPr lang="en-US" b="1" dirty="0" smtClean="0"/>
              <a:t>X</a:t>
            </a:r>
            <a:r>
              <a:rPr lang="en-US" dirty="0" smtClean="0"/>
              <a:t> = V(:, end)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Arial" charset="0"/>
              <a:buNone/>
              <a:defRPr/>
            </a:pPr>
            <a:r>
              <a:rPr lang="en-US" dirty="0" smtClean="0"/>
              <a:t>Pros and Cons</a:t>
            </a:r>
          </a:p>
          <a:p>
            <a:pPr marL="514350" indent="-514350">
              <a:defRPr/>
            </a:pPr>
            <a:r>
              <a:rPr lang="en-US" dirty="0" smtClean="0"/>
              <a:t>Works for any number of corresponding images</a:t>
            </a:r>
          </a:p>
          <a:p>
            <a:pPr marL="514350" indent="-514350">
              <a:defRPr/>
            </a:pPr>
            <a:r>
              <a:rPr lang="en-US" dirty="0" smtClean="0"/>
              <a:t>Not </a:t>
            </a:r>
            <a:r>
              <a:rPr lang="en-US" dirty="0" err="1" smtClean="0"/>
              <a:t>projectively</a:t>
            </a:r>
            <a:r>
              <a:rPr lang="en-US" dirty="0" smtClean="0"/>
              <a:t> </a:t>
            </a:r>
            <a:r>
              <a:rPr lang="en-US" dirty="0" smtClean="0"/>
              <a:t>invariant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6705600" y="457200"/>
          <a:ext cx="939800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3" imgW="495000" imgH="698400" progId="Equation.3">
                  <p:embed/>
                </p:oleObj>
              </mc:Choice>
              <mc:Fallback>
                <p:oleObj name="Equation" r:id="rId3" imgW="495000" imgH="698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57200"/>
                        <a:ext cx="939800" cy="1328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8085138" y="457200"/>
          <a:ext cx="1058862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5" imgW="558720" imgH="698400" progId="Equation.3">
                  <p:embed/>
                </p:oleObj>
              </mc:Choice>
              <mc:Fallback>
                <p:oleObj name="Equation" r:id="rId5" imgW="558720" imgH="698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5138" y="457200"/>
                        <a:ext cx="1058862" cy="1328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6477000" y="2209800"/>
          <a:ext cx="1108075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7" imgW="583920" imgH="736560" progId="Equation.3">
                  <p:embed/>
                </p:oleObj>
              </mc:Choice>
              <mc:Fallback>
                <p:oleObj name="Equation" r:id="rId7" imgW="583920" imgH="7365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209800"/>
                        <a:ext cx="1108075" cy="1401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3"/>
          <p:cNvGraphicFramePr>
            <a:graphicFrameLocks noChangeAspect="1"/>
          </p:cNvGraphicFramePr>
          <p:nvPr/>
        </p:nvGraphicFramePr>
        <p:xfrm>
          <a:off x="6019800" y="3810000"/>
          <a:ext cx="2047875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9" imgW="1079280" imgH="939600" progId="Equation.3">
                  <p:embed/>
                </p:oleObj>
              </mc:Choice>
              <mc:Fallback>
                <p:oleObj name="Equation" r:id="rId9" imgW="1079280" imgH="939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10000"/>
                        <a:ext cx="2047875" cy="178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856885"/>
              </p:ext>
            </p:extLst>
          </p:nvPr>
        </p:nvGraphicFramePr>
        <p:xfrm>
          <a:off x="7772400" y="2286000"/>
          <a:ext cx="1227137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11" imgW="647640" imgH="736560" progId="Equation.3">
                  <p:embed/>
                </p:oleObj>
              </mc:Choice>
              <mc:Fallback>
                <p:oleObj name="Equation" r:id="rId11" imgW="647640" imgH="7365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286000"/>
                        <a:ext cx="1227137" cy="1401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0" y="6488113"/>
            <a:ext cx="933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Code: </a:t>
            </a:r>
            <a:r>
              <a:rPr lang="en-US">
                <a:hlinkClick r:id="rId13"/>
              </a:rPr>
              <a:t>http://www.robots.ox.ac.uk/~vgg/hzbook/code/vgg_multiview/vgg_X_from_xP_lin.m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62791</TotalTime>
  <Words>1688</Words>
  <Application>Microsoft Office PowerPoint</Application>
  <PresentationFormat>On-screen Show (4:3)</PresentationFormat>
  <Paragraphs>397</Paragraphs>
  <Slides>47</Slides>
  <Notes>27</Notes>
  <HiddenSlides>4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Office Theme</vt:lpstr>
      <vt:lpstr>Equation</vt:lpstr>
      <vt:lpstr>Image</vt:lpstr>
      <vt:lpstr>Microsoft Equation 3.0</vt:lpstr>
      <vt:lpstr>Structure from Motion</vt:lpstr>
      <vt:lpstr>This class: structure from motion</vt:lpstr>
      <vt:lpstr>Recap: Epipoles</vt:lpstr>
      <vt:lpstr>Recap: Fundamental Matrix</vt:lpstr>
      <vt:lpstr>Recap: Automatically Relating Projections</vt:lpstr>
      <vt:lpstr>Recap</vt:lpstr>
      <vt:lpstr>Recap</vt:lpstr>
      <vt:lpstr>Triangulation: Linear Solution</vt:lpstr>
      <vt:lpstr>Triangulation: Linear Solution</vt:lpstr>
      <vt:lpstr>Triangulation: Non-linear Solution</vt:lpstr>
      <vt:lpstr>Projective structure from motion</vt:lpstr>
      <vt:lpstr>Projective structure from motion</vt:lpstr>
      <vt:lpstr>Projective SFM: Two-camera case</vt:lpstr>
      <vt:lpstr>Sequential structure from motion</vt:lpstr>
      <vt:lpstr>Sequential structure from motion</vt:lpstr>
      <vt:lpstr>Sequential structure from motion</vt:lpstr>
      <vt:lpstr>Bundle adjustment</vt:lpstr>
      <vt:lpstr>Auto-calibration</vt:lpstr>
      <vt:lpstr>Summary so far</vt:lpstr>
      <vt:lpstr>PowerPoint Presentation</vt:lpstr>
      <vt:lpstr>3D from multiple images</vt:lpstr>
      <vt:lpstr>Structure from motion under orthographic projection</vt:lpstr>
      <vt:lpstr>Affine projection for rotated/translated camera</vt:lpstr>
      <vt:lpstr>Affine structure from motion</vt:lpstr>
      <vt:lpstr>Step 1: Simplify by getting rid of t: shift to centroid of points for each camera</vt:lpstr>
      <vt:lpstr>Suppose we know 3D points and affine camera parameters …</vt:lpstr>
      <vt:lpstr>Affine structure from motion</vt:lpstr>
      <vt:lpstr>Affine structure from motion</vt:lpstr>
      <vt:lpstr>What if we instead observe corresponding 2d image points?</vt:lpstr>
      <vt:lpstr>Affine structure from motion</vt:lpstr>
      <vt:lpstr>Factorizing the measurement matrix</vt:lpstr>
      <vt:lpstr>Factorizing the measurement matrix</vt:lpstr>
      <vt:lpstr>Factorizing the measurement matrix</vt:lpstr>
      <vt:lpstr>Factorizing the measurement matrix</vt:lpstr>
      <vt:lpstr>Factorizing the measurement matrix</vt:lpstr>
      <vt:lpstr>Affine ambiguity</vt:lpstr>
      <vt:lpstr>Eliminating the affine ambiguity</vt:lpstr>
      <vt:lpstr>Solve for orthographic constraints</vt:lpstr>
      <vt:lpstr>Algorithm summary</vt:lpstr>
      <vt:lpstr>Dealing with missing data</vt:lpstr>
      <vt:lpstr>A nice short explanation</vt:lpstr>
      <vt:lpstr>Reconstruction results (your HW 4)</vt:lpstr>
      <vt:lpstr>HW 4: Problem 2 summary</vt:lpstr>
      <vt:lpstr>HW 4: Problem 2 summary</vt:lpstr>
      <vt:lpstr>HW 4: Problem 2 summary</vt:lpstr>
      <vt:lpstr>HW 4: Problem 2 summary</vt:lpstr>
      <vt:lpstr>See you next week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185</cp:revision>
  <dcterms:created xsi:type="dcterms:W3CDTF">2009-12-16T02:55:56Z</dcterms:created>
  <dcterms:modified xsi:type="dcterms:W3CDTF">2011-04-14T22:14:20Z</dcterms:modified>
</cp:coreProperties>
</file>