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425" r:id="rId2"/>
    <p:sldId id="826" r:id="rId3"/>
    <p:sldId id="800" r:id="rId4"/>
    <p:sldId id="806" r:id="rId5"/>
    <p:sldId id="807" r:id="rId6"/>
    <p:sldId id="808" r:id="rId7"/>
    <p:sldId id="802" r:id="rId8"/>
    <p:sldId id="777" r:id="rId9"/>
    <p:sldId id="779" r:id="rId10"/>
    <p:sldId id="780" r:id="rId11"/>
    <p:sldId id="781" r:id="rId12"/>
    <p:sldId id="810" r:id="rId13"/>
    <p:sldId id="782" r:id="rId14"/>
    <p:sldId id="786" r:id="rId15"/>
    <p:sldId id="787" r:id="rId16"/>
    <p:sldId id="788" r:id="rId17"/>
    <p:sldId id="789" r:id="rId18"/>
    <p:sldId id="790" r:id="rId19"/>
    <p:sldId id="791" r:id="rId20"/>
    <p:sldId id="792" r:id="rId21"/>
    <p:sldId id="805" r:id="rId22"/>
    <p:sldId id="814" r:id="rId23"/>
    <p:sldId id="818" r:id="rId24"/>
    <p:sldId id="823" r:id="rId25"/>
    <p:sldId id="817" r:id="rId26"/>
    <p:sldId id="819" r:id="rId27"/>
    <p:sldId id="811" r:id="rId28"/>
    <p:sldId id="812" r:id="rId29"/>
    <p:sldId id="813" r:id="rId30"/>
    <p:sldId id="820" r:id="rId31"/>
    <p:sldId id="821" r:id="rId32"/>
    <p:sldId id="798" r:id="rId33"/>
    <p:sldId id="824" r:id="rId34"/>
    <p:sldId id="825" r:id="rId35"/>
    <p:sldId id="621" r:id="rId36"/>
    <p:sldId id="732" r:id="rId37"/>
    <p:sldId id="733" r:id="rId38"/>
    <p:sldId id="734" r:id="rId39"/>
    <p:sldId id="735" r:id="rId40"/>
    <p:sldId id="737" r:id="rId41"/>
    <p:sldId id="738" r:id="rId42"/>
    <p:sldId id="739" r:id="rId43"/>
    <p:sldId id="740" r:id="rId44"/>
    <p:sldId id="741" r:id="rId45"/>
    <p:sldId id="742" r:id="rId46"/>
    <p:sldId id="743" r:id="rId47"/>
    <p:sldId id="744" r:id="rId48"/>
    <p:sldId id="745" r:id="rId49"/>
    <p:sldId id="747" r:id="rId50"/>
    <p:sldId id="746" r:id="rId51"/>
    <p:sldId id="748" r:id="rId52"/>
    <p:sldId id="749" r:id="rId53"/>
    <p:sldId id="751" r:id="rId54"/>
    <p:sldId id="752" r:id="rId55"/>
    <p:sldId id="753" r:id="rId56"/>
    <p:sldId id="754" r:id="rId57"/>
    <p:sldId id="755" r:id="rId58"/>
    <p:sldId id="757" r:id="rId59"/>
    <p:sldId id="775" r:id="rId60"/>
    <p:sldId id="774" r:id="rId6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FF00"/>
    <a:srgbClr val="0AA676"/>
    <a:srgbClr val="32000C"/>
    <a:srgbClr val="CB6B30"/>
    <a:srgbClr val="E36243"/>
    <a:srgbClr val="FF4A7E"/>
    <a:srgbClr val="0B0B0B"/>
    <a:srgbClr val="23416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42" autoAdjust="0"/>
    <p:restoredTop sz="86792" autoAdjust="0"/>
  </p:normalViewPr>
  <p:slideViewPr>
    <p:cSldViewPr>
      <p:cViewPr varScale="1">
        <p:scale>
          <a:sx n="51" d="100"/>
          <a:sy n="51" d="100"/>
        </p:scale>
        <p:origin x="-299" y="-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13843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55"/>
    </p:cViewPr>
  </p:sorterViewPr>
  <p:notesViewPr>
    <p:cSldViewPr>
      <p:cViewPr varScale="1">
        <p:scale>
          <a:sx n="47" d="100"/>
          <a:sy n="47" d="100"/>
        </p:scale>
        <p:origin x="-1717" y="-9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2.xml"/><Relationship Id="rId2" Type="http://schemas.openxmlformats.org/officeDocument/2006/relationships/slide" Target="slides/slide41.xml"/><Relationship Id="rId1" Type="http://schemas.openxmlformats.org/officeDocument/2006/relationships/slide" Target="slides/slide37.xml"/><Relationship Id="rId6" Type="http://schemas.openxmlformats.org/officeDocument/2006/relationships/slide" Target="slides/slide49.xml"/><Relationship Id="rId5" Type="http://schemas.openxmlformats.org/officeDocument/2006/relationships/slide" Target="slides/slide45.xml"/><Relationship Id="rId4" Type="http://schemas.openxmlformats.org/officeDocument/2006/relationships/slide" Target="slides/slide4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image" Target="../media/image69.png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image" Target="../media/image69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0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EFF6AE-02E3-40BB-A094-82F236F4F909}" type="datetimeFigureOut">
              <a:rPr lang="en-US"/>
              <a:pPr>
                <a:defRPr/>
              </a:pPr>
              <a:t>4/12/2011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D2BCC9-46BE-4B1E-A65D-31834D5B1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9C5801-6059-4A56-9CF0-D84F62AABD8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6B967-2C30-4A64-869B-EBE8BC15F87D}" type="slidenum">
              <a:rPr lang="en-US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X’ is X in the second camera’s coordinate system</a:t>
            </a:r>
          </a:p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We can identify the non-homogeneous 3D vectors X and X’ with the homogeneous coordinate vectors x and x’ of the projections of the two points into the two respective images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B7B43F-908A-4F6B-AE5A-8E4111B59F93}" type="slidenum">
              <a:rPr lang="en-US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77EAFA-5EC7-4AC9-B1E1-35392252E4F5}" type="slidenum">
              <a:rPr lang="en-US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EF964D-6FEB-4DF6-993B-BC23E8567675}" type="slidenum">
              <a:rPr lang="en-US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06023F-223E-4169-ABDD-17701F10DAAF}" type="slidenum">
              <a:rPr lang="en-US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1EF817-8FAE-4F9A-A5C6-179B9C55F7EF}" type="slidenum">
              <a:rPr lang="en-US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3CA73D-64A7-4C4B-B6D3-8CBB7DFFA928}" type="slidenum">
              <a:rPr lang="en-US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CFE2EE-E93B-4EC0-B90B-051E340F1866}" type="slidenum">
              <a:rPr lang="en-US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65DE2D-B43A-4809-9F43-A0D11507C48D}" type="slidenum">
              <a:rPr lang="en-US" smtClean="0"/>
              <a:pPr>
                <a:defRPr/>
              </a:pPr>
              <a:t>36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AE3FED-7E50-470B-BE2C-C84DAC8992C1}" type="slidenum">
              <a:rPr lang="en-US" smtClean="0"/>
              <a:pPr>
                <a:defRPr/>
              </a:pPr>
              <a:t>37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5F75DC-2DAD-45AD-BC6F-C3559FDD87A9}" type="slidenum">
              <a:rPr 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5290BF-5343-4E93-B6C1-9443D70F7A58}" type="slidenum">
              <a:rPr lang="en-US" smtClean="0"/>
              <a:pPr>
                <a:defRPr/>
              </a:pPr>
              <a:t>38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BE2F93-44B5-430B-8CF5-E84D5DA74343}" type="slidenum">
              <a:rPr lang="en-US" smtClean="0"/>
              <a:pPr>
                <a:defRPr/>
              </a:pPr>
              <a:t>39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9A57EF-541D-443D-B041-B5555686C3FA}" type="slidenum">
              <a:rPr lang="en-US" smtClean="0"/>
              <a:pPr>
                <a:defRPr/>
              </a:pPr>
              <a:t>40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C00F9F-FA22-4E68-AE92-A73BF5E34EA1}" type="slidenum">
              <a:rPr lang="en-US" smtClean="0"/>
              <a:pPr>
                <a:defRPr/>
              </a:pPr>
              <a:t>41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3347DA-7389-4F3D-B887-FF3C647DC3E0}" type="slidenum">
              <a:rPr lang="en-US" smtClean="0"/>
              <a:pPr>
                <a:defRPr/>
              </a:pPr>
              <a:t>42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102386" tIns="51193" rIns="102386" bIns="51193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E4A0-8865-40C5-BB63-53519C9CFB24}" type="slidenum">
              <a:rPr lang="en-US" smtClean="0"/>
              <a:pPr>
                <a:defRPr/>
              </a:pPr>
              <a:t>43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102386" tIns="51193" rIns="102386" bIns="51193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257075-AE7F-485D-AA6B-C3293D4558C9}" type="slidenum">
              <a:rPr lang="en-US" smtClean="0"/>
              <a:pPr>
                <a:defRPr/>
              </a:pPr>
              <a:t>44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856102-7C12-44E3-9B61-5EDD0A3DEB10}" type="slidenum">
              <a:rPr lang="en-US" smtClean="0"/>
              <a:pPr>
                <a:defRPr/>
              </a:pPr>
              <a:t>45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95A5A5-AC04-41D2-827A-EAADDB20938B}" type="slidenum">
              <a:rPr lang="en-US" smtClean="0"/>
              <a:pPr>
                <a:defRPr/>
              </a:pPr>
              <a:t>46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86E719-FAB0-4528-BEF2-099CB32EC1F6}" type="slidenum">
              <a:rPr lang="en-US" smtClean="0"/>
              <a:pPr>
                <a:defRPr/>
              </a:pPr>
              <a:t>47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7BD444-5732-439E-BCA3-B73A32001A6B}" type="slidenum">
              <a:rPr lang="en-US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168AE7-BE0C-47DE-BCE5-3769041515A0}" type="slidenum">
              <a:rPr lang="en-US" smtClean="0"/>
              <a:pPr>
                <a:defRPr/>
              </a:pPr>
              <a:t>48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868715-75F9-4227-8E7E-91CF5E6A8677}" type="slidenum">
              <a:rPr lang="en-US" smtClean="0"/>
              <a:pPr>
                <a:defRPr/>
              </a:pPr>
              <a:t>49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smaller window:  more detail, more noise</a:t>
            </a:r>
          </a:p>
          <a:p>
            <a:r>
              <a:rPr lang="en-US" smtClean="0"/>
              <a:t>bigger window:  less noise, more detail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2E4856-1E29-4EE0-9D64-315D56FDDF9E}" type="slidenum">
              <a:rPr lang="en-US" smtClean="0"/>
              <a:pPr>
                <a:defRPr/>
              </a:pPr>
              <a:t>50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1C379D-1FA9-4C5D-A2B4-CE2EC84057A5}" type="slidenum">
              <a:rPr lang="en-US" smtClean="0"/>
              <a:pPr>
                <a:defRPr/>
              </a:pPr>
              <a:t>51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E4633C-E05B-48B7-BF44-4E11D64B3FEB}" type="slidenum">
              <a:rPr lang="en-US" smtClean="0"/>
              <a:pPr>
                <a:defRPr/>
              </a:pPr>
              <a:t>53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D57019-7353-4427-AD4A-0D21B44098A5}" type="slidenum">
              <a:rPr lang="en-US" smtClean="0"/>
              <a:pPr>
                <a:defRPr/>
              </a:pPr>
              <a:t>54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689E0-DD9B-408E-BB2C-E2AA0A58B9DF}" type="slidenum">
              <a:rPr lang="en-US" smtClean="0"/>
              <a:pPr>
                <a:defRPr/>
              </a:pPr>
              <a:t>55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E05645-044F-4B4A-94E2-55817AD5F8EA}" type="slidenum">
              <a:rPr lang="en-US" smtClean="0"/>
              <a:pPr>
                <a:defRPr/>
              </a:pPr>
              <a:t>56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D43889-E5EC-4016-BBD0-F3DEE460E67D}" type="slidenum">
              <a:rPr lang="en-US" smtClean="0"/>
              <a:pPr>
                <a:defRPr/>
              </a:pPr>
              <a:t>57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17DDC2-56D4-423B-A426-B41418C15EB6}" type="slidenum">
              <a:rPr lang="en-US" smtClean="0"/>
              <a:pPr>
                <a:defRPr/>
              </a:pPr>
              <a:t>58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CC6933-934E-4D07-8F9B-9DAEEBC08295}" type="slidenum">
              <a:rPr lang="en-U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BDD873-1981-47F1-8996-2C700F1D5DA0}" type="slidenum">
              <a:rPr 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0BC622-53E4-4B74-A169-8A5785B49C86}" type="slidenum">
              <a:rPr 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150FB6-F6FD-4678-906C-E16697A67A77}" type="slidenum">
              <a:rPr lang="en-U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150FB6-F6FD-4678-906C-E16697A67A77}" type="slidenum">
              <a:rPr 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1979ED-C6CC-40A2-A428-3F02D2EDBD61}" type="slidenum">
              <a:rPr lang="en-US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7BFC4-E86D-4A13-83A6-51B6F828F232}" type="datetimeFigureOut">
              <a:rPr lang="en-US"/>
              <a:pPr>
                <a:defRPr/>
              </a:pPr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09D64-D82D-4133-8121-C3CD6CE32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2B618-222F-4E35-AC25-2C9EED635C92}" type="datetimeFigureOut">
              <a:rPr lang="en-US"/>
              <a:pPr>
                <a:defRPr/>
              </a:pPr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D2AD0-D07C-4773-ACA0-D64C2366A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B1ADF-AD9D-4A44-B151-C3EFB72C702E}" type="datetimeFigureOut">
              <a:rPr lang="en-US"/>
              <a:pPr>
                <a:defRPr/>
              </a:pPr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B8C57-286F-4999-BEDD-16E1ABE72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2F79C-4F4E-46B8-B10B-944B55A82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F76EE-BE7D-4C86-9A5D-73D265CFDE18}" type="datetimeFigureOut">
              <a:rPr lang="en-US"/>
              <a:pPr>
                <a:defRPr/>
              </a:pPr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303D6-51E3-4B9F-923F-68E35A122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92ECF-023B-4C7D-A50E-897D938F7A9C}" type="datetimeFigureOut">
              <a:rPr lang="en-US"/>
              <a:pPr>
                <a:defRPr/>
              </a:pPr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26DBB-A90A-41FC-9182-F2E44C9CB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4DD2-6187-4EDC-B201-8DB1FFA9FF67}" type="datetimeFigureOut">
              <a:rPr lang="en-US"/>
              <a:pPr>
                <a:defRPr/>
              </a:pPr>
              <a:t>4/12/2011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C9CF2-0C21-47CB-B71C-9F6A2C494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165C9-5363-4CD6-A4A9-66B89BCC94BB}" type="datetimeFigureOut">
              <a:rPr lang="en-US"/>
              <a:pPr>
                <a:defRPr/>
              </a:pPr>
              <a:t>4/12/2011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59CC1-4E22-4869-8ED3-339AEEDC5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AF427-BD49-4177-B7E6-981EB925B682}" type="datetimeFigureOut">
              <a:rPr lang="en-US"/>
              <a:pPr>
                <a:defRPr/>
              </a:pPr>
              <a:t>4/12/2011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DB054-AEF1-411E-B2CA-1AE40C895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A01F6-8F92-45AD-8FF2-F67DB0E4F224}" type="datetimeFigureOut">
              <a:rPr lang="en-US"/>
              <a:pPr>
                <a:defRPr/>
              </a:pPr>
              <a:t>4/12/2011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30B83-042A-4BF5-9BA9-B07842109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6EA72-5F79-4EDF-BFCD-09CC7438600B}" type="datetimeFigureOut">
              <a:rPr lang="en-US"/>
              <a:pPr>
                <a:defRPr/>
              </a:pPr>
              <a:t>4/12/2011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5C58B-DB76-4988-8B4D-607E9257F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04A10-87E0-4768-BC3D-FC8921A7AB66}" type="datetimeFigureOut">
              <a:rPr lang="en-US"/>
              <a:pPr>
                <a:defRPr/>
              </a:pPr>
              <a:t>4/12/2011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CFB55-7B0B-49B9-8D52-C30C8A375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8D0626-9BA8-4D0B-BC21-A2B26A5733AD}" type="datetimeFigureOut">
              <a:rPr lang="en-US"/>
              <a:pPr>
                <a:defRPr/>
              </a:pPr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7AEE91-7B51-4C74-A56A-2DC8D0930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9.bin"/><Relationship Id="rId4" Type="http://schemas.openxmlformats.org/officeDocument/2006/relationships/image" Target="../media/image4.png"/><Relationship Id="rId9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1.png"/><Relationship Id="rId4" Type="http://schemas.openxmlformats.org/officeDocument/2006/relationships/oleObject" Target="../embeddings/oleObject23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2.bin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1.bin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0.bin"/><Relationship Id="rId9" Type="http://schemas.openxmlformats.org/officeDocument/2006/relationships/oleObject" Target="../embeddings/oleObject35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38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bots.ox.ac.uk/~vgg/hzbook/code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danielwedge.com/fmatrix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~zhang/Papers/TR99-21.pdf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wmf"/><Relationship Id="rId4" Type="http://schemas.openxmlformats.org/officeDocument/2006/relationships/image" Target="../media/image5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wmf"/><Relationship Id="rId4" Type="http://schemas.openxmlformats.org/officeDocument/2006/relationships/image" Target="../media/image5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1.jpeg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notesSlide" Target="../notesSlides/notesSlide38.xml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hyperlink" Target="http://www.csd.uwo.ca/~yuri/Papers/pami01.pdf" TargetMode="External"/><Relationship Id="rId5" Type="http://schemas.openxmlformats.org/officeDocument/2006/relationships/image" Target="../media/image77.png"/><Relationship Id="rId4" Type="http://schemas.openxmlformats.org/officeDocument/2006/relationships/image" Target="../media/image62.png"/><Relationship Id="rId9" Type="http://schemas.openxmlformats.org/officeDocument/2006/relationships/oleObject" Target="../embeddings/oleObject51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notesSlide" Target="../notesSlides/notesSlide39.xml"/><Relationship Id="rId7" Type="http://schemas.openxmlformats.org/officeDocument/2006/relationships/hyperlink" Target="http://www.csd.uwo.ca/~yuri/Papers/pami01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hyperlink" Target="http://www.middlebury.edu/stereo/" TargetMode="External"/><Relationship Id="rId5" Type="http://schemas.openxmlformats.org/officeDocument/2006/relationships/image" Target="../media/image78.png"/><Relationship Id="rId4" Type="http://schemas.openxmlformats.org/officeDocument/2006/relationships/oleObject" Target="../embeddings/oleObject52.bin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ctrTitle"/>
          </p:nvPr>
        </p:nvSpPr>
        <p:spPr>
          <a:xfrm>
            <a:off x="1600200" y="1600200"/>
            <a:ext cx="6400800" cy="1470025"/>
          </a:xfrm>
        </p:spPr>
        <p:txBody>
          <a:bodyPr/>
          <a:lstStyle/>
          <a:p>
            <a:pPr eaLnBrk="1" hangingPunct="1"/>
            <a:r>
              <a:rPr lang="en-US" dirty="0" err="1" smtClean="0"/>
              <a:t>Epipolar</a:t>
            </a:r>
            <a:r>
              <a:rPr lang="en-US" dirty="0" smtClean="0"/>
              <a:t> Geometry and Stereo Vision</a:t>
            </a:r>
          </a:p>
        </p:txBody>
      </p:sp>
      <p:sp>
        <p:nvSpPr>
          <p:cNvPr id="22531" name="Subtitle 2"/>
          <p:cNvSpPr>
            <a:spLocks noGrp="1"/>
          </p:cNvSpPr>
          <p:nvPr>
            <p:ph type="subTitle" idx="1"/>
          </p:nvPr>
        </p:nvSpPr>
        <p:spPr>
          <a:xfrm>
            <a:off x="1447800" y="3352800"/>
            <a:ext cx="6400800" cy="2971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Computer Vision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CS 543 / ECE 549 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University of Illinois</a:t>
            </a:r>
          </a:p>
          <a:p>
            <a:pPr eaLnBrk="1" hangingPunct="1"/>
            <a:endParaRPr lang="en-US" smtClean="0">
              <a:solidFill>
                <a:schemeClr val="tx1"/>
              </a:solidFill>
            </a:endParaRP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Derek Hoiem</a:t>
            </a: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7924800" y="87313"/>
            <a:ext cx="10652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04/12/11</a:t>
            </a:r>
            <a:endParaRPr lang="en-US" dirty="0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6200" y="6477000"/>
            <a:ext cx="90412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Many slides adapted from Lana Lazebnik, Silvio </a:t>
            </a:r>
            <a:r>
              <a:rPr lang="en-US" sz="1400" dirty="0" err="1"/>
              <a:t>Saverese</a:t>
            </a:r>
            <a:r>
              <a:rPr lang="en-US" sz="1400" dirty="0"/>
              <a:t>, Steve </a:t>
            </a:r>
            <a:r>
              <a:rPr lang="en-US" sz="1400" dirty="0" smtClean="0"/>
              <a:t>Seitz, many figures from  Hartley &amp; Zisserman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ig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0" y="3255963"/>
            <a:ext cx="387667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fig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3255963"/>
            <a:ext cx="387667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fig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32063" y="914400"/>
            <a:ext cx="37052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Converging cameras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fig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1550" y="3905250"/>
            <a:ext cx="3370263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fig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4975" y="1536700"/>
            <a:ext cx="55530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fig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3917950"/>
            <a:ext cx="3332163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924800" cy="838200"/>
          </a:xfrm>
        </p:spPr>
        <p:txBody>
          <a:bodyPr/>
          <a:lstStyle/>
          <a:p>
            <a:r>
              <a:rPr lang="en-US" smtClean="0"/>
              <a:t>Example: Motion parallel to image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2" name="Rectangle 2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Example: Forward motion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What would the </a:t>
            </a:r>
            <a:r>
              <a:rPr lang="en-US" dirty="0" err="1" smtClean="0"/>
              <a:t>epipolar</a:t>
            </a:r>
            <a:r>
              <a:rPr lang="en-US" dirty="0" smtClean="0"/>
              <a:t> lines look like if the camera moves directly forward?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fig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941763"/>
            <a:ext cx="2682875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fig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88" y="1066800"/>
            <a:ext cx="2682875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5341938" y="2435225"/>
            <a:ext cx="2049462" cy="17224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5705475" y="1524000"/>
            <a:ext cx="1282700" cy="11350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Freeform 7"/>
          <p:cNvSpPr>
            <a:spLocks/>
          </p:cNvSpPr>
          <p:nvPr/>
        </p:nvSpPr>
        <p:spPr bwMode="auto">
          <a:xfrm>
            <a:off x="5424488" y="1798638"/>
            <a:ext cx="914400" cy="1935162"/>
          </a:xfrm>
          <a:custGeom>
            <a:avLst/>
            <a:gdLst>
              <a:gd name="T0" fmla="*/ 2147483647 w 576"/>
              <a:gd name="T1" fmla="*/ 2147483647 h 1219"/>
              <a:gd name="T2" fmla="*/ 2147483647 w 576"/>
              <a:gd name="T3" fmla="*/ 2147483647 h 1219"/>
              <a:gd name="T4" fmla="*/ 2147483647 w 576"/>
              <a:gd name="T5" fmla="*/ 0 h 1219"/>
              <a:gd name="T6" fmla="*/ 0 w 576"/>
              <a:gd name="T7" fmla="*/ 2147483647 h 1219"/>
              <a:gd name="T8" fmla="*/ 2147483647 w 576"/>
              <a:gd name="T9" fmla="*/ 2147483647 h 12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1219"/>
              <a:gd name="T17" fmla="*/ 576 w 576"/>
              <a:gd name="T18" fmla="*/ 1219 h 12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1219">
                <a:moveTo>
                  <a:pt x="576" y="1219"/>
                </a:moveTo>
                <a:lnTo>
                  <a:pt x="571" y="108"/>
                </a:lnTo>
                <a:lnTo>
                  <a:pt x="266" y="0"/>
                </a:lnTo>
                <a:lnTo>
                  <a:pt x="0" y="1003"/>
                </a:lnTo>
                <a:lnTo>
                  <a:pt x="576" y="121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Freeform 8"/>
          <p:cNvSpPr>
            <a:spLocks/>
          </p:cNvSpPr>
          <p:nvPr/>
        </p:nvSpPr>
        <p:spPr bwMode="auto">
          <a:xfrm flipH="1">
            <a:off x="6334125" y="1793875"/>
            <a:ext cx="914400" cy="1935163"/>
          </a:xfrm>
          <a:custGeom>
            <a:avLst/>
            <a:gdLst>
              <a:gd name="T0" fmla="*/ 2147483647 w 576"/>
              <a:gd name="T1" fmla="*/ 2147483647 h 1219"/>
              <a:gd name="T2" fmla="*/ 2147483647 w 576"/>
              <a:gd name="T3" fmla="*/ 2147483647 h 1219"/>
              <a:gd name="T4" fmla="*/ 2147483647 w 576"/>
              <a:gd name="T5" fmla="*/ 0 h 1219"/>
              <a:gd name="T6" fmla="*/ 0 w 576"/>
              <a:gd name="T7" fmla="*/ 2147483647 h 1219"/>
              <a:gd name="T8" fmla="*/ 2147483647 w 576"/>
              <a:gd name="T9" fmla="*/ 2147483647 h 12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1219"/>
              <a:gd name="T17" fmla="*/ 576 w 576"/>
              <a:gd name="T18" fmla="*/ 1219 h 12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1219">
                <a:moveTo>
                  <a:pt x="576" y="1219"/>
                </a:moveTo>
                <a:lnTo>
                  <a:pt x="571" y="108"/>
                </a:lnTo>
                <a:lnTo>
                  <a:pt x="266" y="0"/>
                </a:lnTo>
                <a:lnTo>
                  <a:pt x="0" y="1003"/>
                </a:lnTo>
                <a:lnTo>
                  <a:pt x="576" y="121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Freeform 9"/>
          <p:cNvSpPr>
            <a:spLocks/>
          </p:cNvSpPr>
          <p:nvPr/>
        </p:nvSpPr>
        <p:spPr bwMode="auto">
          <a:xfrm>
            <a:off x="6337300" y="1984375"/>
            <a:ext cx="923925" cy="2001838"/>
          </a:xfrm>
          <a:custGeom>
            <a:avLst/>
            <a:gdLst>
              <a:gd name="T0" fmla="*/ 0 w 582"/>
              <a:gd name="T1" fmla="*/ 2147483647 h 1261"/>
              <a:gd name="T2" fmla="*/ 2147483647 w 582"/>
              <a:gd name="T3" fmla="*/ 0 h 1261"/>
              <a:gd name="T4" fmla="*/ 2147483647 w 582"/>
              <a:gd name="T5" fmla="*/ 2147483647 h 1261"/>
              <a:gd name="T6" fmla="*/ 2147483647 w 582"/>
              <a:gd name="T7" fmla="*/ 2147483647 h 1261"/>
              <a:gd name="T8" fmla="*/ 0 w 582"/>
              <a:gd name="T9" fmla="*/ 2147483647 h 1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2"/>
              <a:gd name="T16" fmla="*/ 0 h 1261"/>
              <a:gd name="T17" fmla="*/ 582 w 582"/>
              <a:gd name="T18" fmla="*/ 1261 h 1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2" h="1261">
                <a:moveTo>
                  <a:pt x="0" y="1111"/>
                </a:moveTo>
                <a:lnTo>
                  <a:pt x="5" y="0"/>
                </a:lnTo>
                <a:lnTo>
                  <a:pt x="269" y="68"/>
                </a:lnTo>
                <a:lnTo>
                  <a:pt x="582" y="1261"/>
                </a:lnTo>
                <a:lnTo>
                  <a:pt x="0" y="111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Freeform 10"/>
          <p:cNvSpPr>
            <a:spLocks/>
          </p:cNvSpPr>
          <p:nvPr/>
        </p:nvSpPr>
        <p:spPr bwMode="auto">
          <a:xfrm flipH="1">
            <a:off x="5408613" y="1978025"/>
            <a:ext cx="923925" cy="2001838"/>
          </a:xfrm>
          <a:custGeom>
            <a:avLst/>
            <a:gdLst>
              <a:gd name="T0" fmla="*/ 0 w 582"/>
              <a:gd name="T1" fmla="*/ 2147483647 h 1261"/>
              <a:gd name="T2" fmla="*/ 2147483647 w 582"/>
              <a:gd name="T3" fmla="*/ 0 h 1261"/>
              <a:gd name="T4" fmla="*/ 2147483647 w 582"/>
              <a:gd name="T5" fmla="*/ 2147483647 h 1261"/>
              <a:gd name="T6" fmla="*/ 2147483647 w 582"/>
              <a:gd name="T7" fmla="*/ 2147483647 h 1261"/>
              <a:gd name="T8" fmla="*/ 0 w 582"/>
              <a:gd name="T9" fmla="*/ 2147483647 h 1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2"/>
              <a:gd name="T16" fmla="*/ 0 h 1261"/>
              <a:gd name="T17" fmla="*/ 582 w 582"/>
              <a:gd name="T18" fmla="*/ 1261 h 1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2" h="1261">
                <a:moveTo>
                  <a:pt x="0" y="1111"/>
                </a:moveTo>
                <a:lnTo>
                  <a:pt x="5" y="0"/>
                </a:lnTo>
                <a:lnTo>
                  <a:pt x="269" y="68"/>
                </a:lnTo>
                <a:lnTo>
                  <a:pt x="582" y="1261"/>
                </a:lnTo>
                <a:lnTo>
                  <a:pt x="0" y="111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Line 11"/>
          <p:cNvSpPr>
            <a:spLocks noChangeShapeType="1"/>
          </p:cNvSpPr>
          <p:nvPr/>
        </p:nvSpPr>
        <p:spPr bwMode="auto">
          <a:xfrm>
            <a:off x="5538788" y="2982913"/>
            <a:ext cx="792162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Line 12"/>
          <p:cNvSpPr>
            <a:spLocks noChangeShapeType="1"/>
          </p:cNvSpPr>
          <p:nvPr/>
        </p:nvSpPr>
        <p:spPr bwMode="auto">
          <a:xfrm flipV="1">
            <a:off x="6350000" y="3001963"/>
            <a:ext cx="800100" cy="277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Line 13"/>
          <p:cNvSpPr>
            <a:spLocks noChangeShapeType="1"/>
          </p:cNvSpPr>
          <p:nvPr/>
        </p:nvSpPr>
        <p:spPr bwMode="auto">
          <a:xfrm>
            <a:off x="6345238" y="3290888"/>
            <a:ext cx="784225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Line 14"/>
          <p:cNvSpPr>
            <a:spLocks noChangeShapeType="1"/>
          </p:cNvSpPr>
          <p:nvPr/>
        </p:nvSpPr>
        <p:spPr bwMode="auto">
          <a:xfrm flipH="1">
            <a:off x="5540375" y="3276600"/>
            <a:ext cx="808038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Oval 15"/>
          <p:cNvSpPr>
            <a:spLocks noChangeArrowheads="1"/>
          </p:cNvSpPr>
          <p:nvPr/>
        </p:nvSpPr>
        <p:spPr bwMode="auto">
          <a:xfrm>
            <a:off x="6307138" y="3709988"/>
            <a:ext cx="65087" cy="55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Oval 16"/>
          <p:cNvSpPr>
            <a:spLocks noChangeArrowheads="1"/>
          </p:cNvSpPr>
          <p:nvPr/>
        </p:nvSpPr>
        <p:spPr bwMode="auto">
          <a:xfrm>
            <a:off x="6302375" y="2178050"/>
            <a:ext cx="65088" cy="5556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Oval 17"/>
          <p:cNvSpPr>
            <a:spLocks noChangeArrowheads="1"/>
          </p:cNvSpPr>
          <p:nvPr/>
        </p:nvSpPr>
        <p:spPr bwMode="auto">
          <a:xfrm>
            <a:off x="6310313" y="3248025"/>
            <a:ext cx="65087" cy="5556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Oval 18"/>
          <p:cNvSpPr>
            <a:spLocks noChangeArrowheads="1"/>
          </p:cNvSpPr>
          <p:nvPr/>
        </p:nvSpPr>
        <p:spPr bwMode="auto">
          <a:xfrm>
            <a:off x="6305550" y="1944688"/>
            <a:ext cx="65088" cy="55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Text Box 19"/>
          <p:cNvSpPr txBox="1">
            <a:spLocks noChangeArrowheads="1"/>
          </p:cNvSpPr>
          <p:nvPr/>
        </p:nvSpPr>
        <p:spPr bwMode="auto">
          <a:xfrm>
            <a:off x="6257925" y="3668713"/>
            <a:ext cx="3254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/>
              <a:t>e</a:t>
            </a:r>
          </a:p>
        </p:txBody>
      </p:sp>
      <p:sp>
        <p:nvSpPr>
          <p:cNvPr id="18451" name="Text Box 20"/>
          <p:cNvSpPr txBox="1">
            <a:spLocks noChangeArrowheads="1"/>
          </p:cNvSpPr>
          <p:nvPr/>
        </p:nvSpPr>
        <p:spPr bwMode="auto">
          <a:xfrm>
            <a:off x="6184900" y="1606550"/>
            <a:ext cx="3825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/>
              <a:t>e’</a:t>
            </a:r>
          </a:p>
        </p:txBody>
      </p:sp>
      <p:sp>
        <p:nvSpPr>
          <p:cNvPr id="18452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Forward motion</a:t>
            </a:r>
          </a:p>
        </p:txBody>
      </p:sp>
      <p:sp>
        <p:nvSpPr>
          <p:cNvPr id="18453" name="Rectangle 22"/>
          <p:cNvSpPr>
            <a:spLocks noChangeArrowheads="1"/>
          </p:cNvSpPr>
          <p:nvPr/>
        </p:nvSpPr>
        <p:spPr bwMode="auto">
          <a:xfrm>
            <a:off x="4572000" y="4330700"/>
            <a:ext cx="4572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Epipole has same coordinates in both images.</a:t>
            </a:r>
          </a:p>
          <a:p>
            <a:r>
              <a:rPr lang="en-US"/>
              <a:t>Points move along lines radiating from e: “Focus of expansion”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219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7"/>
          <p:cNvSpPr>
            <a:spLocks noChangeArrowheads="1"/>
          </p:cNvSpPr>
          <p:nvPr/>
        </p:nvSpPr>
        <p:spPr bwMode="auto">
          <a:xfrm>
            <a:off x="1060450" y="1806575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Rectangle 28"/>
          <p:cNvSpPr>
            <a:spLocks noChangeArrowheads="1"/>
          </p:cNvSpPr>
          <p:nvPr/>
        </p:nvSpPr>
        <p:spPr bwMode="auto">
          <a:xfrm>
            <a:off x="7669213" y="1814513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Text Box 29"/>
          <p:cNvSpPr txBox="1">
            <a:spLocks noChangeArrowheads="1"/>
          </p:cNvSpPr>
          <p:nvPr/>
        </p:nvSpPr>
        <p:spPr bwMode="auto">
          <a:xfrm>
            <a:off x="4391025" y="1143000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latin typeface="Times New Roman" pitchFamily="18" charset="0"/>
              </a:rPr>
              <a:t>X</a:t>
            </a:r>
          </a:p>
        </p:txBody>
      </p:sp>
      <p:sp>
        <p:nvSpPr>
          <p:cNvPr id="22534" name="Freeform 30"/>
          <p:cNvSpPr>
            <a:spLocks/>
          </p:cNvSpPr>
          <p:nvPr/>
        </p:nvSpPr>
        <p:spPr bwMode="auto">
          <a:xfrm>
            <a:off x="2655888" y="2468563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5" name="Text Box 31"/>
          <p:cNvSpPr txBox="1">
            <a:spLocks noChangeArrowheads="1"/>
          </p:cNvSpPr>
          <p:nvPr/>
        </p:nvSpPr>
        <p:spPr bwMode="auto">
          <a:xfrm>
            <a:off x="2655888" y="2286000"/>
            <a:ext cx="192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</a:t>
            </a:r>
          </a:p>
        </p:txBody>
      </p:sp>
      <p:sp>
        <p:nvSpPr>
          <p:cNvPr id="22536" name="Freeform 32"/>
          <p:cNvSpPr>
            <a:spLocks/>
          </p:cNvSpPr>
          <p:nvPr/>
        </p:nvSpPr>
        <p:spPr bwMode="auto">
          <a:xfrm>
            <a:off x="6126163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7" name="Text Box 33"/>
          <p:cNvSpPr txBox="1">
            <a:spLocks noChangeArrowheads="1"/>
          </p:cNvSpPr>
          <p:nvPr/>
        </p:nvSpPr>
        <p:spPr bwMode="auto">
          <a:xfrm>
            <a:off x="6057900" y="22860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22538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Epipolar constraint: Calibrated case</a:t>
            </a:r>
          </a:p>
        </p:txBody>
      </p:sp>
      <p:sp>
        <p:nvSpPr>
          <p:cNvPr id="22539" name="Rectangle 55"/>
          <p:cNvSpPr>
            <a:spLocks noGrp="1" noChangeArrowheads="1"/>
          </p:cNvSpPr>
          <p:nvPr>
            <p:ph type="body" idx="1"/>
          </p:nvPr>
        </p:nvSpPr>
        <p:spPr>
          <a:xfrm>
            <a:off x="685800" y="4038600"/>
            <a:ext cx="7772400" cy="2514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000" dirty="0" smtClean="0"/>
              <a:t>	Suppose that we know the intrinsic and extrinsic parameters of the cameras.  Then we can…</a:t>
            </a:r>
            <a:endParaRPr lang="en-US" sz="1200" dirty="0" smtClean="0"/>
          </a:p>
          <a:p>
            <a:pPr marL="800100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800" dirty="0" smtClean="0"/>
              <a:t>Convert to normalized coordinates by pre-multiplying all points with the inverse of the calibration matrix </a:t>
            </a:r>
          </a:p>
          <a:p>
            <a:pPr marL="800100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800" dirty="0" smtClean="0"/>
              <a:t>Set the first camera’s coordinate system </a:t>
            </a:r>
            <a:r>
              <a:rPr lang="en-US" sz="1800" dirty="0" smtClean="0"/>
              <a:t>as world coordinates and define R and t that map from X’ to X</a:t>
            </a:r>
            <a:endParaRPr lang="en-US" sz="1800" dirty="0" smtClean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187700" y="5853113"/>
          <a:ext cx="2041525" cy="468312"/>
        </p:xfrm>
        <a:graphic>
          <a:graphicData uri="http://schemas.openxmlformats.org/presentationml/2006/ole">
            <p:oleObj spid="_x0000_s154625" name="Equation" r:id="rId5" imgW="888840" imgH="203040" progId="Equation.3">
              <p:embed/>
            </p:oleObj>
          </a:graphicData>
        </a:graphic>
      </p:graphicFrame>
      <p:graphicFrame>
        <p:nvGraphicFramePr>
          <p:cNvPr id="154627" name="Object 3"/>
          <p:cNvGraphicFramePr>
            <a:graphicFrameLocks noChangeAspect="1"/>
          </p:cNvGraphicFramePr>
          <p:nvPr/>
        </p:nvGraphicFramePr>
        <p:xfrm>
          <a:off x="5940425" y="5853113"/>
          <a:ext cx="2308225" cy="457200"/>
        </p:xfrm>
        <a:graphic>
          <a:graphicData uri="http://schemas.openxmlformats.org/presentationml/2006/ole">
            <p:oleObj spid="_x0000_s154627" name="Equation" r:id="rId6" imgW="1028520" imgH="203040" progId="Equation.3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81000" y="5943600"/>
            <a:ext cx="259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Here,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dirty="0" smtClean="0"/>
              <a:t> is in homogeneous coordinates but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dirty="0" smtClean="0"/>
              <a:t> is in inhomogeneous coordinates</a:t>
            </a:r>
            <a:endParaRPr lang="en-US" sz="1400" dirty="0"/>
          </a:p>
        </p:txBody>
      </p:sp>
      <p:graphicFrame>
        <p:nvGraphicFramePr>
          <p:cNvPr id="154630" name="Object 6"/>
          <p:cNvGraphicFramePr>
            <a:graphicFrameLocks noChangeAspect="1"/>
          </p:cNvGraphicFramePr>
          <p:nvPr/>
        </p:nvGraphicFramePr>
        <p:xfrm>
          <a:off x="4953000" y="6324600"/>
          <a:ext cx="1738313" cy="400050"/>
        </p:xfrm>
        <a:graphic>
          <a:graphicData uri="http://schemas.openxmlformats.org/presentationml/2006/ole">
            <p:oleObj spid="_x0000_s154630" name="Equation" r:id="rId7" imgW="77436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219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1060450" y="1806575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7669213" y="1814513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4391025" y="1143000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latin typeface="Times New Roman" pitchFamily="18" charset="0"/>
              </a:rPr>
              <a:t>X</a:t>
            </a:r>
          </a:p>
        </p:txBody>
      </p:sp>
      <p:sp>
        <p:nvSpPr>
          <p:cNvPr id="23558" name="Freeform 7"/>
          <p:cNvSpPr>
            <a:spLocks/>
          </p:cNvSpPr>
          <p:nvPr/>
        </p:nvSpPr>
        <p:spPr bwMode="auto">
          <a:xfrm>
            <a:off x="2655888" y="483235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6126163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1204913" y="3713163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3436938" y="3719513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>
            <a:off x="5883275" y="3719513"/>
            <a:ext cx="1909763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75363" y="2590800"/>
            <a:ext cx="1717675" cy="1122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1193800" y="2586038"/>
            <a:ext cx="1722438" cy="1116012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Epipolar constraint: Calibrated case</a:t>
            </a:r>
          </a:p>
        </p:txBody>
      </p:sp>
      <p:sp>
        <p:nvSpPr>
          <p:cNvPr id="22548" name="Freeform 21"/>
          <p:cNvSpPr>
            <a:spLocks/>
          </p:cNvSpPr>
          <p:nvPr/>
        </p:nvSpPr>
        <p:spPr bwMode="auto">
          <a:xfrm>
            <a:off x="2819400" y="4114800"/>
            <a:ext cx="3124200" cy="609600"/>
          </a:xfrm>
          <a:custGeom>
            <a:avLst/>
            <a:gdLst>
              <a:gd name="T0" fmla="*/ 0 w 1968"/>
              <a:gd name="T1" fmla="*/ 0 h 384"/>
              <a:gd name="T2" fmla="*/ 2147483647 w 1968"/>
              <a:gd name="T3" fmla="*/ 2147483647 h 384"/>
              <a:gd name="T4" fmla="*/ 2147483647 w 1968"/>
              <a:gd name="T5" fmla="*/ 0 h 384"/>
              <a:gd name="T6" fmla="*/ 0 60000 65536"/>
              <a:gd name="T7" fmla="*/ 0 60000 65536"/>
              <a:gd name="T8" fmla="*/ 0 60000 65536"/>
              <a:gd name="T9" fmla="*/ 0 w 1968"/>
              <a:gd name="T10" fmla="*/ 0 h 384"/>
              <a:gd name="T11" fmla="*/ 1968 w 1968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68" h="384">
                <a:moveTo>
                  <a:pt x="0" y="0"/>
                </a:moveTo>
                <a:cubicBezTo>
                  <a:pt x="340" y="192"/>
                  <a:pt x="680" y="384"/>
                  <a:pt x="1008" y="384"/>
                </a:cubicBezTo>
                <a:cubicBezTo>
                  <a:pt x="1336" y="384"/>
                  <a:pt x="1652" y="192"/>
                  <a:pt x="196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9" name="Text Box 22"/>
          <p:cNvSpPr txBox="1">
            <a:spLocks noChangeArrowheads="1"/>
          </p:cNvSpPr>
          <p:nvPr/>
        </p:nvSpPr>
        <p:spPr bwMode="auto">
          <a:xfrm>
            <a:off x="4251325" y="42322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Times New Roman" pitchFamily="18" charset="0"/>
              </a:rPr>
              <a:t>R</a:t>
            </a:r>
          </a:p>
        </p:txBody>
      </p:sp>
      <p:sp>
        <p:nvSpPr>
          <p:cNvPr id="22550" name="Line 23"/>
          <p:cNvSpPr>
            <a:spLocks noChangeShapeType="1"/>
          </p:cNvSpPr>
          <p:nvPr/>
        </p:nvSpPr>
        <p:spPr bwMode="auto">
          <a:xfrm flipH="1">
            <a:off x="3657600" y="41148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51" name="Text Box 24"/>
          <p:cNvSpPr txBox="1">
            <a:spLocks noChangeArrowheads="1"/>
          </p:cNvSpPr>
          <p:nvPr/>
        </p:nvSpPr>
        <p:spPr bwMode="auto">
          <a:xfrm>
            <a:off x="4343400" y="37338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Times New Roman" pitchFamily="18" charset="0"/>
              </a:rPr>
              <a:t>t</a:t>
            </a:r>
          </a:p>
        </p:txBody>
      </p:sp>
      <p:sp>
        <p:nvSpPr>
          <p:cNvPr id="682009" name="Text Box 25"/>
          <p:cNvSpPr txBox="1">
            <a:spLocks noChangeArrowheads="1"/>
          </p:cNvSpPr>
          <p:nvPr/>
        </p:nvSpPr>
        <p:spPr bwMode="auto">
          <a:xfrm>
            <a:off x="914400" y="5334000"/>
            <a:ext cx="72426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The vectors </a:t>
            </a:r>
            <a:r>
              <a:rPr lang="en-US" sz="3200" b="1" i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3200" dirty="0" smtClean="0"/>
              <a:t>, </a:t>
            </a:r>
            <a:r>
              <a:rPr lang="en-US" sz="3200" b="1" i="1" dirty="0">
                <a:solidFill>
                  <a:srgbClr val="66FF33"/>
                </a:solidFill>
                <a:latin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66FF33"/>
                </a:solidFill>
                <a:latin typeface="Times New Roman" pitchFamily="18" charset="0"/>
              </a:rPr>
              <a:t> </a:t>
            </a:r>
            <a:r>
              <a:rPr lang="en-US" sz="3200" dirty="0" smtClean="0"/>
              <a:t>, </a:t>
            </a:r>
            <a:r>
              <a:rPr lang="en-US" sz="3200" dirty="0"/>
              <a:t>and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</a:rPr>
              <a:t>   </a:t>
            </a:r>
            <a:r>
              <a:rPr lang="en-US" sz="3200" dirty="0" smtClean="0"/>
              <a:t>  are </a:t>
            </a:r>
            <a:r>
              <a:rPr lang="en-US" sz="3200" dirty="0"/>
              <a:t>coplanar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696980" y="2453390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2587" name="Object 11"/>
          <p:cNvGraphicFramePr>
            <a:graphicFrameLocks noChangeAspect="1"/>
          </p:cNvGraphicFramePr>
          <p:nvPr/>
        </p:nvGraphicFramePr>
        <p:xfrm>
          <a:off x="4891088" y="5929313"/>
          <a:ext cx="571500" cy="400050"/>
        </p:xfrm>
        <a:graphic>
          <a:graphicData uri="http://schemas.openxmlformats.org/presentationml/2006/ole">
            <p:oleObj spid="_x0000_s152587" name="Equation" r:id="rId5" imgW="253800" imgH="177480" progId="Equation.3">
              <p:embed/>
            </p:oleObj>
          </a:graphicData>
        </a:graphic>
      </p:graphicFrame>
      <p:graphicFrame>
        <p:nvGraphicFramePr>
          <p:cNvPr id="152588" name="Object 12"/>
          <p:cNvGraphicFramePr>
            <a:graphicFrameLocks noChangeAspect="1"/>
          </p:cNvGraphicFramePr>
          <p:nvPr/>
        </p:nvGraphicFramePr>
        <p:xfrm>
          <a:off x="3700463" y="5957888"/>
          <a:ext cx="198437" cy="342900"/>
        </p:xfrm>
        <a:graphic>
          <a:graphicData uri="http://schemas.openxmlformats.org/presentationml/2006/ole">
            <p:oleObj spid="_x0000_s152588" name="Equation" r:id="rId6" imgW="88560" imgH="152280" progId="Equation.3">
              <p:embed/>
            </p:oleObj>
          </a:graphicData>
        </a:graphic>
      </p:graphicFrame>
      <p:graphicFrame>
        <p:nvGraphicFramePr>
          <p:cNvPr id="152589" name="Object 13"/>
          <p:cNvGraphicFramePr>
            <a:graphicFrameLocks noChangeAspect="1"/>
          </p:cNvGraphicFramePr>
          <p:nvPr/>
        </p:nvGraphicFramePr>
        <p:xfrm>
          <a:off x="3187700" y="5900738"/>
          <a:ext cx="304800" cy="425450"/>
        </p:xfrm>
        <a:graphic>
          <a:graphicData uri="http://schemas.openxmlformats.org/presentationml/2006/ole">
            <p:oleObj spid="_x0000_s152589" name="Equation" r:id="rId7" imgW="126720" imgH="177480" progId="Equation.3">
              <p:embed/>
            </p:oleObj>
          </a:graphicData>
        </a:graphic>
      </p:graphicFrame>
      <p:graphicFrame>
        <p:nvGraphicFramePr>
          <p:cNvPr id="152593" name="Object 17"/>
          <p:cNvGraphicFramePr>
            <a:graphicFrameLocks noChangeAspect="1"/>
          </p:cNvGraphicFramePr>
          <p:nvPr/>
        </p:nvGraphicFramePr>
        <p:xfrm>
          <a:off x="1905000" y="5018088"/>
          <a:ext cx="2041525" cy="468312"/>
        </p:xfrm>
        <a:graphic>
          <a:graphicData uri="http://schemas.openxmlformats.org/presentationml/2006/ole">
            <p:oleObj spid="_x0000_s152593" name="Equation" r:id="rId8" imgW="888840" imgH="203040" progId="Equation.3">
              <p:embed/>
            </p:oleObj>
          </a:graphicData>
        </a:graphic>
      </p:graphicFrame>
      <p:graphicFrame>
        <p:nvGraphicFramePr>
          <p:cNvPr id="152594" name="Object 18"/>
          <p:cNvGraphicFramePr>
            <a:graphicFrameLocks noChangeAspect="1"/>
          </p:cNvGraphicFramePr>
          <p:nvPr/>
        </p:nvGraphicFramePr>
        <p:xfrm>
          <a:off x="4657725" y="5029200"/>
          <a:ext cx="2308225" cy="457200"/>
        </p:xfrm>
        <a:graphic>
          <a:graphicData uri="http://schemas.openxmlformats.org/presentationml/2006/ole">
            <p:oleObj spid="_x0000_s152594" name="Equation" r:id="rId9" imgW="1028520" imgH="203040" progId="Equation.3">
              <p:embed/>
            </p:oleObj>
          </a:graphicData>
        </a:graphic>
      </p:graphicFrame>
      <p:graphicFrame>
        <p:nvGraphicFramePr>
          <p:cNvPr id="152595" name="Object 19"/>
          <p:cNvGraphicFramePr>
            <a:graphicFrameLocks noChangeAspect="1"/>
          </p:cNvGraphicFramePr>
          <p:nvPr/>
        </p:nvGraphicFramePr>
        <p:xfrm>
          <a:off x="3670300" y="5500687"/>
          <a:ext cx="1738313" cy="400050"/>
        </p:xfrm>
        <a:graphic>
          <a:graphicData uri="http://schemas.openxmlformats.org/presentationml/2006/ole">
            <p:oleObj spid="_x0000_s152595" name="Equation" r:id="rId10" imgW="774360" imgH="177480" progId="Equation.3">
              <p:embed/>
            </p:oleObj>
          </a:graphicData>
        </a:graphic>
      </p:graphicFrame>
      <p:graphicFrame>
        <p:nvGraphicFramePr>
          <p:cNvPr id="152597" name="Object 21"/>
          <p:cNvGraphicFramePr>
            <a:graphicFrameLocks noChangeAspect="1"/>
          </p:cNvGraphicFramePr>
          <p:nvPr/>
        </p:nvGraphicFramePr>
        <p:xfrm>
          <a:off x="4648201" y="1151620"/>
          <a:ext cx="1066800" cy="340296"/>
        </p:xfrm>
        <a:graphic>
          <a:graphicData uri="http://schemas.openxmlformats.org/presentationml/2006/ole">
            <p:oleObj spid="_x0000_s152597" name="Equation" r:id="rId11" imgW="558720" imgH="177480" progId="Equation.3">
              <p:embed/>
            </p:oleObj>
          </a:graphicData>
        </a:graphic>
      </p:graphicFrame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2655888" y="2286000"/>
            <a:ext cx="192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</a:t>
            </a:r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6057900" y="22860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95" grpId="0" animBg="1"/>
      <p:bldP spid="681996" grpId="0" animBg="1"/>
      <p:bldP spid="681997" grpId="0" animBg="1"/>
      <p:bldP spid="681998" grpId="0" animBg="1"/>
      <p:bldP spid="681999" grpId="0" animBg="1"/>
      <p:bldP spid="22548" grpId="0" animBg="1"/>
      <p:bldP spid="22549" grpId="0"/>
      <p:bldP spid="22550" grpId="0" animBg="1"/>
      <p:bldP spid="22551" grpId="0"/>
      <p:bldP spid="68200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2" name="AutoShape 22"/>
          <p:cNvSpPr>
            <a:spLocks noChangeArrowheads="1"/>
          </p:cNvSpPr>
          <p:nvPr/>
        </p:nvSpPr>
        <p:spPr bwMode="auto">
          <a:xfrm>
            <a:off x="6781800" y="4681538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63" name="Text Box 23"/>
          <p:cNvSpPr txBox="1">
            <a:spLocks noChangeArrowheads="1"/>
          </p:cNvSpPr>
          <p:nvPr/>
        </p:nvSpPr>
        <p:spPr bwMode="auto">
          <a:xfrm>
            <a:off x="5256213" y="5222875"/>
            <a:ext cx="34591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/>
              <a:t>Essential Matrix</a:t>
            </a:r>
          </a:p>
          <a:p>
            <a:pPr algn="ctr"/>
            <a:r>
              <a:rPr lang="en-US"/>
              <a:t>(Longuet-Higgins, 1981)</a:t>
            </a:r>
          </a:p>
        </p:txBody>
      </p:sp>
      <p:sp>
        <p:nvSpPr>
          <p:cNvPr id="675864" name="Rectangle 24"/>
          <p:cNvSpPr>
            <a:spLocks noChangeArrowheads="1"/>
          </p:cNvSpPr>
          <p:nvPr/>
        </p:nvSpPr>
        <p:spPr bwMode="auto">
          <a:xfrm>
            <a:off x="5181600" y="5138738"/>
            <a:ext cx="3581400" cy="1033462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matrix</a:t>
            </a:r>
          </a:p>
        </p:txBody>
      </p:sp>
      <p:graphicFrame>
        <p:nvGraphicFramePr>
          <p:cNvPr id="675866" name="Object 26"/>
          <p:cNvGraphicFramePr>
            <a:graphicFrameLocks noChangeAspect="1"/>
          </p:cNvGraphicFramePr>
          <p:nvPr>
            <p:ph sz="half" idx="1"/>
          </p:nvPr>
        </p:nvGraphicFramePr>
        <p:xfrm>
          <a:off x="609600" y="4125913"/>
          <a:ext cx="2222500" cy="439737"/>
        </p:xfrm>
        <a:graphic>
          <a:graphicData uri="http://schemas.openxmlformats.org/presentationml/2006/ole">
            <p:oleObj spid="_x0000_s117762" name="Equation" r:id="rId4" imgW="1028520" imgH="203040" progId="Equation.3">
              <p:embed/>
            </p:oleObj>
          </a:graphicData>
        </a:graphic>
      </p:graphicFrame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3162300" y="4041775"/>
            <a:ext cx="5067300" cy="542925"/>
            <a:chOff x="1992" y="2546"/>
            <a:chExt cx="3192" cy="342"/>
          </a:xfrm>
        </p:grpSpPr>
        <p:graphicFrame>
          <p:nvGraphicFramePr>
            <p:cNvPr id="1027" name="Object 27"/>
            <p:cNvGraphicFramePr>
              <a:graphicFrameLocks noChangeAspect="1"/>
            </p:cNvGraphicFramePr>
            <p:nvPr/>
          </p:nvGraphicFramePr>
          <p:xfrm>
            <a:off x="2544" y="2546"/>
            <a:ext cx="2640" cy="342"/>
          </p:xfrm>
          <a:graphic>
            <a:graphicData uri="http://schemas.openxmlformats.org/presentationml/2006/ole">
              <p:oleObj spid="_x0000_s117763" name="Equation" r:id="rId5" imgW="1765080" imgH="228600" progId="Equation.3">
                <p:embed/>
              </p:oleObj>
            </a:graphicData>
          </a:graphic>
        </p:graphicFrame>
        <p:sp>
          <p:nvSpPr>
            <p:cNvPr id="1047" name="AutoShape 28"/>
            <p:cNvSpPr>
              <a:spLocks noChangeArrowheads="1"/>
            </p:cNvSpPr>
            <p:nvPr/>
          </p:nvSpPr>
          <p:spPr bwMode="auto">
            <a:xfrm>
              <a:off x="1992" y="2592"/>
              <a:ext cx="336" cy="240"/>
            </a:xfrm>
            <a:prstGeom prst="rightArrow">
              <a:avLst>
                <a:gd name="adj1" fmla="val 50000"/>
                <a:gd name="adj2" fmla="val 3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33" name="Picture 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1219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31"/>
          <p:cNvSpPr>
            <a:spLocks noChangeArrowheads="1"/>
          </p:cNvSpPr>
          <p:nvPr/>
        </p:nvSpPr>
        <p:spPr bwMode="auto">
          <a:xfrm>
            <a:off x="1060450" y="1806575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32"/>
          <p:cNvSpPr>
            <a:spLocks noChangeArrowheads="1"/>
          </p:cNvSpPr>
          <p:nvPr/>
        </p:nvSpPr>
        <p:spPr bwMode="auto">
          <a:xfrm>
            <a:off x="7669213" y="1814513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Text Box 33"/>
          <p:cNvSpPr txBox="1">
            <a:spLocks noChangeArrowheads="1"/>
          </p:cNvSpPr>
          <p:nvPr/>
        </p:nvSpPr>
        <p:spPr bwMode="auto">
          <a:xfrm>
            <a:off x="4391025" y="1143000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latin typeface="Times New Roman" pitchFamily="18" charset="0"/>
              </a:rPr>
              <a:t>X</a:t>
            </a:r>
          </a:p>
        </p:txBody>
      </p:sp>
      <p:sp>
        <p:nvSpPr>
          <p:cNvPr id="1037" name="Freeform 34"/>
          <p:cNvSpPr>
            <a:spLocks/>
          </p:cNvSpPr>
          <p:nvPr/>
        </p:nvSpPr>
        <p:spPr bwMode="auto">
          <a:xfrm>
            <a:off x="2655888" y="2468563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" name="Text Box 35"/>
          <p:cNvSpPr txBox="1">
            <a:spLocks noChangeArrowheads="1"/>
          </p:cNvSpPr>
          <p:nvPr/>
        </p:nvSpPr>
        <p:spPr bwMode="auto">
          <a:xfrm>
            <a:off x="2655888" y="2286000"/>
            <a:ext cx="192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039" name="Freeform 36"/>
          <p:cNvSpPr>
            <a:spLocks/>
          </p:cNvSpPr>
          <p:nvPr/>
        </p:nvSpPr>
        <p:spPr bwMode="auto">
          <a:xfrm>
            <a:off x="6126163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" name="Text Box 37"/>
          <p:cNvSpPr txBox="1">
            <a:spLocks noChangeArrowheads="1"/>
          </p:cNvSpPr>
          <p:nvPr/>
        </p:nvSpPr>
        <p:spPr bwMode="auto">
          <a:xfrm>
            <a:off x="6057900" y="22860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1041" name="Line 38"/>
          <p:cNvSpPr>
            <a:spLocks noChangeShapeType="1"/>
          </p:cNvSpPr>
          <p:nvPr/>
        </p:nvSpPr>
        <p:spPr bwMode="auto">
          <a:xfrm flipV="1">
            <a:off x="1204913" y="3713163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2" name="Line 39"/>
          <p:cNvSpPr>
            <a:spLocks noChangeShapeType="1"/>
          </p:cNvSpPr>
          <p:nvPr/>
        </p:nvSpPr>
        <p:spPr bwMode="auto">
          <a:xfrm>
            <a:off x="3436938" y="3719513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3" name="Line 40"/>
          <p:cNvSpPr>
            <a:spLocks noChangeShapeType="1"/>
          </p:cNvSpPr>
          <p:nvPr/>
        </p:nvSpPr>
        <p:spPr bwMode="auto">
          <a:xfrm>
            <a:off x="5883275" y="3719513"/>
            <a:ext cx="1909763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Line 41"/>
          <p:cNvSpPr>
            <a:spLocks noChangeShapeType="1"/>
          </p:cNvSpPr>
          <p:nvPr/>
        </p:nvSpPr>
        <p:spPr bwMode="auto">
          <a:xfrm>
            <a:off x="6075363" y="2590800"/>
            <a:ext cx="1717675" cy="1122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Line 42"/>
          <p:cNvSpPr>
            <a:spLocks noChangeShapeType="1"/>
          </p:cNvSpPr>
          <p:nvPr/>
        </p:nvSpPr>
        <p:spPr bwMode="auto">
          <a:xfrm flipV="1">
            <a:off x="1193800" y="2586038"/>
            <a:ext cx="1722438" cy="1116012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990600" y="5780782"/>
            <a:ext cx="7242688" cy="1077218"/>
            <a:chOff x="990600" y="5780782"/>
            <a:chExt cx="7242688" cy="1077218"/>
          </a:xfrm>
        </p:grpSpPr>
        <p:sp>
          <p:nvSpPr>
            <p:cNvPr id="24" name="Text Box 25"/>
            <p:cNvSpPr txBox="1">
              <a:spLocks noChangeArrowheads="1"/>
            </p:cNvSpPr>
            <p:nvPr/>
          </p:nvSpPr>
          <p:spPr bwMode="auto">
            <a:xfrm>
              <a:off x="990600" y="5780782"/>
              <a:ext cx="7242688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3200" dirty="0" smtClean="0"/>
            </a:p>
            <a:p>
              <a:r>
                <a:rPr lang="en-US" sz="3200" dirty="0" smtClean="0"/>
                <a:t>The vectors </a:t>
              </a:r>
              <a:r>
                <a:rPr lang="en-US" sz="3200" b="1" i="1" dirty="0">
                  <a:solidFill>
                    <a:srgbClr val="FF00FF"/>
                  </a:solidFill>
                  <a:latin typeface="Times New Roman" pitchFamily="18" charset="0"/>
                </a:rPr>
                <a:t> </a:t>
              </a:r>
              <a:r>
                <a:rPr lang="en-US" sz="3200" b="1" i="1" dirty="0" smtClean="0">
                  <a:solidFill>
                    <a:srgbClr val="FF00FF"/>
                  </a:solidFill>
                  <a:latin typeface="Times New Roman" pitchFamily="18" charset="0"/>
                </a:rPr>
                <a:t> </a:t>
              </a:r>
              <a:r>
                <a:rPr lang="en-US" sz="3200" dirty="0" smtClean="0"/>
                <a:t>, </a:t>
              </a:r>
              <a:r>
                <a:rPr lang="en-US" sz="3200" b="1" i="1" dirty="0">
                  <a:solidFill>
                    <a:srgbClr val="66FF33"/>
                  </a:solidFill>
                  <a:latin typeface="Times New Roman" pitchFamily="18" charset="0"/>
                </a:rPr>
                <a:t> </a:t>
              </a:r>
              <a:r>
                <a:rPr lang="en-US" sz="3200" b="1" i="1" dirty="0" smtClean="0">
                  <a:solidFill>
                    <a:srgbClr val="66FF33"/>
                  </a:solidFill>
                  <a:latin typeface="Times New Roman" pitchFamily="18" charset="0"/>
                </a:rPr>
                <a:t> </a:t>
              </a:r>
              <a:r>
                <a:rPr lang="en-US" sz="3200" dirty="0" smtClean="0"/>
                <a:t>, </a:t>
              </a:r>
              <a:r>
                <a:rPr lang="en-US" sz="3200" dirty="0"/>
                <a:t>and </a:t>
              </a:r>
              <a:r>
                <a:rPr lang="en-US" sz="3200" b="1" i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3200" b="1" i="1" dirty="0" smtClean="0">
                  <a:solidFill>
                    <a:srgbClr val="FF0000"/>
                  </a:solidFill>
                  <a:latin typeface="Times New Roman" pitchFamily="18" charset="0"/>
                </a:rPr>
                <a:t>   </a:t>
              </a:r>
              <a:r>
                <a:rPr lang="en-US" sz="3200" dirty="0" smtClean="0"/>
                <a:t>  are </a:t>
              </a:r>
              <a:r>
                <a:rPr lang="en-US" sz="3200" dirty="0"/>
                <a:t>coplanar </a:t>
              </a:r>
            </a:p>
          </p:txBody>
        </p:sp>
        <p:graphicFrame>
          <p:nvGraphicFramePr>
            <p:cNvPr id="25" name="Object 11"/>
            <p:cNvGraphicFramePr>
              <a:graphicFrameLocks noChangeAspect="1"/>
            </p:cNvGraphicFramePr>
            <p:nvPr/>
          </p:nvGraphicFramePr>
          <p:xfrm>
            <a:off x="4940968" y="6390382"/>
            <a:ext cx="627063" cy="371475"/>
          </p:xfrm>
          <a:graphic>
            <a:graphicData uri="http://schemas.openxmlformats.org/presentationml/2006/ole">
              <p:oleObj spid="_x0000_s117764" name="Equation" r:id="rId7" imgW="279360" imgH="164880" progId="Equation.3">
                <p:embed/>
              </p:oleObj>
            </a:graphicData>
          </a:graphic>
        </p:graphicFrame>
        <p:graphicFrame>
          <p:nvGraphicFramePr>
            <p:cNvPr id="26" name="Object 12"/>
            <p:cNvGraphicFramePr>
              <a:graphicFrameLocks noChangeAspect="1"/>
            </p:cNvGraphicFramePr>
            <p:nvPr/>
          </p:nvGraphicFramePr>
          <p:xfrm>
            <a:off x="3761874" y="6390382"/>
            <a:ext cx="227013" cy="371475"/>
          </p:xfrm>
          <a:graphic>
            <a:graphicData uri="http://schemas.openxmlformats.org/presentationml/2006/ole">
              <p:oleObj spid="_x0000_s117765" name="Equation" r:id="rId8" imgW="101520" imgH="164880" progId="Equation.3">
                <p:embed/>
              </p:oleObj>
            </a:graphicData>
          </a:graphic>
        </p:graphicFrame>
        <p:graphicFrame>
          <p:nvGraphicFramePr>
            <p:cNvPr id="27" name="Object 13"/>
            <p:cNvGraphicFramePr>
              <a:graphicFrameLocks noChangeAspect="1"/>
            </p:cNvGraphicFramePr>
            <p:nvPr/>
          </p:nvGraphicFramePr>
          <p:xfrm>
            <a:off x="3264568" y="6361732"/>
            <a:ext cx="304800" cy="396032"/>
          </p:xfrm>
          <a:graphic>
            <a:graphicData uri="http://schemas.openxmlformats.org/presentationml/2006/ole">
              <p:oleObj spid="_x0000_s117766" name="Equation" r:id="rId9" imgW="126720" imgH="16488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2" grpId="0" animBg="1"/>
      <p:bldP spid="675863" grpId="0" autoUpdateAnimBg="0"/>
      <p:bldP spid="67586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219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1060450" y="1806575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7669213" y="1814513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4391025" y="1143000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latin typeface="Times New Roman" pitchFamily="18" charset="0"/>
              </a:rPr>
              <a:t>X</a:t>
            </a:r>
          </a:p>
        </p:txBody>
      </p:sp>
      <p:sp>
        <p:nvSpPr>
          <p:cNvPr id="2056" name="Freeform 7"/>
          <p:cNvSpPr>
            <a:spLocks/>
          </p:cNvSpPr>
          <p:nvPr/>
        </p:nvSpPr>
        <p:spPr bwMode="auto">
          <a:xfrm>
            <a:off x="2655888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2655888" y="2286000"/>
            <a:ext cx="192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2058" name="Freeform 9"/>
          <p:cNvSpPr>
            <a:spLocks/>
          </p:cNvSpPr>
          <p:nvPr/>
        </p:nvSpPr>
        <p:spPr bwMode="auto">
          <a:xfrm>
            <a:off x="6126163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9" name="Text Box 10"/>
          <p:cNvSpPr txBox="1">
            <a:spLocks noChangeArrowheads="1"/>
          </p:cNvSpPr>
          <p:nvPr/>
        </p:nvSpPr>
        <p:spPr bwMode="auto">
          <a:xfrm>
            <a:off x="6057900" y="22860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660500" name="Line 20"/>
          <p:cNvSpPr>
            <a:spLocks noChangeShapeType="1"/>
          </p:cNvSpPr>
          <p:nvPr/>
        </p:nvSpPr>
        <p:spPr bwMode="auto">
          <a:xfrm flipH="1" flipV="1">
            <a:off x="2916238" y="2457450"/>
            <a:ext cx="238125" cy="137795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501" name="Line 21"/>
          <p:cNvSpPr>
            <a:spLocks noChangeShapeType="1"/>
          </p:cNvSpPr>
          <p:nvPr/>
        </p:nvSpPr>
        <p:spPr bwMode="auto">
          <a:xfrm flipV="1">
            <a:off x="5837238" y="2468563"/>
            <a:ext cx="231775" cy="1382712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the Essential matrix</a:t>
            </a:r>
          </a:p>
        </p:txBody>
      </p:sp>
      <p:sp>
        <p:nvSpPr>
          <p:cNvPr id="660510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381000" y="5029200"/>
            <a:ext cx="8534400" cy="1981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en-US" sz="2400" i="1" dirty="0" smtClean="0"/>
              <a:t>E x’</a:t>
            </a:r>
            <a:r>
              <a:rPr lang="en-US" sz="2400" dirty="0" smtClean="0"/>
              <a:t>  is the </a:t>
            </a:r>
            <a:r>
              <a:rPr lang="en-US" sz="2400" dirty="0" err="1" smtClean="0"/>
              <a:t>epipolar</a:t>
            </a:r>
            <a:r>
              <a:rPr lang="en-US" sz="2400" dirty="0" smtClean="0"/>
              <a:t> line associated with </a:t>
            </a:r>
            <a:r>
              <a:rPr lang="en-US" sz="2400" i="1" dirty="0" smtClean="0"/>
              <a:t>x’ </a:t>
            </a:r>
            <a:r>
              <a:rPr lang="en-US" sz="2400" dirty="0" smtClean="0"/>
              <a:t>(</a:t>
            </a:r>
            <a:r>
              <a:rPr lang="en-US" sz="2400" i="1" dirty="0" smtClean="0"/>
              <a:t>l = E x’</a:t>
            </a:r>
            <a:r>
              <a:rPr lang="en-US" sz="2400" dirty="0" smtClean="0"/>
              <a:t>)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400" i="1" dirty="0" err="1" smtClean="0"/>
              <a:t>E</a:t>
            </a:r>
            <a:r>
              <a:rPr lang="en-US" sz="2400" i="1" baseline="30000" dirty="0" err="1" smtClean="0"/>
              <a:t>T</a:t>
            </a:r>
            <a:r>
              <a:rPr lang="en-US" sz="2400" i="1" dirty="0" err="1" smtClean="0"/>
              <a:t>x</a:t>
            </a:r>
            <a:r>
              <a:rPr lang="en-US" sz="2400" dirty="0" smtClean="0"/>
              <a:t>  is the </a:t>
            </a:r>
            <a:r>
              <a:rPr lang="en-US" sz="2400" dirty="0" err="1" smtClean="0"/>
              <a:t>epipolar</a:t>
            </a:r>
            <a:r>
              <a:rPr lang="en-US" sz="2400" dirty="0" smtClean="0"/>
              <a:t> line associated with </a:t>
            </a:r>
            <a:r>
              <a:rPr lang="en-US" sz="2400" i="1" dirty="0" smtClean="0"/>
              <a:t>x </a:t>
            </a:r>
            <a:r>
              <a:rPr lang="en-US" sz="2400" dirty="0" smtClean="0"/>
              <a:t>(</a:t>
            </a:r>
            <a:r>
              <a:rPr lang="en-US" sz="2400" i="1" dirty="0" smtClean="0"/>
              <a:t>l’ = </a:t>
            </a:r>
            <a:r>
              <a:rPr lang="en-US" sz="2400" i="1" dirty="0" err="1" smtClean="0"/>
              <a:t>E</a:t>
            </a:r>
            <a:r>
              <a:rPr lang="en-US" sz="2400" i="1" baseline="30000" dirty="0" err="1" smtClean="0"/>
              <a:t>T</a:t>
            </a:r>
            <a:r>
              <a:rPr lang="en-US" sz="2400" i="1" dirty="0" err="1" smtClean="0"/>
              <a:t>x</a:t>
            </a:r>
            <a:r>
              <a:rPr lang="en-US" sz="2400" dirty="0" smtClean="0"/>
              <a:t>)</a:t>
            </a:r>
            <a:endParaRPr lang="en-US" sz="2400" i="1" dirty="0" smtClean="0"/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400" i="1" dirty="0" smtClean="0"/>
              <a:t>E </a:t>
            </a:r>
            <a:r>
              <a:rPr lang="en-US" sz="2400" i="1" dirty="0" err="1" smtClean="0"/>
              <a:t>e</a:t>
            </a:r>
            <a:r>
              <a:rPr lang="en-US" sz="2400" i="1" dirty="0" smtClean="0"/>
              <a:t>’ </a:t>
            </a:r>
            <a:r>
              <a:rPr lang="en-US" sz="2400" dirty="0" smtClean="0"/>
              <a:t>= 0   and   </a:t>
            </a:r>
            <a:r>
              <a:rPr lang="en-US" sz="2400" i="1" dirty="0" err="1" smtClean="0"/>
              <a:t>E</a:t>
            </a:r>
            <a:r>
              <a:rPr lang="en-US" sz="2400" i="1" baseline="30000" dirty="0" err="1" smtClean="0"/>
              <a:t>T</a:t>
            </a:r>
            <a:r>
              <a:rPr lang="en-US" sz="2400" i="1" dirty="0" err="1" smtClean="0"/>
              <a:t>e</a:t>
            </a:r>
            <a:r>
              <a:rPr lang="en-US" sz="2400" i="1" dirty="0" smtClean="0"/>
              <a:t> = 0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400" i="1" dirty="0" smtClean="0"/>
              <a:t>E </a:t>
            </a:r>
            <a:r>
              <a:rPr lang="en-US" sz="2400" dirty="0" smtClean="0"/>
              <a:t>is singular (rank two)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400" i="1" dirty="0" smtClean="0"/>
              <a:t>E</a:t>
            </a:r>
            <a:r>
              <a:rPr lang="en-US" sz="2400" dirty="0" smtClean="0"/>
              <a:t> has five degrees of freedom </a:t>
            </a:r>
          </a:p>
          <a:p>
            <a:pPr lvl="1">
              <a:lnSpc>
                <a:spcPct val="80000"/>
              </a:lnSpc>
              <a:buFont typeface="Calibri" pitchFamily="34" charset="0"/>
              <a:buChar char="–"/>
            </a:pPr>
            <a:r>
              <a:rPr lang="en-US" sz="2000" dirty="0" smtClean="0"/>
              <a:t>(3 for R, 2 for t because it’s up to a scale) </a:t>
            </a:r>
          </a:p>
        </p:txBody>
      </p:sp>
      <p:sp>
        <p:nvSpPr>
          <p:cNvPr id="660498" name="Oval 18"/>
          <p:cNvSpPr>
            <a:spLocks noChangeArrowheads="1"/>
          </p:cNvSpPr>
          <p:nvPr/>
        </p:nvSpPr>
        <p:spPr bwMode="auto">
          <a:xfrm>
            <a:off x="3055938" y="3641725"/>
            <a:ext cx="138112" cy="133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499" name="Oval 19"/>
          <p:cNvSpPr>
            <a:spLocks noChangeArrowheads="1"/>
          </p:cNvSpPr>
          <p:nvPr/>
        </p:nvSpPr>
        <p:spPr bwMode="auto">
          <a:xfrm>
            <a:off x="5786438" y="3668713"/>
            <a:ext cx="138112" cy="133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09600" y="4041775"/>
            <a:ext cx="7620000" cy="542925"/>
            <a:chOff x="609600" y="4041775"/>
            <a:chExt cx="7620000" cy="542925"/>
          </a:xfrm>
        </p:grpSpPr>
        <p:graphicFrame>
          <p:nvGraphicFramePr>
            <p:cNvPr id="23" name="Object 26"/>
            <p:cNvGraphicFramePr>
              <a:graphicFrameLocks noChangeAspect="1"/>
            </p:cNvGraphicFramePr>
            <p:nvPr/>
          </p:nvGraphicFramePr>
          <p:xfrm>
            <a:off x="609600" y="4125913"/>
            <a:ext cx="2222500" cy="439737"/>
          </p:xfrm>
          <a:graphic>
            <a:graphicData uri="http://schemas.openxmlformats.org/presentationml/2006/ole">
              <p:oleObj spid="_x0000_s118790" name="Equation" r:id="rId5" imgW="1028520" imgH="203040" progId="Equation.3">
                <p:embed/>
              </p:oleObj>
            </a:graphicData>
          </a:graphic>
        </p:graphicFrame>
        <p:grpSp>
          <p:nvGrpSpPr>
            <p:cNvPr id="24" name="Group 45"/>
            <p:cNvGrpSpPr>
              <a:grpSpLocks/>
            </p:cNvGrpSpPr>
            <p:nvPr/>
          </p:nvGrpSpPr>
          <p:grpSpPr bwMode="auto">
            <a:xfrm>
              <a:off x="3162300" y="4041775"/>
              <a:ext cx="5067300" cy="542925"/>
              <a:chOff x="1992" y="2546"/>
              <a:chExt cx="3192" cy="342"/>
            </a:xfrm>
          </p:grpSpPr>
          <p:graphicFrame>
            <p:nvGraphicFramePr>
              <p:cNvPr id="25" name="Object 27"/>
              <p:cNvGraphicFramePr>
                <a:graphicFrameLocks noChangeAspect="1"/>
              </p:cNvGraphicFramePr>
              <p:nvPr/>
            </p:nvGraphicFramePr>
            <p:xfrm>
              <a:off x="2544" y="2546"/>
              <a:ext cx="2640" cy="342"/>
            </p:xfrm>
            <a:graphic>
              <a:graphicData uri="http://schemas.openxmlformats.org/presentationml/2006/ole">
                <p:oleObj spid="_x0000_s118791" name="Equation" r:id="rId6" imgW="1765080" imgH="228600" progId="Equation.3">
                  <p:embed/>
                </p:oleObj>
              </a:graphicData>
            </a:graphic>
          </p:graphicFrame>
          <p:sp>
            <p:nvSpPr>
              <p:cNvPr id="26" name="AutoShape 28"/>
              <p:cNvSpPr>
                <a:spLocks noChangeArrowheads="1"/>
              </p:cNvSpPr>
              <p:nvPr/>
            </p:nvSpPr>
            <p:spPr bwMode="auto">
              <a:xfrm>
                <a:off x="1992" y="2592"/>
                <a:ext cx="336" cy="240"/>
              </a:xfrm>
              <a:prstGeom prst="rightArrow">
                <a:avLst>
                  <a:gd name="adj1" fmla="val 50000"/>
                  <a:gd name="adj2" fmla="val 3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1752600" y="4604084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Drop ^ below to simplify notation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500" grpId="0" uiExpand="1" animBg="1"/>
      <p:bldP spid="660501" grpId="0" uiExpand="1" animBg="1"/>
      <p:bldP spid="660510" grpId="0" uiExpand="1" build="p"/>
      <p:bldP spid="660498" grpId="0" uiExpand="1" animBg="1"/>
      <p:bldP spid="660499" grpId="0" uiExpan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Epipolar constraint: Uncalibrated case</a:t>
            </a:r>
          </a:p>
        </p:txBody>
      </p:sp>
      <p:sp>
        <p:nvSpPr>
          <p:cNvPr id="679971" name="Rectangle 35"/>
          <p:cNvSpPr>
            <a:spLocks noGrp="1" noChangeArrowheads="1"/>
          </p:cNvSpPr>
          <p:nvPr>
            <p:ph type="body" idx="1"/>
          </p:nvPr>
        </p:nvSpPr>
        <p:spPr>
          <a:xfrm>
            <a:off x="685800" y="4114800"/>
            <a:ext cx="7772400" cy="1752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If we don’t know </a:t>
            </a:r>
            <a:r>
              <a:rPr lang="en-US" i="1" dirty="0" smtClean="0"/>
              <a:t>K</a:t>
            </a:r>
            <a:r>
              <a:rPr lang="en-US" dirty="0" smtClean="0"/>
              <a:t> and </a:t>
            </a:r>
            <a:r>
              <a:rPr lang="en-US" i="1" dirty="0" smtClean="0"/>
              <a:t>K’</a:t>
            </a:r>
            <a:r>
              <a:rPr lang="en-US" dirty="0" smtClean="0"/>
              <a:t>, then we can write the </a:t>
            </a:r>
            <a:r>
              <a:rPr lang="en-US" dirty="0" err="1" smtClean="0"/>
              <a:t>epipolar</a:t>
            </a:r>
            <a:r>
              <a:rPr lang="en-US" dirty="0" smtClean="0"/>
              <a:t> constraint in terms of </a:t>
            </a:r>
            <a:r>
              <a:rPr lang="en-US" i="1" dirty="0" smtClean="0"/>
              <a:t>unknown</a:t>
            </a:r>
            <a:r>
              <a:rPr lang="en-US" dirty="0" smtClean="0"/>
              <a:t> normalized coordinates:</a:t>
            </a: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219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11"/>
          <p:cNvSpPr>
            <a:spLocks noChangeArrowheads="1"/>
          </p:cNvSpPr>
          <p:nvPr/>
        </p:nvSpPr>
        <p:spPr bwMode="auto">
          <a:xfrm>
            <a:off x="1060450" y="1806575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7669213" y="1814513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Text Box 13"/>
          <p:cNvSpPr txBox="1">
            <a:spLocks noChangeArrowheads="1"/>
          </p:cNvSpPr>
          <p:nvPr/>
        </p:nvSpPr>
        <p:spPr bwMode="auto">
          <a:xfrm>
            <a:off x="4391025" y="1143000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latin typeface="Times New Roman" pitchFamily="18" charset="0"/>
              </a:rPr>
              <a:t>X</a:t>
            </a:r>
          </a:p>
        </p:txBody>
      </p:sp>
      <p:sp>
        <p:nvSpPr>
          <p:cNvPr id="3082" name="Freeform 14"/>
          <p:cNvSpPr>
            <a:spLocks/>
          </p:cNvSpPr>
          <p:nvPr/>
        </p:nvSpPr>
        <p:spPr bwMode="auto">
          <a:xfrm>
            <a:off x="2655888" y="2468563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Text Box 15"/>
          <p:cNvSpPr txBox="1">
            <a:spLocks noChangeArrowheads="1"/>
          </p:cNvSpPr>
          <p:nvPr/>
        </p:nvSpPr>
        <p:spPr bwMode="auto">
          <a:xfrm>
            <a:off x="2655888" y="2286000"/>
            <a:ext cx="192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3084" name="Freeform 16"/>
          <p:cNvSpPr>
            <a:spLocks/>
          </p:cNvSpPr>
          <p:nvPr/>
        </p:nvSpPr>
        <p:spPr bwMode="auto">
          <a:xfrm>
            <a:off x="6126163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Text Box 17"/>
          <p:cNvSpPr txBox="1">
            <a:spLocks noChangeArrowheads="1"/>
          </p:cNvSpPr>
          <p:nvPr/>
        </p:nvSpPr>
        <p:spPr bwMode="auto">
          <a:xfrm>
            <a:off x="6057900" y="22860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graphicFrame>
        <p:nvGraphicFramePr>
          <p:cNvPr id="679972" name="Object 36"/>
          <p:cNvGraphicFramePr>
            <a:graphicFrameLocks noChangeAspect="1"/>
          </p:cNvGraphicFramePr>
          <p:nvPr/>
        </p:nvGraphicFramePr>
        <p:xfrm>
          <a:off x="1295400" y="5943600"/>
          <a:ext cx="1828800" cy="644525"/>
        </p:xfrm>
        <a:graphic>
          <a:graphicData uri="http://schemas.openxmlformats.org/presentationml/2006/ole">
            <p:oleObj spid="_x0000_s119810" name="Equation" r:id="rId5" imgW="647640" imgH="228600" progId="Equation.3">
              <p:embed/>
            </p:oleObj>
          </a:graphicData>
        </a:graphic>
      </p:graphicFrame>
      <p:graphicFrame>
        <p:nvGraphicFramePr>
          <p:cNvPr id="679973" name="Object 37"/>
          <p:cNvGraphicFramePr>
            <a:graphicFrameLocks noChangeAspect="1"/>
          </p:cNvGraphicFramePr>
          <p:nvPr/>
        </p:nvGraphicFramePr>
        <p:xfrm>
          <a:off x="4648200" y="5943600"/>
          <a:ext cx="3392488" cy="611188"/>
        </p:xfrm>
        <a:graphic>
          <a:graphicData uri="http://schemas.openxmlformats.org/presentationml/2006/ole">
            <p:oleObj spid="_x0000_s119811" name="Equation" r:id="rId6" imgW="1168200" imgH="203040" progId="Equation.3">
              <p:embed/>
            </p:oleObj>
          </a:graphicData>
        </a:graphic>
      </p:graphicFrame>
      <p:sp>
        <p:nvSpPr>
          <p:cNvPr id="3086" name="Line 38"/>
          <p:cNvSpPr>
            <a:spLocks noChangeShapeType="1"/>
          </p:cNvSpPr>
          <p:nvPr/>
        </p:nvSpPr>
        <p:spPr bwMode="auto">
          <a:xfrm flipV="1">
            <a:off x="1204913" y="3713163"/>
            <a:ext cx="1919287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Line 39"/>
          <p:cNvSpPr>
            <a:spLocks noChangeShapeType="1"/>
          </p:cNvSpPr>
          <p:nvPr/>
        </p:nvSpPr>
        <p:spPr bwMode="auto">
          <a:xfrm>
            <a:off x="3436938" y="3719513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Line 40"/>
          <p:cNvSpPr>
            <a:spLocks noChangeShapeType="1"/>
          </p:cNvSpPr>
          <p:nvPr/>
        </p:nvSpPr>
        <p:spPr bwMode="auto">
          <a:xfrm>
            <a:off x="5883275" y="3719513"/>
            <a:ext cx="1909763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Line 41"/>
          <p:cNvSpPr>
            <a:spLocks noChangeShapeType="1"/>
          </p:cNvSpPr>
          <p:nvPr/>
        </p:nvSpPr>
        <p:spPr bwMode="auto">
          <a:xfrm>
            <a:off x="6075363" y="2590800"/>
            <a:ext cx="1717675" cy="1122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Line 42"/>
          <p:cNvSpPr>
            <a:spLocks noChangeShapeType="1"/>
          </p:cNvSpPr>
          <p:nvPr/>
        </p:nvSpPr>
        <p:spPr bwMode="auto">
          <a:xfrm flipV="1">
            <a:off x="1193800" y="2586038"/>
            <a:ext cx="1722438" cy="1116012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Oval 43"/>
          <p:cNvSpPr>
            <a:spLocks noChangeArrowheads="1"/>
          </p:cNvSpPr>
          <p:nvPr/>
        </p:nvSpPr>
        <p:spPr bwMode="auto">
          <a:xfrm>
            <a:off x="3055938" y="3641725"/>
            <a:ext cx="138112" cy="133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Oval 44"/>
          <p:cNvSpPr>
            <a:spLocks noChangeArrowheads="1"/>
          </p:cNvSpPr>
          <p:nvPr/>
        </p:nvSpPr>
        <p:spPr bwMode="auto">
          <a:xfrm>
            <a:off x="5786438" y="3668713"/>
            <a:ext cx="138112" cy="133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997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Fundamental Matrix</a:t>
            </a:r>
          </a:p>
        </p:txBody>
      </p:sp>
      <p:pic>
        <p:nvPicPr>
          <p:cNvPr id="410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219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4"/>
          <p:cNvSpPr>
            <a:spLocks noChangeArrowheads="1"/>
          </p:cNvSpPr>
          <p:nvPr/>
        </p:nvSpPr>
        <p:spPr bwMode="auto">
          <a:xfrm>
            <a:off x="1060450" y="1806575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Rectangle 5"/>
          <p:cNvSpPr>
            <a:spLocks noChangeArrowheads="1"/>
          </p:cNvSpPr>
          <p:nvPr/>
        </p:nvSpPr>
        <p:spPr bwMode="auto">
          <a:xfrm>
            <a:off x="7669213" y="1814513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Text Box 6"/>
          <p:cNvSpPr txBox="1">
            <a:spLocks noChangeArrowheads="1"/>
          </p:cNvSpPr>
          <p:nvPr/>
        </p:nvSpPr>
        <p:spPr bwMode="auto">
          <a:xfrm>
            <a:off x="4391025" y="1143000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latin typeface="Times New Roman" pitchFamily="18" charset="0"/>
              </a:rPr>
              <a:t>X</a:t>
            </a:r>
          </a:p>
        </p:txBody>
      </p:sp>
      <p:sp>
        <p:nvSpPr>
          <p:cNvPr id="4106" name="Freeform 7"/>
          <p:cNvSpPr>
            <a:spLocks/>
          </p:cNvSpPr>
          <p:nvPr/>
        </p:nvSpPr>
        <p:spPr bwMode="auto">
          <a:xfrm>
            <a:off x="2655888" y="2468563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7" name="Text Box 8"/>
          <p:cNvSpPr txBox="1">
            <a:spLocks noChangeArrowheads="1"/>
          </p:cNvSpPr>
          <p:nvPr/>
        </p:nvSpPr>
        <p:spPr bwMode="auto">
          <a:xfrm>
            <a:off x="2655888" y="2286000"/>
            <a:ext cx="192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4108" name="Freeform 9"/>
          <p:cNvSpPr>
            <a:spLocks/>
          </p:cNvSpPr>
          <p:nvPr/>
        </p:nvSpPr>
        <p:spPr bwMode="auto">
          <a:xfrm>
            <a:off x="6126163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9" name="Text Box 10"/>
          <p:cNvSpPr txBox="1">
            <a:spLocks noChangeArrowheads="1"/>
          </p:cNvSpPr>
          <p:nvPr/>
        </p:nvSpPr>
        <p:spPr bwMode="auto">
          <a:xfrm>
            <a:off x="6057900" y="22860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4110" name="Line 11"/>
          <p:cNvSpPr>
            <a:spLocks noChangeShapeType="1"/>
          </p:cNvSpPr>
          <p:nvPr/>
        </p:nvSpPr>
        <p:spPr bwMode="auto">
          <a:xfrm flipV="1">
            <a:off x="1204913" y="3713163"/>
            <a:ext cx="1919287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Line 12"/>
          <p:cNvSpPr>
            <a:spLocks noChangeShapeType="1"/>
          </p:cNvSpPr>
          <p:nvPr/>
        </p:nvSpPr>
        <p:spPr bwMode="auto">
          <a:xfrm>
            <a:off x="3436938" y="3719513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2" name="Line 13"/>
          <p:cNvSpPr>
            <a:spLocks noChangeShapeType="1"/>
          </p:cNvSpPr>
          <p:nvPr/>
        </p:nvSpPr>
        <p:spPr bwMode="auto">
          <a:xfrm>
            <a:off x="5883275" y="3719513"/>
            <a:ext cx="1909763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3" name="Line 14"/>
          <p:cNvSpPr>
            <a:spLocks noChangeShapeType="1"/>
          </p:cNvSpPr>
          <p:nvPr/>
        </p:nvSpPr>
        <p:spPr bwMode="auto">
          <a:xfrm>
            <a:off x="6075363" y="2590800"/>
            <a:ext cx="1717675" cy="1122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4" name="Line 15"/>
          <p:cNvSpPr>
            <a:spLocks noChangeShapeType="1"/>
          </p:cNvSpPr>
          <p:nvPr/>
        </p:nvSpPr>
        <p:spPr bwMode="auto">
          <a:xfrm flipV="1">
            <a:off x="1193800" y="2586038"/>
            <a:ext cx="1722438" cy="1116012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5" name="Oval 16"/>
          <p:cNvSpPr>
            <a:spLocks noChangeArrowheads="1"/>
          </p:cNvSpPr>
          <p:nvPr/>
        </p:nvSpPr>
        <p:spPr bwMode="auto">
          <a:xfrm>
            <a:off x="3055938" y="3641725"/>
            <a:ext cx="138112" cy="133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6" name="Oval 17"/>
          <p:cNvSpPr>
            <a:spLocks noChangeArrowheads="1"/>
          </p:cNvSpPr>
          <p:nvPr/>
        </p:nvSpPr>
        <p:spPr bwMode="auto">
          <a:xfrm>
            <a:off x="5786438" y="3668713"/>
            <a:ext cx="138112" cy="133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5074" name="Text Box 18"/>
          <p:cNvSpPr txBox="1">
            <a:spLocks noChangeArrowheads="1"/>
          </p:cNvSpPr>
          <p:nvPr/>
        </p:nvSpPr>
        <p:spPr bwMode="auto">
          <a:xfrm>
            <a:off x="5105400" y="5322888"/>
            <a:ext cx="307975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Fundamental Matrix</a:t>
            </a:r>
          </a:p>
          <a:p>
            <a:r>
              <a:rPr lang="en-US" sz="1800"/>
              <a:t>(Faugeras and Luong, 1992)</a:t>
            </a:r>
            <a:endParaRPr lang="en-US"/>
          </a:p>
        </p:txBody>
      </p:sp>
      <p:sp>
        <p:nvSpPr>
          <p:cNvPr id="685075" name="Rectangle 19"/>
          <p:cNvSpPr>
            <a:spLocks noChangeArrowheads="1"/>
          </p:cNvSpPr>
          <p:nvPr/>
        </p:nvSpPr>
        <p:spPr bwMode="auto">
          <a:xfrm>
            <a:off x="4800600" y="5238750"/>
            <a:ext cx="3657600" cy="914400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5076" name="AutoShape 20"/>
          <p:cNvSpPr>
            <a:spLocks noChangeArrowheads="1"/>
          </p:cNvSpPr>
          <p:nvPr/>
        </p:nvSpPr>
        <p:spPr bwMode="auto">
          <a:xfrm>
            <a:off x="6400800" y="462915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8" name="Object 21"/>
          <p:cNvGraphicFramePr>
            <a:graphicFrameLocks noChangeAspect="1"/>
          </p:cNvGraphicFramePr>
          <p:nvPr>
            <p:ph sz="half" idx="1"/>
          </p:nvPr>
        </p:nvGraphicFramePr>
        <p:xfrm>
          <a:off x="609600" y="4038600"/>
          <a:ext cx="1828800" cy="644525"/>
        </p:xfrm>
        <a:graphic>
          <a:graphicData uri="http://schemas.openxmlformats.org/presentationml/2006/ole">
            <p:oleObj spid="_x0000_s120834" name="Equation" r:id="rId5" imgW="647640" imgH="228600" progId="Equation.3">
              <p:embed/>
            </p:oleObj>
          </a:graphicData>
        </a:graphic>
      </p:graphicFrame>
      <p:graphicFrame>
        <p:nvGraphicFramePr>
          <p:cNvPr id="4099" name="Object 22"/>
          <p:cNvGraphicFramePr>
            <a:graphicFrameLocks noChangeAspect="1"/>
          </p:cNvGraphicFramePr>
          <p:nvPr/>
        </p:nvGraphicFramePr>
        <p:xfrm>
          <a:off x="685800" y="4854575"/>
          <a:ext cx="1622425" cy="1222375"/>
        </p:xfrm>
        <a:graphic>
          <a:graphicData uri="http://schemas.openxmlformats.org/presentationml/2006/ole">
            <p:oleObj spid="_x0000_s120835" name="Equation" r:id="rId6" imgW="558720" imgH="406080" progId="Equation.3">
              <p:embed/>
            </p:oleObj>
          </a:graphicData>
        </a:graphic>
      </p:graphicFrame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743200" y="4064000"/>
            <a:ext cx="6019800" cy="565150"/>
            <a:chOff x="1728" y="2560"/>
            <a:chExt cx="3792" cy="356"/>
          </a:xfrm>
        </p:grpSpPr>
        <p:sp>
          <p:nvSpPr>
            <p:cNvPr id="4121" name="AutoShape 24"/>
            <p:cNvSpPr>
              <a:spLocks noChangeArrowheads="1"/>
            </p:cNvSpPr>
            <p:nvPr/>
          </p:nvSpPr>
          <p:spPr bwMode="auto">
            <a:xfrm>
              <a:off x="1728" y="2628"/>
              <a:ext cx="432" cy="240"/>
            </a:xfrm>
            <a:prstGeom prst="rightArrow">
              <a:avLst>
                <a:gd name="adj1" fmla="val 50000"/>
                <a:gd name="adj2" fmla="val 4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100" name="Object 25"/>
            <p:cNvGraphicFramePr>
              <a:graphicFrameLocks noChangeAspect="1"/>
            </p:cNvGraphicFramePr>
            <p:nvPr/>
          </p:nvGraphicFramePr>
          <p:xfrm>
            <a:off x="2256" y="2560"/>
            <a:ext cx="3264" cy="356"/>
          </p:xfrm>
          <a:graphic>
            <a:graphicData uri="http://schemas.openxmlformats.org/presentationml/2006/ole">
              <p:oleObj spid="_x0000_s120836" name="Equation" r:id="rId7" imgW="2095200" imgH="2286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074" grpId="0" autoUpdateAnimBg="0"/>
      <p:bldP spid="685075" grpId="0" animBg="1"/>
      <p:bldP spid="68507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3 is 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Stats</a:t>
            </a:r>
          </a:p>
          <a:p>
            <a:r>
              <a:rPr lang="en-US" sz="2400" dirty="0" smtClean="0"/>
              <a:t>HW1: mean= 93, quartile= 91, median= 97</a:t>
            </a:r>
          </a:p>
          <a:p>
            <a:r>
              <a:rPr lang="en-US" sz="2400" dirty="0" smtClean="0"/>
              <a:t>HW2: mean= 89, quartile= 86, median= 96</a:t>
            </a:r>
          </a:p>
          <a:p>
            <a:r>
              <a:rPr lang="en-US" sz="2400" dirty="0" smtClean="0"/>
              <a:t>HW3: mean= 94, quartile= 89, median= 99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dirty="0" smtClean="0"/>
              <a:t>Summary</a:t>
            </a:r>
          </a:p>
          <a:p>
            <a:r>
              <a:rPr lang="en-US" sz="2400" dirty="0" smtClean="0"/>
              <a:t>Most </a:t>
            </a:r>
            <a:r>
              <a:rPr lang="en-US" sz="2400" dirty="0" err="1" smtClean="0"/>
              <a:t>homeworks</a:t>
            </a:r>
            <a:r>
              <a:rPr lang="en-US" sz="2400" dirty="0" smtClean="0"/>
              <a:t> were basically correct</a:t>
            </a:r>
          </a:p>
          <a:p>
            <a:r>
              <a:rPr lang="en-US" sz="2400" dirty="0" smtClean="0"/>
              <a:t>Problem 1b: u2, v2 need to account for scale and orientation</a:t>
            </a:r>
          </a:p>
          <a:p>
            <a:r>
              <a:rPr lang="en-US" sz="2400" dirty="0" smtClean="0"/>
              <a:t>Problem 1c: main causes of error were perspective and multiple objects</a:t>
            </a:r>
          </a:p>
          <a:p>
            <a:r>
              <a:rPr lang="en-US" sz="2400" dirty="0" smtClean="0"/>
              <a:t>Problem 3: some extra credit possible</a:t>
            </a:r>
          </a:p>
          <a:p>
            <a:r>
              <a:rPr lang="en-US" sz="2400" dirty="0" smtClean="0"/>
              <a:t>Problem 4: sometimes wanted more detail </a:t>
            </a:r>
            <a:endParaRPr lang="en-US" sz="2800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6"/>
          <p:cNvSpPr>
            <a:spLocks noGrp="1" noChangeArrowheads="1"/>
          </p:cNvSpPr>
          <p:nvPr>
            <p:ph type="title"/>
          </p:nvPr>
        </p:nvSpPr>
        <p:spPr>
          <a:xfrm>
            <a:off x="700088" y="0"/>
            <a:ext cx="7772400" cy="838200"/>
          </a:xfrm>
        </p:spPr>
        <p:txBody>
          <a:bodyPr/>
          <a:lstStyle/>
          <a:p>
            <a:r>
              <a:rPr lang="en-US" dirty="0" smtClean="0"/>
              <a:t>Properties of the Fundamental matrix</a:t>
            </a:r>
          </a:p>
        </p:txBody>
      </p:sp>
      <p:graphicFrame>
        <p:nvGraphicFramePr>
          <p:cNvPr id="5123" name="Object 29"/>
          <p:cNvGraphicFramePr>
            <a:graphicFrameLocks noChangeAspect="1"/>
          </p:cNvGraphicFramePr>
          <p:nvPr>
            <p:ph sz="half" idx="2"/>
          </p:nvPr>
        </p:nvGraphicFramePr>
        <p:xfrm>
          <a:off x="3581400" y="4064000"/>
          <a:ext cx="5181600" cy="565150"/>
        </p:xfrm>
        <a:graphic>
          <a:graphicData uri="http://schemas.openxmlformats.org/presentationml/2006/ole">
            <p:oleObj spid="_x0000_s121859" name="Equation" r:id="rId4" imgW="2095200" imgH="228600" progId="Equation.3">
              <p:embed/>
            </p:oleObj>
          </a:graphicData>
        </a:graphic>
      </p:graphicFrame>
      <p:sp>
        <p:nvSpPr>
          <p:cNvPr id="671774" name="Rectangle 30"/>
          <p:cNvSpPr>
            <a:spLocks noChangeArrowheads="1"/>
          </p:cNvSpPr>
          <p:nvPr/>
        </p:nvSpPr>
        <p:spPr bwMode="auto">
          <a:xfrm>
            <a:off x="685800" y="4800600"/>
            <a:ext cx="7772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i="1" dirty="0"/>
              <a:t>F x’</a:t>
            </a:r>
            <a:r>
              <a:rPr lang="en-US" dirty="0"/>
              <a:t>  is the </a:t>
            </a:r>
            <a:r>
              <a:rPr lang="en-US" dirty="0" err="1"/>
              <a:t>epipolar</a:t>
            </a:r>
            <a:r>
              <a:rPr lang="en-US" dirty="0"/>
              <a:t> line associated with </a:t>
            </a:r>
            <a:r>
              <a:rPr lang="en-US" i="1" dirty="0"/>
              <a:t>x’ </a:t>
            </a:r>
            <a:r>
              <a:rPr lang="en-US" sz="2800" dirty="0"/>
              <a:t>(</a:t>
            </a:r>
            <a:r>
              <a:rPr lang="en-US" sz="2800" i="1" dirty="0"/>
              <a:t>l = F x’</a:t>
            </a:r>
            <a:r>
              <a:rPr lang="en-US" sz="2800" dirty="0"/>
              <a:t>)</a:t>
            </a:r>
            <a:endParaRPr lang="en-US" i="1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i="1" dirty="0" err="1"/>
              <a:t>F</a:t>
            </a:r>
            <a:r>
              <a:rPr lang="en-US" i="1" baseline="30000" dirty="0" err="1"/>
              <a:t>T</a:t>
            </a:r>
            <a:r>
              <a:rPr lang="en-US" i="1" dirty="0" err="1"/>
              <a:t>x</a:t>
            </a:r>
            <a:r>
              <a:rPr lang="en-US" dirty="0"/>
              <a:t>  is the </a:t>
            </a:r>
            <a:r>
              <a:rPr lang="en-US" dirty="0" err="1"/>
              <a:t>epipolar</a:t>
            </a:r>
            <a:r>
              <a:rPr lang="en-US" dirty="0"/>
              <a:t> line associated with </a:t>
            </a:r>
            <a:r>
              <a:rPr lang="en-US" i="1" dirty="0"/>
              <a:t>x </a:t>
            </a:r>
            <a:r>
              <a:rPr lang="en-US" sz="2800" dirty="0"/>
              <a:t>(</a:t>
            </a:r>
            <a:r>
              <a:rPr lang="en-US" sz="2800" i="1" dirty="0"/>
              <a:t>l’ = </a:t>
            </a:r>
            <a:r>
              <a:rPr lang="en-US" sz="2800" i="1" dirty="0" err="1"/>
              <a:t>F</a:t>
            </a:r>
            <a:r>
              <a:rPr lang="en-US" sz="2800" i="1" baseline="30000" dirty="0" err="1"/>
              <a:t>T</a:t>
            </a:r>
            <a:r>
              <a:rPr lang="en-US" sz="2800" i="1" dirty="0" err="1"/>
              <a:t>x</a:t>
            </a:r>
            <a:r>
              <a:rPr lang="en-US" sz="2800" dirty="0"/>
              <a:t>)</a:t>
            </a:r>
            <a:endParaRPr lang="en-US" i="1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i="1" dirty="0"/>
              <a:t>F e’ </a:t>
            </a:r>
            <a:r>
              <a:rPr lang="en-US" dirty="0"/>
              <a:t>= 0   and   </a:t>
            </a:r>
            <a:r>
              <a:rPr lang="en-US" i="1" dirty="0" err="1"/>
              <a:t>F</a:t>
            </a:r>
            <a:r>
              <a:rPr lang="en-US" i="1" baseline="30000" dirty="0" err="1"/>
              <a:t>T</a:t>
            </a:r>
            <a:r>
              <a:rPr lang="en-US" i="1" dirty="0" err="1"/>
              <a:t>e</a:t>
            </a:r>
            <a:r>
              <a:rPr lang="en-US" i="1" dirty="0"/>
              <a:t> = 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i="1" dirty="0"/>
              <a:t>F </a:t>
            </a:r>
            <a:r>
              <a:rPr lang="en-US" dirty="0"/>
              <a:t>is singular (rank </a:t>
            </a:r>
            <a:r>
              <a:rPr lang="en-US" dirty="0" smtClean="0"/>
              <a:t>two): </a:t>
            </a:r>
            <a:r>
              <a:rPr lang="en-US" dirty="0" err="1" smtClean="0"/>
              <a:t>det</a:t>
            </a:r>
            <a:r>
              <a:rPr lang="en-US" dirty="0" smtClean="0"/>
              <a:t>(F)=0</a:t>
            </a:r>
            <a:endParaRPr lang="en-US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i="1" dirty="0"/>
              <a:t>F</a:t>
            </a:r>
            <a:r>
              <a:rPr lang="en-US" dirty="0"/>
              <a:t> has seven degrees of freedom</a:t>
            </a:r>
          </a:p>
        </p:txBody>
      </p:sp>
      <p:pic>
        <p:nvPicPr>
          <p:cNvPr id="5127" name="Picture 4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219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Rectangle 47"/>
          <p:cNvSpPr>
            <a:spLocks noChangeArrowheads="1"/>
          </p:cNvSpPr>
          <p:nvPr/>
        </p:nvSpPr>
        <p:spPr bwMode="auto">
          <a:xfrm>
            <a:off x="1060450" y="1806575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Rectangle 48"/>
          <p:cNvSpPr>
            <a:spLocks noChangeArrowheads="1"/>
          </p:cNvSpPr>
          <p:nvPr/>
        </p:nvSpPr>
        <p:spPr bwMode="auto">
          <a:xfrm>
            <a:off x="7669213" y="1814513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Text Box 49"/>
          <p:cNvSpPr txBox="1">
            <a:spLocks noChangeArrowheads="1"/>
          </p:cNvSpPr>
          <p:nvPr/>
        </p:nvSpPr>
        <p:spPr bwMode="auto">
          <a:xfrm>
            <a:off x="4391025" y="1143000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latin typeface="Times New Roman" pitchFamily="18" charset="0"/>
              </a:rPr>
              <a:t>X</a:t>
            </a:r>
          </a:p>
        </p:txBody>
      </p:sp>
      <p:sp>
        <p:nvSpPr>
          <p:cNvPr id="5131" name="Freeform 50"/>
          <p:cNvSpPr>
            <a:spLocks/>
          </p:cNvSpPr>
          <p:nvPr/>
        </p:nvSpPr>
        <p:spPr bwMode="auto">
          <a:xfrm>
            <a:off x="2655888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" name="Text Box 51"/>
          <p:cNvSpPr txBox="1">
            <a:spLocks noChangeArrowheads="1"/>
          </p:cNvSpPr>
          <p:nvPr/>
        </p:nvSpPr>
        <p:spPr bwMode="auto">
          <a:xfrm>
            <a:off x="2655888" y="2286000"/>
            <a:ext cx="192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5133" name="Freeform 52"/>
          <p:cNvSpPr>
            <a:spLocks/>
          </p:cNvSpPr>
          <p:nvPr/>
        </p:nvSpPr>
        <p:spPr bwMode="auto">
          <a:xfrm>
            <a:off x="6126163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4" name="Text Box 53"/>
          <p:cNvSpPr txBox="1">
            <a:spLocks noChangeArrowheads="1"/>
          </p:cNvSpPr>
          <p:nvPr/>
        </p:nvSpPr>
        <p:spPr bwMode="auto">
          <a:xfrm>
            <a:off x="6057900" y="22860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671798" name="Line 54"/>
          <p:cNvSpPr>
            <a:spLocks noChangeShapeType="1"/>
          </p:cNvSpPr>
          <p:nvPr/>
        </p:nvSpPr>
        <p:spPr bwMode="auto">
          <a:xfrm flipH="1" flipV="1">
            <a:off x="2916238" y="2457450"/>
            <a:ext cx="238125" cy="137795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1799" name="Line 55"/>
          <p:cNvSpPr>
            <a:spLocks noChangeShapeType="1"/>
          </p:cNvSpPr>
          <p:nvPr/>
        </p:nvSpPr>
        <p:spPr bwMode="auto">
          <a:xfrm flipV="1">
            <a:off x="5837238" y="2468563"/>
            <a:ext cx="231775" cy="1382712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1800" name="Oval 56"/>
          <p:cNvSpPr>
            <a:spLocks noChangeArrowheads="1"/>
          </p:cNvSpPr>
          <p:nvPr/>
        </p:nvSpPr>
        <p:spPr bwMode="auto">
          <a:xfrm>
            <a:off x="3055938" y="3641725"/>
            <a:ext cx="138112" cy="133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1801" name="Oval 57"/>
          <p:cNvSpPr>
            <a:spLocks noChangeArrowheads="1"/>
          </p:cNvSpPr>
          <p:nvPr/>
        </p:nvSpPr>
        <p:spPr bwMode="auto">
          <a:xfrm>
            <a:off x="5786438" y="3668713"/>
            <a:ext cx="138112" cy="133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74" grpId="0" uiExpand="1" build="p"/>
      <p:bldP spid="671798" grpId="0" uiExpand="1" animBg="1"/>
      <p:bldP spid="671799" grpId="0" uiExpand="1" animBg="1"/>
      <p:bldP spid="671800" grpId="0" uiExpand="1" animBg="1"/>
      <p:bldP spid="671801" grpId="0" uiExpan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Estimating the Fundamental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8-point algorithm</a:t>
            </a:r>
          </a:p>
          <a:p>
            <a:pPr lvl="1"/>
            <a:r>
              <a:rPr lang="en-US" dirty="0" smtClean="0"/>
              <a:t>Least squares solution using SVD on equations from 8 pairs of correspondences</a:t>
            </a:r>
          </a:p>
          <a:p>
            <a:pPr lvl="1"/>
            <a:r>
              <a:rPr lang="en-US" dirty="0" smtClean="0"/>
              <a:t>Enforce </a:t>
            </a:r>
            <a:r>
              <a:rPr lang="en-US" dirty="0" err="1" smtClean="0"/>
              <a:t>det</a:t>
            </a:r>
            <a:r>
              <a:rPr lang="en-US" dirty="0" smtClean="0"/>
              <a:t>(F)=0 constraint using SVD on F</a:t>
            </a:r>
          </a:p>
          <a:p>
            <a:endParaRPr lang="en-US" dirty="0" smtClean="0"/>
          </a:p>
          <a:p>
            <a:r>
              <a:rPr lang="en-US" dirty="0" smtClean="0"/>
              <a:t>7-point algorithm</a:t>
            </a:r>
          </a:p>
          <a:p>
            <a:pPr lvl="1"/>
            <a:r>
              <a:rPr lang="en-US" dirty="0" smtClean="0"/>
              <a:t>Use least squares to solve for null space (two vectors) using SVD and 7 pairs of correspondences</a:t>
            </a:r>
          </a:p>
          <a:p>
            <a:pPr lvl="1"/>
            <a:r>
              <a:rPr lang="en-US" dirty="0" smtClean="0"/>
              <a:t>Solve for linear combination of null space vectors that satisfies </a:t>
            </a:r>
            <a:r>
              <a:rPr lang="en-US" dirty="0" err="1" smtClean="0"/>
              <a:t>det</a:t>
            </a:r>
            <a:r>
              <a:rPr lang="en-US" dirty="0" smtClean="0"/>
              <a:t>(F)=0</a:t>
            </a:r>
          </a:p>
          <a:p>
            <a:endParaRPr lang="en-US" dirty="0" smtClean="0"/>
          </a:p>
          <a:p>
            <a:r>
              <a:rPr lang="en-US" dirty="0" smtClean="0"/>
              <a:t>Minimize </a:t>
            </a:r>
            <a:r>
              <a:rPr lang="en-US" dirty="0" err="1" smtClean="0"/>
              <a:t>reprojection</a:t>
            </a:r>
            <a:r>
              <a:rPr lang="en-US" dirty="0" smtClean="0"/>
              <a:t> error</a:t>
            </a:r>
          </a:p>
          <a:p>
            <a:pPr lvl="1"/>
            <a:r>
              <a:rPr lang="en-US" dirty="0" smtClean="0"/>
              <a:t>Non-linear least squares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487975"/>
            <a:ext cx="6096000" cy="33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8-point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Solve a system of homogeneous linear equations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Write down the system of equations</a:t>
            </a:r>
            <a:endParaRPr lang="en-US" dirty="0"/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276600"/>
            <a:ext cx="763417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3539" name="Object 29"/>
          <p:cNvGraphicFramePr>
            <a:graphicFrameLocks noChangeAspect="1"/>
          </p:cNvGraphicFramePr>
          <p:nvPr/>
        </p:nvGraphicFramePr>
        <p:xfrm>
          <a:off x="3581400" y="2635250"/>
          <a:ext cx="2041525" cy="565150"/>
        </p:xfrm>
        <a:graphic>
          <a:graphicData uri="http://schemas.openxmlformats.org/presentationml/2006/ole">
            <p:oleObj spid="_x0000_s193539" name="Equation" r:id="rId5" imgW="8254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8-point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Solve a system of homogeneous linear equations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Write down the system of equations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Solve </a:t>
            </a:r>
            <a:r>
              <a:rPr lang="en-US" b="1" dirty="0" smtClean="0"/>
              <a:t>f</a:t>
            </a:r>
            <a:r>
              <a:rPr lang="en-US" dirty="0" smtClean="0"/>
              <a:t> from  </a:t>
            </a:r>
            <a:r>
              <a:rPr lang="en-US" dirty="0" err="1" smtClean="0"/>
              <a:t>A</a:t>
            </a:r>
            <a:r>
              <a:rPr lang="en-US" b="1" dirty="0" err="1" smtClean="0"/>
              <a:t>f</a:t>
            </a:r>
            <a:r>
              <a:rPr lang="en-US" dirty="0" smtClean="0"/>
              <a:t>=</a:t>
            </a:r>
            <a:r>
              <a:rPr lang="en-US" b="1" dirty="0" smtClean="0"/>
              <a:t>0 </a:t>
            </a:r>
            <a:r>
              <a:rPr lang="en-US" dirty="0" smtClean="0"/>
              <a:t>using SVD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3124200"/>
            <a:ext cx="3355406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Matlab</a:t>
            </a:r>
            <a:r>
              <a:rPr lang="en-US" sz="2000" dirty="0" smtClean="0"/>
              <a:t>: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[U, S, V]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svd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(A);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f = V(:, end);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F = reshape(f, [3 3])’;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to enforce singularity constraint</a:t>
            </a:r>
            <a:endParaRPr lang="en-US" dirty="0"/>
          </a:p>
        </p:txBody>
      </p:sp>
      <p:pic>
        <p:nvPicPr>
          <p:cNvPr id="316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81629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8-point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Solve a system of homogeneous linear equations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Write down the system of equations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Solve </a:t>
            </a:r>
            <a:r>
              <a:rPr lang="en-US" b="1" dirty="0" smtClean="0"/>
              <a:t>f</a:t>
            </a:r>
            <a:r>
              <a:rPr lang="en-US" dirty="0" smtClean="0"/>
              <a:t> from  </a:t>
            </a:r>
            <a:r>
              <a:rPr lang="en-US" dirty="0" err="1" smtClean="0"/>
              <a:t>A</a:t>
            </a:r>
            <a:r>
              <a:rPr lang="en-US" b="1" dirty="0" err="1" smtClean="0"/>
              <a:t>f</a:t>
            </a:r>
            <a:r>
              <a:rPr lang="en-US" dirty="0" smtClean="0"/>
              <a:t>=</a:t>
            </a:r>
            <a:r>
              <a:rPr lang="en-US" b="1" dirty="0" smtClean="0"/>
              <a:t>0 </a:t>
            </a:r>
            <a:r>
              <a:rPr lang="en-US" dirty="0" smtClean="0"/>
              <a:t>using SVD</a:t>
            </a:r>
          </a:p>
          <a:p>
            <a:pPr marL="914400" lvl="1" indent="-514350">
              <a:buFont typeface="+mj-lt"/>
              <a:buAutoNum type="alphaLcPeriod"/>
            </a:pPr>
            <a:endParaRPr lang="en-US" b="1" dirty="0" smtClean="0"/>
          </a:p>
          <a:p>
            <a:pPr marL="914400" lvl="1" indent="-514350">
              <a:buFont typeface="+mj-lt"/>
              <a:buAutoNum type="alphaLcPeriod"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endParaRPr lang="en-US" sz="1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Resolve </a:t>
            </a:r>
            <a:r>
              <a:rPr lang="en-US" dirty="0" err="1" smtClean="0"/>
              <a:t>det</a:t>
            </a:r>
            <a:r>
              <a:rPr lang="en-US" dirty="0" smtClean="0"/>
              <a:t>(F) = 0 constraint by SVD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3124200"/>
            <a:ext cx="3355406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Matlab</a:t>
            </a:r>
            <a:r>
              <a:rPr lang="en-US" sz="2000" dirty="0" smtClean="0"/>
              <a:t>: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[U, S, V]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svd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(A);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f = V(:, end);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F = reshape(f, [3 3])’;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4876800"/>
            <a:ext cx="2803973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Matlab</a:t>
            </a:r>
            <a:r>
              <a:rPr lang="en-US" sz="2000" dirty="0" smtClean="0"/>
              <a:t>: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[U, S, V]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svd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(F);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S(3,3) = 0;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F = U*S*V’;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8-point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Solve a system of homogeneous linear equations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Write down the system of equations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Solve </a:t>
            </a:r>
            <a:r>
              <a:rPr lang="en-US" b="1" dirty="0" smtClean="0"/>
              <a:t>f</a:t>
            </a:r>
            <a:r>
              <a:rPr lang="en-US" dirty="0" smtClean="0"/>
              <a:t> from  </a:t>
            </a:r>
            <a:r>
              <a:rPr lang="en-US" dirty="0" err="1" smtClean="0"/>
              <a:t>A</a:t>
            </a:r>
            <a:r>
              <a:rPr lang="en-US" b="1" dirty="0" err="1" smtClean="0"/>
              <a:t>f</a:t>
            </a:r>
            <a:r>
              <a:rPr lang="en-US" dirty="0" smtClean="0"/>
              <a:t>=</a:t>
            </a:r>
            <a:r>
              <a:rPr lang="en-US" b="1" dirty="0" smtClean="0"/>
              <a:t>0 </a:t>
            </a:r>
            <a:r>
              <a:rPr lang="en-US" dirty="0" smtClean="0"/>
              <a:t>using SVD</a:t>
            </a:r>
            <a:endParaRPr lang="en-US" sz="1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Resolve </a:t>
            </a:r>
            <a:r>
              <a:rPr lang="en-US" dirty="0" err="1" smtClean="0"/>
              <a:t>det</a:t>
            </a:r>
            <a:r>
              <a:rPr lang="en-US" dirty="0" smtClean="0"/>
              <a:t>(F) = 0 constraint by SVD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Notes:</a:t>
            </a:r>
          </a:p>
          <a:p>
            <a:pPr marL="514350" indent="-514350"/>
            <a:r>
              <a:rPr lang="en-US" dirty="0" smtClean="0"/>
              <a:t>Use RANSAC to deal with outliers (sample 8 points)</a:t>
            </a:r>
          </a:p>
          <a:p>
            <a:pPr marL="514350" indent="-514350"/>
            <a:r>
              <a:rPr lang="en-US" dirty="0" smtClean="0"/>
              <a:t>Solve in normalized coordinates</a:t>
            </a:r>
          </a:p>
          <a:p>
            <a:pPr marL="914400" lvl="1" indent="-514350"/>
            <a:r>
              <a:rPr lang="en-US" dirty="0" smtClean="0"/>
              <a:t>mean=0</a:t>
            </a:r>
          </a:p>
          <a:p>
            <a:pPr marL="914400" lvl="1" indent="-514350"/>
            <a:r>
              <a:rPr lang="en-US" dirty="0" smtClean="0"/>
              <a:t>RMS distance = (1,1,1)</a:t>
            </a:r>
          </a:p>
          <a:p>
            <a:pPr marL="914400" lvl="1" indent="-514350"/>
            <a:r>
              <a:rPr lang="en-US" dirty="0" smtClean="0"/>
              <a:t>just like with estimating the </a:t>
            </a:r>
            <a:r>
              <a:rPr lang="en-US" dirty="0" err="1" smtClean="0"/>
              <a:t>homography</a:t>
            </a:r>
            <a:r>
              <a:rPr lang="en-US" dirty="0" smtClean="0"/>
              <a:t> for stitching</a:t>
            </a:r>
          </a:p>
          <a:p>
            <a:pPr marL="514350" indent="-51435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Comparison of </a:t>
            </a:r>
            <a:r>
              <a:rPr lang="en-US" sz="3200" dirty="0" err="1" smtClean="0"/>
              <a:t>homography</a:t>
            </a:r>
            <a:r>
              <a:rPr lang="en-US" sz="3200" dirty="0" smtClean="0"/>
              <a:t> estimation and the 8-point algorithm</a:t>
            </a:r>
          </a:p>
        </p:txBody>
      </p:sp>
      <p:sp>
        <p:nvSpPr>
          <p:cNvPr id="26627" name="Text Placeholder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3"/>
          </a:xfrm>
        </p:spPr>
        <p:txBody>
          <a:bodyPr anchor="ctr"/>
          <a:lstStyle/>
          <a:p>
            <a:r>
              <a:rPr lang="en-US" smtClean="0"/>
              <a:t>Homography (No Translation)</a:t>
            </a:r>
          </a:p>
        </p:txBody>
      </p:sp>
      <p:sp>
        <p:nvSpPr>
          <p:cNvPr id="26628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498975" cy="639763"/>
          </a:xfrm>
        </p:spPr>
        <p:txBody>
          <a:bodyPr anchor="ctr"/>
          <a:lstStyle/>
          <a:p>
            <a:r>
              <a:rPr lang="en-US" smtClean="0"/>
              <a:t>Fundamental Matrix (Translation)</a:t>
            </a:r>
          </a:p>
        </p:txBody>
      </p:sp>
      <p:sp>
        <p:nvSpPr>
          <p:cNvPr id="26629" name="TextBox 8"/>
          <p:cNvSpPr txBox="1">
            <a:spLocks noChangeArrowheads="1"/>
          </p:cNvSpPr>
          <p:nvPr/>
        </p:nvSpPr>
        <p:spPr bwMode="auto">
          <a:xfrm>
            <a:off x="990600" y="990600"/>
            <a:ext cx="7119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Assume we have matched points x   </a:t>
            </a:r>
            <a:r>
              <a:rPr lang="en-US" sz="2400" dirty="0" err="1"/>
              <a:t>x</a:t>
            </a:r>
            <a:r>
              <a:rPr lang="en-US" sz="2400" dirty="0"/>
              <a:t>’ with outliers</a:t>
            </a:r>
          </a:p>
        </p:txBody>
      </p:sp>
      <p:sp>
        <p:nvSpPr>
          <p:cNvPr id="12" name="Left-Right Arrow 11"/>
          <p:cNvSpPr/>
          <p:nvPr/>
        </p:nvSpPr>
        <p:spPr>
          <a:xfrm>
            <a:off x="5791200" y="1219200"/>
            <a:ext cx="152400" cy="76200"/>
          </a:xfrm>
          <a:prstGeom prst="left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31" name="Content Placeholder 2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6632" name="Content Placeholder 2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Placeholder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3"/>
          </a:xfrm>
        </p:spPr>
        <p:txBody>
          <a:bodyPr anchor="ctr"/>
          <a:lstStyle/>
          <a:p>
            <a:r>
              <a:rPr lang="en-US" smtClean="0"/>
              <a:t>Homography (No Translation)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39963"/>
            <a:ext cx="4040188" cy="3951287"/>
          </a:xfrm>
        </p:spPr>
        <p:txBody>
          <a:bodyPr>
            <a:normAutofit/>
          </a:bodyPr>
          <a:lstStyle/>
          <a:p>
            <a:pPr marL="514350" indent="-514350">
              <a:defRPr/>
            </a:pPr>
            <a:r>
              <a:rPr lang="en-US" dirty="0" smtClean="0"/>
              <a:t>Correspondence Relation</a:t>
            </a:r>
          </a:p>
          <a:p>
            <a:pPr marL="514350" indent="-514350"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Normalize image coordinates</a:t>
            </a:r>
          </a:p>
          <a:p>
            <a:pPr marL="514350" indent="-514350">
              <a:buFont typeface="Arial" charset="0"/>
              <a:buNone/>
              <a:defRPr/>
            </a:pPr>
            <a:endParaRPr lang="en-US" i="1" dirty="0" smtClean="0"/>
          </a:p>
          <a:p>
            <a:pPr marL="514350" indent="-514350">
              <a:buFont typeface="Arial" charset="0"/>
              <a:buAutoNum type="arabicPeriod" startAt="2"/>
              <a:defRPr/>
            </a:pPr>
            <a:r>
              <a:rPr lang="en-US" dirty="0" smtClean="0"/>
              <a:t>RANSAC with 4 points</a:t>
            </a:r>
          </a:p>
          <a:p>
            <a:pPr marL="514350" indent="-514350">
              <a:buFont typeface="Arial" charset="0"/>
              <a:buAutoNum type="arabicPeriod" startAt="2"/>
              <a:defRPr/>
            </a:pPr>
            <a:endParaRPr lang="en-US" dirty="0" smtClean="0"/>
          </a:p>
          <a:p>
            <a:pPr marL="514350" indent="-514350">
              <a:buFont typeface="Arial" charset="0"/>
              <a:buAutoNum type="arabicPeriod" startAt="2"/>
              <a:defRPr/>
            </a:pPr>
            <a:r>
              <a:rPr lang="en-US" dirty="0" smtClean="0"/>
              <a:t>De-normalize: </a:t>
            </a:r>
          </a:p>
          <a:p>
            <a:pPr marL="514350" indent="-514350">
              <a:buFont typeface="Arial" charset="0"/>
              <a:buAutoNum type="arabicPeriod" startAt="2"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 marL="514350" indent="-514350">
              <a:buFont typeface="Arial" charset="0"/>
              <a:buNone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914400" lvl="1" indent="-514350">
              <a:buFont typeface="Calibri" pitchFamily="34" charset="0"/>
              <a:buChar char="–"/>
              <a:defRPr/>
            </a:pPr>
            <a:endParaRPr lang="en-US" dirty="0"/>
          </a:p>
        </p:txBody>
      </p:sp>
      <p:sp>
        <p:nvSpPr>
          <p:cNvPr id="12" name="Left-Right Arrow 11"/>
          <p:cNvSpPr/>
          <p:nvPr/>
        </p:nvSpPr>
        <p:spPr>
          <a:xfrm>
            <a:off x="5835650" y="1219200"/>
            <a:ext cx="152400" cy="76200"/>
          </a:xfrm>
          <a:prstGeom prst="left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219200" y="2667000"/>
          <a:ext cx="2362200" cy="312738"/>
        </p:xfrm>
        <a:graphic>
          <a:graphicData uri="http://schemas.openxmlformats.org/presentationml/2006/ole">
            <p:oleObj spid="_x0000_s191490" name="Equation" r:id="rId3" imgW="1346040" imgH="177480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131888" y="4029075"/>
          <a:ext cx="914400" cy="312738"/>
        </p:xfrm>
        <a:graphic>
          <a:graphicData uri="http://schemas.openxmlformats.org/presentationml/2006/ole">
            <p:oleObj spid="_x0000_s191491" name="Equation" r:id="rId4" imgW="482400" imgH="164880" progId="Equation.3">
              <p:embed/>
            </p:oleObj>
          </a:graphicData>
        </a:graphic>
      </p:graphicFrame>
      <p:graphicFrame>
        <p:nvGraphicFramePr>
          <p:cNvPr id="2052" name="Object 3"/>
          <p:cNvGraphicFramePr>
            <a:graphicFrameLocks noChangeAspect="1"/>
          </p:cNvGraphicFramePr>
          <p:nvPr/>
        </p:nvGraphicFramePr>
        <p:xfrm>
          <a:off x="2133600" y="4011613"/>
          <a:ext cx="1031875" cy="327025"/>
        </p:xfrm>
        <a:graphic>
          <a:graphicData uri="http://schemas.openxmlformats.org/presentationml/2006/ole">
            <p:oleObj spid="_x0000_s191492" name="Equation" r:id="rId5" imgW="583920" imgH="164880" progId="Equation.3">
              <p:embed/>
            </p:oleObj>
          </a:graphicData>
        </a:graphic>
      </p:graphicFrame>
      <p:graphicFrame>
        <p:nvGraphicFramePr>
          <p:cNvPr id="15366" name="Object 3"/>
          <p:cNvGraphicFramePr>
            <a:graphicFrameLocks noChangeAspect="1"/>
          </p:cNvGraphicFramePr>
          <p:nvPr/>
        </p:nvGraphicFramePr>
        <p:xfrm>
          <a:off x="2895600" y="5294313"/>
          <a:ext cx="1447800" cy="344487"/>
        </p:xfrm>
        <a:graphic>
          <a:graphicData uri="http://schemas.openxmlformats.org/presentationml/2006/ole">
            <p:oleObj spid="_x0000_s191493" name="Equation" r:id="rId6" imgW="799920" imgH="190440" progId="Equation.3">
              <p:embed/>
            </p:oleObj>
          </a:graphicData>
        </a:graphic>
      </p:graphicFrame>
      <p:sp>
        <p:nvSpPr>
          <p:cNvPr id="2059" name="Content Placeholder 1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060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498975" cy="639763"/>
          </a:xfrm>
        </p:spPr>
        <p:txBody>
          <a:bodyPr anchor="ctr"/>
          <a:lstStyle/>
          <a:p>
            <a:r>
              <a:rPr lang="en-US" smtClean="0"/>
              <a:t>Fundamental Matrix (Translation)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z="3200" dirty="0" smtClean="0"/>
              <a:t>Comparison of </a:t>
            </a:r>
            <a:r>
              <a:rPr lang="en-US" sz="3200" dirty="0" err="1" smtClean="0"/>
              <a:t>homography</a:t>
            </a:r>
            <a:r>
              <a:rPr lang="en-US" sz="3200" dirty="0" smtClean="0"/>
              <a:t> estimation and the 8-point algorithm</a:t>
            </a: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990600" y="990600"/>
            <a:ext cx="7119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Assume we have matched points x   </a:t>
            </a:r>
            <a:r>
              <a:rPr lang="en-US" sz="2400" dirty="0" err="1"/>
              <a:t>x</a:t>
            </a:r>
            <a:r>
              <a:rPr lang="en-US" sz="2400" dirty="0"/>
              <a:t>’ with outliers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Comparison of </a:t>
            </a:r>
            <a:r>
              <a:rPr lang="en-US" sz="3200" dirty="0" err="1" smtClean="0"/>
              <a:t>homography</a:t>
            </a:r>
            <a:r>
              <a:rPr lang="en-US" sz="3200" dirty="0" smtClean="0"/>
              <a:t> estimation and the 8-point algorithm</a:t>
            </a:r>
          </a:p>
        </p:txBody>
      </p:sp>
      <p:sp>
        <p:nvSpPr>
          <p:cNvPr id="308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3"/>
          </a:xfrm>
        </p:spPr>
        <p:txBody>
          <a:bodyPr anchor="ctr"/>
          <a:lstStyle/>
          <a:p>
            <a:r>
              <a:rPr lang="en-US" smtClean="0"/>
              <a:t>Homography (No Translation)</a:t>
            </a:r>
          </a:p>
        </p:txBody>
      </p:sp>
      <p:sp>
        <p:nvSpPr>
          <p:cNvPr id="3085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498975" cy="639763"/>
          </a:xfrm>
        </p:spPr>
        <p:txBody>
          <a:bodyPr anchor="ctr"/>
          <a:lstStyle/>
          <a:p>
            <a:r>
              <a:rPr lang="en-US" smtClean="0"/>
              <a:t>Fundamental Matrix (Translation)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239963"/>
            <a:ext cx="4041775" cy="39512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Correspondence Relation</a:t>
            </a:r>
          </a:p>
          <a:p>
            <a:pPr>
              <a:defRPr/>
            </a:pPr>
            <a:endParaRPr lang="en-US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Normalize image coordinates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RANSAC with 8 points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Enforce 		by SVD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De-normalize: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39963"/>
            <a:ext cx="4040188" cy="3951287"/>
          </a:xfrm>
        </p:spPr>
        <p:txBody>
          <a:bodyPr>
            <a:normAutofit/>
          </a:bodyPr>
          <a:lstStyle/>
          <a:p>
            <a:pPr marL="514350" indent="-514350">
              <a:defRPr/>
            </a:pPr>
            <a:r>
              <a:rPr lang="en-US" dirty="0" smtClean="0"/>
              <a:t>Correspondence Relation</a:t>
            </a:r>
          </a:p>
          <a:p>
            <a:pPr marL="514350" indent="-514350"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Normalize image coordinates</a:t>
            </a:r>
          </a:p>
          <a:p>
            <a:pPr marL="514350" indent="-514350">
              <a:buFont typeface="Arial" charset="0"/>
              <a:buNone/>
              <a:defRPr/>
            </a:pPr>
            <a:endParaRPr lang="en-US" i="1" dirty="0" smtClean="0"/>
          </a:p>
          <a:p>
            <a:pPr marL="514350" indent="-514350">
              <a:buFont typeface="Arial" charset="0"/>
              <a:buAutoNum type="arabicPeriod" startAt="2"/>
              <a:defRPr/>
            </a:pPr>
            <a:r>
              <a:rPr lang="en-US" dirty="0" smtClean="0"/>
              <a:t>RANSAC with 4 points</a:t>
            </a:r>
          </a:p>
          <a:p>
            <a:pPr marL="514350" indent="-514350">
              <a:buFont typeface="Arial" charset="0"/>
              <a:buAutoNum type="arabicPeriod" startAt="2"/>
              <a:defRPr/>
            </a:pPr>
            <a:endParaRPr lang="en-US" dirty="0" smtClean="0"/>
          </a:p>
          <a:p>
            <a:pPr marL="514350" indent="-514350">
              <a:buFont typeface="Arial" charset="0"/>
              <a:buAutoNum type="arabicPeriod" startAt="2"/>
              <a:defRPr/>
            </a:pPr>
            <a:r>
              <a:rPr lang="en-US" dirty="0" smtClean="0"/>
              <a:t>De-normalize: </a:t>
            </a:r>
          </a:p>
          <a:p>
            <a:pPr marL="514350" indent="-514350">
              <a:buFont typeface="Arial" charset="0"/>
              <a:buAutoNum type="arabicPeriod" startAt="2"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 marL="514350" indent="-514350">
              <a:buFont typeface="Arial" charset="0"/>
              <a:buNone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914400" lvl="1" indent="-514350">
              <a:buFont typeface="Calibri" pitchFamily="34" charset="0"/>
              <a:buChar char="–"/>
              <a:defRPr/>
            </a:pPr>
            <a:endParaRPr lang="en-US" dirty="0"/>
          </a:p>
        </p:txBody>
      </p:sp>
      <p:sp>
        <p:nvSpPr>
          <p:cNvPr id="3088" name="TextBox 8"/>
          <p:cNvSpPr txBox="1">
            <a:spLocks noChangeArrowheads="1"/>
          </p:cNvSpPr>
          <p:nvPr/>
        </p:nvSpPr>
        <p:spPr bwMode="auto">
          <a:xfrm>
            <a:off x="990600" y="990600"/>
            <a:ext cx="7119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Assume we have matched points x   x’ with outliers</a:t>
            </a:r>
          </a:p>
        </p:txBody>
      </p:sp>
      <p:sp>
        <p:nvSpPr>
          <p:cNvPr id="12" name="Left-Right Arrow 11"/>
          <p:cNvSpPr/>
          <p:nvPr/>
        </p:nvSpPr>
        <p:spPr>
          <a:xfrm>
            <a:off x="5791200" y="1219200"/>
            <a:ext cx="152400" cy="76200"/>
          </a:xfrm>
          <a:prstGeom prst="left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219200" y="2667000"/>
          <a:ext cx="2362200" cy="312738"/>
        </p:xfrm>
        <a:graphic>
          <a:graphicData uri="http://schemas.openxmlformats.org/presentationml/2006/ole">
            <p:oleObj spid="_x0000_s192514" name="Equation" r:id="rId3" imgW="1346040" imgH="177480" progId="Equation.3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131888" y="4029075"/>
          <a:ext cx="914400" cy="312738"/>
        </p:xfrm>
        <a:graphic>
          <a:graphicData uri="http://schemas.openxmlformats.org/presentationml/2006/ole">
            <p:oleObj spid="_x0000_s192515" name="Equation" r:id="rId4" imgW="482400" imgH="164880" progId="Equation.3">
              <p:embed/>
            </p:oleObj>
          </a:graphicData>
        </a:graphic>
      </p:graphicFrame>
      <p:graphicFrame>
        <p:nvGraphicFramePr>
          <p:cNvPr id="3076" name="Object 3"/>
          <p:cNvGraphicFramePr>
            <a:graphicFrameLocks noChangeAspect="1"/>
          </p:cNvGraphicFramePr>
          <p:nvPr/>
        </p:nvGraphicFramePr>
        <p:xfrm>
          <a:off x="2133600" y="4011613"/>
          <a:ext cx="1031875" cy="327025"/>
        </p:xfrm>
        <a:graphic>
          <a:graphicData uri="http://schemas.openxmlformats.org/presentationml/2006/ole">
            <p:oleObj spid="_x0000_s192516" name="Equation" r:id="rId5" imgW="583920" imgH="164880" progId="Equation.3">
              <p:embed/>
            </p:oleObj>
          </a:graphicData>
        </a:graphic>
      </p:graphicFrame>
      <p:graphicFrame>
        <p:nvGraphicFramePr>
          <p:cNvPr id="15366" name="Object 3"/>
          <p:cNvGraphicFramePr>
            <a:graphicFrameLocks noChangeAspect="1"/>
          </p:cNvGraphicFramePr>
          <p:nvPr/>
        </p:nvGraphicFramePr>
        <p:xfrm>
          <a:off x="2895600" y="5294313"/>
          <a:ext cx="1447800" cy="344487"/>
        </p:xfrm>
        <a:graphic>
          <a:graphicData uri="http://schemas.openxmlformats.org/presentationml/2006/ole">
            <p:oleObj spid="_x0000_s192517" name="Equation" r:id="rId6" imgW="799920" imgH="190440" progId="Equation.3">
              <p:embed/>
            </p:oleObj>
          </a:graphicData>
        </a:graphic>
      </p:graphicFrame>
      <p:graphicFrame>
        <p:nvGraphicFramePr>
          <p:cNvPr id="3078" name="Object 3"/>
          <p:cNvGraphicFramePr>
            <a:graphicFrameLocks noChangeAspect="1"/>
          </p:cNvGraphicFramePr>
          <p:nvPr/>
        </p:nvGraphicFramePr>
        <p:xfrm>
          <a:off x="5627688" y="3979863"/>
          <a:ext cx="914400" cy="312737"/>
        </p:xfrm>
        <a:graphic>
          <a:graphicData uri="http://schemas.openxmlformats.org/presentationml/2006/ole">
            <p:oleObj spid="_x0000_s192518" name="Equation" r:id="rId7" imgW="482400" imgH="164880" progId="Equation.3">
              <p:embed/>
            </p:oleObj>
          </a:graphicData>
        </a:graphic>
      </p:graphicFrame>
      <p:graphicFrame>
        <p:nvGraphicFramePr>
          <p:cNvPr id="3079" name="Object 3"/>
          <p:cNvGraphicFramePr>
            <a:graphicFrameLocks noChangeAspect="1"/>
          </p:cNvGraphicFramePr>
          <p:nvPr/>
        </p:nvGraphicFramePr>
        <p:xfrm>
          <a:off x="6629400" y="3962400"/>
          <a:ext cx="1031875" cy="327025"/>
        </p:xfrm>
        <a:graphic>
          <a:graphicData uri="http://schemas.openxmlformats.org/presentationml/2006/ole">
            <p:oleObj spid="_x0000_s192519" name="Equation" r:id="rId8" imgW="583920" imgH="164880" progId="Equation.3">
              <p:embed/>
            </p:oleObj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7010400" y="5257800"/>
          <a:ext cx="1309688" cy="366713"/>
        </p:xfrm>
        <a:graphic>
          <a:graphicData uri="http://schemas.openxmlformats.org/presentationml/2006/ole">
            <p:oleObj spid="_x0000_s192520" name="Equation" r:id="rId9" imgW="723600" imgH="203040" progId="Equation.3">
              <p:embed/>
            </p:oleObj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6230938" y="4813300"/>
          <a:ext cx="1147762" cy="434975"/>
        </p:xfrm>
        <a:graphic>
          <a:graphicData uri="http://schemas.openxmlformats.org/presentationml/2006/ole">
            <p:oleObj spid="_x0000_s192521" name="Equation" r:id="rId10" imgW="634680" imgH="241200" progId="Equation.3">
              <p:embed/>
            </p:oleObj>
          </a:graphicData>
        </a:graphic>
      </p:graphicFrame>
      <p:graphicFrame>
        <p:nvGraphicFramePr>
          <p:cNvPr id="3082" name="Object 3"/>
          <p:cNvGraphicFramePr>
            <a:graphicFrameLocks noChangeAspect="1"/>
          </p:cNvGraphicFramePr>
          <p:nvPr/>
        </p:nvGraphicFramePr>
        <p:xfrm>
          <a:off x="5943600" y="2590800"/>
          <a:ext cx="1203325" cy="385763"/>
        </p:xfrm>
        <a:graphic>
          <a:graphicData uri="http://schemas.openxmlformats.org/presentationml/2006/ole">
            <p:oleObj spid="_x0000_s192522" name="Equation" r:id="rId11" imgW="63468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class: Two-View Geometry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err="1" smtClean="0"/>
              <a:t>Epipolar</a:t>
            </a:r>
            <a:r>
              <a:rPr lang="en-US" dirty="0" smtClean="0"/>
              <a:t> geometry</a:t>
            </a:r>
          </a:p>
          <a:p>
            <a:pPr lvl="1">
              <a:defRPr/>
            </a:pPr>
            <a:r>
              <a:rPr lang="en-US" dirty="0" smtClean="0"/>
              <a:t>Relates cameras from two views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Stereo depth estimation</a:t>
            </a:r>
          </a:p>
          <a:p>
            <a:pPr lvl="1">
              <a:defRPr/>
            </a:pPr>
            <a:r>
              <a:rPr lang="en-US" dirty="0" smtClean="0"/>
              <a:t>Recover depth from two images</a:t>
            </a:r>
          </a:p>
          <a:p>
            <a:pPr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7-point algorithm</a:t>
            </a:r>
            <a:endParaRPr lang="en-US" dirty="0"/>
          </a:p>
        </p:txBody>
      </p:sp>
      <p:pic>
        <p:nvPicPr>
          <p:cNvPr id="268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821722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38200" y="57150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Faster (need fewer points) and could be more robust (fewer points), but also need to check for </a:t>
            </a:r>
            <a:r>
              <a:rPr lang="en-US" sz="2000" dirty="0" smtClean="0"/>
              <a:t>degenerate cases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“Gold standard”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8-point algorithm to get initial value of F</a:t>
            </a:r>
          </a:p>
          <a:p>
            <a:r>
              <a:rPr lang="en-US" dirty="0" smtClean="0"/>
              <a:t>Use F to solve for P and P’ (discussed later)</a:t>
            </a:r>
          </a:p>
          <a:p>
            <a:r>
              <a:rPr lang="en-US" dirty="0" smtClean="0"/>
              <a:t>Jointly </a:t>
            </a:r>
            <a:r>
              <a:rPr lang="en-US" dirty="0" smtClean="0"/>
              <a:t>solve for 3d points </a:t>
            </a:r>
            <a:r>
              <a:rPr lang="en-US" b="1" dirty="0" smtClean="0"/>
              <a:t>X</a:t>
            </a:r>
            <a:r>
              <a:rPr lang="en-US" dirty="0" smtClean="0"/>
              <a:t> and </a:t>
            </a:r>
            <a:r>
              <a:rPr lang="en-US" b="1" dirty="0" smtClean="0"/>
              <a:t>F </a:t>
            </a:r>
            <a:r>
              <a:rPr lang="en-US" dirty="0" smtClean="0"/>
              <a:t>that minimize the squared re-projection error</a:t>
            </a:r>
          </a:p>
          <a:p>
            <a:endParaRPr lang="en-US" dirty="0"/>
          </a:p>
        </p:txBody>
      </p:sp>
      <p:grpSp>
        <p:nvGrpSpPr>
          <p:cNvPr id="4" name="Group 14"/>
          <p:cNvGrpSpPr>
            <a:grpSpLocks noChangeAspect="1"/>
          </p:cNvGrpSpPr>
          <p:nvPr/>
        </p:nvGrpSpPr>
        <p:grpSpPr bwMode="auto">
          <a:xfrm>
            <a:off x="2438400" y="3352800"/>
            <a:ext cx="4495800" cy="2604896"/>
            <a:chOff x="1676400" y="762000"/>
            <a:chExt cx="5457825" cy="3162300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1676400" y="762000"/>
              <a:ext cx="5457825" cy="3162300"/>
              <a:chOff x="1676400" y="762000"/>
              <a:chExt cx="5457825" cy="3162300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676400" y="762000"/>
                <a:ext cx="5457825" cy="3162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TextBox 4"/>
              <p:cNvSpPr txBox="1">
                <a:spLocks noChangeArrowheads="1"/>
              </p:cNvSpPr>
              <p:nvPr/>
            </p:nvSpPr>
            <p:spPr bwMode="auto">
              <a:xfrm>
                <a:off x="4597052" y="951978"/>
                <a:ext cx="338554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X</a:t>
                </a: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2870200" y="2400300"/>
                <a:ext cx="152400" cy="1524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5778500" y="2387600"/>
                <a:ext cx="152400" cy="1524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TextBox 5"/>
              <p:cNvSpPr txBox="1">
                <a:spLocks noChangeArrowheads="1"/>
              </p:cNvSpPr>
              <p:nvPr/>
            </p:nvSpPr>
            <p:spPr bwMode="auto">
              <a:xfrm>
                <a:off x="2819400" y="2286000"/>
                <a:ext cx="28725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x</a:t>
                </a:r>
              </a:p>
            </p:txBody>
          </p:sp>
          <p:sp>
            <p:nvSpPr>
              <p:cNvPr id="12" name="TextBox 9"/>
              <p:cNvSpPr txBox="1">
                <a:spLocks noChangeArrowheads="1"/>
              </p:cNvSpPr>
              <p:nvPr/>
            </p:nvSpPr>
            <p:spPr bwMode="auto">
              <a:xfrm>
                <a:off x="5740052" y="2286000"/>
                <a:ext cx="32573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x'</a:t>
                </a:r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2819400" y="2400300"/>
              <a:ext cx="76200" cy="152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38200" y="6248400"/>
            <a:ext cx="752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Algorithm 11.2 and Algorithm 11.3 in HZ (pages 284-285) for details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Comparison of estimation algorithms</a:t>
            </a:r>
          </a:p>
        </p:txBody>
      </p:sp>
      <p:graphicFrame>
        <p:nvGraphicFramePr>
          <p:cNvPr id="10242" name="Object 5"/>
          <p:cNvGraphicFramePr>
            <a:graphicFrameLocks noChangeAspect="1"/>
          </p:cNvGraphicFramePr>
          <p:nvPr>
            <p:ph idx="1"/>
          </p:nvPr>
        </p:nvGraphicFramePr>
        <p:xfrm>
          <a:off x="2324100" y="914400"/>
          <a:ext cx="4533900" cy="4533900"/>
        </p:xfrm>
        <a:graphic>
          <a:graphicData uri="http://schemas.openxmlformats.org/presentationml/2006/ole">
            <p:oleObj spid="_x0000_s126978" name="Image" r:id="rId4" imgW="7250794" imgH="7250794" progId="">
              <p:embed/>
            </p:oleObj>
          </a:graphicData>
        </a:graphic>
      </p:graphicFrame>
      <p:graphicFrame>
        <p:nvGraphicFramePr>
          <p:cNvPr id="645234" name="Group 114"/>
          <p:cNvGraphicFramePr>
            <a:graphicFrameLocks noGrp="1"/>
          </p:cNvGraphicFramePr>
          <p:nvPr/>
        </p:nvGraphicFramePr>
        <p:xfrm>
          <a:off x="457200" y="5638800"/>
          <a:ext cx="8229600" cy="1027114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8-point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Normalized 8-point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Nonlinear least squares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Av. Dist.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2.33 pixels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0.92 pixel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0.86 pixel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Av. Dist.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2.18 pixels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0.85 pixel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0.80 pixel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We can get projection matrices P and P’ up to a projective ambiguity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>
              <a:hlinkClick r:id="rId3"/>
            </a:endParaRPr>
          </a:p>
          <a:p>
            <a:pPr>
              <a:buNone/>
              <a:defRPr/>
            </a:pPr>
            <a:r>
              <a:rPr lang="en-US" dirty="0" smtClean="0"/>
              <a:t>	</a:t>
            </a:r>
            <a:r>
              <a:rPr lang="en-US" dirty="0" smtClean="0">
                <a:hlinkClick r:id="rId3"/>
              </a:rPr>
              <a:t>Code</a:t>
            </a:r>
            <a:r>
              <a:rPr lang="en-US" dirty="0" smtClean="0"/>
              <a:t>:</a:t>
            </a:r>
          </a:p>
          <a:p>
            <a:pPr>
              <a:buFont typeface="Arial" charset="0"/>
              <a:buNone/>
              <a:defRPr/>
            </a:pPr>
            <a:r>
              <a:rPr lang="en-US" sz="2200" dirty="0" smtClean="0"/>
              <a:t>	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function P = 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vgg_P_from_F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(F)</a:t>
            </a:r>
          </a:p>
          <a:p>
            <a:pPr>
              <a:buFont typeface="Arial" charset="0"/>
              <a:buNone/>
              <a:defRPr/>
            </a:pP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	[U,S,V] = 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svd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(F);</a:t>
            </a:r>
          </a:p>
          <a:p>
            <a:pPr>
              <a:buFont typeface="Arial" charset="0"/>
              <a:buNone/>
              <a:defRPr/>
            </a:pP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	e = U(:,3);</a:t>
            </a:r>
          </a:p>
          <a:p>
            <a:pPr>
              <a:buFont typeface="Arial" charset="0"/>
              <a:buNone/>
              <a:defRPr/>
            </a:pP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	P = [-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vgg_contreps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(e)*F e];</a:t>
            </a:r>
          </a:p>
          <a:p>
            <a:pPr>
              <a:defRPr/>
            </a:pPr>
            <a:endParaRPr lang="en-US" dirty="0"/>
          </a:p>
        </p:txBody>
      </p:sp>
      <p:graphicFrame>
        <p:nvGraphicFramePr>
          <p:cNvPr id="15366" name="Object 3"/>
          <p:cNvGraphicFramePr>
            <a:graphicFrameLocks noChangeAspect="1"/>
          </p:cNvGraphicFramePr>
          <p:nvPr/>
        </p:nvGraphicFramePr>
        <p:xfrm>
          <a:off x="914400" y="2514600"/>
          <a:ext cx="1635125" cy="588963"/>
        </p:xfrm>
        <a:graphic>
          <a:graphicData uri="http://schemas.openxmlformats.org/presentationml/2006/ole">
            <p:oleObj spid="_x0000_s317442" name="Equation" r:id="rId4" imgW="596880" imgH="215640" progId="Equation.3">
              <p:embed/>
            </p:oleObj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2895600" y="2514600"/>
          <a:ext cx="2625725" cy="617538"/>
        </p:xfrm>
        <a:graphic>
          <a:graphicData uri="http://schemas.openxmlformats.org/presentationml/2006/ole">
            <p:oleObj spid="_x0000_s317443" name="Equation" r:id="rId5" imgW="914400" imgH="215640" progId="Equation.3">
              <p:embed/>
            </p:oleObj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5791200" y="2514600"/>
          <a:ext cx="1447800" cy="549275"/>
        </p:xfrm>
        <a:graphic>
          <a:graphicData uri="http://schemas.openxmlformats.org/presentationml/2006/ole">
            <p:oleObj spid="_x0000_s317444" name="Equation" r:id="rId6" imgW="533160" imgH="203040" progId="Equation.3">
              <p:embed/>
            </p:oleObj>
          </a:graphicData>
        </a:graphic>
      </p:graphicFrame>
      <p:sp>
        <p:nvSpPr>
          <p:cNvPr id="4103" name="TextBox 14"/>
          <p:cNvSpPr txBox="1">
            <a:spLocks noChangeArrowheads="1"/>
          </p:cNvSpPr>
          <p:nvPr/>
        </p:nvSpPr>
        <p:spPr bwMode="auto">
          <a:xfrm>
            <a:off x="2362200" y="3200400"/>
            <a:ext cx="3644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See HZ p. 255-256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0" y="1600200"/>
            <a:ext cx="153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K’*translation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>
          <a:xfrm rot="5400000">
            <a:off x="5293066" y="2010467"/>
            <a:ext cx="545068" cy="4631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4223266" y="2253734"/>
            <a:ext cx="39266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10000" y="1676400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K’*rotation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077200" cy="838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From </a:t>
            </a:r>
            <a:r>
              <a:rPr lang="en-US" sz="3600" dirty="0" err="1" smtClean="0"/>
              <a:t>epipolar</a:t>
            </a:r>
            <a:r>
              <a:rPr lang="en-US" sz="3600" dirty="0" smtClean="0"/>
              <a:t> geometry to camera calibration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endParaRPr lang="en-US" sz="2400" dirty="0" smtClean="0"/>
          </a:p>
          <a:p>
            <a:pPr>
              <a:buFontTx/>
              <a:buChar char="•"/>
            </a:pPr>
            <a:r>
              <a:rPr lang="en-US" sz="2400" dirty="0" smtClean="0"/>
              <a:t>Estimating the fundamental matrix is known as “weak calibration”</a:t>
            </a:r>
          </a:p>
          <a:p>
            <a:pPr>
              <a:buFontTx/>
              <a:buChar char="•"/>
            </a:pPr>
            <a:endParaRPr lang="en-US" sz="2400" dirty="0" smtClean="0"/>
          </a:p>
          <a:p>
            <a:pPr>
              <a:buFontTx/>
              <a:buChar char="•"/>
            </a:pPr>
            <a:r>
              <a:rPr lang="en-US" sz="2400" dirty="0" smtClean="0"/>
              <a:t>If we know the calibration matrices of the two cameras, we can estimate the essential matrix: </a:t>
            </a:r>
            <a:r>
              <a:rPr lang="en-US" sz="2400" i="1" dirty="0" smtClean="0"/>
              <a:t>E = K</a:t>
            </a:r>
            <a:r>
              <a:rPr lang="en-US" sz="2400" i="1" baseline="30000" dirty="0" smtClean="0"/>
              <a:t>T</a:t>
            </a:r>
            <a:r>
              <a:rPr lang="en-US" sz="2400" i="1" dirty="0" smtClean="0"/>
              <a:t>FK’</a:t>
            </a:r>
          </a:p>
          <a:p>
            <a:pPr>
              <a:buFontTx/>
              <a:buChar char="•"/>
            </a:pPr>
            <a:endParaRPr lang="en-US" sz="2400" dirty="0" smtClean="0"/>
          </a:p>
          <a:p>
            <a:pPr>
              <a:buFontTx/>
              <a:buChar char="•"/>
            </a:pPr>
            <a:r>
              <a:rPr lang="en-US" sz="2400" dirty="0" smtClean="0"/>
              <a:t>The essential matrix gives us the relative rotation and translation between the cameras, or their extrinsic parameters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recap…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Fundamental matrix song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on to stereo…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Fuse a calibrated binocular stereo pair to produce a depth image</a:t>
            </a:r>
          </a:p>
        </p:txBody>
      </p:sp>
      <p:sp>
        <p:nvSpPr>
          <p:cNvPr id="38916" name="Text Box 10"/>
          <p:cNvSpPr txBox="1">
            <a:spLocks noChangeArrowheads="1"/>
          </p:cNvSpPr>
          <p:nvPr/>
        </p:nvSpPr>
        <p:spPr bwMode="auto">
          <a:xfrm>
            <a:off x="2432050" y="1919288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image 1</a:t>
            </a:r>
            <a:endParaRPr lang="en-GB"/>
          </a:p>
        </p:txBody>
      </p:sp>
      <p:sp>
        <p:nvSpPr>
          <p:cNvPr id="38917" name="Text Box 11"/>
          <p:cNvSpPr txBox="1">
            <a:spLocks noChangeArrowheads="1"/>
          </p:cNvSpPr>
          <p:nvPr/>
        </p:nvSpPr>
        <p:spPr bwMode="auto">
          <a:xfrm>
            <a:off x="5556250" y="1919288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image 2</a:t>
            </a:r>
            <a:endParaRPr lang="en-GB"/>
          </a:p>
        </p:txBody>
      </p:sp>
      <p:sp>
        <p:nvSpPr>
          <p:cNvPr id="38918" name="Text Box 12"/>
          <p:cNvSpPr txBox="1">
            <a:spLocks noChangeArrowheads="1"/>
          </p:cNvSpPr>
          <p:nvPr/>
        </p:nvSpPr>
        <p:spPr bwMode="auto">
          <a:xfrm>
            <a:off x="3433763" y="4357688"/>
            <a:ext cx="198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Dense depth map</a:t>
            </a:r>
            <a:endParaRPr lang="en-GB"/>
          </a:p>
        </p:txBody>
      </p:sp>
      <p:pic>
        <p:nvPicPr>
          <p:cNvPr id="38919" name="Picture 13" descr="rect_006_007_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5588" y="2270125"/>
            <a:ext cx="2741612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14" descr="rect_006_007_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259013"/>
            <a:ext cx="274955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15" descr="disparity_006_007_l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4768850"/>
            <a:ext cx="274955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2" name="TextBox 9"/>
          <p:cNvSpPr txBox="1">
            <a:spLocks noChangeArrowheads="1"/>
          </p:cNvSpPr>
          <p:nvPr/>
        </p:nvSpPr>
        <p:spPr bwMode="auto">
          <a:xfrm flipH="1">
            <a:off x="6218238" y="6334125"/>
            <a:ext cx="292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Many of these slides adapted from Steve Seitz and Lana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stereo matching algorithm</a:t>
            </a:r>
          </a:p>
        </p:txBody>
      </p:sp>
      <p:pic>
        <p:nvPicPr>
          <p:cNvPr id="39939" name="Picture 3" descr="lincoln_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066800"/>
            <a:ext cx="50292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5270" name="Line 6"/>
          <p:cNvSpPr>
            <a:spLocks noChangeShapeType="1"/>
          </p:cNvSpPr>
          <p:nvPr/>
        </p:nvSpPr>
        <p:spPr bwMode="auto">
          <a:xfrm>
            <a:off x="4572000" y="3124200"/>
            <a:ext cx="25146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352800" y="2971800"/>
            <a:ext cx="304800" cy="304800"/>
            <a:chOff x="2112" y="1872"/>
            <a:chExt cx="192" cy="192"/>
          </a:xfrm>
        </p:grpSpPr>
        <p:sp>
          <p:nvSpPr>
            <p:cNvPr id="39952" name="Oval 9"/>
            <p:cNvSpPr>
              <a:spLocks noChangeArrowheads="1"/>
            </p:cNvSpPr>
            <p:nvPr/>
          </p:nvSpPr>
          <p:spPr bwMode="auto">
            <a:xfrm>
              <a:off x="2174" y="1941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3" name="Rectangle 16"/>
            <p:cNvSpPr>
              <a:spLocks noChangeArrowheads="1"/>
            </p:cNvSpPr>
            <p:nvPr/>
          </p:nvSpPr>
          <p:spPr bwMode="auto">
            <a:xfrm>
              <a:off x="2112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257800" y="2971800"/>
            <a:ext cx="304800" cy="304800"/>
            <a:chOff x="3600" y="1872"/>
            <a:chExt cx="192" cy="192"/>
          </a:xfrm>
        </p:grpSpPr>
        <p:sp>
          <p:nvSpPr>
            <p:cNvPr id="39950" name="Oval 7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1" name="Rectangle 17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630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04800" y="4114800"/>
            <a:ext cx="8686800" cy="2438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dirty="0" smtClean="0"/>
              <a:t>For each pixel in the first image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Find corresponding </a:t>
            </a:r>
            <a:r>
              <a:rPr lang="en-US" dirty="0" err="1" smtClean="0"/>
              <a:t>epipolar</a:t>
            </a:r>
            <a:r>
              <a:rPr lang="en-US" dirty="0" smtClean="0"/>
              <a:t> line in the right image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Examine all pixels on the </a:t>
            </a:r>
            <a:r>
              <a:rPr lang="en-US" dirty="0" err="1" smtClean="0"/>
              <a:t>epipolar</a:t>
            </a:r>
            <a:r>
              <a:rPr lang="en-US" dirty="0" smtClean="0"/>
              <a:t> line and pick the best match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Triangulate the matches to get depth information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dirty="0" smtClean="0"/>
              <a:t>Simplest case: </a:t>
            </a:r>
            <a:r>
              <a:rPr lang="en-US" dirty="0" err="1" smtClean="0"/>
              <a:t>epipolar</a:t>
            </a:r>
            <a:r>
              <a:rPr lang="en-US" dirty="0" smtClean="0"/>
              <a:t> lines are </a:t>
            </a:r>
            <a:r>
              <a:rPr lang="en-US" dirty="0" err="1" smtClean="0"/>
              <a:t>scanlines</a:t>
            </a:r>
            <a:endParaRPr lang="en-US" dirty="0" smtClean="0"/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When does this happen?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800600" y="2971800"/>
            <a:ext cx="304800" cy="304800"/>
            <a:chOff x="3600" y="1872"/>
            <a:chExt cx="192" cy="192"/>
          </a:xfrm>
        </p:grpSpPr>
        <p:sp>
          <p:nvSpPr>
            <p:cNvPr id="39948" name="Oval 17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9" name="Rectangle 18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715000" y="2971800"/>
            <a:ext cx="304800" cy="304800"/>
            <a:chOff x="3600" y="1872"/>
            <a:chExt cx="192" cy="192"/>
          </a:xfrm>
        </p:grpSpPr>
        <p:sp>
          <p:nvSpPr>
            <p:cNvPr id="39946" name="Oval 20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7" name="Rectangle 21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70" grpId="0" animBg="1"/>
      <p:bldP spid="396301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Simplest Case: Parallel images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0" y="914400"/>
            <a:ext cx="38100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000" dirty="0" smtClean="0"/>
              <a:t>Image planes of cameras are parallel to each other and to the baseline</a:t>
            </a:r>
          </a:p>
          <a:p>
            <a:pPr>
              <a:buFontTx/>
              <a:buChar char="•"/>
            </a:pPr>
            <a:r>
              <a:rPr lang="en-US" sz="2000" dirty="0" smtClean="0"/>
              <a:t>Camera centers are at same height</a:t>
            </a:r>
          </a:p>
          <a:p>
            <a:pPr>
              <a:buFontTx/>
              <a:buChar char="•"/>
            </a:pPr>
            <a:r>
              <a:rPr lang="en-US" sz="2000" dirty="0" smtClean="0"/>
              <a:t>Focal lengths are the same</a:t>
            </a:r>
          </a:p>
          <a:p>
            <a:endParaRPr lang="en-US" sz="2000" dirty="0" smtClean="0"/>
          </a:p>
        </p:txBody>
      </p:sp>
      <p:sp>
        <p:nvSpPr>
          <p:cNvPr id="40964" name="Freeform 4"/>
          <p:cNvSpPr>
            <a:spLocks/>
          </p:cNvSpPr>
          <p:nvPr/>
        </p:nvSpPr>
        <p:spPr bwMode="auto">
          <a:xfrm>
            <a:off x="3481388" y="957263"/>
            <a:ext cx="1220787" cy="839787"/>
          </a:xfrm>
          <a:custGeom>
            <a:avLst/>
            <a:gdLst>
              <a:gd name="T0" fmla="*/ 2147483647 w 865"/>
              <a:gd name="T1" fmla="*/ 0 h 529"/>
              <a:gd name="T2" fmla="*/ 2147483647 w 865"/>
              <a:gd name="T3" fmla="*/ 2147483647 h 529"/>
              <a:gd name="T4" fmla="*/ 2147483647 w 865"/>
              <a:gd name="T5" fmla="*/ 2147483647 h 529"/>
              <a:gd name="T6" fmla="*/ 2147483647 w 865"/>
              <a:gd name="T7" fmla="*/ 2147483647 h 529"/>
              <a:gd name="T8" fmla="*/ 2147483647 w 865"/>
              <a:gd name="T9" fmla="*/ 2147483647 h 529"/>
              <a:gd name="T10" fmla="*/ 2147483647 w 865"/>
              <a:gd name="T11" fmla="*/ 2147483647 h 529"/>
              <a:gd name="T12" fmla="*/ 2147483647 w 865"/>
              <a:gd name="T13" fmla="*/ 2147483647 h 529"/>
              <a:gd name="T14" fmla="*/ 2147483647 w 865"/>
              <a:gd name="T15" fmla="*/ 2147483647 h 529"/>
              <a:gd name="T16" fmla="*/ 2147483647 w 865"/>
              <a:gd name="T17" fmla="*/ 2147483647 h 529"/>
              <a:gd name="T18" fmla="*/ 0 w 865"/>
              <a:gd name="T19" fmla="*/ 2147483647 h 529"/>
              <a:gd name="T20" fmla="*/ 0 w 865"/>
              <a:gd name="T21" fmla="*/ 2147483647 h 529"/>
              <a:gd name="T22" fmla="*/ 0 w 865"/>
              <a:gd name="T23" fmla="*/ 2147483647 h 529"/>
              <a:gd name="T24" fmla="*/ 2147483647 w 865"/>
              <a:gd name="T25" fmla="*/ 2147483647 h 529"/>
              <a:gd name="T26" fmla="*/ 2147483647 w 865"/>
              <a:gd name="T27" fmla="*/ 2147483647 h 529"/>
              <a:gd name="T28" fmla="*/ 2147483647 w 865"/>
              <a:gd name="T29" fmla="*/ 2147483647 h 529"/>
              <a:gd name="T30" fmla="*/ 2147483647 w 865"/>
              <a:gd name="T31" fmla="*/ 2147483647 h 529"/>
              <a:gd name="T32" fmla="*/ 2147483647 w 865"/>
              <a:gd name="T33" fmla="*/ 2147483647 h 529"/>
              <a:gd name="T34" fmla="*/ 2147483647 w 865"/>
              <a:gd name="T35" fmla="*/ 2147483647 h 529"/>
              <a:gd name="T36" fmla="*/ 2147483647 w 865"/>
              <a:gd name="T37" fmla="*/ 2147483647 h 529"/>
              <a:gd name="T38" fmla="*/ 2147483647 w 865"/>
              <a:gd name="T39" fmla="*/ 2147483647 h 529"/>
              <a:gd name="T40" fmla="*/ 2147483647 w 865"/>
              <a:gd name="T41" fmla="*/ 2147483647 h 529"/>
              <a:gd name="T42" fmla="*/ 2147483647 w 865"/>
              <a:gd name="T43" fmla="*/ 2147483647 h 529"/>
              <a:gd name="T44" fmla="*/ 2147483647 w 865"/>
              <a:gd name="T45" fmla="*/ 2147483647 h 529"/>
              <a:gd name="T46" fmla="*/ 2147483647 w 865"/>
              <a:gd name="T47" fmla="*/ 2147483647 h 529"/>
              <a:gd name="T48" fmla="*/ 2147483647 w 865"/>
              <a:gd name="T49" fmla="*/ 2147483647 h 529"/>
              <a:gd name="T50" fmla="*/ 2147483647 w 865"/>
              <a:gd name="T51" fmla="*/ 2147483647 h 529"/>
              <a:gd name="T52" fmla="*/ 2147483647 w 865"/>
              <a:gd name="T53" fmla="*/ 2147483647 h 529"/>
              <a:gd name="T54" fmla="*/ 2147483647 w 865"/>
              <a:gd name="T55" fmla="*/ 2147483647 h 529"/>
              <a:gd name="T56" fmla="*/ 2147483647 w 865"/>
              <a:gd name="T57" fmla="*/ 2147483647 h 529"/>
              <a:gd name="T58" fmla="*/ 2147483647 w 865"/>
              <a:gd name="T59" fmla="*/ 2147483647 h 529"/>
              <a:gd name="T60" fmla="*/ 2147483647 w 865"/>
              <a:gd name="T61" fmla="*/ 2147483647 h 529"/>
              <a:gd name="T62" fmla="*/ 2147483647 w 865"/>
              <a:gd name="T63" fmla="*/ 2147483647 h 529"/>
              <a:gd name="T64" fmla="*/ 2147483647 w 865"/>
              <a:gd name="T65" fmla="*/ 2147483647 h 529"/>
              <a:gd name="T66" fmla="*/ 2147483647 w 865"/>
              <a:gd name="T67" fmla="*/ 2147483647 h 529"/>
              <a:gd name="T68" fmla="*/ 2147483647 w 865"/>
              <a:gd name="T69" fmla="*/ 2147483647 h 529"/>
              <a:gd name="T70" fmla="*/ 2147483647 w 865"/>
              <a:gd name="T71" fmla="*/ 2147483647 h 529"/>
              <a:gd name="T72" fmla="*/ 2147483647 w 865"/>
              <a:gd name="T73" fmla="*/ 2147483647 h 529"/>
              <a:gd name="T74" fmla="*/ 2147483647 w 865"/>
              <a:gd name="T75" fmla="*/ 2147483647 h 529"/>
              <a:gd name="T76" fmla="*/ 2147483647 w 865"/>
              <a:gd name="T77" fmla="*/ 2147483647 h 529"/>
              <a:gd name="T78" fmla="*/ 2147483647 w 865"/>
              <a:gd name="T79" fmla="*/ 0 h 52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865"/>
              <a:gd name="T121" fmla="*/ 0 h 529"/>
              <a:gd name="T122" fmla="*/ 865 w 865"/>
              <a:gd name="T123" fmla="*/ 529 h 52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865" h="529">
                <a:moveTo>
                  <a:pt x="84" y="0"/>
                </a:moveTo>
                <a:lnTo>
                  <a:pt x="72" y="24"/>
                </a:lnTo>
                <a:lnTo>
                  <a:pt x="72" y="48"/>
                </a:lnTo>
                <a:lnTo>
                  <a:pt x="48" y="72"/>
                </a:lnTo>
                <a:lnTo>
                  <a:pt x="36" y="96"/>
                </a:lnTo>
                <a:lnTo>
                  <a:pt x="36" y="120"/>
                </a:lnTo>
                <a:lnTo>
                  <a:pt x="36" y="144"/>
                </a:lnTo>
                <a:lnTo>
                  <a:pt x="24" y="168"/>
                </a:lnTo>
                <a:lnTo>
                  <a:pt x="12" y="192"/>
                </a:lnTo>
                <a:lnTo>
                  <a:pt x="0" y="216"/>
                </a:lnTo>
                <a:lnTo>
                  <a:pt x="0" y="240"/>
                </a:lnTo>
                <a:lnTo>
                  <a:pt x="0" y="264"/>
                </a:lnTo>
                <a:lnTo>
                  <a:pt x="12" y="288"/>
                </a:lnTo>
                <a:lnTo>
                  <a:pt x="12" y="312"/>
                </a:lnTo>
                <a:lnTo>
                  <a:pt x="24" y="336"/>
                </a:lnTo>
                <a:lnTo>
                  <a:pt x="24" y="360"/>
                </a:lnTo>
                <a:lnTo>
                  <a:pt x="36" y="384"/>
                </a:lnTo>
                <a:lnTo>
                  <a:pt x="36" y="408"/>
                </a:lnTo>
                <a:lnTo>
                  <a:pt x="48" y="432"/>
                </a:lnTo>
                <a:lnTo>
                  <a:pt x="60" y="456"/>
                </a:lnTo>
                <a:lnTo>
                  <a:pt x="852" y="528"/>
                </a:lnTo>
                <a:lnTo>
                  <a:pt x="804" y="480"/>
                </a:lnTo>
                <a:lnTo>
                  <a:pt x="792" y="456"/>
                </a:lnTo>
                <a:lnTo>
                  <a:pt x="780" y="420"/>
                </a:lnTo>
                <a:lnTo>
                  <a:pt x="768" y="396"/>
                </a:lnTo>
                <a:lnTo>
                  <a:pt x="756" y="372"/>
                </a:lnTo>
                <a:lnTo>
                  <a:pt x="744" y="348"/>
                </a:lnTo>
                <a:lnTo>
                  <a:pt x="744" y="324"/>
                </a:lnTo>
                <a:lnTo>
                  <a:pt x="744" y="288"/>
                </a:lnTo>
                <a:lnTo>
                  <a:pt x="744" y="264"/>
                </a:lnTo>
                <a:lnTo>
                  <a:pt x="744" y="240"/>
                </a:lnTo>
                <a:lnTo>
                  <a:pt x="768" y="216"/>
                </a:lnTo>
                <a:lnTo>
                  <a:pt x="768" y="192"/>
                </a:lnTo>
                <a:lnTo>
                  <a:pt x="780" y="168"/>
                </a:lnTo>
                <a:lnTo>
                  <a:pt x="804" y="156"/>
                </a:lnTo>
                <a:lnTo>
                  <a:pt x="804" y="132"/>
                </a:lnTo>
                <a:lnTo>
                  <a:pt x="828" y="108"/>
                </a:lnTo>
                <a:lnTo>
                  <a:pt x="852" y="96"/>
                </a:lnTo>
                <a:lnTo>
                  <a:pt x="864" y="72"/>
                </a:lnTo>
                <a:lnTo>
                  <a:pt x="84" y="0"/>
                </a:lnTo>
              </a:path>
            </a:pathLst>
          </a:custGeom>
          <a:gradFill rotWithShape="0">
            <a:gsLst>
              <a:gs pos="0">
                <a:srgbClr val="012501"/>
              </a:gs>
              <a:gs pos="100000">
                <a:srgbClr val="037C03"/>
              </a:gs>
            </a:gsLst>
            <a:lin ang="18900000" scaled="1"/>
          </a:gra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890588" y="4310063"/>
            <a:ext cx="32512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Freeform 9"/>
          <p:cNvSpPr>
            <a:spLocks/>
          </p:cNvSpPr>
          <p:nvPr/>
        </p:nvSpPr>
        <p:spPr bwMode="auto">
          <a:xfrm>
            <a:off x="1533525" y="1219200"/>
            <a:ext cx="2471738" cy="2462213"/>
          </a:xfrm>
          <a:custGeom>
            <a:avLst/>
            <a:gdLst>
              <a:gd name="T0" fmla="*/ 0 w 1557"/>
              <a:gd name="T1" fmla="*/ 2147483647 h 1551"/>
              <a:gd name="T2" fmla="*/ 2147483647 w 1557"/>
              <a:gd name="T3" fmla="*/ 0 h 1551"/>
              <a:gd name="T4" fmla="*/ 0 60000 65536"/>
              <a:gd name="T5" fmla="*/ 0 60000 65536"/>
              <a:gd name="T6" fmla="*/ 0 w 1557"/>
              <a:gd name="T7" fmla="*/ 0 h 1551"/>
              <a:gd name="T8" fmla="*/ 1557 w 1557"/>
              <a:gd name="T9" fmla="*/ 1551 h 155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57" h="1551">
                <a:moveTo>
                  <a:pt x="0" y="1551"/>
                </a:moveTo>
                <a:lnTo>
                  <a:pt x="1557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Freeform 10"/>
          <p:cNvSpPr>
            <a:spLocks/>
          </p:cNvSpPr>
          <p:nvPr/>
        </p:nvSpPr>
        <p:spPr bwMode="auto">
          <a:xfrm>
            <a:off x="687388" y="2490788"/>
            <a:ext cx="1220787" cy="2001837"/>
          </a:xfrm>
          <a:custGeom>
            <a:avLst/>
            <a:gdLst>
              <a:gd name="T0" fmla="*/ 0 w 865"/>
              <a:gd name="T1" fmla="*/ 2147483647 h 1261"/>
              <a:gd name="T2" fmla="*/ 2147483647 w 865"/>
              <a:gd name="T3" fmla="*/ 2147483647 h 1261"/>
              <a:gd name="T4" fmla="*/ 2147483647 w 865"/>
              <a:gd name="T5" fmla="*/ 2147483647 h 1261"/>
              <a:gd name="T6" fmla="*/ 0 w 865"/>
              <a:gd name="T7" fmla="*/ 0 h 1261"/>
              <a:gd name="T8" fmla="*/ 0 w 865"/>
              <a:gd name="T9" fmla="*/ 2147483647 h 1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5"/>
              <a:gd name="T16" fmla="*/ 0 h 1261"/>
              <a:gd name="T17" fmla="*/ 865 w 865"/>
              <a:gd name="T18" fmla="*/ 1261 h 1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5" h="1261">
                <a:moveTo>
                  <a:pt x="0" y="828"/>
                </a:moveTo>
                <a:lnTo>
                  <a:pt x="864" y="1260"/>
                </a:lnTo>
                <a:lnTo>
                  <a:pt x="864" y="414"/>
                </a:lnTo>
                <a:lnTo>
                  <a:pt x="0" y="0"/>
                </a:lnTo>
                <a:lnTo>
                  <a:pt x="0" y="828"/>
                </a:lnTo>
              </a:path>
            </a:pathLst>
          </a:custGeom>
          <a:solidFill>
            <a:srgbClr val="FEBF02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8" name="Freeform 12"/>
          <p:cNvSpPr>
            <a:spLocks/>
          </p:cNvSpPr>
          <p:nvPr/>
        </p:nvSpPr>
        <p:spPr bwMode="auto">
          <a:xfrm>
            <a:off x="3990975" y="1219200"/>
            <a:ext cx="117475" cy="3910013"/>
          </a:xfrm>
          <a:custGeom>
            <a:avLst/>
            <a:gdLst>
              <a:gd name="T0" fmla="*/ 2147483647 w 74"/>
              <a:gd name="T1" fmla="*/ 2147483647 h 2463"/>
              <a:gd name="T2" fmla="*/ 0 w 74"/>
              <a:gd name="T3" fmla="*/ 0 h 2463"/>
              <a:gd name="T4" fmla="*/ 0 60000 65536"/>
              <a:gd name="T5" fmla="*/ 0 60000 65536"/>
              <a:gd name="T6" fmla="*/ 0 w 74"/>
              <a:gd name="T7" fmla="*/ 0 h 2463"/>
              <a:gd name="T8" fmla="*/ 74 w 74"/>
              <a:gd name="T9" fmla="*/ 2463 h 246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4" h="2463">
                <a:moveTo>
                  <a:pt x="74" y="2463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Freeform 13"/>
          <p:cNvSpPr>
            <a:spLocks/>
          </p:cNvSpPr>
          <p:nvPr/>
        </p:nvSpPr>
        <p:spPr bwMode="auto">
          <a:xfrm>
            <a:off x="3803650" y="4208463"/>
            <a:ext cx="1220788" cy="2001837"/>
          </a:xfrm>
          <a:custGeom>
            <a:avLst/>
            <a:gdLst>
              <a:gd name="T0" fmla="*/ 0 w 865"/>
              <a:gd name="T1" fmla="*/ 2147483647 h 1261"/>
              <a:gd name="T2" fmla="*/ 2147483647 w 865"/>
              <a:gd name="T3" fmla="*/ 2147483647 h 1261"/>
              <a:gd name="T4" fmla="*/ 2147483647 w 865"/>
              <a:gd name="T5" fmla="*/ 2147483647 h 1261"/>
              <a:gd name="T6" fmla="*/ 0 w 865"/>
              <a:gd name="T7" fmla="*/ 0 h 1261"/>
              <a:gd name="T8" fmla="*/ 0 w 865"/>
              <a:gd name="T9" fmla="*/ 2147483647 h 1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5"/>
              <a:gd name="T16" fmla="*/ 0 h 1261"/>
              <a:gd name="T17" fmla="*/ 865 w 865"/>
              <a:gd name="T18" fmla="*/ 1261 h 1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5" h="1261">
                <a:moveTo>
                  <a:pt x="0" y="828"/>
                </a:moveTo>
                <a:lnTo>
                  <a:pt x="864" y="1260"/>
                </a:lnTo>
                <a:lnTo>
                  <a:pt x="864" y="414"/>
                </a:lnTo>
                <a:lnTo>
                  <a:pt x="0" y="0"/>
                </a:lnTo>
                <a:lnTo>
                  <a:pt x="0" y="828"/>
                </a:lnTo>
              </a:path>
            </a:pathLst>
          </a:custGeom>
          <a:solidFill>
            <a:srgbClr val="FEBF02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0" name="Line 14"/>
          <p:cNvSpPr>
            <a:spLocks noChangeShapeType="1"/>
          </p:cNvSpPr>
          <p:nvPr/>
        </p:nvSpPr>
        <p:spPr bwMode="auto">
          <a:xfrm flipV="1">
            <a:off x="890588" y="3681413"/>
            <a:ext cx="642937" cy="628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Line 15"/>
          <p:cNvSpPr>
            <a:spLocks noChangeShapeType="1"/>
          </p:cNvSpPr>
          <p:nvPr/>
        </p:nvSpPr>
        <p:spPr bwMode="auto">
          <a:xfrm flipH="1" flipV="1">
            <a:off x="4108450" y="5129213"/>
            <a:ext cx="33338" cy="1009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Freeform 18"/>
          <p:cNvSpPr>
            <a:spLocks/>
          </p:cNvSpPr>
          <p:nvPr/>
        </p:nvSpPr>
        <p:spPr bwMode="auto">
          <a:xfrm>
            <a:off x="533400" y="4260850"/>
            <a:ext cx="393700" cy="387350"/>
          </a:xfrm>
          <a:custGeom>
            <a:avLst/>
            <a:gdLst>
              <a:gd name="T0" fmla="*/ 0 w 279"/>
              <a:gd name="T1" fmla="*/ 2147483647 h 244"/>
              <a:gd name="T2" fmla="*/ 2147483647 w 279"/>
              <a:gd name="T3" fmla="*/ 2147483647 h 244"/>
              <a:gd name="T4" fmla="*/ 2147483647 w 279"/>
              <a:gd name="T5" fmla="*/ 0 h 244"/>
              <a:gd name="T6" fmla="*/ 2147483647 w 279"/>
              <a:gd name="T7" fmla="*/ 2147483647 h 244"/>
              <a:gd name="T8" fmla="*/ 2147483647 w 279"/>
              <a:gd name="T9" fmla="*/ 2147483647 h 244"/>
              <a:gd name="T10" fmla="*/ 2147483647 w 279"/>
              <a:gd name="T11" fmla="*/ 2147483647 h 244"/>
              <a:gd name="T12" fmla="*/ 2147483647 w 279"/>
              <a:gd name="T13" fmla="*/ 2147483647 h 244"/>
              <a:gd name="T14" fmla="*/ 2147483647 w 279"/>
              <a:gd name="T15" fmla="*/ 2147483647 h 244"/>
              <a:gd name="T16" fmla="*/ 2147483647 w 279"/>
              <a:gd name="T17" fmla="*/ 2147483647 h 244"/>
              <a:gd name="T18" fmla="*/ 2147483647 w 279"/>
              <a:gd name="T19" fmla="*/ 2147483647 h 244"/>
              <a:gd name="T20" fmla="*/ 2147483647 w 279"/>
              <a:gd name="T21" fmla="*/ 2147483647 h 244"/>
              <a:gd name="T22" fmla="*/ 2147483647 w 279"/>
              <a:gd name="T23" fmla="*/ 2147483647 h 244"/>
              <a:gd name="T24" fmla="*/ 2147483647 w 279"/>
              <a:gd name="T25" fmla="*/ 2147483647 h 244"/>
              <a:gd name="T26" fmla="*/ 2147483647 w 279"/>
              <a:gd name="T27" fmla="*/ 2147483647 h 244"/>
              <a:gd name="T28" fmla="*/ 2147483647 w 279"/>
              <a:gd name="T29" fmla="*/ 2147483647 h 244"/>
              <a:gd name="T30" fmla="*/ 2147483647 w 279"/>
              <a:gd name="T31" fmla="*/ 2147483647 h 244"/>
              <a:gd name="T32" fmla="*/ 2147483647 w 279"/>
              <a:gd name="T33" fmla="*/ 2147483647 h 244"/>
              <a:gd name="T34" fmla="*/ 2147483647 w 279"/>
              <a:gd name="T35" fmla="*/ 2147483647 h 244"/>
              <a:gd name="T36" fmla="*/ 2147483647 w 279"/>
              <a:gd name="T37" fmla="*/ 2147483647 h 244"/>
              <a:gd name="T38" fmla="*/ 2147483647 w 279"/>
              <a:gd name="T39" fmla="*/ 2147483647 h 244"/>
              <a:gd name="T40" fmla="*/ 2147483647 w 279"/>
              <a:gd name="T41" fmla="*/ 2147483647 h 244"/>
              <a:gd name="T42" fmla="*/ 2147483647 w 279"/>
              <a:gd name="T43" fmla="*/ 2147483647 h 244"/>
              <a:gd name="T44" fmla="*/ 2147483647 w 279"/>
              <a:gd name="T45" fmla="*/ 2147483647 h 244"/>
              <a:gd name="T46" fmla="*/ 2147483647 w 279"/>
              <a:gd name="T47" fmla="*/ 2147483647 h 244"/>
              <a:gd name="T48" fmla="*/ 2147483647 w 279"/>
              <a:gd name="T49" fmla="*/ 2147483647 h 244"/>
              <a:gd name="T50" fmla="*/ 2147483647 w 279"/>
              <a:gd name="T51" fmla="*/ 2147483647 h 244"/>
              <a:gd name="T52" fmla="*/ 2147483647 w 279"/>
              <a:gd name="T53" fmla="*/ 2147483647 h 244"/>
              <a:gd name="T54" fmla="*/ 2147483647 w 279"/>
              <a:gd name="T55" fmla="*/ 2147483647 h 244"/>
              <a:gd name="T56" fmla="*/ 2147483647 w 279"/>
              <a:gd name="T57" fmla="*/ 2147483647 h 244"/>
              <a:gd name="T58" fmla="*/ 2147483647 w 279"/>
              <a:gd name="T59" fmla="*/ 2147483647 h 244"/>
              <a:gd name="T60" fmla="*/ 2147483647 w 279"/>
              <a:gd name="T61" fmla="*/ 2147483647 h 244"/>
              <a:gd name="T62" fmla="*/ 2147483647 w 279"/>
              <a:gd name="T63" fmla="*/ 2147483647 h 244"/>
              <a:gd name="T64" fmla="*/ 2147483647 w 279"/>
              <a:gd name="T65" fmla="*/ 2147483647 h 244"/>
              <a:gd name="T66" fmla="*/ 2147483647 w 279"/>
              <a:gd name="T67" fmla="*/ 2147483647 h 244"/>
              <a:gd name="T68" fmla="*/ 2147483647 w 279"/>
              <a:gd name="T69" fmla="*/ 2147483647 h 244"/>
              <a:gd name="T70" fmla="*/ 2147483647 w 279"/>
              <a:gd name="T71" fmla="*/ 2147483647 h 244"/>
              <a:gd name="T72" fmla="*/ 2147483647 w 279"/>
              <a:gd name="T73" fmla="*/ 2147483647 h 244"/>
              <a:gd name="T74" fmla="*/ 2147483647 w 279"/>
              <a:gd name="T75" fmla="*/ 2147483647 h 244"/>
              <a:gd name="T76" fmla="*/ 2147483647 w 279"/>
              <a:gd name="T77" fmla="*/ 2147483647 h 244"/>
              <a:gd name="T78" fmla="*/ 2147483647 w 279"/>
              <a:gd name="T79" fmla="*/ 2147483647 h 244"/>
              <a:gd name="T80" fmla="*/ 2147483647 w 279"/>
              <a:gd name="T81" fmla="*/ 2147483647 h 244"/>
              <a:gd name="T82" fmla="*/ 2147483647 w 279"/>
              <a:gd name="T83" fmla="*/ 2147483647 h 244"/>
              <a:gd name="T84" fmla="*/ 2147483647 w 279"/>
              <a:gd name="T85" fmla="*/ 2147483647 h 244"/>
              <a:gd name="T86" fmla="*/ 2147483647 w 279"/>
              <a:gd name="T87" fmla="*/ 2147483647 h 244"/>
              <a:gd name="T88" fmla="*/ 2147483647 w 279"/>
              <a:gd name="T89" fmla="*/ 2147483647 h 244"/>
              <a:gd name="T90" fmla="*/ 2147483647 w 279"/>
              <a:gd name="T91" fmla="*/ 2147483647 h 244"/>
              <a:gd name="T92" fmla="*/ 2147483647 w 279"/>
              <a:gd name="T93" fmla="*/ 2147483647 h 244"/>
              <a:gd name="T94" fmla="*/ 2147483647 w 279"/>
              <a:gd name="T95" fmla="*/ 2147483647 h 244"/>
              <a:gd name="T96" fmla="*/ 2147483647 w 279"/>
              <a:gd name="T97" fmla="*/ 2147483647 h 244"/>
              <a:gd name="T98" fmla="*/ 0 w 279"/>
              <a:gd name="T99" fmla="*/ 2147483647 h 24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79"/>
              <a:gd name="T151" fmla="*/ 0 h 244"/>
              <a:gd name="T152" fmla="*/ 279 w 279"/>
              <a:gd name="T153" fmla="*/ 244 h 24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79" h="244">
                <a:moveTo>
                  <a:pt x="0" y="243"/>
                </a:moveTo>
                <a:lnTo>
                  <a:pt x="148" y="1"/>
                </a:lnTo>
                <a:lnTo>
                  <a:pt x="160" y="0"/>
                </a:lnTo>
                <a:lnTo>
                  <a:pt x="167" y="3"/>
                </a:lnTo>
                <a:lnTo>
                  <a:pt x="168" y="6"/>
                </a:lnTo>
                <a:lnTo>
                  <a:pt x="173" y="5"/>
                </a:lnTo>
                <a:lnTo>
                  <a:pt x="177" y="9"/>
                </a:lnTo>
                <a:lnTo>
                  <a:pt x="182" y="7"/>
                </a:lnTo>
                <a:lnTo>
                  <a:pt x="184" y="12"/>
                </a:lnTo>
                <a:lnTo>
                  <a:pt x="190" y="13"/>
                </a:lnTo>
                <a:lnTo>
                  <a:pt x="196" y="14"/>
                </a:lnTo>
                <a:lnTo>
                  <a:pt x="201" y="15"/>
                </a:lnTo>
                <a:lnTo>
                  <a:pt x="205" y="19"/>
                </a:lnTo>
                <a:lnTo>
                  <a:pt x="210" y="20"/>
                </a:lnTo>
                <a:lnTo>
                  <a:pt x="215" y="23"/>
                </a:lnTo>
                <a:lnTo>
                  <a:pt x="222" y="25"/>
                </a:lnTo>
                <a:lnTo>
                  <a:pt x="226" y="29"/>
                </a:lnTo>
                <a:lnTo>
                  <a:pt x="229" y="32"/>
                </a:lnTo>
                <a:lnTo>
                  <a:pt x="231" y="36"/>
                </a:lnTo>
                <a:lnTo>
                  <a:pt x="235" y="39"/>
                </a:lnTo>
                <a:lnTo>
                  <a:pt x="238" y="45"/>
                </a:lnTo>
                <a:lnTo>
                  <a:pt x="242" y="46"/>
                </a:lnTo>
                <a:lnTo>
                  <a:pt x="248" y="55"/>
                </a:lnTo>
                <a:lnTo>
                  <a:pt x="249" y="58"/>
                </a:lnTo>
                <a:lnTo>
                  <a:pt x="255" y="63"/>
                </a:lnTo>
                <a:lnTo>
                  <a:pt x="256" y="67"/>
                </a:lnTo>
                <a:lnTo>
                  <a:pt x="261" y="71"/>
                </a:lnTo>
                <a:lnTo>
                  <a:pt x="261" y="75"/>
                </a:lnTo>
                <a:lnTo>
                  <a:pt x="264" y="81"/>
                </a:lnTo>
                <a:lnTo>
                  <a:pt x="264" y="86"/>
                </a:lnTo>
                <a:lnTo>
                  <a:pt x="266" y="90"/>
                </a:lnTo>
                <a:lnTo>
                  <a:pt x="266" y="95"/>
                </a:lnTo>
                <a:lnTo>
                  <a:pt x="268" y="99"/>
                </a:lnTo>
                <a:lnTo>
                  <a:pt x="267" y="103"/>
                </a:lnTo>
                <a:lnTo>
                  <a:pt x="268" y="109"/>
                </a:lnTo>
                <a:lnTo>
                  <a:pt x="269" y="113"/>
                </a:lnTo>
                <a:lnTo>
                  <a:pt x="273" y="119"/>
                </a:lnTo>
                <a:lnTo>
                  <a:pt x="274" y="124"/>
                </a:lnTo>
                <a:lnTo>
                  <a:pt x="275" y="128"/>
                </a:lnTo>
                <a:lnTo>
                  <a:pt x="276" y="134"/>
                </a:lnTo>
                <a:lnTo>
                  <a:pt x="277" y="138"/>
                </a:lnTo>
                <a:lnTo>
                  <a:pt x="277" y="143"/>
                </a:lnTo>
                <a:lnTo>
                  <a:pt x="277" y="147"/>
                </a:lnTo>
                <a:lnTo>
                  <a:pt x="274" y="153"/>
                </a:lnTo>
                <a:lnTo>
                  <a:pt x="276" y="156"/>
                </a:lnTo>
                <a:lnTo>
                  <a:pt x="277" y="162"/>
                </a:lnTo>
                <a:lnTo>
                  <a:pt x="278" y="167"/>
                </a:lnTo>
                <a:lnTo>
                  <a:pt x="275" y="172"/>
                </a:lnTo>
                <a:lnTo>
                  <a:pt x="271" y="181"/>
                </a:lnTo>
                <a:lnTo>
                  <a:pt x="0" y="243"/>
                </a:lnTo>
              </a:path>
            </a:pathLst>
          </a:custGeom>
          <a:noFill/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3" name="Arc 19"/>
          <p:cNvSpPr>
            <a:spLocks/>
          </p:cNvSpPr>
          <p:nvPr/>
        </p:nvSpPr>
        <p:spPr bwMode="auto">
          <a:xfrm rot="720000">
            <a:off x="733425" y="4276725"/>
            <a:ext cx="211138" cy="236538"/>
          </a:xfrm>
          <a:custGeom>
            <a:avLst/>
            <a:gdLst>
              <a:gd name="T0" fmla="*/ 0 w 21745"/>
              <a:gd name="T1" fmla="*/ 0 h 21600"/>
              <a:gd name="T2" fmla="*/ 2147483647 w 21745"/>
              <a:gd name="T3" fmla="*/ 2147483647 h 21600"/>
              <a:gd name="T4" fmla="*/ 1179876122 w 21745"/>
              <a:gd name="T5" fmla="*/ 2147483647 h 21600"/>
              <a:gd name="T6" fmla="*/ 0 60000 65536"/>
              <a:gd name="T7" fmla="*/ 0 60000 65536"/>
              <a:gd name="T8" fmla="*/ 0 60000 65536"/>
              <a:gd name="T9" fmla="*/ 0 w 21745"/>
              <a:gd name="T10" fmla="*/ 0 h 21600"/>
              <a:gd name="T11" fmla="*/ 21745 w 217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5" h="21600" fill="none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</a:path>
              <a:path w="21745" h="21600" stroke="0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  <a:lnTo>
                  <a:pt x="145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Line 20"/>
          <p:cNvSpPr>
            <a:spLocks noChangeShapeType="1"/>
          </p:cNvSpPr>
          <p:nvPr/>
        </p:nvSpPr>
        <p:spPr bwMode="auto">
          <a:xfrm flipH="1">
            <a:off x="533400" y="4095750"/>
            <a:ext cx="303213" cy="5508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Oval 21"/>
          <p:cNvSpPr>
            <a:spLocks noChangeArrowheads="1"/>
          </p:cNvSpPr>
          <p:nvPr/>
        </p:nvSpPr>
        <p:spPr bwMode="auto">
          <a:xfrm rot="-1860000">
            <a:off x="811213" y="4281488"/>
            <a:ext cx="100012" cy="19843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6" name="Line 22"/>
          <p:cNvSpPr>
            <a:spLocks noChangeShapeType="1"/>
          </p:cNvSpPr>
          <p:nvPr/>
        </p:nvSpPr>
        <p:spPr bwMode="auto">
          <a:xfrm flipV="1">
            <a:off x="533400" y="4502150"/>
            <a:ext cx="555625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7" name="Freeform 23"/>
          <p:cNvSpPr>
            <a:spLocks/>
          </p:cNvSpPr>
          <p:nvPr/>
        </p:nvSpPr>
        <p:spPr bwMode="auto">
          <a:xfrm>
            <a:off x="3784600" y="6089650"/>
            <a:ext cx="393700" cy="387350"/>
          </a:xfrm>
          <a:custGeom>
            <a:avLst/>
            <a:gdLst>
              <a:gd name="T0" fmla="*/ 0 w 279"/>
              <a:gd name="T1" fmla="*/ 2147483647 h 244"/>
              <a:gd name="T2" fmla="*/ 2147483647 w 279"/>
              <a:gd name="T3" fmla="*/ 2147483647 h 244"/>
              <a:gd name="T4" fmla="*/ 2147483647 w 279"/>
              <a:gd name="T5" fmla="*/ 0 h 244"/>
              <a:gd name="T6" fmla="*/ 2147483647 w 279"/>
              <a:gd name="T7" fmla="*/ 2147483647 h 244"/>
              <a:gd name="T8" fmla="*/ 2147483647 w 279"/>
              <a:gd name="T9" fmla="*/ 2147483647 h 244"/>
              <a:gd name="T10" fmla="*/ 2147483647 w 279"/>
              <a:gd name="T11" fmla="*/ 2147483647 h 244"/>
              <a:gd name="T12" fmla="*/ 2147483647 w 279"/>
              <a:gd name="T13" fmla="*/ 2147483647 h 244"/>
              <a:gd name="T14" fmla="*/ 2147483647 w 279"/>
              <a:gd name="T15" fmla="*/ 2147483647 h 244"/>
              <a:gd name="T16" fmla="*/ 2147483647 w 279"/>
              <a:gd name="T17" fmla="*/ 2147483647 h 244"/>
              <a:gd name="T18" fmla="*/ 2147483647 w 279"/>
              <a:gd name="T19" fmla="*/ 2147483647 h 244"/>
              <a:gd name="T20" fmla="*/ 2147483647 w 279"/>
              <a:gd name="T21" fmla="*/ 2147483647 h 244"/>
              <a:gd name="T22" fmla="*/ 2147483647 w 279"/>
              <a:gd name="T23" fmla="*/ 2147483647 h 244"/>
              <a:gd name="T24" fmla="*/ 2147483647 w 279"/>
              <a:gd name="T25" fmla="*/ 2147483647 h 244"/>
              <a:gd name="T26" fmla="*/ 2147483647 w 279"/>
              <a:gd name="T27" fmla="*/ 2147483647 h 244"/>
              <a:gd name="T28" fmla="*/ 2147483647 w 279"/>
              <a:gd name="T29" fmla="*/ 2147483647 h 244"/>
              <a:gd name="T30" fmla="*/ 2147483647 w 279"/>
              <a:gd name="T31" fmla="*/ 2147483647 h 244"/>
              <a:gd name="T32" fmla="*/ 2147483647 w 279"/>
              <a:gd name="T33" fmla="*/ 2147483647 h 244"/>
              <a:gd name="T34" fmla="*/ 2147483647 w 279"/>
              <a:gd name="T35" fmla="*/ 2147483647 h 244"/>
              <a:gd name="T36" fmla="*/ 2147483647 w 279"/>
              <a:gd name="T37" fmla="*/ 2147483647 h 244"/>
              <a:gd name="T38" fmla="*/ 2147483647 w 279"/>
              <a:gd name="T39" fmla="*/ 2147483647 h 244"/>
              <a:gd name="T40" fmla="*/ 2147483647 w 279"/>
              <a:gd name="T41" fmla="*/ 2147483647 h 244"/>
              <a:gd name="T42" fmla="*/ 2147483647 w 279"/>
              <a:gd name="T43" fmla="*/ 2147483647 h 244"/>
              <a:gd name="T44" fmla="*/ 2147483647 w 279"/>
              <a:gd name="T45" fmla="*/ 2147483647 h 244"/>
              <a:gd name="T46" fmla="*/ 2147483647 w 279"/>
              <a:gd name="T47" fmla="*/ 2147483647 h 244"/>
              <a:gd name="T48" fmla="*/ 2147483647 w 279"/>
              <a:gd name="T49" fmla="*/ 2147483647 h 244"/>
              <a:gd name="T50" fmla="*/ 2147483647 w 279"/>
              <a:gd name="T51" fmla="*/ 2147483647 h 244"/>
              <a:gd name="T52" fmla="*/ 2147483647 w 279"/>
              <a:gd name="T53" fmla="*/ 2147483647 h 244"/>
              <a:gd name="T54" fmla="*/ 2147483647 w 279"/>
              <a:gd name="T55" fmla="*/ 2147483647 h 244"/>
              <a:gd name="T56" fmla="*/ 2147483647 w 279"/>
              <a:gd name="T57" fmla="*/ 2147483647 h 244"/>
              <a:gd name="T58" fmla="*/ 2147483647 w 279"/>
              <a:gd name="T59" fmla="*/ 2147483647 h 244"/>
              <a:gd name="T60" fmla="*/ 2147483647 w 279"/>
              <a:gd name="T61" fmla="*/ 2147483647 h 244"/>
              <a:gd name="T62" fmla="*/ 2147483647 w 279"/>
              <a:gd name="T63" fmla="*/ 2147483647 h 244"/>
              <a:gd name="T64" fmla="*/ 2147483647 w 279"/>
              <a:gd name="T65" fmla="*/ 2147483647 h 244"/>
              <a:gd name="T66" fmla="*/ 2147483647 w 279"/>
              <a:gd name="T67" fmla="*/ 2147483647 h 244"/>
              <a:gd name="T68" fmla="*/ 2147483647 w 279"/>
              <a:gd name="T69" fmla="*/ 2147483647 h 244"/>
              <a:gd name="T70" fmla="*/ 2147483647 w 279"/>
              <a:gd name="T71" fmla="*/ 2147483647 h 244"/>
              <a:gd name="T72" fmla="*/ 2147483647 w 279"/>
              <a:gd name="T73" fmla="*/ 2147483647 h 244"/>
              <a:gd name="T74" fmla="*/ 2147483647 w 279"/>
              <a:gd name="T75" fmla="*/ 2147483647 h 244"/>
              <a:gd name="T76" fmla="*/ 2147483647 w 279"/>
              <a:gd name="T77" fmla="*/ 2147483647 h 244"/>
              <a:gd name="T78" fmla="*/ 2147483647 w 279"/>
              <a:gd name="T79" fmla="*/ 2147483647 h 244"/>
              <a:gd name="T80" fmla="*/ 2147483647 w 279"/>
              <a:gd name="T81" fmla="*/ 2147483647 h 244"/>
              <a:gd name="T82" fmla="*/ 2147483647 w 279"/>
              <a:gd name="T83" fmla="*/ 2147483647 h 244"/>
              <a:gd name="T84" fmla="*/ 2147483647 w 279"/>
              <a:gd name="T85" fmla="*/ 2147483647 h 244"/>
              <a:gd name="T86" fmla="*/ 2147483647 w 279"/>
              <a:gd name="T87" fmla="*/ 2147483647 h 244"/>
              <a:gd name="T88" fmla="*/ 2147483647 w 279"/>
              <a:gd name="T89" fmla="*/ 2147483647 h 244"/>
              <a:gd name="T90" fmla="*/ 2147483647 w 279"/>
              <a:gd name="T91" fmla="*/ 2147483647 h 244"/>
              <a:gd name="T92" fmla="*/ 2147483647 w 279"/>
              <a:gd name="T93" fmla="*/ 2147483647 h 244"/>
              <a:gd name="T94" fmla="*/ 2147483647 w 279"/>
              <a:gd name="T95" fmla="*/ 2147483647 h 244"/>
              <a:gd name="T96" fmla="*/ 2147483647 w 279"/>
              <a:gd name="T97" fmla="*/ 2147483647 h 244"/>
              <a:gd name="T98" fmla="*/ 0 w 279"/>
              <a:gd name="T99" fmla="*/ 2147483647 h 24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79"/>
              <a:gd name="T151" fmla="*/ 0 h 244"/>
              <a:gd name="T152" fmla="*/ 279 w 279"/>
              <a:gd name="T153" fmla="*/ 244 h 24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79" h="244">
                <a:moveTo>
                  <a:pt x="0" y="243"/>
                </a:moveTo>
                <a:lnTo>
                  <a:pt x="148" y="1"/>
                </a:lnTo>
                <a:lnTo>
                  <a:pt x="160" y="0"/>
                </a:lnTo>
                <a:lnTo>
                  <a:pt x="167" y="3"/>
                </a:lnTo>
                <a:lnTo>
                  <a:pt x="168" y="6"/>
                </a:lnTo>
                <a:lnTo>
                  <a:pt x="173" y="5"/>
                </a:lnTo>
                <a:lnTo>
                  <a:pt x="177" y="9"/>
                </a:lnTo>
                <a:lnTo>
                  <a:pt x="182" y="7"/>
                </a:lnTo>
                <a:lnTo>
                  <a:pt x="184" y="12"/>
                </a:lnTo>
                <a:lnTo>
                  <a:pt x="190" y="13"/>
                </a:lnTo>
                <a:lnTo>
                  <a:pt x="196" y="14"/>
                </a:lnTo>
                <a:lnTo>
                  <a:pt x="201" y="15"/>
                </a:lnTo>
                <a:lnTo>
                  <a:pt x="205" y="19"/>
                </a:lnTo>
                <a:lnTo>
                  <a:pt x="210" y="20"/>
                </a:lnTo>
                <a:lnTo>
                  <a:pt x="215" y="23"/>
                </a:lnTo>
                <a:lnTo>
                  <a:pt x="222" y="25"/>
                </a:lnTo>
                <a:lnTo>
                  <a:pt x="226" y="29"/>
                </a:lnTo>
                <a:lnTo>
                  <a:pt x="229" y="32"/>
                </a:lnTo>
                <a:lnTo>
                  <a:pt x="231" y="36"/>
                </a:lnTo>
                <a:lnTo>
                  <a:pt x="235" y="39"/>
                </a:lnTo>
                <a:lnTo>
                  <a:pt x="238" y="45"/>
                </a:lnTo>
                <a:lnTo>
                  <a:pt x="242" y="46"/>
                </a:lnTo>
                <a:lnTo>
                  <a:pt x="248" y="55"/>
                </a:lnTo>
                <a:lnTo>
                  <a:pt x="249" y="58"/>
                </a:lnTo>
                <a:lnTo>
                  <a:pt x="255" y="63"/>
                </a:lnTo>
                <a:lnTo>
                  <a:pt x="256" y="67"/>
                </a:lnTo>
                <a:lnTo>
                  <a:pt x="261" y="71"/>
                </a:lnTo>
                <a:lnTo>
                  <a:pt x="261" y="75"/>
                </a:lnTo>
                <a:lnTo>
                  <a:pt x="264" y="81"/>
                </a:lnTo>
                <a:lnTo>
                  <a:pt x="264" y="86"/>
                </a:lnTo>
                <a:lnTo>
                  <a:pt x="266" y="90"/>
                </a:lnTo>
                <a:lnTo>
                  <a:pt x="266" y="95"/>
                </a:lnTo>
                <a:lnTo>
                  <a:pt x="268" y="99"/>
                </a:lnTo>
                <a:lnTo>
                  <a:pt x="267" y="103"/>
                </a:lnTo>
                <a:lnTo>
                  <a:pt x="268" y="109"/>
                </a:lnTo>
                <a:lnTo>
                  <a:pt x="269" y="113"/>
                </a:lnTo>
                <a:lnTo>
                  <a:pt x="273" y="119"/>
                </a:lnTo>
                <a:lnTo>
                  <a:pt x="274" y="124"/>
                </a:lnTo>
                <a:lnTo>
                  <a:pt x="275" y="128"/>
                </a:lnTo>
                <a:lnTo>
                  <a:pt x="276" y="134"/>
                </a:lnTo>
                <a:lnTo>
                  <a:pt x="277" y="138"/>
                </a:lnTo>
                <a:lnTo>
                  <a:pt x="277" y="143"/>
                </a:lnTo>
                <a:lnTo>
                  <a:pt x="277" y="147"/>
                </a:lnTo>
                <a:lnTo>
                  <a:pt x="274" y="153"/>
                </a:lnTo>
                <a:lnTo>
                  <a:pt x="276" y="156"/>
                </a:lnTo>
                <a:lnTo>
                  <a:pt x="277" y="162"/>
                </a:lnTo>
                <a:lnTo>
                  <a:pt x="278" y="167"/>
                </a:lnTo>
                <a:lnTo>
                  <a:pt x="275" y="172"/>
                </a:lnTo>
                <a:lnTo>
                  <a:pt x="271" y="181"/>
                </a:lnTo>
                <a:lnTo>
                  <a:pt x="0" y="243"/>
                </a:lnTo>
              </a:path>
            </a:pathLst>
          </a:custGeom>
          <a:noFill/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8" name="Arc 24"/>
          <p:cNvSpPr>
            <a:spLocks/>
          </p:cNvSpPr>
          <p:nvPr/>
        </p:nvSpPr>
        <p:spPr bwMode="auto">
          <a:xfrm rot="720000">
            <a:off x="3984625" y="6105525"/>
            <a:ext cx="211138" cy="236538"/>
          </a:xfrm>
          <a:custGeom>
            <a:avLst/>
            <a:gdLst>
              <a:gd name="T0" fmla="*/ 0 w 21745"/>
              <a:gd name="T1" fmla="*/ 0 h 21600"/>
              <a:gd name="T2" fmla="*/ 2147483647 w 21745"/>
              <a:gd name="T3" fmla="*/ 2147483647 h 21600"/>
              <a:gd name="T4" fmla="*/ 1179876122 w 21745"/>
              <a:gd name="T5" fmla="*/ 2147483647 h 21600"/>
              <a:gd name="T6" fmla="*/ 0 60000 65536"/>
              <a:gd name="T7" fmla="*/ 0 60000 65536"/>
              <a:gd name="T8" fmla="*/ 0 60000 65536"/>
              <a:gd name="T9" fmla="*/ 0 w 21745"/>
              <a:gd name="T10" fmla="*/ 0 h 21600"/>
              <a:gd name="T11" fmla="*/ 21745 w 217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5" h="21600" fill="none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</a:path>
              <a:path w="21745" h="21600" stroke="0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  <a:lnTo>
                  <a:pt x="145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Line 25"/>
          <p:cNvSpPr>
            <a:spLocks noChangeShapeType="1"/>
          </p:cNvSpPr>
          <p:nvPr/>
        </p:nvSpPr>
        <p:spPr bwMode="auto">
          <a:xfrm flipH="1">
            <a:off x="3784600" y="5924550"/>
            <a:ext cx="303213" cy="5508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0" name="Oval 26"/>
          <p:cNvSpPr>
            <a:spLocks noChangeArrowheads="1"/>
          </p:cNvSpPr>
          <p:nvPr/>
        </p:nvSpPr>
        <p:spPr bwMode="auto">
          <a:xfrm rot="-1860000">
            <a:off x="4062413" y="6110288"/>
            <a:ext cx="100012" cy="19843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1" name="Line 27"/>
          <p:cNvSpPr>
            <a:spLocks noChangeShapeType="1"/>
          </p:cNvSpPr>
          <p:nvPr/>
        </p:nvSpPr>
        <p:spPr bwMode="auto">
          <a:xfrm flipV="1">
            <a:off x="3784600" y="6330950"/>
            <a:ext cx="555625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Oval 33"/>
          <p:cNvSpPr>
            <a:spLocks noChangeArrowheads="1"/>
          </p:cNvSpPr>
          <p:nvPr/>
        </p:nvSpPr>
        <p:spPr bwMode="auto">
          <a:xfrm>
            <a:off x="4079875" y="5081588"/>
            <a:ext cx="57150" cy="63500"/>
          </a:xfrm>
          <a:prstGeom prst="ellipse">
            <a:avLst/>
          </a:prstGeom>
          <a:solidFill>
            <a:srgbClr val="037C03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Oval 34"/>
          <p:cNvSpPr>
            <a:spLocks noChangeArrowheads="1"/>
          </p:cNvSpPr>
          <p:nvPr/>
        </p:nvSpPr>
        <p:spPr bwMode="auto">
          <a:xfrm>
            <a:off x="1504950" y="3649663"/>
            <a:ext cx="57150" cy="63500"/>
          </a:xfrm>
          <a:prstGeom prst="ellipse">
            <a:avLst/>
          </a:prstGeom>
          <a:solidFill>
            <a:srgbClr val="037C03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Simplest Case: Parallel images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0" y="914400"/>
            <a:ext cx="38100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000" smtClean="0"/>
              <a:t>Image planes of cameras are parallel to each other and to the baseline</a:t>
            </a:r>
          </a:p>
          <a:p>
            <a:pPr>
              <a:buFontTx/>
              <a:buChar char="•"/>
            </a:pPr>
            <a:r>
              <a:rPr lang="en-US" sz="2000" smtClean="0"/>
              <a:t>Camera centers are at same height</a:t>
            </a:r>
          </a:p>
          <a:p>
            <a:pPr>
              <a:buFontTx/>
              <a:buChar char="•"/>
            </a:pPr>
            <a:r>
              <a:rPr lang="en-US" sz="2000" smtClean="0"/>
              <a:t>Focal lengths are the same</a:t>
            </a:r>
          </a:p>
          <a:p>
            <a:pPr>
              <a:buFontTx/>
              <a:buChar char="•"/>
            </a:pPr>
            <a:r>
              <a:rPr lang="en-US" sz="2000" smtClean="0"/>
              <a:t>Then, epipolar lines fall along the horizontal scan lines of the images</a:t>
            </a:r>
          </a:p>
          <a:p>
            <a:pPr>
              <a:buFontTx/>
              <a:buChar char="•"/>
            </a:pPr>
            <a:endParaRPr lang="en-US" sz="2000" smtClean="0"/>
          </a:p>
        </p:txBody>
      </p:sp>
      <p:grpSp>
        <p:nvGrpSpPr>
          <p:cNvPr id="41988" name="Group 29"/>
          <p:cNvGrpSpPr>
            <a:grpSpLocks/>
          </p:cNvGrpSpPr>
          <p:nvPr/>
        </p:nvGrpSpPr>
        <p:grpSpPr bwMode="auto">
          <a:xfrm>
            <a:off x="533400" y="957263"/>
            <a:ext cx="4495800" cy="5519737"/>
            <a:chOff x="336" y="603"/>
            <a:chExt cx="2832" cy="3477"/>
          </a:xfrm>
        </p:grpSpPr>
        <p:sp>
          <p:nvSpPr>
            <p:cNvPr id="41989" name="Freeform 4"/>
            <p:cNvSpPr>
              <a:spLocks/>
            </p:cNvSpPr>
            <p:nvPr/>
          </p:nvSpPr>
          <p:spPr bwMode="auto">
            <a:xfrm>
              <a:off x="2193" y="603"/>
              <a:ext cx="769" cy="529"/>
            </a:xfrm>
            <a:custGeom>
              <a:avLst/>
              <a:gdLst>
                <a:gd name="T0" fmla="*/ 42 w 865"/>
                <a:gd name="T1" fmla="*/ 0 h 529"/>
                <a:gd name="T2" fmla="*/ 36 w 865"/>
                <a:gd name="T3" fmla="*/ 24 h 529"/>
                <a:gd name="T4" fmla="*/ 36 w 865"/>
                <a:gd name="T5" fmla="*/ 48 h 529"/>
                <a:gd name="T6" fmla="*/ 24 w 865"/>
                <a:gd name="T7" fmla="*/ 72 h 529"/>
                <a:gd name="T8" fmla="*/ 18 w 865"/>
                <a:gd name="T9" fmla="*/ 96 h 529"/>
                <a:gd name="T10" fmla="*/ 18 w 865"/>
                <a:gd name="T11" fmla="*/ 120 h 529"/>
                <a:gd name="T12" fmla="*/ 18 w 865"/>
                <a:gd name="T13" fmla="*/ 144 h 529"/>
                <a:gd name="T14" fmla="*/ 12 w 865"/>
                <a:gd name="T15" fmla="*/ 168 h 529"/>
                <a:gd name="T16" fmla="*/ 6 w 865"/>
                <a:gd name="T17" fmla="*/ 192 h 529"/>
                <a:gd name="T18" fmla="*/ 0 w 865"/>
                <a:gd name="T19" fmla="*/ 216 h 529"/>
                <a:gd name="T20" fmla="*/ 0 w 865"/>
                <a:gd name="T21" fmla="*/ 240 h 529"/>
                <a:gd name="T22" fmla="*/ 0 w 865"/>
                <a:gd name="T23" fmla="*/ 264 h 529"/>
                <a:gd name="T24" fmla="*/ 6 w 865"/>
                <a:gd name="T25" fmla="*/ 288 h 529"/>
                <a:gd name="T26" fmla="*/ 6 w 865"/>
                <a:gd name="T27" fmla="*/ 312 h 529"/>
                <a:gd name="T28" fmla="*/ 12 w 865"/>
                <a:gd name="T29" fmla="*/ 336 h 529"/>
                <a:gd name="T30" fmla="*/ 12 w 865"/>
                <a:gd name="T31" fmla="*/ 360 h 529"/>
                <a:gd name="T32" fmla="*/ 18 w 865"/>
                <a:gd name="T33" fmla="*/ 384 h 529"/>
                <a:gd name="T34" fmla="*/ 18 w 865"/>
                <a:gd name="T35" fmla="*/ 408 h 529"/>
                <a:gd name="T36" fmla="*/ 24 w 865"/>
                <a:gd name="T37" fmla="*/ 432 h 529"/>
                <a:gd name="T38" fmla="*/ 29 w 865"/>
                <a:gd name="T39" fmla="*/ 456 h 529"/>
                <a:gd name="T40" fmla="*/ 421 w 865"/>
                <a:gd name="T41" fmla="*/ 528 h 529"/>
                <a:gd name="T42" fmla="*/ 397 w 865"/>
                <a:gd name="T43" fmla="*/ 480 h 529"/>
                <a:gd name="T44" fmla="*/ 391 w 865"/>
                <a:gd name="T45" fmla="*/ 456 h 529"/>
                <a:gd name="T46" fmla="*/ 385 w 865"/>
                <a:gd name="T47" fmla="*/ 420 h 529"/>
                <a:gd name="T48" fmla="*/ 380 w 865"/>
                <a:gd name="T49" fmla="*/ 396 h 529"/>
                <a:gd name="T50" fmla="*/ 373 w 865"/>
                <a:gd name="T51" fmla="*/ 372 h 529"/>
                <a:gd name="T52" fmla="*/ 367 w 865"/>
                <a:gd name="T53" fmla="*/ 348 h 529"/>
                <a:gd name="T54" fmla="*/ 367 w 865"/>
                <a:gd name="T55" fmla="*/ 324 h 529"/>
                <a:gd name="T56" fmla="*/ 367 w 865"/>
                <a:gd name="T57" fmla="*/ 288 h 529"/>
                <a:gd name="T58" fmla="*/ 367 w 865"/>
                <a:gd name="T59" fmla="*/ 264 h 529"/>
                <a:gd name="T60" fmla="*/ 367 w 865"/>
                <a:gd name="T61" fmla="*/ 240 h 529"/>
                <a:gd name="T62" fmla="*/ 380 w 865"/>
                <a:gd name="T63" fmla="*/ 216 h 529"/>
                <a:gd name="T64" fmla="*/ 380 w 865"/>
                <a:gd name="T65" fmla="*/ 192 h 529"/>
                <a:gd name="T66" fmla="*/ 385 w 865"/>
                <a:gd name="T67" fmla="*/ 168 h 529"/>
                <a:gd name="T68" fmla="*/ 397 w 865"/>
                <a:gd name="T69" fmla="*/ 156 h 529"/>
                <a:gd name="T70" fmla="*/ 397 w 865"/>
                <a:gd name="T71" fmla="*/ 132 h 529"/>
                <a:gd name="T72" fmla="*/ 409 w 865"/>
                <a:gd name="T73" fmla="*/ 108 h 529"/>
                <a:gd name="T74" fmla="*/ 421 w 865"/>
                <a:gd name="T75" fmla="*/ 96 h 529"/>
                <a:gd name="T76" fmla="*/ 427 w 865"/>
                <a:gd name="T77" fmla="*/ 72 h 529"/>
                <a:gd name="T78" fmla="*/ 42 w 865"/>
                <a:gd name="T79" fmla="*/ 0 h 52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65"/>
                <a:gd name="T121" fmla="*/ 0 h 529"/>
                <a:gd name="T122" fmla="*/ 865 w 865"/>
                <a:gd name="T123" fmla="*/ 529 h 52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65" h="529">
                  <a:moveTo>
                    <a:pt x="84" y="0"/>
                  </a:moveTo>
                  <a:lnTo>
                    <a:pt x="72" y="24"/>
                  </a:lnTo>
                  <a:lnTo>
                    <a:pt x="72" y="48"/>
                  </a:lnTo>
                  <a:lnTo>
                    <a:pt x="48" y="72"/>
                  </a:lnTo>
                  <a:lnTo>
                    <a:pt x="36" y="96"/>
                  </a:lnTo>
                  <a:lnTo>
                    <a:pt x="36" y="120"/>
                  </a:lnTo>
                  <a:lnTo>
                    <a:pt x="36" y="144"/>
                  </a:lnTo>
                  <a:lnTo>
                    <a:pt x="24" y="168"/>
                  </a:lnTo>
                  <a:lnTo>
                    <a:pt x="12" y="192"/>
                  </a:lnTo>
                  <a:lnTo>
                    <a:pt x="0" y="216"/>
                  </a:lnTo>
                  <a:lnTo>
                    <a:pt x="0" y="240"/>
                  </a:lnTo>
                  <a:lnTo>
                    <a:pt x="0" y="264"/>
                  </a:lnTo>
                  <a:lnTo>
                    <a:pt x="12" y="288"/>
                  </a:lnTo>
                  <a:lnTo>
                    <a:pt x="12" y="312"/>
                  </a:lnTo>
                  <a:lnTo>
                    <a:pt x="24" y="336"/>
                  </a:lnTo>
                  <a:lnTo>
                    <a:pt x="24" y="360"/>
                  </a:lnTo>
                  <a:lnTo>
                    <a:pt x="36" y="384"/>
                  </a:lnTo>
                  <a:lnTo>
                    <a:pt x="36" y="408"/>
                  </a:lnTo>
                  <a:lnTo>
                    <a:pt x="48" y="432"/>
                  </a:lnTo>
                  <a:lnTo>
                    <a:pt x="60" y="456"/>
                  </a:lnTo>
                  <a:lnTo>
                    <a:pt x="852" y="528"/>
                  </a:lnTo>
                  <a:lnTo>
                    <a:pt x="804" y="480"/>
                  </a:lnTo>
                  <a:lnTo>
                    <a:pt x="792" y="456"/>
                  </a:lnTo>
                  <a:lnTo>
                    <a:pt x="780" y="420"/>
                  </a:lnTo>
                  <a:lnTo>
                    <a:pt x="768" y="396"/>
                  </a:lnTo>
                  <a:lnTo>
                    <a:pt x="756" y="372"/>
                  </a:lnTo>
                  <a:lnTo>
                    <a:pt x="744" y="348"/>
                  </a:lnTo>
                  <a:lnTo>
                    <a:pt x="744" y="324"/>
                  </a:lnTo>
                  <a:lnTo>
                    <a:pt x="744" y="288"/>
                  </a:lnTo>
                  <a:lnTo>
                    <a:pt x="744" y="264"/>
                  </a:lnTo>
                  <a:lnTo>
                    <a:pt x="744" y="240"/>
                  </a:lnTo>
                  <a:lnTo>
                    <a:pt x="768" y="216"/>
                  </a:lnTo>
                  <a:lnTo>
                    <a:pt x="768" y="192"/>
                  </a:lnTo>
                  <a:lnTo>
                    <a:pt x="780" y="168"/>
                  </a:lnTo>
                  <a:lnTo>
                    <a:pt x="804" y="156"/>
                  </a:lnTo>
                  <a:lnTo>
                    <a:pt x="804" y="132"/>
                  </a:lnTo>
                  <a:lnTo>
                    <a:pt x="828" y="108"/>
                  </a:lnTo>
                  <a:lnTo>
                    <a:pt x="852" y="96"/>
                  </a:lnTo>
                  <a:lnTo>
                    <a:pt x="864" y="72"/>
                  </a:lnTo>
                  <a:lnTo>
                    <a:pt x="84" y="0"/>
                  </a:lnTo>
                </a:path>
              </a:pathLst>
            </a:custGeom>
            <a:gradFill rotWithShape="0">
              <a:gsLst>
                <a:gs pos="0">
                  <a:srgbClr val="012501"/>
                </a:gs>
                <a:gs pos="100000">
                  <a:srgbClr val="037C03"/>
                </a:gs>
              </a:gsLst>
              <a:lin ang="18900000" scaled="1"/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0" name="Line 5"/>
            <p:cNvSpPr>
              <a:spLocks noChangeShapeType="1"/>
            </p:cNvSpPr>
            <p:nvPr/>
          </p:nvSpPr>
          <p:spPr bwMode="auto">
            <a:xfrm>
              <a:off x="561" y="2715"/>
              <a:ext cx="2048" cy="1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1" name="Freeform 6"/>
            <p:cNvSpPr>
              <a:spLocks/>
            </p:cNvSpPr>
            <p:nvPr/>
          </p:nvSpPr>
          <p:spPr bwMode="auto">
            <a:xfrm>
              <a:off x="966" y="768"/>
              <a:ext cx="1557" cy="1551"/>
            </a:xfrm>
            <a:custGeom>
              <a:avLst/>
              <a:gdLst>
                <a:gd name="T0" fmla="*/ 0 w 1557"/>
                <a:gd name="T1" fmla="*/ 1551 h 1551"/>
                <a:gd name="T2" fmla="*/ 1557 w 1557"/>
                <a:gd name="T3" fmla="*/ 0 h 1551"/>
                <a:gd name="T4" fmla="*/ 0 60000 65536"/>
                <a:gd name="T5" fmla="*/ 0 60000 65536"/>
                <a:gd name="T6" fmla="*/ 0 w 1557"/>
                <a:gd name="T7" fmla="*/ 0 h 1551"/>
                <a:gd name="T8" fmla="*/ 1557 w 1557"/>
                <a:gd name="T9" fmla="*/ 1551 h 15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57" h="1551">
                  <a:moveTo>
                    <a:pt x="0" y="1551"/>
                  </a:moveTo>
                  <a:lnTo>
                    <a:pt x="1557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2" name="Freeform 7"/>
            <p:cNvSpPr>
              <a:spLocks/>
            </p:cNvSpPr>
            <p:nvPr/>
          </p:nvSpPr>
          <p:spPr bwMode="auto">
            <a:xfrm>
              <a:off x="433" y="1569"/>
              <a:ext cx="769" cy="1261"/>
            </a:xfrm>
            <a:custGeom>
              <a:avLst/>
              <a:gdLst>
                <a:gd name="T0" fmla="*/ 0 w 865"/>
                <a:gd name="T1" fmla="*/ 828 h 1261"/>
                <a:gd name="T2" fmla="*/ 427 w 865"/>
                <a:gd name="T3" fmla="*/ 1260 h 1261"/>
                <a:gd name="T4" fmla="*/ 427 w 865"/>
                <a:gd name="T5" fmla="*/ 414 h 1261"/>
                <a:gd name="T6" fmla="*/ 0 w 865"/>
                <a:gd name="T7" fmla="*/ 0 h 1261"/>
                <a:gd name="T8" fmla="*/ 0 w 865"/>
                <a:gd name="T9" fmla="*/ 828 h 1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5"/>
                <a:gd name="T16" fmla="*/ 0 h 1261"/>
                <a:gd name="T17" fmla="*/ 865 w 865"/>
                <a:gd name="T18" fmla="*/ 1261 h 1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5" h="1261">
                  <a:moveTo>
                    <a:pt x="0" y="828"/>
                  </a:moveTo>
                  <a:lnTo>
                    <a:pt x="864" y="1260"/>
                  </a:lnTo>
                  <a:lnTo>
                    <a:pt x="864" y="414"/>
                  </a:lnTo>
                  <a:lnTo>
                    <a:pt x="0" y="0"/>
                  </a:lnTo>
                  <a:lnTo>
                    <a:pt x="0" y="828"/>
                  </a:lnTo>
                </a:path>
              </a:pathLst>
            </a:custGeom>
            <a:solidFill>
              <a:srgbClr val="FEBF02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3" name="Freeform 8"/>
            <p:cNvSpPr>
              <a:spLocks/>
            </p:cNvSpPr>
            <p:nvPr/>
          </p:nvSpPr>
          <p:spPr bwMode="auto">
            <a:xfrm>
              <a:off x="2514" y="768"/>
              <a:ext cx="74" cy="2463"/>
            </a:xfrm>
            <a:custGeom>
              <a:avLst/>
              <a:gdLst>
                <a:gd name="T0" fmla="*/ 74 w 74"/>
                <a:gd name="T1" fmla="*/ 2463 h 2463"/>
                <a:gd name="T2" fmla="*/ 0 w 74"/>
                <a:gd name="T3" fmla="*/ 0 h 2463"/>
                <a:gd name="T4" fmla="*/ 0 60000 65536"/>
                <a:gd name="T5" fmla="*/ 0 60000 65536"/>
                <a:gd name="T6" fmla="*/ 0 w 74"/>
                <a:gd name="T7" fmla="*/ 0 h 2463"/>
                <a:gd name="T8" fmla="*/ 74 w 74"/>
                <a:gd name="T9" fmla="*/ 2463 h 246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" h="2463">
                  <a:moveTo>
                    <a:pt x="74" y="246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4" name="Freeform 9"/>
            <p:cNvSpPr>
              <a:spLocks/>
            </p:cNvSpPr>
            <p:nvPr/>
          </p:nvSpPr>
          <p:spPr bwMode="auto">
            <a:xfrm>
              <a:off x="2396" y="2651"/>
              <a:ext cx="769" cy="1261"/>
            </a:xfrm>
            <a:custGeom>
              <a:avLst/>
              <a:gdLst>
                <a:gd name="T0" fmla="*/ 0 w 865"/>
                <a:gd name="T1" fmla="*/ 828 h 1261"/>
                <a:gd name="T2" fmla="*/ 427 w 865"/>
                <a:gd name="T3" fmla="*/ 1260 h 1261"/>
                <a:gd name="T4" fmla="*/ 427 w 865"/>
                <a:gd name="T5" fmla="*/ 414 h 1261"/>
                <a:gd name="T6" fmla="*/ 0 w 865"/>
                <a:gd name="T7" fmla="*/ 0 h 1261"/>
                <a:gd name="T8" fmla="*/ 0 w 865"/>
                <a:gd name="T9" fmla="*/ 828 h 1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5"/>
                <a:gd name="T16" fmla="*/ 0 h 1261"/>
                <a:gd name="T17" fmla="*/ 865 w 865"/>
                <a:gd name="T18" fmla="*/ 1261 h 1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5" h="1261">
                  <a:moveTo>
                    <a:pt x="0" y="828"/>
                  </a:moveTo>
                  <a:lnTo>
                    <a:pt x="864" y="1260"/>
                  </a:lnTo>
                  <a:lnTo>
                    <a:pt x="864" y="414"/>
                  </a:lnTo>
                  <a:lnTo>
                    <a:pt x="0" y="0"/>
                  </a:lnTo>
                  <a:lnTo>
                    <a:pt x="0" y="828"/>
                  </a:lnTo>
                </a:path>
              </a:pathLst>
            </a:custGeom>
            <a:solidFill>
              <a:srgbClr val="FEBF02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5" name="Line 10"/>
            <p:cNvSpPr>
              <a:spLocks noChangeShapeType="1"/>
            </p:cNvSpPr>
            <p:nvPr/>
          </p:nvSpPr>
          <p:spPr bwMode="auto">
            <a:xfrm flipV="1">
              <a:off x="561" y="2319"/>
              <a:ext cx="405" cy="3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6" name="Line 11"/>
            <p:cNvSpPr>
              <a:spLocks noChangeShapeType="1"/>
            </p:cNvSpPr>
            <p:nvPr/>
          </p:nvSpPr>
          <p:spPr bwMode="auto">
            <a:xfrm flipH="1" flipV="1">
              <a:off x="2588" y="3231"/>
              <a:ext cx="21" cy="6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7" name="Freeform 12"/>
            <p:cNvSpPr>
              <a:spLocks/>
            </p:cNvSpPr>
            <p:nvPr/>
          </p:nvSpPr>
          <p:spPr bwMode="auto">
            <a:xfrm>
              <a:off x="336" y="2684"/>
              <a:ext cx="248" cy="244"/>
            </a:xfrm>
            <a:custGeom>
              <a:avLst/>
              <a:gdLst>
                <a:gd name="T0" fmla="*/ 0 w 279"/>
                <a:gd name="T1" fmla="*/ 243 h 244"/>
                <a:gd name="T2" fmla="*/ 73 w 279"/>
                <a:gd name="T3" fmla="*/ 1 h 244"/>
                <a:gd name="T4" fmla="*/ 79 w 279"/>
                <a:gd name="T5" fmla="*/ 0 h 244"/>
                <a:gd name="T6" fmla="*/ 82 w 279"/>
                <a:gd name="T7" fmla="*/ 3 h 244"/>
                <a:gd name="T8" fmla="*/ 82 w 279"/>
                <a:gd name="T9" fmla="*/ 6 h 244"/>
                <a:gd name="T10" fmla="*/ 85 w 279"/>
                <a:gd name="T11" fmla="*/ 5 h 244"/>
                <a:gd name="T12" fmla="*/ 87 w 279"/>
                <a:gd name="T13" fmla="*/ 9 h 244"/>
                <a:gd name="T14" fmla="*/ 90 w 279"/>
                <a:gd name="T15" fmla="*/ 7 h 244"/>
                <a:gd name="T16" fmla="*/ 92 w 279"/>
                <a:gd name="T17" fmla="*/ 12 h 244"/>
                <a:gd name="T18" fmla="*/ 93 w 279"/>
                <a:gd name="T19" fmla="*/ 13 h 244"/>
                <a:gd name="T20" fmla="*/ 97 w 279"/>
                <a:gd name="T21" fmla="*/ 14 h 244"/>
                <a:gd name="T22" fmla="*/ 99 w 279"/>
                <a:gd name="T23" fmla="*/ 15 h 244"/>
                <a:gd name="T24" fmla="*/ 101 w 279"/>
                <a:gd name="T25" fmla="*/ 19 h 244"/>
                <a:gd name="T26" fmla="*/ 104 w 279"/>
                <a:gd name="T27" fmla="*/ 20 h 244"/>
                <a:gd name="T28" fmla="*/ 106 w 279"/>
                <a:gd name="T29" fmla="*/ 23 h 244"/>
                <a:gd name="T30" fmla="*/ 110 w 279"/>
                <a:gd name="T31" fmla="*/ 25 h 244"/>
                <a:gd name="T32" fmla="*/ 111 w 279"/>
                <a:gd name="T33" fmla="*/ 29 h 244"/>
                <a:gd name="T34" fmla="*/ 113 w 279"/>
                <a:gd name="T35" fmla="*/ 32 h 244"/>
                <a:gd name="T36" fmla="*/ 114 w 279"/>
                <a:gd name="T37" fmla="*/ 36 h 244"/>
                <a:gd name="T38" fmla="*/ 116 w 279"/>
                <a:gd name="T39" fmla="*/ 39 h 244"/>
                <a:gd name="T40" fmla="*/ 117 w 279"/>
                <a:gd name="T41" fmla="*/ 45 h 244"/>
                <a:gd name="T42" fmla="*/ 119 w 279"/>
                <a:gd name="T43" fmla="*/ 46 h 244"/>
                <a:gd name="T44" fmla="*/ 123 w 279"/>
                <a:gd name="T45" fmla="*/ 55 h 244"/>
                <a:gd name="T46" fmla="*/ 123 w 279"/>
                <a:gd name="T47" fmla="*/ 58 h 244"/>
                <a:gd name="T48" fmla="*/ 126 w 279"/>
                <a:gd name="T49" fmla="*/ 63 h 244"/>
                <a:gd name="T50" fmla="*/ 126 w 279"/>
                <a:gd name="T51" fmla="*/ 67 h 244"/>
                <a:gd name="T52" fmla="*/ 129 w 279"/>
                <a:gd name="T53" fmla="*/ 71 h 244"/>
                <a:gd name="T54" fmla="*/ 129 w 279"/>
                <a:gd name="T55" fmla="*/ 75 h 244"/>
                <a:gd name="T56" fmla="*/ 131 w 279"/>
                <a:gd name="T57" fmla="*/ 81 h 244"/>
                <a:gd name="T58" fmla="*/ 131 w 279"/>
                <a:gd name="T59" fmla="*/ 86 h 244"/>
                <a:gd name="T60" fmla="*/ 132 w 279"/>
                <a:gd name="T61" fmla="*/ 90 h 244"/>
                <a:gd name="T62" fmla="*/ 132 w 279"/>
                <a:gd name="T63" fmla="*/ 95 h 244"/>
                <a:gd name="T64" fmla="*/ 132 w 279"/>
                <a:gd name="T65" fmla="*/ 99 h 244"/>
                <a:gd name="T66" fmla="*/ 132 w 279"/>
                <a:gd name="T67" fmla="*/ 103 h 244"/>
                <a:gd name="T68" fmla="*/ 132 w 279"/>
                <a:gd name="T69" fmla="*/ 109 h 244"/>
                <a:gd name="T70" fmla="*/ 132 w 279"/>
                <a:gd name="T71" fmla="*/ 113 h 244"/>
                <a:gd name="T72" fmla="*/ 135 w 279"/>
                <a:gd name="T73" fmla="*/ 119 h 244"/>
                <a:gd name="T74" fmla="*/ 136 w 279"/>
                <a:gd name="T75" fmla="*/ 124 h 244"/>
                <a:gd name="T76" fmla="*/ 136 w 279"/>
                <a:gd name="T77" fmla="*/ 128 h 244"/>
                <a:gd name="T78" fmla="*/ 136 w 279"/>
                <a:gd name="T79" fmla="*/ 134 h 244"/>
                <a:gd name="T80" fmla="*/ 137 w 279"/>
                <a:gd name="T81" fmla="*/ 138 h 244"/>
                <a:gd name="T82" fmla="*/ 137 w 279"/>
                <a:gd name="T83" fmla="*/ 143 h 244"/>
                <a:gd name="T84" fmla="*/ 137 w 279"/>
                <a:gd name="T85" fmla="*/ 147 h 244"/>
                <a:gd name="T86" fmla="*/ 136 w 279"/>
                <a:gd name="T87" fmla="*/ 153 h 244"/>
                <a:gd name="T88" fmla="*/ 136 w 279"/>
                <a:gd name="T89" fmla="*/ 156 h 244"/>
                <a:gd name="T90" fmla="*/ 137 w 279"/>
                <a:gd name="T91" fmla="*/ 162 h 244"/>
                <a:gd name="T92" fmla="*/ 138 w 279"/>
                <a:gd name="T93" fmla="*/ 167 h 244"/>
                <a:gd name="T94" fmla="*/ 136 w 279"/>
                <a:gd name="T95" fmla="*/ 172 h 244"/>
                <a:gd name="T96" fmla="*/ 133 w 279"/>
                <a:gd name="T97" fmla="*/ 181 h 244"/>
                <a:gd name="T98" fmla="*/ 0 w 279"/>
                <a:gd name="T99" fmla="*/ 243 h 2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9"/>
                <a:gd name="T151" fmla="*/ 0 h 244"/>
                <a:gd name="T152" fmla="*/ 279 w 279"/>
                <a:gd name="T153" fmla="*/ 244 h 24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9" h="244">
                  <a:moveTo>
                    <a:pt x="0" y="243"/>
                  </a:moveTo>
                  <a:lnTo>
                    <a:pt x="148" y="1"/>
                  </a:lnTo>
                  <a:lnTo>
                    <a:pt x="160" y="0"/>
                  </a:lnTo>
                  <a:lnTo>
                    <a:pt x="167" y="3"/>
                  </a:lnTo>
                  <a:lnTo>
                    <a:pt x="168" y="6"/>
                  </a:lnTo>
                  <a:lnTo>
                    <a:pt x="173" y="5"/>
                  </a:lnTo>
                  <a:lnTo>
                    <a:pt x="177" y="9"/>
                  </a:lnTo>
                  <a:lnTo>
                    <a:pt x="182" y="7"/>
                  </a:lnTo>
                  <a:lnTo>
                    <a:pt x="184" y="12"/>
                  </a:lnTo>
                  <a:lnTo>
                    <a:pt x="190" y="13"/>
                  </a:lnTo>
                  <a:lnTo>
                    <a:pt x="196" y="14"/>
                  </a:lnTo>
                  <a:lnTo>
                    <a:pt x="201" y="15"/>
                  </a:lnTo>
                  <a:lnTo>
                    <a:pt x="205" y="19"/>
                  </a:lnTo>
                  <a:lnTo>
                    <a:pt x="210" y="20"/>
                  </a:lnTo>
                  <a:lnTo>
                    <a:pt x="215" y="23"/>
                  </a:lnTo>
                  <a:lnTo>
                    <a:pt x="222" y="25"/>
                  </a:lnTo>
                  <a:lnTo>
                    <a:pt x="226" y="29"/>
                  </a:lnTo>
                  <a:lnTo>
                    <a:pt x="229" y="32"/>
                  </a:lnTo>
                  <a:lnTo>
                    <a:pt x="231" y="36"/>
                  </a:lnTo>
                  <a:lnTo>
                    <a:pt x="235" y="39"/>
                  </a:lnTo>
                  <a:lnTo>
                    <a:pt x="238" y="45"/>
                  </a:lnTo>
                  <a:lnTo>
                    <a:pt x="242" y="46"/>
                  </a:lnTo>
                  <a:lnTo>
                    <a:pt x="248" y="55"/>
                  </a:lnTo>
                  <a:lnTo>
                    <a:pt x="249" y="58"/>
                  </a:lnTo>
                  <a:lnTo>
                    <a:pt x="255" y="63"/>
                  </a:lnTo>
                  <a:lnTo>
                    <a:pt x="256" y="67"/>
                  </a:lnTo>
                  <a:lnTo>
                    <a:pt x="261" y="71"/>
                  </a:lnTo>
                  <a:lnTo>
                    <a:pt x="261" y="75"/>
                  </a:lnTo>
                  <a:lnTo>
                    <a:pt x="264" y="81"/>
                  </a:lnTo>
                  <a:lnTo>
                    <a:pt x="264" y="86"/>
                  </a:lnTo>
                  <a:lnTo>
                    <a:pt x="266" y="90"/>
                  </a:lnTo>
                  <a:lnTo>
                    <a:pt x="266" y="95"/>
                  </a:lnTo>
                  <a:lnTo>
                    <a:pt x="268" y="99"/>
                  </a:lnTo>
                  <a:lnTo>
                    <a:pt x="267" y="103"/>
                  </a:lnTo>
                  <a:lnTo>
                    <a:pt x="268" y="109"/>
                  </a:lnTo>
                  <a:lnTo>
                    <a:pt x="269" y="113"/>
                  </a:lnTo>
                  <a:lnTo>
                    <a:pt x="273" y="119"/>
                  </a:lnTo>
                  <a:lnTo>
                    <a:pt x="274" y="124"/>
                  </a:lnTo>
                  <a:lnTo>
                    <a:pt x="275" y="128"/>
                  </a:lnTo>
                  <a:lnTo>
                    <a:pt x="276" y="134"/>
                  </a:lnTo>
                  <a:lnTo>
                    <a:pt x="277" y="138"/>
                  </a:lnTo>
                  <a:lnTo>
                    <a:pt x="277" y="143"/>
                  </a:lnTo>
                  <a:lnTo>
                    <a:pt x="277" y="147"/>
                  </a:lnTo>
                  <a:lnTo>
                    <a:pt x="274" y="153"/>
                  </a:lnTo>
                  <a:lnTo>
                    <a:pt x="276" y="156"/>
                  </a:lnTo>
                  <a:lnTo>
                    <a:pt x="277" y="162"/>
                  </a:lnTo>
                  <a:lnTo>
                    <a:pt x="278" y="167"/>
                  </a:lnTo>
                  <a:lnTo>
                    <a:pt x="275" y="172"/>
                  </a:lnTo>
                  <a:lnTo>
                    <a:pt x="271" y="181"/>
                  </a:lnTo>
                  <a:lnTo>
                    <a:pt x="0" y="243"/>
                  </a:lnTo>
                </a:path>
              </a:pathLst>
            </a:custGeom>
            <a:noFill/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8" name="Arc 13"/>
            <p:cNvSpPr>
              <a:spLocks/>
            </p:cNvSpPr>
            <p:nvPr/>
          </p:nvSpPr>
          <p:spPr bwMode="auto">
            <a:xfrm rot="720000">
              <a:off x="462" y="2694"/>
              <a:ext cx="133" cy="149"/>
            </a:xfrm>
            <a:custGeom>
              <a:avLst/>
              <a:gdLst>
                <a:gd name="T0" fmla="*/ 0 w 21745"/>
                <a:gd name="T1" fmla="*/ 0 h 21600"/>
                <a:gd name="T2" fmla="*/ 0 w 21745"/>
                <a:gd name="T3" fmla="*/ 0 h 21600"/>
                <a:gd name="T4" fmla="*/ 0 w 2174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45"/>
                <a:gd name="T10" fmla="*/ 0 h 21600"/>
                <a:gd name="T11" fmla="*/ 21745 w 217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5" h="21600" fill="none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</a:path>
                <a:path w="21745" h="21600" stroke="0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  <a:lnTo>
                    <a:pt x="145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9" name="Line 14"/>
            <p:cNvSpPr>
              <a:spLocks noChangeShapeType="1"/>
            </p:cNvSpPr>
            <p:nvPr/>
          </p:nvSpPr>
          <p:spPr bwMode="auto">
            <a:xfrm flipH="1">
              <a:off x="336" y="2580"/>
              <a:ext cx="191" cy="3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0" name="Oval 15"/>
            <p:cNvSpPr>
              <a:spLocks noChangeArrowheads="1"/>
            </p:cNvSpPr>
            <p:nvPr/>
          </p:nvSpPr>
          <p:spPr bwMode="auto">
            <a:xfrm rot="-1860000">
              <a:off x="511" y="2697"/>
              <a:ext cx="63" cy="12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1" name="Line 16"/>
            <p:cNvSpPr>
              <a:spLocks noChangeShapeType="1"/>
            </p:cNvSpPr>
            <p:nvPr/>
          </p:nvSpPr>
          <p:spPr bwMode="auto">
            <a:xfrm flipV="1">
              <a:off x="336" y="2836"/>
              <a:ext cx="350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2" name="Freeform 17"/>
            <p:cNvSpPr>
              <a:spLocks/>
            </p:cNvSpPr>
            <p:nvPr/>
          </p:nvSpPr>
          <p:spPr bwMode="auto">
            <a:xfrm>
              <a:off x="2384" y="3836"/>
              <a:ext cx="248" cy="244"/>
            </a:xfrm>
            <a:custGeom>
              <a:avLst/>
              <a:gdLst>
                <a:gd name="T0" fmla="*/ 0 w 279"/>
                <a:gd name="T1" fmla="*/ 243 h 244"/>
                <a:gd name="T2" fmla="*/ 73 w 279"/>
                <a:gd name="T3" fmla="*/ 1 h 244"/>
                <a:gd name="T4" fmla="*/ 79 w 279"/>
                <a:gd name="T5" fmla="*/ 0 h 244"/>
                <a:gd name="T6" fmla="*/ 82 w 279"/>
                <a:gd name="T7" fmla="*/ 3 h 244"/>
                <a:gd name="T8" fmla="*/ 82 w 279"/>
                <a:gd name="T9" fmla="*/ 6 h 244"/>
                <a:gd name="T10" fmla="*/ 85 w 279"/>
                <a:gd name="T11" fmla="*/ 5 h 244"/>
                <a:gd name="T12" fmla="*/ 87 w 279"/>
                <a:gd name="T13" fmla="*/ 9 h 244"/>
                <a:gd name="T14" fmla="*/ 90 w 279"/>
                <a:gd name="T15" fmla="*/ 7 h 244"/>
                <a:gd name="T16" fmla="*/ 92 w 279"/>
                <a:gd name="T17" fmla="*/ 12 h 244"/>
                <a:gd name="T18" fmla="*/ 93 w 279"/>
                <a:gd name="T19" fmla="*/ 13 h 244"/>
                <a:gd name="T20" fmla="*/ 97 w 279"/>
                <a:gd name="T21" fmla="*/ 14 h 244"/>
                <a:gd name="T22" fmla="*/ 99 w 279"/>
                <a:gd name="T23" fmla="*/ 15 h 244"/>
                <a:gd name="T24" fmla="*/ 101 w 279"/>
                <a:gd name="T25" fmla="*/ 19 h 244"/>
                <a:gd name="T26" fmla="*/ 104 w 279"/>
                <a:gd name="T27" fmla="*/ 20 h 244"/>
                <a:gd name="T28" fmla="*/ 106 w 279"/>
                <a:gd name="T29" fmla="*/ 23 h 244"/>
                <a:gd name="T30" fmla="*/ 110 w 279"/>
                <a:gd name="T31" fmla="*/ 25 h 244"/>
                <a:gd name="T32" fmla="*/ 111 w 279"/>
                <a:gd name="T33" fmla="*/ 29 h 244"/>
                <a:gd name="T34" fmla="*/ 113 w 279"/>
                <a:gd name="T35" fmla="*/ 32 h 244"/>
                <a:gd name="T36" fmla="*/ 114 w 279"/>
                <a:gd name="T37" fmla="*/ 36 h 244"/>
                <a:gd name="T38" fmla="*/ 116 w 279"/>
                <a:gd name="T39" fmla="*/ 39 h 244"/>
                <a:gd name="T40" fmla="*/ 117 w 279"/>
                <a:gd name="T41" fmla="*/ 45 h 244"/>
                <a:gd name="T42" fmla="*/ 119 w 279"/>
                <a:gd name="T43" fmla="*/ 46 h 244"/>
                <a:gd name="T44" fmla="*/ 123 w 279"/>
                <a:gd name="T45" fmla="*/ 55 h 244"/>
                <a:gd name="T46" fmla="*/ 123 w 279"/>
                <a:gd name="T47" fmla="*/ 58 h 244"/>
                <a:gd name="T48" fmla="*/ 126 w 279"/>
                <a:gd name="T49" fmla="*/ 63 h 244"/>
                <a:gd name="T50" fmla="*/ 126 w 279"/>
                <a:gd name="T51" fmla="*/ 67 h 244"/>
                <a:gd name="T52" fmla="*/ 129 w 279"/>
                <a:gd name="T53" fmla="*/ 71 h 244"/>
                <a:gd name="T54" fmla="*/ 129 w 279"/>
                <a:gd name="T55" fmla="*/ 75 h 244"/>
                <a:gd name="T56" fmla="*/ 131 w 279"/>
                <a:gd name="T57" fmla="*/ 81 h 244"/>
                <a:gd name="T58" fmla="*/ 131 w 279"/>
                <a:gd name="T59" fmla="*/ 86 h 244"/>
                <a:gd name="T60" fmla="*/ 132 w 279"/>
                <a:gd name="T61" fmla="*/ 90 h 244"/>
                <a:gd name="T62" fmla="*/ 132 w 279"/>
                <a:gd name="T63" fmla="*/ 95 h 244"/>
                <a:gd name="T64" fmla="*/ 132 w 279"/>
                <a:gd name="T65" fmla="*/ 99 h 244"/>
                <a:gd name="T66" fmla="*/ 132 w 279"/>
                <a:gd name="T67" fmla="*/ 103 h 244"/>
                <a:gd name="T68" fmla="*/ 132 w 279"/>
                <a:gd name="T69" fmla="*/ 109 h 244"/>
                <a:gd name="T70" fmla="*/ 132 w 279"/>
                <a:gd name="T71" fmla="*/ 113 h 244"/>
                <a:gd name="T72" fmla="*/ 135 w 279"/>
                <a:gd name="T73" fmla="*/ 119 h 244"/>
                <a:gd name="T74" fmla="*/ 136 w 279"/>
                <a:gd name="T75" fmla="*/ 124 h 244"/>
                <a:gd name="T76" fmla="*/ 136 w 279"/>
                <a:gd name="T77" fmla="*/ 128 h 244"/>
                <a:gd name="T78" fmla="*/ 136 w 279"/>
                <a:gd name="T79" fmla="*/ 134 h 244"/>
                <a:gd name="T80" fmla="*/ 137 w 279"/>
                <a:gd name="T81" fmla="*/ 138 h 244"/>
                <a:gd name="T82" fmla="*/ 137 w 279"/>
                <a:gd name="T83" fmla="*/ 143 h 244"/>
                <a:gd name="T84" fmla="*/ 137 w 279"/>
                <a:gd name="T85" fmla="*/ 147 h 244"/>
                <a:gd name="T86" fmla="*/ 136 w 279"/>
                <a:gd name="T87" fmla="*/ 153 h 244"/>
                <a:gd name="T88" fmla="*/ 136 w 279"/>
                <a:gd name="T89" fmla="*/ 156 h 244"/>
                <a:gd name="T90" fmla="*/ 137 w 279"/>
                <a:gd name="T91" fmla="*/ 162 h 244"/>
                <a:gd name="T92" fmla="*/ 138 w 279"/>
                <a:gd name="T93" fmla="*/ 167 h 244"/>
                <a:gd name="T94" fmla="*/ 136 w 279"/>
                <a:gd name="T95" fmla="*/ 172 h 244"/>
                <a:gd name="T96" fmla="*/ 133 w 279"/>
                <a:gd name="T97" fmla="*/ 181 h 244"/>
                <a:gd name="T98" fmla="*/ 0 w 279"/>
                <a:gd name="T99" fmla="*/ 243 h 2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9"/>
                <a:gd name="T151" fmla="*/ 0 h 244"/>
                <a:gd name="T152" fmla="*/ 279 w 279"/>
                <a:gd name="T153" fmla="*/ 244 h 24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9" h="244">
                  <a:moveTo>
                    <a:pt x="0" y="243"/>
                  </a:moveTo>
                  <a:lnTo>
                    <a:pt x="148" y="1"/>
                  </a:lnTo>
                  <a:lnTo>
                    <a:pt x="160" y="0"/>
                  </a:lnTo>
                  <a:lnTo>
                    <a:pt x="167" y="3"/>
                  </a:lnTo>
                  <a:lnTo>
                    <a:pt x="168" y="6"/>
                  </a:lnTo>
                  <a:lnTo>
                    <a:pt x="173" y="5"/>
                  </a:lnTo>
                  <a:lnTo>
                    <a:pt x="177" y="9"/>
                  </a:lnTo>
                  <a:lnTo>
                    <a:pt x="182" y="7"/>
                  </a:lnTo>
                  <a:lnTo>
                    <a:pt x="184" y="12"/>
                  </a:lnTo>
                  <a:lnTo>
                    <a:pt x="190" y="13"/>
                  </a:lnTo>
                  <a:lnTo>
                    <a:pt x="196" y="14"/>
                  </a:lnTo>
                  <a:lnTo>
                    <a:pt x="201" y="15"/>
                  </a:lnTo>
                  <a:lnTo>
                    <a:pt x="205" y="19"/>
                  </a:lnTo>
                  <a:lnTo>
                    <a:pt x="210" y="20"/>
                  </a:lnTo>
                  <a:lnTo>
                    <a:pt x="215" y="23"/>
                  </a:lnTo>
                  <a:lnTo>
                    <a:pt x="222" y="25"/>
                  </a:lnTo>
                  <a:lnTo>
                    <a:pt x="226" y="29"/>
                  </a:lnTo>
                  <a:lnTo>
                    <a:pt x="229" y="32"/>
                  </a:lnTo>
                  <a:lnTo>
                    <a:pt x="231" y="36"/>
                  </a:lnTo>
                  <a:lnTo>
                    <a:pt x="235" y="39"/>
                  </a:lnTo>
                  <a:lnTo>
                    <a:pt x="238" y="45"/>
                  </a:lnTo>
                  <a:lnTo>
                    <a:pt x="242" y="46"/>
                  </a:lnTo>
                  <a:lnTo>
                    <a:pt x="248" y="55"/>
                  </a:lnTo>
                  <a:lnTo>
                    <a:pt x="249" y="58"/>
                  </a:lnTo>
                  <a:lnTo>
                    <a:pt x="255" y="63"/>
                  </a:lnTo>
                  <a:lnTo>
                    <a:pt x="256" y="67"/>
                  </a:lnTo>
                  <a:lnTo>
                    <a:pt x="261" y="71"/>
                  </a:lnTo>
                  <a:lnTo>
                    <a:pt x="261" y="75"/>
                  </a:lnTo>
                  <a:lnTo>
                    <a:pt x="264" y="81"/>
                  </a:lnTo>
                  <a:lnTo>
                    <a:pt x="264" y="86"/>
                  </a:lnTo>
                  <a:lnTo>
                    <a:pt x="266" y="90"/>
                  </a:lnTo>
                  <a:lnTo>
                    <a:pt x="266" y="95"/>
                  </a:lnTo>
                  <a:lnTo>
                    <a:pt x="268" y="99"/>
                  </a:lnTo>
                  <a:lnTo>
                    <a:pt x="267" y="103"/>
                  </a:lnTo>
                  <a:lnTo>
                    <a:pt x="268" y="109"/>
                  </a:lnTo>
                  <a:lnTo>
                    <a:pt x="269" y="113"/>
                  </a:lnTo>
                  <a:lnTo>
                    <a:pt x="273" y="119"/>
                  </a:lnTo>
                  <a:lnTo>
                    <a:pt x="274" y="124"/>
                  </a:lnTo>
                  <a:lnTo>
                    <a:pt x="275" y="128"/>
                  </a:lnTo>
                  <a:lnTo>
                    <a:pt x="276" y="134"/>
                  </a:lnTo>
                  <a:lnTo>
                    <a:pt x="277" y="138"/>
                  </a:lnTo>
                  <a:lnTo>
                    <a:pt x="277" y="143"/>
                  </a:lnTo>
                  <a:lnTo>
                    <a:pt x="277" y="147"/>
                  </a:lnTo>
                  <a:lnTo>
                    <a:pt x="274" y="153"/>
                  </a:lnTo>
                  <a:lnTo>
                    <a:pt x="276" y="156"/>
                  </a:lnTo>
                  <a:lnTo>
                    <a:pt x="277" y="162"/>
                  </a:lnTo>
                  <a:lnTo>
                    <a:pt x="278" y="167"/>
                  </a:lnTo>
                  <a:lnTo>
                    <a:pt x="275" y="172"/>
                  </a:lnTo>
                  <a:lnTo>
                    <a:pt x="271" y="181"/>
                  </a:lnTo>
                  <a:lnTo>
                    <a:pt x="0" y="243"/>
                  </a:lnTo>
                </a:path>
              </a:pathLst>
            </a:custGeom>
            <a:noFill/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3" name="Arc 18"/>
            <p:cNvSpPr>
              <a:spLocks/>
            </p:cNvSpPr>
            <p:nvPr/>
          </p:nvSpPr>
          <p:spPr bwMode="auto">
            <a:xfrm rot="720000">
              <a:off x="2510" y="3846"/>
              <a:ext cx="133" cy="149"/>
            </a:xfrm>
            <a:custGeom>
              <a:avLst/>
              <a:gdLst>
                <a:gd name="T0" fmla="*/ 0 w 21745"/>
                <a:gd name="T1" fmla="*/ 0 h 21600"/>
                <a:gd name="T2" fmla="*/ 0 w 21745"/>
                <a:gd name="T3" fmla="*/ 0 h 21600"/>
                <a:gd name="T4" fmla="*/ 0 w 2174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45"/>
                <a:gd name="T10" fmla="*/ 0 h 21600"/>
                <a:gd name="T11" fmla="*/ 21745 w 217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5" h="21600" fill="none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</a:path>
                <a:path w="21745" h="21600" stroke="0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  <a:lnTo>
                    <a:pt x="145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4" name="Line 19"/>
            <p:cNvSpPr>
              <a:spLocks noChangeShapeType="1"/>
            </p:cNvSpPr>
            <p:nvPr/>
          </p:nvSpPr>
          <p:spPr bwMode="auto">
            <a:xfrm flipH="1">
              <a:off x="2384" y="3732"/>
              <a:ext cx="191" cy="3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5" name="Oval 20"/>
            <p:cNvSpPr>
              <a:spLocks noChangeArrowheads="1"/>
            </p:cNvSpPr>
            <p:nvPr/>
          </p:nvSpPr>
          <p:spPr bwMode="auto">
            <a:xfrm rot="-1860000">
              <a:off x="2559" y="3849"/>
              <a:ext cx="63" cy="12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6" name="Line 21"/>
            <p:cNvSpPr>
              <a:spLocks noChangeShapeType="1"/>
            </p:cNvSpPr>
            <p:nvPr/>
          </p:nvSpPr>
          <p:spPr bwMode="auto">
            <a:xfrm flipV="1">
              <a:off x="2384" y="3988"/>
              <a:ext cx="350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7" name="Line 22"/>
            <p:cNvSpPr>
              <a:spLocks noChangeShapeType="1"/>
            </p:cNvSpPr>
            <p:nvPr/>
          </p:nvSpPr>
          <p:spPr bwMode="auto">
            <a:xfrm>
              <a:off x="1207" y="1989"/>
              <a:ext cx="1193" cy="6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8" name="Line 23"/>
            <p:cNvSpPr>
              <a:spLocks noChangeShapeType="1"/>
            </p:cNvSpPr>
            <p:nvPr/>
          </p:nvSpPr>
          <p:spPr bwMode="auto">
            <a:xfrm>
              <a:off x="1202" y="2827"/>
              <a:ext cx="1193" cy="6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9" name="Line 24"/>
            <p:cNvSpPr>
              <a:spLocks noChangeShapeType="1"/>
            </p:cNvSpPr>
            <p:nvPr/>
          </p:nvSpPr>
          <p:spPr bwMode="auto">
            <a:xfrm>
              <a:off x="433" y="2021"/>
              <a:ext cx="762" cy="4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0" name="Line 25"/>
            <p:cNvSpPr>
              <a:spLocks noChangeShapeType="1"/>
            </p:cNvSpPr>
            <p:nvPr/>
          </p:nvSpPr>
          <p:spPr bwMode="auto">
            <a:xfrm>
              <a:off x="2406" y="3121"/>
              <a:ext cx="762" cy="4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1" name="Line 26"/>
            <p:cNvSpPr>
              <a:spLocks noChangeShapeType="1"/>
            </p:cNvSpPr>
            <p:nvPr/>
          </p:nvSpPr>
          <p:spPr bwMode="auto">
            <a:xfrm>
              <a:off x="1207" y="2453"/>
              <a:ext cx="1193" cy="6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2" name="Oval 27"/>
            <p:cNvSpPr>
              <a:spLocks noChangeArrowheads="1"/>
            </p:cNvSpPr>
            <p:nvPr/>
          </p:nvSpPr>
          <p:spPr bwMode="auto">
            <a:xfrm>
              <a:off x="2570" y="3201"/>
              <a:ext cx="36" cy="40"/>
            </a:xfrm>
            <a:prstGeom prst="ellipse">
              <a:avLst/>
            </a:prstGeom>
            <a:solidFill>
              <a:srgbClr val="037C03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3" name="Oval 28"/>
            <p:cNvSpPr>
              <a:spLocks noChangeArrowheads="1"/>
            </p:cNvSpPr>
            <p:nvPr/>
          </p:nvSpPr>
          <p:spPr bwMode="auto">
            <a:xfrm>
              <a:off x="948" y="2299"/>
              <a:ext cx="36" cy="40"/>
            </a:xfrm>
            <a:prstGeom prst="ellipse">
              <a:avLst/>
            </a:prstGeom>
            <a:solidFill>
              <a:srgbClr val="037C03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from Stereo</a:t>
            </a:r>
            <a:endParaRPr lang="en-US" dirty="0"/>
          </a:p>
        </p:txBody>
      </p:sp>
      <p:sp>
        <p:nvSpPr>
          <p:cNvPr id="53" name="Content Placeholder 5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Goal: recover depth by finding image coordinate x’ that corresponds to x</a:t>
            </a:r>
            <a:endParaRPr lang="en-US" sz="2800" dirty="0"/>
          </a:p>
        </p:txBody>
      </p:sp>
      <p:grpSp>
        <p:nvGrpSpPr>
          <p:cNvPr id="24" name="Group 47"/>
          <p:cNvGrpSpPr>
            <a:grpSpLocks noChangeAspect="1"/>
          </p:cNvGrpSpPr>
          <p:nvPr/>
        </p:nvGrpSpPr>
        <p:grpSpPr bwMode="auto">
          <a:xfrm>
            <a:off x="4648200" y="2684426"/>
            <a:ext cx="3823231" cy="3487774"/>
            <a:chOff x="432" y="1264"/>
            <a:chExt cx="2296" cy="2065"/>
          </a:xfrm>
        </p:grpSpPr>
        <p:sp>
          <p:nvSpPr>
            <p:cNvPr id="25" name="Oval 5"/>
            <p:cNvSpPr>
              <a:spLocks noChangeArrowheads="1"/>
            </p:cNvSpPr>
            <p:nvPr/>
          </p:nvSpPr>
          <p:spPr bwMode="auto">
            <a:xfrm>
              <a:off x="720" y="2880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6" name="Oval 6"/>
            <p:cNvSpPr>
              <a:spLocks noChangeArrowheads="1"/>
            </p:cNvSpPr>
            <p:nvPr/>
          </p:nvSpPr>
          <p:spPr bwMode="auto">
            <a:xfrm>
              <a:off x="2016" y="2880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7" name="Line 7"/>
            <p:cNvSpPr>
              <a:spLocks noChangeShapeType="1"/>
            </p:cNvSpPr>
            <p:nvPr/>
          </p:nvSpPr>
          <p:spPr bwMode="auto">
            <a:xfrm>
              <a:off x="432" y="2544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8" name="Line 8"/>
            <p:cNvSpPr>
              <a:spLocks noChangeShapeType="1"/>
            </p:cNvSpPr>
            <p:nvPr/>
          </p:nvSpPr>
          <p:spPr bwMode="auto">
            <a:xfrm>
              <a:off x="1728" y="2544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9" name="Oval 9"/>
            <p:cNvSpPr>
              <a:spLocks noChangeArrowheads="1"/>
            </p:cNvSpPr>
            <p:nvPr/>
          </p:nvSpPr>
          <p:spPr bwMode="auto">
            <a:xfrm>
              <a:off x="1324" y="1515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0" name="Line 10"/>
            <p:cNvSpPr>
              <a:spLocks noChangeShapeType="1"/>
            </p:cNvSpPr>
            <p:nvPr/>
          </p:nvSpPr>
          <p:spPr bwMode="auto">
            <a:xfrm flipV="1">
              <a:off x="768" y="1536"/>
              <a:ext cx="576" cy="13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" name="Line 11"/>
            <p:cNvSpPr>
              <a:spLocks noChangeShapeType="1"/>
            </p:cNvSpPr>
            <p:nvPr/>
          </p:nvSpPr>
          <p:spPr bwMode="auto">
            <a:xfrm flipH="1" flipV="1">
              <a:off x="1344" y="1536"/>
              <a:ext cx="720" cy="1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" name="Line 12"/>
            <p:cNvSpPr>
              <a:spLocks noChangeShapeType="1"/>
            </p:cNvSpPr>
            <p:nvPr/>
          </p:nvSpPr>
          <p:spPr bwMode="auto">
            <a:xfrm flipV="1">
              <a:off x="748" y="2544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3" name="Text Box 13"/>
            <p:cNvSpPr txBox="1">
              <a:spLocks noChangeArrowheads="1"/>
            </p:cNvSpPr>
            <p:nvPr/>
          </p:nvSpPr>
          <p:spPr bwMode="auto">
            <a:xfrm>
              <a:off x="609" y="2607"/>
              <a:ext cx="153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f</a:t>
              </a:r>
            </a:p>
          </p:txBody>
        </p:sp>
        <p:sp>
          <p:nvSpPr>
            <p:cNvPr id="34" name="Oval 14"/>
            <p:cNvSpPr>
              <a:spLocks noChangeArrowheads="1"/>
            </p:cNvSpPr>
            <p:nvPr/>
          </p:nvSpPr>
          <p:spPr bwMode="auto">
            <a:xfrm>
              <a:off x="892" y="2517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5" name="Oval 15"/>
            <p:cNvSpPr>
              <a:spLocks noChangeArrowheads="1"/>
            </p:cNvSpPr>
            <p:nvPr/>
          </p:nvSpPr>
          <p:spPr bwMode="auto">
            <a:xfrm>
              <a:off x="1845" y="2517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6" name="Line 16"/>
            <p:cNvSpPr>
              <a:spLocks noChangeShapeType="1"/>
            </p:cNvSpPr>
            <p:nvPr/>
          </p:nvSpPr>
          <p:spPr bwMode="auto">
            <a:xfrm flipV="1">
              <a:off x="2043" y="2544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7" name="Line 17"/>
            <p:cNvSpPr>
              <a:spLocks noChangeShapeType="1"/>
            </p:cNvSpPr>
            <p:nvPr/>
          </p:nvSpPr>
          <p:spPr bwMode="auto">
            <a:xfrm>
              <a:off x="720" y="2496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sm"/>
              <a:tailEnd type="arrow" w="med" len="sm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8" name="Text Box 18"/>
            <p:cNvSpPr txBox="1">
              <a:spLocks noChangeArrowheads="1"/>
            </p:cNvSpPr>
            <p:nvPr/>
          </p:nvSpPr>
          <p:spPr bwMode="auto">
            <a:xfrm>
              <a:off x="736" y="2272"/>
              <a:ext cx="188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x</a:t>
              </a:r>
            </a:p>
          </p:txBody>
        </p:sp>
        <p:sp>
          <p:nvSpPr>
            <p:cNvPr id="39" name="Line 19"/>
            <p:cNvSpPr>
              <a:spLocks noChangeShapeType="1"/>
            </p:cNvSpPr>
            <p:nvPr/>
          </p:nvSpPr>
          <p:spPr bwMode="auto">
            <a:xfrm>
              <a:off x="1872" y="2496"/>
              <a:ext cx="1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sm"/>
              <a:tailEnd type="none" w="med" len="sm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0" name="Text Box 20"/>
            <p:cNvSpPr txBox="1">
              <a:spLocks noChangeArrowheads="1"/>
            </p:cNvSpPr>
            <p:nvPr/>
          </p:nvSpPr>
          <p:spPr bwMode="auto">
            <a:xfrm>
              <a:off x="1851" y="2272"/>
              <a:ext cx="223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x’</a:t>
              </a:r>
            </a:p>
          </p:txBody>
        </p:sp>
        <p:sp>
          <p:nvSpPr>
            <p:cNvPr id="41" name="Text Box 21"/>
            <p:cNvSpPr txBox="1">
              <a:spLocks noChangeArrowheads="1"/>
            </p:cNvSpPr>
            <p:nvPr/>
          </p:nvSpPr>
          <p:spPr bwMode="auto">
            <a:xfrm>
              <a:off x="1036" y="2910"/>
              <a:ext cx="703" cy="4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Baseline</a:t>
              </a:r>
              <a:br>
                <a:rPr lang="en-US" sz="2000"/>
              </a:br>
              <a:r>
                <a:rPr lang="en-US" sz="2000"/>
                <a:t>B</a:t>
              </a:r>
            </a:p>
          </p:txBody>
        </p:sp>
        <p:sp>
          <p:nvSpPr>
            <p:cNvPr id="42" name="Line 22"/>
            <p:cNvSpPr>
              <a:spLocks noChangeShapeType="1"/>
            </p:cNvSpPr>
            <p:nvPr/>
          </p:nvSpPr>
          <p:spPr bwMode="auto">
            <a:xfrm flipV="1">
              <a:off x="2496" y="1536"/>
              <a:ext cx="0" cy="1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3" name="Text Box 23"/>
            <p:cNvSpPr txBox="1">
              <a:spLocks noChangeArrowheads="1"/>
            </p:cNvSpPr>
            <p:nvPr/>
          </p:nvSpPr>
          <p:spPr bwMode="auto">
            <a:xfrm>
              <a:off x="2540" y="2031"/>
              <a:ext cx="188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z</a:t>
              </a:r>
            </a:p>
          </p:txBody>
        </p:sp>
        <p:sp>
          <p:nvSpPr>
            <p:cNvPr id="44" name="Text Box 24"/>
            <p:cNvSpPr txBox="1">
              <a:spLocks noChangeArrowheads="1"/>
            </p:cNvSpPr>
            <p:nvPr/>
          </p:nvSpPr>
          <p:spPr bwMode="auto">
            <a:xfrm>
              <a:off x="508" y="2915"/>
              <a:ext cx="486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 smtClean="0"/>
                <a:t>C</a:t>
              </a:r>
              <a:endParaRPr lang="en-US" sz="2000" baseline="-25000" dirty="0"/>
            </a:p>
          </p:txBody>
        </p:sp>
        <p:sp>
          <p:nvSpPr>
            <p:cNvPr id="45" name="Text Box 25"/>
            <p:cNvSpPr txBox="1">
              <a:spLocks noChangeArrowheads="1"/>
            </p:cNvSpPr>
            <p:nvPr/>
          </p:nvSpPr>
          <p:spPr bwMode="auto">
            <a:xfrm>
              <a:off x="1824" y="2915"/>
              <a:ext cx="486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 smtClean="0"/>
                <a:t>C’</a:t>
              </a:r>
              <a:endParaRPr lang="en-US" sz="2000" baseline="-25000" dirty="0"/>
            </a:p>
          </p:txBody>
        </p:sp>
        <p:sp>
          <p:nvSpPr>
            <p:cNvPr id="46" name="Text Box 26"/>
            <p:cNvSpPr txBox="1">
              <a:spLocks noChangeArrowheads="1"/>
            </p:cNvSpPr>
            <p:nvPr/>
          </p:nvSpPr>
          <p:spPr bwMode="auto">
            <a:xfrm>
              <a:off x="1104" y="1264"/>
              <a:ext cx="486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X</a:t>
              </a:r>
              <a:endParaRPr lang="en-US" sz="2000" baseline="-25000" dirty="0"/>
            </a:p>
          </p:txBody>
        </p:sp>
        <p:sp>
          <p:nvSpPr>
            <p:cNvPr id="47" name="Line 27"/>
            <p:cNvSpPr>
              <a:spLocks noChangeShapeType="1"/>
            </p:cNvSpPr>
            <p:nvPr/>
          </p:nvSpPr>
          <p:spPr bwMode="auto">
            <a:xfrm>
              <a:off x="796" y="2901"/>
              <a:ext cx="1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8" name="Text Box 28"/>
            <p:cNvSpPr txBox="1">
              <a:spLocks noChangeArrowheads="1"/>
            </p:cNvSpPr>
            <p:nvPr/>
          </p:nvSpPr>
          <p:spPr bwMode="auto">
            <a:xfrm>
              <a:off x="2022" y="2608"/>
              <a:ext cx="153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f</a:t>
              </a:r>
            </a:p>
          </p:txBody>
        </p:sp>
      </p:grpSp>
      <p:grpSp>
        <p:nvGrpSpPr>
          <p:cNvPr id="54" name="Group 53"/>
          <p:cNvGrpSpPr>
            <a:grpSpLocks noChangeAspect="1"/>
          </p:cNvGrpSpPr>
          <p:nvPr/>
        </p:nvGrpSpPr>
        <p:grpSpPr>
          <a:xfrm>
            <a:off x="1105828" y="2362200"/>
            <a:ext cx="2856572" cy="3795508"/>
            <a:chOff x="609600" y="753824"/>
            <a:chExt cx="3905925" cy="5189776"/>
          </a:xfrm>
        </p:grpSpPr>
        <p:grpSp>
          <p:nvGrpSpPr>
            <p:cNvPr id="49" name="Group 48"/>
            <p:cNvGrpSpPr>
              <a:grpSpLocks noChangeAspect="1"/>
            </p:cNvGrpSpPr>
            <p:nvPr/>
          </p:nvGrpSpPr>
          <p:grpSpPr>
            <a:xfrm>
              <a:off x="609600" y="1143000"/>
              <a:ext cx="3905925" cy="4800600"/>
              <a:chOff x="533400" y="957263"/>
              <a:chExt cx="4491038" cy="5519737"/>
            </a:xfrm>
          </p:grpSpPr>
          <p:sp>
            <p:nvSpPr>
              <p:cNvPr id="4" name="Freeform 4"/>
              <p:cNvSpPr>
                <a:spLocks/>
              </p:cNvSpPr>
              <p:nvPr/>
            </p:nvSpPr>
            <p:spPr bwMode="auto">
              <a:xfrm>
                <a:off x="3481388" y="957263"/>
                <a:ext cx="1220787" cy="839787"/>
              </a:xfrm>
              <a:custGeom>
                <a:avLst/>
                <a:gdLst>
                  <a:gd name="T0" fmla="*/ 2147483647 w 865"/>
                  <a:gd name="T1" fmla="*/ 0 h 529"/>
                  <a:gd name="T2" fmla="*/ 2147483647 w 865"/>
                  <a:gd name="T3" fmla="*/ 2147483647 h 529"/>
                  <a:gd name="T4" fmla="*/ 2147483647 w 865"/>
                  <a:gd name="T5" fmla="*/ 2147483647 h 529"/>
                  <a:gd name="T6" fmla="*/ 2147483647 w 865"/>
                  <a:gd name="T7" fmla="*/ 2147483647 h 529"/>
                  <a:gd name="T8" fmla="*/ 2147483647 w 865"/>
                  <a:gd name="T9" fmla="*/ 2147483647 h 529"/>
                  <a:gd name="T10" fmla="*/ 2147483647 w 865"/>
                  <a:gd name="T11" fmla="*/ 2147483647 h 529"/>
                  <a:gd name="T12" fmla="*/ 2147483647 w 865"/>
                  <a:gd name="T13" fmla="*/ 2147483647 h 529"/>
                  <a:gd name="T14" fmla="*/ 2147483647 w 865"/>
                  <a:gd name="T15" fmla="*/ 2147483647 h 529"/>
                  <a:gd name="T16" fmla="*/ 2147483647 w 865"/>
                  <a:gd name="T17" fmla="*/ 2147483647 h 529"/>
                  <a:gd name="T18" fmla="*/ 0 w 865"/>
                  <a:gd name="T19" fmla="*/ 2147483647 h 529"/>
                  <a:gd name="T20" fmla="*/ 0 w 865"/>
                  <a:gd name="T21" fmla="*/ 2147483647 h 529"/>
                  <a:gd name="T22" fmla="*/ 0 w 865"/>
                  <a:gd name="T23" fmla="*/ 2147483647 h 529"/>
                  <a:gd name="T24" fmla="*/ 2147483647 w 865"/>
                  <a:gd name="T25" fmla="*/ 2147483647 h 529"/>
                  <a:gd name="T26" fmla="*/ 2147483647 w 865"/>
                  <a:gd name="T27" fmla="*/ 2147483647 h 529"/>
                  <a:gd name="T28" fmla="*/ 2147483647 w 865"/>
                  <a:gd name="T29" fmla="*/ 2147483647 h 529"/>
                  <a:gd name="T30" fmla="*/ 2147483647 w 865"/>
                  <a:gd name="T31" fmla="*/ 2147483647 h 529"/>
                  <a:gd name="T32" fmla="*/ 2147483647 w 865"/>
                  <a:gd name="T33" fmla="*/ 2147483647 h 529"/>
                  <a:gd name="T34" fmla="*/ 2147483647 w 865"/>
                  <a:gd name="T35" fmla="*/ 2147483647 h 529"/>
                  <a:gd name="T36" fmla="*/ 2147483647 w 865"/>
                  <a:gd name="T37" fmla="*/ 2147483647 h 529"/>
                  <a:gd name="T38" fmla="*/ 2147483647 w 865"/>
                  <a:gd name="T39" fmla="*/ 2147483647 h 529"/>
                  <a:gd name="T40" fmla="*/ 2147483647 w 865"/>
                  <a:gd name="T41" fmla="*/ 2147483647 h 529"/>
                  <a:gd name="T42" fmla="*/ 2147483647 w 865"/>
                  <a:gd name="T43" fmla="*/ 2147483647 h 529"/>
                  <a:gd name="T44" fmla="*/ 2147483647 w 865"/>
                  <a:gd name="T45" fmla="*/ 2147483647 h 529"/>
                  <a:gd name="T46" fmla="*/ 2147483647 w 865"/>
                  <a:gd name="T47" fmla="*/ 2147483647 h 529"/>
                  <a:gd name="T48" fmla="*/ 2147483647 w 865"/>
                  <a:gd name="T49" fmla="*/ 2147483647 h 529"/>
                  <a:gd name="T50" fmla="*/ 2147483647 w 865"/>
                  <a:gd name="T51" fmla="*/ 2147483647 h 529"/>
                  <a:gd name="T52" fmla="*/ 2147483647 w 865"/>
                  <a:gd name="T53" fmla="*/ 2147483647 h 529"/>
                  <a:gd name="T54" fmla="*/ 2147483647 w 865"/>
                  <a:gd name="T55" fmla="*/ 2147483647 h 529"/>
                  <a:gd name="T56" fmla="*/ 2147483647 w 865"/>
                  <a:gd name="T57" fmla="*/ 2147483647 h 529"/>
                  <a:gd name="T58" fmla="*/ 2147483647 w 865"/>
                  <a:gd name="T59" fmla="*/ 2147483647 h 529"/>
                  <a:gd name="T60" fmla="*/ 2147483647 w 865"/>
                  <a:gd name="T61" fmla="*/ 2147483647 h 529"/>
                  <a:gd name="T62" fmla="*/ 2147483647 w 865"/>
                  <a:gd name="T63" fmla="*/ 2147483647 h 529"/>
                  <a:gd name="T64" fmla="*/ 2147483647 w 865"/>
                  <a:gd name="T65" fmla="*/ 2147483647 h 529"/>
                  <a:gd name="T66" fmla="*/ 2147483647 w 865"/>
                  <a:gd name="T67" fmla="*/ 2147483647 h 529"/>
                  <a:gd name="T68" fmla="*/ 2147483647 w 865"/>
                  <a:gd name="T69" fmla="*/ 2147483647 h 529"/>
                  <a:gd name="T70" fmla="*/ 2147483647 w 865"/>
                  <a:gd name="T71" fmla="*/ 2147483647 h 529"/>
                  <a:gd name="T72" fmla="*/ 2147483647 w 865"/>
                  <a:gd name="T73" fmla="*/ 2147483647 h 529"/>
                  <a:gd name="T74" fmla="*/ 2147483647 w 865"/>
                  <a:gd name="T75" fmla="*/ 2147483647 h 529"/>
                  <a:gd name="T76" fmla="*/ 2147483647 w 865"/>
                  <a:gd name="T77" fmla="*/ 2147483647 h 529"/>
                  <a:gd name="T78" fmla="*/ 2147483647 w 865"/>
                  <a:gd name="T79" fmla="*/ 0 h 52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65"/>
                  <a:gd name="T121" fmla="*/ 0 h 529"/>
                  <a:gd name="T122" fmla="*/ 865 w 865"/>
                  <a:gd name="T123" fmla="*/ 529 h 52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65" h="529">
                    <a:moveTo>
                      <a:pt x="84" y="0"/>
                    </a:moveTo>
                    <a:lnTo>
                      <a:pt x="72" y="24"/>
                    </a:lnTo>
                    <a:lnTo>
                      <a:pt x="72" y="48"/>
                    </a:lnTo>
                    <a:lnTo>
                      <a:pt x="48" y="72"/>
                    </a:lnTo>
                    <a:lnTo>
                      <a:pt x="36" y="96"/>
                    </a:lnTo>
                    <a:lnTo>
                      <a:pt x="36" y="120"/>
                    </a:lnTo>
                    <a:lnTo>
                      <a:pt x="36" y="144"/>
                    </a:lnTo>
                    <a:lnTo>
                      <a:pt x="24" y="168"/>
                    </a:lnTo>
                    <a:lnTo>
                      <a:pt x="12" y="192"/>
                    </a:lnTo>
                    <a:lnTo>
                      <a:pt x="0" y="216"/>
                    </a:lnTo>
                    <a:lnTo>
                      <a:pt x="0" y="240"/>
                    </a:lnTo>
                    <a:lnTo>
                      <a:pt x="0" y="264"/>
                    </a:lnTo>
                    <a:lnTo>
                      <a:pt x="12" y="288"/>
                    </a:lnTo>
                    <a:lnTo>
                      <a:pt x="12" y="312"/>
                    </a:lnTo>
                    <a:lnTo>
                      <a:pt x="24" y="336"/>
                    </a:lnTo>
                    <a:lnTo>
                      <a:pt x="24" y="360"/>
                    </a:lnTo>
                    <a:lnTo>
                      <a:pt x="36" y="384"/>
                    </a:lnTo>
                    <a:lnTo>
                      <a:pt x="36" y="408"/>
                    </a:lnTo>
                    <a:lnTo>
                      <a:pt x="48" y="432"/>
                    </a:lnTo>
                    <a:lnTo>
                      <a:pt x="60" y="456"/>
                    </a:lnTo>
                    <a:lnTo>
                      <a:pt x="852" y="528"/>
                    </a:lnTo>
                    <a:lnTo>
                      <a:pt x="804" y="480"/>
                    </a:lnTo>
                    <a:lnTo>
                      <a:pt x="792" y="456"/>
                    </a:lnTo>
                    <a:lnTo>
                      <a:pt x="780" y="420"/>
                    </a:lnTo>
                    <a:lnTo>
                      <a:pt x="768" y="396"/>
                    </a:lnTo>
                    <a:lnTo>
                      <a:pt x="756" y="372"/>
                    </a:lnTo>
                    <a:lnTo>
                      <a:pt x="744" y="348"/>
                    </a:lnTo>
                    <a:lnTo>
                      <a:pt x="744" y="324"/>
                    </a:lnTo>
                    <a:lnTo>
                      <a:pt x="744" y="288"/>
                    </a:lnTo>
                    <a:lnTo>
                      <a:pt x="744" y="264"/>
                    </a:lnTo>
                    <a:lnTo>
                      <a:pt x="744" y="240"/>
                    </a:lnTo>
                    <a:lnTo>
                      <a:pt x="768" y="216"/>
                    </a:lnTo>
                    <a:lnTo>
                      <a:pt x="768" y="192"/>
                    </a:lnTo>
                    <a:lnTo>
                      <a:pt x="780" y="168"/>
                    </a:lnTo>
                    <a:lnTo>
                      <a:pt x="804" y="156"/>
                    </a:lnTo>
                    <a:lnTo>
                      <a:pt x="804" y="132"/>
                    </a:lnTo>
                    <a:lnTo>
                      <a:pt x="828" y="108"/>
                    </a:lnTo>
                    <a:lnTo>
                      <a:pt x="852" y="96"/>
                    </a:lnTo>
                    <a:lnTo>
                      <a:pt x="864" y="72"/>
                    </a:lnTo>
                    <a:lnTo>
                      <a:pt x="84" y="0"/>
                    </a:lnTo>
                  </a:path>
                </a:pathLst>
              </a:custGeom>
              <a:gradFill rotWithShape="0">
                <a:gsLst>
                  <a:gs pos="0">
                    <a:srgbClr val="012501"/>
                  </a:gs>
                  <a:gs pos="100000">
                    <a:srgbClr val="037C03"/>
                  </a:gs>
                </a:gsLst>
                <a:lin ang="18900000" scaled="1"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5" name="Line 5"/>
              <p:cNvSpPr>
                <a:spLocks noChangeShapeType="1"/>
              </p:cNvSpPr>
              <p:nvPr/>
            </p:nvSpPr>
            <p:spPr bwMode="auto">
              <a:xfrm>
                <a:off x="890588" y="4310063"/>
                <a:ext cx="3251200" cy="1828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" name="Freeform 9"/>
              <p:cNvSpPr>
                <a:spLocks/>
              </p:cNvSpPr>
              <p:nvPr/>
            </p:nvSpPr>
            <p:spPr bwMode="auto">
              <a:xfrm>
                <a:off x="1533525" y="1219200"/>
                <a:ext cx="2471738" cy="2462213"/>
              </a:xfrm>
              <a:custGeom>
                <a:avLst/>
                <a:gdLst>
                  <a:gd name="T0" fmla="*/ 0 w 1557"/>
                  <a:gd name="T1" fmla="*/ 2147483647 h 1551"/>
                  <a:gd name="T2" fmla="*/ 2147483647 w 1557"/>
                  <a:gd name="T3" fmla="*/ 0 h 1551"/>
                  <a:gd name="T4" fmla="*/ 0 60000 65536"/>
                  <a:gd name="T5" fmla="*/ 0 60000 65536"/>
                  <a:gd name="T6" fmla="*/ 0 w 1557"/>
                  <a:gd name="T7" fmla="*/ 0 h 1551"/>
                  <a:gd name="T8" fmla="*/ 1557 w 1557"/>
                  <a:gd name="T9" fmla="*/ 1551 h 15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57" h="1551">
                    <a:moveTo>
                      <a:pt x="0" y="1551"/>
                    </a:moveTo>
                    <a:lnTo>
                      <a:pt x="1557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" name="Freeform 10"/>
              <p:cNvSpPr>
                <a:spLocks/>
              </p:cNvSpPr>
              <p:nvPr/>
            </p:nvSpPr>
            <p:spPr bwMode="auto">
              <a:xfrm>
                <a:off x="687388" y="2490788"/>
                <a:ext cx="1220787" cy="2001837"/>
              </a:xfrm>
              <a:custGeom>
                <a:avLst/>
                <a:gdLst>
                  <a:gd name="T0" fmla="*/ 0 w 865"/>
                  <a:gd name="T1" fmla="*/ 2147483647 h 1261"/>
                  <a:gd name="T2" fmla="*/ 2147483647 w 865"/>
                  <a:gd name="T3" fmla="*/ 2147483647 h 1261"/>
                  <a:gd name="T4" fmla="*/ 2147483647 w 865"/>
                  <a:gd name="T5" fmla="*/ 2147483647 h 1261"/>
                  <a:gd name="T6" fmla="*/ 0 w 865"/>
                  <a:gd name="T7" fmla="*/ 0 h 1261"/>
                  <a:gd name="T8" fmla="*/ 0 w 865"/>
                  <a:gd name="T9" fmla="*/ 2147483647 h 1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5"/>
                  <a:gd name="T16" fmla="*/ 0 h 1261"/>
                  <a:gd name="T17" fmla="*/ 865 w 865"/>
                  <a:gd name="T18" fmla="*/ 1261 h 12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5" h="1261">
                    <a:moveTo>
                      <a:pt x="0" y="828"/>
                    </a:moveTo>
                    <a:lnTo>
                      <a:pt x="864" y="1260"/>
                    </a:lnTo>
                    <a:lnTo>
                      <a:pt x="864" y="414"/>
                    </a:lnTo>
                    <a:lnTo>
                      <a:pt x="0" y="0"/>
                    </a:lnTo>
                    <a:lnTo>
                      <a:pt x="0" y="828"/>
                    </a:lnTo>
                  </a:path>
                </a:pathLst>
              </a:custGeom>
              <a:solidFill>
                <a:srgbClr val="FEBF02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8" name="Freeform 12"/>
              <p:cNvSpPr>
                <a:spLocks/>
              </p:cNvSpPr>
              <p:nvPr/>
            </p:nvSpPr>
            <p:spPr bwMode="auto">
              <a:xfrm>
                <a:off x="3990975" y="1219200"/>
                <a:ext cx="117475" cy="3910013"/>
              </a:xfrm>
              <a:custGeom>
                <a:avLst/>
                <a:gdLst>
                  <a:gd name="T0" fmla="*/ 2147483647 w 74"/>
                  <a:gd name="T1" fmla="*/ 2147483647 h 2463"/>
                  <a:gd name="T2" fmla="*/ 0 w 74"/>
                  <a:gd name="T3" fmla="*/ 0 h 2463"/>
                  <a:gd name="T4" fmla="*/ 0 60000 65536"/>
                  <a:gd name="T5" fmla="*/ 0 60000 65536"/>
                  <a:gd name="T6" fmla="*/ 0 w 74"/>
                  <a:gd name="T7" fmla="*/ 0 h 2463"/>
                  <a:gd name="T8" fmla="*/ 74 w 74"/>
                  <a:gd name="T9" fmla="*/ 2463 h 246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4" h="2463">
                    <a:moveTo>
                      <a:pt x="74" y="246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9" name="Freeform 13"/>
              <p:cNvSpPr>
                <a:spLocks/>
              </p:cNvSpPr>
              <p:nvPr/>
            </p:nvSpPr>
            <p:spPr bwMode="auto">
              <a:xfrm>
                <a:off x="3803650" y="4208463"/>
                <a:ext cx="1220788" cy="2001837"/>
              </a:xfrm>
              <a:custGeom>
                <a:avLst/>
                <a:gdLst>
                  <a:gd name="T0" fmla="*/ 0 w 865"/>
                  <a:gd name="T1" fmla="*/ 2147483647 h 1261"/>
                  <a:gd name="T2" fmla="*/ 2147483647 w 865"/>
                  <a:gd name="T3" fmla="*/ 2147483647 h 1261"/>
                  <a:gd name="T4" fmla="*/ 2147483647 w 865"/>
                  <a:gd name="T5" fmla="*/ 2147483647 h 1261"/>
                  <a:gd name="T6" fmla="*/ 0 w 865"/>
                  <a:gd name="T7" fmla="*/ 0 h 1261"/>
                  <a:gd name="T8" fmla="*/ 0 w 865"/>
                  <a:gd name="T9" fmla="*/ 2147483647 h 1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5"/>
                  <a:gd name="T16" fmla="*/ 0 h 1261"/>
                  <a:gd name="T17" fmla="*/ 865 w 865"/>
                  <a:gd name="T18" fmla="*/ 1261 h 12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5" h="1261">
                    <a:moveTo>
                      <a:pt x="0" y="828"/>
                    </a:moveTo>
                    <a:lnTo>
                      <a:pt x="864" y="1260"/>
                    </a:lnTo>
                    <a:lnTo>
                      <a:pt x="864" y="414"/>
                    </a:lnTo>
                    <a:lnTo>
                      <a:pt x="0" y="0"/>
                    </a:lnTo>
                    <a:lnTo>
                      <a:pt x="0" y="828"/>
                    </a:lnTo>
                  </a:path>
                </a:pathLst>
              </a:custGeom>
              <a:solidFill>
                <a:srgbClr val="FEBF02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0" name="Line 14"/>
              <p:cNvSpPr>
                <a:spLocks noChangeShapeType="1"/>
              </p:cNvSpPr>
              <p:nvPr/>
            </p:nvSpPr>
            <p:spPr bwMode="auto">
              <a:xfrm flipV="1">
                <a:off x="890588" y="3681413"/>
                <a:ext cx="642937" cy="6286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1" name="Line 15"/>
              <p:cNvSpPr>
                <a:spLocks noChangeShapeType="1"/>
              </p:cNvSpPr>
              <p:nvPr/>
            </p:nvSpPr>
            <p:spPr bwMode="auto">
              <a:xfrm flipH="1" flipV="1">
                <a:off x="4108450" y="5129213"/>
                <a:ext cx="33338" cy="10096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2" name="Freeform 18"/>
              <p:cNvSpPr>
                <a:spLocks/>
              </p:cNvSpPr>
              <p:nvPr/>
            </p:nvSpPr>
            <p:spPr bwMode="auto">
              <a:xfrm>
                <a:off x="533400" y="4260850"/>
                <a:ext cx="393700" cy="387350"/>
              </a:xfrm>
              <a:custGeom>
                <a:avLst/>
                <a:gdLst>
                  <a:gd name="T0" fmla="*/ 0 w 279"/>
                  <a:gd name="T1" fmla="*/ 2147483647 h 244"/>
                  <a:gd name="T2" fmla="*/ 2147483647 w 279"/>
                  <a:gd name="T3" fmla="*/ 2147483647 h 244"/>
                  <a:gd name="T4" fmla="*/ 2147483647 w 279"/>
                  <a:gd name="T5" fmla="*/ 0 h 244"/>
                  <a:gd name="T6" fmla="*/ 2147483647 w 279"/>
                  <a:gd name="T7" fmla="*/ 2147483647 h 244"/>
                  <a:gd name="T8" fmla="*/ 2147483647 w 279"/>
                  <a:gd name="T9" fmla="*/ 2147483647 h 244"/>
                  <a:gd name="T10" fmla="*/ 2147483647 w 279"/>
                  <a:gd name="T11" fmla="*/ 2147483647 h 244"/>
                  <a:gd name="T12" fmla="*/ 2147483647 w 279"/>
                  <a:gd name="T13" fmla="*/ 2147483647 h 244"/>
                  <a:gd name="T14" fmla="*/ 2147483647 w 279"/>
                  <a:gd name="T15" fmla="*/ 2147483647 h 244"/>
                  <a:gd name="T16" fmla="*/ 2147483647 w 279"/>
                  <a:gd name="T17" fmla="*/ 2147483647 h 244"/>
                  <a:gd name="T18" fmla="*/ 2147483647 w 279"/>
                  <a:gd name="T19" fmla="*/ 2147483647 h 244"/>
                  <a:gd name="T20" fmla="*/ 2147483647 w 279"/>
                  <a:gd name="T21" fmla="*/ 2147483647 h 244"/>
                  <a:gd name="T22" fmla="*/ 2147483647 w 279"/>
                  <a:gd name="T23" fmla="*/ 2147483647 h 244"/>
                  <a:gd name="T24" fmla="*/ 2147483647 w 279"/>
                  <a:gd name="T25" fmla="*/ 2147483647 h 244"/>
                  <a:gd name="T26" fmla="*/ 2147483647 w 279"/>
                  <a:gd name="T27" fmla="*/ 2147483647 h 244"/>
                  <a:gd name="T28" fmla="*/ 2147483647 w 279"/>
                  <a:gd name="T29" fmla="*/ 2147483647 h 244"/>
                  <a:gd name="T30" fmla="*/ 2147483647 w 279"/>
                  <a:gd name="T31" fmla="*/ 2147483647 h 244"/>
                  <a:gd name="T32" fmla="*/ 2147483647 w 279"/>
                  <a:gd name="T33" fmla="*/ 2147483647 h 244"/>
                  <a:gd name="T34" fmla="*/ 2147483647 w 279"/>
                  <a:gd name="T35" fmla="*/ 2147483647 h 244"/>
                  <a:gd name="T36" fmla="*/ 2147483647 w 279"/>
                  <a:gd name="T37" fmla="*/ 2147483647 h 244"/>
                  <a:gd name="T38" fmla="*/ 2147483647 w 279"/>
                  <a:gd name="T39" fmla="*/ 2147483647 h 244"/>
                  <a:gd name="T40" fmla="*/ 2147483647 w 279"/>
                  <a:gd name="T41" fmla="*/ 2147483647 h 244"/>
                  <a:gd name="T42" fmla="*/ 2147483647 w 279"/>
                  <a:gd name="T43" fmla="*/ 2147483647 h 244"/>
                  <a:gd name="T44" fmla="*/ 2147483647 w 279"/>
                  <a:gd name="T45" fmla="*/ 2147483647 h 244"/>
                  <a:gd name="T46" fmla="*/ 2147483647 w 279"/>
                  <a:gd name="T47" fmla="*/ 2147483647 h 244"/>
                  <a:gd name="T48" fmla="*/ 2147483647 w 279"/>
                  <a:gd name="T49" fmla="*/ 2147483647 h 244"/>
                  <a:gd name="T50" fmla="*/ 2147483647 w 279"/>
                  <a:gd name="T51" fmla="*/ 2147483647 h 244"/>
                  <a:gd name="T52" fmla="*/ 2147483647 w 279"/>
                  <a:gd name="T53" fmla="*/ 2147483647 h 244"/>
                  <a:gd name="T54" fmla="*/ 2147483647 w 279"/>
                  <a:gd name="T55" fmla="*/ 2147483647 h 244"/>
                  <a:gd name="T56" fmla="*/ 2147483647 w 279"/>
                  <a:gd name="T57" fmla="*/ 2147483647 h 244"/>
                  <a:gd name="T58" fmla="*/ 2147483647 w 279"/>
                  <a:gd name="T59" fmla="*/ 2147483647 h 244"/>
                  <a:gd name="T60" fmla="*/ 2147483647 w 279"/>
                  <a:gd name="T61" fmla="*/ 2147483647 h 244"/>
                  <a:gd name="T62" fmla="*/ 2147483647 w 279"/>
                  <a:gd name="T63" fmla="*/ 2147483647 h 244"/>
                  <a:gd name="T64" fmla="*/ 2147483647 w 279"/>
                  <a:gd name="T65" fmla="*/ 2147483647 h 244"/>
                  <a:gd name="T66" fmla="*/ 2147483647 w 279"/>
                  <a:gd name="T67" fmla="*/ 2147483647 h 244"/>
                  <a:gd name="T68" fmla="*/ 2147483647 w 279"/>
                  <a:gd name="T69" fmla="*/ 2147483647 h 244"/>
                  <a:gd name="T70" fmla="*/ 2147483647 w 279"/>
                  <a:gd name="T71" fmla="*/ 2147483647 h 244"/>
                  <a:gd name="T72" fmla="*/ 2147483647 w 279"/>
                  <a:gd name="T73" fmla="*/ 2147483647 h 244"/>
                  <a:gd name="T74" fmla="*/ 2147483647 w 279"/>
                  <a:gd name="T75" fmla="*/ 2147483647 h 244"/>
                  <a:gd name="T76" fmla="*/ 2147483647 w 279"/>
                  <a:gd name="T77" fmla="*/ 2147483647 h 244"/>
                  <a:gd name="T78" fmla="*/ 2147483647 w 279"/>
                  <a:gd name="T79" fmla="*/ 2147483647 h 244"/>
                  <a:gd name="T80" fmla="*/ 2147483647 w 279"/>
                  <a:gd name="T81" fmla="*/ 2147483647 h 244"/>
                  <a:gd name="T82" fmla="*/ 2147483647 w 279"/>
                  <a:gd name="T83" fmla="*/ 2147483647 h 244"/>
                  <a:gd name="T84" fmla="*/ 2147483647 w 279"/>
                  <a:gd name="T85" fmla="*/ 2147483647 h 244"/>
                  <a:gd name="T86" fmla="*/ 2147483647 w 279"/>
                  <a:gd name="T87" fmla="*/ 2147483647 h 244"/>
                  <a:gd name="T88" fmla="*/ 2147483647 w 279"/>
                  <a:gd name="T89" fmla="*/ 2147483647 h 244"/>
                  <a:gd name="T90" fmla="*/ 2147483647 w 279"/>
                  <a:gd name="T91" fmla="*/ 2147483647 h 244"/>
                  <a:gd name="T92" fmla="*/ 2147483647 w 279"/>
                  <a:gd name="T93" fmla="*/ 2147483647 h 244"/>
                  <a:gd name="T94" fmla="*/ 2147483647 w 279"/>
                  <a:gd name="T95" fmla="*/ 2147483647 h 244"/>
                  <a:gd name="T96" fmla="*/ 2147483647 w 279"/>
                  <a:gd name="T97" fmla="*/ 2147483647 h 244"/>
                  <a:gd name="T98" fmla="*/ 0 w 279"/>
                  <a:gd name="T99" fmla="*/ 2147483647 h 2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9"/>
                  <a:gd name="T151" fmla="*/ 0 h 244"/>
                  <a:gd name="T152" fmla="*/ 279 w 279"/>
                  <a:gd name="T153" fmla="*/ 244 h 2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9" h="244">
                    <a:moveTo>
                      <a:pt x="0" y="243"/>
                    </a:moveTo>
                    <a:lnTo>
                      <a:pt x="148" y="1"/>
                    </a:lnTo>
                    <a:lnTo>
                      <a:pt x="160" y="0"/>
                    </a:lnTo>
                    <a:lnTo>
                      <a:pt x="167" y="3"/>
                    </a:lnTo>
                    <a:lnTo>
                      <a:pt x="168" y="6"/>
                    </a:lnTo>
                    <a:lnTo>
                      <a:pt x="173" y="5"/>
                    </a:lnTo>
                    <a:lnTo>
                      <a:pt x="177" y="9"/>
                    </a:lnTo>
                    <a:lnTo>
                      <a:pt x="182" y="7"/>
                    </a:lnTo>
                    <a:lnTo>
                      <a:pt x="184" y="12"/>
                    </a:lnTo>
                    <a:lnTo>
                      <a:pt x="190" y="13"/>
                    </a:lnTo>
                    <a:lnTo>
                      <a:pt x="196" y="14"/>
                    </a:lnTo>
                    <a:lnTo>
                      <a:pt x="201" y="15"/>
                    </a:lnTo>
                    <a:lnTo>
                      <a:pt x="205" y="19"/>
                    </a:lnTo>
                    <a:lnTo>
                      <a:pt x="210" y="20"/>
                    </a:lnTo>
                    <a:lnTo>
                      <a:pt x="215" y="23"/>
                    </a:lnTo>
                    <a:lnTo>
                      <a:pt x="222" y="25"/>
                    </a:lnTo>
                    <a:lnTo>
                      <a:pt x="226" y="29"/>
                    </a:lnTo>
                    <a:lnTo>
                      <a:pt x="229" y="32"/>
                    </a:lnTo>
                    <a:lnTo>
                      <a:pt x="231" y="36"/>
                    </a:lnTo>
                    <a:lnTo>
                      <a:pt x="235" y="39"/>
                    </a:lnTo>
                    <a:lnTo>
                      <a:pt x="238" y="45"/>
                    </a:lnTo>
                    <a:lnTo>
                      <a:pt x="242" y="46"/>
                    </a:lnTo>
                    <a:lnTo>
                      <a:pt x="248" y="55"/>
                    </a:lnTo>
                    <a:lnTo>
                      <a:pt x="249" y="58"/>
                    </a:lnTo>
                    <a:lnTo>
                      <a:pt x="255" y="63"/>
                    </a:lnTo>
                    <a:lnTo>
                      <a:pt x="256" y="67"/>
                    </a:lnTo>
                    <a:lnTo>
                      <a:pt x="261" y="71"/>
                    </a:lnTo>
                    <a:lnTo>
                      <a:pt x="261" y="75"/>
                    </a:lnTo>
                    <a:lnTo>
                      <a:pt x="264" y="81"/>
                    </a:lnTo>
                    <a:lnTo>
                      <a:pt x="264" y="86"/>
                    </a:lnTo>
                    <a:lnTo>
                      <a:pt x="266" y="90"/>
                    </a:lnTo>
                    <a:lnTo>
                      <a:pt x="266" y="95"/>
                    </a:lnTo>
                    <a:lnTo>
                      <a:pt x="268" y="99"/>
                    </a:lnTo>
                    <a:lnTo>
                      <a:pt x="267" y="103"/>
                    </a:lnTo>
                    <a:lnTo>
                      <a:pt x="268" y="109"/>
                    </a:lnTo>
                    <a:lnTo>
                      <a:pt x="269" y="113"/>
                    </a:lnTo>
                    <a:lnTo>
                      <a:pt x="273" y="119"/>
                    </a:lnTo>
                    <a:lnTo>
                      <a:pt x="274" y="124"/>
                    </a:lnTo>
                    <a:lnTo>
                      <a:pt x="275" y="128"/>
                    </a:lnTo>
                    <a:lnTo>
                      <a:pt x="276" y="134"/>
                    </a:lnTo>
                    <a:lnTo>
                      <a:pt x="277" y="138"/>
                    </a:lnTo>
                    <a:lnTo>
                      <a:pt x="277" y="143"/>
                    </a:lnTo>
                    <a:lnTo>
                      <a:pt x="277" y="147"/>
                    </a:lnTo>
                    <a:lnTo>
                      <a:pt x="274" y="153"/>
                    </a:lnTo>
                    <a:lnTo>
                      <a:pt x="276" y="156"/>
                    </a:lnTo>
                    <a:lnTo>
                      <a:pt x="277" y="162"/>
                    </a:lnTo>
                    <a:lnTo>
                      <a:pt x="278" y="167"/>
                    </a:lnTo>
                    <a:lnTo>
                      <a:pt x="275" y="172"/>
                    </a:lnTo>
                    <a:lnTo>
                      <a:pt x="271" y="181"/>
                    </a:lnTo>
                    <a:lnTo>
                      <a:pt x="0" y="243"/>
                    </a:lnTo>
                  </a:path>
                </a:pathLst>
              </a:custGeom>
              <a:noFill/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3" name="Arc 19"/>
              <p:cNvSpPr>
                <a:spLocks/>
              </p:cNvSpPr>
              <p:nvPr/>
            </p:nvSpPr>
            <p:spPr bwMode="auto">
              <a:xfrm rot="720000">
                <a:off x="733425" y="4276725"/>
                <a:ext cx="211138" cy="236538"/>
              </a:xfrm>
              <a:custGeom>
                <a:avLst/>
                <a:gdLst>
                  <a:gd name="T0" fmla="*/ 0 w 21745"/>
                  <a:gd name="T1" fmla="*/ 0 h 21600"/>
                  <a:gd name="T2" fmla="*/ 2147483647 w 21745"/>
                  <a:gd name="T3" fmla="*/ 2147483647 h 21600"/>
                  <a:gd name="T4" fmla="*/ 1179876122 w 21745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745"/>
                  <a:gd name="T10" fmla="*/ 0 h 21600"/>
                  <a:gd name="T11" fmla="*/ 21745 w 217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45" h="21600" fill="none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</a:path>
                  <a:path w="21745" h="21600" stroke="0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  <a:lnTo>
                      <a:pt x="145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4" name="Line 20"/>
              <p:cNvSpPr>
                <a:spLocks noChangeShapeType="1"/>
              </p:cNvSpPr>
              <p:nvPr/>
            </p:nvSpPr>
            <p:spPr bwMode="auto">
              <a:xfrm flipH="1">
                <a:off x="533400" y="4095750"/>
                <a:ext cx="303213" cy="5508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5" name="Oval 21"/>
              <p:cNvSpPr>
                <a:spLocks noChangeArrowheads="1"/>
              </p:cNvSpPr>
              <p:nvPr/>
            </p:nvSpPr>
            <p:spPr bwMode="auto">
              <a:xfrm rot="19740000">
                <a:off x="811213" y="4281488"/>
                <a:ext cx="100012" cy="1984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6" name="Line 22"/>
              <p:cNvSpPr>
                <a:spLocks noChangeShapeType="1"/>
              </p:cNvSpPr>
              <p:nvPr/>
            </p:nvSpPr>
            <p:spPr bwMode="auto">
              <a:xfrm flipV="1">
                <a:off x="533400" y="4502150"/>
                <a:ext cx="555625" cy="1444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7" name="Freeform 23"/>
              <p:cNvSpPr>
                <a:spLocks/>
              </p:cNvSpPr>
              <p:nvPr/>
            </p:nvSpPr>
            <p:spPr bwMode="auto">
              <a:xfrm>
                <a:off x="3784600" y="6089650"/>
                <a:ext cx="393700" cy="387350"/>
              </a:xfrm>
              <a:custGeom>
                <a:avLst/>
                <a:gdLst>
                  <a:gd name="T0" fmla="*/ 0 w 279"/>
                  <a:gd name="T1" fmla="*/ 2147483647 h 244"/>
                  <a:gd name="T2" fmla="*/ 2147483647 w 279"/>
                  <a:gd name="T3" fmla="*/ 2147483647 h 244"/>
                  <a:gd name="T4" fmla="*/ 2147483647 w 279"/>
                  <a:gd name="T5" fmla="*/ 0 h 244"/>
                  <a:gd name="T6" fmla="*/ 2147483647 w 279"/>
                  <a:gd name="T7" fmla="*/ 2147483647 h 244"/>
                  <a:gd name="T8" fmla="*/ 2147483647 w 279"/>
                  <a:gd name="T9" fmla="*/ 2147483647 h 244"/>
                  <a:gd name="T10" fmla="*/ 2147483647 w 279"/>
                  <a:gd name="T11" fmla="*/ 2147483647 h 244"/>
                  <a:gd name="T12" fmla="*/ 2147483647 w 279"/>
                  <a:gd name="T13" fmla="*/ 2147483647 h 244"/>
                  <a:gd name="T14" fmla="*/ 2147483647 w 279"/>
                  <a:gd name="T15" fmla="*/ 2147483647 h 244"/>
                  <a:gd name="T16" fmla="*/ 2147483647 w 279"/>
                  <a:gd name="T17" fmla="*/ 2147483647 h 244"/>
                  <a:gd name="T18" fmla="*/ 2147483647 w 279"/>
                  <a:gd name="T19" fmla="*/ 2147483647 h 244"/>
                  <a:gd name="T20" fmla="*/ 2147483647 w 279"/>
                  <a:gd name="T21" fmla="*/ 2147483647 h 244"/>
                  <a:gd name="T22" fmla="*/ 2147483647 w 279"/>
                  <a:gd name="T23" fmla="*/ 2147483647 h 244"/>
                  <a:gd name="T24" fmla="*/ 2147483647 w 279"/>
                  <a:gd name="T25" fmla="*/ 2147483647 h 244"/>
                  <a:gd name="T26" fmla="*/ 2147483647 w 279"/>
                  <a:gd name="T27" fmla="*/ 2147483647 h 244"/>
                  <a:gd name="T28" fmla="*/ 2147483647 w 279"/>
                  <a:gd name="T29" fmla="*/ 2147483647 h 244"/>
                  <a:gd name="T30" fmla="*/ 2147483647 w 279"/>
                  <a:gd name="T31" fmla="*/ 2147483647 h 244"/>
                  <a:gd name="T32" fmla="*/ 2147483647 w 279"/>
                  <a:gd name="T33" fmla="*/ 2147483647 h 244"/>
                  <a:gd name="T34" fmla="*/ 2147483647 w 279"/>
                  <a:gd name="T35" fmla="*/ 2147483647 h 244"/>
                  <a:gd name="T36" fmla="*/ 2147483647 w 279"/>
                  <a:gd name="T37" fmla="*/ 2147483647 h 244"/>
                  <a:gd name="T38" fmla="*/ 2147483647 w 279"/>
                  <a:gd name="T39" fmla="*/ 2147483647 h 244"/>
                  <a:gd name="T40" fmla="*/ 2147483647 w 279"/>
                  <a:gd name="T41" fmla="*/ 2147483647 h 244"/>
                  <a:gd name="T42" fmla="*/ 2147483647 w 279"/>
                  <a:gd name="T43" fmla="*/ 2147483647 h 244"/>
                  <a:gd name="T44" fmla="*/ 2147483647 w 279"/>
                  <a:gd name="T45" fmla="*/ 2147483647 h 244"/>
                  <a:gd name="T46" fmla="*/ 2147483647 w 279"/>
                  <a:gd name="T47" fmla="*/ 2147483647 h 244"/>
                  <a:gd name="T48" fmla="*/ 2147483647 w 279"/>
                  <a:gd name="T49" fmla="*/ 2147483647 h 244"/>
                  <a:gd name="T50" fmla="*/ 2147483647 w 279"/>
                  <a:gd name="T51" fmla="*/ 2147483647 h 244"/>
                  <a:gd name="T52" fmla="*/ 2147483647 w 279"/>
                  <a:gd name="T53" fmla="*/ 2147483647 h 244"/>
                  <a:gd name="T54" fmla="*/ 2147483647 w 279"/>
                  <a:gd name="T55" fmla="*/ 2147483647 h 244"/>
                  <a:gd name="T56" fmla="*/ 2147483647 w 279"/>
                  <a:gd name="T57" fmla="*/ 2147483647 h 244"/>
                  <a:gd name="T58" fmla="*/ 2147483647 w 279"/>
                  <a:gd name="T59" fmla="*/ 2147483647 h 244"/>
                  <a:gd name="T60" fmla="*/ 2147483647 w 279"/>
                  <a:gd name="T61" fmla="*/ 2147483647 h 244"/>
                  <a:gd name="T62" fmla="*/ 2147483647 w 279"/>
                  <a:gd name="T63" fmla="*/ 2147483647 h 244"/>
                  <a:gd name="T64" fmla="*/ 2147483647 w 279"/>
                  <a:gd name="T65" fmla="*/ 2147483647 h 244"/>
                  <a:gd name="T66" fmla="*/ 2147483647 w 279"/>
                  <a:gd name="T67" fmla="*/ 2147483647 h 244"/>
                  <a:gd name="T68" fmla="*/ 2147483647 w 279"/>
                  <a:gd name="T69" fmla="*/ 2147483647 h 244"/>
                  <a:gd name="T70" fmla="*/ 2147483647 w 279"/>
                  <a:gd name="T71" fmla="*/ 2147483647 h 244"/>
                  <a:gd name="T72" fmla="*/ 2147483647 w 279"/>
                  <a:gd name="T73" fmla="*/ 2147483647 h 244"/>
                  <a:gd name="T74" fmla="*/ 2147483647 w 279"/>
                  <a:gd name="T75" fmla="*/ 2147483647 h 244"/>
                  <a:gd name="T76" fmla="*/ 2147483647 w 279"/>
                  <a:gd name="T77" fmla="*/ 2147483647 h 244"/>
                  <a:gd name="T78" fmla="*/ 2147483647 w 279"/>
                  <a:gd name="T79" fmla="*/ 2147483647 h 244"/>
                  <a:gd name="T80" fmla="*/ 2147483647 w 279"/>
                  <a:gd name="T81" fmla="*/ 2147483647 h 244"/>
                  <a:gd name="T82" fmla="*/ 2147483647 w 279"/>
                  <a:gd name="T83" fmla="*/ 2147483647 h 244"/>
                  <a:gd name="T84" fmla="*/ 2147483647 w 279"/>
                  <a:gd name="T85" fmla="*/ 2147483647 h 244"/>
                  <a:gd name="T86" fmla="*/ 2147483647 w 279"/>
                  <a:gd name="T87" fmla="*/ 2147483647 h 244"/>
                  <a:gd name="T88" fmla="*/ 2147483647 w 279"/>
                  <a:gd name="T89" fmla="*/ 2147483647 h 244"/>
                  <a:gd name="T90" fmla="*/ 2147483647 w 279"/>
                  <a:gd name="T91" fmla="*/ 2147483647 h 244"/>
                  <a:gd name="T92" fmla="*/ 2147483647 w 279"/>
                  <a:gd name="T93" fmla="*/ 2147483647 h 244"/>
                  <a:gd name="T94" fmla="*/ 2147483647 w 279"/>
                  <a:gd name="T95" fmla="*/ 2147483647 h 244"/>
                  <a:gd name="T96" fmla="*/ 2147483647 w 279"/>
                  <a:gd name="T97" fmla="*/ 2147483647 h 244"/>
                  <a:gd name="T98" fmla="*/ 0 w 279"/>
                  <a:gd name="T99" fmla="*/ 2147483647 h 2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9"/>
                  <a:gd name="T151" fmla="*/ 0 h 244"/>
                  <a:gd name="T152" fmla="*/ 279 w 279"/>
                  <a:gd name="T153" fmla="*/ 244 h 2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9" h="244">
                    <a:moveTo>
                      <a:pt x="0" y="243"/>
                    </a:moveTo>
                    <a:lnTo>
                      <a:pt x="148" y="1"/>
                    </a:lnTo>
                    <a:lnTo>
                      <a:pt x="160" y="0"/>
                    </a:lnTo>
                    <a:lnTo>
                      <a:pt x="167" y="3"/>
                    </a:lnTo>
                    <a:lnTo>
                      <a:pt x="168" y="6"/>
                    </a:lnTo>
                    <a:lnTo>
                      <a:pt x="173" y="5"/>
                    </a:lnTo>
                    <a:lnTo>
                      <a:pt x="177" y="9"/>
                    </a:lnTo>
                    <a:lnTo>
                      <a:pt x="182" y="7"/>
                    </a:lnTo>
                    <a:lnTo>
                      <a:pt x="184" y="12"/>
                    </a:lnTo>
                    <a:lnTo>
                      <a:pt x="190" y="13"/>
                    </a:lnTo>
                    <a:lnTo>
                      <a:pt x="196" y="14"/>
                    </a:lnTo>
                    <a:lnTo>
                      <a:pt x="201" y="15"/>
                    </a:lnTo>
                    <a:lnTo>
                      <a:pt x="205" y="19"/>
                    </a:lnTo>
                    <a:lnTo>
                      <a:pt x="210" y="20"/>
                    </a:lnTo>
                    <a:lnTo>
                      <a:pt x="215" y="23"/>
                    </a:lnTo>
                    <a:lnTo>
                      <a:pt x="222" y="25"/>
                    </a:lnTo>
                    <a:lnTo>
                      <a:pt x="226" y="29"/>
                    </a:lnTo>
                    <a:lnTo>
                      <a:pt x="229" y="32"/>
                    </a:lnTo>
                    <a:lnTo>
                      <a:pt x="231" y="36"/>
                    </a:lnTo>
                    <a:lnTo>
                      <a:pt x="235" y="39"/>
                    </a:lnTo>
                    <a:lnTo>
                      <a:pt x="238" y="45"/>
                    </a:lnTo>
                    <a:lnTo>
                      <a:pt x="242" y="46"/>
                    </a:lnTo>
                    <a:lnTo>
                      <a:pt x="248" y="55"/>
                    </a:lnTo>
                    <a:lnTo>
                      <a:pt x="249" y="58"/>
                    </a:lnTo>
                    <a:lnTo>
                      <a:pt x="255" y="63"/>
                    </a:lnTo>
                    <a:lnTo>
                      <a:pt x="256" y="67"/>
                    </a:lnTo>
                    <a:lnTo>
                      <a:pt x="261" y="71"/>
                    </a:lnTo>
                    <a:lnTo>
                      <a:pt x="261" y="75"/>
                    </a:lnTo>
                    <a:lnTo>
                      <a:pt x="264" y="81"/>
                    </a:lnTo>
                    <a:lnTo>
                      <a:pt x="264" y="86"/>
                    </a:lnTo>
                    <a:lnTo>
                      <a:pt x="266" y="90"/>
                    </a:lnTo>
                    <a:lnTo>
                      <a:pt x="266" y="95"/>
                    </a:lnTo>
                    <a:lnTo>
                      <a:pt x="268" y="99"/>
                    </a:lnTo>
                    <a:lnTo>
                      <a:pt x="267" y="103"/>
                    </a:lnTo>
                    <a:lnTo>
                      <a:pt x="268" y="109"/>
                    </a:lnTo>
                    <a:lnTo>
                      <a:pt x="269" y="113"/>
                    </a:lnTo>
                    <a:lnTo>
                      <a:pt x="273" y="119"/>
                    </a:lnTo>
                    <a:lnTo>
                      <a:pt x="274" y="124"/>
                    </a:lnTo>
                    <a:lnTo>
                      <a:pt x="275" y="128"/>
                    </a:lnTo>
                    <a:lnTo>
                      <a:pt x="276" y="134"/>
                    </a:lnTo>
                    <a:lnTo>
                      <a:pt x="277" y="138"/>
                    </a:lnTo>
                    <a:lnTo>
                      <a:pt x="277" y="143"/>
                    </a:lnTo>
                    <a:lnTo>
                      <a:pt x="277" y="147"/>
                    </a:lnTo>
                    <a:lnTo>
                      <a:pt x="274" y="153"/>
                    </a:lnTo>
                    <a:lnTo>
                      <a:pt x="276" y="156"/>
                    </a:lnTo>
                    <a:lnTo>
                      <a:pt x="277" y="162"/>
                    </a:lnTo>
                    <a:lnTo>
                      <a:pt x="278" y="167"/>
                    </a:lnTo>
                    <a:lnTo>
                      <a:pt x="275" y="172"/>
                    </a:lnTo>
                    <a:lnTo>
                      <a:pt x="271" y="181"/>
                    </a:lnTo>
                    <a:lnTo>
                      <a:pt x="0" y="243"/>
                    </a:lnTo>
                  </a:path>
                </a:pathLst>
              </a:custGeom>
              <a:noFill/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8" name="Arc 24"/>
              <p:cNvSpPr>
                <a:spLocks/>
              </p:cNvSpPr>
              <p:nvPr/>
            </p:nvSpPr>
            <p:spPr bwMode="auto">
              <a:xfrm rot="720000">
                <a:off x="3984625" y="6105525"/>
                <a:ext cx="211138" cy="236538"/>
              </a:xfrm>
              <a:custGeom>
                <a:avLst/>
                <a:gdLst>
                  <a:gd name="T0" fmla="*/ 0 w 21745"/>
                  <a:gd name="T1" fmla="*/ 0 h 21600"/>
                  <a:gd name="T2" fmla="*/ 2147483647 w 21745"/>
                  <a:gd name="T3" fmla="*/ 2147483647 h 21600"/>
                  <a:gd name="T4" fmla="*/ 1179876122 w 21745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745"/>
                  <a:gd name="T10" fmla="*/ 0 h 21600"/>
                  <a:gd name="T11" fmla="*/ 21745 w 217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45" h="21600" fill="none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</a:path>
                  <a:path w="21745" h="21600" stroke="0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  <a:lnTo>
                      <a:pt x="145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9" name="Line 25"/>
              <p:cNvSpPr>
                <a:spLocks noChangeShapeType="1"/>
              </p:cNvSpPr>
              <p:nvPr/>
            </p:nvSpPr>
            <p:spPr bwMode="auto">
              <a:xfrm flipH="1">
                <a:off x="3784600" y="5924550"/>
                <a:ext cx="303213" cy="5508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0" name="Oval 26"/>
              <p:cNvSpPr>
                <a:spLocks noChangeArrowheads="1"/>
              </p:cNvSpPr>
              <p:nvPr/>
            </p:nvSpPr>
            <p:spPr bwMode="auto">
              <a:xfrm rot="19740000">
                <a:off x="4062413" y="6110288"/>
                <a:ext cx="100012" cy="1984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1" name="Line 27"/>
              <p:cNvSpPr>
                <a:spLocks noChangeShapeType="1"/>
              </p:cNvSpPr>
              <p:nvPr/>
            </p:nvSpPr>
            <p:spPr bwMode="auto">
              <a:xfrm flipV="1">
                <a:off x="3784600" y="6330950"/>
                <a:ext cx="555625" cy="1444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2" name="Oval 33"/>
              <p:cNvSpPr>
                <a:spLocks noChangeArrowheads="1"/>
              </p:cNvSpPr>
              <p:nvPr/>
            </p:nvSpPr>
            <p:spPr bwMode="auto">
              <a:xfrm>
                <a:off x="4079875" y="5081588"/>
                <a:ext cx="57150" cy="63500"/>
              </a:xfrm>
              <a:prstGeom prst="ellipse">
                <a:avLst/>
              </a:prstGeom>
              <a:solidFill>
                <a:srgbClr val="037C03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3" name="Oval 34"/>
              <p:cNvSpPr>
                <a:spLocks noChangeArrowheads="1"/>
              </p:cNvSpPr>
              <p:nvPr/>
            </p:nvSpPr>
            <p:spPr bwMode="auto">
              <a:xfrm>
                <a:off x="1504950" y="3649663"/>
                <a:ext cx="57150" cy="63500"/>
              </a:xfrm>
              <a:prstGeom prst="ellipse">
                <a:avLst/>
              </a:prstGeom>
              <a:solidFill>
                <a:srgbClr val="037C03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sp>
          <p:nvSpPr>
            <p:cNvPr id="50" name="Text Box 26"/>
            <p:cNvSpPr txBox="1">
              <a:spLocks noChangeArrowheads="1"/>
            </p:cNvSpPr>
            <p:nvPr/>
          </p:nvSpPr>
          <p:spPr bwMode="auto">
            <a:xfrm>
              <a:off x="3657600" y="753824"/>
              <a:ext cx="809272" cy="5470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X</a:t>
              </a:r>
              <a:endParaRPr lang="en-US" sz="2000" baseline="-25000" dirty="0"/>
            </a:p>
          </p:txBody>
        </p:sp>
        <p:sp>
          <p:nvSpPr>
            <p:cNvPr id="51" name="Text Box 26"/>
            <p:cNvSpPr txBox="1">
              <a:spLocks noChangeArrowheads="1"/>
            </p:cNvSpPr>
            <p:nvPr/>
          </p:nvSpPr>
          <p:spPr bwMode="auto">
            <a:xfrm>
              <a:off x="867127" y="3092412"/>
              <a:ext cx="809272" cy="5470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 smtClean="0"/>
                <a:t>x</a:t>
              </a:r>
              <a:endParaRPr lang="en-US" sz="2000" baseline="-25000" dirty="0"/>
            </a:p>
          </p:txBody>
        </p:sp>
        <p:sp>
          <p:nvSpPr>
            <p:cNvPr id="52" name="Text Box 26"/>
            <p:cNvSpPr txBox="1">
              <a:spLocks noChangeArrowheads="1"/>
            </p:cNvSpPr>
            <p:nvPr/>
          </p:nvSpPr>
          <p:spPr bwMode="auto">
            <a:xfrm>
              <a:off x="3520189" y="4479002"/>
              <a:ext cx="809272" cy="5470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 smtClean="0"/>
                <a:t>x'</a:t>
              </a:r>
              <a:endParaRPr lang="en-US" sz="2000" baseline="-25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Simplest Case: Parallel images</a:t>
            </a:r>
          </a:p>
        </p:txBody>
      </p:sp>
      <p:graphicFrame>
        <p:nvGraphicFramePr>
          <p:cNvPr id="12290" name="Object 34"/>
          <p:cNvGraphicFramePr>
            <a:graphicFrameLocks noChangeAspect="1"/>
          </p:cNvGraphicFramePr>
          <p:nvPr>
            <p:ph sz="half" idx="1"/>
          </p:nvPr>
        </p:nvGraphicFramePr>
        <p:xfrm>
          <a:off x="4438650" y="1438275"/>
          <a:ext cx="3257550" cy="542925"/>
        </p:xfrm>
        <a:graphic>
          <a:graphicData uri="http://schemas.openxmlformats.org/presentationml/2006/ole">
            <p:oleObj spid="_x0000_s12290" name="Equation" r:id="rId4" imgW="1371600" imgH="228600" progId="Equation.3">
              <p:embed/>
            </p:oleObj>
          </a:graphicData>
        </a:graphic>
      </p:graphicFrame>
      <p:graphicFrame>
        <p:nvGraphicFramePr>
          <p:cNvPr id="12291" name="Object 31"/>
          <p:cNvGraphicFramePr>
            <a:graphicFrameLocks noChangeAspect="1"/>
          </p:cNvGraphicFramePr>
          <p:nvPr>
            <p:ph sz="quarter" idx="2"/>
          </p:nvPr>
        </p:nvGraphicFramePr>
        <p:xfrm>
          <a:off x="4460875" y="3219450"/>
          <a:ext cx="3270250" cy="1498600"/>
        </p:xfrm>
        <a:graphic>
          <a:graphicData uri="http://schemas.openxmlformats.org/presentationml/2006/ole">
            <p:oleObj spid="_x0000_s12291" name="Equation" r:id="rId5" imgW="1523880" imgH="698400" progId="Equation.3">
              <p:embed/>
            </p:oleObj>
          </a:graphicData>
        </a:graphic>
      </p:graphicFrame>
      <p:sp>
        <p:nvSpPr>
          <p:cNvPr id="12294" name="Text Box 33"/>
          <p:cNvSpPr txBox="1">
            <a:spLocks noChangeArrowheads="1"/>
          </p:cNvSpPr>
          <p:nvPr/>
        </p:nvSpPr>
        <p:spPr bwMode="auto">
          <a:xfrm>
            <a:off x="4595813" y="989013"/>
            <a:ext cx="2795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Epipolar constraint:</a:t>
            </a:r>
          </a:p>
        </p:txBody>
      </p:sp>
      <p:graphicFrame>
        <p:nvGraphicFramePr>
          <p:cNvPr id="616484" name="Object 36"/>
          <p:cNvGraphicFramePr>
            <a:graphicFrameLocks noChangeAspect="1"/>
          </p:cNvGraphicFramePr>
          <p:nvPr>
            <p:ph sz="quarter" idx="3"/>
          </p:nvPr>
        </p:nvGraphicFramePr>
        <p:xfrm>
          <a:off x="304800" y="4953000"/>
          <a:ext cx="8153400" cy="1409700"/>
        </p:xfrm>
        <a:graphic>
          <a:graphicData uri="http://schemas.openxmlformats.org/presentationml/2006/ole">
            <p:oleObj spid="_x0000_s12292" name="Equation" r:id="rId6" imgW="4114800" imgH="711000" progId="Equation.3">
              <p:embed/>
            </p:oleObj>
          </a:graphicData>
        </a:graphic>
      </p:graphicFrame>
      <p:sp>
        <p:nvSpPr>
          <p:cNvPr id="12295" name="Text Box 38"/>
          <p:cNvSpPr txBox="1">
            <a:spLocks noChangeArrowheads="1"/>
          </p:cNvSpPr>
          <p:nvPr/>
        </p:nvSpPr>
        <p:spPr bwMode="auto">
          <a:xfrm>
            <a:off x="4953000" y="2286000"/>
            <a:ext cx="279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</a:rPr>
              <a:t>R = I	    t</a:t>
            </a:r>
            <a:r>
              <a:rPr lang="en-US">
                <a:latin typeface="Times New Roman" pitchFamily="18" charset="0"/>
              </a:rPr>
              <a:t> = (</a:t>
            </a:r>
            <a:r>
              <a:rPr lang="en-US" i="1">
                <a:latin typeface="Times New Roman" pitchFamily="18" charset="0"/>
              </a:rPr>
              <a:t>T</a:t>
            </a:r>
            <a:r>
              <a:rPr lang="en-US">
                <a:latin typeface="Times New Roman" pitchFamily="18" charset="0"/>
              </a:rPr>
              <a:t>, 0, 0)</a:t>
            </a:r>
          </a:p>
        </p:txBody>
      </p:sp>
      <p:sp>
        <p:nvSpPr>
          <p:cNvPr id="616489" name="Text Box 41"/>
          <p:cNvSpPr txBox="1">
            <a:spLocks noChangeArrowheads="1"/>
          </p:cNvSpPr>
          <p:nvPr/>
        </p:nvSpPr>
        <p:spPr bwMode="auto">
          <a:xfrm>
            <a:off x="685800" y="6364288"/>
            <a:ext cx="59041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The y-coordinates of corresponding points are the </a:t>
            </a:r>
            <a:r>
              <a:rPr lang="en-US" dirty="0" smtClean="0"/>
              <a:t>same</a:t>
            </a:r>
            <a:endParaRPr lang="en-US" dirty="0"/>
          </a:p>
        </p:txBody>
      </p:sp>
      <p:grpSp>
        <p:nvGrpSpPr>
          <p:cNvPr id="12297" name="Group 42"/>
          <p:cNvGrpSpPr>
            <a:grpSpLocks/>
          </p:cNvGrpSpPr>
          <p:nvPr/>
        </p:nvGrpSpPr>
        <p:grpSpPr bwMode="auto">
          <a:xfrm>
            <a:off x="533400" y="1033463"/>
            <a:ext cx="3124200" cy="3690937"/>
            <a:chOff x="336" y="603"/>
            <a:chExt cx="2832" cy="3477"/>
          </a:xfrm>
        </p:grpSpPr>
        <p:sp>
          <p:nvSpPr>
            <p:cNvPr id="12302" name="Freeform 43"/>
            <p:cNvSpPr>
              <a:spLocks/>
            </p:cNvSpPr>
            <p:nvPr/>
          </p:nvSpPr>
          <p:spPr bwMode="auto">
            <a:xfrm>
              <a:off x="2193" y="603"/>
              <a:ext cx="769" cy="529"/>
            </a:xfrm>
            <a:custGeom>
              <a:avLst/>
              <a:gdLst>
                <a:gd name="T0" fmla="*/ 42 w 865"/>
                <a:gd name="T1" fmla="*/ 0 h 529"/>
                <a:gd name="T2" fmla="*/ 36 w 865"/>
                <a:gd name="T3" fmla="*/ 24 h 529"/>
                <a:gd name="T4" fmla="*/ 36 w 865"/>
                <a:gd name="T5" fmla="*/ 48 h 529"/>
                <a:gd name="T6" fmla="*/ 24 w 865"/>
                <a:gd name="T7" fmla="*/ 72 h 529"/>
                <a:gd name="T8" fmla="*/ 18 w 865"/>
                <a:gd name="T9" fmla="*/ 96 h 529"/>
                <a:gd name="T10" fmla="*/ 18 w 865"/>
                <a:gd name="T11" fmla="*/ 120 h 529"/>
                <a:gd name="T12" fmla="*/ 18 w 865"/>
                <a:gd name="T13" fmla="*/ 144 h 529"/>
                <a:gd name="T14" fmla="*/ 12 w 865"/>
                <a:gd name="T15" fmla="*/ 168 h 529"/>
                <a:gd name="T16" fmla="*/ 6 w 865"/>
                <a:gd name="T17" fmla="*/ 192 h 529"/>
                <a:gd name="T18" fmla="*/ 0 w 865"/>
                <a:gd name="T19" fmla="*/ 216 h 529"/>
                <a:gd name="T20" fmla="*/ 0 w 865"/>
                <a:gd name="T21" fmla="*/ 240 h 529"/>
                <a:gd name="T22" fmla="*/ 0 w 865"/>
                <a:gd name="T23" fmla="*/ 264 h 529"/>
                <a:gd name="T24" fmla="*/ 6 w 865"/>
                <a:gd name="T25" fmla="*/ 288 h 529"/>
                <a:gd name="T26" fmla="*/ 6 w 865"/>
                <a:gd name="T27" fmla="*/ 312 h 529"/>
                <a:gd name="T28" fmla="*/ 12 w 865"/>
                <a:gd name="T29" fmla="*/ 336 h 529"/>
                <a:gd name="T30" fmla="*/ 12 w 865"/>
                <a:gd name="T31" fmla="*/ 360 h 529"/>
                <a:gd name="T32" fmla="*/ 18 w 865"/>
                <a:gd name="T33" fmla="*/ 384 h 529"/>
                <a:gd name="T34" fmla="*/ 18 w 865"/>
                <a:gd name="T35" fmla="*/ 408 h 529"/>
                <a:gd name="T36" fmla="*/ 24 w 865"/>
                <a:gd name="T37" fmla="*/ 432 h 529"/>
                <a:gd name="T38" fmla="*/ 29 w 865"/>
                <a:gd name="T39" fmla="*/ 456 h 529"/>
                <a:gd name="T40" fmla="*/ 421 w 865"/>
                <a:gd name="T41" fmla="*/ 528 h 529"/>
                <a:gd name="T42" fmla="*/ 397 w 865"/>
                <a:gd name="T43" fmla="*/ 480 h 529"/>
                <a:gd name="T44" fmla="*/ 391 w 865"/>
                <a:gd name="T45" fmla="*/ 456 h 529"/>
                <a:gd name="T46" fmla="*/ 385 w 865"/>
                <a:gd name="T47" fmla="*/ 420 h 529"/>
                <a:gd name="T48" fmla="*/ 380 w 865"/>
                <a:gd name="T49" fmla="*/ 396 h 529"/>
                <a:gd name="T50" fmla="*/ 373 w 865"/>
                <a:gd name="T51" fmla="*/ 372 h 529"/>
                <a:gd name="T52" fmla="*/ 367 w 865"/>
                <a:gd name="T53" fmla="*/ 348 h 529"/>
                <a:gd name="T54" fmla="*/ 367 w 865"/>
                <a:gd name="T55" fmla="*/ 324 h 529"/>
                <a:gd name="T56" fmla="*/ 367 w 865"/>
                <a:gd name="T57" fmla="*/ 288 h 529"/>
                <a:gd name="T58" fmla="*/ 367 w 865"/>
                <a:gd name="T59" fmla="*/ 264 h 529"/>
                <a:gd name="T60" fmla="*/ 367 w 865"/>
                <a:gd name="T61" fmla="*/ 240 h 529"/>
                <a:gd name="T62" fmla="*/ 380 w 865"/>
                <a:gd name="T63" fmla="*/ 216 h 529"/>
                <a:gd name="T64" fmla="*/ 380 w 865"/>
                <a:gd name="T65" fmla="*/ 192 h 529"/>
                <a:gd name="T66" fmla="*/ 385 w 865"/>
                <a:gd name="T67" fmla="*/ 168 h 529"/>
                <a:gd name="T68" fmla="*/ 397 w 865"/>
                <a:gd name="T69" fmla="*/ 156 h 529"/>
                <a:gd name="T70" fmla="*/ 397 w 865"/>
                <a:gd name="T71" fmla="*/ 132 h 529"/>
                <a:gd name="T72" fmla="*/ 409 w 865"/>
                <a:gd name="T73" fmla="*/ 108 h 529"/>
                <a:gd name="T74" fmla="*/ 421 w 865"/>
                <a:gd name="T75" fmla="*/ 96 h 529"/>
                <a:gd name="T76" fmla="*/ 427 w 865"/>
                <a:gd name="T77" fmla="*/ 72 h 529"/>
                <a:gd name="T78" fmla="*/ 42 w 865"/>
                <a:gd name="T79" fmla="*/ 0 h 52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65"/>
                <a:gd name="T121" fmla="*/ 0 h 529"/>
                <a:gd name="T122" fmla="*/ 865 w 865"/>
                <a:gd name="T123" fmla="*/ 529 h 52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65" h="529">
                  <a:moveTo>
                    <a:pt x="84" y="0"/>
                  </a:moveTo>
                  <a:lnTo>
                    <a:pt x="72" y="24"/>
                  </a:lnTo>
                  <a:lnTo>
                    <a:pt x="72" y="48"/>
                  </a:lnTo>
                  <a:lnTo>
                    <a:pt x="48" y="72"/>
                  </a:lnTo>
                  <a:lnTo>
                    <a:pt x="36" y="96"/>
                  </a:lnTo>
                  <a:lnTo>
                    <a:pt x="36" y="120"/>
                  </a:lnTo>
                  <a:lnTo>
                    <a:pt x="36" y="144"/>
                  </a:lnTo>
                  <a:lnTo>
                    <a:pt x="24" y="168"/>
                  </a:lnTo>
                  <a:lnTo>
                    <a:pt x="12" y="192"/>
                  </a:lnTo>
                  <a:lnTo>
                    <a:pt x="0" y="216"/>
                  </a:lnTo>
                  <a:lnTo>
                    <a:pt x="0" y="240"/>
                  </a:lnTo>
                  <a:lnTo>
                    <a:pt x="0" y="264"/>
                  </a:lnTo>
                  <a:lnTo>
                    <a:pt x="12" y="288"/>
                  </a:lnTo>
                  <a:lnTo>
                    <a:pt x="12" y="312"/>
                  </a:lnTo>
                  <a:lnTo>
                    <a:pt x="24" y="336"/>
                  </a:lnTo>
                  <a:lnTo>
                    <a:pt x="24" y="360"/>
                  </a:lnTo>
                  <a:lnTo>
                    <a:pt x="36" y="384"/>
                  </a:lnTo>
                  <a:lnTo>
                    <a:pt x="36" y="408"/>
                  </a:lnTo>
                  <a:lnTo>
                    <a:pt x="48" y="432"/>
                  </a:lnTo>
                  <a:lnTo>
                    <a:pt x="60" y="456"/>
                  </a:lnTo>
                  <a:lnTo>
                    <a:pt x="852" y="528"/>
                  </a:lnTo>
                  <a:lnTo>
                    <a:pt x="804" y="480"/>
                  </a:lnTo>
                  <a:lnTo>
                    <a:pt x="792" y="456"/>
                  </a:lnTo>
                  <a:lnTo>
                    <a:pt x="780" y="420"/>
                  </a:lnTo>
                  <a:lnTo>
                    <a:pt x="768" y="396"/>
                  </a:lnTo>
                  <a:lnTo>
                    <a:pt x="756" y="372"/>
                  </a:lnTo>
                  <a:lnTo>
                    <a:pt x="744" y="348"/>
                  </a:lnTo>
                  <a:lnTo>
                    <a:pt x="744" y="324"/>
                  </a:lnTo>
                  <a:lnTo>
                    <a:pt x="744" y="288"/>
                  </a:lnTo>
                  <a:lnTo>
                    <a:pt x="744" y="264"/>
                  </a:lnTo>
                  <a:lnTo>
                    <a:pt x="744" y="240"/>
                  </a:lnTo>
                  <a:lnTo>
                    <a:pt x="768" y="216"/>
                  </a:lnTo>
                  <a:lnTo>
                    <a:pt x="768" y="192"/>
                  </a:lnTo>
                  <a:lnTo>
                    <a:pt x="780" y="168"/>
                  </a:lnTo>
                  <a:lnTo>
                    <a:pt x="804" y="156"/>
                  </a:lnTo>
                  <a:lnTo>
                    <a:pt x="804" y="132"/>
                  </a:lnTo>
                  <a:lnTo>
                    <a:pt x="828" y="108"/>
                  </a:lnTo>
                  <a:lnTo>
                    <a:pt x="852" y="96"/>
                  </a:lnTo>
                  <a:lnTo>
                    <a:pt x="864" y="72"/>
                  </a:lnTo>
                  <a:lnTo>
                    <a:pt x="84" y="0"/>
                  </a:lnTo>
                </a:path>
              </a:pathLst>
            </a:custGeom>
            <a:gradFill rotWithShape="0">
              <a:gsLst>
                <a:gs pos="0">
                  <a:srgbClr val="012501"/>
                </a:gs>
                <a:gs pos="100000">
                  <a:srgbClr val="037C03"/>
                </a:gs>
              </a:gsLst>
              <a:lin ang="18900000" scaled="1"/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Line 44"/>
            <p:cNvSpPr>
              <a:spLocks noChangeShapeType="1"/>
            </p:cNvSpPr>
            <p:nvPr/>
          </p:nvSpPr>
          <p:spPr bwMode="auto">
            <a:xfrm>
              <a:off x="561" y="2715"/>
              <a:ext cx="2048" cy="1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4" name="Freeform 45"/>
            <p:cNvSpPr>
              <a:spLocks/>
            </p:cNvSpPr>
            <p:nvPr/>
          </p:nvSpPr>
          <p:spPr bwMode="auto">
            <a:xfrm>
              <a:off x="966" y="768"/>
              <a:ext cx="1557" cy="1551"/>
            </a:xfrm>
            <a:custGeom>
              <a:avLst/>
              <a:gdLst>
                <a:gd name="T0" fmla="*/ 0 w 1557"/>
                <a:gd name="T1" fmla="*/ 1551 h 1551"/>
                <a:gd name="T2" fmla="*/ 1557 w 1557"/>
                <a:gd name="T3" fmla="*/ 0 h 1551"/>
                <a:gd name="T4" fmla="*/ 0 60000 65536"/>
                <a:gd name="T5" fmla="*/ 0 60000 65536"/>
                <a:gd name="T6" fmla="*/ 0 w 1557"/>
                <a:gd name="T7" fmla="*/ 0 h 1551"/>
                <a:gd name="T8" fmla="*/ 1557 w 1557"/>
                <a:gd name="T9" fmla="*/ 1551 h 15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57" h="1551">
                  <a:moveTo>
                    <a:pt x="0" y="1551"/>
                  </a:moveTo>
                  <a:lnTo>
                    <a:pt x="1557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5" name="Freeform 46"/>
            <p:cNvSpPr>
              <a:spLocks/>
            </p:cNvSpPr>
            <p:nvPr/>
          </p:nvSpPr>
          <p:spPr bwMode="auto">
            <a:xfrm>
              <a:off x="433" y="1569"/>
              <a:ext cx="769" cy="1261"/>
            </a:xfrm>
            <a:custGeom>
              <a:avLst/>
              <a:gdLst>
                <a:gd name="T0" fmla="*/ 0 w 865"/>
                <a:gd name="T1" fmla="*/ 828 h 1261"/>
                <a:gd name="T2" fmla="*/ 427 w 865"/>
                <a:gd name="T3" fmla="*/ 1260 h 1261"/>
                <a:gd name="T4" fmla="*/ 427 w 865"/>
                <a:gd name="T5" fmla="*/ 414 h 1261"/>
                <a:gd name="T6" fmla="*/ 0 w 865"/>
                <a:gd name="T7" fmla="*/ 0 h 1261"/>
                <a:gd name="T8" fmla="*/ 0 w 865"/>
                <a:gd name="T9" fmla="*/ 828 h 1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5"/>
                <a:gd name="T16" fmla="*/ 0 h 1261"/>
                <a:gd name="T17" fmla="*/ 865 w 865"/>
                <a:gd name="T18" fmla="*/ 1261 h 1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5" h="1261">
                  <a:moveTo>
                    <a:pt x="0" y="828"/>
                  </a:moveTo>
                  <a:lnTo>
                    <a:pt x="864" y="1260"/>
                  </a:lnTo>
                  <a:lnTo>
                    <a:pt x="864" y="414"/>
                  </a:lnTo>
                  <a:lnTo>
                    <a:pt x="0" y="0"/>
                  </a:lnTo>
                  <a:lnTo>
                    <a:pt x="0" y="828"/>
                  </a:lnTo>
                </a:path>
              </a:pathLst>
            </a:custGeom>
            <a:solidFill>
              <a:srgbClr val="FEBF02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6" name="Freeform 47"/>
            <p:cNvSpPr>
              <a:spLocks/>
            </p:cNvSpPr>
            <p:nvPr/>
          </p:nvSpPr>
          <p:spPr bwMode="auto">
            <a:xfrm>
              <a:off x="2514" y="768"/>
              <a:ext cx="74" cy="2463"/>
            </a:xfrm>
            <a:custGeom>
              <a:avLst/>
              <a:gdLst>
                <a:gd name="T0" fmla="*/ 74 w 74"/>
                <a:gd name="T1" fmla="*/ 2463 h 2463"/>
                <a:gd name="T2" fmla="*/ 0 w 74"/>
                <a:gd name="T3" fmla="*/ 0 h 2463"/>
                <a:gd name="T4" fmla="*/ 0 60000 65536"/>
                <a:gd name="T5" fmla="*/ 0 60000 65536"/>
                <a:gd name="T6" fmla="*/ 0 w 74"/>
                <a:gd name="T7" fmla="*/ 0 h 2463"/>
                <a:gd name="T8" fmla="*/ 74 w 74"/>
                <a:gd name="T9" fmla="*/ 2463 h 246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" h="2463">
                  <a:moveTo>
                    <a:pt x="74" y="246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7" name="Freeform 48"/>
            <p:cNvSpPr>
              <a:spLocks/>
            </p:cNvSpPr>
            <p:nvPr/>
          </p:nvSpPr>
          <p:spPr bwMode="auto">
            <a:xfrm>
              <a:off x="2396" y="2651"/>
              <a:ext cx="769" cy="1261"/>
            </a:xfrm>
            <a:custGeom>
              <a:avLst/>
              <a:gdLst>
                <a:gd name="T0" fmla="*/ 0 w 865"/>
                <a:gd name="T1" fmla="*/ 828 h 1261"/>
                <a:gd name="T2" fmla="*/ 427 w 865"/>
                <a:gd name="T3" fmla="*/ 1260 h 1261"/>
                <a:gd name="T4" fmla="*/ 427 w 865"/>
                <a:gd name="T5" fmla="*/ 414 h 1261"/>
                <a:gd name="T6" fmla="*/ 0 w 865"/>
                <a:gd name="T7" fmla="*/ 0 h 1261"/>
                <a:gd name="T8" fmla="*/ 0 w 865"/>
                <a:gd name="T9" fmla="*/ 828 h 1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5"/>
                <a:gd name="T16" fmla="*/ 0 h 1261"/>
                <a:gd name="T17" fmla="*/ 865 w 865"/>
                <a:gd name="T18" fmla="*/ 1261 h 1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5" h="1261">
                  <a:moveTo>
                    <a:pt x="0" y="828"/>
                  </a:moveTo>
                  <a:lnTo>
                    <a:pt x="864" y="1260"/>
                  </a:lnTo>
                  <a:lnTo>
                    <a:pt x="864" y="414"/>
                  </a:lnTo>
                  <a:lnTo>
                    <a:pt x="0" y="0"/>
                  </a:lnTo>
                  <a:lnTo>
                    <a:pt x="0" y="828"/>
                  </a:lnTo>
                </a:path>
              </a:pathLst>
            </a:custGeom>
            <a:solidFill>
              <a:srgbClr val="FEBF02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8" name="Line 49"/>
            <p:cNvSpPr>
              <a:spLocks noChangeShapeType="1"/>
            </p:cNvSpPr>
            <p:nvPr/>
          </p:nvSpPr>
          <p:spPr bwMode="auto">
            <a:xfrm flipV="1">
              <a:off x="561" y="2319"/>
              <a:ext cx="405" cy="3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9" name="Line 50"/>
            <p:cNvSpPr>
              <a:spLocks noChangeShapeType="1"/>
            </p:cNvSpPr>
            <p:nvPr/>
          </p:nvSpPr>
          <p:spPr bwMode="auto">
            <a:xfrm flipH="1" flipV="1">
              <a:off x="2588" y="3231"/>
              <a:ext cx="21" cy="6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0" name="Freeform 51"/>
            <p:cNvSpPr>
              <a:spLocks/>
            </p:cNvSpPr>
            <p:nvPr/>
          </p:nvSpPr>
          <p:spPr bwMode="auto">
            <a:xfrm>
              <a:off x="336" y="2684"/>
              <a:ext cx="248" cy="244"/>
            </a:xfrm>
            <a:custGeom>
              <a:avLst/>
              <a:gdLst>
                <a:gd name="T0" fmla="*/ 0 w 279"/>
                <a:gd name="T1" fmla="*/ 243 h 244"/>
                <a:gd name="T2" fmla="*/ 73 w 279"/>
                <a:gd name="T3" fmla="*/ 1 h 244"/>
                <a:gd name="T4" fmla="*/ 79 w 279"/>
                <a:gd name="T5" fmla="*/ 0 h 244"/>
                <a:gd name="T6" fmla="*/ 82 w 279"/>
                <a:gd name="T7" fmla="*/ 3 h 244"/>
                <a:gd name="T8" fmla="*/ 82 w 279"/>
                <a:gd name="T9" fmla="*/ 6 h 244"/>
                <a:gd name="T10" fmla="*/ 85 w 279"/>
                <a:gd name="T11" fmla="*/ 5 h 244"/>
                <a:gd name="T12" fmla="*/ 87 w 279"/>
                <a:gd name="T13" fmla="*/ 9 h 244"/>
                <a:gd name="T14" fmla="*/ 90 w 279"/>
                <a:gd name="T15" fmla="*/ 7 h 244"/>
                <a:gd name="T16" fmla="*/ 92 w 279"/>
                <a:gd name="T17" fmla="*/ 12 h 244"/>
                <a:gd name="T18" fmla="*/ 93 w 279"/>
                <a:gd name="T19" fmla="*/ 13 h 244"/>
                <a:gd name="T20" fmla="*/ 97 w 279"/>
                <a:gd name="T21" fmla="*/ 14 h 244"/>
                <a:gd name="T22" fmla="*/ 99 w 279"/>
                <a:gd name="T23" fmla="*/ 15 h 244"/>
                <a:gd name="T24" fmla="*/ 101 w 279"/>
                <a:gd name="T25" fmla="*/ 19 h 244"/>
                <a:gd name="T26" fmla="*/ 104 w 279"/>
                <a:gd name="T27" fmla="*/ 20 h 244"/>
                <a:gd name="T28" fmla="*/ 106 w 279"/>
                <a:gd name="T29" fmla="*/ 23 h 244"/>
                <a:gd name="T30" fmla="*/ 110 w 279"/>
                <a:gd name="T31" fmla="*/ 25 h 244"/>
                <a:gd name="T32" fmla="*/ 111 w 279"/>
                <a:gd name="T33" fmla="*/ 29 h 244"/>
                <a:gd name="T34" fmla="*/ 113 w 279"/>
                <a:gd name="T35" fmla="*/ 32 h 244"/>
                <a:gd name="T36" fmla="*/ 114 w 279"/>
                <a:gd name="T37" fmla="*/ 36 h 244"/>
                <a:gd name="T38" fmla="*/ 116 w 279"/>
                <a:gd name="T39" fmla="*/ 39 h 244"/>
                <a:gd name="T40" fmla="*/ 117 w 279"/>
                <a:gd name="T41" fmla="*/ 45 h 244"/>
                <a:gd name="T42" fmla="*/ 119 w 279"/>
                <a:gd name="T43" fmla="*/ 46 h 244"/>
                <a:gd name="T44" fmla="*/ 123 w 279"/>
                <a:gd name="T45" fmla="*/ 55 h 244"/>
                <a:gd name="T46" fmla="*/ 123 w 279"/>
                <a:gd name="T47" fmla="*/ 58 h 244"/>
                <a:gd name="T48" fmla="*/ 126 w 279"/>
                <a:gd name="T49" fmla="*/ 63 h 244"/>
                <a:gd name="T50" fmla="*/ 126 w 279"/>
                <a:gd name="T51" fmla="*/ 67 h 244"/>
                <a:gd name="T52" fmla="*/ 129 w 279"/>
                <a:gd name="T53" fmla="*/ 71 h 244"/>
                <a:gd name="T54" fmla="*/ 129 w 279"/>
                <a:gd name="T55" fmla="*/ 75 h 244"/>
                <a:gd name="T56" fmla="*/ 131 w 279"/>
                <a:gd name="T57" fmla="*/ 81 h 244"/>
                <a:gd name="T58" fmla="*/ 131 w 279"/>
                <a:gd name="T59" fmla="*/ 86 h 244"/>
                <a:gd name="T60" fmla="*/ 132 w 279"/>
                <a:gd name="T61" fmla="*/ 90 h 244"/>
                <a:gd name="T62" fmla="*/ 132 w 279"/>
                <a:gd name="T63" fmla="*/ 95 h 244"/>
                <a:gd name="T64" fmla="*/ 132 w 279"/>
                <a:gd name="T65" fmla="*/ 99 h 244"/>
                <a:gd name="T66" fmla="*/ 132 w 279"/>
                <a:gd name="T67" fmla="*/ 103 h 244"/>
                <a:gd name="T68" fmla="*/ 132 w 279"/>
                <a:gd name="T69" fmla="*/ 109 h 244"/>
                <a:gd name="T70" fmla="*/ 132 w 279"/>
                <a:gd name="T71" fmla="*/ 113 h 244"/>
                <a:gd name="T72" fmla="*/ 135 w 279"/>
                <a:gd name="T73" fmla="*/ 119 h 244"/>
                <a:gd name="T74" fmla="*/ 136 w 279"/>
                <a:gd name="T75" fmla="*/ 124 h 244"/>
                <a:gd name="T76" fmla="*/ 136 w 279"/>
                <a:gd name="T77" fmla="*/ 128 h 244"/>
                <a:gd name="T78" fmla="*/ 136 w 279"/>
                <a:gd name="T79" fmla="*/ 134 h 244"/>
                <a:gd name="T80" fmla="*/ 137 w 279"/>
                <a:gd name="T81" fmla="*/ 138 h 244"/>
                <a:gd name="T82" fmla="*/ 137 w 279"/>
                <a:gd name="T83" fmla="*/ 143 h 244"/>
                <a:gd name="T84" fmla="*/ 137 w 279"/>
                <a:gd name="T85" fmla="*/ 147 h 244"/>
                <a:gd name="T86" fmla="*/ 136 w 279"/>
                <a:gd name="T87" fmla="*/ 153 h 244"/>
                <a:gd name="T88" fmla="*/ 136 w 279"/>
                <a:gd name="T89" fmla="*/ 156 h 244"/>
                <a:gd name="T90" fmla="*/ 137 w 279"/>
                <a:gd name="T91" fmla="*/ 162 h 244"/>
                <a:gd name="T92" fmla="*/ 138 w 279"/>
                <a:gd name="T93" fmla="*/ 167 h 244"/>
                <a:gd name="T94" fmla="*/ 136 w 279"/>
                <a:gd name="T95" fmla="*/ 172 h 244"/>
                <a:gd name="T96" fmla="*/ 133 w 279"/>
                <a:gd name="T97" fmla="*/ 181 h 244"/>
                <a:gd name="T98" fmla="*/ 0 w 279"/>
                <a:gd name="T99" fmla="*/ 243 h 2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9"/>
                <a:gd name="T151" fmla="*/ 0 h 244"/>
                <a:gd name="T152" fmla="*/ 279 w 279"/>
                <a:gd name="T153" fmla="*/ 244 h 24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9" h="244">
                  <a:moveTo>
                    <a:pt x="0" y="243"/>
                  </a:moveTo>
                  <a:lnTo>
                    <a:pt x="148" y="1"/>
                  </a:lnTo>
                  <a:lnTo>
                    <a:pt x="160" y="0"/>
                  </a:lnTo>
                  <a:lnTo>
                    <a:pt x="167" y="3"/>
                  </a:lnTo>
                  <a:lnTo>
                    <a:pt x="168" y="6"/>
                  </a:lnTo>
                  <a:lnTo>
                    <a:pt x="173" y="5"/>
                  </a:lnTo>
                  <a:lnTo>
                    <a:pt x="177" y="9"/>
                  </a:lnTo>
                  <a:lnTo>
                    <a:pt x="182" y="7"/>
                  </a:lnTo>
                  <a:lnTo>
                    <a:pt x="184" y="12"/>
                  </a:lnTo>
                  <a:lnTo>
                    <a:pt x="190" y="13"/>
                  </a:lnTo>
                  <a:lnTo>
                    <a:pt x="196" y="14"/>
                  </a:lnTo>
                  <a:lnTo>
                    <a:pt x="201" y="15"/>
                  </a:lnTo>
                  <a:lnTo>
                    <a:pt x="205" y="19"/>
                  </a:lnTo>
                  <a:lnTo>
                    <a:pt x="210" y="20"/>
                  </a:lnTo>
                  <a:lnTo>
                    <a:pt x="215" y="23"/>
                  </a:lnTo>
                  <a:lnTo>
                    <a:pt x="222" y="25"/>
                  </a:lnTo>
                  <a:lnTo>
                    <a:pt x="226" y="29"/>
                  </a:lnTo>
                  <a:lnTo>
                    <a:pt x="229" y="32"/>
                  </a:lnTo>
                  <a:lnTo>
                    <a:pt x="231" y="36"/>
                  </a:lnTo>
                  <a:lnTo>
                    <a:pt x="235" y="39"/>
                  </a:lnTo>
                  <a:lnTo>
                    <a:pt x="238" y="45"/>
                  </a:lnTo>
                  <a:lnTo>
                    <a:pt x="242" y="46"/>
                  </a:lnTo>
                  <a:lnTo>
                    <a:pt x="248" y="55"/>
                  </a:lnTo>
                  <a:lnTo>
                    <a:pt x="249" y="58"/>
                  </a:lnTo>
                  <a:lnTo>
                    <a:pt x="255" y="63"/>
                  </a:lnTo>
                  <a:lnTo>
                    <a:pt x="256" y="67"/>
                  </a:lnTo>
                  <a:lnTo>
                    <a:pt x="261" y="71"/>
                  </a:lnTo>
                  <a:lnTo>
                    <a:pt x="261" y="75"/>
                  </a:lnTo>
                  <a:lnTo>
                    <a:pt x="264" y="81"/>
                  </a:lnTo>
                  <a:lnTo>
                    <a:pt x="264" y="86"/>
                  </a:lnTo>
                  <a:lnTo>
                    <a:pt x="266" y="90"/>
                  </a:lnTo>
                  <a:lnTo>
                    <a:pt x="266" y="95"/>
                  </a:lnTo>
                  <a:lnTo>
                    <a:pt x="268" y="99"/>
                  </a:lnTo>
                  <a:lnTo>
                    <a:pt x="267" y="103"/>
                  </a:lnTo>
                  <a:lnTo>
                    <a:pt x="268" y="109"/>
                  </a:lnTo>
                  <a:lnTo>
                    <a:pt x="269" y="113"/>
                  </a:lnTo>
                  <a:lnTo>
                    <a:pt x="273" y="119"/>
                  </a:lnTo>
                  <a:lnTo>
                    <a:pt x="274" y="124"/>
                  </a:lnTo>
                  <a:lnTo>
                    <a:pt x="275" y="128"/>
                  </a:lnTo>
                  <a:lnTo>
                    <a:pt x="276" y="134"/>
                  </a:lnTo>
                  <a:lnTo>
                    <a:pt x="277" y="138"/>
                  </a:lnTo>
                  <a:lnTo>
                    <a:pt x="277" y="143"/>
                  </a:lnTo>
                  <a:lnTo>
                    <a:pt x="277" y="147"/>
                  </a:lnTo>
                  <a:lnTo>
                    <a:pt x="274" y="153"/>
                  </a:lnTo>
                  <a:lnTo>
                    <a:pt x="276" y="156"/>
                  </a:lnTo>
                  <a:lnTo>
                    <a:pt x="277" y="162"/>
                  </a:lnTo>
                  <a:lnTo>
                    <a:pt x="278" y="167"/>
                  </a:lnTo>
                  <a:lnTo>
                    <a:pt x="275" y="172"/>
                  </a:lnTo>
                  <a:lnTo>
                    <a:pt x="271" y="181"/>
                  </a:lnTo>
                  <a:lnTo>
                    <a:pt x="0" y="243"/>
                  </a:lnTo>
                </a:path>
              </a:pathLst>
            </a:custGeom>
            <a:noFill/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1" name="Arc 52"/>
            <p:cNvSpPr>
              <a:spLocks/>
            </p:cNvSpPr>
            <p:nvPr/>
          </p:nvSpPr>
          <p:spPr bwMode="auto">
            <a:xfrm rot="720000">
              <a:off x="462" y="2694"/>
              <a:ext cx="133" cy="149"/>
            </a:xfrm>
            <a:custGeom>
              <a:avLst/>
              <a:gdLst>
                <a:gd name="T0" fmla="*/ 0 w 21745"/>
                <a:gd name="T1" fmla="*/ 0 h 21600"/>
                <a:gd name="T2" fmla="*/ 0 w 21745"/>
                <a:gd name="T3" fmla="*/ 0 h 21600"/>
                <a:gd name="T4" fmla="*/ 0 w 2174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45"/>
                <a:gd name="T10" fmla="*/ 0 h 21600"/>
                <a:gd name="T11" fmla="*/ 21745 w 217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5" h="21600" fill="none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</a:path>
                <a:path w="21745" h="21600" stroke="0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  <a:lnTo>
                    <a:pt x="145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2" name="Line 53"/>
            <p:cNvSpPr>
              <a:spLocks noChangeShapeType="1"/>
            </p:cNvSpPr>
            <p:nvPr/>
          </p:nvSpPr>
          <p:spPr bwMode="auto">
            <a:xfrm flipH="1">
              <a:off x="336" y="2580"/>
              <a:ext cx="191" cy="3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3" name="Oval 54"/>
            <p:cNvSpPr>
              <a:spLocks noChangeArrowheads="1"/>
            </p:cNvSpPr>
            <p:nvPr/>
          </p:nvSpPr>
          <p:spPr bwMode="auto">
            <a:xfrm rot="-1860000">
              <a:off x="511" y="2697"/>
              <a:ext cx="63" cy="12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4" name="Line 55"/>
            <p:cNvSpPr>
              <a:spLocks noChangeShapeType="1"/>
            </p:cNvSpPr>
            <p:nvPr/>
          </p:nvSpPr>
          <p:spPr bwMode="auto">
            <a:xfrm flipV="1">
              <a:off x="336" y="2836"/>
              <a:ext cx="350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5" name="Freeform 56"/>
            <p:cNvSpPr>
              <a:spLocks/>
            </p:cNvSpPr>
            <p:nvPr/>
          </p:nvSpPr>
          <p:spPr bwMode="auto">
            <a:xfrm>
              <a:off x="2384" y="3836"/>
              <a:ext cx="248" cy="244"/>
            </a:xfrm>
            <a:custGeom>
              <a:avLst/>
              <a:gdLst>
                <a:gd name="T0" fmla="*/ 0 w 279"/>
                <a:gd name="T1" fmla="*/ 243 h 244"/>
                <a:gd name="T2" fmla="*/ 73 w 279"/>
                <a:gd name="T3" fmla="*/ 1 h 244"/>
                <a:gd name="T4" fmla="*/ 79 w 279"/>
                <a:gd name="T5" fmla="*/ 0 h 244"/>
                <a:gd name="T6" fmla="*/ 82 w 279"/>
                <a:gd name="T7" fmla="*/ 3 h 244"/>
                <a:gd name="T8" fmla="*/ 82 w 279"/>
                <a:gd name="T9" fmla="*/ 6 h 244"/>
                <a:gd name="T10" fmla="*/ 85 w 279"/>
                <a:gd name="T11" fmla="*/ 5 h 244"/>
                <a:gd name="T12" fmla="*/ 87 w 279"/>
                <a:gd name="T13" fmla="*/ 9 h 244"/>
                <a:gd name="T14" fmla="*/ 90 w 279"/>
                <a:gd name="T15" fmla="*/ 7 h 244"/>
                <a:gd name="T16" fmla="*/ 92 w 279"/>
                <a:gd name="T17" fmla="*/ 12 h 244"/>
                <a:gd name="T18" fmla="*/ 93 w 279"/>
                <a:gd name="T19" fmla="*/ 13 h 244"/>
                <a:gd name="T20" fmla="*/ 97 w 279"/>
                <a:gd name="T21" fmla="*/ 14 h 244"/>
                <a:gd name="T22" fmla="*/ 99 w 279"/>
                <a:gd name="T23" fmla="*/ 15 h 244"/>
                <a:gd name="T24" fmla="*/ 101 w 279"/>
                <a:gd name="T25" fmla="*/ 19 h 244"/>
                <a:gd name="T26" fmla="*/ 104 w 279"/>
                <a:gd name="T27" fmla="*/ 20 h 244"/>
                <a:gd name="T28" fmla="*/ 106 w 279"/>
                <a:gd name="T29" fmla="*/ 23 h 244"/>
                <a:gd name="T30" fmla="*/ 110 w 279"/>
                <a:gd name="T31" fmla="*/ 25 h 244"/>
                <a:gd name="T32" fmla="*/ 111 w 279"/>
                <a:gd name="T33" fmla="*/ 29 h 244"/>
                <a:gd name="T34" fmla="*/ 113 w 279"/>
                <a:gd name="T35" fmla="*/ 32 h 244"/>
                <a:gd name="T36" fmla="*/ 114 w 279"/>
                <a:gd name="T37" fmla="*/ 36 h 244"/>
                <a:gd name="T38" fmla="*/ 116 w 279"/>
                <a:gd name="T39" fmla="*/ 39 h 244"/>
                <a:gd name="T40" fmla="*/ 117 w 279"/>
                <a:gd name="T41" fmla="*/ 45 h 244"/>
                <a:gd name="T42" fmla="*/ 119 w 279"/>
                <a:gd name="T43" fmla="*/ 46 h 244"/>
                <a:gd name="T44" fmla="*/ 123 w 279"/>
                <a:gd name="T45" fmla="*/ 55 h 244"/>
                <a:gd name="T46" fmla="*/ 123 w 279"/>
                <a:gd name="T47" fmla="*/ 58 h 244"/>
                <a:gd name="T48" fmla="*/ 126 w 279"/>
                <a:gd name="T49" fmla="*/ 63 h 244"/>
                <a:gd name="T50" fmla="*/ 126 w 279"/>
                <a:gd name="T51" fmla="*/ 67 h 244"/>
                <a:gd name="T52" fmla="*/ 129 w 279"/>
                <a:gd name="T53" fmla="*/ 71 h 244"/>
                <a:gd name="T54" fmla="*/ 129 w 279"/>
                <a:gd name="T55" fmla="*/ 75 h 244"/>
                <a:gd name="T56" fmla="*/ 131 w 279"/>
                <a:gd name="T57" fmla="*/ 81 h 244"/>
                <a:gd name="T58" fmla="*/ 131 w 279"/>
                <a:gd name="T59" fmla="*/ 86 h 244"/>
                <a:gd name="T60" fmla="*/ 132 w 279"/>
                <a:gd name="T61" fmla="*/ 90 h 244"/>
                <a:gd name="T62" fmla="*/ 132 w 279"/>
                <a:gd name="T63" fmla="*/ 95 h 244"/>
                <a:gd name="T64" fmla="*/ 132 w 279"/>
                <a:gd name="T65" fmla="*/ 99 h 244"/>
                <a:gd name="T66" fmla="*/ 132 w 279"/>
                <a:gd name="T67" fmla="*/ 103 h 244"/>
                <a:gd name="T68" fmla="*/ 132 w 279"/>
                <a:gd name="T69" fmla="*/ 109 h 244"/>
                <a:gd name="T70" fmla="*/ 132 w 279"/>
                <a:gd name="T71" fmla="*/ 113 h 244"/>
                <a:gd name="T72" fmla="*/ 135 w 279"/>
                <a:gd name="T73" fmla="*/ 119 h 244"/>
                <a:gd name="T74" fmla="*/ 136 w 279"/>
                <a:gd name="T75" fmla="*/ 124 h 244"/>
                <a:gd name="T76" fmla="*/ 136 w 279"/>
                <a:gd name="T77" fmla="*/ 128 h 244"/>
                <a:gd name="T78" fmla="*/ 136 w 279"/>
                <a:gd name="T79" fmla="*/ 134 h 244"/>
                <a:gd name="T80" fmla="*/ 137 w 279"/>
                <a:gd name="T81" fmla="*/ 138 h 244"/>
                <a:gd name="T82" fmla="*/ 137 w 279"/>
                <a:gd name="T83" fmla="*/ 143 h 244"/>
                <a:gd name="T84" fmla="*/ 137 w 279"/>
                <a:gd name="T85" fmla="*/ 147 h 244"/>
                <a:gd name="T86" fmla="*/ 136 w 279"/>
                <a:gd name="T87" fmla="*/ 153 h 244"/>
                <a:gd name="T88" fmla="*/ 136 w 279"/>
                <a:gd name="T89" fmla="*/ 156 h 244"/>
                <a:gd name="T90" fmla="*/ 137 w 279"/>
                <a:gd name="T91" fmla="*/ 162 h 244"/>
                <a:gd name="T92" fmla="*/ 138 w 279"/>
                <a:gd name="T93" fmla="*/ 167 h 244"/>
                <a:gd name="T94" fmla="*/ 136 w 279"/>
                <a:gd name="T95" fmla="*/ 172 h 244"/>
                <a:gd name="T96" fmla="*/ 133 w 279"/>
                <a:gd name="T97" fmla="*/ 181 h 244"/>
                <a:gd name="T98" fmla="*/ 0 w 279"/>
                <a:gd name="T99" fmla="*/ 243 h 2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9"/>
                <a:gd name="T151" fmla="*/ 0 h 244"/>
                <a:gd name="T152" fmla="*/ 279 w 279"/>
                <a:gd name="T153" fmla="*/ 244 h 24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9" h="244">
                  <a:moveTo>
                    <a:pt x="0" y="243"/>
                  </a:moveTo>
                  <a:lnTo>
                    <a:pt x="148" y="1"/>
                  </a:lnTo>
                  <a:lnTo>
                    <a:pt x="160" y="0"/>
                  </a:lnTo>
                  <a:lnTo>
                    <a:pt x="167" y="3"/>
                  </a:lnTo>
                  <a:lnTo>
                    <a:pt x="168" y="6"/>
                  </a:lnTo>
                  <a:lnTo>
                    <a:pt x="173" y="5"/>
                  </a:lnTo>
                  <a:lnTo>
                    <a:pt x="177" y="9"/>
                  </a:lnTo>
                  <a:lnTo>
                    <a:pt x="182" y="7"/>
                  </a:lnTo>
                  <a:lnTo>
                    <a:pt x="184" y="12"/>
                  </a:lnTo>
                  <a:lnTo>
                    <a:pt x="190" y="13"/>
                  </a:lnTo>
                  <a:lnTo>
                    <a:pt x="196" y="14"/>
                  </a:lnTo>
                  <a:lnTo>
                    <a:pt x="201" y="15"/>
                  </a:lnTo>
                  <a:lnTo>
                    <a:pt x="205" y="19"/>
                  </a:lnTo>
                  <a:lnTo>
                    <a:pt x="210" y="20"/>
                  </a:lnTo>
                  <a:lnTo>
                    <a:pt x="215" y="23"/>
                  </a:lnTo>
                  <a:lnTo>
                    <a:pt x="222" y="25"/>
                  </a:lnTo>
                  <a:lnTo>
                    <a:pt x="226" y="29"/>
                  </a:lnTo>
                  <a:lnTo>
                    <a:pt x="229" y="32"/>
                  </a:lnTo>
                  <a:lnTo>
                    <a:pt x="231" y="36"/>
                  </a:lnTo>
                  <a:lnTo>
                    <a:pt x="235" y="39"/>
                  </a:lnTo>
                  <a:lnTo>
                    <a:pt x="238" y="45"/>
                  </a:lnTo>
                  <a:lnTo>
                    <a:pt x="242" y="46"/>
                  </a:lnTo>
                  <a:lnTo>
                    <a:pt x="248" y="55"/>
                  </a:lnTo>
                  <a:lnTo>
                    <a:pt x="249" y="58"/>
                  </a:lnTo>
                  <a:lnTo>
                    <a:pt x="255" y="63"/>
                  </a:lnTo>
                  <a:lnTo>
                    <a:pt x="256" y="67"/>
                  </a:lnTo>
                  <a:lnTo>
                    <a:pt x="261" y="71"/>
                  </a:lnTo>
                  <a:lnTo>
                    <a:pt x="261" y="75"/>
                  </a:lnTo>
                  <a:lnTo>
                    <a:pt x="264" y="81"/>
                  </a:lnTo>
                  <a:lnTo>
                    <a:pt x="264" y="86"/>
                  </a:lnTo>
                  <a:lnTo>
                    <a:pt x="266" y="90"/>
                  </a:lnTo>
                  <a:lnTo>
                    <a:pt x="266" y="95"/>
                  </a:lnTo>
                  <a:lnTo>
                    <a:pt x="268" y="99"/>
                  </a:lnTo>
                  <a:lnTo>
                    <a:pt x="267" y="103"/>
                  </a:lnTo>
                  <a:lnTo>
                    <a:pt x="268" y="109"/>
                  </a:lnTo>
                  <a:lnTo>
                    <a:pt x="269" y="113"/>
                  </a:lnTo>
                  <a:lnTo>
                    <a:pt x="273" y="119"/>
                  </a:lnTo>
                  <a:lnTo>
                    <a:pt x="274" y="124"/>
                  </a:lnTo>
                  <a:lnTo>
                    <a:pt x="275" y="128"/>
                  </a:lnTo>
                  <a:lnTo>
                    <a:pt x="276" y="134"/>
                  </a:lnTo>
                  <a:lnTo>
                    <a:pt x="277" y="138"/>
                  </a:lnTo>
                  <a:lnTo>
                    <a:pt x="277" y="143"/>
                  </a:lnTo>
                  <a:lnTo>
                    <a:pt x="277" y="147"/>
                  </a:lnTo>
                  <a:lnTo>
                    <a:pt x="274" y="153"/>
                  </a:lnTo>
                  <a:lnTo>
                    <a:pt x="276" y="156"/>
                  </a:lnTo>
                  <a:lnTo>
                    <a:pt x="277" y="162"/>
                  </a:lnTo>
                  <a:lnTo>
                    <a:pt x="278" y="167"/>
                  </a:lnTo>
                  <a:lnTo>
                    <a:pt x="275" y="172"/>
                  </a:lnTo>
                  <a:lnTo>
                    <a:pt x="271" y="181"/>
                  </a:lnTo>
                  <a:lnTo>
                    <a:pt x="0" y="243"/>
                  </a:lnTo>
                </a:path>
              </a:pathLst>
            </a:custGeom>
            <a:noFill/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6" name="Arc 57"/>
            <p:cNvSpPr>
              <a:spLocks/>
            </p:cNvSpPr>
            <p:nvPr/>
          </p:nvSpPr>
          <p:spPr bwMode="auto">
            <a:xfrm rot="720000">
              <a:off x="2510" y="3846"/>
              <a:ext cx="133" cy="149"/>
            </a:xfrm>
            <a:custGeom>
              <a:avLst/>
              <a:gdLst>
                <a:gd name="T0" fmla="*/ 0 w 21745"/>
                <a:gd name="T1" fmla="*/ 0 h 21600"/>
                <a:gd name="T2" fmla="*/ 0 w 21745"/>
                <a:gd name="T3" fmla="*/ 0 h 21600"/>
                <a:gd name="T4" fmla="*/ 0 w 2174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45"/>
                <a:gd name="T10" fmla="*/ 0 h 21600"/>
                <a:gd name="T11" fmla="*/ 21745 w 217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5" h="21600" fill="none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</a:path>
                <a:path w="21745" h="21600" stroke="0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  <a:lnTo>
                    <a:pt x="145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7" name="Line 58"/>
            <p:cNvSpPr>
              <a:spLocks noChangeShapeType="1"/>
            </p:cNvSpPr>
            <p:nvPr/>
          </p:nvSpPr>
          <p:spPr bwMode="auto">
            <a:xfrm flipH="1">
              <a:off x="2384" y="3732"/>
              <a:ext cx="191" cy="3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8" name="Oval 59"/>
            <p:cNvSpPr>
              <a:spLocks noChangeArrowheads="1"/>
            </p:cNvSpPr>
            <p:nvPr/>
          </p:nvSpPr>
          <p:spPr bwMode="auto">
            <a:xfrm rot="-1860000">
              <a:off x="2559" y="3849"/>
              <a:ext cx="63" cy="12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9" name="Line 60"/>
            <p:cNvSpPr>
              <a:spLocks noChangeShapeType="1"/>
            </p:cNvSpPr>
            <p:nvPr/>
          </p:nvSpPr>
          <p:spPr bwMode="auto">
            <a:xfrm flipV="1">
              <a:off x="2384" y="3988"/>
              <a:ext cx="350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0" name="Line 61"/>
            <p:cNvSpPr>
              <a:spLocks noChangeShapeType="1"/>
            </p:cNvSpPr>
            <p:nvPr/>
          </p:nvSpPr>
          <p:spPr bwMode="auto">
            <a:xfrm>
              <a:off x="1207" y="1989"/>
              <a:ext cx="1193" cy="6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Line 62"/>
            <p:cNvSpPr>
              <a:spLocks noChangeShapeType="1"/>
            </p:cNvSpPr>
            <p:nvPr/>
          </p:nvSpPr>
          <p:spPr bwMode="auto">
            <a:xfrm>
              <a:off x="1202" y="2827"/>
              <a:ext cx="1193" cy="6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2" name="Line 63"/>
            <p:cNvSpPr>
              <a:spLocks noChangeShapeType="1"/>
            </p:cNvSpPr>
            <p:nvPr/>
          </p:nvSpPr>
          <p:spPr bwMode="auto">
            <a:xfrm>
              <a:off x="433" y="2021"/>
              <a:ext cx="762" cy="4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Line 64"/>
            <p:cNvSpPr>
              <a:spLocks noChangeShapeType="1"/>
            </p:cNvSpPr>
            <p:nvPr/>
          </p:nvSpPr>
          <p:spPr bwMode="auto">
            <a:xfrm>
              <a:off x="2406" y="3121"/>
              <a:ext cx="762" cy="4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4" name="Line 65"/>
            <p:cNvSpPr>
              <a:spLocks noChangeShapeType="1"/>
            </p:cNvSpPr>
            <p:nvPr/>
          </p:nvSpPr>
          <p:spPr bwMode="auto">
            <a:xfrm>
              <a:off x="1207" y="2453"/>
              <a:ext cx="1193" cy="6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Oval 66"/>
            <p:cNvSpPr>
              <a:spLocks noChangeArrowheads="1"/>
            </p:cNvSpPr>
            <p:nvPr/>
          </p:nvSpPr>
          <p:spPr bwMode="auto">
            <a:xfrm>
              <a:off x="2570" y="3201"/>
              <a:ext cx="36" cy="40"/>
            </a:xfrm>
            <a:prstGeom prst="ellipse">
              <a:avLst/>
            </a:prstGeom>
            <a:solidFill>
              <a:srgbClr val="037C03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6" name="Oval 67"/>
            <p:cNvSpPr>
              <a:spLocks noChangeArrowheads="1"/>
            </p:cNvSpPr>
            <p:nvPr/>
          </p:nvSpPr>
          <p:spPr bwMode="auto">
            <a:xfrm>
              <a:off x="948" y="2299"/>
              <a:ext cx="36" cy="40"/>
            </a:xfrm>
            <a:prstGeom prst="ellipse">
              <a:avLst/>
            </a:prstGeom>
            <a:solidFill>
              <a:srgbClr val="037C03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8" name="Line 68"/>
          <p:cNvSpPr>
            <a:spLocks noChangeShapeType="1"/>
          </p:cNvSpPr>
          <p:nvPr/>
        </p:nvSpPr>
        <p:spPr bwMode="auto">
          <a:xfrm flipH="1" flipV="1">
            <a:off x="1371600" y="38862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9" name="Text Box 69"/>
          <p:cNvSpPr txBox="1">
            <a:spLocks noChangeArrowheads="1"/>
          </p:cNvSpPr>
          <p:nvPr/>
        </p:nvSpPr>
        <p:spPr bwMode="auto">
          <a:xfrm>
            <a:off x="1431925" y="40767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</a:rPr>
              <a:t>t</a:t>
            </a:r>
          </a:p>
        </p:txBody>
      </p:sp>
      <p:sp>
        <p:nvSpPr>
          <p:cNvPr id="12300" name="Text Box 70"/>
          <p:cNvSpPr txBox="1">
            <a:spLocks noChangeArrowheads="1"/>
          </p:cNvSpPr>
          <p:nvPr/>
        </p:nvSpPr>
        <p:spPr bwMode="auto">
          <a:xfrm>
            <a:off x="1143000" y="2514600"/>
            <a:ext cx="28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</a:rPr>
              <a:t>x</a:t>
            </a:r>
          </a:p>
        </p:txBody>
      </p:sp>
      <p:sp>
        <p:nvSpPr>
          <p:cNvPr id="12301" name="Text Box 71"/>
          <p:cNvSpPr txBox="1">
            <a:spLocks noChangeArrowheads="1"/>
          </p:cNvSpPr>
          <p:nvPr/>
        </p:nvSpPr>
        <p:spPr bwMode="auto">
          <a:xfrm>
            <a:off x="2990850" y="3505200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</a:rPr>
              <a:t>x’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8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Depth from disparity</a:t>
            </a:r>
          </a:p>
        </p:txBody>
      </p:sp>
      <p:sp>
        <p:nvSpPr>
          <p:cNvPr id="13318" name="Oval 5"/>
          <p:cNvSpPr>
            <a:spLocks noChangeArrowheads="1"/>
          </p:cNvSpPr>
          <p:nvPr/>
        </p:nvSpPr>
        <p:spPr bwMode="auto">
          <a:xfrm>
            <a:off x="3392488" y="4069126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Oval 6"/>
          <p:cNvSpPr>
            <a:spLocks noChangeArrowheads="1"/>
          </p:cNvSpPr>
          <p:nvPr/>
        </p:nvSpPr>
        <p:spPr bwMode="auto">
          <a:xfrm>
            <a:off x="5835650" y="4069126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Line 7"/>
          <p:cNvSpPr>
            <a:spLocks noChangeShapeType="1"/>
          </p:cNvSpPr>
          <p:nvPr/>
        </p:nvSpPr>
        <p:spPr bwMode="auto">
          <a:xfrm>
            <a:off x="2849563" y="3426651"/>
            <a:ext cx="11763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Line 8"/>
          <p:cNvSpPr>
            <a:spLocks noChangeShapeType="1"/>
          </p:cNvSpPr>
          <p:nvPr/>
        </p:nvSpPr>
        <p:spPr bwMode="auto">
          <a:xfrm>
            <a:off x="5292725" y="3426651"/>
            <a:ext cx="11763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Oval 9"/>
          <p:cNvSpPr>
            <a:spLocks noChangeArrowheads="1"/>
          </p:cNvSpPr>
          <p:nvPr/>
        </p:nvSpPr>
        <p:spPr bwMode="auto">
          <a:xfrm>
            <a:off x="4531122" y="1459071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Line 10"/>
          <p:cNvSpPr>
            <a:spLocks noChangeShapeType="1"/>
          </p:cNvSpPr>
          <p:nvPr/>
        </p:nvSpPr>
        <p:spPr bwMode="auto">
          <a:xfrm flipV="1">
            <a:off x="3482975" y="1499226"/>
            <a:ext cx="1085850" cy="25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Line 11"/>
          <p:cNvSpPr>
            <a:spLocks noChangeShapeType="1"/>
          </p:cNvSpPr>
          <p:nvPr/>
        </p:nvSpPr>
        <p:spPr bwMode="auto">
          <a:xfrm flipH="1" flipV="1">
            <a:off x="4568825" y="1499226"/>
            <a:ext cx="1357312" cy="266168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Line 12"/>
          <p:cNvSpPr>
            <a:spLocks noChangeShapeType="1"/>
          </p:cNvSpPr>
          <p:nvPr/>
        </p:nvSpPr>
        <p:spPr bwMode="auto">
          <a:xfrm flipV="1">
            <a:off x="3445272" y="3426651"/>
            <a:ext cx="0" cy="642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Text Box 13"/>
          <p:cNvSpPr txBox="1">
            <a:spLocks noChangeArrowheads="1"/>
          </p:cNvSpPr>
          <p:nvPr/>
        </p:nvSpPr>
        <p:spPr bwMode="auto">
          <a:xfrm>
            <a:off x="3196432" y="3560500"/>
            <a:ext cx="262037" cy="426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f</a:t>
            </a:r>
          </a:p>
        </p:txBody>
      </p:sp>
      <p:sp>
        <p:nvSpPr>
          <p:cNvPr id="13327" name="Oval 14"/>
          <p:cNvSpPr>
            <a:spLocks noChangeArrowheads="1"/>
          </p:cNvSpPr>
          <p:nvPr/>
        </p:nvSpPr>
        <p:spPr bwMode="auto">
          <a:xfrm>
            <a:off x="3716735" y="3375023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Oval 15"/>
          <p:cNvSpPr>
            <a:spLocks noChangeArrowheads="1"/>
          </p:cNvSpPr>
          <p:nvPr/>
        </p:nvSpPr>
        <p:spPr bwMode="auto">
          <a:xfrm>
            <a:off x="5513288" y="3375023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Line 16"/>
          <p:cNvSpPr>
            <a:spLocks noChangeShapeType="1"/>
          </p:cNvSpPr>
          <p:nvPr/>
        </p:nvSpPr>
        <p:spPr bwMode="auto">
          <a:xfrm flipV="1">
            <a:off x="5562600" y="3461084"/>
            <a:ext cx="0" cy="642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Line 17"/>
          <p:cNvSpPr>
            <a:spLocks noChangeShapeType="1"/>
          </p:cNvSpPr>
          <p:nvPr/>
        </p:nvSpPr>
        <p:spPr bwMode="auto">
          <a:xfrm>
            <a:off x="3392488" y="3334869"/>
            <a:ext cx="361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sm"/>
            <a:tailEnd type="arrow" w="med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Text Box 20"/>
          <p:cNvSpPr txBox="1">
            <a:spLocks noChangeArrowheads="1"/>
          </p:cNvSpPr>
          <p:nvPr/>
        </p:nvSpPr>
        <p:spPr bwMode="auto">
          <a:xfrm>
            <a:off x="5562600" y="2971800"/>
            <a:ext cx="386457" cy="426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 dirty="0"/>
              <a:t>x’</a:t>
            </a:r>
          </a:p>
        </p:txBody>
      </p:sp>
      <p:sp>
        <p:nvSpPr>
          <p:cNvPr id="13334" name="Text Box 21"/>
          <p:cNvSpPr txBox="1">
            <a:spLocks noChangeArrowheads="1"/>
          </p:cNvSpPr>
          <p:nvPr/>
        </p:nvSpPr>
        <p:spPr bwMode="auto">
          <a:xfrm>
            <a:off x="4022130" y="4147523"/>
            <a:ext cx="1255514" cy="761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Baseline</a:t>
            </a:r>
            <a:br>
              <a:rPr lang="en-US" sz="2200"/>
            </a:br>
            <a:r>
              <a:rPr lang="en-US" sz="2200"/>
              <a:t>B</a:t>
            </a:r>
          </a:p>
        </p:txBody>
      </p:sp>
      <p:sp>
        <p:nvSpPr>
          <p:cNvPr id="13335" name="Line 22"/>
          <p:cNvSpPr>
            <a:spLocks noChangeShapeType="1"/>
          </p:cNvSpPr>
          <p:nvPr/>
        </p:nvSpPr>
        <p:spPr bwMode="auto">
          <a:xfrm flipV="1">
            <a:off x="6740525" y="1499226"/>
            <a:ext cx="0" cy="266168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6" name="Text Box 23"/>
          <p:cNvSpPr txBox="1">
            <a:spLocks noChangeArrowheads="1"/>
          </p:cNvSpPr>
          <p:nvPr/>
        </p:nvSpPr>
        <p:spPr bwMode="auto">
          <a:xfrm>
            <a:off x="6838553" y="2459114"/>
            <a:ext cx="324247" cy="426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z</a:t>
            </a:r>
          </a:p>
        </p:txBody>
      </p:sp>
      <p:sp>
        <p:nvSpPr>
          <p:cNvPr id="13337" name="Text Box 24"/>
          <p:cNvSpPr txBox="1">
            <a:spLocks noChangeArrowheads="1"/>
          </p:cNvSpPr>
          <p:nvPr/>
        </p:nvSpPr>
        <p:spPr bwMode="auto">
          <a:xfrm>
            <a:off x="2992835" y="4149435"/>
            <a:ext cx="916186" cy="426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O</a:t>
            </a:r>
            <a:endParaRPr lang="en-US" sz="2200" baseline="-25000"/>
          </a:p>
        </p:txBody>
      </p:sp>
      <p:sp>
        <p:nvSpPr>
          <p:cNvPr id="13338" name="Text Box 25"/>
          <p:cNvSpPr txBox="1">
            <a:spLocks noChangeArrowheads="1"/>
          </p:cNvSpPr>
          <p:nvPr/>
        </p:nvSpPr>
        <p:spPr bwMode="auto">
          <a:xfrm>
            <a:off x="5473700" y="4149435"/>
            <a:ext cx="916186" cy="426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O’</a:t>
            </a:r>
            <a:endParaRPr lang="en-US" sz="2200" baseline="-25000"/>
          </a:p>
        </p:txBody>
      </p:sp>
      <p:sp>
        <p:nvSpPr>
          <p:cNvPr id="13339" name="Text Box 26"/>
          <p:cNvSpPr txBox="1">
            <a:spLocks noChangeArrowheads="1"/>
          </p:cNvSpPr>
          <p:nvPr/>
        </p:nvSpPr>
        <p:spPr bwMode="auto">
          <a:xfrm>
            <a:off x="4116388" y="990600"/>
            <a:ext cx="916186" cy="4283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X</a:t>
            </a:r>
            <a:endParaRPr lang="en-US" sz="2200" baseline="-25000"/>
          </a:p>
        </p:txBody>
      </p:sp>
      <p:sp>
        <p:nvSpPr>
          <p:cNvPr id="13340" name="Line 27"/>
          <p:cNvSpPr>
            <a:spLocks noChangeShapeType="1"/>
          </p:cNvSpPr>
          <p:nvPr/>
        </p:nvSpPr>
        <p:spPr bwMode="auto">
          <a:xfrm>
            <a:off x="3535760" y="4109281"/>
            <a:ext cx="22621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1" name="Text Box 28"/>
          <p:cNvSpPr txBox="1">
            <a:spLocks noChangeArrowheads="1"/>
          </p:cNvSpPr>
          <p:nvPr/>
        </p:nvSpPr>
        <p:spPr bwMode="auto">
          <a:xfrm>
            <a:off x="5257800" y="3657600"/>
            <a:ext cx="262037" cy="4283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 dirty="0"/>
              <a:t>f</a:t>
            </a:r>
          </a:p>
        </p:txBody>
      </p:sp>
      <p:graphicFrame>
        <p:nvGraphicFramePr>
          <p:cNvPr id="426028" name="Object 44"/>
          <p:cNvGraphicFramePr>
            <a:graphicFrameLocks noChangeAspect="1"/>
          </p:cNvGraphicFramePr>
          <p:nvPr>
            <p:ph idx="1"/>
          </p:nvPr>
        </p:nvGraphicFramePr>
        <p:xfrm>
          <a:off x="2971800" y="5029200"/>
          <a:ext cx="3581400" cy="917575"/>
        </p:xfrm>
        <a:graphic>
          <a:graphicData uri="http://schemas.openxmlformats.org/presentationml/2006/ole">
            <p:oleObj spid="_x0000_s13314" name="Equation" r:id="rId4" imgW="1536480" imgH="393480" progId="Equation.3">
              <p:embed/>
            </p:oleObj>
          </a:graphicData>
        </a:graphic>
      </p:graphicFrame>
      <p:sp>
        <p:nvSpPr>
          <p:cNvPr id="426032" name="Text Box 48"/>
          <p:cNvSpPr txBox="1">
            <a:spLocks noChangeArrowheads="1"/>
          </p:cNvSpPr>
          <p:nvPr/>
        </p:nvSpPr>
        <p:spPr bwMode="auto">
          <a:xfrm>
            <a:off x="2478390" y="6096000"/>
            <a:ext cx="45320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Disparity is inversely proportional to </a:t>
            </a:r>
            <a:r>
              <a:rPr lang="en-US" dirty="0" smtClean="0"/>
              <a:t>depth.</a:t>
            </a:r>
            <a:endParaRPr lang="en-US" dirty="0"/>
          </a:p>
        </p:txBody>
      </p:sp>
      <p:sp>
        <p:nvSpPr>
          <p:cNvPr id="30" name="Line 17"/>
          <p:cNvSpPr>
            <a:spLocks noChangeShapeType="1"/>
          </p:cNvSpPr>
          <p:nvPr/>
        </p:nvSpPr>
        <p:spPr bwMode="auto">
          <a:xfrm>
            <a:off x="5303520" y="3352800"/>
            <a:ext cx="18288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sm"/>
            <a:tailEnd type="arrow" w="med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Text Box 18"/>
          <p:cNvSpPr txBox="1">
            <a:spLocks noChangeArrowheads="1"/>
          </p:cNvSpPr>
          <p:nvPr/>
        </p:nvSpPr>
        <p:spPr bwMode="auto">
          <a:xfrm>
            <a:off x="3437732" y="2919937"/>
            <a:ext cx="324247" cy="426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x</a:t>
            </a:r>
          </a:p>
        </p:txBody>
      </p:sp>
      <p:graphicFrame>
        <p:nvGraphicFramePr>
          <p:cNvPr id="4" name="Object 44"/>
          <p:cNvGraphicFramePr>
            <a:graphicFrameLocks noChangeAspect="1"/>
          </p:cNvGraphicFramePr>
          <p:nvPr/>
        </p:nvGraphicFramePr>
        <p:xfrm>
          <a:off x="874713" y="2316163"/>
          <a:ext cx="1778000" cy="915987"/>
        </p:xfrm>
        <a:graphic>
          <a:graphicData uri="http://schemas.openxmlformats.org/presentationml/2006/ole">
            <p:oleObj spid="_x0000_s13317" name="Equation" r:id="rId5" imgW="761760" imgH="3934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603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reeform 2"/>
          <p:cNvSpPr>
            <a:spLocks/>
          </p:cNvSpPr>
          <p:nvPr/>
        </p:nvSpPr>
        <p:spPr bwMode="auto">
          <a:xfrm>
            <a:off x="6418263" y="685800"/>
            <a:ext cx="1220787" cy="839788"/>
          </a:xfrm>
          <a:custGeom>
            <a:avLst/>
            <a:gdLst>
              <a:gd name="T0" fmla="*/ 2147483647 w 865"/>
              <a:gd name="T1" fmla="*/ 0 h 529"/>
              <a:gd name="T2" fmla="*/ 2147483647 w 865"/>
              <a:gd name="T3" fmla="*/ 2147483647 h 529"/>
              <a:gd name="T4" fmla="*/ 2147483647 w 865"/>
              <a:gd name="T5" fmla="*/ 2147483647 h 529"/>
              <a:gd name="T6" fmla="*/ 2147483647 w 865"/>
              <a:gd name="T7" fmla="*/ 2147483647 h 529"/>
              <a:gd name="T8" fmla="*/ 2147483647 w 865"/>
              <a:gd name="T9" fmla="*/ 2147483647 h 529"/>
              <a:gd name="T10" fmla="*/ 2147483647 w 865"/>
              <a:gd name="T11" fmla="*/ 2147483647 h 529"/>
              <a:gd name="T12" fmla="*/ 2147483647 w 865"/>
              <a:gd name="T13" fmla="*/ 2147483647 h 529"/>
              <a:gd name="T14" fmla="*/ 2147483647 w 865"/>
              <a:gd name="T15" fmla="*/ 2147483647 h 529"/>
              <a:gd name="T16" fmla="*/ 2147483647 w 865"/>
              <a:gd name="T17" fmla="*/ 2147483647 h 529"/>
              <a:gd name="T18" fmla="*/ 0 w 865"/>
              <a:gd name="T19" fmla="*/ 2147483647 h 529"/>
              <a:gd name="T20" fmla="*/ 0 w 865"/>
              <a:gd name="T21" fmla="*/ 2147483647 h 529"/>
              <a:gd name="T22" fmla="*/ 0 w 865"/>
              <a:gd name="T23" fmla="*/ 2147483647 h 529"/>
              <a:gd name="T24" fmla="*/ 2147483647 w 865"/>
              <a:gd name="T25" fmla="*/ 2147483647 h 529"/>
              <a:gd name="T26" fmla="*/ 2147483647 w 865"/>
              <a:gd name="T27" fmla="*/ 2147483647 h 529"/>
              <a:gd name="T28" fmla="*/ 2147483647 w 865"/>
              <a:gd name="T29" fmla="*/ 2147483647 h 529"/>
              <a:gd name="T30" fmla="*/ 2147483647 w 865"/>
              <a:gd name="T31" fmla="*/ 2147483647 h 529"/>
              <a:gd name="T32" fmla="*/ 2147483647 w 865"/>
              <a:gd name="T33" fmla="*/ 2147483647 h 529"/>
              <a:gd name="T34" fmla="*/ 2147483647 w 865"/>
              <a:gd name="T35" fmla="*/ 2147483647 h 529"/>
              <a:gd name="T36" fmla="*/ 2147483647 w 865"/>
              <a:gd name="T37" fmla="*/ 2147483647 h 529"/>
              <a:gd name="T38" fmla="*/ 2147483647 w 865"/>
              <a:gd name="T39" fmla="*/ 2147483647 h 529"/>
              <a:gd name="T40" fmla="*/ 2147483647 w 865"/>
              <a:gd name="T41" fmla="*/ 2147483647 h 529"/>
              <a:gd name="T42" fmla="*/ 2147483647 w 865"/>
              <a:gd name="T43" fmla="*/ 2147483647 h 529"/>
              <a:gd name="T44" fmla="*/ 2147483647 w 865"/>
              <a:gd name="T45" fmla="*/ 2147483647 h 529"/>
              <a:gd name="T46" fmla="*/ 2147483647 w 865"/>
              <a:gd name="T47" fmla="*/ 2147483647 h 529"/>
              <a:gd name="T48" fmla="*/ 2147483647 w 865"/>
              <a:gd name="T49" fmla="*/ 2147483647 h 529"/>
              <a:gd name="T50" fmla="*/ 2147483647 w 865"/>
              <a:gd name="T51" fmla="*/ 2147483647 h 529"/>
              <a:gd name="T52" fmla="*/ 2147483647 w 865"/>
              <a:gd name="T53" fmla="*/ 2147483647 h 529"/>
              <a:gd name="T54" fmla="*/ 2147483647 w 865"/>
              <a:gd name="T55" fmla="*/ 2147483647 h 529"/>
              <a:gd name="T56" fmla="*/ 2147483647 w 865"/>
              <a:gd name="T57" fmla="*/ 2147483647 h 529"/>
              <a:gd name="T58" fmla="*/ 2147483647 w 865"/>
              <a:gd name="T59" fmla="*/ 2147483647 h 529"/>
              <a:gd name="T60" fmla="*/ 2147483647 w 865"/>
              <a:gd name="T61" fmla="*/ 2147483647 h 529"/>
              <a:gd name="T62" fmla="*/ 2147483647 w 865"/>
              <a:gd name="T63" fmla="*/ 2147483647 h 529"/>
              <a:gd name="T64" fmla="*/ 2147483647 w 865"/>
              <a:gd name="T65" fmla="*/ 2147483647 h 529"/>
              <a:gd name="T66" fmla="*/ 2147483647 w 865"/>
              <a:gd name="T67" fmla="*/ 2147483647 h 529"/>
              <a:gd name="T68" fmla="*/ 2147483647 w 865"/>
              <a:gd name="T69" fmla="*/ 2147483647 h 529"/>
              <a:gd name="T70" fmla="*/ 2147483647 w 865"/>
              <a:gd name="T71" fmla="*/ 2147483647 h 529"/>
              <a:gd name="T72" fmla="*/ 2147483647 w 865"/>
              <a:gd name="T73" fmla="*/ 2147483647 h 529"/>
              <a:gd name="T74" fmla="*/ 2147483647 w 865"/>
              <a:gd name="T75" fmla="*/ 2147483647 h 529"/>
              <a:gd name="T76" fmla="*/ 2147483647 w 865"/>
              <a:gd name="T77" fmla="*/ 2147483647 h 529"/>
              <a:gd name="T78" fmla="*/ 2147483647 w 865"/>
              <a:gd name="T79" fmla="*/ 0 h 52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865"/>
              <a:gd name="T121" fmla="*/ 0 h 529"/>
              <a:gd name="T122" fmla="*/ 865 w 865"/>
              <a:gd name="T123" fmla="*/ 529 h 52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865" h="529">
                <a:moveTo>
                  <a:pt x="84" y="0"/>
                </a:moveTo>
                <a:lnTo>
                  <a:pt x="72" y="24"/>
                </a:lnTo>
                <a:lnTo>
                  <a:pt x="72" y="48"/>
                </a:lnTo>
                <a:lnTo>
                  <a:pt x="48" y="72"/>
                </a:lnTo>
                <a:lnTo>
                  <a:pt x="36" y="96"/>
                </a:lnTo>
                <a:lnTo>
                  <a:pt x="36" y="120"/>
                </a:lnTo>
                <a:lnTo>
                  <a:pt x="36" y="144"/>
                </a:lnTo>
                <a:lnTo>
                  <a:pt x="24" y="168"/>
                </a:lnTo>
                <a:lnTo>
                  <a:pt x="12" y="192"/>
                </a:lnTo>
                <a:lnTo>
                  <a:pt x="0" y="216"/>
                </a:lnTo>
                <a:lnTo>
                  <a:pt x="0" y="240"/>
                </a:lnTo>
                <a:lnTo>
                  <a:pt x="0" y="264"/>
                </a:lnTo>
                <a:lnTo>
                  <a:pt x="12" y="288"/>
                </a:lnTo>
                <a:lnTo>
                  <a:pt x="12" y="312"/>
                </a:lnTo>
                <a:lnTo>
                  <a:pt x="24" y="336"/>
                </a:lnTo>
                <a:lnTo>
                  <a:pt x="24" y="360"/>
                </a:lnTo>
                <a:lnTo>
                  <a:pt x="36" y="384"/>
                </a:lnTo>
                <a:lnTo>
                  <a:pt x="36" y="408"/>
                </a:lnTo>
                <a:lnTo>
                  <a:pt x="48" y="432"/>
                </a:lnTo>
                <a:lnTo>
                  <a:pt x="60" y="456"/>
                </a:lnTo>
                <a:lnTo>
                  <a:pt x="852" y="528"/>
                </a:lnTo>
                <a:lnTo>
                  <a:pt x="804" y="480"/>
                </a:lnTo>
                <a:lnTo>
                  <a:pt x="792" y="456"/>
                </a:lnTo>
                <a:lnTo>
                  <a:pt x="780" y="420"/>
                </a:lnTo>
                <a:lnTo>
                  <a:pt x="768" y="396"/>
                </a:lnTo>
                <a:lnTo>
                  <a:pt x="756" y="372"/>
                </a:lnTo>
                <a:lnTo>
                  <a:pt x="744" y="348"/>
                </a:lnTo>
                <a:lnTo>
                  <a:pt x="744" y="324"/>
                </a:lnTo>
                <a:lnTo>
                  <a:pt x="744" y="288"/>
                </a:lnTo>
                <a:lnTo>
                  <a:pt x="744" y="264"/>
                </a:lnTo>
                <a:lnTo>
                  <a:pt x="744" y="240"/>
                </a:lnTo>
                <a:lnTo>
                  <a:pt x="768" y="216"/>
                </a:lnTo>
                <a:lnTo>
                  <a:pt x="768" y="192"/>
                </a:lnTo>
                <a:lnTo>
                  <a:pt x="780" y="168"/>
                </a:lnTo>
                <a:lnTo>
                  <a:pt x="804" y="156"/>
                </a:lnTo>
                <a:lnTo>
                  <a:pt x="804" y="132"/>
                </a:lnTo>
                <a:lnTo>
                  <a:pt x="828" y="108"/>
                </a:lnTo>
                <a:lnTo>
                  <a:pt x="852" y="96"/>
                </a:lnTo>
                <a:lnTo>
                  <a:pt x="864" y="72"/>
                </a:lnTo>
                <a:lnTo>
                  <a:pt x="84" y="0"/>
                </a:lnTo>
              </a:path>
            </a:pathLst>
          </a:custGeom>
          <a:gradFill rotWithShape="0">
            <a:gsLst>
              <a:gs pos="0">
                <a:srgbClr val="012501"/>
              </a:gs>
              <a:gs pos="100000">
                <a:srgbClr val="037C03"/>
              </a:gs>
            </a:gsLst>
            <a:lin ang="18900000" scaled="1"/>
          </a:gra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1" name="Line 3"/>
          <p:cNvSpPr>
            <a:spLocks noChangeShapeType="1"/>
          </p:cNvSpPr>
          <p:nvPr/>
        </p:nvSpPr>
        <p:spPr bwMode="auto">
          <a:xfrm>
            <a:off x="3827463" y="4038600"/>
            <a:ext cx="32512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 flipV="1">
            <a:off x="5148263" y="990600"/>
            <a:ext cx="1795462" cy="1771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Freeform 5"/>
          <p:cNvSpPr>
            <a:spLocks/>
          </p:cNvSpPr>
          <p:nvPr/>
        </p:nvSpPr>
        <p:spPr bwMode="auto">
          <a:xfrm>
            <a:off x="3759200" y="1447800"/>
            <a:ext cx="1695450" cy="1601788"/>
          </a:xfrm>
          <a:custGeom>
            <a:avLst/>
            <a:gdLst>
              <a:gd name="T0" fmla="*/ 2147483647 w 1201"/>
              <a:gd name="T1" fmla="*/ 2147483647 h 1009"/>
              <a:gd name="T2" fmla="*/ 2147483647 w 1201"/>
              <a:gd name="T3" fmla="*/ 2147483647 h 1009"/>
              <a:gd name="T4" fmla="*/ 2147483647 w 1201"/>
              <a:gd name="T5" fmla="*/ 2147483647 h 1009"/>
              <a:gd name="T6" fmla="*/ 0 w 1201"/>
              <a:gd name="T7" fmla="*/ 0 h 1009"/>
              <a:gd name="T8" fmla="*/ 2147483647 w 1201"/>
              <a:gd name="T9" fmla="*/ 2147483647 h 10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009"/>
              <a:gd name="T17" fmla="*/ 1201 w 1201"/>
              <a:gd name="T18" fmla="*/ 1009 h 10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1" h="1009">
                <a:moveTo>
                  <a:pt x="336" y="576"/>
                </a:moveTo>
                <a:lnTo>
                  <a:pt x="1200" y="1008"/>
                </a:lnTo>
                <a:lnTo>
                  <a:pt x="864" y="432"/>
                </a:lnTo>
                <a:lnTo>
                  <a:pt x="0" y="0"/>
                </a:lnTo>
                <a:lnTo>
                  <a:pt x="336" y="576"/>
                </a:lnTo>
              </a:path>
            </a:pathLst>
          </a:custGeom>
          <a:solidFill>
            <a:srgbClr val="919191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 flipH="1" flipV="1">
            <a:off x="6943725" y="990600"/>
            <a:ext cx="66675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V="1">
            <a:off x="4470400" y="2743200"/>
            <a:ext cx="677863" cy="666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Freeform 8"/>
          <p:cNvSpPr>
            <a:spLocks/>
          </p:cNvSpPr>
          <p:nvPr/>
        </p:nvSpPr>
        <p:spPr bwMode="auto">
          <a:xfrm>
            <a:off x="6537325" y="2743200"/>
            <a:ext cx="1558925" cy="1525588"/>
          </a:xfrm>
          <a:custGeom>
            <a:avLst/>
            <a:gdLst>
              <a:gd name="T0" fmla="*/ 0 w 1105"/>
              <a:gd name="T1" fmla="*/ 2147483647 h 961"/>
              <a:gd name="T2" fmla="*/ 0 w 1105"/>
              <a:gd name="T3" fmla="*/ 2147483647 h 961"/>
              <a:gd name="T4" fmla="*/ 2147483647 w 1105"/>
              <a:gd name="T5" fmla="*/ 2147483647 h 961"/>
              <a:gd name="T6" fmla="*/ 2147483647 w 1105"/>
              <a:gd name="T7" fmla="*/ 0 h 961"/>
              <a:gd name="T8" fmla="*/ 0 w 1105"/>
              <a:gd name="T9" fmla="*/ 2147483647 h 9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5"/>
              <a:gd name="T16" fmla="*/ 0 h 961"/>
              <a:gd name="T17" fmla="*/ 1105 w 1105"/>
              <a:gd name="T18" fmla="*/ 961 h 9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5" h="961">
                <a:moveTo>
                  <a:pt x="0" y="202"/>
                </a:moveTo>
                <a:lnTo>
                  <a:pt x="0" y="960"/>
                </a:lnTo>
                <a:lnTo>
                  <a:pt x="1104" y="758"/>
                </a:lnTo>
                <a:lnTo>
                  <a:pt x="1104" y="0"/>
                </a:lnTo>
                <a:lnTo>
                  <a:pt x="0" y="202"/>
                </a:lnTo>
              </a:path>
            </a:pathLst>
          </a:custGeom>
          <a:solidFill>
            <a:srgbClr val="919191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 flipH="1" flipV="1">
            <a:off x="7010400" y="3429000"/>
            <a:ext cx="34925" cy="142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 flipV="1">
            <a:off x="3827463" y="3409950"/>
            <a:ext cx="642937" cy="628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 flipH="1" flipV="1">
            <a:off x="7045325" y="4857750"/>
            <a:ext cx="33338" cy="1009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Freeform 14"/>
          <p:cNvSpPr>
            <a:spLocks/>
          </p:cNvSpPr>
          <p:nvPr/>
        </p:nvSpPr>
        <p:spPr bwMode="auto">
          <a:xfrm rot="-1766867">
            <a:off x="7032625" y="5854700"/>
            <a:ext cx="285750" cy="485775"/>
          </a:xfrm>
          <a:custGeom>
            <a:avLst/>
            <a:gdLst>
              <a:gd name="T0" fmla="*/ 2147483647 w 202"/>
              <a:gd name="T1" fmla="*/ 2147483647 h 306"/>
              <a:gd name="T2" fmla="*/ 0 w 202"/>
              <a:gd name="T3" fmla="*/ 2147483647 h 306"/>
              <a:gd name="T4" fmla="*/ 2147483647 w 202"/>
              <a:gd name="T5" fmla="*/ 2147483647 h 306"/>
              <a:gd name="T6" fmla="*/ 2147483647 w 202"/>
              <a:gd name="T7" fmla="*/ 2147483647 h 306"/>
              <a:gd name="T8" fmla="*/ 2147483647 w 202"/>
              <a:gd name="T9" fmla="*/ 2147483647 h 306"/>
              <a:gd name="T10" fmla="*/ 2147483647 w 202"/>
              <a:gd name="T11" fmla="*/ 2147483647 h 306"/>
              <a:gd name="T12" fmla="*/ 2147483647 w 202"/>
              <a:gd name="T13" fmla="*/ 2147483647 h 306"/>
              <a:gd name="T14" fmla="*/ 2147483647 w 202"/>
              <a:gd name="T15" fmla="*/ 2147483647 h 306"/>
              <a:gd name="T16" fmla="*/ 2147483647 w 202"/>
              <a:gd name="T17" fmla="*/ 2147483647 h 306"/>
              <a:gd name="T18" fmla="*/ 2147483647 w 202"/>
              <a:gd name="T19" fmla="*/ 2147483647 h 306"/>
              <a:gd name="T20" fmla="*/ 2147483647 w 202"/>
              <a:gd name="T21" fmla="*/ 2147483647 h 306"/>
              <a:gd name="T22" fmla="*/ 2147483647 w 202"/>
              <a:gd name="T23" fmla="*/ 2147483647 h 306"/>
              <a:gd name="T24" fmla="*/ 2147483647 w 202"/>
              <a:gd name="T25" fmla="*/ 2147483647 h 306"/>
              <a:gd name="T26" fmla="*/ 2147483647 w 202"/>
              <a:gd name="T27" fmla="*/ 2147483647 h 306"/>
              <a:gd name="T28" fmla="*/ 2147483647 w 202"/>
              <a:gd name="T29" fmla="*/ 0 h 306"/>
              <a:gd name="T30" fmla="*/ 2147483647 w 202"/>
              <a:gd name="T31" fmla="*/ 0 h 306"/>
              <a:gd name="T32" fmla="*/ 2147483647 w 202"/>
              <a:gd name="T33" fmla="*/ 2147483647 h 306"/>
              <a:gd name="T34" fmla="*/ 2147483647 w 202"/>
              <a:gd name="T35" fmla="*/ 2147483647 h 306"/>
              <a:gd name="T36" fmla="*/ 2147483647 w 202"/>
              <a:gd name="T37" fmla="*/ 2147483647 h 306"/>
              <a:gd name="T38" fmla="*/ 2147483647 w 202"/>
              <a:gd name="T39" fmla="*/ 2147483647 h 306"/>
              <a:gd name="T40" fmla="*/ 2147483647 w 202"/>
              <a:gd name="T41" fmla="*/ 2147483647 h 306"/>
              <a:gd name="T42" fmla="*/ 2147483647 w 202"/>
              <a:gd name="T43" fmla="*/ 2147483647 h 306"/>
              <a:gd name="T44" fmla="*/ 2147483647 w 202"/>
              <a:gd name="T45" fmla="*/ 2147483647 h 306"/>
              <a:gd name="T46" fmla="*/ 2147483647 w 202"/>
              <a:gd name="T47" fmla="*/ 2147483647 h 306"/>
              <a:gd name="T48" fmla="*/ 2147483647 w 202"/>
              <a:gd name="T49" fmla="*/ 2147483647 h 306"/>
              <a:gd name="T50" fmla="*/ 2147483647 w 202"/>
              <a:gd name="T51" fmla="*/ 2147483647 h 306"/>
              <a:gd name="T52" fmla="*/ 2147483647 w 202"/>
              <a:gd name="T53" fmla="*/ 2147483647 h 306"/>
              <a:gd name="T54" fmla="*/ 2147483647 w 202"/>
              <a:gd name="T55" fmla="*/ 2147483647 h 306"/>
              <a:gd name="T56" fmla="*/ 2147483647 w 202"/>
              <a:gd name="T57" fmla="*/ 2147483647 h 306"/>
              <a:gd name="T58" fmla="*/ 2147483647 w 202"/>
              <a:gd name="T59" fmla="*/ 2147483647 h 306"/>
              <a:gd name="T60" fmla="*/ 2147483647 w 202"/>
              <a:gd name="T61" fmla="*/ 2147483647 h 306"/>
              <a:gd name="T62" fmla="*/ 2147483647 w 202"/>
              <a:gd name="T63" fmla="*/ 2147483647 h 306"/>
              <a:gd name="T64" fmla="*/ 2147483647 w 202"/>
              <a:gd name="T65" fmla="*/ 2147483647 h 306"/>
              <a:gd name="T66" fmla="*/ 2147483647 w 202"/>
              <a:gd name="T67" fmla="*/ 2147483647 h 306"/>
              <a:gd name="T68" fmla="*/ 2147483647 w 202"/>
              <a:gd name="T69" fmla="*/ 2147483647 h 306"/>
              <a:gd name="T70" fmla="*/ 2147483647 w 202"/>
              <a:gd name="T71" fmla="*/ 2147483647 h 306"/>
              <a:gd name="T72" fmla="*/ 2147483647 w 202"/>
              <a:gd name="T73" fmla="*/ 2147483647 h 306"/>
              <a:gd name="T74" fmla="*/ 2147483647 w 202"/>
              <a:gd name="T75" fmla="*/ 2147483647 h 306"/>
              <a:gd name="T76" fmla="*/ 2147483647 w 202"/>
              <a:gd name="T77" fmla="*/ 2147483647 h 306"/>
              <a:gd name="T78" fmla="*/ 2147483647 w 202"/>
              <a:gd name="T79" fmla="*/ 2147483647 h 306"/>
              <a:gd name="T80" fmla="*/ 2147483647 w 202"/>
              <a:gd name="T81" fmla="*/ 2147483647 h 306"/>
              <a:gd name="T82" fmla="*/ 2147483647 w 202"/>
              <a:gd name="T83" fmla="*/ 2147483647 h 306"/>
              <a:gd name="T84" fmla="*/ 2147483647 w 202"/>
              <a:gd name="T85" fmla="*/ 2147483647 h 306"/>
              <a:gd name="T86" fmla="*/ 2147483647 w 202"/>
              <a:gd name="T87" fmla="*/ 2147483647 h 306"/>
              <a:gd name="T88" fmla="*/ 2147483647 w 202"/>
              <a:gd name="T89" fmla="*/ 2147483647 h 306"/>
              <a:gd name="T90" fmla="*/ 2147483647 w 202"/>
              <a:gd name="T91" fmla="*/ 2147483647 h 306"/>
              <a:gd name="T92" fmla="*/ 2147483647 w 202"/>
              <a:gd name="T93" fmla="*/ 2147483647 h 306"/>
              <a:gd name="T94" fmla="*/ 2147483647 w 202"/>
              <a:gd name="T95" fmla="*/ 2147483647 h 306"/>
              <a:gd name="T96" fmla="*/ 2147483647 w 202"/>
              <a:gd name="T97" fmla="*/ 2147483647 h 306"/>
              <a:gd name="T98" fmla="*/ 2147483647 w 202"/>
              <a:gd name="T99" fmla="*/ 2147483647 h 30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02"/>
              <a:gd name="T151" fmla="*/ 0 h 306"/>
              <a:gd name="T152" fmla="*/ 202 w 202"/>
              <a:gd name="T153" fmla="*/ 306 h 30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02" h="306">
                <a:moveTo>
                  <a:pt x="16" y="305"/>
                </a:moveTo>
                <a:lnTo>
                  <a:pt x="0" y="22"/>
                </a:lnTo>
                <a:lnTo>
                  <a:pt x="9" y="13"/>
                </a:lnTo>
                <a:lnTo>
                  <a:pt x="15" y="14"/>
                </a:lnTo>
                <a:lnTo>
                  <a:pt x="21" y="13"/>
                </a:lnTo>
                <a:lnTo>
                  <a:pt x="22" y="10"/>
                </a:lnTo>
                <a:lnTo>
                  <a:pt x="27" y="11"/>
                </a:lnTo>
                <a:lnTo>
                  <a:pt x="31" y="7"/>
                </a:lnTo>
                <a:lnTo>
                  <a:pt x="37" y="9"/>
                </a:lnTo>
                <a:lnTo>
                  <a:pt x="41" y="6"/>
                </a:lnTo>
                <a:lnTo>
                  <a:pt x="46" y="5"/>
                </a:lnTo>
                <a:lnTo>
                  <a:pt x="52" y="3"/>
                </a:lnTo>
                <a:lnTo>
                  <a:pt x="57" y="4"/>
                </a:lnTo>
                <a:lnTo>
                  <a:pt x="62" y="3"/>
                </a:lnTo>
                <a:lnTo>
                  <a:pt x="66" y="0"/>
                </a:lnTo>
                <a:lnTo>
                  <a:pt x="74" y="0"/>
                </a:lnTo>
                <a:lnTo>
                  <a:pt x="80" y="1"/>
                </a:lnTo>
                <a:lnTo>
                  <a:pt x="83" y="1"/>
                </a:lnTo>
                <a:lnTo>
                  <a:pt x="86" y="3"/>
                </a:lnTo>
                <a:lnTo>
                  <a:pt x="92" y="4"/>
                </a:lnTo>
                <a:lnTo>
                  <a:pt x="98" y="7"/>
                </a:lnTo>
                <a:lnTo>
                  <a:pt x="103" y="7"/>
                </a:lnTo>
                <a:lnTo>
                  <a:pt x="111" y="10"/>
                </a:lnTo>
                <a:lnTo>
                  <a:pt x="115" y="12"/>
                </a:lnTo>
                <a:lnTo>
                  <a:pt x="121" y="11"/>
                </a:lnTo>
                <a:lnTo>
                  <a:pt x="125" y="16"/>
                </a:lnTo>
                <a:lnTo>
                  <a:pt x="131" y="17"/>
                </a:lnTo>
                <a:lnTo>
                  <a:pt x="135" y="19"/>
                </a:lnTo>
                <a:lnTo>
                  <a:pt x="140" y="21"/>
                </a:lnTo>
                <a:lnTo>
                  <a:pt x="142" y="24"/>
                </a:lnTo>
                <a:lnTo>
                  <a:pt x="146" y="27"/>
                </a:lnTo>
                <a:lnTo>
                  <a:pt x="151" y="31"/>
                </a:lnTo>
                <a:lnTo>
                  <a:pt x="153" y="35"/>
                </a:lnTo>
                <a:lnTo>
                  <a:pt x="156" y="36"/>
                </a:lnTo>
                <a:lnTo>
                  <a:pt x="160" y="41"/>
                </a:lnTo>
                <a:lnTo>
                  <a:pt x="163" y="44"/>
                </a:lnTo>
                <a:lnTo>
                  <a:pt x="168" y="46"/>
                </a:lnTo>
                <a:lnTo>
                  <a:pt x="172" y="50"/>
                </a:lnTo>
                <a:lnTo>
                  <a:pt x="176" y="53"/>
                </a:lnTo>
                <a:lnTo>
                  <a:pt x="178" y="55"/>
                </a:lnTo>
                <a:lnTo>
                  <a:pt x="182" y="59"/>
                </a:lnTo>
                <a:lnTo>
                  <a:pt x="185" y="62"/>
                </a:lnTo>
                <a:lnTo>
                  <a:pt x="186" y="67"/>
                </a:lnTo>
                <a:lnTo>
                  <a:pt x="189" y="73"/>
                </a:lnTo>
                <a:lnTo>
                  <a:pt x="192" y="76"/>
                </a:lnTo>
                <a:lnTo>
                  <a:pt x="196" y="80"/>
                </a:lnTo>
                <a:lnTo>
                  <a:pt x="198" y="84"/>
                </a:lnTo>
                <a:lnTo>
                  <a:pt x="200" y="90"/>
                </a:lnTo>
                <a:lnTo>
                  <a:pt x="201" y="99"/>
                </a:lnTo>
                <a:lnTo>
                  <a:pt x="16" y="305"/>
                </a:lnTo>
              </a:path>
            </a:pathLst>
          </a:custGeom>
          <a:noFill/>
          <a:ln w="952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1" name="Arc 15"/>
          <p:cNvSpPr>
            <a:spLocks/>
          </p:cNvSpPr>
          <p:nvPr/>
        </p:nvSpPr>
        <p:spPr bwMode="auto">
          <a:xfrm rot="-3146867">
            <a:off x="6995319" y="5838031"/>
            <a:ext cx="209550" cy="236538"/>
          </a:xfrm>
          <a:custGeom>
            <a:avLst/>
            <a:gdLst>
              <a:gd name="T0" fmla="*/ 0 w 21745"/>
              <a:gd name="T1" fmla="*/ 0 h 21600"/>
              <a:gd name="T2" fmla="*/ 2147483647 w 21745"/>
              <a:gd name="T3" fmla="*/ 2147483647 h 21600"/>
              <a:gd name="T4" fmla="*/ 1118793110 w 21745"/>
              <a:gd name="T5" fmla="*/ 2147483647 h 21600"/>
              <a:gd name="T6" fmla="*/ 0 60000 65536"/>
              <a:gd name="T7" fmla="*/ 0 60000 65536"/>
              <a:gd name="T8" fmla="*/ 0 60000 65536"/>
              <a:gd name="T9" fmla="*/ 0 w 21745"/>
              <a:gd name="T10" fmla="*/ 0 h 21600"/>
              <a:gd name="T11" fmla="*/ 21745 w 217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5" h="21600" fill="none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</a:path>
              <a:path w="21745" h="21600" stroke="0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  <a:lnTo>
                  <a:pt x="145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2" name="Line 16"/>
          <p:cNvSpPr>
            <a:spLocks noChangeShapeType="1"/>
          </p:cNvSpPr>
          <p:nvPr/>
        </p:nvSpPr>
        <p:spPr bwMode="auto">
          <a:xfrm rot="-1766867">
            <a:off x="7002463" y="5768975"/>
            <a:ext cx="31750" cy="646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3" name="Oval 17"/>
          <p:cNvSpPr>
            <a:spLocks noChangeArrowheads="1"/>
          </p:cNvSpPr>
          <p:nvPr/>
        </p:nvSpPr>
        <p:spPr bwMode="auto">
          <a:xfrm rot="-5726867">
            <a:off x="7038976" y="5840412"/>
            <a:ext cx="112712" cy="1762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4" name="Line 18"/>
          <p:cNvSpPr>
            <a:spLocks noChangeShapeType="1"/>
          </p:cNvSpPr>
          <p:nvPr/>
        </p:nvSpPr>
        <p:spPr bwMode="auto">
          <a:xfrm rot="19833133" flipV="1">
            <a:off x="7048500" y="5827713"/>
            <a:ext cx="381000" cy="476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5" name="Freeform 19"/>
          <p:cNvSpPr>
            <a:spLocks/>
          </p:cNvSpPr>
          <p:nvPr/>
        </p:nvSpPr>
        <p:spPr bwMode="auto">
          <a:xfrm rot="1112195">
            <a:off x="3565525" y="4025900"/>
            <a:ext cx="285750" cy="485775"/>
          </a:xfrm>
          <a:custGeom>
            <a:avLst/>
            <a:gdLst>
              <a:gd name="T0" fmla="*/ 2147483647 w 202"/>
              <a:gd name="T1" fmla="*/ 2147483647 h 306"/>
              <a:gd name="T2" fmla="*/ 0 w 202"/>
              <a:gd name="T3" fmla="*/ 2147483647 h 306"/>
              <a:gd name="T4" fmla="*/ 2147483647 w 202"/>
              <a:gd name="T5" fmla="*/ 2147483647 h 306"/>
              <a:gd name="T6" fmla="*/ 2147483647 w 202"/>
              <a:gd name="T7" fmla="*/ 2147483647 h 306"/>
              <a:gd name="T8" fmla="*/ 2147483647 w 202"/>
              <a:gd name="T9" fmla="*/ 2147483647 h 306"/>
              <a:gd name="T10" fmla="*/ 2147483647 w 202"/>
              <a:gd name="T11" fmla="*/ 2147483647 h 306"/>
              <a:gd name="T12" fmla="*/ 2147483647 w 202"/>
              <a:gd name="T13" fmla="*/ 2147483647 h 306"/>
              <a:gd name="T14" fmla="*/ 2147483647 w 202"/>
              <a:gd name="T15" fmla="*/ 2147483647 h 306"/>
              <a:gd name="T16" fmla="*/ 2147483647 w 202"/>
              <a:gd name="T17" fmla="*/ 2147483647 h 306"/>
              <a:gd name="T18" fmla="*/ 2147483647 w 202"/>
              <a:gd name="T19" fmla="*/ 2147483647 h 306"/>
              <a:gd name="T20" fmla="*/ 2147483647 w 202"/>
              <a:gd name="T21" fmla="*/ 2147483647 h 306"/>
              <a:gd name="T22" fmla="*/ 2147483647 w 202"/>
              <a:gd name="T23" fmla="*/ 2147483647 h 306"/>
              <a:gd name="T24" fmla="*/ 2147483647 w 202"/>
              <a:gd name="T25" fmla="*/ 2147483647 h 306"/>
              <a:gd name="T26" fmla="*/ 2147483647 w 202"/>
              <a:gd name="T27" fmla="*/ 2147483647 h 306"/>
              <a:gd name="T28" fmla="*/ 2147483647 w 202"/>
              <a:gd name="T29" fmla="*/ 0 h 306"/>
              <a:gd name="T30" fmla="*/ 2147483647 w 202"/>
              <a:gd name="T31" fmla="*/ 0 h 306"/>
              <a:gd name="T32" fmla="*/ 2147483647 w 202"/>
              <a:gd name="T33" fmla="*/ 2147483647 h 306"/>
              <a:gd name="T34" fmla="*/ 2147483647 w 202"/>
              <a:gd name="T35" fmla="*/ 2147483647 h 306"/>
              <a:gd name="T36" fmla="*/ 2147483647 w 202"/>
              <a:gd name="T37" fmla="*/ 2147483647 h 306"/>
              <a:gd name="T38" fmla="*/ 2147483647 w 202"/>
              <a:gd name="T39" fmla="*/ 2147483647 h 306"/>
              <a:gd name="T40" fmla="*/ 2147483647 w 202"/>
              <a:gd name="T41" fmla="*/ 2147483647 h 306"/>
              <a:gd name="T42" fmla="*/ 2147483647 w 202"/>
              <a:gd name="T43" fmla="*/ 2147483647 h 306"/>
              <a:gd name="T44" fmla="*/ 2147483647 w 202"/>
              <a:gd name="T45" fmla="*/ 2147483647 h 306"/>
              <a:gd name="T46" fmla="*/ 2147483647 w 202"/>
              <a:gd name="T47" fmla="*/ 2147483647 h 306"/>
              <a:gd name="T48" fmla="*/ 2147483647 w 202"/>
              <a:gd name="T49" fmla="*/ 2147483647 h 306"/>
              <a:gd name="T50" fmla="*/ 2147483647 w 202"/>
              <a:gd name="T51" fmla="*/ 2147483647 h 306"/>
              <a:gd name="T52" fmla="*/ 2147483647 w 202"/>
              <a:gd name="T53" fmla="*/ 2147483647 h 306"/>
              <a:gd name="T54" fmla="*/ 2147483647 w 202"/>
              <a:gd name="T55" fmla="*/ 2147483647 h 306"/>
              <a:gd name="T56" fmla="*/ 2147483647 w 202"/>
              <a:gd name="T57" fmla="*/ 2147483647 h 306"/>
              <a:gd name="T58" fmla="*/ 2147483647 w 202"/>
              <a:gd name="T59" fmla="*/ 2147483647 h 306"/>
              <a:gd name="T60" fmla="*/ 2147483647 w 202"/>
              <a:gd name="T61" fmla="*/ 2147483647 h 306"/>
              <a:gd name="T62" fmla="*/ 2147483647 w 202"/>
              <a:gd name="T63" fmla="*/ 2147483647 h 306"/>
              <a:gd name="T64" fmla="*/ 2147483647 w 202"/>
              <a:gd name="T65" fmla="*/ 2147483647 h 306"/>
              <a:gd name="T66" fmla="*/ 2147483647 w 202"/>
              <a:gd name="T67" fmla="*/ 2147483647 h 306"/>
              <a:gd name="T68" fmla="*/ 2147483647 w 202"/>
              <a:gd name="T69" fmla="*/ 2147483647 h 306"/>
              <a:gd name="T70" fmla="*/ 2147483647 w 202"/>
              <a:gd name="T71" fmla="*/ 2147483647 h 306"/>
              <a:gd name="T72" fmla="*/ 2147483647 w 202"/>
              <a:gd name="T73" fmla="*/ 2147483647 h 306"/>
              <a:gd name="T74" fmla="*/ 2147483647 w 202"/>
              <a:gd name="T75" fmla="*/ 2147483647 h 306"/>
              <a:gd name="T76" fmla="*/ 2147483647 w 202"/>
              <a:gd name="T77" fmla="*/ 2147483647 h 306"/>
              <a:gd name="T78" fmla="*/ 2147483647 w 202"/>
              <a:gd name="T79" fmla="*/ 2147483647 h 306"/>
              <a:gd name="T80" fmla="*/ 2147483647 w 202"/>
              <a:gd name="T81" fmla="*/ 2147483647 h 306"/>
              <a:gd name="T82" fmla="*/ 2147483647 w 202"/>
              <a:gd name="T83" fmla="*/ 2147483647 h 306"/>
              <a:gd name="T84" fmla="*/ 2147483647 w 202"/>
              <a:gd name="T85" fmla="*/ 2147483647 h 306"/>
              <a:gd name="T86" fmla="*/ 2147483647 w 202"/>
              <a:gd name="T87" fmla="*/ 2147483647 h 306"/>
              <a:gd name="T88" fmla="*/ 2147483647 w 202"/>
              <a:gd name="T89" fmla="*/ 2147483647 h 306"/>
              <a:gd name="T90" fmla="*/ 2147483647 w 202"/>
              <a:gd name="T91" fmla="*/ 2147483647 h 306"/>
              <a:gd name="T92" fmla="*/ 2147483647 w 202"/>
              <a:gd name="T93" fmla="*/ 2147483647 h 306"/>
              <a:gd name="T94" fmla="*/ 2147483647 w 202"/>
              <a:gd name="T95" fmla="*/ 2147483647 h 306"/>
              <a:gd name="T96" fmla="*/ 2147483647 w 202"/>
              <a:gd name="T97" fmla="*/ 2147483647 h 306"/>
              <a:gd name="T98" fmla="*/ 2147483647 w 202"/>
              <a:gd name="T99" fmla="*/ 2147483647 h 30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02"/>
              <a:gd name="T151" fmla="*/ 0 h 306"/>
              <a:gd name="T152" fmla="*/ 202 w 202"/>
              <a:gd name="T153" fmla="*/ 306 h 30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02" h="306">
                <a:moveTo>
                  <a:pt x="16" y="305"/>
                </a:moveTo>
                <a:lnTo>
                  <a:pt x="0" y="22"/>
                </a:lnTo>
                <a:lnTo>
                  <a:pt x="9" y="13"/>
                </a:lnTo>
                <a:lnTo>
                  <a:pt x="15" y="14"/>
                </a:lnTo>
                <a:lnTo>
                  <a:pt x="21" y="13"/>
                </a:lnTo>
                <a:lnTo>
                  <a:pt x="22" y="10"/>
                </a:lnTo>
                <a:lnTo>
                  <a:pt x="27" y="11"/>
                </a:lnTo>
                <a:lnTo>
                  <a:pt x="31" y="7"/>
                </a:lnTo>
                <a:lnTo>
                  <a:pt x="37" y="9"/>
                </a:lnTo>
                <a:lnTo>
                  <a:pt x="41" y="6"/>
                </a:lnTo>
                <a:lnTo>
                  <a:pt x="46" y="5"/>
                </a:lnTo>
                <a:lnTo>
                  <a:pt x="52" y="3"/>
                </a:lnTo>
                <a:lnTo>
                  <a:pt x="57" y="4"/>
                </a:lnTo>
                <a:lnTo>
                  <a:pt x="62" y="3"/>
                </a:lnTo>
                <a:lnTo>
                  <a:pt x="66" y="0"/>
                </a:lnTo>
                <a:lnTo>
                  <a:pt x="74" y="0"/>
                </a:lnTo>
                <a:lnTo>
                  <a:pt x="80" y="1"/>
                </a:lnTo>
                <a:lnTo>
                  <a:pt x="83" y="1"/>
                </a:lnTo>
                <a:lnTo>
                  <a:pt x="86" y="3"/>
                </a:lnTo>
                <a:lnTo>
                  <a:pt x="92" y="4"/>
                </a:lnTo>
                <a:lnTo>
                  <a:pt x="98" y="7"/>
                </a:lnTo>
                <a:lnTo>
                  <a:pt x="103" y="7"/>
                </a:lnTo>
                <a:lnTo>
                  <a:pt x="111" y="10"/>
                </a:lnTo>
                <a:lnTo>
                  <a:pt x="115" y="12"/>
                </a:lnTo>
                <a:lnTo>
                  <a:pt x="121" y="11"/>
                </a:lnTo>
                <a:lnTo>
                  <a:pt x="125" y="16"/>
                </a:lnTo>
                <a:lnTo>
                  <a:pt x="131" y="17"/>
                </a:lnTo>
                <a:lnTo>
                  <a:pt x="135" y="19"/>
                </a:lnTo>
                <a:lnTo>
                  <a:pt x="140" y="21"/>
                </a:lnTo>
                <a:lnTo>
                  <a:pt x="142" y="24"/>
                </a:lnTo>
                <a:lnTo>
                  <a:pt x="146" y="27"/>
                </a:lnTo>
                <a:lnTo>
                  <a:pt x="151" y="31"/>
                </a:lnTo>
                <a:lnTo>
                  <a:pt x="153" y="35"/>
                </a:lnTo>
                <a:lnTo>
                  <a:pt x="156" y="36"/>
                </a:lnTo>
                <a:lnTo>
                  <a:pt x="160" y="41"/>
                </a:lnTo>
                <a:lnTo>
                  <a:pt x="163" y="44"/>
                </a:lnTo>
                <a:lnTo>
                  <a:pt x="168" y="46"/>
                </a:lnTo>
                <a:lnTo>
                  <a:pt x="172" y="50"/>
                </a:lnTo>
                <a:lnTo>
                  <a:pt x="176" y="53"/>
                </a:lnTo>
                <a:lnTo>
                  <a:pt x="178" y="55"/>
                </a:lnTo>
                <a:lnTo>
                  <a:pt x="182" y="59"/>
                </a:lnTo>
                <a:lnTo>
                  <a:pt x="185" y="62"/>
                </a:lnTo>
                <a:lnTo>
                  <a:pt x="186" y="67"/>
                </a:lnTo>
                <a:lnTo>
                  <a:pt x="189" y="73"/>
                </a:lnTo>
                <a:lnTo>
                  <a:pt x="192" y="76"/>
                </a:lnTo>
                <a:lnTo>
                  <a:pt x="196" y="80"/>
                </a:lnTo>
                <a:lnTo>
                  <a:pt x="198" y="84"/>
                </a:lnTo>
                <a:lnTo>
                  <a:pt x="200" y="90"/>
                </a:lnTo>
                <a:lnTo>
                  <a:pt x="201" y="99"/>
                </a:lnTo>
                <a:lnTo>
                  <a:pt x="16" y="305"/>
                </a:lnTo>
              </a:path>
            </a:pathLst>
          </a:custGeom>
          <a:noFill/>
          <a:ln w="952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6" name="Arc 20"/>
          <p:cNvSpPr>
            <a:spLocks/>
          </p:cNvSpPr>
          <p:nvPr/>
        </p:nvSpPr>
        <p:spPr bwMode="auto">
          <a:xfrm rot="-267806">
            <a:off x="3659188" y="3998913"/>
            <a:ext cx="209550" cy="236537"/>
          </a:xfrm>
          <a:custGeom>
            <a:avLst/>
            <a:gdLst>
              <a:gd name="T0" fmla="*/ 0 w 21745"/>
              <a:gd name="T1" fmla="*/ 0 h 21600"/>
              <a:gd name="T2" fmla="*/ 2147483647 w 21745"/>
              <a:gd name="T3" fmla="*/ 2147483647 h 21600"/>
              <a:gd name="T4" fmla="*/ 1118793110 w 21745"/>
              <a:gd name="T5" fmla="*/ 2147483647 h 21600"/>
              <a:gd name="T6" fmla="*/ 0 60000 65536"/>
              <a:gd name="T7" fmla="*/ 0 60000 65536"/>
              <a:gd name="T8" fmla="*/ 0 60000 65536"/>
              <a:gd name="T9" fmla="*/ 0 w 21745"/>
              <a:gd name="T10" fmla="*/ 0 h 21600"/>
              <a:gd name="T11" fmla="*/ 21745 w 217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5" h="21600" fill="none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</a:path>
              <a:path w="21745" h="21600" stroke="0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  <a:lnTo>
                  <a:pt x="145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7" name="Line 21"/>
          <p:cNvSpPr>
            <a:spLocks noChangeShapeType="1"/>
          </p:cNvSpPr>
          <p:nvPr/>
        </p:nvSpPr>
        <p:spPr bwMode="auto">
          <a:xfrm rot="1112195">
            <a:off x="3590925" y="3824288"/>
            <a:ext cx="31750" cy="646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8" name="Oval 22"/>
          <p:cNvSpPr>
            <a:spLocks noChangeArrowheads="1"/>
          </p:cNvSpPr>
          <p:nvPr/>
        </p:nvSpPr>
        <p:spPr bwMode="auto">
          <a:xfrm rot="-2847806">
            <a:off x="3724276" y="4008437"/>
            <a:ext cx="112712" cy="1762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9" name="Line 23"/>
          <p:cNvSpPr>
            <a:spLocks noChangeShapeType="1"/>
          </p:cNvSpPr>
          <p:nvPr/>
        </p:nvSpPr>
        <p:spPr bwMode="auto">
          <a:xfrm rot="1112195" flipV="1">
            <a:off x="3584575" y="4056063"/>
            <a:ext cx="381000" cy="476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0" name="Rectangle 2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Stereo image rectification</a:t>
            </a:r>
          </a:p>
        </p:txBody>
      </p:sp>
      <p:sp>
        <p:nvSpPr>
          <p:cNvPr id="43031" name="Oval 12"/>
          <p:cNvSpPr>
            <a:spLocks noChangeArrowheads="1"/>
          </p:cNvSpPr>
          <p:nvPr/>
        </p:nvSpPr>
        <p:spPr bwMode="auto">
          <a:xfrm>
            <a:off x="6983413" y="3397250"/>
            <a:ext cx="55562" cy="63500"/>
          </a:xfrm>
          <a:prstGeom prst="ellipse">
            <a:avLst/>
          </a:prstGeom>
          <a:solidFill>
            <a:srgbClr val="037C03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2" name="Oval 13"/>
          <p:cNvSpPr>
            <a:spLocks noChangeArrowheads="1"/>
          </p:cNvSpPr>
          <p:nvPr/>
        </p:nvSpPr>
        <p:spPr bwMode="auto">
          <a:xfrm>
            <a:off x="5119688" y="2730500"/>
            <a:ext cx="57150" cy="63500"/>
          </a:xfrm>
          <a:prstGeom prst="ellipse">
            <a:avLst/>
          </a:prstGeom>
          <a:solidFill>
            <a:srgbClr val="037C03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reeform 2"/>
          <p:cNvSpPr>
            <a:spLocks/>
          </p:cNvSpPr>
          <p:nvPr/>
        </p:nvSpPr>
        <p:spPr bwMode="auto">
          <a:xfrm>
            <a:off x="7291388" y="685800"/>
            <a:ext cx="1220787" cy="839788"/>
          </a:xfrm>
          <a:custGeom>
            <a:avLst/>
            <a:gdLst>
              <a:gd name="T0" fmla="*/ 2147483647 w 865"/>
              <a:gd name="T1" fmla="*/ 0 h 529"/>
              <a:gd name="T2" fmla="*/ 2147483647 w 865"/>
              <a:gd name="T3" fmla="*/ 2147483647 h 529"/>
              <a:gd name="T4" fmla="*/ 2147483647 w 865"/>
              <a:gd name="T5" fmla="*/ 2147483647 h 529"/>
              <a:gd name="T6" fmla="*/ 2147483647 w 865"/>
              <a:gd name="T7" fmla="*/ 2147483647 h 529"/>
              <a:gd name="T8" fmla="*/ 2147483647 w 865"/>
              <a:gd name="T9" fmla="*/ 2147483647 h 529"/>
              <a:gd name="T10" fmla="*/ 2147483647 w 865"/>
              <a:gd name="T11" fmla="*/ 2147483647 h 529"/>
              <a:gd name="T12" fmla="*/ 2147483647 w 865"/>
              <a:gd name="T13" fmla="*/ 2147483647 h 529"/>
              <a:gd name="T14" fmla="*/ 2147483647 w 865"/>
              <a:gd name="T15" fmla="*/ 2147483647 h 529"/>
              <a:gd name="T16" fmla="*/ 2147483647 w 865"/>
              <a:gd name="T17" fmla="*/ 2147483647 h 529"/>
              <a:gd name="T18" fmla="*/ 0 w 865"/>
              <a:gd name="T19" fmla="*/ 2147483647 h 529"/>
              <a:gd name="T20" fmla="*/ 0 w 865"/>
              <a:gd name="T21" fmla="*/ 2147483647 h 529"/>
              <a:gd name="T22" fmla="*/ 0 w 865"/>
              <a:gd name="T23" fmla="*/ 2147483647 h 529"/>
              <a:gd name="T24" fmla="*/ 2147483647 w 865"/>
              <a:gd name="T25" fmla="*/ 2147483647 h 529"/>
              <a:gd name="T26" fmla="*/ 2147483647 w 865"/>
              <a:gd name="T27" fmla="*/ 2147483647 h 529"/>
              <a:gd name="T28" fmla="*/ 2147483647 w 865"/>
              <a:gd name="T29" fmla="*/ 2147483647 h 529"/>
              <a:gd name="T30" fmla="*/ 2147483647 w 865"/>
              <a:gd name="T31" fmla="*/ 2147483647 h 529"/>
              <a:gd name="T32" fmla="*/ 2147483647 w 865"/>
              <a:gd name="T33" fmla="*/ 2147483647 h 529"/>
              <a:gd name="T34" fmla="*/ 2147483647 w 865"/>
              <a:gd name="T35" fmla="*/ 2147483647 h 529"/>
              <a:gd name="T36" fmla="*/ 2147483647 w 865"/>
              <a:gd name="T37" fmla="*/ 2147483647 h 529"/>
              <a:gd name="T38" fmla="*/ 2147483647 w 865"/>
              <a:gd name="T39" fmla="*/ 2147483647 h 529"/>
              <a:gd name="T40" fmla="*/ 2147483647 w 865"/>
              <a:gd name="T41" fmla="*/ 2147483647 h 529"/>
              <a:gd name="T42" fmla="*/ 2147483647 w 865"/>
              <a:gd name="T43" fmla="*/ 2147483647 h 529"/>
              <a:gd name="T44" fmla="*/ 2147483647 w 865"/>
              <a:gd name="T45" fmla="*/ 2147483647 h 529"/>
              <a:gd name="T46" fmla="*/ 2147483647 w 865"/>
              <a:gd name="T47" fmla="*/ 2147483647 h 529"/>
              <a:gd name="T48" fmla="*/ 2147483647 w 865"/>
              <a:gd name="T49" fmla="*/ 2147483647 h 529"/>
              <a:gd name="T50" fmla="*/ 2147483647 w 865"/>
              <a:gd name="T51" fmla="*/ 2147483647 h 529"/>
              <a:gd name="T52" fmla="*/ 2147483647 w 865"/>
              <a:gd name="T53" fmla="*/ 2147483647 h 529"/>
              <a:gd name="T54" fmla="*/ 2147483647 w 865"/>
              <a:gd name="T55" fmla="*/ 2147483647 h 529"/>
              <a:gd name="T56" fmla="*/ 2147483647 w 865"/>
              <a:gd name="T57" fmla="*/ 2147483647 h 529"/>
              <a:gd name="T58" fmla="*/ 2147483647 w 865"/>
              <a:gd name="T59" fmla="*/ 2147483647 h 529"/>
              <a:gd name="T60" fmla="*/ 2147483647 w 865"/>
              <a:gd name="T61" fmla="*/ 2147483647 h 529"/>
              <a:gd name="T62" fmla="*/ 2147483647 w 865"/>
              <a:gd name="T63" fmla="*/ 2147483647 h 529"/>
              <a:gd name="T64" fmla="*/ 2147483647 w 865"/>
              <a:gd name="T65" fmla="*/ 2147483647 h 529"/>
              <a:gd name="T66" fmla="*/ 2147483647 w 865"/>
              <a:gd name="T67" fmla="*/ 2147483647 h 529"/>
              <a:gd name="T68" fmla="*/ 2147483647 w 865"/>
              <a:gd name="T69" fmla="*/ 2147483647 h 529"/>
              <a:gd name="T70" fmla="*/ 2147483647 w 865"/>
              <a:gd name="T71" fmla="*/ 2147483647 h 529"/>
              <a:gd name="T72" fmla="*/ 2147483647 w 865"/>
              <a:gd name="T73" fmla="*/ 2147483647 h 529"/>
              <a:gd name="T74" fmla="*/ 2147483647 w 865"/>
              <a:gd name="T75" fmla="*/ 2147483647 h 529"/>
              <a:gd name="T76" fmla="*/ 2147483647 w 865"/>
              <a:gd name="T77" fmla="*/ 2147483647 h 529"/>
              <a:gd name="T78" fmla="*/ 2147483647 w 865"/>
              <a:gd name="T79" fmla="*/ 0 h 52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865"/>
              <a:gd name="T121" fmla="*/ 0 h 529"/>
              <a:gd name="T122" fmla="*/ 865 w 865"/>
              <a:gd name="T123" fmla="*/ 529 h 52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865" h="529">
                <a:moveTo>
                  <a:pt x="84" y="0"/>
                </a:moveTo>
                <a:lnTo>
                  <a:pt x="72" y="24"/>
                </a:lnTo>
                <a:lnTo>
                  <a:pt x="72" y="48"/>
                </a:lnTo>
                <a:lnTo>
                  <a:pt x="48" y="72"/>
                </a:lnTo>
                <a:lnTo>
                  <a:pt x="36" y="96"/>
                </a:lnTo>
                <a:lnTo>
                  <a:pt x="36" y="120"/>
                </a:lnTo>
                <a:lnTo>
                  <a:pt x="36" y="144"/>
                </a:lnTo>
                <a:lnTo>
                  <a:pt x="24" y="168"/>
                </a:lnTo>
                <a:lnTo>
                  <a:pt x="12" y="192"/>
                </a:lnTo>
                <a:lnTo>
                  <a:pt x="0" y="216"/>
                </a:lnTo>
                <a:lnTo>
                  <a:pt x="0" y="240"/>
                </a:lnTo>
                <a:lnTo>
                  <a:pt x="0" y="264"/>
                </a:lnTo>
                <a:lnTo>
                  <a:pt x="12" y="288"/>
                </a:lnTo>
                <a:lnTo>
                  <a:pt x="12" y="312"/>
                </a:lnTo>
                <a:lnTo>
                  <a:pt x="24" y="336"/>
                </a:lnTo>
                <a:lnTo>
                  <a:pt x="24" y="360"/>
                </a:lnTo>
                <a:lnTo>
                  <a:pt x="36" y="384"/>
                </a:lnTo>
                <a:lnTo>
                  <a:pt x="36" y="408"/>
                </a:lnTo>
                <a:lnTo>
                  <a:pt x="48" y="432"/>
                </a:lnTo>
                <a:lnTo>
                  <a:pt x="60" y="456"/>
                </a:lnTo>
                <a:lnTo>
                  <a:pt x="852" y="528"/>
                </a:lnTo>
                <a:lnTo>
                  <a:pt x="804" y="480"/>
                </a:lnTo>
                <a:lnTo>
                  <a:pt x="792" y="456"/>
                </a:lnTo>
                <a:lnTo>
                  <a:pt x="780" y="420"/>
                </a:lnTo>
                <a:lnTo>
                  <a:pt x="768" y="396"/>
                </a:lnTo>
                <a:lnTo>
                  <a:pt x="756" y="372"/>
                </a:lnTo>
                <a:lnTo>
                  <a:pt x="744" y="348"/>
                </a:lnTo>
                <a:lnTo>
                  <a:pt x="744" y="324"/>
                </a:lnTo>
                <a:lnTo>
                  <a:pt x="744" y="288"/>
                </a:lnTo>
                <a:lnTo>
                  <a:pt x="744" y="264"/>
                </a:lnTo>
                <a:lnTo>
                  <a:pt x="744" y="240"/>
                </a:lnTo>
                <a:lnTo>
                  <a:pt x="768" y="216"/>
                </a:lnTo>
                <a:lnTo>
                  <a:pt x="768" y="192"/>
                </a:lnTo>
                <a:lnTo>
                  <a:pt x="780" y="168"/>
                </a:lnTo>
                <a:lnTo>
                  <a:pt x="804" y="156"/>
                </a:lnTo>
                <a:lnTo>
                  <a:pt x="804" y="132"/>
                </a:lnTo>
                <a:lnTo>
                  <a:pt x="828" y="108"/>
                </a:lnTo>
                <a:lnTo>
                  <a:pt x="852" y="96"/>
                </a:lnTo>
                <a:lnTo>
                  <a:pt x="864" y="72"/>
                </a:lnTo>
                <a:lnTo>
                  <a:pt x="84" y="0"/>
                </a:lnTo>
              </a:path>
            </a:pathLst>
          </a:custGeom>
          <a:gradFill rotWithShape="0">
            <a:gsLst>
              <a:gs pos="0">
                <a:srgbClr val="012501"/>
              </a:gs>
              <a:gs pos="100000">
                <a:srgbClr val="037C03"/>
              </a:gs>
            </a:gsLst>
            <a:lin ang="18900000" scaled="1"/>
          </a:gra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>
            <a:off x="4700588" y="4038600"/>
            <a:ext cx="32512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 flipV="1">
            <a:off x="6021388" y="990600"/>
            <a:ext cx="1795462" cy="1771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Freeform 5"/>
          <p:cNvSpPr>
            <a:spLocks/>
          </p:cNvSpPr>
          <p:nvPr/>
        </p:nvSpPr>
        <p:spPr bwMode="auto">
          <a:xfrm>
            <a:off x="4632325" y="1447800"/>
            <a:ext cx="1695450" cy="1601788"/>
          </a:xfrm>
          <a:custGeom>
            <a:avLst/>
            <a:gdLst>
              <a:gd name="T0" fmla="*/ 2147483647 w 1201"/>
              <a:gd name="T1" fmla="*/ 2147483647 h 1009"/>
              <a:gd name="T2" fmla="*/ 2147483647 w 1201"/>
              <a:gd name="T3" fmla="*/ 2147483647 h 1009"/>
              <a:gd name="T4" fmla="*/ 2147483647 w 1201"/>
              <a:gd name="T5" fmla="*/ 2147483647 h 1009"/>
              <a:gd name="T6" fmla="*/ 0 w 1201"/>
              <a:gd name="T7" fmla="*/ 0 h 1009"/>
              <a:gd name="T8" fmla="*/ 2147483647 w 1201"/>
              <a:gd name="T9" fmla="*/ 2147483647 h 10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009"/>
              <a:gd name="T17" fmla="*/ 1201 w 1201"/>
              <a:gd name="T18" fmla="*/ 1009 h 10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1" h="1009">
                <a:moveTo>
                  <a:pt x="336" y="576"/>
                </a:moveTo>
                <a:lnTo>
                  <a:pt x="1200" y="1008"/>
                </a:lnTo>
                <a:lnTo>
                  <a:pt x="864" y="432"/>
                </a:lnTo>
                <a:lnTo>
                  <a:pt x="0" y="0"/>
                </a:lnTo>
                <a:lnTo>
                  <a:pt x="336" y="576"/>
                </a:lnTo>
              </a:path>
            </a:pathLst>
          </a:custGeom>
          <a:solidFill>
            <a:srgbClr val="919191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 flipH="1" flipV="1">
            <a:off x="7816850" y="990600"/>
            <a:ext cx="66675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flipV="1">
            <a:off x="5343525" y="2743200"/>
            <a:ext cx="677863" cy="666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Freeform 8"/>
          <p:cNvSpPr>
            <a:spLocks/>
          </p:cNvSpPr>
          <p:nvPr/>
        </p:nvSpPr>
        <p:spPr bwMode="auto">
          <a:xfrm>
            <a:off x="4497388" y="2219325"/>
            <a:ext cx="1220787" cy="2001838"/>
          </a:xfrm>
          <a:custGeom>
            <a:avLst/>
            <a:gdLst>
              <a:gd name="T0" fmla="*/ 0 w 865"/>
              <a:gd name="T1" fmla="*/ 2147483647 h 1261"/>
              <a:gd name="T2" fmla="*/ 2147483647 w 865"/>
              <a:gd name="T3" fmla="*/ 2147483647 h 1261"/>
              <a:gd name="T4" fmla="*/ 2147483647 w 865"/>
              <a:gd name="T5" fmla="*/ 2147483647 h 1261"/>
              <a:gd name="T6" fmla="*/ 0 w 865"/>
              <a:gd name="T7" fmla="*/ 0 h 1261"/>
              <a:gd name="T8" fmla="*/ 0 w 865"/>
              <a:gd name="T9" fmla="*/ 2147483647 h 1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5"/>
              <a:gd name="T16" fmla="*/ 0 h 1261"/>
              <a:gd name="T17" fmla="*/ 865 w 865"/>
              <a:gd name="T18" fmla="*/ 1261 h 1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5" h="1261">
                <a:moveTo>
                  <a:pt x="0" y="828"/>
                </a:moveTo>
                <a:lnTo>
                  <a:pt x="864" y="1260"/>
                </a:lnTo>
                <a:lnTo>
                  <a:pt x="864" y="414"/>
                </a:lnTo>
                <a:lnTo>
                  <a:pt x="0" y="0"/>
                </a:lnTo>
                <a:lnTo>
                  <a:pt x="0" y="828"/>
                </a:lnTo>
              </a:path>
            </a:pathLst>
          </a:custGeom>
          <a:solidFill>
            <a:srgbClr val="FEBF02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1" name="Freeform 9"/>
          <p:cNvSpPr>
            <a:spLocks/>
          </p:cNvSpPr>
          <p:nvPr/>
        </p:nvSpPr>
        <p:spPr bwMode="auto">
          <a:xfrm>
            <a:off x="7410450" y="2743200"/>
            <a:ext cx="1558925" cy="1525588"/>
          </a:xfrm>
          <a:custGeom>
            <a:avLst/>
            <a:gdLst>
              <a:gd name="T0" fmla="*/ 0 w 1105"/>
              <a:gd name="T1" fmla="*/ 2147483647 h 961"/>
              <a:gd name="T2" fmla="*/ 0 w 1105"/>
              <a:gd name="T3" fmla="*/ 2147483647 h 961"/>
              <a:gd name="T4" fmla="*/ 2147483647 w 1105"/>
              <a:gd name="T5" fmla="*/ 2147483647 h 961"/>
              <a:gd name="T6" fmla="*/ 2147483647 w 1105"/>
              <a:gd name="T7" fmla="*/ 0 h 961"/>
              <a:gd name="T8" fmla="*/ 0 w 1105"/>
              <a:gd name="T9" fmla="*/ 2147483647 h 9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5"/>
              <a:gd name="T16" fmla="*/ 0 h 961"/>
              <a:gd name="T17" fmla="*/ 1105 w 1105"/>
              <a:gd name="T18" fmla="*/ 961 h 9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5" h="961">
                <a:moveTo>
                  <a:pt x="0" y="202"/>
                </a:moveTo>
                <a:lnTo>
                  <a:pt x="0" y="960"/>
                </a:lnTo>
                <a:lnTo>
                  <a:pt x="1104" y="758"/>
                </a:lnTo>
                <a:lnTo>
                  <a:pt x="1104" y="0"/>
                </a:lnTo>
                <a:lnTo>
                  <a:pt x="0" y="202"/>
                </a:lnTo>
              </a:path>
            </a:pathLst>
          </a:custGeom>
          <a:solidFill>
            <a:srgbClr val="919191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 flipH="1" flipV="1">
            <a:off x="7883525" y="3429000"/>
            <a:ext cx="34925" cy="142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Freeform 11"/>
          <p:cNvSpPr>
            <a:spLocks/>
          </p:cNvSpPr>
          <p:nvPr/>
        </p:nvSpPr>
        <p:spPr bwMode="auto">
          <a:xfrm>
            <a:off x="7613650" y="3937000"/>
            <a:ext cx="1220788" cy="2001838"/>
          </a:xfrm>
          <a:custGeom>
            <a:avLst/>
            <a:gdLst>
              <a:gd name="T0" fmla="*/ 0 w 865"/>
              <a:gd name="T1" fmla="*/ 2147483647 h 1261"/>
              <a:gd name="T2" fmla="*/ 2147483647 w 865"/>
              <a:gd name="T3" fmla="*/ 2147483647 h 1261"/>
              <a:gd name="T4" fmla="*/ 2147483647 w 865"/>
              <a:gd name="T5" fmla="*/ 2147483647 h 1261"/>
              <a:gd name="T6" fmla="*/ 0 w 865"/>
              <a:gd name="T7" fmla="*/ 0 h 1261"/>
              <a:gd name="T8" fmla="*/ 0 w 865"/>
              <a:gd name="T9" fmla="*/ 2147483647 h 1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5"/>
              <a:gd name="T16" fmla="*/ 0 h 1261"/>
              <a:gd name="T17" fmla="*/ 865 w 865"/>
              <a:gd name="T18" fmla="*/ 1261 h 1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5" h="1261">
                <a:moveTo>
                  <a:pt x="0" y="828"/>
                </a:moveTo>
                <a:lnTo>
                  <a:pt x="864" y="1260"/>
                </a:lnTo>
                <a:lnTo>
                  <a:pt x="864" y="414"/>
                </a:lnTo>
                <a:lnTo>
                  <a:pt x="0" y="0"/>
                </a:lnTo>
                <a:lnTo>
                  <a:pt x="0" y="828"/>
                </a:lnTo>
              </a:path>
            </a:pathLst>
          </a:custGeom>
          <a:solidFill>
            <a:srgbClr val="FEBF02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 flipV="1">
            <a:off x="4700588" y="3409950"/>
            <a:ext cx="642937" cy="628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 flipH="1" flipV="1">
            <a:off x="7918450" y="4857750"/>
            <a:ext cx="33338" cy="1009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Oval 16"/>
          <p:cNvSpPr>
            <a:spLocks noChangeArrowheads="1"/>
          </p:cNvSpPr>
          <p:nvPr/>
        </p:nvSpPr>
        <p:spPr bwMode="auto">
          <a:xfrm>
            <a:off x="7856538" y="3397250"/>
            <a:ext cx="55562" cy="63500"/>
          </a:xfrm>
          <a:prstGeom prst="ellipse">
            <a:avLst/>
          </a:prstGeom>
          <a:solidFill>
            <a:srgbClr val="037C03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Oval 17"/>
          <p:cNvSpPr>
            <a:spLocks noChangeArrowheads="1"/>
          </p:cNvSpPr>
          <p:nvPr/>
        </p:nvSpPr>
        <p:spPr bwMode="auto">
          <a:xfrm>
            <a:off x="5992813" y="2730500"/>
            <a:ext cx="57150" cy="63500"/>
          </a:xfrm>
          <a:prstGeom prst="ellipse">
            <a:avLst/>
          </a:prstGeom>
          <a:solidFill>
            <a:srgbClr val="037C03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8" name="Freeform 18"/>
          <p:cNvSpPr>
            <a:spLocks/>
          </p:cNvSpPr>
          <p:nvPr/>
        </p:nvSpPr>
        <p:spPr bwMode="auto">
          <a:xfrm>
            <a:off x="4343400" y="3989388"/>
            <a:ext cx="393700" cy="387350"/>
          </a:xfrm>
          <a:custGeom>
            <a:avLst/>
            <a:gdLst>
              <a:gd name="T0" fmla="*/ 0 w 279"/>
              <a:gd name="T1" fmla="*/ 2147483647 h 244"/>
              <a:gd name="T2" fmla="*/ 2147483647 w 279"/>
              <a:gd name="T3" fmla="*/ 2147483647 h 244"/>
              <a:gd name="T4" fmla="*/ 2147483647 w 279"/>
              <a:gd name="T5" fmla="*/ 0 h 244"/>
              <a:gd name="T6" fmla="*/ 2147483647 w 279"/>
              <a:gd name="T7" fmla="*/ 2147483647 h 244"/>
              <a:gd name="T8" fmla="*/ 2147483647 w 279"/>
              <a:gd name="T9" fmla="*/ 2147483647 h 244"/>
              <a:gd name="T10" fmla="*/ 2147483647 w 279"/>
              <a:gd name="T11" fmla="*/ 2147483647 h 244"/>
              <a:gd name="T12" fmla="*/ 2147483647 w 279"/>
              <a:gd name="T13" fmla="*/ 2147483647 h 244"/>
              <a:gd name="T14" fmla="*/ 2147483647 w 279"/>
              <a:gd name="T15" fmla="*/ 2147483647 h 244"/>
              <a:gd name="T16" fmla="*/ 2147483647 w 279"/>
              <a:gd name="T17" fmla="*/ 2147483647 h 244"/>
              <a:gd name="T18" fmla="*/ 2147483647 w 279"/>
              <a:gd name="T19" fmla="*/ 2147483647 h 244"/>
              <a:gd name="T20" fmla="*/ 2147483647 w 279"/>
              <a:gd name="T21" fmla="*/ 2147483647 h 244"/>
              <a:gd name="T22" fmla="*/ 2147483647 w 279"/>
              <a:gd name="T23" fmla="*/ 2147483647 h 244"/>
              <a:gd name="T24" fmla="*/ 2147483647 w 279"/>
              <a:gd name="T25" fmla="*/ 2147483647 h 244"/>
              <a:gd name="T26" fmla="*/ 2147483647 w 279"/>
              <a:gd name="T27" fmla="*/ 2147483647 h 244"/>
              <a:gd name="T28" fmla="*/ 2147483647 w 279"/>
              <a:gd name="T29" fmla="*/ 2147483647 h 244"/>
              <a:gd name="T30" fmla="*/ 2147483647 w 279"/>
              <a:gd name="T31" fmla="*/ 2147483647 h 244"/>
              <a:gd name="T32" fmla="*/ 2147483647 w 279"/>
              <a:gd name="T33" fmla="*/ 2147483647 h 244"/>
              <a:gd name="T34" fmla="*/ 2147483647 w 279"/>
              <a:gd name="T35" fmla="*/ 2147483647 h 244"/>
              <a:gd name="T36" fmla="*/ 2147483647 w 279"/>
              <a:gd name="T37" fmla="*/ 2147483647 h 244"/>
              <a:gd name="T38" fmla="*/ 2147483647 w 279"/>
              <a:gd name="T39" fmla="*/ 2147483647 h 244"/>
              <a:gd name="T40" fmla="*/ 2147483647 w 279"/>
              <a:gd name="T41" fmla="*/ 2147483647 h 244"/>
              <a:gd name="T42" fmla="*/ 2147483647 w 279"/>
              <a:gd name="T43" fmla="*/ 2147483647 h 244"/>
              <a:gd name="T44" fmla="*/ 2147483647 w 279"/>
              <a:gd name="T45" fmla="*/ 2147483647 h 244"/>
              <a:gd name="T46" fmla="*/ 2147483647 w 279"/>
              <a:gd name="T47" fmla="*/ 2147483647 h 244"/>
              <a:gd name="T48" fmla="*/ 2147483647 w 279"/>
              <a:gd name="T49" fmla="*/ 2147483647 h 244"/>
              <a:gd name="T50" fmla="*/ 2147483647 w 279"/>
              <a:gd name="T51" fmla="*/ 2147483647 h 244"/>
              <a:gd name="T52" fmla="*/ 2147483647 w 279"/>
              <a:gd name="T53" fmla="*/ 2147483647 h 244"/>
              <a:gd name="T54" fmla="*/ 2147483647 w 279"/>
              <a:gd name="T55" fmla="*/ 2147483647 h 244"/>
              <a:gd name="T56" fmla="*/ 2147483647 w 279"/>
              <a:gd name="T57" fmla="*/ 2147483647 h 244"/>
              <a:gd name="T58" fmla="*/ 2147483647 w 279"/>
              <a:gd name="T59" fmla="*/ 2147483647 h 244"/>
              <a:gd name="T60" fmla="*/ 2147483647 w 279"/>
              <a:gd name="T61" fmla="*/ 2147483647 h 244"/>
              <a:gd name="T62" fmla="*/ 2147483647 w 279"/>
              <a:gd name="T63" fmla="*/ 2147483647 h 244"/>
              <a:gd name="T64" fmla="*/ 2147483647 w 279"/>
              <a:gd name="T65" fmla="*/ 2147483647 h 244"/>
              <a:gd name="T66" fmla="*/ 2147483647 w 279"/>
              <a:gd name="T67" fmla="*/ 2147483647 h 244"/>
              <a:gd name="T68" fmla="*/ 2147483647 w 279"/>
              <a:gd name="T69" fmla="*/ 2147483647 h 244"/>
              <a:gd name="T70" fmla="*/ 2147483647 w 279"/>
              <a:gd name="T71" fmla="*/ 2147483647 h 244"/>
              <a:gd name="T72" fmla="*/ 2147483647 w 279"/>
              <a:gd name="T73" fmla="*/ 2147483647 h 244"/>
              <a:gd name="T74" fmla="*/ 2147483647 w 279"/>
              <a:gd name="T75" fmla="*/ 2147483647 h 244"/>
              <a:gd name="T76" fmla="*/ 2147483647 w 279"/>
              <a:gd name="T77" fmla="*/ 2147483647 h 244"/>
              <a:gd name="T78" fmla="*/ 2147483647 w 279"/>
              <a:gd name="T79" fmla="*/ 2147483647 h 244"/>
              <a:gd name="T80" fmla="*/ 2147483647 w 279"/>
              <a:gd name="T81" fmla="*/ 2147483647 h 244"/>
              <a:gd name="T82" fmla="*/ 2147483647 w 279"/>
              <a:gd name="T83" fmla="*/ 2147483647 h 244"/>
              <a:gd name="T84" fmla="*/ 2147483647 w 279"/>
              <a:gd name="T85" fmla="*/ 2147483647 h 244"/>
              <a:gd name="T86" fmla="*/ 2147483647 w 279"/>
              <a:gd name="T87" fmla="*/ 2147483647 h 244"/>
              <a:gd name="T88" fmla="*/ 2147483647 w 279"/>
              <a:gd name="T89" fmla="*/ 2147483647 h 244"/>
              <a:gd name="T90" fmla="*/ 2147483647 w 279"/>
              <a:gd name="T91" fmla="*/ 2147483647 h 244"/>
              <a:gd name="T92" fmla="*/ 2147483647 w 279"/>
              <a:gd name="T93" fmla="*/ 2147483647 h 244"/>
              <a:gd name="T94" fmla="*/ 2147483647 w 279"/>
              <a:gd name="T95" fmla="*/ 2147483647 h 244"/>
              <a:gd name="T96" fmla="*/ 2147483647 w 279"/>
              <a:gd name="T97" fmla="*/ 2147483647 h 244"/>
              <a:gd name="T98" fmla="*/ 0 w 279"/>
              <a:gd name="T99" fmla="*/ 2147483647 h 24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79"/>
              <a:gd name="T151" fmla="*/ 0 h 244"/>
              <a:gd name="T152" fmla="*/ 279 w 279"/>
              <a:gd name="T153" fmla="*/ 244 h 24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79" h="244">
                <a:moveTo>
                  <a:pt x="0" y="243"/>
                </a:moveTo>
                <a:lnTo>
                  <a:pt x="148" y="1"/>
                </a:lnTo>
                <a:lnTo>
                  <a:pt x="160" y="0"/>
                </a:lnTo>
                <a:lnTo>
                  <a:pt x="167" y="3"/>
                </a:lnTo>
                <a:lnTo>
                  <a:pt x="168" y="6"/>
                </a:lnTo>
                <a:lnTo>
                  <a:pt x="173" y="5"/>
                </a:lnTo>
                <a:lnTo>
                  <a:pt x="177" y="9"/>
                </a:lnTo>
                <a:lnTo>
                  <a:pt x="182" y="7"/>
                </a:lnTo>
                <a:lnTo>
                  <a:pt x="184" y="12"/>
                </a:lnTo>
                <a:lnTo>
                  <a:pt x="190" y="13"/>
                </a:lnTo>
                <a:lnTo>
                  <a:pt x="196" y="14"/>
                </a:lnTo>
                <a:lnTo>
                  <a:pt x="201" y="15"/>
                </a:lnTo>
                <a:lnTo>
                  <a:pt x="205" y="19"/>
                </a:lnTo>
                <a:lnTo>
                  <a:pt x="210" y="20"/>
                </a:lnTo>
                <a:lnTo>
                  <a:pt x="215" y="23"/>
                </a:lnTo>
                <a:lnTo>
                  <a:pt x="222" y="25"/>
                </a:lnTo>
                <a:lnTo>
                  <a:pt x="226" y="29"/>
                </a:lnTo>
                <a:lnTo>
                  <a:pt x="229" y="32"/>
                </a:lnTo>
                <a:lnTo>
                  <a:pt x="231" y="36"/>
                </a:lnTo>
                <a:lnTo>
                  <a:pt x="235" y="39"/>
                </a:lnTo>
                <a:lnTo>
                  <a:pt x="238" y="45"/>
                </a:lnTo>
                <a:lnTo>
                  <a:pt x="242" y="46"/>
                </a:lnTo>
                <a:lnTo>
                  <a:pt x="248" y="55"/>
                </a:lnTo>
                <a:lnTo>
                  <a:pt x="249" y="58"/>
                </a:lnTo>
                <a:lnTo>
                  <a:pt x="255" y="63"/>
                </a:lnTo>
                <a:lnTo>
                  <a:pt x="256" y="67"/>
                </a:lnTo>
                <a:lnTo>
                  <a:pt x="261" y="71"/>
                </a:lnTo>
                <a:lnTo>
                  <a:pt x="261" y="75"/>
                </a:lnTo>
                <a:lnTo>
                  <a:pt x="264" y="81"/>
                </a:lnTo>
                <a:lnTo>
                  <a:pt x="264" y="86"/>
                </a:lnTo>
                <a:lnTo>
                  <a:pt x="266" y="90"/>
                </a:lnTo>
                <a:lnTo>
                  <a:pt x="266" y="95"/>
                </a:lnTo>
                <a:lnTo>
                  <a:pt x="268" y="99"/>
                </a:lnTo>
                <a:lnTo>
                  <a:pt x="267" y="103"/>
                </a:lnTo>
                <a:lnTo>
                  <a:pt x="268" y="109"/>
                </a:lnTo>
                <a:lnTo>
                  <a:pt x="269" y="113"/>
                </a:lnTo>
                <a:lnTo>
                  <a:pt x="273" y="119"/>
                </a:lnTo>
                <a:lnTo>
                  <a:pt x="274" y="124"/>
                </a:lnTo>
                <a:lnTo>
                  <a:pt x="275" y="128"/>
                </a:lnTo>
                <a:lnTo>
                  <a:pt x="276" y="134"/>
                </a:lnTo>
                <a:lnTo>
                  <a:pt x="277" y="138"/>
                </a:lnTo>
                <a:lnTo>
                  <a:pt x="277" y="143"/>
                </a:lnTo>
                <a:lnTo>
                  <a:pt x="277" y="147"/>
                </a:lnTo>
                <a:lnTo>
                  <a:pt x="274" y="153"/>
                </a:lnTo>
                <a:lnTo>
                  <a:pt x="276" y="156"/>
                </a:lnTo>
                <a:lnTo>
                  <a:pt x="277" y="162"/>
                </a:lnTo>
                <a:lnTo>
                  <a:pt x="278" y="167"/>
                </a:lnTo>
                <a:lnTo>
                  <a:pt x="275" y="172"/>
                </a:lnTo>
                <a:lnTo>
                  <a:pt x="271" y="181"/>
                </a:lnTo>
                <a:lnTo>
                  <a:pt x="0" y="243"/>
                </a:lnTo>
              </a:path>
            </a:pathLst>
          </a:custGeom>
          <a:noFill/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9" name="Arc 19"/>
          <p:cNvSpPr>
            <a:spLocks/>
          </p:cNvSpPr>
          <p:nvPr/>
        </p:nvSpPr>
        <p:spPr bwMode="auto">
          <a:xfrm rot="720000">
            <a:off x="4543425" y="4005263"/>
            <a:ext cx="211138" cy="236537"/>
          </a:xfrm>
          <a:custGeom>
            <a:avLst/>
            <a:gdLst>
              <a:gd name="T0" fmla="*/ 0 w 21745"/>
              <a:gd name="T1" fmla="*/ 0 h 21600"/>
              <a:gd name="T2" fmla="*/ 2147483647 w 21745"/>
              <a:gd name="T3" fmla="*/ 2147483647 h 21600"/>
              <a:gd name="T4" fmla="*/ 1179876122 w 21745"/>
              <a:gd name="T5" fmla="*/ 2147483647 h 21600"/>
              <a:gd name="T6" fmla="*/ 0 60000 65536"/>
              <a:gd name="T7" fmla="*/ 0 60000 65536"/>
              <a:gd name="T8" fmla="*/ 0 60000 65536"/>
              <a:gd name="T9" fmla="*/ 0 w 21745"/>
              <a:gd name="T10" fmla="*/ 0 h 21600"/>
              <a:gd name="T11" fmla="*/ 21745 w 217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5" h="21600" fill="none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</a:path>
              <a:path w="21745" h="21600" stroke="0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  <a:lnTo>
                  <a:pt x="145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0" name="Line 20"/>
          <p:cNvSpPr>
            <a:spLocks noChangeShapeType="1"/>
          </p:cNvSpPr>
          <p:nvPr/>
        </p:nvSpPr>
        <p:spPr bwMode="auto">
          <a:xfrm flipH="1">
            <a:off x="4343400" y="3824288"/>
            <a:ext cx="303213" cy="5508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1" name="Oval 21"/>
          <p:cNvSpPr>
            <a:spLocks noChangeArrowheads="1"/>
          </p:cNvSpPr>
          <p:nvPr/>
        </p:nvSpPr>
        <p:spPr bwMode="auto">
          <a:xfrm rot="-1860000">
            <a:off x="4621213" y="4010025"/>
            <a:ext cx="100012" cy="19843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2" name="Line 22"/>
          <p:cNvSpPr>
            <a:spLocks noChangeShapeType="1"/>
          </p:cNvSpPr>
          <p:nvPr/>
        </p:nvSpPr>
        <p:spPr bwMode="auto">
          <a:xfrm flipV="1">
            <a:off x="4343400" y="4230688"/>
            <a:ext cx="555625" cy="1444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3" name="Freeform 23"/>
          <p:cNvSpPr>
            <a:spLocks/>
          </p:cNvSpPr>
          <p:nvPr/>
        </p:nvSpPr>
        <p:spPr bwMode="auto">
          <a:xfrm>
            <a:off x="7594600" y="5818188"/>
            <a:ext cx="393700" cy="387350"/>
          </a:xfrm>
          <a:custGeom>
            <a:avLst/>
            <a:gdLst>
              <a:gd name="T0" fmla="*/ 0 w 279"/>
              <a:gd name="T1" fmla="*/ 2147483647 h 244"/>
              <a:gd name="T2" fmla="*/ 2147483647 w 279"/>
              <a:gd name="T3" fmla="*/ 2147483647 h 244"/>
              <a:gd name="T4" fmla="*/ 2147483647 w 279"/>
              <a:gd name="T5" fmla="*/ 0 h 244"/>
              <a:gd name="T6" fmla="*/ 2147483647 w 279"/>
              <a:gd name="T7" fmla="*/ 2147483647 h 244"/>
              <a:gd name="T8" fmla="*/ 2147483647 w 279"/>
              <a:gd name="T9" fmla="*/ 2147483647 h 244"/>
              <a:gd name="T10" fmla="*/ 2147483647 w 279"/>
              <a:gd name="T11" fmla="*/ 2147483647 h 244"/>
              <a:gd name="T12" fmla="*/ 2147483647 w 279"/>
              <a:gd name="T13" fmla="*/ 2147483647 h 244"/>
              <a:gd name="T14" fmla="*/ 2147483647 w 279"/>
              <a:gd name="T15" fmla="*/ 2147483647 h 244"/>
              <a:gd name="T16" fmla="*/ 2147483647 w 279"/>
              <a:gd name="T17" fmla="*/ 2147483647 h 244"/>
              <a:gd name="T18" fmla="*/ 2147483647 w 279"/>
              <a:gd name="T19" fmla="*/ 2147483647 h 244"/>
              <a:gd name="T20" fmla="*/ 2147483647 w 279"/>
              <a:gd name="T21" fmla="*/ 2147483647 h 244"/>
              <a:gd name="T22" fmla="*/ 2147483647 w 279"/>
              <a:gd name="T23" fmla="*/ 2147483647 h 244"/>
              <a:gd name="T24" fmla="*/ 2147483647 w 279"/>
              <a:gd name="T25" fmla="*/ 2147483647 h 244"/>
              <a:gd name="T26" fmla="*/ 2147483647 w 279"/>
              <a:gd name="T27" fmla="*/ 2147483647 h 244"/>
              <a:gd name="T28" fmla="*/ 2147483647 w 279"/>
              <a:gd name="T29" fmla="*/ 2147483647 h 244"/>
              <a:gd name="T30" fmla="*/ 2147483647 w 279"/>
              <a:gd name="T31" fmla="*/ 2147483647 h 244"/>
              <a:gd name="T32" fmla="*/ 2147483647 w 279"/>
              <a:gd name="T33" fmla="*/ 2147483647 h 244"/>
              <a:gd name="T34" fmla="*/ 2147483647 w 279"/>
              <a:gd name="T35" fmla="*/ 2147483647 h 244"/>
              <a:gd name="T36" fmla="*/ 2147483647 w 279"/>
              <a:gd name="T37" fmla="*/ 2147483647 h 244"/>
              <a:gd name="T38" fmla="*/ 2147483647 w 279"/>
              <a:gd name="T39" fmla="*/ 2147483647 h 244"/>
              <a:gd name="T40" fmla="*/ 2147483647 w 279"/>
              <a:gd name="T41" fmla="*/ 2147483647 h 244"/>
              <a:gd name="T42" fmla="*/ 2147483647 w 279"/>
              <a:gd name="T43" fmla="*/ 2147483647 h 244"/>
              <a:gd name="T44" fmla="*/ 2147483647 w 279"/>
              <a:gd name="T45" fmla="*/ 2147483647 h 244"/>
              <a:gd name="T46" fmla="*/ 2147483647 w 279"/>
              <a:gd name="T47" fmla="*/ 2147483647 h 244"/>
              <a:gd name="T48" fmla="*/ 2147483647 w 279"/>
              <a:gd name="T49" fmla="*/ 2147483647 h 244"/>
              <a:gd name="T50" fmla="*/ 2147483647 w 279"/>
              <a:gd name="T51" fmla="*/ 2147483647 h 244"/>
              <a:gd name="T52" fmla="*/ 2147483647 w 279"/>
              <a:gd name="T53" fmla="*/ 2147483647 h 244"/>
              <a:gd name="T54" fmla="*/ 2147483647 w 279"/>
              <a:gd name="T55" fmla="*/ 2147483647 h 244"/>
              <a:gd name="T56" fmla="*/ 2147483647 w 279"/>
              <a:gd name="T57" fmla="*/ 2147483647 h 244"/>
              <a:gd name="T58" fmla="*/ 2147483647 w 279"/>
              <a:gd name="T59" fmla="*/ 2147483647 h 244"/>
              <a:gd name="T60" fmla="*/ 2147483647 w 279"/>
              <a:gd name="T61" fmla="*/ 2147483647 h 244"/>
              <a:gd name="T62" fmla="*/ 2147483647 w 279"/>
              <a:gd name="T63" fmla="*/ 2147483647 h 244"/>
              <a:gd name="T64" fmla="*/ 2147483647 w 279"/>
              <a:gd name="T65" fmla="*/ 2147483647 h 244"/>
              <a:gd name="T66" fmla="*/ 2147483647 w 279"/>
              <a:gd name="T67" fmla="*/ 2147483647 h 244"/>
              <a:gd name="T68" fmla="*/ 2147483647 w 279"/>
              <a:gd name="T69" fmla="*/ 2147483647 h 244"/>
              <a:gd name="T70" fmla="*/ 2147483647 w 279"/>
              <a:gd name="T71" fmla="*/ 2147483647 h 244"/>
              <a:gd name="T72" fmla="*/ 2147483647 w 279"/>
              <a:gd name="T73" fmla="*/ 2147483647 h 244"/>
              <a:gd name="T74" fmla="*/ 2147483647 w 279"/>
              <a:gd name="T75" fmla="*/ 2147483647 h 244"/>
              <a:gd name="T76" fmla="*/ 2147483647 w 279"/>
              <a:gd name="T77" fmla="*/ 2147483647 h 244"/>
              <a:gd name="T78" fmla="*/ 2147483647 w 279"/>
              <a:gd name="T79" fmla="*/ 2147483647 h 244"/>
              <a:gd name="T80" fmla="*/ 2147483647 w 279"/>
              <a:gd name="T81" fmla="*/ 2147483647 h 244"/>
              <a:gd name="T82" fmla="*/ 2147483647 w 279"/>
              <a:gd name="T83" fmla="*/ 2147483647 h 244"/>
              <a:gd name="T84" fmla="*/ 2147483647 w 279"/>
              <a:gd name="T85" fmla="*/ 2147483647 h 244"/>
              <a:gd name="T86" fmla="*/ 2147483647 w 279"/>
              <a:gd name="T87" fmla="*/ 2147483647 h 244"/>
              <a:gd name="T88" fmla="*/ 2147483647 w 279"/>
              <a:gd name="T89" fmla="*/ 2147483647 h 244"/>
              <a:gd name="T90" fmla="*/ 2147483647 w 279"/>
              <a:gd name="T91" fmla="*/ 2147483647 h 244"/>
              <a:gd name="T92" fmla="*/ 2147483647 w 279"/>
              <a:gd name="T93" fmla="*/ 2147483647 h 244"/>
              <a:gd name="T94" fmla="*/ 2147483647 w 279"/>
              <a:gd name="T95" fmla="*/ 2147483647 h 244"/>
              <a:gd name="T96" fmla="*/ 2147483647 w 279"/>
              <a:gd name="T97" fmla="*/ 2147483647 h 244"/>
              <a:gd name="T98" fmla="*/ 0 w 279"/>
              <a:gd name="T99" fmla="*/ 2147483647 h 24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79"/>
              <a:gd name="T151" fmla="*/ 0 h 244"/>
              <a:gd name="T152" fmla="*/ 279 w 279"/>
              <a:gd name="T153" fmla="*/ 244 h 24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79" h="244">
                <a:moveTo>
                  <a:pt x="0" y="243"/>
                </a:moveTo>
                <a:lnTo>
                  <a:pt x="148" y="1"/>
                </a:lnTo>
                <a:lnTo>
                  <a:pt x="160" y="0"/>
                </a:lnTo>
                <a:lnTo>
                  <a:pt x="167" y="3"/>
                </a:lnTo>
                <a:lnTo>
                  <a:pt x="168" y="6"/>
                </a:lnTo>
                <a:lnTo>
                  <a:pt x="173" y="5"/>
                </a:lnTo>
                <a:lnTo>
                  <a:pt x="177" y="9"/>
                </a:lnTo>
                <a:lnTo>
                  <a:pt x="182" y="7"/>
                </a:lnTo>
                <a:lnTo>
                  <a:pt x="184" y="12"/>
                </a:lnTo>
                <a:lnTo>
                  <a:pt x="190" y="13"/>
                </a:lnTo>
                <a:lnTo>
                  <a:pt x="196" y="14"/>
                </a:lnTo>
                <a:lnTo>
                  <a:pt x="201" y="15"/>
                </a:lnTo>
                <a:lnTo>
                  <a:pt x="205" y="19"/>
                </a:lnTo>
                <a:lnTo>
                  <a:pt x="210" y="20"/>
                </a:lnTo>
                <a:lnTo>
                  <a:pt x="215" y="23"/>
                </a:lnTo>
                <a:lnTo>
                  <a:pt x="222" y="25"/>
                </a:lnTo>
                <a:lnTo>
                  <a:pt x="226" y="29"/>
                </a:lnTo>
                <a:lnTo>
                  <a:pt x="229" y="32"/>
                </a:lnTo>
                <a:lnTo>
                  <a:pt x="231" y="36"/>
                </a:lnTo>
                <a:lnTo>
                  <a:pt x="235" y="39"/>
                </a:lnTo>
                <a:lnTo>
                  <a:pt x="238" y="45"/>
                </a:lnTo>
                <a:lnTo>
                  <a:pt x="242" y="46"/>
                </a:lnTo>
                <a:lnTo>
                  <a:pt x="248" y="55"/>
                </a:lnTo>
                <a:lnTo>
                  <a:pt x="249" y="58"/>
                </a:lnTo>
                <a:lnTo>
                  <a:pt x="255" y="63"/>
                </a:lnTo>
                <a:lnTo>
                  <a:pt x="256" y="67"/>
                </a:lnTo>
                <a:lnTo>
                  <a:pt x="261" y="71"/>
                </a:lnTo>
                <a:lnTo>
                  <a:pt x="261" y="75"/>
                </a:lnTo>
                <a:lnTo>
                  <a:pt x="264" y="81"/>
                </a:lnTo>
                <a:lnTo>
                  <a:pt x="264" y="86"/>
                </a:lnTo>
                <a:lnTo>
                  <a:pt x="266" y="90"/>
                </a:lnTo>
                <a:lnTo>
                  <a:pt x="266" y="95"/>
                </a:lnTo>
                <a:lnTo>
                  <a:pt x="268" y="99"/>
                </a:lnTo>
                <a:lnTo>
                  <a:pt x="267" y="103"/>
                </a:lnTo>
                <a:lnTo>
                  <a:pt x="268" y="109"/>
                </a:lnTo>
                <a:lnTo>
                  <a:pt x="269" y="113"/>
                </a:lnTo>
                <a:lnTo>
                  <a:pt x="273" y="119"/>
                </a:lnTo>
                <a:lnTo>
                  <a:pt x="274" y="124"/>
                </a:lnTo>
                <a:lnTo>
                  <a:pt x="275" y="128"/>
                </a:lnTo>
                <a:lnTo>
                  <a:pt x="276" y="134"/>
                </a:lnTo>
                <a:lnTo>
                  <a:pt x="277" y="138"/>
                </a:lnTo>
                <a:lnTo>
                  <a:pt x="277" y="143"/>
                </a:lnTo>
                <a:lnTo>
                  <a:pt x="277" y="147"/>
                </a:lnTo>
                <a:lnTo>
                  <a:pt x="274" y="153"/>
                </a:lnTo>
                <a:lnTo>
                  <a:pt x="276" y="156"/>
                </a:lnTo>
                <a:lnTo>
                  <a:pt x="277" y="162"/>
                </a:lnTo>
                <a:lnTo>
                  <a:pt x="278" y="167"/>
                </a:lnTo>
                <a:lnTo>
                  <a:pt x="275" y="172"/>
                </a:lnTo>
                <a:lnTo>
                  <a:pt x="271" y="181"/>
                </a:lnTo>
                <a:lnTo>
                  <a:pt x="0" y="243"/>
                </a:lnTo>
              </a:path>
            </a:pathLst>
          </a:custGeom>
          <a:noFill/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54" name="Arc 24"/>
          <p:cNvSpPr>
            <a:spLocks/>
          </p:cNvSpPr>
          <p:nvPr/>
        </p:nvSpPr>
        <p:spPr bwMode="auto">
          <a:xfrm rot="720000">
            <a:off x="7794625" y="5834063"/>
            <a:ext cx="211138" cy="236537"/>
          </a:xfrm>
          <a:custGeom>
            <a:avLst/>
            <a:gdLst>
              <a:gd name="T0" fmla="*/ 0 w 21745"/>
              <a:gd name="T1" fmla="*/ 0 h 21600"/>
              <a:gd name="T2" fmla="*/ 2147483647 w 21745"/>
              <a:gd name="T3" fmla="*/ 2147483647 h 21600"/>
              <a:gd name="T4" fmla="*/ 1179876122 w 21745"/>
              <a:gd name="T5" fmla="*/ 2147483647 h 21600"/>
              <a:gd name="T6" fmla="*/ 0 60000 65536"/>
              <a:gd name="T7" fmla="*/ 0 60000 65536"/>
              <a:gd name="T8" fmla="*/ 0 60000 65536"/>
              <a:gd name="T9" fmla="*/ 0 w 21745"/>
              <a:gd name="T10" fmla="*/ 0 h 21600"/>
              <a:gd name="T11" fmla="*/ 21745 w 217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5" h="21600" fill="none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</a:path>
              <a:path w="21745" h="21600" stroke="0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  <a:lnTo>
                  <a:pt x="145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5" name="Line 25"/>
          <p:cNvSpPr>
            <a:spLocks noChangeShapeType="1"/>
          </p:cNvSpPr>
          <p:nvPr/>
        </p:nvSpPr>
        <p:spPr bwMode="auto">
          <a:xfrm flipH="1">
            <a:off x="7594600" y="5653088"/>
            <a:ext cx="303213" cy="5508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6" name="Oval 26"/>
          <p:cNvSpPr>
            <a:spLocks noChangeArrowheads="1"/>
          </p:cNvSpPr>
          <p:nvPr/>
        </p:nvSpPr>
        <p:spPr bwMode="auto">
          <a:xfrm rot="-1860000">
            <a:off x="7872413" y="5838825"/>
            <a:ext cx="100012" cy="19843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7" name="Line 27"/>
          <p:cNvSpPr>
            <a:spLocks noChangeShapeType="1"/>
          </p:cNvSpPr>
          <p:nvPr/>
        </p:nvSpPr>
        <p:spPr bwMode="auto">
          <a:xfrm flipV="1">
            <a:off x="7594600" y="6059488"/>
            <a:ext cx="555625" cy="1444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8" name="Rectangle 2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Stereo image rectification</a:t>
            </a:r>
          </a:p>
        </p:txBody>
      </p:sp>
      <p:sp>
        <p:nvSpPr>
          <p:cNvPr id="416797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4191000" cy="55419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sz="2800" dirty="0" err="1" smtClean="0"/>
              <a:t>Reproject</a:t>
            </a:r>
            <a:r>
              <a:rPr lang="en-US" sz="2800" dirty="0" smtClean="0"/>
              <a:t> image planes onto a common plane parallel to the line between camera centers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endParaRPr lang="en-US" sz="2800" dirty="0" smtClean="0"/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sz="2800" dirty="0" smtClean="0"/>
              <a:t>Pixel motion is horizontal after this transformation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endParaRPr lang="en-US" sz="2800" dirty="0" smtClean="0"/>
          </a:p>
          <a:p>
            <a:pPr>
              <a:lnSpc>
                <a:spcPct val="80000"/>
              </a:lnSpc>
              <a:buFontTx/>
              <a:buChar char="•"/>
              <a:defRPr/>
            </a:pPr>
            <a:endParaRPr lang="en-US" sz="2800" dirty="0" smtClean="0"/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sz="2800" dirty="0" smtClean="0"/>
              <a:t>Two </a:t>
            </a:r>
            <a:r>
              <a:rPr lang="en-US" sz="2800" dirty="0" err="1" smtClean="0"/>
              <a:t>homographies</a:t>
            </a:r>
            <a:r>
              <a:rPr lang="en-US" sz="2800" dirty="0" smtClean="0"/>
              <a:t> (3x3 transform), one for each input image </a:t>
            </a:r>
            <a:r>
              <a:rPr lang="en-US" sz="2800" dirty="0" err="1" smtClean="0"/>
              <a:t>reprojection</a:t>
            </a:r>
            <a:endParaRPr lang="en-US" sz="28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0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 smtClean="0"/>
              <a:t>C. Loop and Z. Zhang. </a:t>
            </a:r>
            <a:r>
              <a:rPr lang="en-US" sz="2000" dirty="0" smtClean="0">
                <a:hlinkClick r:id="rId3"/>
              </a:rPr>
              <a:t>Computing Rectifying </a:t>
            </a:r>
            <a:r>
              <a:rPr lang="en-US" sz="2000" dirty="0" err="1" smtClean="0">
                <a:hlinkClick r:id="rId3"/>
              </a:rPr>
              <a:t>Homographies</a:t>
            </a:r>
            <a:r>
              <a:rPr lang="en-US" sz="2000" dirty="0" smtClean="0">
                <a:hlinkClick r:id="rId3"/>
              </a:rPr>
              <a:t> for Stereo Vision</a:t>
            </a:r>
            <a:r>
              <a:rPr lang="en-US" sz="2000" dirty="0" smtClean="0"/>
              <a:t>. IEEE Conf. Computer Vision and Pattern Recognition, 1999</a:t>
            </a:r>
            <a:r>
              <a:rPr lang="en-US" sz="2400" dirty="0" smtClean="0"/>
              <a:t>.</a:t>
            </a:r>
          </a:p>
        </p:txBody>
      </p:sp>
      <p:sp>
        <p:nvSpPr>
          <p:cNvPr id="44060" name="Line 35"/>
          <p:cNvSpPr>
            <a:spLocks noChangeShapeType="1"/>
          </p:cNvSpPr>
          <p:nvPr/>
        </p:nvSpPr>
        <p:spPr bwMode="auto">
          <a:xfrm>
            <a:off x="5726113" y="2886075"/>
            <a:ext cx="1893887" cy="10461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61" name="Line 36"/>
          <p:cNvSpPr>
            <a:spLocks noChangeShapeType="1"/>
          </p:cNvSpPr>
          <p:nvPr/>
        </p:nvSpPr>
        <p:spPr bwMode="auto">
          <a:xfrm>
            <a:off x="5718175" y="4216400"/>
            <a:ext cx="1893888" cy="10461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798" name="Line 30"/>
          <p:cNvSpPr>
            <a:spLocks noChangeShapeType="1"/>
          </p:cNvSpPr>
          <p:nvPr/>
        </p:nvSpPr>
        <p:spPr bwMode="auto">
          <a:xfrm>
            <a:off x="4497388" y="2936875"/>
            <a:ext cx="1209675" cy="668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799" name="Line 31"/>
          <p:cNvSpPr>
            <a:spLocks noChangeShapeType="1"/>
          </p:cNvSpPr>
          <p:nvPr/>
        </p:nvSpPr>
        <p:spPr bwMode="auto">
          <a:xfrm>
            <a:off x="7629525" y="4683125"/>
            <a:ext cx="1209675" cy="668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806" name="Line 38"/>
          <p:cNvSpPr>
            <a:spLocks noChangeShapeType="1"/>
          </p:cNvSpPr>
          <p:nvPr/>
        </p:nvSpPr>
        <p:spPr bwMode="auto">
          <a:xfrm>
            <a:off x="5726113" y="3622675"/>
            <a:ext cx="1893887" cy="10461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65" name="Oval 14"/>
          <p:cNvSpPr>
            <a:spLocks noChangeArrowheads="1"/>
          </p:cNvSpPr>
          <p:nvPr/>
        </p:nvSpPr>
        <p:spPr bwMode="auto">
          <a:xfrm>
            <a:off x="7889875" y="4810125"/>
            <a:ext cx="57150" cy="63500"/>
          </a:xfrm>
          <a:prstGeom prst="ellipse">
            <a:avLst/>
          </a:prstGeom>
          <a:solidFill>
            <a:srgbClr val="037C03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6" name="Oval 15"/>
          <p:cNvSpPr>
            <a:spLocks noChangeArrowheads="1"/>
          </p:cNvSpPr>
          <p:nvPr/>
        </p:nvSpPr>
        <p:spPr bwMode="auto">
          <a:xfrm>
            <a:off x="5314950" y="3378200"/>
            <a:ext cx="57150" cy="63500"/>
          </a:xfrm>
          <a:prstGeom prst="ellipse">
            <a:avLst/>
          </a:prstGeom>
          <a:solidFill>
            <a:srgbClr val="037C03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6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6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1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6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6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6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6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98" grpId="0" animBg="1"/>
      <p:bldP spid="416799" grpId="0" animBg="1"/>
      <p:bldP spid="41680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Rectification example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5060" name="Picture 5" descr="Rectification3"/>
          <p:cNvPicPr>
            <a:picLocks noChangeAspect="1" noChangeArrowheads="1"/>
          </p:cNvPicPr>
          <p:nvPr/>
        </p:nvPicPr>
        <p:blipFill>
          <a:blip r:embed="rId3" cstate="print"/>
          <a:srcRect r="26967" b="55083"/>
          <a:stretch>
            <a:fillRect/>
          </a:stretch>
        </p:blipFill>
        <p:spPr bwMode="auto">
          <a:xfrm>
            <a:off x="1600200" y="1143000"/>
            <a:ext cx="571500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6" descr="Rectification4"/>
          <p:cNvPicPr>
            <a:picLocks noChangeAspect="1" noChangeArrowheads="1"/>
          </p:cNvPicPr>
          <p:nvPr/>
        </p:nvPicPr>
        <p:blipFill>
          <a:blip r:embed="rId4" cstate="print"/>
          <a:srcRect t="48813" r="22858"/>
          <a:stretch>
            <a:fillRect/>
          </a:stretch>
        </p:blipFill>
        <p:spPr bwMode="auto">
          <a:xfrm>
            <a:off x="1447800" y="3560763"/>
            <a:ext cx="6248400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stereo matching algorithm</a:t>
            </a:r>
          </a:p>
        </p:txBody>
      </p:sp>
      <p:pic>
        <p:nvPicPr>
          <p:cNvPr id="46083" name="Picture 3" descr="lincoln_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066800"/>
            <a:ext cx="50292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1140" name="Line 4"/>
          <p:cNvSpPr>
            <a:spLocks noChangeShapeType="1"/>
          </p:cNvSpPr>
          <p:nvPr/>
        </p:nvSpPr>
        <p:spPr bwMode="auto">
          <a:xfrm>
            <a:off x="4572000" y="3124200"/>
            <a:ext cx="25146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352800" y="2971800"/>
            <a:ext cx="304800" cy="304800"/>
            <a:chOff x="2112" y="1872"/>
            <a:chExt cx="192" cy="192"/>
          </a:xfrm>
        </p:grpSpPr>
        <p:sp>
          <p:nvSpPr>
            <p:cNvPr id="46096" name="Oval 6"/>
            <p:cNvSpPr>
              <a:spLocks noChangeArrowheads="1"/>
            </p:cNvSpPr>
            <p:nvPr/>
          </p:nvSpPr>
          <p:spPr bwMode="auto">
            <a:xfrm>
              <a:off x="2174" y="1941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7" name="Rectangle 7"/>
            <p:cNvSpPr>
              <a:spLocks noChangeArrowheads="1"/>
            </p:cNvSpPr>
            <p:nvPr/>
          </p:nvSpPr>
          <p:spPr bwMode="auto">
            <a:xfrm>
              <a:off x="2112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257800" y="2971800"/>
            <a:ext cx="304800" cy="304800"/>
            <a:chOff x="3600" y="1872"/>
            <a:chExt cx="192" cy="192"/>
          </a:xfrm>
        </p:grpSpPr>
        <p:sp>
          <p:nvSpPr>
            <p:cNvPr id="46094" name="Oval 9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5" name="Rectangle 10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114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04800" y="4114800"/>
            <a:ext cx="8686800" cy="243840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•"/>
              <a:defRPr/>
            </a:pPr>
            <a:r>
              <a:rPr lang="en-US" dirty="0" smtClean="0"/>
              <a:t>If necessary, rectify the two stereo images to transform </a:t>
            </a:r>
            <a:r>
              <a:rPr lang="en-US" dirty="0" err="1" smtClean="0"/>
              <a:t>epipolar</a:t>
            </a:r>
            <a:r>
              <a:rPr lang="en-US" dirty="0" smtClean="0"/>
              <a:t> lines into </a:t>
            </a:r>
            <a:r>
              <a:rPr lang="en-US" dirty="0" err="1" smtClean="0"/>
              <a:t>scanlines</a:t>
            </a:r>
            <a:endParaRPr lang="en-US" dirty="0" smtClean="0"/>
          </a:p>
          <a:p>
            <a:pPr>
              <a:buFontTx/>
              <a:buChar char="•"/>
              <a:defRPr/>
            </a:pPr>
            <a:r>
              <a:rPr lang="en-US" dirty="0" smtClean="0"/>
              <a:t>For each pixel x in the first image</a:t>
            </a:r>
          </a:p>
          <a:p>
            <a:pPr lvl="1">
              <a:defRPr/>
            </a:pPr>
            <a:r>
              <a:rPr lang="en-US" dirty="0" smtClean="0"/>
              <a:t>Find corresponding </a:t>
            </a:r>
            <a:r>
              <a:rPr lang="en-US" dirty="0" err="1" smtClean="0"/>
              <a:t>epipolar</a:t>
            </a:r>
            <a:r>
              <a:rPr lang="en-US" dirty="0" smtClean="0"/>
              <a:t> </a:t>
            </a:r>
            <a:r>
              <a:rPr lang="en-US" dirty="0" err="1" smtClean="0"/>
              <a:t>scanline</a:t>
            </a:r>
            <a:r>
              <a:rPr lang="en-US" dirty="0" smtClean="0"/>
              <a:t> in the right image</a:t>
            </a:r>
          </a:p>
          <a:p>
            <a:pPr lvl="1">
              <a:defRPr/>
            </a:pPr>
            <a:r>
              <a:rPr lang="en-US" dirty="0" smtClean="0"/>
              <a:t>Examine all pixels on the </a:t>
            </a:r>
            <a:r>
              <a:rPr lang="en-US" dirty="0" err="1" smtClean="0"/>
              <a:t>scanline</a:t>
            </a:r>
            <a:r>
              <a:rPr lang="en-US" dirty="0" smtClean="0"/>
              <a:t> and pick the best match x’</a:t>
            </a:r>
          </a:p>
          <a:p>
            <a:pPr lvl="1">
              <a:defRPr/>
            </a:pPr>
            <a:r>
              <a:rPr lang="en-US" dirty="0" smtClean="0"/>
              <a:t>Compute disparity x-x’ and set depth(x) = </a:t>
            </a:r>
            <a:r>
              <a:rPr lang="en-US" dirty="0" err="1" smtClean="0"/>
              <a:t>fB</a:t>
            </a:r>
            <a:r>
              <a:rPr lang="en-US" dirty="0" smtClean="0"/>
              <a:t>/(</a:t>
            </a:r>
            <a:r>
              <a:rPr lang="en-US" dirty="0" smtClean="0"/>
              <a:t>x-x’)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800600" y="2971800"/>
            <a:ext cx="304800" cy="304800"/>
            <a:chOff x="3600" y="1872"/>
            <a:chExt cx="192" cy="192"/>
          </a:xfrm>
        </p:grpSpPr>
        <p:sp>
          <p:nvSpPr>
            <p:cNvPr id="46092" name="Oval 13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3" name="Rectangle 14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5715000" y="2971800"/>
            <a:ext cx="304800" cy="304800"/>
            <a:chOff x="3600" y="1872"/>
            <a:chExt cx="192" cy="192"/>
          </a:xfrm>
        </p:grpSpPr>
        <p:sp>
          <p:nvSpPr>
            <p:cNvPr id="46090" name="Oval 16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1" name="Rectangle 17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40" grpId="0" uiExpand="1" animBg="1"/>
      <p:bldP spid="731147" grpId="0" uiExpand="1" build="p" bldLvl="2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reeform 5"/>
          <p:cNvSpPr>
            <a:spLocks/>
          </p:cNvSpPr>
          <p:nvPr/>
        </p:nvSpPr>
        <p:spPr bwMode="auto">
          <a:xfrm>
            <a:off x="5705475" y="3859213"/>
            <a:ext cx="1884363" cy="314325"/>
          </a:xfrm>
          <a:custGeom>
            <a:avLst/>
            <a:gdLst>
              <a:gd name="T0" fmla="*/ 0 w 1468"/>
              <a:gd name="T1" fmla="*/ 2147483647 h 252"/>
              <a:gd name="T2" fmla="*/ 2147483647 w 1468"/>
              <a:gd name="T3" fmla="*/ 2147483647 h 252"/>
              <a:gd name="T4" fmla="*/ 2147483647 w 1468"/>
              <a:gd name="T5" fmla="*/ 2147483647 h 252"/>
              <a:gd name="T6" fmla="*/ 2147483647 w 1468"/>
              <a:gd name="T7" fmla="*/ 2147483647 h 252"/>
              <a:gd name="T8" fmla="*/ 2147483647 w 1468"/>
              <a:gd name="T9" fmla="*/ 2147483647 h 252"/>
              <a:gd name="T10" fmla="*/ 2147483647 w 1468"/>
              <a:gd name="T11" fmla="*/ 0 h 252"/>
              <a:gd name="T12" fmla="*/ 2147483647 w 1468"/>
              <a:gd name="T13" fmla="*/ 2147483647 h 252"/>
              <a:gd name="T14" fmla="*/ 2147483647 w 1468"/>
              <a:gd name="T15" fmla="*/ 2147483647 h 252"/>
              <a:gd name="T16" fmla="*/ 2147483647 w 1468"/>
              <a:gd name="T17" fmla="*/ 2147483647 h 252"/>
              <a:gd name="T18" fmla="*/ 2147483647 w 1468"/>
              <a:gd name="T19" fmla="*/ 2147483647 h 252"/>
              <a:gd name="T20" fmla="*/ 2147483647 w 1468"/>
              <a:gd name="T21" fmla="*/ 2147483647 h 252"/>
              <a:gd name="T22" fmla="*/ 2147483647 w 1468"/>
              <a:gd name="T23" fmla="*/ 2147483647 h 252"/>
              <a:gd name="T24" fmla="*/ 2147483647 w 1468"/>
              <a:gd name="T25" fmla="*/ 2147483647 h 252"/>
              <a:gd name="T26" fmla="*/ 2147483647 w 1468"/>
              <a:gd name="T27" fmla="*/ 2147483647 h 252"/>
              <a:gd name="T28" fmla="*/ 2147483647 w 1468"/>
              <a:gd name="T29" fmla="*/ 2147483647 h 252"/>
              <a:gd name="T30" fmla="*/ 2147483647 w 1468"/>
              <a:gd name="T31" fmla="*/ 2147483647 h 252"/>
              <a:gd name="T32" fmla="*/ 2147483647 w 1468"/>
              <a:gd name="T33" fmla="*/ 2147483647 h 252"/>
              <a:gd name="T34" fmla="*/ 2147483647 w 1468"/>
              <a:gd name="T35" fmla="*/ 2147483647 h 252"/>
              <a:gd name="T36" fmla="*/ 2147483647 w 1468"/>
              <a:gd name="T37" fmla="*/ 2147483647 h 252"/>
              <a:gd name="T38" fmla="*/ 2147483647 w 1468"/>
              <a:gd name="T39" fmla="*/ 2147483647 h 252"/>
              <a:gd name="T40" fmla="*/ 2147483647 w 1468"/>
              <a:gd name="T41" fmla="*/ 2147483647 h 252"/>
              <a:gd name="T42" fmla="*/ 2147483647 w 1468"/>
              <a:gd name="T43" fmla="*/ 2147483647 h 252"/>
              <a:gd name="T44" fmla="*/ 2147483647 w 1468"/>
              <a:gd name="T45" fmla="*/ 2147483647 h 252"/>
              <a:gd name="T46" fmla="*/ 2147483647 w 1468"/>
              <a:gd name="T47" fmla="*/ 2147483647 h 252"/>
              <a:gd name="T48" fmla="*/ 2147483647 w 1468"/>
              <a:gd name="T49" fmla="*/ 2147483647 h 252"/>
              <a:gd name="T50" fmla="*/ 2147483647 w 1468"/>
              <a:gd name="T51" fmla="*/ 2147483647 h 252"/>
              <a:gd name="T52" fmla="*/ 2147483647 w 1468"/>
              <a:gd name="T53" fmla="*/ 2147483647 h 252"/>
              <a:gd name="T54" fmla="*/ 2147483647 w 1468"/>
              <a:gd name="T55" fmla="*/ 2147483647 h 2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468"/>
              <a:gd name="T85" fmla="*/ 0 h 252"/>
              <a:gd name="T86" fmla="*/ 1468 w 1468"/>
              <a:gd name="T87" fmla="*/ 252 h 25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468" h="252">
                <a:moveTo>
                  <a:pt x="0" y="5"/>
                </a:moveTo>
                <a:cubicBezTo>
                  <a:pt x="22" y="20"/>
                  <a:pt x="30" y="32"/>
                  <a:pt x="56" y="41"/>
                </a:cubicBezTo>
                <a:cubicBezTo>
                  <a:pt x="61" y="39"/>
                  <a:pt x="67" y="39"/>
                  <a:pt x="71" y="36"/>
                </a:cubicBezTo>
                <a:cubicBezTo>
                  <a:pt x="75" y="33"/>
                  <a:pt x="77" y="27"/>
                  <a:pt x="81" y="25"/>
                </a:cubicBezTo>
                <a:cubicBezTo>
                  <a:pt x="95" y="18"/>
                  <a:pt x="112" y="15"/>
                  <a:pt x="127" y="10"/>
                </a:cubicBezTo>
                <a:cubicBezTo>
                  <a:pt x="137" y="7"/>
                  <a:pt x="157" y="0"/>
                  <a:pt x="157" y="0"/>
                </a:cubicBezTo>
                <a:cubicBezTo>
                  <a:pt x="196" y="13"/>
                  <a:pt x="233" y="31"/>
                  <a:pt x="273" y="41"/>
                </a:cubicBezTo>
                <a:cubicBezTo>
                  <a:pt x="283" y="40"/>
                  <a:pt x="353" y="26"/>
                  <a:pt x="369" y="30"/>
                </a:cubicBezTo>
                <a:cubicBezTo>
                  <a:pt x="390" y="54"/>
                  <a:pt x="366" y="30"/>
                  <a:pt x="395" y="46"/>
                </a:cubicBezTo>
                <a:cubicBezTo>
                  <a:pt x="406" y="52"/>
                  <a:pt x="450" y="137"/>
                  <a:pt x="455" y="121"/>
                </a:cubicBezTo>
                <a:cubicBezTo>
                  <a:pt x="486" y="168"/>
                  <a:pt x="519" y="233"/>
                  <a:pt x="576" y="252"/>
                </a:cubicBezTo>
                <a:cubicBezTo>
                  <a:pt x="603" y="245"/>
                  <a:pt x="593" y="186"/>
                  <a:pt x="615" y="171"/>
                </a:cubicBezTo>
                <a:cubicBezTo>
                  <a:pt x="618" y="161"/>
                  <a:pt x="624" y="139"/>
                  <a:pt x="627" y="129"/>
                </a:cubicBezTo>
                <a:cubicBezTo>
                  <a:pt x="629" y="124"/>
                  <a:pt x="646" y="102"/>
                  <a:pt x="651" y="99"/>
                </a:cubicBezTo>
                <a:cubicBezTo>
                  <a:pt x="661" y="92"/>
                  <a:pt x="681" y="78"/>
                  <a:pt x="681" y="78"/>
                </a:cubicBezTo>
                <a:cubicBezTo>
                  <a:pt x="694" y="59"/>
                  <a:pt x="724" y="71"/>
                  <a:pt x="747" y="78"/>
                </a:cubicBezTo>
                <a:cubicBezTo>
                  <a:pt x="768" y="86"/>
                  <a:pt x="791" y="116"/>
                  <a:pt x="809" y="126"/>
                </a:cubicBezTo>
                <a:cubicBezTo>
                  <a:pt x="824" y="127"/>
                  <a:pt x="854" y="137"/>
                  <a:pt x="854" y="137"/>
                </a:cubicBezTo>
                <a:cubicBezTo>
                  <a:pt x="919" y="131"/>
                  <a:pt x="895" y="133"/>
                  <a:pt x="935" y="106"/>
                </a:cubicBezTo>
                <a:cubicBezTo>
                  <a:pt x="954" y="94"/>
                  <a:pt x="979" y="98"/>
                  <a:pt x="1001" y="96"/>
                </a:cubicBezTo>
                <a:cubicBezTo>
                  <a:pt x="1020" y="83"/>
                  <a:pt x="1042" y="78"/>
                  <a:pt x="1062" y="66"/>
                </a:cubicBezTo>
                <a:cubicBezTo>
                  <a:pt x="1096" y="71"/>
                  <a:pt x="1169" y="82"/>
                  <a:pt x="1198" y="101"/>
                </a:cubicBezTo>
                <a:cubicBezTo>
                  <a:pt x="1221" y="117"/>
                  <a:pt x="1247" y="133"/>
                  <a:pt x="1274" y="142"/>
                </a:cubicBezTo>
                <a:cubicBezTo>
                  <a:pt x="1291" y="159"/>
                  <a:pt x="1312" y="170"/>
                  <a:pt x="1334" y="177"/>
                </a:cubicBezTo>
                <a:cubicBezTo>
                  <a:pt x="1370" y="173"/>
                  <a:pt x="1383" y="175"/>
                  <a:pt x="1410" y="157"/>
                </a:cubicBezTo>
                <a:cubicBezTo>
                  <a:pt x="1417" y="135"/>
                  <a:pt x="1429" y="117"/>
                  <a:pt x="1446" y="101"/>
                </a:cubicBezTo>
                <a:cubicBezTo>
                  <a:pt x="1448" y="96"/>
                  <a:pt x="1447" y="90"/>
                  <a:pt x="1451" y="86"/>
                </a:cubicBezTo>
                <a:cubicBezTo>
                  <a:pt x="1468" y="69"/>
                  <a:pt x="1466" y="90"/>
                  <a:pt x="1466" y="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7107" name="Group 6"/>
          <p:cNvGrpSpPr>
            <a:grpSpLocks/>
          </p:cNvGrpSpPr>
          <p:nvPr/>
        </p:nvGrpSpPr>
        <p:grpSpPr bwMode="auto">
          <a:xfrm>
            <a:off x="5708650" y="3721100"/>
            <a:ext cx="1909763" cy="477838"/>
            <a:chOff x="2064" y="2160"/>
            <a:chExt cx="1488" cy="384"/>
          </a:xfrm>
        </p:grpSpPr>
        <p:sp>
          <p:nvSpPr>
            <p:cNvPr id="47126" name="Line 7"/>
            <p:cNvSpPr>
              <a:spLocks noChangeShapeType="1"/>
            </p:cNvSpPr>
            <p:nvPr/>
          </p:nvSpPr>
          <p:spPr bwMode="auto">
            <a:xfrm flipV="1">
              <a:off x="2064" y="216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Line 8"/>
            <p:cNvSpPr>
              <a:spLocks noChangeShapeType="1"/>
            </p:cNvSpPr>
            <p:nvPr/>
          </p:nvSpPr>
          <p:spPr bwMode="auto">
            <a:xfrm>
              <a:off x="2064" y="2544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08" name="Text Box 9"/>
          <p:cNvSpPr txBox="1">
            <a:spLocks noChangeArrowheads="1"/>
          </p:cNvSpPr>
          <p:nvPr/>
        </p:nvSpPr>
        <p:spPr bwMode="auto">
          <a:xfrm>
            <a:off x="4343400" y="3581400"/>
            <a:ext cx="1344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Matching cost</a:t>
            </a:r>
          </a:p>
        </p:txBody>
      </p:sp>
      <p:sp>
        <p:nvSpPr>
          <p:cNvPr id="47109" name="Text Box 10"/>
          <p:cNvSpPr txBox="1">
            <a:spLocks noChangeArrowheads="1"/>
          </p:cNvSpPr>
          <p:nvPr/>
        </p:nvSpPr>
        <p:spPr bwMode="auto">
          <a:xfrm>
            <a:off x="7635875" y="3962400"/>
            <a:ext cx="898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disparity</a:t>
            </a:r>
          </a:p>
        </p:txBody>
      </p:sp>
      <p:pic>
        <p:nvPicPr>
          <p:cNvPr id="47110" name="Picture 11" descr="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4013" y="1212850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12" descr="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1738" y="1212850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Line 13"/>
          <p:cNvSpPr>
            <a:spLocks noChangeShapeType="1"/>
          </p:cNvSpPr>
          <p:nvPr/>
        </p:nvSpPr>
        <p:spPr bwMode="auto">
          <a:xfrm>
            <a:off x="1439863" y="2108200"/>
            <a:ext cx="6713537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3" name="Rectangle 14"/>
          <p:cNvSpPr>
            <a:spLocks noChangeArrowheads="1"/>
          </p:cNvSpPr>
          <p:nvPr/>
        </p:nvSpPr>
        <p:spPr bwMode="auto">
          <a:xfrm>
            <a:off x="3017838" y="2049463"/>
            <a:ext cx="123825" cy="119062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7114" name="Group 15"/>
          <p:cNvGrpSpPr>
            <a:grpSpLocks/>
          </p:cNvGrpSpPr>
          <p:nvPr/>
        </p:nvGrpSpPr>
        <p:grpSpPr bwMode="auto">
          <a:xfrm>
            <a:off x="6021388" y="2049463"/>
            <a:ext cx="862012" cy="119062"/>
            <a:chOff x="3111" y="3838"/>
            <a:chExt cx="672" cy="96"/>
          </a:xfrm>
        </p:grpSpPr>
        <p:sp>
          <p:nvSpPr>
            <p:cNvPr id="47121" name="Rectangle 16"/>
            <p:cNvSpPr>
              <a:spLocks noChangeArrowheads="1"/>
            </p:cNvSpPr>
            <p:nvPr/>
          </p:nvSpPr>
          <p:spPr bwMode="auto">
            <a:xfrm>
              <a:off x="3399" y="3838"/>
              <a:ext cx="96" cy="96"/>
            </a:xfrm>
            <a:prstGeom prst="rect">
              <a:avLst/>
            </a:prstGeom>
            <a:noFill/>
            <a:ln w="158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2" name="Rectangle 17"/>
            <p:cNvSpPr>
              <a:spLocks noChangeArrowheads="1"/>
            </p:cNvSpPr>
            <p:nvPr/>
          </p:nvSpPr>
          <p:spPr bwMode="auto">
            <a:xfrm>
              <a:off x="3111" y="3838"/>
              <a:ext cx="96" cy="96"/>
            </a:xfrm>
            <a:prstGeom prst="rect">
              <a:avLst/>
            </a:prstGeom>
            <a:noFill/>
            <a:ln w="158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3" name="Rectangle 18"/>
            <p:cNvSpPr>
              <a:spLocks noChangeArrowheads="1"/>
            </p:cNvSpPr>
            <p:nvPr/>
          </p:nvSpPr>
          <p:spPr bwMode="auto">
            <a:xfrm>
              <a:off x="3255" y="3838"/>
              <a:ext cx="96" cy="96"/>
            </a:xfrm>
            <a:prstGeom prst="rect">
              <a:avLst/>
            </a:prstGeom>
            <a:noFill/>
            <a:ln w="158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4" name="Rectangle 19"/>
            <p:cNvSpPr>
              <a:spLocks noChangeArrowheads="1"/>
            </p:cNvSpPr>
            <p:nvPr/>
          </p:nvSpPr>
          <p:spPr bwMode="auto">
            <a:xfrm>
              <a:off x="3543" y="3838"/>
              <a:ext cx="96" cy="96"/>
            </a:xfrm>
            <a:prstGeom prst="rect">
              <a:avLst/>
            </a:prstGeom>
            <a:noFill/>
            <a:ln w="158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5" name="Rectangle 20"/>
            <p:cNvSpPr>
              <a:spLocks noChangeArrowheads="1"/>
            </p:cNvSpPr>
            <p:nvPr/>
          </p:nvSpPr>
          <p:spPr bwMode="auto">
            <a:xfrm>
              <a:off x="3687" y="3838"/>
              <a:ext cx="96" cy="96"/>
            </a:xfrm>
            <a:prstGeom prst="rect">
              <a:avLst/>
            </a:prstGeom>
            <a:noFill/>
            <a:ln w="158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15" name="Text Box 21"/>
          <p:cNvSpPr txBox="1">
            <a:spLocks noChangeArrowheads="1"/>
          </p:cNvSpPr>
          <p:nvPr/>
        </p:nvSpPr>
        <p:spPr bwMode="auto">
          <a:xfrm>
            <a:off x="2925763" y="914400"/>
            <a:ext cx="52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Left</a:t>
            </a:r>
          </a:p>
        </p:txBody>
      </p:sp>
      <p:sp>
        <p:nvSpPr>
          <p:cNvPr id="47116" name="Text Box 22"/>
          <p:cNvSpPr txBox="1">
            <a:spLocks noChangeArrowheads="1"/>
          </p:cNvSpPr>
          <p:nvPr/>
        </p:nvSpPr>
        <p:spPr bwMode="auto">
          <a:xfrm>
            <a:off x="6223000" y="914400"/>
            <a:ext cx="63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Right</a:t>
            </a:r>
          </a:p>
        </p:txBody>
      </p:sp>
      <p:sp>
        <p:nvSpPr>
          <p:cNvPr id="47117" name="Freeform 23"/>
          <p:cNvSpPr>
            <a:spLocks/>
          </p:cNvSpPr>
          <p:nvPr/>
        </p:nvSpPr>
        <p:spPr bwMode="auto">
          <a:xfrm>
            <a:off x="6430963" y="1212850"/>
            <a:ext cx="23812" cy="3219450"/>
          </a:xfrm>
          <a:custGeom>
            <a:avLst/>
            <a:gdLst>
              <a:gd name="T0" fmla="*/ 2147483647 w 18"/>
              <a:gd name="T1" fmla="*/ 0 h 2587"/>
              <a:gd name="T2" fmla="*/ 0 w 18"/>
              <a:gd name="T3" fmla="*/ 2147483647 h 2587"/>
              <a:gd name="T4" fmla="*/ 0 60000 65536"/>
              <a:gd name="T5" fmla="*/ 0 60000 65536"/>
              <a:gd name="T6" fmla="*/ 0 w 18"/>
              <a:gd name="T7" fmla="*/ 0 h 2587"/>
              <a:gd name="T8" fmla="*/ 18 w 18"/>
              <a:gd name="T9" fmla="*/ 2587 h 25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" h="2587">
                <a:moveTo>
                  <a:pt x="18" y="0"/>
                </a:moveTo>
                <a:lnTo>
                  <a:pt x="0" y="2587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8" name="Text Box 24"/>
          <p:cNvSpPr txBox="1">
            <a:spLocks noChangeArrowheads="1"/>
          </p:cNvSpPr>
          <p:nvPr/>
        </p:nvSpPr>
        <p:spPr bwMode="auto">
          <a:xfrm>
            <a:off x="595313" y="1905000"/>
            <a:ext cx="852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scanline</a:t>
            </a:r>
          </a:p>
        </p:txBody>
      </p:sp>
      <p:sp>
        <p:nvSpPr>
          <p:cNvPr id="47119" name="Rectangle 25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382000" cy="838200"/>
          </a:xfrm>
        </p:spPr>
        <p:txBody>
          <a:bodyPr/>
          <a:lstStyle/>
          <a:p>
            <a:r>
              <a:rPr lang="en-US" sz="3000" smtClean="0"/>
              <a:t>Correspondence search</a:t>
            </a:r>
          </a:p>
        </p:txBody>
      </p:sp>
      <p:sp>
        <p:nvSpPr>
          <p:cNvPr id="25616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0"/>
            <a:ext cx="7772400" cy="19812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•"/>
              <a:defRPr/>
            </a:pPr>
            <a:r>
              <a:rPr lang="en-US" smtClean="0"/>
              <a:t>Slide a window along the right scanline and compare contents of that window with the reference window in the left image</a:t>
            </a:r>
          </a:p>
          <a:p>
            <a:pPr>
              <a:buFontTx/>
              <a:buChar char="•"/>
              <a:defRPr/>
            </a:pPr>
            <a:r>
              <a:rPr lang="en-US" smtClean="0"/>
              <a:t>Matching cost: SSD or normalized correlation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8" descr="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4013" y="1212850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9" descr="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1738" y="1212850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Line 10"/>
          <p:cNvSpPr>
            <a:spLocks noChangeShapeType="1"/>
          </p:cNvSpPr>
          <p:nvPr/>
        </p:nvSpPr>
        <p:spPr bwMode="auto">
          <a:xfrm>
            <a:off x="1439863" y="2108200"/>
            <a:ext cx="6713537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3" name="Rectangle 11"/>
          <p:cNvSpPr>
            <a:spLocks noChangeArrowheads="1"/>
          </p:cNvSpPr>
          <p:nvPr/>
        </p:nvSpPr>
        <p:spPr bwMode="auto">
          <a:xfrm>
            <a:off x="3017838" y="2049463"/>
            <a:ext cx="123825" cy="119062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Text Box 18"/>
          <p:cNvSpPr txBox="1">
            <a:spLocks noChangeArrowheads="1"/>
          </p:cNvSpPr>
          <p:nvPr/>
        </p:nvSpPr>
        <p:spPr bwMode="auto">
          <a:xfrm>
            <a:off x="2925763" y="914400"/>
            <a:ext cx="52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Left</a:t>
            </a:r>
          </a:p>
        </p:txBody>
      </p:sp>
      <p:sp>
        <p:nvSpPr>
          <p:cNvPr id="48135" name="Text Box 19"/>
          <p:cNvSpPr txBox="1">
            <a:spLocks noChangeArrowheads="1"/>
          </p:cNvSpPr>
          <p:nvPr/>
        </p:nvSpPr>
        <p:spPr bwMode="auto">
          <a:xfrm>
            <a:off x="6223000" y="914400"/>
            <a:ext cx="63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Right</a:t>
            </a:r>
          </a:p>
        </p:txBody>
      </p:sp>
      <p:sp>
        <p:nvSpPr>
          <p:cNvPr id="48136" name="Text Box 21"/>
          <p:cNvSpPr txBox="1">
            <a:spLocks noChangeArrowheads="1"/>
          </p:cNvSpPr>
          <p:nvPr/>
        </p:nvSpPr>
        <p:spPr bwMode="auto">
          <a:xfrm>
            <a:off x="595313" y="1905000"/>
            <a:ext cx="852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scanline</a:t>
            </a:r>
          </a:p>
        </p:txBody>
      </p:sp>
      <p:sp>
        <p:nvSpPr>
          <p:cNvPr id="48137" name="Rectangle 2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382000" cy="838200"/>
          </a:xfrm>
        </p:spPr>
        <p:txBody>
          <a:bodyPr/>
          <a:lstStyle/>
          <a:p>
            <a:r>
              <a:rPr lang="en-US" sz="3000" smtClean="0"/>
              <a:t>Correspondence search</a:t>
            </a:r>
          </a:p>
        </p:txBody>
      </p:sp>
      <p:pic>
        <p:nvPicPr>
          <p:cNvPr id="48138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6488" y="3733800"/>
            <a:ext cx="3200400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9" name="Text Box 26"/>
          <p:cNvSpPr txBox="1">
            <a:spLocks noChangeArrowheads="1"/>
          </p:cNvSpPr>
          <p:nvPr/>
        </p:nvSpPr>
        <p:spPr bwMode="auto">
          <a:xfrm>
            <a:off x="6127750" y="6262688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SSD</a:t>
            </a:r>
          </a:p>
        </p:txBody>
      </p:sp>
      <p:sp>
        <p:nvSpPr>
          <p:cNvPr id="48140" name="Freeform 27"/>
          <p:cNvSpPr>
            <a:spLocks/>
          </p:cNvSpPr>
          <p:nvPr/>
        </p:nvSpPr>
        <p:spPr bwMode="auto">
          <a:xfrm>
            <a:off x="6454775" y="1212850"/>
            <a:ext cx="4763" cy="5043488"/>
          </a:xfrm>
          <a:custGeom>
            <a:avLst/>
            <a:gdLst>
              <a:gd name="T0" fmla="*/ 0 w 3"/>
              <a:gd name="T1" fmla="*/ 0 h 3177"/>
              <a:gd name="T2" fmla="*/ 2147483647 w 3"/>
              <a:gd name="T3" fmla="*/ 2147483647 h 3177"/>
              <a:gd name="T4" fmla="*/ 0 60000 65536"/>
              <a:gd name="T5" fmla="*/ 0 60000 65536"/>
              <a:gd name="T6" fmla="*/ 0 w 3"/>
              <a:gd name="T7" fmla="*/ 0 h 3177"/>
              <a:gd name="T8" fmla="*/ 3 w 3"/>
              <a:gd name="T9" fmla="*/ 3177 h 317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177">
                <a:moveTo>
                  <a:pt x="0" y="0"/>
                </a:moveTo>
                <a:lnTo>
                  <a:pt x="3" y="3177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4013" y="1212850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 descr="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1738" y="1212850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1439863" y="2108200"/>
            <a:ext cx="6713537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3017838" y="2049463"/>
            <a:ext cx="123825" cy="119062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2925763" y="914400"/>
            <a:ext cx="52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Left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6223000" y="914400"/>
            <a:ext cx="63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Right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595313" y="1905000"/>
            <a:ext cx="852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scanline</a:t>
            </a:r>
          </a:p>
        </p:txBody>
      </p:sp>
      <p:sp>
        <p:nvSpPr>
          <p:cNvPr id="49161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382000" cy="838200"/>
          </a:xfrm>
        </p:spPr>
        <p:txBody>
          <a:bodyPr/>
          <a:lstStyle/>
          <a:p>
            <a:r>
              <a:rPr lang="en-US" sz="3000" smtClean="0"/>
              <a:t>Correspondence search</a:t>
            </a:r>
          </a:p>
        </p:txBody>
      </p:sp>
      <p:sp>
        <p:nvSpPr>
          <p:cNvPr id="49162" name="Text Box 11"/>
          <p:cNvSpPr txBox="1">
            <a:spLocks noChangeArrowheads="1"/>
          </p:cNvSpPr>
          <p:nvPr/>
        </p:nvSpPr>
        <p:spPr bwMode="auto">
          <a:xfrm>
            <a:off x="5835650" y="6262688"/>
            <a:ext cx="126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Norm. corr</a:t>
            </a:r>
          </a:p>
        </p:txBody>
      </p:sp>
      <p:pic>
        <p:nvPicPr>
          <p:cNvPr id="49163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0613" y="3730625"/>
            <a:ext cx="3176587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4" name="Freeform 12"/>
          <p:cNvSpPr>
            <a:spLocks/>
          </p:cNvSpPr>
          <p:nvPr/>
        </p:nvSpPr>
        <p:spPr bwMode="auto">
          <a:xfrm>
            <a:off x="6454775" y="1212850"/>
            <a:ext cx="4763" cy="5043488"/>
          </a:xfrm>
          <a:custGeom>
            <a:avLst/>
            <a:gdLst>
              <a:gd name="T0" fmla="*/ 0 w 3"/>
              <a:gd name="T1" fmla="*/ 0 h 3177"/>
              <a:gd name="T2" fmla="*/ 2147483647 w 3"/>
              <a:gd name="T3" fmla="*/ 2147483647 h 3177"/>
              <a:gd name="T4" fmla="*/ 0 60000 65536"/>
              <a:gd name="T5" fmla="*/ 0 60000 65536"/>
              <a:gd name="T6" fmla="*/ 0 w 3"/>
              <a:gd name="T7" fmla="*/ 0 h 3177"/>
              <a:gd name="T8" fmla="*/ 3 w 3"/>
              <a:gd name="T9" fmla="*/ 3177 h 317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177">
                <a:moveTo>
                  <a:pt x="0" y="0"/>
                </a:moveTo>
                <a:lnTo>
                  <a:pt x="3" y="3177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 of window size</a:t>
            </a:r>
          </a:p>
        </p:txBody>
      </p:sp>
      <p:pic>
        <p:nvPicPr>
          <p:cNvPr id="50180" name="Picture 5" descr="sri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057275"/>
            <a:ext cx="2522538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2" descr="SSDWindowSiz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012825"/>
            <a:ext cx="55626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4191000" y="3505200"/>
            <a:ext cx="947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W = 3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6977063" y="3505200"/>
            <a:ext cx="1100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W = 20</a:t>
            </a:r>
          </a:p>
        </p:txBody>
      </p:sp>
      <p:pic>
        <p:nvPicPr>
          <p:cNvPr id="50184" name="Picture 9" descr="sri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09675"/>
            <a:ext cx="2522538" cy="22955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28600" y="3886200"/>
            <a:ext cx="8229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Smaller window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	More detail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 noise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Larger window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	Smoother disparity maps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Less detail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from Stereo</a:t>
            </a:r>
            <a:endParaRPr lang="en-US" dirty="0"/>
          </a:p>
        </p:txBody>
      </p:sp>
      <p:sp>
        <p:nvSpPr>
          <p:cNvPr id="53" name="Content Placeholder 5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26670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Goal: recover depth by finding image coordinate x’ that corresponds to x</a:t>
            </a:r>
          </a:p>
          <a:p>
            <a:r>
              <a:rPr lang="en-US" sz="2800" dirty="0" smtClean="0"/>
              <a:t>Problems</a:t>
            </a:r>
          </a:p>
          <a:p>
            <a:pPr lvl="1"/>
            <a:r>
              <a:rPr lang="en-US" sz="2400" dirty="0" smtClean="0"/>
              <a:t>Calibration: How do we recover the relation of the cameras (if not already known)?</a:t>
            </a:r>
          </a:p>
          <a:p>
            <a:pPr lvl="1"/>
            <a:r>
              <a:rPr lang="en-US" sz="2400" dirty="0" smtClean="0"/>
              <a:t>Correspondence: How do we search for the matching point x’?</a:t>
            </a:r>
          </a:p>
        </p:txBody>
      </p:sp>
      <p:grpSp>
        <p:nvGrpSpPr>
          <p:cNvPr id="3" name="Group 47"/>
          <p:cNvGrpSpPr>
            <a:grpSpLocks noChangeAspect="1"/>
          </p:cNvGrpSpPr>
          <p:nvPr/>
        </p:nvGrpSpPr>
        <p:grpSpPr bwMode="auto">
          <a:xfrm>
            <a:off x="4800600" y="3886200"/>
            <a:ext cx="3079064" cy="2848734"/>
            <a:chOff x="432" y="1243"/>
            <a:chExt cx="2322" cy="2118"/>
          </a:xfrm>
        </p:grpSpPr>
        <p:sp>
          <p:nvSpPr>
            <p:cNvPr id="25" name="Oval 5"/>
            <p:cNvSpPr>
              <a:spLocks noChangeArrowheads="1"/>
            </p:cNvSpPr>
            <p:nvPr/>
          </p:nvSpPr>
          <p:spPr bwMode="auto">
            <a:xfrm>
              <a:off x="720" y="2880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6" name="Oval 6"/>
            <p:cNvSpPr>
              <a:spLocks noChangeArrowheads="1"/>
            </p:cNvSpPr>
            <p:nvPr/>
          </p:nvSpPr>
          <p:spPr bwMode="auto">
            <a:xfrm>
              <a:off x="2016" y="2880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7" name="Line 7"/>
            <p:cNvSpPr>
              <a:spLocks noChangeShapeType="1"/>
            </p:cNvSpPr>
            <p:nvPr/>
          </p:nvSpPr>
          <p:spPr bwMode="auto">
            <a:xfrm>
              <a:off x="432" y="2544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8" name="Line 8"/>
            <p:cNvSpPr>
              <a:spLocks noChangeShapeType="1"/>
            </p:cNvSpPr>
            <p:nvPr/>
          </p:nvSpPr>
          <p:spPr bwMode="auto">
            <a:xfrm>
              <a:off x="1728" y="2544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9" name="Oval 9"/>
            <p:cNvSpPr>
              <a:spLocks noChangeArrowheads="1"/>
            </p:cNvSpPr>
            <p:nvPr/>
          </p:nvSpPr>
          <p:spPr bwMode="auto">
            <a:xfrm>
              <a:off x="1324" y="1515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0" name="Line 10"/>
            <p:cNvSpPr>
              <a:spLocks noChangeShapeType="1"/>
            </p:cNvSpPr>
            <p:nvPr/>
          </p:nvSpPr>
          <p:spPr bwMode="auto">
            <a:xfrm flipV="1">
              <a:off x="768" y="1536"/>
              <a:ext cx="576" cy="13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1" name="Line 11"/>
            <p:cNvSpPr>
              <a:spLocks noChangeShapeType="1"/>
            </p:cNvSpPr>
            <p:nvPr/>
          </p:nvSpPr>
          <p:spPr bwMode="auto">
            <a:xfrm flipH="1" flipV="1">
              <a:off x="1344" y="1536"/>
              <a:ext cx="720" cy="1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2" name="Line 12"/>
            <p:cNvSpPr>
              <a:spLocks noChangeShapeType="1"/>
            </p:cNvSpPr>
            <p:nvPr/>
          </p:nvSpPr>
          <p:spPr bwMode="auto">
            <a:xfrm flipV="1">
              <a:off x="748" y="2544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3" name="Text Box 13"/>
            <p:cNvSpPr txBox="1">
              <a:spLocks noChangeArrowheads="1"/>
            </p:cNvSpPr>
            <p:nvPr/>
          </p:nvSpPr>
          <p:spPr bwMode="auto">
            <a:xfrm>
              <a:off x="584" y="2586"/>
              <a:ext cx="203" cy="2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/>
                <a:t>f</a:t>
              </a:r>
            </a:p>
          </p:txBody>
        </p:sp>
        <p:sp>
          <p:nvSpPr>
            <p:cNvPr id="34" name="Oval 14"/>
            <p:cNvSpPr>
              <a:spLocks noChangeArrowheads="1"/>
            </p:cNvSpPr>
            <p:nvPr/>
          </p:nvSpPr>
          <p:spPr bwMode="auto">
            <a:xfrm>
              <a:off x="892" y="2517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5" name="Oval 15"/>
            <p:cNvSpPr>
              <a:spLocks noChangeArrowheads="1"/>
            </p:cNvSpPr>
            <p:nvPr/>
          </p:nvSpPr>
          <p:spPr bwMode="auto">
            <a:xfrm>
              <a:off x="1845" y="2517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6" name="Line 16"/>
            <p:cNvSpPr>
              <a:spLocks noChangeShapeType="1"/>
            </p:cNvSpPr>
            <p:nvPr/>
          </p:nvSpPr>
          <p:spPr bwMode="auto">
            <a:xfrm flipV="1">
              <a:off x="2043" y="2544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7" name="Line 17"/>
            <p:cNvSpPr>
              <a:spLocks noChangeShapeType="1"/>
            </p:cNvSpPr>
            <p:nvPr/>
          </p:nvSpPr>
          <p:spPr bwMode="auto">
            <a:xfrm>
              <a:off x="720" y="2496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sm"/>
              <a:tailEnd type="arrow" w="med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8" name="Text Box 18"/>
            <p:cNvSpPr txBox="1">
              <a:spLocks noChangeArrowheads="1"/>
            </p:cNvSpPr>
            <p:nvPr/>
          </p:nvSpPr>
          <p:spPr bwMode="auto">
            <a:xfrm>
              <a:off x="710" y="2251"/>
              <a:ext cx="240" cy="2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/>
                <a:t>x</a:t>
              </a:r>
            </a:p>
          </p:txBody>
        </p:sp>
        <p:sp>
          <p:nvSpPr>
            <p:cNvPr id="39" name="Line 19"/>
            <p:cNvSpPr>
              <a:spLocks noChangeShapeType="1"/>
            </p:cNvSpPr>
            <p:nvPr/>
          </p:nvSpPr>
          <p:spPr bwMode="auto">
            <a:xfrm>
              <a:off x="1872" y="2496"/>
              <a:ext cx="1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sm"/>
              <a:tailEnd type="none" w="med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0" name="Text Box 20"/>
            <p:cNvSpPr txBox="1">
              <a:spLocks noChangeArrowheads="1"/>
            </p:cNvSpPr>
            <p:nvPr/>
          </p:nvSpPr>
          <p:spPr bwMode="auto">
            <a:xfrm>
              <a:off x="1824" y="2251"/>
              <a:ext cx="278" cy="2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/>
                <a:t>x’</a:t>
              </a:r>
            </a:p>
          </p:txBody>
        </p:sp>
        <p:sp>
          <p:nvSpPr>
            <p:cNvPr id="41" name="Text Box 21"/>
            <p:cNvSpPr txBox="1">
              <a:spLocks noChangeArrowheads="1"/>
            </p:cNvSpPr>
            <p:nvPr/>
          </p:nvSpPr>
          <p:spPr bwMode="auto">
            <a:xfrm>
              <a:off x="982" y="2878"/>
              <a:ext cx="811" cy="4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/>
                <a:t>Baseline</a:t>
              </a:r>
              <a:br>
                <a:rPr lang="en-US" sz="1600"/>
              </a:br>
              <a:r>
                <a:rPr lang="en-US" sz="1600"/>
                <a:t>B</a:t>
              </a:r>
            </a:p>
          </p:txBody>
        </p:sp>
        <p:sp>
          <p:nvSpPr>
            <p:cNvPr id="42" name="Line 22"/>
            <p:cNvSpPr>
              <a:spLocks noChangeShapeType="1"/>
            </p:cNvSpPr>
            <p:nvPr/>
          </p:nvSpPr>
          <p:spPr bwMode="auto">
            <a:xfrm flipV="1">
              <a:off x="2496" y="1536"/>
              <a:ext cx="0" cy="1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3" name="Text Box 23"/>
            <p:cNvSpPr txBox="1">
              <a:spLocks noChangeArrowheads="1"/>
            </p:cNvSpPr>
            <p:nvPr/>
          </p:nvSpPr>
          <p:spPr bwMode="auto">
            <a:xfrm>
              <a:off x="2514" y="2010"/>
              <a:ext cx="240" cy="2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/>
                <a:t>z</a:t>
              </a:r>
            </a:p>
          </p:txBody>
        </p:sp>
        <p:sp>
          <p:nvSpPr>
            <p:cNvPr id="44" name="Text Box 24"/>
            <p:cNvSpPr txBox="1">
              <a:spLocks noChangeArrowheads="1"/>
            </p:cNvSpPr>
            <p:nvPr/>
          </p:nvSpPr>
          <p:spPr bwMode="auto">
            <a:xfrm>
              <a:off x="508" y="2894"/>
              <a:ext cx="486" cy="2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 dirty="0" smtClean="0"/>
                <a:t>C</a:t>
              </a:r>
              <a:endParaRPr lang="en-US" sz="1600" baseline="-25000" dirty="0"/>
            </a:p>
          </p:txBody>
        </p:sp>
        <p:sp>
          <p:nvSpPr>
            <p:cNvPr id="45" name="Text Box 25"/>
            <p:cNvSpPr txBox="1">
              <a:spLocks noChangeArrowheads="1"/>
            </p:cNvSpPr>
            <p:nvPr/>
          </p:nvSpPr>
          <p:spPr bwMode="auto">
            <a:xfrm>
              <a:off x="1824" y="2894"/>
              <a:ext cx="486" cy="2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 dirty="0" smtClean="0"/>
                <a:t>C’</a:t>
              </a:r>
              <a:endParaRPr lang="en-US" sz="1600" baseline="-25000" dirty="0"/>
            </a:p>
          </p:txBody>
        </p:sp>
        <p:sp>
          <p:nvSpPr>
            <p:cNvPr id="46" name="Text Box 26"/>
            <p:cNvSpPr txBox="1">
              <a:spLocks noChangeArrowheads="1"/>
            </p:cNvSpPr>
            <p:nvPr/>
          </p:nvSpPr>
          <p:spPr bwMode="auto">
            <a:xfrm>
              <a:off x="1104" y="1243"/>
              <a:ext cx="486" cy="2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 dirty="0"/>
                <a:t>X</a:t>
              </a:r>
              <a:endParaRPr lang="en-US" sz="1600" baseline="-25000" dirty="0"/>
            </a:p>
          </p:txBody>
        </p:sp>
        <p:sp>
          <p:nvSpPr>
            <p:cNvPr id="47" name="Line 27"/>
            <p:cNvSpPr>
              <a:spLocks noChangeShapeType="1"/>
            </p:cNvSpPr>
            <p:nvPr/>
          </p:nvSpPr>
          <p:spPr bwMode="auto">
            <a:xfrm>
              <a:off x="796" y="2901"/>
              <a:ext cx="1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8" name="Text Box 28"/>
            <p:cNvSpPr txBox="1">
              <a:spLocks noChangeArrowheads="1"/>
            </p:cNvSpPr>
            <p:nvPr/>
          </p:nvSpPr>
          <p:spPr bwMode="auto">
            <a:xfrm>
              <a:off x="1997" y="2587"/>
              <a:ext cx="203" cy="2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/>
                <a:t>f</a:t>
              </a:r>
            </a:p>
          </p:txBody>
        </p:sp>
      </p:grpSp>
      <p:grpSp>
        <p:nvGrpSpPr>
          <p:cNvPr id="24" name="Group 53"/>
          <p:cNvGrpSpPr>
            <a:grpSpLocks noChangeAspect="1"/>
          </p:cNvGrpSpPr>
          <p:nvPr/>
        </p:nvGrpSpPr>
        <p:grpSpPr>
          <a:xfrm>
            <a:off x="2057400" y="3713129"/>
            <a:ext cx="2121934" cy="2840071"/>
            <a:chOff x="609600" y="715774"/>
            <a:chExt cx="3905925" cy="5227826"/>
          </a:xfrm>
        </p:grpSpPr>
        <p:grpSp>
          <p:nvGrpSpPr>
            <p:cNvPr id="49" name="Group 48"/>
            <p:cNvGrpSpPr>
              <a:grpSpLocks noChangeAspect="1"/>
            </p:cNvGrpSpPr>
            <p:nvPr/>
          </p:nvGrpSpPr>
          <p:grpSpPr>
            <a:xfrm>
              <a:off x="609600" y="1143000"/>
              <a:ext cx="3905925" cy="4800600"/>
              <a:chOff x="533400" y="957263"/>
              <a:chExt cx="4491038" cy="5519737"/>
            </a:xfrm>
          </p:grpSpPr>
          <p:sp>
            <p:nvSpPr>
              <p:cNvPr id="4" name="Freeform 4"/>
              <p:cNvSpPr>
                <a:spLocks/>
              </p:cNvSpPr>
              <p:nvPr/>
            </p:nvSpPr>
            <p:spPr bwMode="auto">
              <a:xfrm>
                <a:off x="3481388" y="957263"/>
                <a:ext cx="1220787" cy="839787"/>
              </a:xfrm>
              <a:custGeom>
                <a:avLst/>
                <a:gdLst>
                  <a:gd name="T0" fmla="*/ 2147483647 w 865"/>
                  <a:gd name="T1" fmla="*/ 0 h 529"/>
                  <a:gd name="T2" fmla="*/ 2147483647 w 865"/>
                  <a:gd name="T3" fmla="*/ 2147483647 h 529"/>
                  <a:gd name="T4" fmla="*/ 2147483647 w 865"/>
                  <a:gd name="T5" fmla="*/ 2147483647 h 529"/>
                  <a:gd name="T6" fmla="*/ 2147483647 w 865"/>
                  <a:gd name="T7" fmla="*/ 2147483647 h 529"/>
                  <a:gd name="T8" fmla="*/ 2147483647 w 865"/>
                  <a:gd name="T9" fmla="*/ 2147483647 h 529"/>
                  <a:gd name="T10" fmla="*/ 2147483647 w 865"/>
                  <a:gd name="T11" fmla="*/ 2147483647 h 529"/>
                  <a:gd name="T12" fmla="*/ 2147483647 w 865"/>
                  <a:gd name="T13" fmla="*/ 2147483647 h 529"/>
                  <a:gd name="T14" fmla="*/ 2147483647 w 865"/>
                  <a:gd name="T15" fmla="*/ 2147483647 h 529"/>
                  <a:gd name="T16" fmla="*/ 2147483647 w 865"/>
                  <a:gd name="T17" fmla="*/ 2147483647 h 529"/>
                  <a:gd name="T18" fmla="*/ 0 w 865"/>
                  <a:gd name="T19" fmla="*/ 2147483647 h 529"/>
                  <a:gd name="T20" fmla="*/ 0 w 865"/>
                  <a:gd name="T21" fmla="*/ 2147483647 h 529"/>
                  <a:gd name="T22" fmla="*/ 0 w 865"/>
                  <a:gd name="T23" fmla="*/ 2147483647 h 529"/>
                  <a:gd name="T24" fmla="*/ 2147483647 w 865"/>
                  <a:gd name="T25" fmla="*/ 2147483647 h 529"/>
                  <a:gd name="T26" fmla="*/ 2147483647 w 865"/>
                  <a:gd name="T27" fmla="*/ 2147483647 h 529"/>
                  <a:gd name="T28" fmla="*/ 2147483647 w 865"/>
                  <a:gd name="T29" fmla="*/ 2147483647 h 529"/>
                  <a:gd name="T30" fmla="*/ 2147483647 w 865"/>
                  <a:gd name="T31" fmla="*/ 2147483647 h 529"/>
                  <a:gd name="T32" fmla="*/ 2147483647 w 865"/>
                  <a:gd name="T33" fmla="*/ 2147483647 h 529"/>
                  <a:gd name="T34" fmla="*/ 2147483647 w 865"/>
                  <a:gd name="T35" fmla="*/ 2147483647 h 529"/>
                  <a:gd name="T36" fmla="*/ 2147483647 w 865"/>
                  <a:gd name="T37" fmla="*/ 2147483647 h 529"/>
                  <a:gd name="T38" fmla="*/ 2147483647 w 865"/>
                  <a:gd name="T39" fmla="*/ 2147483647 h 529"/>
                  <a:gd name="T40" fmla="*/ 2147483647 w 865"/>
                  <a:gd name="T41" fmla="*/ 2147483647 h 529"/>
                  <a:gd name="T42" fmla="*/ 2147483647 w 865"/>
                  <a:gd name="T43" fmla="*/ 2147483647 h 529"/>
                  <a:gd name="T44" fmla="*/ 2147483647 w 865"/>
                  <a:gd name="T45" fmla="*/ 2147483647 h 529"/>
                  <a:gd name="T46" fmla="*/ 2147483647 w 865"/>
                  <a:gd name="T47" fmla="*/ 2147483647 h 529"/>
                  <a:gd name="T48" fmla="*/ 2147483647 w 865"/>
                  <a:gd name="T49" fmla="*/ 2147483647 h 529"/>
                  <a:gd name="T50" fmla="*/ 2147483647 w 865"/>
                  <a:gd name="T51" fmla="*/ 2147483647 h 529"/>
                  <a:gd name="T52" fmla="*/ 2147483647 w 865"/>
                  <a:gd name="T53" fmla="*/ 2147483647 h 529"/>
                  <a:gd name="T54" fmla="*/ 2147483647 w 865"/>
                  <a:gd name="T55" fmla="*/ 2147483647 h 529"/>
                  <a:gd name="T56" fmla="*/ 2147483647 w 865"/>
                  <a:gd name="T57" fmla="*/ 2147483647 h 529"/>
                  <a:gd name="T58" fmla="*/ 2147483647 w 865"/>
                  <a:gd name="T59" fmla="*/ 2147483647 h 529"/>
                  <a:gd name="T60" fmla="*/ 2147483647 w 865"/>
                  <a:gd name="T61" fmla="*/ 2147483647 h 529"/>
                  <a:gd name="T62" fmla="*/ 2147483647 w 865"/>
                  <a:gd name="T63" fmla="*/ 2147483647 h 529"/>
                  <a:gd name="T64" fmla="*/ 2147483647 w 865"/>
                  <a:gd name="T65" fmla="*/ 2147483647 h 529"/>
                  <a:gd name="T66" fmla="*/ 2147483647 w 865"/>
                  <a:gd name="T67" fmla="*/ 2147483647 h 529"/>
                  <a:gd name="T68" fmla="*/ 2147483647 w 865"/>
                  <a:gd name="T69" fmla="*/ 2147483647 h 529"/>
                  <a:gd name="T70" fmla="*/ 2147483647 w 865"/>
                  <a:gd name="T71" fmla="*/ 2147483647 h 529"/>
                  <a:gd name="T72" fmla="*/ 2147483647 w 865"/>
                  <a:gd name="T73" fmla="*/ 2147483647 h 529"/>
                  <a:gd name="T74" fmla="*/ 2147483647 w 865"/>
                  <a:gd name="T75" fmla="*/ 2147483647 h 529"/>
                  <a:gd name="T76" fmla="*/ 2147483647 w 865"/>
                  <a:gd name="T77" fmla="*/ 2147483647 h 529"/>
                  <a:gd name="T78" fmla="*/ 2147483647 w 865"/>
                  <a:gd name="T79" fmla="*/ 0 h 52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65"/>
                  <a:gd name="T121" fmla="*/ 0 h 529"/>
                  <a:gd name="T122" fmla="*/ 865 w 865"/>
                  <a:gd name="T123" fmla="*/ 529 h 52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65" h="529">
                    <a:moveTo>
                      <a:pt x="84" y="0"/>
                    </a:moveTo>
                    <a:lnTo>
                      <a:pt x="72" y="24"/>
                    </a:lnTo>
                    <a:lnTo>
                      <a:pt x="72" y="48"/>
                    </a:lnTo>
                    <a:lnTo>
                      <a:pt x="48" y="72"/>
                    </a:lnTo>
                    <a:lnTo>
                      <a:pt x="36" y="96"/>
                    </a:lnTo>
                    <a:lnTo>
                      <a:pt x="36" y="120"/>
                    </a:lnTo>
                    <a:lnTo>
                      <a:pt x="36" y="144"/>
                    </a:lnTo>
                    <a:lnTo>
                      <a:pt x="24" y="168"/>
                    </a:lnTo>
                    <a:lnTo>
                      <a:pt x="12" y="192"/>
                    </a:lnTo>
                    <a:lnTo>
                      <a:pt x="0" y="216"/>
                    </a:lnTo>
                    <a:lnTo>
                      <a:pt x="0" y="240"/>
                    </a:lnTo>
                    <a:lnTo>
                      <a:pt x="0" y="264"/>
                    </a:lnTo>
                    <a:lnTo>
                      <a:pt x="12" y="288"/>
                    </a:lnTo>
                    <a:lnTo>
                      <a:pt x="12" y="312"/>
                    </a:lnTo>
                    <a:lnTo>
                      <a:pt x="24" y="336"/>
                    </a:lnTo>
                    <a:lnTo>
                      <a:pt x="24" y="360"/>
                    </a:lnTo>
                    <a:lnTo>
                      <a:pt x="36" y="384"/>
                    </a:lnTo>
                    <a:lnTo>
                      <a:pt x="36" y="408"/>
                    </a:lnTo>
                    <a:lnTo>
                      <a:pt x="48" y="432"/>
                    </a:lnTo>
                    <a:lnTo>
                      <a:pt x="60" y="456"/>
                    </a:lnTo>
                    <a:lnTo>
                      <a:pt x="852" y="528"/>
                    </a:lnTo>
                    <a:lnTo>
                      <a:pt x="804" y="480"/>
                    </a:lnTo>
                    <a:lnTo>
                      <a:pt x="792" y="456"/>
                    </a:lnTo>
                    <a:lnTo>
                      <a:pt x="780" y="420"/>
                    </a:lnTo>
                    <a:lnTo>
                      <a:pt x="768" y="396"/>
                    </a:lnTo>
                    <a:lnTo>
                      <a:pt x="756" y="372"/>
                    </a:lnTo>
                    <a:lnTo>
                      <a:pt x="744" y="348"/>
                    </a:lnTo>
                    <a:lnTo>
                      <a:pt x="744" y="324"/>
                    </a:lnTo>
                    <a:lnTo>
                      <a:pt x="744" y="288"/>
                    </a:lnTo>
                    <a:lnTo>
                      <a:pt x="744" y="264"/>
                    </a:lnTo>
                    <a:lnTo>
                      <a:pt x="744" y="240"/>
                    </a:lnTo>
                    <a:lnTo>
                      <a:pt x="768" y="216"/>
                    </a:lnTo>
                    <a:lnTo>
                      <a:pt x="768" y="192"/>
                    </a:lnTo>
                    <a:lnTo>
                      <a:pt x="780" y="168"/>
                    </a:lnTo>
                    <a:lnTo>
                      <a:pt x="804" y="156"/>
                    </a:lnTo>
                    <a:lnTo>
                      <a:pt x="804" y="132"/>
                    </a:lnTo>
                    <a:lnTo>
                      <a:pt x="828" y="108"/>
                    </a:lnTo>
                    <a:lnTo>
                      <a:pt x="852" y="96"/>
                    </a:lnTo>
                    <a:lnTo>
                      <a:pt x="864" y="72"/>
                    </a:lnTo>
                    <a:lnTo>
                      <a:pt x="84" y="0"/>
                    </a:lnTo>
                  </a:path>
                </a:pathLst>
              </a:custGeom>
              <a:gradFill rotWithShape="0">
                <a:gsLst>
                  <a:gs pos="0">
                    <a:srgbClr val="012501"/>
                  </a:gs>
                  <a:gs pos="100000">
                    <a:srgbClr val="037C03"/>
                  </a:gs>
                </a:gsLst>
                <a:lin ang="18900000" scaled="1"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" name="Line 5"/>
              <p:cNvSpPr>
                <a:spLocks noChangeShapeType="1"/>
              </p:cNvSpPr>
              <p:nvPr/>
            </p:nvSpPr>
            <p:spPr bwMode="auto">
              <a:xfrm>
                <a:off x="890588" y="4310063"/>
                <a:ext cx="3251200" cy="1828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6" name="Freeform 9"/>
              <p:cNvSpPr>
                <a:spLocks/>
              </p:cNvSpPr>
              <p:nvPr/>
            </p:nvSpPr>
            <p:spPr bwMode="auto">
              <a:xfrm>
                <a:off x="1533525" y="1219200"/>
                <a:ext cx="2471738" cy="2462213"/>
              </a:xfrm>
              <a:custGeom>
                <a:avLst/>
                <a:gdLst>
                  <a:gd name="T0" fmla="*/ 0 w 1557"/>
                  <a:gd name="T1" fmla="*/ 2147483647 h 1551"/>
                  <a:gd name="T2" fmla="*/ 2147483647 w 1557"/>
                  <a:gd name="T3" fmla="*/ 0 h 1551"/>
                  <a:gd name="T4" fmla="*/ 0 60000 65536"/>
                  <a:gd name="T5" fmla="*/ 0 60000 65536"/>
                  <a:gd name="T6" fmla="*/ 0 w 1557"/>
                  <a:gd name="T7" fmla="*/ 0 h 1551"/>
                  <a:gd name="T8" fmla="*/ 1557 w 1557"/>
                  <a:gd name="T9" fmla="*/ 1551 h 15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57" h="1551">
                    <a:moveTo>
                      <a:pt x="0" y="1551"/>
                    </a:moveTo>
                    <a:lnTo>
                      <a:pt x="1557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7" name="Freeform 10"/>
              <p:cNvSpPr>
                <a:spLocks/>
              </p:cNvSpPr>
              <p:nvPr/>
            </p:nvSpPr>
            <p:spPr bwMode="auto">
              <a:xfrm>
                <a:off x="687388" y="2490788"/>
                <a:ext cx="1220787" cy="2001837"/>
              </a:xfrm>
              <a:custGeom>
                <a:avLst/>
                <a:gdLst>
                  <a:gd name="T0" fmla="*/ 0 w 865"/>
                  <a:gd name="T1" fmla="*/ 2147483647 h 1261"/>
                  <a:gd name="T2" fmla="*/ 2147483647 w 865"/>
                  <a:gd name="T3" fmla="*/ 2147483647 h 1261"/>
                  <a:gd name="T4" fmla="*/ 2147483647 w 865"/>
                  <a:gd name="T5" fmla="*/ 2147483647 h 1261"/>
                  <a:gd name="T6" fmla="*/ 0 w 865"/>
                  <a:gd name="T7" fmla="*/ 0 h 1261"/>
                  <a:gd name="T8" fmla="*/ 0 w 865"/>
                  <a:gd name="T9" fmla="*/ 2147483647 h 1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5"/>
                  <a:gd name="T16" fmla="*/ 0 h 1261"/>
                  <a:gd name="T17" fmla="*/ 865 w 865"/>
                  <a:gd name="T18" fmla="*/ 1261 h 12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5" h="1261">
                    <a:moveTo>
                      <a:pt x="0" y="828"/>
                    </a:moveTo>
                    <a:lnTo>
                      <a:pt x="864" y="1260"/>
                    </a:lnTo>
                    <a:lnTo>
                      <a:pt x="864" y="414"/>
                    </a:lnTo>
                    <a:lnTo>
                      <a:pt x="0" y="0"/>
                    </a:lnTo>
                    <a:lnTo>
                      <a:pt x="0" y="828"/>
                    </a:lnTo>
                  </a:path>
                </a:pathLst>
              </a:custGeom>
              <a:solidFill>
                <a:srgbClr val="FEBF02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8" name="Freeform 12"/>
              <p:cNvSpPr>
                <a:spLocks/>
              </p:cNvSpPr>
              <p:nvPr/>
            </p:nvSpPr>
            <p:spPr bwMode="auto">
              <a:xfrm>
                <a:off x="3990975" y="1219200"/>
                <a:ext cx="117475" cy="3910013"/>
              </a:xfrm>
              <a:custGeom>
                <a:avLst/>
                <a:gdLst>
                  <a:gd name="T0" fmla="*/ 2147483647 w 74"/>
                  <a:gd name="T1" fmla="*/ 2147483647 h 2463"/>
                  <a:gd name="T2" fmla="*/ 0 w 74"/>
                  <a:gd name="T3" fmla="*/ 0 h 2463"/>
                  <a:gd name="T4" fmla="*/ 0 60000 65536"/>
                  <a:gd name="T5" fmla="*/ 0 60000 65536"/>
                  <a:gd name="T6" fmla="*/ 0 w 74"/>
                  <a:gd name="T7" fmla="*/ 0 h 2463"/>
                  <a:gd name="T8" fmla="*/ 74 w 74"/>
                  <a:gd name="T9" fmla="*/ 2463 h 246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4" h="2463">
                    <a:moveTo>
                      <a:pt x="74" y="246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9" name="Freeform 13"/>
              <p:cNvSpPr>
                <a:spLocks/>
              </p:cNvSpPr>
              <p:nvPr/>
            </p:nvSpPr>
            <p:spPr bwMode="auto">
              <a:xfrm>
                <a:off x="3803650" y="4208463"/>
                <a:ext cx="1220788" cy="2001837"/>
              </a:xfrm>
              <a:custGeom>
                <a:avLst/>
                <a:gdLst>
                  <a:gd name="T0" fmla="*/ 0 w 865"/>
                  <a:gd name="T1" fmla="*/ 2147483647 h 1261"/>
                  <a:gd name="T2" fmla="*/ 2147483647 w 865"/>
                  <a:gd name="T3" fmla="*/ 2147483647 h 1261"/>
                  <a:gd name="T4" fmla="*/ 2147483647 w 865"/>
                  <a:gd name="T5" fmla="*/ 2147483647 h 1261"/>
                  <a:gd name="T6" fmla="*/ 0 w 865"/>
                  <a:gd name="T7" fmla="*/ 0 h 1261"/>
                  <a:gd name="T8" fmla="*/ 0 w 865"/>
                  <a:gd name="T9" fmla="*/ 2147483647 h 1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5"/>
                  <a:gd name="T16" fmla="*/ 0 h 1261"/>
                  <a:gd name="T17" fmla="*/ 865 w 865"/>
                  <a:gd name="T18" fmla="*/ 1261 h 12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5" h="1261">
                    <a:moveTo>
                      <a:pt x="0" y="828"/>
                    </a:moveTo>
                    <a:lnTo>
                      <a:pt x="864" y="1260"/>
                    </a:lnTo>
                    <a:lnTo>
                      <a:pt x="864" y="414"/>
                    </a:lnTo>
                    <a:lnTo>
                      <a:pt x="0" y="0"/>
                    </a:lnTo>
                    <a:lnTo>
                      <a:pt x="0" y="828"/>
                    </a:lnTo>
                  </a:path>
                </a:pathLst>
              </a:custGeom>
              <a:solidFill>
                <a:srgbClr val="FEBF02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0" name="Line 14"/>
              <p:cNvSpPr>
                <a:spLocks noChangeShapeType="1"/>
              </p:cNvSpPr>
              <p:nvPr/>
            </p:nvSpPr>
            <p:spPr bwMode="auto">
              <a:xfrm flipV="1">
                <a:off x="890588" y="3681413"/>
                <a:ext cx="642937" cy="6286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1" name="Line 15"/>
              <p:cNvSpPr>
                <a:spLocks noChangeShapeType="1"/>
              </p:cNvSpPr>
              <p:nvPr/>
            </p:nvSpPr>
            <p:spPr bwMode="auto">
              <a:xfrm flipH="1" flipV="1">
                <a:off x="4108450" y="5129213"/>
                <a:ext cx="33338" cy="10096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2" name="Freeform 18"/>
              <p:cNvSpPr>
                <a:spLocks/>
              </p:cNvSpPr>
              <p:nvPr/>
            </p:nvSpPr>
            <p:spPr bwMode="auto">
              <a:xfrm>
                <a:off x="533400" y="4260850"/>
                <a:ext cx="393700" cy="387350"/>
              </a:xfrm>
              <a:custGeom>
                <a:avLst/>
                <a:gdLst>
                  <a:gd name="T0" fmla="*/ 0 w 279"/>
                  <a:gd name="T1" fmla="*/ 2147483647 h 244"/>
                  <a:gd name="T2" fmla="*/ 2147483647 w 279"/>
                  <a:gd name="T3" fmla="*/ 2147483647 h 244"/>
                  <a:gd name="T4" fmla="*/ 2147483647 w 279"/>
                  <a:gd name="T5" fmla="*/ 0 h 244"/>
                  <a:gd name="T6" fmla="*/ 2147483647 w 279"/>
                  <a:gd name="T7" fmla="*/ 2147483647 h 244"/>
                  <a:gd name="T8" fmla="*/ 2147483647 w 279"/>
                  <a:gd name="T9" fmla="*/ 2147483647 h 244"/>
                  <a:gd name="T10" fmla="*/ 2147483647 w 279"/>
                  <a:gd name="T11" fmla="*/ 2147483647 h 244"/>
                  <a:gd name="T12" fmla="*/ 2147483647 w 279"/>
                  <a:gd name="T13" fmla="*/ 2147483647 h 244"/>
                  <a:gd name="T14" fmla="*/ 2147483647 w 279"/>
                  <a:gd name="T15" fmla="*/ 2147483647 h 244"/>
                  <a:gd name="T16" fmla="*/ 2147483647 w 279"/>
                  <a:gd name="T17" fmla="*/ 2147483647 h 244"/>
                  <a:gd name="T18" fmla="*/ 2147483647 w 279"/>
                  <a:gd name="T19" fmla="*/ 2147483647 h 244"/>
                  <a:gd name="T20" fmla="*/ 2147483647 w 279"/>
                  <a:gd name="T21" fmla="*/ 2147483647 h 244"/>
                  <a:gd name="T22" fmla="*/ 2147483647 w 279"/>
                  <a:gd name="T23" fmla="*/ 2147483647 h 244"/>
                  <a:gd name="T24" fmla="*/ 2147483647 w 279"/>
                  <a:gd name="T25" fmla="*/ 2147483647 h 244"/>
                  <a:gd name="T26" fmla="*/ 2147483647 w 279"/>
                  <a:gd name="T27" fmla="*/ 2147483647 h 244"/>
                  <a:gd name="T28" fmla="*/ 2147483647 w 279"/>
                  <a:gd name="T29" fmla="*/ 2147483647 h 244"/>
                  <a:gd name="T30" fmla="*/ 2147483647 w 279"/>
                  <a:gd name="T31" fmla="*/ 2147483647 h 244"/>
                  <a:gd name="T32" fmla="*/ 2147483647 w 279"/>
                  <a:gd name="T33" fmla="*/ 2147483647 h 244"/>
                  <a:gd name="T34" fmla="*/ 2147483647 w 279"/>
                  <a:gd name="T35" fmla="*/ 2147483647 h 244"/>
                  <a:gd name="T36" fmla="*/ 2147483647 w 279"/>
                  <a:gd name="T37" fmla="*/ 2147483647 h 244"/>
                  <a:gd name="T38" fmla="*/ 2147483647 w 279"/>
                  <a:gd name="T39" fmla="*/ 2147483647 h 244"/>
                  <a:gd name="T40" fmla="*/ 2147483647 w 279"/>
                  <a:gd name="T41" fmla="*/ 2147483647 h 244"/>
                  <a:gd name="T42" fmla="*/ 2147483647 w 279"/>
                  <a:gd name="T43" fmla="*/ 2147483647 h 244"/>
                  <a:gd name="T44" fmla="*/ 2147483647 w 279"/>
                  <a:gd name="T45" fmla="*/ 2147483647 h 244"/>
                  <a:gd name="T46" fmla="*/ 2147483647 w 279"/>
                  <a:gd name="T47" fmla="*/ 2147483647 h 244"/>
                  <a:gd name="T48" fmla="*/ 2147483647 w 279"/>
                  <a:gd name="T49" fmla="*/ 2147483647 h 244"/>
                  <a:gd name="T50" fmla="*/ 2147483647 w 279"/>
                  <a:gd name="T51" fmla="*/ 2147483647 h 244"/>
                  <a:gd name="T52" fmla="*/ 2147483647 w 279"/>
                  <a:gd name="T53" fmla="*/ 2147483647 h 244"/>
                  <a:gd name="T54" fmla="*/ 2147483647 w 279"/>
                  <a:gd name="T55" fmla="*/ 2147483647 h 244"/>
                  <a:gd name="T56" fmla="*/ 2147483647 w 279"/>
                  <a:gd name="T57" fmla="*/ 2147483647 h 244"/>
                  <a:gd name="T58" fmla="*/ 2147483647 w 279"/>
                  <a:gd name="T59" fmla="*/ 2147483647 h 244"/>
                  <a:gd name="T60" fmla="*/ 2147483647 w 279"/>
                  <a:gd name="T61" fmla="*/ 2147483647 h 244"/>
                  <a:gd name="T62" fmla="*/ 2147483647 w 279"/>
                  <a:gd name="T63" fmla="*/ 2147483647 h 244"/>
                  <a:gd name="T64" fmla="*/ 2147483647 w 279"/>
                  <a:gd name="T65" fmla="*/ 2147483647 h 244"/>
                  <a:gd name="T66" fmla="*/ 2147483647 w 279"/>
                  <a:gd name="T67" fmla="*/ 2147483647 h 244"/>
                  <a:gd name="T68" fmla="*/ 2147483647 w 279"/>
                  <a:gd name="T69" fmla="*/ 2147483647 h 244"/>
                  <a:gd name="T70" fmla="*/ 2147483647 w 279"/>
                  <a:gd name="T71" fmla="*/ 2147483647 h 244"/>
                  <a:gd name="T72" fmla="*/ 2147483647 w 279"/>
                  <a:gd name="T73" fmla="*/ 2147483647 h 244"/>
                  <a:gd name="T74" fmla="*/ 2147483647 w 279"/>
                  <a:gd name="T75" fmla="*/ 2147483647 h 244"/>
                  <a:gd name="T76" fmla="*/ 2147483647 w 279"/>
                  <a:gd name="T77" fmla="*/ 2147483647 h 244"/>
                  <a:gd name="T78" fmla="*/ 2147483647 w 279"/>
                  <a:gd name="T79" fmla="*/ 2147483647 h 244"/>
                  <a:gd name="T80" fmla="*/ 2147483647 w 279"/>
                  <a:gd name="T81" fmla="*/ 2147483647 h 244"/>
                  <a:gd name="T82" fmla="*/ 2147483647 w 279"/>
                  <a:gd name="T83" fmla="*/ 2147483647 h 244"/>
                  <a:gd name="T84" fmla="*/ 2147483647 w 279"/>
                  <a:gd name="T85" fmla="*/ 2147483647 h 244"/>
                  <a:gd name="T86" fmla="*/ 2147483647 w 279"/>
                  <a:gd name="T87" fmla="*/ 2147483647 h 244"/>
                  <a:gd name="T88" fmla="*/ 2147483647 w 279"/>
                  <a:gd name="T89" fmla="*/ 2147483647 h 244"/>
                  <a:gd name="T90" fmla="*/ 2147483647 w 279"/>
                  <a:gd name="T91" fmla="*/ 2147483647 h 244"/>
                  <a:gd name="T92" fmla="*/ 2147483647 w 279"/>
                  <a:gd name="T93" fmla="*/ 2147483647 h 244"/>
                  <a:gd name="T94" fmla="*/ 2147483647 w 279"/>
                  <a:gd name="T95" fmla="*/ 2147483647 h 244"/>
                  <a:gd name="T96" fmla="*/ 2147483647 w 279"/>
                  <a:gd name="T97" fmla="*/ 2147483647 h 244"/>
                  <a:gd name="T98" fmla="*/ 0 w 279"/>
                  <a:gd name="T99" fmla="*/ 2147483647 h 2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9"/>
                  <a:gd name="T151" fmla="*/ 0 h 244"/>
                  <a:gd name="T152" fmla="*/ 279 w 279"/>
                  <a:gd name="T153" fmla="*/ 244 h 2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9" h="244">
                    <a:moveTo>
                      <a:pt x="0" y="243"/>
                    </a:moveTo>
                    <a:lnTo>
                      <a:pt x="148" y="1"/>
                    </a:lnTo>
                    <a:lnTo>
                      <a:pt x="160" y="0"/>
                    </a:lnTo>
                    <a:lnTo>
                      <a:pt x="167" y="3"/>
                    </a:lnTo>
                    <a:lnTo>
                      <a:pt x="168" y="6"/>
                    </a:lnTo>
                    <a:lnTo>
                      <a:pt x="173" y="5"/>
                    </a:lnTo>
                    <a:lnTo>
                      <a:pt x="177" y="9"/>
                    </a:lnTo>
                    <a:lnTo>
                      <a:pt x="182" y="7"/>
                    </a:lnTo>
                    <a:lnTo>
                      <a:pt x="184" y="12"/>
                    </a:lnTo>
                    <a:lnTo>
                      <a:pt x="190" y="13"/>
                    </a:lnTo>
                    <a:lnTo>
                      <a:pt x="196" y="14"/>
                    </a:lnTo>
                    <a:lnTo>
                      <a:pt x="201" y="15"/>
                    </a:lnTo>
                    <a:lnTo>
                      <a:pt x="205" y="19"/>
                    </a:lnTo>
                    <a:lnTo>
                      <a:pt x="210" y="20"/>
                    </a:lnTo>
                    <a:lnTo>
                      <a:pt x="215" y="23"/>
                    </a:lnTo>
                    <a:lnTo>
                      <a:pt x="222" y="25"/>
                    </a:lnTo>
                    <a:lnTo>
                      <a:pt x="226" y="29"/>
                    </a:lnTo>
                    <a:lnTo>
                      <a:pt x="229" y="32"/>
                    </a:lnTo>
                    <a:lnTo>
                      <a:pt x="231" y="36"/>
                    </a:lnTo>
                    <a:lnTo>
                      <a:pt x="235" y="39"/>
                    </a:lnTo>
                    <a:lnTo>
                      <a:pt x="238" y="45"/>
                    </a:lnTo>
                    <a:lnTo>
                      <a:pt x="242" y="46"/>
                    </a:lnTo>
                    <a:lnTo>
                      <a:pt x="248" y="55"/>
                    </a:lnTo>
                    <a:lnTo>
                      <a:pt x="249" y="58"/>
                    </a:lnTo>
                    <a:lnTo>
                      <a:pt x="255" y="63"/>
                    </a:lnTo>
                    <a:lnTo>
                      <a:pt x="256" y="67"/>
                    </a:lnTo>
                    <a:lnTo>
                      <a:pt x="261" y="71"/>
                    </a:lnTo>
                    <a:lnTo>
                      <a:pt x="261" y="75"/>
                    </a:lnTo>
                    <a:lnTo>
                      <a:pt x="264" y="81"/>
                    </a:lnTo>
                    <a:lnTo>
                      <a:pt x="264" y="86"/>
                    </a:lnTo>
                    <a:lnTo>
                      <a:pt x="266" y="90"/>
                    </a:lnTo>
                    <a:lnTo>
                      <a:pt x="266" y="95"/>
                    </a:lnTo>
                    <a:lnTo>
                      <a:pt x="268" y="99"/>
                    </a:lnTo>
                    <a:lnTo>
                      <a:pt x="267" y="103"/>
                    </a:lnTo>
                    <a:lnTo>
                      <a:pt x="268" y="109"/>
                    </a:lnTo>
                    <a:lnTo>
                      <a:pt x="269" y="113"/>
                    </a:lnTo>
                    <a:lnTo>
                      <a:pt x="273" y="119"/>
                    </a:lnTo>
                    <a:lnTo>
                      <a:pt x="274" y="124"/>
                    </a:lnTo>
                    <a:lnTo>
                      <a:pt x="275" y="128"/>
                    </a:lnTo>
                    <a:lnTo>
                      <a:pt x="276" y="134"/>
                    </a:lnTo>
                    <a:lnTo>
                      <a:pt x="277" y="138"/>
                    </a:lnTo>
                    <a:lnTo>
                      <a:pt x="277" y="143"/>
                    </a:lnTo>
                    <a:lnTo>
                      <a:pt x="277" y="147"/>
                    </a:lnTo>
                    <a:lnTo>
                      <a:pt x="274" y="153"/>
                    </a:lnTo>
                    <a:lnTo>
                      <a:pt x="276" y="156"/>
                    </a:lnTo>
                    <a:lnTo>
                      <a:pt x="277" y="162"/>
                    </a:lnTo>
                    <a:lnTo>
                      <a:pt x="278" y="167"/>
                    </a:lnTo>
                    <a:lnTo>
                      <a:pt x="275" y="172"/>
                    </a:lnTo>
                    <a:lnTo>
                      <a:pt x="271" y="181"/>
                    </a:lnTo>
                    <a:lnTo>
                      <a:pt x="0" y="243"/>
                    </a:lnTo>
                  </a:path>
                </a:pathLst>
              </a:custGeom>
              <a:noFill/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3" name="Arc 19"/>
              <p:cNvSpPr>
                <a:spLocks/>
              </p:cNvSpPr>
              <p:nvPr/>
            </p:nvSpPr>
            <p:spPr bwMode="auto">
              <a:xfrm rot="720000">
                <a:off x="733425" y="4276725"/>
                <a:ext cx="211138" cy="236538"/>
              </a:xfrm>
              <a:custGeom>
                <a:avLst/>
                <a:gdLst>
                  <a:gd name="T0" fmla="*/ 0 w 21745"/>
                  <a:gd name="T1" fmla="*/ 0 h 21600"/>
                  <a:gd name="T2" fmla="*/ 2147483647 w 21745"/>
                  <a:gd name="T3" fmla="*/ 2147483647 h 21600"/>
                  <a:gd name="T4" fmla="*/ 1179876122 w 21745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745"/>
                  <a:gd name="T10" fmla="*/ 0 h 21600"/>
                  <a:gd name="T11" fmla="*/ 21745 w 217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45" h="21600" fill="none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</a:path>
                  <a:path w="21745" h="21600" stroke="0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  <a:lnTo>
                      <a:pt x="145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4" name="Line 20"/>
              <p:cNvSpPr>
                <a:spLocks noChangeShapeType="1"/>
              </p:cNvSpPr>
              <p:nvPr/>
            </p:nvSpPr>
            <p:spPr bwMode="auto">
              <a:xfrm flipH="1">
                <a:off x="533400" y="4095750"/>
                <a:ext cx="303213" cy="5508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5" name="Oval 21"/>
              <p:cNvSpPr>
                <a:spLocks noChangeArrowheads="1"/>
              </p:cNvSpPr>
              <p:nvPr/>
            </p:nvSpPr>
            <p:spPr bwMode="auto">
              <a:xfrm rot="19740000">
                <a:off x="811213" y="4281488"/>
                <a:ext cx="100012" cy="1984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6" name="Line 22"/>
              <p:cNvSpPr>
                <a:spLocks noChangeShapeType="1"/>
              </p:cNvSpPr>
              <p:nvPr/>
            </p:nvSpPr>
            <p:spPr bwMode="auto">
              <a:xfrm flipV="1">
                <a:off x="533400" y="4502150"/>
                <a:ext cx="555625" cy="1444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7" name="Freeform 23"/>
              <p:cNvSpPr>
                <a:spLocks/>
              </p:cNvSpPr>
              <p:nvPr/>
            </p:nvSpPr>
            <p:spPr bwMode="auto">
              <a:xfrm>
                <a:off x="3784600" y="6089650"/>
                <a:ext cx="393700" cy="387350"/>
              </a:xfrm>
              <a:custGeom>
                <a:avLst/>
                <a:gdLst>
                  <a:gd name="T0" fmla="*/ 0 w 279"/>
                  <a:gd name="T1" fmla="*/ 2147483647 h 244"/>
                  <a:gd name="T2" fmla="*/ 2147483647 w 279"/>
                  <a:gd name="T3" fmla="*/ 2147483647 h 244"/>
                  <a:gd name="T4" fmla="*/ 2147483647 w 279"/>
                  <a:gd name="T5" fmla="*/ 0 h 244"/>
                  <a:gd name="T6" fmla="*/ 2147483647 w 279"/>
                  <a:gd name="T7" fmla="*/ 2147483647 h 244"/>
                  <a:gd name="T8" fmla="*/ 2147483647 w 279"/>
                  <a:gd name="T9" fmla="*/ 2147483647 h 244"/>
                  <a:gd name="T10" fmla="*/ 2147483647 w 279"/>
                  <a:gd name="T11" fmla="*/ 2147483647 h 244"/>
                  <a:gd name="T12" fmla="*/ 2147483647 w 279"/>
                  <a:gd name="T13" fmla="*/ 2147483647 h 244"/>
                  <a:gd name="T14" fmla="*/ 2147483647 w 279"/>
                  <a:gd name="T15" fmla="*/ 2147483647 h 244"/>
                  <a:gd name="T16" fmla="*/ 2147483647 w 279"/>
                  <a:gd name="T17" fmla="*/ 2147483647 h 244"/>
                  <a:gd name="T18" fmla="*/ 2147483647 w 279"/>
                  <a:gd name="T19" fmla="*/ 2147483647 h 244"/>
                  <a:gd name="T20" fmla="*/ 2147483647 w 279"/>
                  <a:gd name="T21" fmla="*/ 2147483647 h 244"/>
                  <a:gd name="T22" fmla="*/ 2147483647 w 279"/>
                  <a:gd name="T23" fmla="*/ 2147483647 h 244"/>
                  <a:gd name="T24" fmla="*/ 2147483647 w 279"/>
                  <a:gd name="T25" fmla="*/ 2147483647 h 244"/>
                  <a:gd name="T26" fmla="*/ 2147483647 w 279"/>
                  <a:gd name="T27" fmla="*/ 2147483647 h 244"/>
                  <a:gd name="T28" fmla="*/ 2147483647 w 279"/>
                  <a:gd name="T29" fmla="*/ 2147483647 h 244"/>
                  <a:gd name="T30" fmla="*/ 2147483647 w 279"/>
                  <a:gd name="T31" fmla="*/ 2147483647 h 244"/>
                  <a:gd name="T32" fmla="*/ 2147483647 w 279"/>
                  <a:gd name="T33" fmla="*/ 2147483647 h 244"/>
                  <a:gd name="T34" fmla="*/ 2147483647 w 279"/>
                  <a:gd name="T35" fmla="*/ 2147483647 h 244"/>
                  <a:gd name="T36" fmla="*/ 2147483647 w 279"/>
                  <a:gd name="T37" fmla="*/ 2147483647 h 244"/>
                  <a:gd name="T38" fmla="*/ 2147483647 w 279"/>
                  <a:gd name="T39" fmla="*/ 2147483647 h 244"/>
                  <a:gd name="T40" fmla="*/ 2147483647 w 279"/>
                  <a:gd name="T41" fmla="*/ 2147483647 h 244"/>
                  <a:gd name="T42" fmla="*/ 2147483647 w 279"/>
                  <a:gd name="T43" fmla="*/ 2147483647 h 244"/>
                  <a:gd name="T44" fmla="*/ 2147483647 w 279"/>
                  <a:gd name="T45" fmla="*/ 2147483647 h 244"/>
                  <a:gd name="T46" fmla="*/ 2147483647 w 279"/>
                  <a:gd name="T47" fmla="*/ 2147483647 h 244"/>
                  <a:gd name="T48" fmla="*/ 2147483647 w 279"/>
                  <a:gd name="T49" fmla="*/ 2147483647 h 244"/>
                  <a:gd name="T50" fmla="*/ 2147483647 w 279"/>
                  <a:gd name="T51" fmla="*/ 2147483647 h 244"/>
                  <a:gd name="T52" fmla="*/ 2147483647 w 279"/>
                  <a:gd name="T53" fmla="*/ 2147483647 h 244"/>
                  <a:gd name="T54" fmla="*/ 2147483647 w 279"/>
                  <a:gd name="T55" fmla="*/ 2147483647 h 244"/>
                  <a:gd name="T56" fmla="*/ 2147483647 w 279"/>
                  <a:gd name="T57" fmla="*/ 2147483647 h 244"/>
                  <a:gd name="T58" fmla="*/ 2147483647 w 279"/>
                  <a:gd name="T59" fmla="*/ 2147483647 h 244"/>
                  <a:gd name="T60" fmla="*/ 2147483647 w 279"/>
                  <a:gd name="T61" fmla="*/ 2147483647 h 244"/>
                  <a:gd name="T62" fmla="*/ 2147483647 w 279"/>
                  <a:gd name="T63" fmla="*/ 2147483647 h 244"/>
                  <a:gd name="T64" fmla="*/ 2147483647 w 279"/>
                  <a:gd name="T65" fmla="*/ 2147483647 h 244"/>
                  <a:gd name="T66" fmla="*/ 2147483647 w 279"/>
                  <a:gd name="T67" fmla="*/ 2147483647 h 244"/>
                  <a:gd name="T68" fmla="*/ 2147483647 w 279"/>
                  <a:gd name="T69" fmla="*/ 2147483647 h 244"/>
                  <a:gd name="T70" fmla="*/ 2147483647 w 279"/>
                  <a:gd name="T71" fmla="*/ 2147483647 h 244"/>
                  <a:gd name="T72" fmla="*/ 2147483647 w 279"/>
                  <a:gd name="T73" fmla="*/ 2147483647 h 244"/>
                  <a:gd name="T74" fmla="*/ 2147483647 w 279"/>
                  <a:gd name="T75" fmla="*/ 2147483647 h 244"/>
                  <a:gd name="T76" fmla="*/ 2147483647 w 279"/>
                  <a:gd name="T77" fmla="*/ 2147483647 h 244"/>
                  <a:gd name="T78" fmla="*/ 2147483647 w 279"/>
                  <a:gd name="T79" fmla="*/ 2147483647 h 244"/>
                  <a:gd name="T80" fmla="*/ 2147483647 w 279"/>
                  <a:gd name="T81" fmla="*/ 2147483647 h 244"/>
                  <a:gd name="T82" fmla="*/ 2147483647 w 279"/>
                  <a:gd name="T83" fmla="*/ 2147483647 h 244"/>
                  <a:gd name="T84" fmla="*/ 2147483647 w 279"/>
                  <a:gd name="T85" fmla="*/ 2147483647 h 244"/>
                  <a:gd name="T86" fmla="*/ 2147483647 w 279"/>
                  <a:gd name="T87" fmla="*/ 2147483647 h 244"/>
                  <a:gd name="T88" fmla="*/ 2147483647 w 279"/>
                  <a:gd name="T89" fmla="*/ 2147483647 h 244"/>
                  <a:gd name="T90" fmla="*/ 2147483647 w 279"/>
                  <a:gd name="T91" fmla="*/ 2147483647 h 244"/>
                  <a:gd name="T92" fmla="*/ 2147483647 w 279"/>
                  <a:gd name="T93" fmla="*/ 2147483647 h 244"/>
                  <a:gd name="T94" fmla="*/ 2147483647 w 279"/>
                  <a:gd name="T95" fmla="*/ 2147483647 h 244"/>
                  <a:gd name="T96" fmla="*/ 2147483647 w 279"/>
                  <a:gd name="T97" fmla="*/ 2147483647 h 244"/>
                  <a:gd name="T98" fmla="*/ 0 w 279"/>
                  <a:gd name="T99" fmla="*/ 2147483647 h 2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9"/>
                  <a:gd name="T151" fmla="*/ 0 h 244"/>
                  <a:gd name="T152" fmla="*/ 279 w 279"/>
                  <a:gd name="T153" fmla="*/ 244 h 2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9" h="244">
                    <a:moveTo>
                      <a:pt x="0" y="243"/>
                    </a:moveTo>
                    <a:lnTo>
                      <a:pt x="148" y="1"/>
                    </a:lnTo>
                    <a:lnTo>
                      <a:pt x="160" y="0"/>
                    </a:lnTo>
                    <a:lnTo>
                      <a:pt x="167" y="3"/>
                    </a:lnTo>
                    <a:lnTo>
                      <a:pt x="168" y="6"/>
                    </a:lnTo>
                    <a:lnTo>
                      <a:pt x="173" y="5"/>
                    </a:lnTo>
                    <a:lnTo>
                      <a:pt x="177" y="9"/>
                    </a:lnTo>
                    <a:lnTo>
                      <a:pt x="182" y="7"/>
                    </a:lnTo>
                    <a:lnTo>
                      <a:pt x="184" y="12"/>
                    </a:lnTo>
                    <a:lnTo>
                      <a:pt x="190" y="13"/>
                    </a:lnTo>
                    <a:lnTo>
                      <a:pt x="196" y="14"/>
                    </a:lnTo>
                    <a:lnTo>
                      <a:pt x="201" y="15"/>
                    </a:lnTo>
                    <a:lnTo>
                      <a:pt x="205" y="19"/>
                    </a:lnTo>
                    <a:lnTo>
                      <a:pt x="210" y="20"/>
                    </a:lnTo>
                    <a:lnTo>
                      <a:pt x="215" y="23"/>
                    </a:lnTo>
                    <a:lnTo>
                      <a:pt x="222" y="25"/>
                    </a:lnTo>
                    <a:lnTo>
                      <a:pt x="226" y="29"/>
                    </a:lnTo>
                    <a:lnTo>
                      <a:pt x="229" y="32"/>
                    </a:lnTo>
                    <a:lnTo>
                      <a:pt x="231" y="36"/>
                    </a:lnTo>
                    <a:lnTo>
                      <a:pt x="235" y="39"/>
                    </a:lnTo>
                    <a:lnTo>
                      <a:pt x="238" y="45"/>
                    </a:lnTo>
                    <a:lnTo>
                      <a:pt x="242" y="46"/>
                    </a:lnTo>
                    <a:lnTo>
                      <a:pt x="248" y="55"/>
                    </a:lnTo>
                    <a:lnTo>
                      <a:pt x="249" y="58"/>
                    </a:lnTo>
                    <a:lnTo>
                      <a:pt x="255" y="63"/>
                    </a:lnTo>
                    <a:lnTo>
                      <a:pt x="256" y="67"/>
                    </a:lnTo>
                    <a:lnTo>
                      <a:pt x="261" y="71"/>
                    </a:lnTo>
                    <a:lnTo>
                      <a:pt x="261" y="75"/>
                    </a:lnTo>
                    <a:lnTo>
                      <a:pt x="264" y="81"/>
                    </a:lnTo>
                    <a:lnTo>
                      <a:pt x="264" y="86"/>
                    </a:lnTo>
                    <a:lnTo>
                      <a:pt x="266" y="90"/>
                    </a:lnTo>
                    <a:lnTo>
                      <a:pt x="266" y="95"/>
                    </a:lnTo>
                    <a:lnTo>
                      <a:pt x="268" y="99"/>
                    </a:lnTo>
                    <a:lnTo>
                      <a:pt x="267" y="103"/>
                    </a:lnTo>
                    <a:lnTo>
                      <a:pt x="268" y="109"/>
                    </a:lnTo>
                    <a:lnTo>
                      <a:pt x="269" y="113"/>
                    </a:lnTo>
                    <a:lnTo>
                      <a:pt x="273" y="119"/>
                    </a:lnTo>
                    <a:lnTo>
                      <a:pt x="274" y="124"/>
                    </a:lnTo>
                    <a:lnTo>
                      <a:pt x="275" y="128"/>
                    </a:lnTo>
                    <a:lnTo>
                      <a:pt x="276" y="134"/>
                    </a:lnTo>
                    <a:lnTo>
                      <a:pt x="277" y="138"/>
                    </a:lnTo>
                    <a:lnTo>
                      <a:pt x="277" y="143"/>
                    </a:lnTo>
                    <a:lnTo>
                      <a:pt x="277" y="147"/>
                    </a:lnTo>
                    <a:lnTo>
                      <a:pt x="274" y="153"/>
                    </a:lnTo>
                    <a:lnTo>
                      <a:pt x="276" y="156"/>
                    </a:lnTo>
                    <a:lnTo>
                      <a:pt x="277" y="162"/>
                    </a:lnTo>
                    <a:lnTo>
                      <a:pt x="278" y="167"/>
                    </a:lnTo>
                    <a:lnTo>
                      <a:pt x="275" y="172"/>
                    </a:lnTo>
                    <a:lnTo>
                      <a:pt x="271" y="181"/>
                    </a:lnTo>
                    <a:lnTo>
                      <a:pt x="0" y="243"/>
                    </a:lnTo>
                  </a:path>
                </a:pathLst>
              </a:custGeom>
              <a:noFill/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8" name="Arc 24"/>
              <p:cNvSpPr>
                <a:spLocks/>
              </p:cNvSpPr>
              <p:nvPr/>
            </p:nvSpPr>
            <p:spPr bwMode="auto">
              <a:xfrm rot="720000">
                <a:off x="3984625" y="6105525"/>
                <a:ext cx="211138" cy="236538"/>
              </a:xfrm>
              <a:custGeom>
                <a:avLst/>
                <a:gdLst>
                  <a:gd name="T0" fmla="*/ 0 w 21745"/>
                  <a:gd name="T1" fmla="*/ 0 h 21600"/>
                  <a:gd name="T2" fmla="*/ 2147483647 w 21745"/>
                  <a:gd name="T3" fmla="*/ 2147483647 h 21600"/>
                  <a:gd name="T4" fmla="*/ 1179876122 w 21745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745"/>
                  <a:gd name="T10" fmla="*/ 0 h 21600"/>
                  <a:gd name="T11" fmla="*/ 21745 w 217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45" h="21600" fill="none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</a:path>
                  <a:path w="21745" h="21600" stroke="0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  <a:lnTo>
                      <a:pt x="145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9" name="Line 25"/>
              <p:cNvSpPr>
                <a:spLocks noChangeShapeType="1"/>
              </p:cNvSpPr>
              <p:nvPr/>
            </p:nvSpPr>
            <p:spPr bwMode="auto">
              <a:xfrm flipH="1">
                <a:off x="3784600" y="5924550"/>
                <a:ext cx="303213" cy="5508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0" name="Oval 26"/>
              <p:cNvSpPr>
                <a:spLocks noChangeArrowheads="1"/>
              </p:cNvSpPr>
              <p:nvPr/>
            </p:nvSpPr>
            <p:spPr bwMode="auto">
              <a:xfrm rot="19740000">
                <a:off x="4062413" y="6110288"/>
                <a:ext cx="100012" cy="1984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1" name="Line 27"/>
              <p:cNvSpPr>
                <a:spLocks noChangeShapeType="1"/>
              </p:cNvSpPr>
              <p:nvPr/>
            </p:nvSpPr>
            <p:spPr bwMode="auto">
              <a:xfrm flipV="1">
                <a:off x="3784600" y="6330950"/>
                <a:ext cx="555625" cy="1444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2" name="Oval 33"/>
              <p:cNvSpPr>
                <a:spLocks noChangeArrowheads="1"/>
              </p:cNvSpPr>
              <p:nvPr/>
            </p:nvSpPr>
            <p:spPr bwMode="auto">
              <a:xfrm>
                <a:off x="4079875" y="5081588"/>
                <a:ext cx="57150" cy="63500"/>
              </a:xfrm>
              <a:prstGeom prst="ellipse">
                <a:avLst/>
              </a:prstGeom>
              <a:solidFill>
                <a:srgbClr val="037C03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3" name="Oval 34"/>
              <p:cNvSpPr>
                <a:spLocks noChangeArrowheads="1"/>
              </p:cNvSpPr>
              <p:nvPr/>
            </p:nvSpPr>
            <p:spPr bwMode="auto">
              <a:xfrm>
                <a:off x="1504950" y="3649663"/>
                <a:ext cx="57150" cy="63500"/>
              </a:xfrm>
              <a:prstGeom prst="ellipse">
                <a:avLst/>
              </a:prstGeom>
              <a:solidFill>
                <a:srgbClr val="037C03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  <p:sp>
          <p:nvSpPr>
            <p:cNvPr id="50" name="Text Box 26"/>
            <p:cNvSpPr txBox="1">
              <a:spLocks noChangeArrowheads="1"/>
            </p:cNvSpPr>
            <p:nvPr/>
          </p:nvSpPr>
          <p:spPr bwMode="auto">
            <a:xfrm>
              <a:off x="3657599" y="715774"/>
              <a:ext cx="809271" cy="6231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 dirty="0"/>
                <a:t>X</a:t>
              </a:r>
              <a:endParaRPr lang="en-US" sz="1600" baseline="-25000" dirty="0"/>
            </a:p>
          </p:txBody>
        </p:sp>
        <p:sp>
          <p:nvSpPr>
            <p:cNvPr id="51" name="Text Box 26"/>
            <p:cNvSpPr txBox="1">
              <a:spLocks noChangeArrowheads="1"/>
            </p:cNvSpPr>
            <p:nvPr/>
          </p:nvSpPr>
          <p:spPr bwMode="auto">
            <a:xfrm>
              <a:off x="867127" y="3054361"/>
              <a:ext cx="809271" cy="6231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 dirty="0" smtClean="0"/>
                <a:t>x</a:t>
              </a:r>
              <a:endParaRPr lang="en-US" sz="1600" baseline="-25000" dirty="0"/>
            </a:p>
          </p:txBody>
        </p:sp>
        <p:sp>
          <p:nvSpPr>
            <p:cNvPr id="52" name="Text Box 26"/>
            <p:cNvSpPr txBox="1">
              <a:spLocks noChangeArrowheads="1"/>
            </p:cNvSpPr>
            <p:nvPr/>
          </p:nvSpPr>
          <p:spPr bwMode="auto">
            <a:xfrm>
              <a:off x="3602966" y="4440952"/>
              <a:ext cx="809271" cy="6231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 dirty="0" smtClean="0"/>
                <a:t>x'</a:t>
              </a:r>
              <a:endParaRPr lang="en-US" sz="1600" baseline="-25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Failures of correspondence search</a:t>
            </a:r>
          </a:p>
        </p:txBody>
      </p:sp>
      <p:pic>
        <p:nvPicPr>
          <p:cNvPr id="6246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74738"/>
            <a:ext cx="3733800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066800"/>
            <a:ext cx="41910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46" name="Text Box 6"/>
          <p:cNvSpPr txBox="1">
            <a:spLocks noChangeArrowheads="1"/>
          </p:cNvSpPr>
          <p:nvPr/>
        </p:nvSpPr>
        <p:spPr bwMode="auto">
          <a:xfrm>
            <a:off x="838200" y="3276600"/>
            <a:ext cx="299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Textureless surfaces</a:t>
            </a:r>
          </a:p>
        </p:txBody>
      </p:sp>
      <p:sp>
        <p:nvSpPr>
          <p:cNvPr id="624647" name="Text Box 7"/>
          <p:cNvSpPr txBox="1">
            <a:spLocks noChangeArrowheads="1"/>
          </p:cNvSpPr>
          <p:nvPr/>
        </p:nvSpPr>
        <p:spPr bwMode="auto">
          <a:xfrm>
            <a:off x="4953000" y="3198813"/>
            <a:ext cx="3100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Occlusions, repetition</a:t>
            </a:r>
          </a:p>
        </p:txBody>
      </p:sp>
      <p:sp>
        <p:nvSpPr>
          <p:cNvPr id="624648" name="Text Box 8"/>
          <p:cNvSpPr txBox="1">
            <a:spLocks noChangeArrowheads="1"/>
          </p:cNvSpPr>
          <p:nvPr/>
        </p:nvSpPr>
        <p:spPr bwMode="auto">
          <a:xfrm>
            <a:off x="1763713" y="6248400"/>
            <a:ext cx="5475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Non-Lambertian surfaces, specularities</a:t>
            </a:r>
          </a:p>
        </p:txBody>
      </p:sp>
      <p:pic>
        <p:nvPicPr>
          <p:cNvPr id="624652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886200"/>
            <a:ext cx="2268538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53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48050" y="3886200"/>
            <a:ext cx="2268538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54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3886200"/>
            <a:ext cx="2257425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46" grpId="0"/>
      <p:bldP spid="624647" grpId="0"/>
      <p:bldP spid="62464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 with window search</a:t>
            </a:r>
          </a:p>
        </p:txBody>
      </p:sp>
      <p:graphicFrame>
        <p:nvGraphicFramePr>
          <p:cNvPr id="14338" name="Object 3"/>
          <p:cNvGraphicFramePr>
            <a:graphicFrameLocks noChangeAspect="1"/>
          </p:cNvGraphicFramePr>
          <p:nvPr/>
        </p:nvGraphicFramePr>
        <p:xfrm>
          <a:off x="5257800" y="4332288"/>
          <a:ext cx="3276600" cy="2373312"/>
        </p:xfrm>
        <a:graphic>
          <a:graphicData uri="http://schemas.openxmlformats.org/presentationml/2006/ole">
            <p:oleObj spid="_x0000_s14338" name="Image" r:id="rId4" imgW="4422167" imgH="3202259" progId="">
              <p:embed/>
            </p:oleObj>
          </a:graphicData>
        </a:graphic>
      </p:graphicFrame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817563" y="3810000"/>
            <a:ext cx="3525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Window-based matching</a:t>
            </a:r>
          </a:p>
        </p:txBody>
      </p:sp>
      <p:graphicFrame>
        <p:nvGraphicFramePr>
          <p:cNvPr id="14339" name="Object 5"/>
          <p:cNvGraphicFramePr>
            <a:graphicFrameLocks noChangeAspect="1"/>
          </p:cNvGraphicFramePr>
          <p:nvPr/>
        </p:nvGraphicFramePr>
        <p:xfrm>
          <a:off x="914400" y="4332288"/>
          <a:ext cx="3276600" cy="2373312"/>
        </p:xfrm>
        <a:graphic>
          <a:graphicData uri="http://schemas.openxmlformats.org/presentationml/2006/ole">
            <p:oleObj spid="_x0000_s14339" name="Image" r:id="rId5" imgW="4422167" imgH="3202259" progId="">
              <p:embed/>
            </p:oleObj>
          </a:graphicData>
        </a:graphic>
      </p:graphicFrame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964238" y="3810000"/>
            <a:ext cx="189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Ground truth</a:t>
            </a:r>
          </a:p>
        </p:txBody>
      </p:sp>
      <p:pic>
        <p:nvPicPr>
          <p:cNvPr id="14343" name="Picture 7" descr="scene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127635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6"/>
          <p:cNvSpPr txBox="1">
            <a:spLocks noChangeArrowheads="1"/>
          </p:cNvSpPr>
          <p:nvPr/>
        </p:nvSpPr>
        <p:spPr bwMode="auto">
          <a:xfrm>
            <a:off x="4344988" y="838200"/>
            <a:ext cx="82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How can we improve window-based matching?</a:t>
            </a:r>
            <a:endParaRPr lang="en-US" dirty="0"/>
          </a:p>
        </p:txBody>
      </p:sp>
      <p:sp>
        <p:nvSpPr>
          <p:cNvPr id="5222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So far, matches are independent for each point</a:t>
            </a:r>
          </a:p>
          <a:p>
            <a:endParaRPr lang="en-US" smtClean="0"/>
          </a:p>
          <a:p>
            <a:r>
              <a:rPr lang="en-US" smtClean="0"/>
              <a:t>What constraints or priors can we add?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Stereo constraints/priors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13716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•"/>
              <a:defRPr/>
            </a:pPr>
            <a:r>
              <a:rPr lang="en-US" dirty="0" smtClean="0"/>
              <a:t>Uniqueness </a:t>
            </a:r>
          </a:p>
          <a:p>
            <a:pPr lvl="1">
              <a:defRPr/>
            </a:pPr>
            <a:r>
              <a:rPr lang="en-US" dirty="0" smtClean="0"/>
              <a:t>For any point in one image, there should be at most one matching point in the other image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149475"/>
            <a:ext cx="6248400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Stereo constraints/priors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53400" cy="236220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•"/>
              <a:defRPr/>
            </a:pPr>
            <a:r>
              <a:rPr lang="en-US" smtClean="0"/>
              <a:t>Uniqueness </a:t>
            </a:r>
          </a:p>
          <a:p>
            <a:pPr lvl="1">
              <a:defRPr/>
            </a:pPr>
            <a:r>
              <a:rPr lang="en-US" smtClean="0"/>
              <a:t>For any point in one image, there should be at most one matching point in the other image</a:t>
            </a:r>
          </a:p>
          <a:p>
            <a:pPr>
              <a:buFontTx/>
              <a:buChar char="•"/>
              <a:defRPr/>
            </a:pPr>
            <a:r>
              <a:rPr lang="en-US" smtClean="0"/>
              <a:t>Ordering</a:t>
            </a:r>
          </a:p>
          <a:p>
            <a:pPr lvl="1">
              <a:defRPr/>
            </a:pPr>
            <a:r>
              <a:rPr lang="en-US" smtClean="0"/>
              <a:t>Corresponding points should be in the same order in both views</a:t>
            </a:r>
          </a:p>
        </p:txBody>
      </p:sp>
      <p:pic>
        <p:nvPicPr>
          <p:cNvPr id="7014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352800"/>
            <a:ext cx="7772400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Rectangle 8"/>
          <p:cNvSpPr>
            <a:spLocks noChangeArrowheads="1"/>
          </p:cNvSpPr>
          <p:nvPr/>
        </p:nvSpPr>
        <p:spPr bwMode="auto">
          <a:xfrm>
            <a:off x="4724400" y="2819400"/>
            <a:ext cx="4038600" cy="3810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Stereo constraints/priors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229600" cy="236220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•"/>
              <a:defRPr/>
            </a:pPr>
            <a:r>
              <a:rPr lang="en-US" dirty="0" smtClean="0"/>
              <a:t>Uniqueness </a:t>
            </a:r>
          </a:p>
          <a:p>
            <a:pPr lvl="1">
              <a:defRPr/>
            </a:pPr>
            <a:r>
              <a:rPr lang="en-US" dirty="0" smtClean="0"/>
              <a:t>For any point in one image, there should be at most one matching point in the other image</a:t>
            </a:r>
          </a:p>
          <a:p>
            <a:pPr>
              <a:buFontTx/>
              <a:buChar char="•"/>
              <a:defRPr/>
            </a:pPr>
            <a:r>
              <a:rPr lang="en-US" dirty="0" smtClean="0"/>
              <a:t>Ordering</a:t>
            </a:r>
          </a:p>
          <a:p>
            <a:pPr lvl="1">
              <a:defRPr/>
            </a:pPr>
            <a:r>
              <a:rPr lang="en-US" dirty="0" smtClean="0"/>
              <a:t>Corresponding points should be in the same order in both views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352800"/>
            <a:ext cx="7772400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Text Box 6"/>
          <p:cNvSpPr txBox="1">
            <a:spLocks noChangeArrowheads="1"/>
          </p:cNvSpPr>
          <p:nvPr/>
        </p:nvSpPr>
        <p:spPr bwMode="auto">
          <a:xfrm>
            <a:off x="4953000" y="6400800"/>
            <a:ext cx="342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Ordering constraint doesn’t hold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Priors and constraints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229600" cy="350520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•"/>
              <a:defRPr/>
            </a:pPr>
            <a:r>
              <a:rPr lang="en-US" smtClean="0"/>
              <a:t>Uniqueness </a:t>
            </a:r>
          </a:p>
          <a:p>
            <a:pPr lvl="1">
              <a:defRPr/>
            </a:pPr>
            <a:r>
              <a:rPr lang="en-US" smtClean="0"/>
              <a:t>For any point in one image, there should be at most one matching point in the other image</a:t>
            </a:r>
          </a:p>
          <a:p>
            <a:pPr>
              <a:buFontTx/>
              <a:buChar char="•"/>
              <a:defRPr/>
            </a:pPr>
            <a:r>
              <a:rPr lang="en-US" smtClean="0"/>
              <a:t>Ordering</a:t>
            </a:r>
          </a:p>
          <a:p>
            <a:pPr lvl="1">
              <a:defRPr/>
            </a:pPr>
            <a:r>
              <a:rPr lang="en-US" smtClean="0"/>
              <a:t>Corresponding points should be in the same order in both views</a:t>
            </a:r>
          </a:p>
          <a:p>
            <a:pPr>
              <a:buFontTx/>
              <a:buChar char="•"/>
              <a:defRPr/>
            </a:pPr>
            <a:r>
              <a:rPr lang="en-US" smtClean="0"/>
              <a:t>Smoothness</a:t>
            </a:r>
          </a:p>
          <a:p>
            <a:pPr lvl="1">
              <a:defRPr/>
            </a:pPr>
            <a:r>
              <a:rPr lang="en-US" smtClean="0"/>
              <a:t>We expect disparity values to change slowly (for the most part)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smtClean="0"/>
              <a:t>Stereo matching as energy minimization</a:t>
            </a:r>
          </a:p>
        </p:txBody>
      </p:sp>
      <p:pic>
        <p:nvPicPr>
          <p:cNvPr id="15366" name="Picture 6" descr="sri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054100"/>
            <a:ext cx="2522538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SSDWindowSize"/>
          <p:cNvPicPr>
            <a:picLocks noChangeAspect="1" noChangeArrowheads="1"/>
          </p:cNvPicPr>
          <p:nvPr/>
        </p:nvPicPr>
        <p:blipFill>
          <a:blip r:embed="rId5" cstate="print"/>
          <a:srcRect r="51778"/>
          <a:stretch>
            <a:fillRect/>
          </a:stretch>
        </p:blipFill>
        <p:spPr bwMode="auto">
          <a:xfrm>
            <a:off x="6003925" y="911225"/>
            <a:ext cx="2682875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sri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054100"/>
            <a:ext cx="2522538" cy="22955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3276600" y="2511425"/>
            <a:ext cx="25146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5370" name="Group 10"/>
          <p:cNvGrpSpPr>
            <a:grpSpLocks/>
          </p:cNvGrpSpPr>
          <p:nvPr/>
        </p:nvGrpSpPr>
        <p:grpSpPr bwMode="auto">
          <a:xfrm>
            <a:off x="2057400" y="2359025"/>
            <a:ext cx="304800" cy="304800"/>
            <a:chOff x="2112" y="1872"/>
            <a:chExt cx="192" cy="192"/>
          </a:xfrm>
        </p:grpSpPr>
        <p:sp>
          <p:nvSpPr>
            <p:cNvPr id="15385" name="Oval 11"/>
            <p:cNvSpPr>
              <a:spLocks noChangeArrowheads="1"/>
            </p:cNvSpPr>
            <p:nvPr/>
          </p:nvSpPr>
          <p:spPr bwMode="auto">
            <a:xfrm>
              <a:off x="2174" y="1941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6" name="Rectangle 12"/>
            <p:cNvSpPr>
              <a:spLocks noChangeArrowheads="1"/>
            </p:cNvSpPr>
            <p:nvPr/>
          </p:nvSpPr>
          <p:spPr bwMode="auto">
            <a:xfrm>
              <a:off x="2112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71" name="Group 13"/>
          <p:cNvGrpSpPr>
            <a:grpSpLocks/>
          </p:cNvGrpSpPr>
          <p:nvPr/>
        </p:nvGrpSpPr>
        <p:grpSpPr bwMode="auto">
          <a:xfrm>
            <a:off x="4800600" y="2359025"/>
            <a:ext cx="304800" cy="304800"/>
            <a:chOff x="3600" y="1872"/>
            <a:chExt cx="192" cy="192"/>
          </a:xfrm>
        </p:grpSpPr>
        <p:sp>
          <p:nvSpPr>
            <p:cNvPr id="15383" name="Oval 14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4" name="Rectangle 15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72" name="Group 16"/>
          <p:cNvGrpSpPr>
            <a:grpSpLocks/>
          </p:cNvGrpSpPr>
          <p:nvPr/>
        </p:nvGrpSpPr>
        <p:grpSpPr bwMode="auto">
          <a:xfrm>
            <a:off x="7543800" y="2359025"/>
            <a:ext cx="304800" cy="304800"/>
            <a:chOff x="2112" y="1872"/>
            <a:chExt cx="192" cy="192"/>
          </a:xfrm>
        </p:grpSpPr>
        <p:sp>
          <p:nvSpPr>
            <p:cNvPr id="15381" name="Oval 17"/>
            <p:cNvSpPr>
              <a:spLocks noChangeArrowheads="1"/>
            </p:cNvSpPr>
            <p:nvPr/>
          </p:nvSpPr>
          <p:spPr bwMode="auto">
            <a:xfrm>
              <a:off x="2174" y="1941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2" name="Rectangle 18"/>
            <p:cNvSpPr>
              <a:spLocks noChangeArrowheads="1"/>
            </p:cNvSpPr>
            <p:nvPr/>
          </p:nvSpPr>
          <p:spPr bwMode="auto">
            <a:xfrm>
              <a:off x="2112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73" name="Text Box 19"/>
          <p:cNvSpPr txBox="1">
            <a:spLocks noChangeArrowheads="1"/>
          </p:cNvSpPr>
          <p:nvPr/>
        </p:nvSpPr>
        <p:spPr bwMode="auto">
          <a:xfrm>
            <a:off x="593725" y="10795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Times New Roman" pitchFamily="18" charset="0"/>
              </a:rPr>
              <a:t>I</a:t>
            </a:r>
            <a:r>
              <a:rPr lang="en-US" b="1" baseline="-25000">
                <a:solidFill>
                  <a:schemeClr val="bg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5374" name="Text Box 20"/>
          <p:cNvSpPr txBox="1">
            <a:spLocks noChangeArrowheads="1"/>
          </p:cNvSpPr>
          <p:nvPr/>
        </p:nvSpPr>
        <p:spPr bwMode="auto">
          <a:xfrm>
            <a:off x="3270250" y="103822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Times New Roman" pitchFamily="18" charset="0"/>
              </a:rPr>
              <a:t>I</a:t>
            </a:r>
            <a:r>
              <a:rPr lang="en-US" b="1" baseline="-25000">
                <a:solidFill>
                  <a:schemeClr val="bg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5375" name="Text Box 21"/>
          <p:cNvSpPr txBox="1">
            <a:spLocks noChangeArrowheads="1"/>
          </p:cNvSpPr>
          <p:nvPr/>
        </p:nvSpPr>
        <p:spPr bwMode="auto">
          <a:xfrm>
            <a:off x="6096000" y="103822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Times New Roman" pitchFamily="18" charset="0"/>
              </a:rPr>
              <a:t>D</a:t>
            </a:r>
            <a:endParaRPr lang="en-US" b="1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03870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304800" y="5181600"/>
            <a:ext cx="8001000" cy="83820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•"/>
              <a:defRPr/>
            </a:pPr>
            <a:r>
              <a:rPr lang="en-US" smtClean="0"/>
              <a:t>Energy functions of this form can be minimized using </a:t>
            </a:r>
            <a:r>
              <a:rPr lang="en-US" i="1" smtClean="0"/>
              <a:t>graph cuts</a:t>
            </a:r>
          </a:p>
        </p:txBody>
      </p:sp>
      <p:sp>
        <p:nvSpPr>
          <p:cNvPr id="803871" name="Text Box 31"/>
          <p:cNvSpPr txBox="1">
            <a:spLocks noChangeArrowheads="1"/>
          </p:cNvSpPr>
          <p:nvPr/>
        </p:nvSpPr>
        <p:spPr bwMode="auto">
          <a:xfrm>
            <a:off x="76200" y="6194425"/>
            <a:ext cx="84582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Y. Boykov, O. Veksler, and R. Zabih, </a:t>
            </a:r>
            <a:r>
              <a:rPr lang="en-US">
                <a:sym typeface="Symbol" pitchFamily="18" charset="2"/>
                <a:hlinkClick r:id="rId6"/>
              </a:rPr>
              <a:t>Fast Approximate Energy Minimization via Graph Cuts</a:t>
            </a:r>
            <a:r>
              <a:rPr lang="en-US">
                <a:sym typeface="Symbol" pitchFamily="18" charset="2"/>
              </a:rPr>
              <a:t>,  PAMI 2001</a:t>
            </a:r>
          </a:p>
        </p:txBody>
      </p:sp>
      <p:sp>
        <p:nvSpPr>
          <p:cNvPr id="15378" name="Text Box 32"/>
          <p:cNvSpPr txBox="1">
            <a:spLocks noChangeArrowheads="1"/>
          </p:cNvSpPr>
          <p:nvPr/>
        </p:nvSpPr>
        <p:spPr bwMode="auto">
          <a:xfrm>
            <a:off x="1752600" y="1841500"/>
            <a:ext cx="86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Times New Roman" pitchFamily="18" charset="0"/>
              </a:rPr>
              <a:t>W</a:t>
            </a:r>
            <a:r>
              <a:rPr lang="en-US" b="1" baseline="-25000" dirty="0">
                <a:solidFill>
                  <a:schemeClr val="bg1"/>
                </a:solidFill>
                <a:latin typeface="Times New Roman" pitchFamily="18" charset="0"/>
              </a:rPr>
              <a:t>1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en-US" b="1" i="1" dirty="0" err="1">
                <a:solidFill>
                  <a:schemeClr val="bg1"/>
                </a:solidFill>
                <a:latin typeface="Times New Roman" pitchFamily="18" charset="0"/>
              </a:rPr>
              <a:t>i</a:t>
            </a:r>
            <a:r>
              <a:rPr lang="en-US" sz="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)</a:t>
            </a:r>
            <a:endParaRPr lang="en-US" b="1" baseline="-25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5379" name="Text Box 33"/>
          <p:cNvSpPr txBox="1">
            <a:spLocks noChangeArrowheads="1"/>
          </p:cNvSpPr>
          <p:nvPr/>
        </p:nvSpPr>
        <p:spPr bwMode="auto">
          <a:xfrm>
            <a:off x="4191000" y="1841500"/>
            <a:ext cx="1550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Times New Roman" pitchFamily="18" charset="0"/>
              </a:rPr>
              <a:t>W</a:t>
            </a:r>
            <a:r>
              <a:rPr lang="en-US" b="1" baseline="-25000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en-US" b="1" i="1">
                <a:solidFill>
                  <a:schemeClr val="bg1"/>
                </a:solidFill>
                <a:latin typeface="Times New Roman" pitchFamily="18" charset="0"/>
              </a:rPr>
              <a:t>i+D</a:t>
            </a:r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en-US" b="1" i="1">
                <a:solidFill>
                  <a:schemeClr val="bg1"/>
                </a:solidFill>
                <a:latin typeface="Times New Roman" pitchFamily="18" charset="0"/>
              </a:rPr>
              <a:t>i</a:t>
            </a:r>
            <a:r>
              <a:rPr lang="en-US" sz="800" b="1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))</a:t>
            </a:r>
            <a:endParaRPr lang="en-US" b="1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5380" name="Rectangle 34"/>
          <p:cNvSpPr>
            <a:spLocks noChangeArrowheads="1"/>
          </p:cNvSpPr>
          <p:nvPr/>
        </p:nvSpPr>
        <p:spPr bwMode="auto">
          <a:xfrm>
            <a:off x="7359650" y="1917700"/>
            <a:ext cx="71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Times New Roman" pitchFamily="18" charset="0"/>
              </a:rPr>
              <a:t>D</a:t>
            </a:r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en-US" b="1" i="1">
                <a:solidFill>
                  <a:schemeClr val="bg1"/>
                </a:solidFill>
                <a:latin typeface="Times New Roman" pitchFamily="18" charset="0"/>
              </a:rPr>
              <a:t>i</a:t>
            </a:r>
            <a:r>
              <a:rPr lang="en-US" sz="800" b="1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)</a:t>
            </a:r>
            <a:endParaRPr lang="en-US" b="1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15362" name="Object 40"/>
          <p:cNvGraphicFramePr>
            <a:graphicFrameLocks noChangeAspect="1"/>
          </p:cNvGraphicFramePr>
          <p:nvPr/>
        </p:nvGraphicFramePr>
        <p:xfrm>
          <a:off x="1981200" y="3581400"/>
          <a:ext cx="4957763" cy="558800"/>
        </p:xfrm>
        <a:graphic>
          <a:graphicData uri="http://schemas.openxmlformats.org/presentationml/2006/ole">
            <p:oleObj spid="_x0000_s15362" name="Equation" r:id="rId7" imgW="2031840" imgH="228600" progId="Equation.3">
              <p:embed/>
            </p:oleObj>
          </a:graphicData>
        </a:graphic>
      </p:graphicFrame>
      <p:graphicFrame>
        <p:nvGraphicFramePr>
          <p:cNvPr id="15363" name="Object 41"/>
          <p:cNvGraphicFramePr>
            <a:graphicFrameLocks noChangeAspect="1"/>
          </p:cNvGraphicFramePr>
          <p:nvPr/>
        </p:nvGraphicFramePr>
        <p:xfrm>
          <a:off x="4986338" y="4319588"/>
          <a:ext cx="3871912" cy="863600"/>
        </p:xfrm>
        <a:graphic>
          <a:graphicData uri="http://schemas.openxmlformats.org/presentationml/2006/ole">
            <p:oleObj spid="_x0000_s15363" name="Equation" r:id="rId8" imgW="1765080" imgH="393480" progId="Equation.3">
              <p:embed/>
            </p:oleObj>
          </a:graphicData>
        </a:graphic>
      </p:graphicFrame>
      <p:graphicFrame>
        <p:nvGraphicFramePr>
          <p:cNvPr id="15364" name="Object 42"/>
          <p:cNvGraphicFramePr>
            <a:graphicFrameLocks noChangeAspect="1"/>
          </p:cNvGraphicFramePr>
          <p:nvPr/>
        </p:nvGraphicFramePr>
        <p:xfrm>
          <a:off x="209550" y="4343400"/>
          <a:ext cx="4330700" cy="804863"/>
        </p:xfrm>
        <a:graphic>
          <a:graphicData uri="http://schemas.openxmlformats.org/presentationml/2006/ole">
            <p:oleObj spid="_x0000_s15364" name="Equation" r:id="rId9" imgW="1981080" imgH="3682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3870" grpId="0" build="p"/>
      <p:bldP spid="80387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smtClean="0"/>
              <a:t>Many of these constraints can be encoded in an energy function and solved using graph cuts</a:t>
            </a:r>
          </a:p>
        </p:txBody>
      </p:sp>
      <p:graphicFrame>
        <p:nvGraphicFramePr>
          <p:cNvPr id="17410" name="Object 3"/>
          <p:cNvGraphicFramePr>
            <a:graphicFrameLocks noChangeAspect="1"/>
          </p:cNvGraphicFramePr>
          <p:nvPr/>
        </p:nvGraphicFramePr>
        <p:xfrm>
          <a:off x="4492625" y="2133600"/>
          <a:ext cx="4422775" cy="3201988"/>
        </p:xfrm>
        <a:graphic>
          <a:graphicData uri="http://schemas.openxmlformats.org/presentationml/2006/ole">
            <p:oleObj spid="_x0000_s17410" name="Image" r:id="rId4" imgW="4422167" imgH="3202259" progId="">
              <p:embed/>
            </p:oleObj>
          </a:graphicData>
        </a:graphic>
      </p:graphicFrame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81000" y="5291472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Graph cuts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5876925" y="5289885"/>
            <a:ext cx="189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Ground truth</a:t>
            </a:r>
          </a:p>
        </p:txBody>
      </p:sp>
      <p:pic>
        <p:nvPicPr>
          <p:cNvPr id="1741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04800" y="2133600"/>
            <a:ext cx="4114800" cy="3194050"/>
          </a:xfrm>
          <a:noFill/>
        </p:spPr>
      </p:pic>
      <p:sp>
        <p:nvSpPr>
          <p:cNvPr id="17415" name="Rectangle 10"/>
          <p:cNvSpPr>
            <a:spLocks noChangeArrowheads="1"/>
          </p:cNvSpPr>
          <p:nvPr/>
        </p:nvSpPr>
        <p:spPr bwMode="auto">
          <a:xfrm>
            <a:off x="347663" y="6332538"/>
            <a:ext cx="817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2">
              <a:spcBef>
                <a:spcPct val="20000"/>
              </a:spcBef>
            </a:pPr>
            <a:r>
              <a:rPr lang="en-US" sz="2000">
                <a:ea typeface="Arial Unicode MS" pitchFamily="34" charset="-128"/>
                <a:cs typeface="Arial Unicode MS" pitchFamily="34" charset="-128"/>
              </a:rPr>
              <a:t>For the latest and greatest:  </a:t>
            </a:r>
            <a:r>
              <a:rPr lang="en-US" sz="2000">
                <a:ea typeface="Arial Unicode MS" pitchFamily="34" charset="-128"/>
                <a:cs typeface="Arial Unicode MS" pitchFamily="34" charset="-128"/>
                <a:hlinkClick r:id="rId6"/>
              </a:rPr>
              <a:t>http://www.middlebury.edu/stereo/</a:t>
            </a:r>
            <a:r>
              <a:rPr lang="en-US" sz="2000"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17416" name="Text Box 11"/>
          <p:cNvSpPr txBox="1">
            <a:spLocks noChangeArrowheads="1"/>
          </p:cNvSpPr>
          <p:nvPr/>
        </p:nvSpPr>
        <p:spPr bwMode="auto">
          <a:xfrm>
            <a:off x="228600" y="5596272"/>
            <a:ext cx="845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</a:pPr>
            <a:r>
              <a:rPr lang="en-US" sz="2000">
                <a:sym typeface="Symbol" pitchFamily="18" charset="2"/>
              </a:rPr>
              <a:t>Y. Boykov, O. Veksler, and R. Zabih, </a:t>
            </a:r>
            <a:r>
              <a:rPr lang="en-US" sz="2000">
                <a:sym typeface="Symbol" pitchFamily="18" charset="2"/>
                <a:hlinkClick r:id="rId7"/>
              </a:rPr>
              <a:t>Fast Approximate Energy Minimization via Graph Cuts</a:t>
            </a:r>
            <a:r>
              <a:rPr lang="en-US" sz="2000">
                <a:sym typeface="Symbol" pitchFamily="18" charset="2"/>
              </a:rPr>
              <a:t>,  PAMI 2001</a:t>
            </a: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2667000" y="990600"/>
          <a:ext cx="1788432" cy="1295400"/>
        </p:xfrm>
        <a:graphic>
          <a:graphicData uri="http://schemas.openxmlformats.org/presentationml/2006/ole">
            <p:oleObj spid="_x0000_s17411" name="Image" r:id="rId8" imgW="4422167" imgH="3202259" progId="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76400" y="1295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err="1" smtClean="0"/>
              <a:t>Epipolar</a:t>
            </a:r>
            <a:r>
              <a:rPr lang="en-US" dirty="0" smtClean="0"/>
              <a:t> geometry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Epipoles</a:t>
            </a:r>
            <a:r>
              <a:rPr lang="en-US" dirty="0" smtClean="0"/>
              <a:t> are intersection of baseline with image planes</a:t>
            </a:r>
          </a:p>
          <a:p>
            <a:pPr lvl="1">
              <a:defRPr/>
            </a:pPr>
            <a:r>
              <a:rPr lang="en-US" dirty="0" smtClean="0"/>
              <a:t>Matching point in second image is on a line passing through its </a:t>
            </a:r>
            <a:r>
              <a:rPr lang="en-US" dirty="0" err="1" smtClean="0"/>
              <a:t>epipole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Fundamental matrix maps from a point in one image to a line (its </a:t>
            </a:r>
            <a:r>
              <a:rPr lang="en-US" dirty="0" err="1" smtClean="0"/>
              <a:t>epipolar</a:t>
            </a:r>
            <a:r>
              <a:rPr lang="en-US" dirty="0" smtClean="0"/>
              <a:t> line) in the other</a:t>
            </a:r>
          </a:p>
          <a:p>
            <a:pPr lvl="1">
              <a:defRPr/>
            </a:pPr>
            <a:r>
              <a:rPr lang="en-US" dirty="0" smtClean="0"/>
              <a:t>Can solve for F given corresponding points (e.g., interest points)</a:t>
            </a:r>
          </a:p>
          <a:p>
            <a:pPr lvl="1">
              <a:defRPr/>
            </a:pPr>
            <a:r>
              <a:rPr lang="en-US" dirty="0" smtClean="0"/>
              <a:t>Can recover canonical camera matrices from F (with projective ambiguity)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Stereo depth estimation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Estimate disparity by </a:t>
            </a:r>
            <a:r>
              <a:rPr lang="en-US" dirty="0" smtClean="0"/>
              <a:t>finding corresponding points along </a:t>
            </a:r>
            <a:r>
              <a:rPr lang="en-US" dirty="0" err="1" smtClean="0"/>
              <a:t>scanlines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Depth </a:t>
            </a:r>
            <a:r>
              <a:rPr lang="en-US" dirty="0" smtClean="0"/>
              <a:t>is inverse to </a:t>
            </a:r>
            <a:r>
              <a:rPr lang="en-US" dirty="0" smtClean="0"/>
              <a:t>disparity</a:t>
            </a: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Correspondence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544763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We have two images taken from cameras at different positions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How do we match a point in the first image to a point in the second?  What constraints do we have?</a:t>
            </a:r>
            <a:endParaRPr lang="en-US" sz="2400" dirty="0"/>
          </a:p>
        </p:txBody>
      </p:sp>
      <p:pic>
        <p:nvPicPr>
          <p:cNvPr id="4" name="Picture 13" descr="rect_006_007_le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66800"/>
            <a:ext cx="332106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rect_006_007_r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005590"/>
            <a:ext cx="3429000" cy="251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class: structure from motion</a:t>
            </a:r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896204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338" y="901700"/>
            <a:ext cx="76628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1683" name="Text Box 3"/>
          <p:cNvSpPr txBox="1">
            <a:spLocks noChangeArrowheads="1"/>
          </p:cNvSpPr>
          <p:nvPr/>
        </p:nvSpPr>
        <p:spPr bwMode="auto">
          <a:xfrm>
            <a:off x="1457325" y="4579938"/>
            <a:ext cx="72346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Potential </a:t>
            </a:r>
            <a:r>
              <a:rPr lang="en-US" sz="2000" dirty="0"/>
              <a:t>matches for </a:t>
            </a:r>
            <a:r>
              <a:rPr lang="en-US" sz="2000" i="1" dirty="0"/>
              <a:t>x</a:t>
            </a:r>
            <a:r>
              <a:rPr lang="en-US" sz="2000" dirty="0"/>
              <a:t> have to lie on the corresponding </a:t>
            </a:r>
            <a:r>
              <a:rPr lang="en-US" sz="2000" dirty="0" smtClean="0"/>
              <a:t>line </a:t>
            </a:r>
            <a:r>
              <a:rPr lang="en-US" sz="2000" i="1" dirty="0"/>
              <a:t>l’</a:t>
            </a:r>
            <a:r>
              <a:rPr lang="en-US" sz="2000" dirty="0"/>
              <a:t>.</a:t>
            </a:r>
          </a:p>
        </p:txBody>
      </p:sp>
      <p:sp>
        <p:nvSpPr>
          <p:cNvPr id="711684" name="Text Box 4"/>
          <p:cNvSpPr txBox="1">
            <a:spLocks noChangeArrowheads="1"/>
          </p:cNvSpPr>
          <p:nvPr/>
        </p:nvSpPr>
        <p:spPr bwMode="auto">
          <a:xfrm>
            <a:off x="1447800" y="5646738"/>
            <a:ext cx="72346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Potential </a:t>
            </a:r>
            <a:r>
              <a:rPr lang="en-US" sz="2000" dirty="0"/>
              <a:t>matches for </a:t>
            </a:r>
            <a:r>
              <a:rPr lang="en-US" sz="2000" i="1" dirty="0"/>
              <a:t>x’</a:t>
            </a:r>
            <a:r>
              <a:rPr lang="en-US" sz="2000" dirty="0"/>
              <a:t> have to lie on the corresponding </a:t>
            </a:r>
            <a:r>
              <a:rPr lang="en-US" sz="2000" dirty="0" smtClean="0"/>
              <a:t>line </a:t>
            </a:r>
            <a:r>
              <a:rPr lang="en-US" sz="2000" i="1" dirty="0"/>
              <a:t>l</a:t>
            </a:r>
            <a:r>
              <a:rPr lang="en-US" sz="2000" dirty="0"/>
              <a:t>.</a:t>
            </a:r>
          </a:p>
        </p:txBody>
      </p:sp>
      <p:sp>
        <p:nvSpPr>
          <p:cNvPr id="711685" name="Oval 5"/>
          <p:cNvSpPr>
            <a:spLocks noChangeArrowheads="1"/>
          </p:cNvSpPr>
          <p:nvPr/>
        </p:nvSpPr>
        <p:spPr bwMode="auto">
          <a:xfrm>
            <a:off x="2884488" y="24066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6" name="Line 6"/>
          <p:cNvSpPr>
            <a:spLocks noChangeShapeType="1"/>
          </p:cNvSpPr>
          <p:nvPr/>
        </p:nvSpPr>
        <p:spPr bwMode="auto">
          <a:xfrm flipH="1">
            <a:off x="6084888" y="2330450"/>
            <a:ext cx="254000" cy="15811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7" name="Oval 7"/>
          <p:cNvSpPr>
            <a:spLocks noChangeArrowheads="1"/>
          </p:cNvSpPr>
          <p:nvPr/>
        </p:nvSpPr>
        <p:spPr bwMode="auto">
          <a:xfrm>
            <a:off x="6275388" y="240665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</a:endParaRPr>
          </a:p>
        </p:txBody>
      </p:sp>
      <p:sp>
        <p:nvSpPr>
          <p:cNvPr id="711688" name="Line 8"/>
          <p:cNvSpPr>
            <a:spLocks noChangeShapeType="1"/>
          </p:cNvSpPr>
          <p:nvPr/>
        </p:nvSpPr>
        <p:spPr bwMode="auto">
          <a:xfrm flipH="1" flipV="1">
            <a:off x="2909888" y="2311400"/>
            <a:ext cx="241300" cy="15621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9" name="Oval 9"/>
          <p:cNvSpPr>
            <a:spLocks noChangeArrowheads="1"/>
          </p:cNvSpPr>
          <p:nvPr/>
        </p:nvSpPr>
        <p:spPr bwMode="auto">
          <a:xfrm>
            <a:off x="3316288" y="21018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0" name="Oval 10"/>
          <p:cNvSpPr>
            <a:spLocks noChangeArrowheads="1"/>
          </p:cNvSpPr>
          <p:nvPr/>
        </p:nvSpPr>
        <p:spPr bwMode="auto">
          <a:xfrm>
            <a:off x="3970338" y="16573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1" name="Oval 11"/>
          <p:cNvSpPr>
            <a:spLocks noChangeArrowheads="1"/>
          </p:cNvSpPr>
          <p:nvPr/>
        </p:nvSpPr>
        <p:spPr bwMode="auto">
          <a:xfrm>
            <a:off x="6275388" y="24003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2" name="Oval 12"/>
          <p:cNvSpPr>
            <a:spLocks noChangeArrowheads="1"/>
          </p:cNvSpPr>
          <p:nvPr/>
        </p:nvSpPr>
        <p:spPr bwMode="auto">
          <a:xfrm>
            <a:off x="6224588" y="27559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3" name="Oval 13"/>
          <p:cNvSpPr>
            <a:spLocks noChangeArrowheads="1"/>
          </p:cNvSpPr>
          <p:nvPr/>
        </p:nvSpPr>
        <p:spPr bwMode="auto">
          <a:xfrm>
            <a:off x="6167438" y="3048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idea: </a:t>
            </a:r>
            <a:r>
              <a:rPr lang="en-US" dirty="0" err="1" smtClean="0"/>
              <a:t>Epipolar</a:t>
            </a:r>
            <a:r>
              <a:rPr lang="en-US" dirty="0" smtClean="0"/>
              <a:t> constraint</a:t>
            </a:r>
          </a:p>
        </p:txBody>
      </p:sp>
      <p:sp>
        <p:nvSpPr>
          <p:cNvPr id="20495" name="Freeform 15"/>
          <p:cNvSpPr>
            <a:spLocks/>
          </p:cNvSpPr>
          <p:nvPr/>
        </p:nvSpPr>
        <p:spPr bwMode="auto">
          <a:xfrm>
            <a:off x="2667000" y="2286000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12" y="80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2667000" y="2209800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20497" name="Freeform 17"/>
          <p:cNvSpPr>
            <a:spLocks/>
          </p:cNvSpPr>
          <p:nvPr/>
        </p:nvSpPr>
        <p:spPr bwMode="auto">
          <a:xfrm>
            <a:off x="6019800" y="2336800"/>
            <a:ext cx="273050" cy="254000"/>
          </a:xfrm>
          <a:custGeom>
            <a:avLst/>
            <a:gdLst>
              <a:gd name="T0" fmla="*/ 2147483647 w 172"/>
              <a:gd name="T1" fmla="*/ 2147483647 h 160"/>
              <a:gd name="T2" fmla="*/ 0 w 172"/>
              <a:gd name="T3" fmla="*/ 2147483647 h 160"/>
              <a:gd name="T4" fmla="*/ 2147483647 w 172"/>
              <a:gd name="T5" fmla="*/ 2147483647 h 160"/>
              <a:gd name="T6" fmla="*/ 2147483647 w 172"/>
              <a:gd name="T7" fmla="*/ 2147483647 h 160"/>
              <a:gd name="T8" fmla="*/ 2147483647 w 172"/>
              <a:gd name="T9" fmla="*/ 0 h 160"/>
              <a:gd name="T10" fmla="*/ 2147483647 w 172"/>
              <a:gd name="T11" fmla="*/ 2147483647 h 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"/>
              <a:gd name="T19" fmla="*/ 0 h 160"/>
              <a:gd name="T20" fmla="*/ 172 w 172"/>
              <a:gd name="T21" fmla="*/ 160 h 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" h="160">
                <a:moveTo>
                  <a:pt x="48" y="16"/>
                </a:moveTo>
                <a:lnTo>
                  <a:pt x="0" y="112"/>
                </a:lnTo>
                <a:lnTo>
                  <a:pt x="48" y="160"/>
                </a:lnTo>
                <a:lnTo>
                  <a:pt x="144" y="112"/>
                </a:lnTo>
                <a:lnTo>
                  <a:pt x="172" y="0"/>
                </a:lnTo>
                <a:lnTo>
                  <a:pt x="4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698" name="Text Box 18"/>
          <p:cNvSpPr txBox="1">
            <a:spLocks noChangeArrowheads="1"/>
          </p:cNvSpPr>
          <p:nvPr/>
        </p:nvSpPr>
        <p:spPr bwMode="auto">
          <a:xfrm>
            <a:off x="6019800" y="2286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20499" name="Freeform 19"/>
          <p:cNvSpPr>
            <a:spLocks/>
          </p:cNvSpPr>
          <p:nvPr/>
        </p:nvSpPr>
        <p:spPr bwMode="auto">
          <a:xfrm>
            <a:off x="8001000" y="1524000"/>
            <a:ext cx="381000" cy="304800"/>
          </a:xfrm>
          <a:custGeom>
            <a:avLst/>
            <a:gdLst>
              <a:gd name="T0" fmla="*/ 2147483647 w 240"/>
              <a:gd name="T1" fmla="*/ 2147483647 h 192"/>
              <a:gd name="T2" fmla="*/ 2147483647 w 240"/>
              <a:gd name="T3" fmla="*/ 0 h 192"/>
              <a:gd name="T4" fmla="*/ 2147483647 w 240"/>
              <a:gd name="T5" fmla="*/ 2147483647 h 192"/>
              <a:gd name="T6" fmla="*/ 0 w 240"/>
              <a:gd name="T7" fmla="*/ 2147483647 h 192"/>
              <a:gd name="T8" fmla="*/ 2147483647 w 240"/>
              <a:gd name="T9" fmla="*/ 2147483647 h 192"/>
              <a:gd name="T10" fmla="*/ 2147483647 w 240"/>
              <a:gd name="T11" fmla="*/ 2147483647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"/>
              <a:gd name="T19" fmla="*/ 0 h 192"/>
              <a:gd name="T20" fmla="*/ 240 w 240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" h="192">
                <a:moveTo>
                  <a:pt x="240" y="192"/>
                </a:moveTo>
                <a:lnTo>
                  <a:pt x="240" y="0"/>
                </a:lnTo>
                <a:lnTo>
                  <a:pt x="88" y="24"/>
                </a:lnTo>
                <a:lnTo>
                  <a:pt x="0" y="96"/>
                </a:lnTo>
                <a:lnTo>
                  <a:pt x="96" y="192"/>
                </a:lnTo>
                <a:lnTo>
                  <a:pt x="240" y="19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Freeform 20"/>
          <p:cNvSpPr>
            <a:spLocks/>
          </p:cNvSpPr>
          <p:nvPr/>
        </p:nvSpPr>
        <p:spPr bwMode="auto">
          <a:xfrm>
            <a:off x="838200" y="1536700"/>
            <a:ext cx="260350" cy="292100"/>
          </a:xfrm>
          <a:custGeom>
            <a:avLst/>
            <a:gdLst>
              <a:gd name="T0" fmla="*/ 2147483647 w 164"/>
              <a:gd name="T1" fmla="*/ 0 h 184"/>
              <a:gd name="T2" fmla="*/ 0 w 164"/>
              <a:gd name="T3" fmla="*/ 2147483647 h 184"/>
              <a:gd name="T4" fmla="*/ 2147483647 w 164"/>
              <a:gd name="T5" fmla="*/ 2147483647 h 184"/>
              <a:gd name="T6" fmla="*/ 2147483647 w 164"/>
              <a:gd name="T7" fmla="*/ 2147483647 h 184"/>
              <a:gd name="T8" fmla="*/ 2147483647 w 164"/>
              <a:gd name="T9" fmla="*/ 2147483647 h 184"/>
              <a:gd name="T10" fmla="*/ 2147483647 w 164"/>
              <a:gd name="T11" fmla="*/ 0 h 1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"/>
              <a:gd name="T19" fmla="*/ 0 h 184"/>
              <a:gd name="T20" fmla="*/ 164 w 164"/>
              <a:gd name="T21" fmla="*/ 184 h 1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" h="184">
                <a:moveTo>
                  <a:pt x="32" y="0"/>
                </a:moveTo>
                <a:lnTo>
                  <a:pt x="0" y="136"/>
                </a:lnTo>
                <a:lnTo>
                  <a:pt x="48" y="184"/>
                </a:lnTo>
                <a:lnTo>
                  <a:pt x="148" y="176"/>
                </a:lnTo>
                <a:lnTo>
                  <a:pt x="164" y="36"/>
                </a:lnTo>
                <a:lnTo>
                  <a:pt x="3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Freeform 21"/>
          <p:cNvSpPr>
            <a:spLocks/>
          </p:cNvSpPr>
          <p:nvPr/>
        </p:nvSpPr>
        <p:spPr bwMode="auto">
          <a:xfrm>
            <a:off x="5905500" y="2667000"/>
            <a:ext cx="336550" cy="698500"/>
          </a:xfrm>
          <a:custGeom>
            <a:avLst/>
            <a:gdLst>
              <a:gd name="T0" fmla="*/ 2147483647 w 212"/>
              <a:gd name="T1" fmla="*/ 2147483647 h 440"/>
              <a:gd name="T2" fmla="*/ 2147483647 w 212"/>
              <a:gd name="T3" fmla="*/ 2147483647 h 440"/>
              <a:gd name="T4" fmla="*/ 0 w 212"/>
              <a:gd name="T5" fmla="*/ 2147483647 h 440"/>
              <a:gd name="T6" fmla="*/ 2147483647 w 212"/>
              <a:gd name="T7" fmla="*/ 2147483647 h 440"/>
              <a:gd name="T8" fmla="*/ 2147483647 w 212"/>
              <a:gd name="T9" fmla="*/ 0 h 440"/>
              <a:gd name="T10" fmla="*/ 2147483647 w 212"/>
              <a:gd name="T11" fmla="*/ 2147483647 h 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2"/>
              <a:gd name="T19" fmla="*/ 0 h 440"/>
              <a:gd name="T20" fmla="*/ 212 w 212"/>
              <a:gd name="T21" fmla="*/ 440 h 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2" h="440">
                <a:moveTo>
                  <a:pt x="72" y="16"/>
                </a:moveTo>
                <a:lnTo>
                  <a:pt x="24" y="112"/>
                </a:lnTo>
                <a:lnTo>
                  <a:pt x="0" y="400"/>
                </a:lnTo>
                <a:lnTo>
                  <a:pt x="132" y="440"/>
                </a:lnTo>
                <a:lnTo>
                  <a:pt x="212" y="0"/>
                </a:lnTo>
                <a:lnTo>
                  <a:pt x="7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Freeform 22"/>
          <p:cNvSpPr>
            <a:spLocks/>
          </p:cNvSpPr>
          <p:nvPr/>
        </p:nvSpPr>
        <p:spPr bwMode="auto">
          <a:xfrm>
            <a:off x="3854450" y="1371600"/>
            <a:ext cx="368300" cy="298450"/>
          </a:xfrm>
          <a:custGeom>
            <a:avLst/>
            <a:gdLst>
              <a:gd name="T0" fmla="*/ 2147483647 w 232"/>
              <a:gd name="T1" fmla="*/ 2147483647 h 188"/>
              <a:gd name="T2" fmla="*/ 2147483647 w 232"/>
              <a:gd name="T3" fmla="*/ 2147483647 h 188"/>
              <a:gd name="T4" fmla="*/ 0 w 232"/>
              <a:gd name="T5" fmla="*/ 2147483647 h 188"/>
              <a:gd name="T6" fmla="*/ 2147483647 w 232"/>
              <a:gd name="T7" fmla="*/ 2147483647 h 188"/>
              <a:gd name="T8" fmla="*/ 2147483647 w 232"/>
              <a:gd name="T9" fmla="*/ 2147483647 h 188"/>
              <a:gd name="T10" fmla="*/ 2147483647 w 232"/>
              <a:gd name="T11" fmla="*/ 2147483647 h 188"/>
              <a:gd name="T12" fmla="*/ 2147483647 w 232"/>
              <a:gd name="T13" fmla="*/ 0 h 188"/>
              <a:gd name="T14" fmla="*/ 2147483647 w 232"/>
              <a:gd name="T15" fmla="*/ 2147483647 h 1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2"/>
              <a:gd name="T25" fmla="*/ 0 h 188"/>
              <a:gd name="T26" fmla="*/ 232 w 232"/>
              <a:gd name="T27" fmla="*/ 188 h 1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2" h="188">
                <a:moveTo>
                  <a:pt x="68" y="16"/>
                </a:moveTo>
                <a:lnTo>
                  <a:pt x="20" y="112"/>
                </a:lnTo>
                <a:lnTo>
                  <a:pt x="0" y="164"/>
                </a:lnTo>
                <a:lnTo>
                  <a:pt x="56" y="188"/>
                </a:lnTo>
                <a:lnTo>
                  <a:pt x="136" y="148"/>
                </a:lnTo>
                <a:lnTo>
                  <a:pt x="232" y="80"/>
                </a:lnTo>
                <a:lnTo>
                  <a:pt x="192" y="0"/>
                </a:lnTo>
                <a:lnTo>
                  <a:pt x="6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Freeform 23"/>
          <p:cNvSpPr>
            <a:spLocks/>
          </p:cNvSpPr>
          <p:nvPr/>
        </p:nvSpPr>
        <p:spPr bwMode="auto">
          <a:xfrm>
            <a:off x="3200400" y="1828800"/>
            <a:ext cx="381000" cy="260350"/>
          </a:xfrm>
          <a:custGeom>
            <a:avLst/>
            <a:gdLst>
              <a:gd name="T0" fmla="*/ 2147483647 w 240"/>
              <a:gd name="T1" fmla="*/ 2147483647 h 164"/>
              <a:gd name="T2" fmla="*/ 2147483647 w 240"/>
              <a:gd name="T3" fmla="*/ 2147483647 h 164"/>
              <a:gd name="T4" fmla="*/ 0 w 240"/>
              <a:gd name="T5" fmla="*/ 2147483647 h 164"/>
              <a:gd name="T6" fmla="*/ 2147483647 w 240"/>
              <a:gd name="T7" fmla="*/ 2147483647 h 164"/>
              <a:gd name="T8" fmla="*/ 2147483647 w 240"/>
              <a:gd name="T9" fmla="*/ 2147483647 h 164"/>
              <a:gd name="T10" fmla="*/ 2147483647 w 240"/>
              <a:gd name="T11" fmla="*/ 0 h 164"/>
              <a:gd name="T12" fmla="*/ 2147483647 w 240"/>
              <a:gd name="T13" fmla="*/ 2147483647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0"/>
              <a:gd name="T22" fmla="*/ 0 h 164"/>
              <a:gd name="T23" fmla="*/ 240 w 240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0" h="164">
                <a:moveTo>
                  <a:pt x="76" y="16"/>
                </a:moveTo>
                <a:lnTo>
                  <a:pt x="28" y="112"/>
                </a:lnTo>
                <a:lnTo>
                  <a:pt x="0" y="156"/>
                </a:lnTo>
                <a:lnTo>
                  <a:pt x="104" y="164"/>
                </a:lnTo>
                <a:lnTo>
                  <a:pt x="240" y="80"/>
                </a:lnTo>
                <a:lnTo>
                  <a:pt x="200" y="0"/>
                </a:lnTo>
                <a:lnTo>
                  <a:pt x="76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704" name="Text Box 24"/>
          <p:cNvSpPr txBox="1">
            <a:spLocks noChangeArrowheads="1"/>
          </p:cNvSpPr>
          <p:nvPr/>
        </p:nvSpPr>
        <p:spPr bwMode="auto">
          <a:xfrm>
            <a:off x="3733800" y="1349375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711705" name="Text Box 25"/>
          <p:cNvSpPr txBox="1">
            <a:spLocks noChangeArrowheads="1"/>
          </p:cNvSpPr>
          <p:nvPr/>
        </p:nvSpPr>
        <p:spPr bwMode="auto">
          <a:xfrm>
            <a:off x="5943600" y="2667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711706" name="Text Box 26"/>
          <p:cNvSpPr txBox="1">
            <a:spLocks noChangeArrowheads="1"/>
          </p:cNvSpPr>
          <p:nvPr/>
        </p:nvSpPr>
        <p:spPr bwMode="auto">
          <a:xfrm>
            <a:off x="3124200" y="1752600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711707" name="Text Box 27"/>
          <p:cNvSpPr txBox="1">
            <a:spLocks noChangeArrowheads="1"/>
          </p:cNvSpPr>
          <p:nvPr/>
        </p:nvSpPr>
        <p:spPr bwMode="auto">
          <a:xfrm>
            <a:off x="5867400" y="3048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711708" name="Oval 28"/>
          <p:cNvSpPr>
            <a:spLocks noChangeArrowheads="1"/>
          </p:cNvSpPr>
          <p:nvPr/>
        </p:nvSpPr>
        <p:spPr bwMode="auto">
          <a:xfrm>
            <a:off x="4592638" y="12255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4419600" y="914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710" name="Text Box 30"/>
          <p:cNvSpPr txBox="1">
            <a:spLocks noChangeArrowheads="1"/>
          </p:cNvSpPr>
          <p:nvPr/>
        </p:nvSpPr>
        <p:spPr bwMode="auto">
          <a:xfrm>
            <a:off x="4343400" y="914400"/>
            <a:ext cx="457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683" grpId="0" autoUpdateAnimBg="0"/>
      <p:bldP spid="711684" grpId="0" autoUpdateAnimBg="0"/>
      <p:bldP spid="711685" grpId="0" animBg="1"/>
      <p:bldP spid="711686" grpId="0" animBg="1"/>
      <p:bldP spid="711687" grpId="0" animBg="1" autoUpdateAnimBg="0"/>
      <p:bldP spid="711688" grpId="0" animBg="1"/>
      <p:bldP spid="711689" grpId="0" animBg="1"/>
      <p:bldP spid="711690" grpId="0" animBg="1"/>
      <p:bldP spid="711691" grpId="0" animBg="1"/>
      <p:bldP spid="711692" grpId="0" animBg="1"/>
      <p:bldP spid="711693" grpId="0" animBg="1"/>
      <p:bldP spid="711698" grpId="0"/>
      <p:bldP spid="711704" grpId="0" animBg="1"/>
      <p:bldP spid="711705" grpId="0"/>
      <p:bldP spid="711706" grpId="0" animBg="1"/>
      <p:bldP spid="711707" grpId="0"/>
      <p:bldP spid="711708" grpId="0" animBg="1"/>
      <p:bldP spid="7117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877888"/>
            <a:ext cx="7696200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1876" name="Line 4"/>
          <p:cNvSpPr>
            <a:spLocks noChangeShapeType="1"/>
          </p:cNvSpPr>
          <p:nvPr/>
        </p:nvSpPr>
        <p:spPr bwMode="auto">
          <a:xfrm flipV="1">
            <a:off x="1073150" y="3741738"/>
            <a:ext cx="2098675" cy="12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77" name="Line 5"/>
          <p:cNvSpPr>
            <a:spLocks noChangeShapeType="1"/>
          </p:cNvSpPr>
          <p:nvPr/>
        </p:nvSpPr>
        <p:spPr bwMode="auto">
          <a:xfrm>
            <a:off x="3524250" y="3748088"/>
            <a:ext cx="23114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78" name="Line 6"/>
          <p:cNvSpPr>
            <a:spLocks noChangeShapeType="1"/>
          </p:cNvSpPr>
          <p:nvPr/>
        </p:nvSpPr>
        <p:spPr bwMode="auto">
          <a:xfrm>
            <a:off x="6210300" y="3748088"/>
            <a:ext cx="20955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79" name="Line 7"/>
          <p:cNvSpPr>
            <a:spLocks noChangeShapeType="1"/>
          </p:cNvSpPr>
          <p:nvPr/>
        </p:nvSpPr>
        <p:spPr bwMode="auto">
          <a:xfrm>
            <a:off x="6419850" y="2452688"/>
            <a:ext cx="1885950" cy="1289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0" name="Line 8"/>
          <p:cNvSpPr>
            <a:spLocks noChangeShapeType="1"/>
          </p:cNvSpPr>
          <p:nvPr/>
        </p:nvSpPr>
        <p:spPr bwMode="auto">
          <a:xfrm>
            <a:off x="4724400" y="1284288"/>
            <a:ext cx="1466850" cy="10033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1" name="Line 9"/>
          <p:cNvSpPr>
            <a:spLocks noChangeShapeType="1"/>
          </p:cNvSpPr>
          <p:nvPr/>
        </p:nvSpPr>
        <p:spPr bwMode="auto">
          <a:xfrm flipV="1">
            <a:off x="3187700" y="1271588"/>
            <a:ext cx="1473200" cy="10096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2" name="Line 10"/>
          <p:cNvSpPr>
            <a:spLocks noChangeShapeType="1"/>
          </p:cNvSpPr>
          <p:nvPr/>
        </p:nvSpPr>
        <p:spPr bwMode="auto">
          <a:xfrm flipV="1">
            <a:off x="1060450" y="2446338"/>
            <a:ext cx="1892300" cy="1282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3" name="Text Box 11"/>
          <p:cNvSpPr txBox="1">
            <a:spLocks noChangeArrowheads="1"/>
          </p:cNvSpPr>
          <p:nvPr/>
        </p:nvSpPr>
        <p:spPr bwMode="auto">
          <a:xfrm>
            <a:off x="915988" y="4403725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chemeClr val="folHlink"/>
                </a:solidFill>
              </a:rPr>
              <a:t> </a:t>
            </a:r>
            <a:r>
              <a:rPr lang="en-US" sz="2000" b="1" dirty="0" err="1">
                <a:solidFill>
                  <a:schemeClr val="folHlink"/>
                </a:solidFill>
              </a:rPr>
              <a:t>Epipolar</a:t>
            </a:r>
            <a:r>
              <a:rPr lang="en-US" sz="2000" b="1" dirty="0">
                <a:solidFill>
                  <a:schemeClr val="folHlink"/>
                </a:solidFill>
              </a:rPr>
              <a:t> Plane</a:t>
            </a:r>
            <a:r>
              <a:rPr lang="en-US" sz="2000" dirty="0">
                <a:solidFill>
                  <a:schemeClr val="folHlink"/>
                </a:solidFill>
              </a:rPr>
              <a:t> – plane containing baseline (1D family)</a:t>
            </a:r>
          </a:p>
        </p:txBody>
      </p:sp>
      <p:sp>
        <p:nvSpPr>
          <p:cNvPr id="591884" name="Oval 12"/>
          <p:cNvSpPr>
            <a:spLocks noChangeArrowheads="1"/>
          </p:cNvSpPr>
          <p:nvPr/>
        </p:nvSpPr>
        <p:spPr bwMode="auto">
          <a:xfrm>
            <a:off x="3105150" y="36591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5" name="Oval 13"/>
          <p:cNvSpPr>
            <a:spLocks noChangeArrowheads="1"/>
          </p:cNvSpPr>
          <p:nvPr/>
        </p:nvSpPr>
        <p:spPr bwMode="auto">
          <a:xfrm>
            <a:off x="6102350" y="36909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6" name="Text Box 14"/>
          <p:cNvSpPr txBox="1">
            <a:spLocks noChangeArrowheads="1"/>
          </p:cNvSpPr>
          <p:nvPr/>
        </p:nvSpPr>
        <p:spPr bwMode="auto">
          <a:xfrm>
            <a:off x="914400" y="4800600"/>
            <a:ext cx="53498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rgbClr val="339966"/>
                </a:solidFill>
              </a:rPr>
              <a:t> </a:t>
            </a:r>
            <a:r>
              <a:rPr lang="en-US" sz="2000" b="1" dirty="0" err="1">
                <a:solidFill>
                  <a:srgbClr val="339966"/>
                </a:solidFill>
              </a:rPr>
              <a:t>Epipoles</a:t>
            </a:r>
            <a:r>
              <a:rPr lang="en-US" sz="2000" b="1" dirty="0">
                <a:solidFill>
                  <a:srgbClr val="339966"/>
                </a:solidFill>
              </a:rPr>
              <a:t> </a:t>
            </a:r>
          </a:p>
          <a:p>
            <a:r>
              <a:rPr lang="en-US" sz="2000" dirty="0">
                <a:solidFill>
                  <a:srgbClr val="339966"/>
                </a:solidFill>
              </a:rPr>
              <a:t>= intersections of baseline with image planes </a:t>
            </a:r>
          </a:p>
          <a:p>
            <a:r>
              <a:rPr lang="en-US" sz="2000" dirty="0">
                <a:solidFill>
                  <a:srgbClr val="339966"/>
                </a:solidFill>
              </a:rPr>
              <a:t>= projections of the other camera center</a:t>
            </a:r>
          </a:p>
        </p:txBody>
      </p:sp>
      <p:sp>
        <p:nvSpPr>
          <p:cNvPr id="591890" name="Text Box 18"/>
          <p:cNvSpPr txBox="1">
            <a:spLocks noChangeArrowheads="1"/>
          </p:cNvSpPr>
          <p:nvPr/>
        </p:nvSpPr>
        <p:spPr bwMode="auto">
          <a:xfrm>
            <a:off x="914400" y="4010025"/>
            <a:ext cx="606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rgbClr val="FF3399"/>
                </a:solidFill>
              </a:rPr>
              <a:t> </a:t>
            </a:r>
            <a:r>
              <a:rPr lang="en-US" sz="2000" b="1" dirty="0">
                <a:solidFill>
                  <a:srgbClr val="FF3399"/>
                </a:solidFill>
              </a:rPr>
              <a:t>Baseline</a:t>
            </a:r>
            <a:r>
              <a:rPr lang="en-US" sz="2000" dirty="0">
                <a:solidFill>
                  <a:srgbClr val="FF3399"/>
                </a:solidFill>
              </a:rPr>
              <a:t> – line connecting the two camera centers</a:t>
            </a:r>
          </a:p>
        </p:txBody>
      </p:sp>
      <p:sp>
        <p:nvSpPr>
          <p:cNvPr id="591891" name="Line 19"/>
          <p:cNvSpPr>
            <a:spLocks noChangeShapeType="1"/>
          </p:cNvSpPr>
          <p:nvPr/>
        </p:nvSpPr>
        <p:spPr bwMode="auto">
          <a:xfrm>
            <a:off x="1066800" y="3773488"/>
            <a:ext cx="20574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92" name="Line 20"/>
          <p:cNvSpPr>
            <a:spLocks noChangeShapeType="1"/>
          </p:cNvSpPr>
          <p:nvPr/>
        </p:nvSpPr>
        <p:spPr bwMode="auto">
          <a:xfrm>
            <a:off x="3505200" y="3773488"/>
            <a:ext cx="23622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93" name="Line 21"/>
          <p:cNvSpPr>
            <a:spLocks noChangeShapeType="1"/>
          </p:cNvSpPr>
          <p:nvPr/>
        </p:nvSpPr>
        <p:spPr bwMode="auto">
          <a:xfrm>
            <a:off x="6248400" y="3773488"/>
            <a:ext cx="20574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geometry: notation</a:t>
            </a:r>
          </a:p>
        </p:txBody>
      </p:sp>
      <p:sp>
        <p:nvSpPr>
          <p:cNvPr id="13333" name="Rectangle 24"/>
          <p:cNvSpPr>
            <a:spLocks noChangeArrowheads="1"/>
          </p:cNvSpPr>
          <p:nvPr/>
        </p:nvSpPr>
        <p:spPr bwMode="auto">
          <a:xfrm>
            <a:off x="914400" y="1552575"/>
            <a:ext cx="228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4" name="Rectangle 25"/>
          <p:cNvSpPr>
            <a:spLocks noChangeArrowheads="1"/>
          </p:cNvSpPr>
          <p:nvPr/>
        </p:nvSpPr>
        <p:spPr bwMode="auto">
          <a:xfrm>
            <a:off x="8170863" y="1562100"/>
            <a:ext cx="322262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5" name="Text Box 26"/>
          <p:cNvSpPr txBox="1">
            <a:spLocks noChangeArrowheads="1"/>
          </p:cNvSpPr>
          <p:nvPr/>
        </p:nvSpPr>
        <p:spPr bwMode="auto">
          <a:xfrm>
            <a:off x="4572000" y="892175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3336" name="Freeform 29"/>
          <p:cNvSpPr>
            <a:spLocks/>
          </p:cNvSpPr>
          <p:nvPr/>
        </p:nvSpPr>
        <p:spPr bwMode="auto">
          <a:xfrm>
            <a:off x="2667000" y="2286000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7" name="Text Box 27"/>
          <p:cNvSpPr txBox="1">
            <a:spLocks noChangeArrowheads="1"/>
          </p:cNvSpPr>
          <p:nvPr/>
        </p:nvSpPr>
        <p:spPr bwMode="auto">
          <a:xfrm>
            <a:off x="2667000" y="2209800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3338" name="Freeform 30"/>
          <p:cNvSpPr>
            <a:spLocks/>
          </p:cNvSpPr>
          <p:nvPr/>
        </p:nvSpPr>
        <p:spPr bwMode="auto">
          <a:xfrm>
            <a:off x="6477000" y="2286000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9" name="Text Box 31"/>
          <p:cNvSpPr txBox="1">
            <a:spLocks noChangeArrowheads="1"/>
          </p:cNvSpPr>
          <p:nvPr/>
        </p:nvSpPr>
        <p:spPr bwMode="auto">
          <a:xfrm>
            <a:off x="6400800" y="22098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76" grpId="0" animBg="1"/>
      <p:bldP spid="591877" grpId="0" animBg="1"/>
      <p:bldP spid="591878" grpId="0" animBg="1"/>
      <p:bldP spid="591879" grpId="0" animBg="1"/>
      <p:bldP spid="591880" grpId="0" animBg="1"/>
      <p:bldP spid="591881" grpId="0" animBg="1"/>
      <p:bldP spid="591882" grpId="0" animBg="1"/>
      <p:bldP spid="591883" grpId="0" autoUpdateAnimBg="0"/>
      <p:bldP spid="591884" grpId="0" animBg="1"/>
      <p:bldP spid="591885" grpId="0" animBg="1"/>
      <p:bldP spid="591886" grpId="0" autoUpdateAnimBg="0"/>
      <p:bldP spid="591890" grpId="0" autoUpdateAnimBg="0"/>
      <p:bldP spid="591891" grpId="0" animBg="1"/>
      <p:bldP spid="591892" grpId="0" animBg="1"/>
      <p:bldP spid="5918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877888"/>
            <a:ext cx="7696200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Line 4"/>
          <p:cNvSpPr>
            <a:spLocks noChangeShapeType="1"/>
          </p:cNvSpPr>
          <p:nvPr/>
        </p:nvSpPr>
        <p:spPr bwMode="auto">
          <a:xfrm flipV="1">
            <a:off x="1073150" y="3741738"/>
            <a:ext cx="2098675" cy="12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Line 5"/>
          <p:cNvSpPr>
            <a:spLocks noChangeShapeType="1"/>
          </p:cNvSpPr>
          <p:nvPr/>
        </p:nvSpPr>
        <p:spPr bwMode="auto">
          <a:xfrm>
            <a:off x="3524250" y="3748088"/>
            <a:ext cx="23114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Line 6"/>
          <p:cNvSpPr>
            <a:spLocks noChangeShapeType="1"/>
          </p:cNvSpPr>
          <p:nvPr/>
        </p:nvSpPr>
        <p:spPr bwMode="auto">
          <a:xfrm>
            <a:off x="6210300" y="3748088"/>
            <a:ext cx="20955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Line 7"/>
          <p:cNvSpPr>
            <a:spLocks noChangeShapeType="1"/>
          </p:cNvSpPr>
          <p:nvPr/>
        </p:nvSpPr>
        <p:spPr bwMode="auto">
          <a:xfrm>
            <a:off x="6419850" y="2452688"/>
            <a:ext cx="1885950" cy="1289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Line 8"/>
          <p:cNvSpPr>
            <a:spLocks noChangeShapeType="1"/>
          </p:cNvSpPr>
          <p:nvPr/>
        </p:nvSpPr>
        <p:spPr bwMode="auto">
          <a:xfrm>
            <a:off x="4724400" y="1284288"/>
            <a:ext cx="1466850" cy="10033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Line 9"/>
          <p:cNvSpPr>
            <a:spLocks noChangeShapeType="1"/>
          </p:cNvSpPr>
          <p:nvPr/>
        </p:nvSpPr>
        <p:spPr bwMode="auto">
          <a:xfrm flipV="1">
            <a:off x="3187700" y="1271588"/>
            <a:ext cx="1473200" cy="10096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Line 10"/>
          <p:cNvSpPr>
            <a:spLocks noChangeShapeType="1"/>
          </p:cNvSpPr>
          <p:nvPr/>
        </p:nvSpPr>
        <p:spPr bwMode="auto">
          <a:xfrm flipV="1">
            <a:off x="1060450" y="2446338"/>
            <a:ext cx="1892300" cy="1282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Oval 12"/>
          <p:cNvSpPr>
            <a:spLocks noChangeArrowheads="1"/>
          </p:cNvSpPr>
          <p:nvPr/>
        </p:nvSpPr>
        <p:spPr bwMode="auto">
          <a:xfrm>
            <a:off x="3105150" y="36591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Oval 13"/>
          <p:cNvSpPr>
            <a:spLocks noChangeArrowheads="1"/>
          </p:cNvSpPr>
          <p:nvPr/>
        </p:nvSpPr>
        <p:spPr bwMode="auto">
          <a:xfrm>
            <a:off x="6102350" y="36909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2952750" y="2300288"/>
            <a:ext cx="3460750" cy="1600200"/>
            <a:chOff x="2952750" y="2300288"/>
            <a:chExt cx="3460750" cy="1600200"/>
          </a:xfrm>
        </p:grpSpPr>
        <p:sp>
          <p:nvSpPr>
            <p:cNvPr id="591887" name="Line 15"/>
            <p:cNvSpPr>
              <a:spLocks noChangeShapeType="1"/>
            </p:cNvSpPr>
            <p:nvPr/>
          </p:nvSpPr>
          <p:spPr bwMode="auto">
            <a:xfrm flipH="1" flipV="1">
              <a:off x="2952750" y="2300288"/>
              <a:ext cx="260350" cy="158115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1888" name="Line 16"/>
            <p:cNvSpPr>
              <a:spLocks noChangeShapeType="1"/>
            </p:cNvSpPr>
            <p:nvPr/>
          </p:nvSpPr>
          <p:spPr bwMode="auto">
            <a:xfrm flipV="1">
              <a:off x="6159500" y="2312988"/>
              <a:ext cx="254000" cy="158750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1889" name="Text Box 17"/>
          <p:cNvSpPr txBox="1">
            <a:spLocks noChangeArrowheads="1"/>
          </p:cNvSpPr>
          <p:nvPr/>
        </p:nvSpPr>
        <p:spPr bwMode="auto">
          <a:xfrm>
            <a:off x="914400" y="5791200"/>
            <a:ext cx="7467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rgbClr val="A50021"/>
                </a:solidFill>
              </a:rPr>
              <a:t> </a:t>
            </a:r>
            <a:r>
              <a:rPr lang="en-US" sz="2000" b="1" dirty="0" err="1">
                <a:solidFill>
                  <a:srgbClr val="A50021"/>
                </a:solidFill>
              </a:rPr>
              <a:t>Epipolar</a:t>
            </a:r>
            <a:r>
              <a:rPr lang="en-US" sz="2000" b="1" dirty="0">
                <a:solidFill>
                  <a:srgbClr val="A50021"/>
                </a:solidFill>
              </a:rPr>
              <a:t> Lines</a:t>
            </a:r>
            <a:r>
              <a:rPr lang="en-US" sz="2000" dirty="0">
                <a:solidFill>
                  <a:srgbClr val="A50021"/>
                </a:solidFill>
              </a:rPr>
              <a:t> - intersections of </a:t>
            </a:r>
            <a:r>
              <a:rPr lang="en-US" sz="2000" dirty="0" err="1">
                <a:solidFill>
                  <a:srgbClr val="A50021"/>
                </a:solidFill>
              </a:rPr>
              <a:t>epipolar</a:t>
            </a:r>
            <a:r>
              <a:rPr lang="en-US" sz="2000" dirty="0">
                <a:solidFill>
                  <a:srgbClr val="A50021"/>
                </a:solidFill>
              </a:rPr>
              <a:t> plane with image</a:t>
            </a:r>
            <a:br>
              <a:rPr lang="en-US" sz="2000" dirty="0">
                <a:solidFill>
                  <a:srgbClr val="A50021"/>
                </a:solidFill>
              </a:rPr>
            </a:br>
            <a:r>
              <a:rPr lang="en-US" sz="2000" dirty="0">
                <a:solidFill>
                  <a:srgbClr val="A50021"/>
                </a:solidFill>
              </a:rPr>
              <a:t>  planes (always come in corresponding pairs)</a:t>
            </a:r>
          </a:p>
          <a:p>
            <a:pPr eaLnBrk="1" hangingPunct="1">
              <a:buFontTx/>
              <a:buChar char="•"/>
            </a:pPr>
            <a:endParaRPr lang="en-US" sz="2000" dirty="0">
              <a:solidFill>
                <a:srgbClr val="A50021"/>
              </a:solidFill>
            </a:endParaRPr>
          </a:p>
        </p:txBody>
      </p:sp>
      <p:sp>
        <p:nvSpPr>
          <p:cNvPr id="15378" name="Line 19"/>
          <p:cNvSpPr>
            <a:spLocks noChangeShapeType="1"/>
          </p:cNvSpPr>
          <p:nvPr/>
        </p:nvSpPr>
        <p:spPr bwMode="auto">
          <a:xfrm>
            <a:off x="1066800" y="3773488"/>
            <a:ext cx="20574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Line 20"/>
          <p:cNvSpPr>
            <a:spLocks noChangeShapeType="1"/>
          </p:cNvSpPr>
          <p:nvPr/>
        </p:nvSpPr>
        <p:spPr bwMode="auto">
          <a:xfrm>
            <a:off x="3505200" y="3773488"/>
            <a:ext cx="23622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Line 21"/>
          <p:cNvSpPr>
            <a:spLocks noChangeShapeType="1"/>
          </p:cNvSpPr>
          <p:nvPr/>
        </p:nvSpPr>
        <p:spPr bwMode="auto">
          <a:xfrm>
            <a:off x="6248400" y="3773488"/>
            <a:ext cx="20574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1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geometry: notation</a:t>
            </a:r>
          </a:p>
        </p:txBody>
      </p:sp>
      <p:sp>
        <p:nvSpPr>
          <p:cNvPr id="15382" name="Rectangle 24"/>
          <p:cNvSpPr>
            <a:spLocks noChangeArrowheads="1"/>
          </p:cNvSpPr>
          <p:nvPr/>
        </p:nvSpPr>
        <p:spPr bwMode="auto">
          <a:xfrm>
            <a:off x="914400" y="1552575"/>
            <a:ext cx="228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Rectangle 25"/>
          <p:cNvSpPr>
            <a:spLocks noChangeArrowheads="1"/>
          </p:cNvSpPr>
          <p:nvPr/>
        </p:nvSpPr>
        <p:spPr bwMode="auto">
          <a:xfrm>
            <a:off x="8170863" y="1562100"/>
            <a:ext cx="322262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Text Box 26"/>
          <p:cNvSpPr txBox="1">
            <a:spLocks noChangeArrowheads="1"/>
          </p:cNvSpPr>
          <p:nvPr/>
        </p:nvSpPr>
        <p:spPr bwMode="auto">
          <a:xfrm>
            <a:off x="4572000" y="892175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5385" name="Freeform 29"/>
          <p:cNvSpPr>
            <a:spLocks/>
          </p:cNvSpPr>
          <p:nvPr/>
        </p:nvSpPr>
        <p:spPr bwMode="auto">
          <a:xfrm>
            <a:off x="2667000" y="2286000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6" name="Text Box 27"/>
          <p:cNvSpPr txBox="1">
            <a:spLocks noChangeArrowheads="1"/>
          </p:cNvSpPr>
          <p:nvPr/>
        </p:nvSpPr>
        <p:spPr bwMode="auto">
          <a:xfrm>
            <a:off x="2667000" y="2209800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5387" name="Freeform 30"/>
          <p:cNvSpPr>
            <a:spLocks/>
          </p:cNvSpPr>
          <p:nvPr/>
        </p:nvSpPr>
        <p:spPr bwMode="auto">
          <a:xfrm>
            <a:off x="6477000" y="2286000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8" name="Text Box 31"/>
          <p:cNvSpPr txBox="1">
            <a:spLocks noChangeArrowheads="1"/>
          </p:cNvSpPr>
          <p:nvPr/>
        </p:nvSpPr>
        <p:spPr bwMode="auto">
          <a:xfrm>
            <a:off x="6400800" y="22098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914400" y="4010025"/>
            <a:ext cx="6554788" cy="1806575"/>
            <a:chOff x="914400" y="4010025"/>
            <a:chExt cx="6554788" cy="1806575"/>
          </a:xfrm>
        </p:grpSpPr>
        <p:sp>
          <p:nvSpPr>
            <p:cNvPr id="36" name="Text Box 11"/>
            <p:cNvSpPr txBox="1">
              <a:spLocks noChangeArrowheads="1"/>
            </p:cNvSpPr>
            <p:nvPr/>
          </p:nvSpPr>
          <p:spPr bwMode="auto">
            <a:xfrm>
              <a:off x="915988" y="4403725"/>
              <a:ext cx="65532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sz="2000" dirty="0">
                  <a:solidFill>
                    <a:schemeClr val="folHlink"/>
                  </a:solidFill>
                </a:rPr>
                <a:t> </a:t>
              </a:r>
              <a:r>
                <a:rPr lang="en-US" sz="2000" b="1" dirty="0" err="1">
                  <a:solidFill>
                    <a:schemeClr val="folHlink"/>
                  </a:solidFill>
                </a:rPr>
                <a:t>Epipolar</a:t>
              </a:r>
              <a:r>
                <a:rPr lang="en-US" sz="2000" b="1" dirty="0">
                  <a:solidFill>
                    <a:schemeClr val="folHlink"/>
                  </a:solidFill>
                </a:rPr>
                <a:t> Plane</a:t>
              </a:r>
              <a:r>
                <a:rPr lang="en-US" sz="2000" dirty="0">
                  <a:solidFill>
                    <a:schemeClr val="folHlink"/>
                  </a:solidFill>
                </a:rPr>
                <a:t> – plane containing baseline (1D family)</a:t>
              </a:r>
            </a:p>
          </p:txBody>
        </p:sp>
        <p:sp>
          <p:nvSpPr>
            <p:cNvPr id="37" name="Text Box 14"/>
            <p:cNvSpPr txBox="1">
              <a:spLocks noChangeArrowheads="1"/>
            </p:cNvSpPr>
            <p:nvPr/>
          </p:nvSpPr>
          <p:spPr bwMode="auto">
            <a:xfrm>
              <a:off x="914400" y="4800600"/>
              <a:ext cx="5349875" cy="10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sz="2000" dirty="0">
                  <a:solidFill>
                    <a:srgbClr val="339966"/>
                  </a:solidFill>
                </a:rPr>
                <a:t> </a:t>
              </a:r>
              <a:r>
                <a:rPr lang="en-US" sz="2000" b="1" dirty="0" err="1">
                  <a:solidFill>
                    <a:srgbClr val="339966"/>
                  </a:solidFill>
                </a:rPr>
                <a:t>Epipoles</a:t>
              </a:r>
              <a:r>
                <a:rPr lang="en-US" sz="2000" b="1" dirty="0">
                  <a:solidFill>
                    <a:srgbClr val="339966"/>
                  </a:solidFill>
                </a:rPr>
                <a:t> </a:t>
              </a:r>
            </a:p>
            <a:p>
              <a:r>
                <a:rPr lang="en-US" sz="2000" dirty="0">
                  <a:solidFill>
                    <a:srgbClr val="339966"/>
                  </a:solidFill>
                </a:rPr>
                <a:t>= intersections of baseline with image planes </a:t>
              </a:r>
            </a:p>
            <a:p>
              <a:r>
                <a:rPr lang="en-US" sz="2000" dirty="0">
                  <a:solidFill>
                    <a:srgbClr val="339966"/>
                  </a:solidFill>
                </a:rPr>
                <a:t>= projections of the other camera center</a:t>
              </a:r>
            </a:p>
          </p:txBody>
        </p:sp>
        <p:sp>
          <p:nvSpPr>
            <p:cNvPr id="38" name="Text Box 18"/>
            <p:cNvSpPr txBox="1">
              <a:spLocks noChangeArrowheads="1"/>
            </p:cNvSpPr>
            <p:nvPr/>
          </p:nvSpPr>
          <p:spPr bwMode="auto">
            <a:xfrm>
              <a:off x="914400" y="4010025"/>
              <a:ext cx="60690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sz="2000" dirty="0">
                  <a:solidFill>
                    <a:srgbClr val="FF3399"/>
                  </a:solidFill>
                </a:rPr>
                <a:t> </a:t>
              </a:r>
              <a:r>
                <a:rPr lang="en-US" sz="2000" b="1" dirty="0">
                  <a:solidFill>
                    <a:srgbClr val="FF3399"/>
                  </a:solidFill>
                </a:rPr>
                <a:t>Baseline</a:t>
              </a:r>
              <a:r>
                <a:rPr lang="en-US" sz="2000" dirty="0">
                  <a:solidFill>
                    <a:srgbClr val="FF3399"/>
                  </a:solidFill>
                </a:rPr>
                <a:t> – line connecting the two camera centers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61354</TotalTime>
  <Words>2149</Words>
  <Application>Microsoft Office PowerPoint</Application>
  <PresentationFormat>On-screen Show (4:3)</PresentationFormat>
  <Paragraphs>490</Paragraphs>
  <Slides>60</Slides>
  <Notes>39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Office Theme</vt:lpstr>
      <vt:lpstr>Equation</vt:lpstr>
      <vt:lpstr>Microsoft Equation 3.0</vt:lpstr>
      <vt:lpstr>Image</vt:lpstr>
      <vt:lpstr>Epipolar Geometry and Stereo Vision</vt:lpstr>
      <vt:lpstr>HW 3 is back</vt:lpstr>
      <vt:lpstr>This class: Two-View Geometry</vt:lpstr>
      <vt:lpstr>Depth from Stereo</vt:lpstr>
      <vt:lpstr>Depth from Stereo</vt:lpstr>
      <vt:lpstr>Correspondence Problem</vt:lpstr>
      <vt:lpstr>Key idea: Epipolar constraint</vt:lpstr>
      <vt:lpstr>Epipolar geometry: notation</vt:lpstr>
      <vt:lpstr>Epipolar geometry: notation</vt:lpstr>
      <vt:lpstr>Example: Converging cameras</vt:lpstr>
      <vt:lpstr>Example: Motion parallel to image plane</vt:lpstr>
      <vt:lpstr>Example: Forward motion</vt:lpstr>
      <vt:lpstr>Example: Forward motion</vt:lpstr>
      <vt:lpstr>Epipolar constraint: Calibrated case</vt:lpstr>
      <vt:lpstr>Epipolar constraint: Calibrated case</vt:lpstr>
      <vt:lpstr>Essential matrix</vt:lpstr>
      <vt:lpstr>Properties of the Essential matrix</vt:lpstr>
      <vt:lpstr>Epipolar constraint: Uncalibrated case</vt:lpstr>
      <vt:lpstr>The Fundamental Matrix</vt:lpstr>
      <vt:lpstr>Properties of the Fundamental matrix</vt:lpstr>
      <vt:lpstr>Estimating the Fundamental Matrix</vt:lpstr>
      <vt:lpstr>8-point algorithm</vt:lpstr>
      <vt:lpstr>8-point algorithm</vt:lpstr>
      <vt:lpstr>Need to enforce singularity constraint</vt:lpstr>
      <vt:lpstr>8-point algorithm</vt:lpstr>
      <vt:lpstr>8-point algorithm</vt:lpstr>
      <vt:lpstr>Comparison of homography estimation and the 8-point algorithm</vt:lpstr>
      <vt:lpstr>Comparison of homography estimation and the 8-point algorithm</vt:lpstr>
      <vt:lpstr>Comparison of homography estimation and the 8-point algorithm</vt:lpstr>
      <vt:lpstr>7-point algorithm</vt:lpstr>
      <vt:lpstr>“Gold standard” algorithm</vt:lpstr>
      <vt:lpstr>Comparison of estimation algorithms</vt:lpstr>
      <vt:lpstr>We can get projection matrices P and P’ up to a projective ambiguity</vt:lpstr>
      <vt:lpstr>From epipolar geometry to camera calibration</vt:lpstr>
      <vt:lpstr>Let’s recap…</vt:lpstr>
      <vt:lpstr>Moving on to stereo…</vt:lpstr>
      <vt:lpstr>Basic stereo matching algorithm</vt:lpstr>
      <vt:lpstr>Simplest Case: Parallel images</vt:lpstr>
      <vt:lpstr>Simplest Case: Parallel images</vt:lpstr>
      <vt:lpstr>Simplest Case: Parallel images</vt:lpstr>
      <vt:lpstr>Depth from disparity</vt:lpstr>
      <vt:lpstr>Stereo image rectification</vt:lpstr>
      <vt:lpstr>Stereo image rectification</vt:lpstr>
      <vt:lpstr>Rectification example</vt:lpstr>
      <vt:lpstr>Basic stereo matching algorithm</vt:lpstr>
      <vt:lpstr>Correspondence search</vt:lpstr>
      <vt:lpstr>Correspondence search</vt:lpstr>
      <vt:lpstr>Correspondence search</vt:lpstr>
      <vt:lpstr>Effect of window size</vt:lpstr>
      <vt:lpstr>Failures of correspondence search</vt:lpstr>
      <vt:lpstr>Results with window search</vt:lpstr>
      <vt:lpstr>How can we improve window-based matching?</vt:lpstr>
      <vt:lpstr>Stereo constraints/priors</vt:lpstr>
      <vt:lpstr>Stereo constraints/priors</vt:lpstr>
      <vt:lpstr>Stereo constraints/priors</vt:lpstr>
      <vt:lpstr>Priors and constraints</vt:lpstr>
      <vt:lpstr>Stereo matching as energy minimization</vt:lpstr>
      <vt:lpstr>Many of these constraints can be encoded in an energy function and solved using graph cuts</vt:lpstr>
      <vt:lpstr>Summary</vt:lpstr>
      <vt:lpstr>Next class: structure from motion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Derek Hoiem</cp:lastModifiedBy>
  <cp:revision>190</cp:revision>
  <dcterms:created xsi:type="dcterms:W3CDTF">2009-12-16T02:55:56Z</dcterms:created>
  <dcterms:modified xsi:type="dcterms:W3CDTF">2011-04-13T19:38:53Z</dcterms:modified>
</cp:coreProperties>
</file>