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25" r:id="rId2"/>
    <p:sldId id="495" r:id="rId3"/>
    <p:sldId id="443" r:id="rId4"/>
    <p:sldId id="429" r:id="rId5"/>
    <p:sldId id="483" r:id="rId6"/>
    <p:sldId id="390" r:id="rId7"/>
    <p:sldId id="391" r:id="rId8"/>
    <p:sldId id="392" r:id="rId9"/>
    <p:sldId id="393" r:id="rId10"/>
    <p:sldId id="471" r:id="rId11"/>
    <p:sldId id="472" r:id="rId12"/>
    <p:sldId id="473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04" r:id="rId21"/>
    <p:sldId id="482" r:id="rId22"/>
    <p:sldId id="405" r:id="rId23"/>
    <p:sldId id="406" r:id="rId24"/>
    <p:sldId id="407" r:id="rId25"/>
    <p:sldId id="409" r:id="rId26"/>
    <p:sldId id="412" r:id="rId27"/>
    <p:sldId id="492" r:id="rId28"/>
    <p:sldId id="417" r:id="rId29"/>
    <p:sldId id="418" r:id="rId30"/>
    <p:sldId id="419" r:id="rId31"/>
    <p:sldId id="420" r:id="rId32"/>
    <p:sldId id="423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93" r:id="rId45"/>
    <p:sldId id="466" r:id="rId46"/>
    <p:sldId id="467" r:id="rId47"/>
    <p:sldId id="469" r:id="rId48"/>
    <p:sldId id="428" r:id="rId49"/>
    <p:sldId id="494" r:id="rId50"/>
    <p:sldId id="489" r:id="rId51"/>
    <p:sldId id="490" r:id="rId52"/>
    <p:sldId id="488" r:id="rId53"/>
    <p:sldId id="485" r:id="rId54"/>
    <p:sldId id="486" r:id="rId55"/>
    <p:sldId id="487" r:id="rId56"/>
    <p:sldId id="491" r:id="rId57"/>
    <p:sldId id="49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79085" autoAdjust="0"/>
  </p:normalViewPr>
  <p:slideViewPr>
    <p:cSldViewPr>
      <p:cViewPr varScale="1">
        <p:scale>
          <a:sx n="46" d="100"/>
          <a:sy n="46" d="100"/>
        </p:scale>
        <p:origin x="-435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D9E0D8-5176-4600-8F97-8776EAA1B323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2468B8-2F45-4DC7-93AA-AB8371927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2C8D09-45E1-41B8-B750-D9B9A6AF69F6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AA44E7-DEDD-44A2-AA0D-DE093F8D122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77ABC-2204-4B86-8F3E-AC39724DD6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5938-1732-43B5-9152-34375104C19F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5A1-55F7-4E7A-BD95-2842D1AF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643-211B-4874-9444-68EF7DD554EA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A1D8-C086-4DFA-A7F8-65927B91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5322-14A9-48F7-A76D-01A93CCC6088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CA88-26B2-457B-A617-3661C910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A5BE-D426-4D3E-9458-8E233B81E426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4C85-B781-4D49-A1E9-980879C0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69E1-0FE2-4BAD-BFE2-6D231AE53D84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91E1-AE05-473D-9794-60DFF2960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8FEA-1F64-45AF-BAD7-E318139CA1A9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33A1-094F-4F33-9E30-6217E6483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2583-DF71-4457-A4F6-6131983982FA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4E10-4EC1-4217-B2B2-95A22322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C193-E0D8-4CE8-A4B4-40C82B35A40B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5B37-9C54-4FB2-B0B5-C4ED48A3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3B60-2753-49B3-9035-65455B4CDDBE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D573-D31A-4C8E-AC14-AC97A30E6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F90D-2A32-49A8-901D-2A311AE8DE4B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A80B-3EE6-410C-B41E-F1D280BD2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22EB-2A31-4710-86B4-4FC725A43812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AA2A-91AA-4005-86C3-2CFC6285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C0F3D-2DBC-474F-B3CB-2DDE54B308F3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35C9E-52A7-4FF7-951B-F22EC1E0D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user/hws/www/CVPR00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demo.pittpatt.com/gallery/?pag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mo.pittpat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lowe/425/violaJones01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 Category Detection: Sliding Windows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03/29/11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Schneiderman and Kanade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" y="6400800"/>
            <a:ext cx="862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Schneiderman and Kanade.  </a:t>
            </a:r>
            <a:r>
              <a:rPr lang="en-US" u="sng">
                <a:hlinkClick r:id="rId2"/>
              </a:rPr>
              <a:t>A Statistical Method for 3D Object Detection</a:t>
            </a:r>
            <a:r>
              <a:rPr lang="en-US" u="sng"/>
              <a:t>.</a:t>
            </a:r>
            <a:r>
              <a:rPr lang="en-US"/>
              <a:t>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Schneiderman and Kanade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038475"/>
            <a:ext cx="61436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81000" y="2524780"/>
            <a:ext cx="81596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Decision function for statistical templat</a:t>
            </a:r>
            <a:r>
              <a:rPr lang="en-US" sz="2800" dirty="0" smtClean="0"/>
              <a:t>e matching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Appearance </a:t>
            </a:r>
            <a:r>
              <a:rPr lang="en-US" sz="3600" dirty="0" smtClean="0"/>
              <a:t>model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feature is a </a:t>
            </a:r>
            <a:r>
              <a:rPr lang="en-US" dirty="0" smtClean="0"/>
              <a:t>group of </a:t>
            </a:r>
            <a:r>
              <a:rPr lang="en-US" dirty="0" smtClean="0"/>
              <a:t>quantized wavelet </a:t>
            </a:r>
            <a:r>
              <a:rPr lang="en-US" dirty="0" smtClean="0"/>
              <a:t>coefficients that are statistically dependent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15726"/>
            <a:ext cx="2819400" cy="22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wav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2362200"/>
            <a:ext cx="3267075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86275"/>
            <a:ext cx="762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Learning to classify (feature likelihoods)</a:t>
            </a:r>
            <a:endParaRPr lang="en-US" sz="3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Class-conditional likelihood ratio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Estimate </a:t>
            </a:r>
            <a:r>
              <a:rPr lang="en-US" dirty="0" smtClean="0"/>
              <a:t>P(</a:t>
            </a:r>
            <a:r>
              <a:rPr lang="en-US" dirty="0" err="1" smtClean="0"/>
              <a:t>pattern|object</a:t>
            </a:r>
            <a:r>
              <a:rPr lang="en-US" dirty="0" smtClean="0"/>
              <a:t>) and </a:t>
            </a:r>
            <a:r>
              <a:rPr lang="en-US" dirty="0" smtClean="0"/>
              <a:t>P(pattern| </a:t>
            </a:r>
            <a:r>
              <a:rPr lang="en-US" dirty="0" smtClean="0"/>
              <a:t>non-object) by counting over examples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Tune weights discriminatively using </a:t>
            </a:r>
            <a:r>
              <a:rPr lang="en-US" dirty="0" err="1" smtClean="0"/>
              <a:t>Adaboost</a:t>
            </a:r>
            <a:endParaRPr lang="en-US" dirty="0" smtClean="0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593850" y="3830637"/>
          <a:ext cx="5492750" cy="817563"/>
        </p:xfrm>
        <a:graphic>
          <a:graphicData uri="http://schemas.openxmlformats.org/presentationml/2006/ole">
            <p:oleObj spid="_x0000_s43010" name="Equation" r:id="rId3" imgW="2819160" imgH="419040" progId="Equation.3">
              <p:embed/>
            </p:oleObj>
          </a:graphicData>
        </a:graphic>
      </p:graphicFrame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524000"/>
            <a:ext cx="4191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Calibri" pitchFamily="34" charset="0"/>
              <a:buAutoNum type="arabicParenR"/>
              <a:defRPr/>
            </a:pPr>
            <a:r>
              <a:rPr lang="en-US" dirty="0" smtClean="0"/>
              <a:t>Create training data</a:t>
            </a:r>
          </a:p>
          <a:p>
            <a:pPr marL="914400" lvl="1" indent="-514350">
              <a:buFont typeface="Calibri" pitchFamily="34" charset="0"/>
              <a:buAutoNum type="alphaLcParenR"/>
              <a:defRPr/>
            </a:pPr>
            <a:r>
              <a:rPr lang="en-US" dirty="0" smtClean="0"/>
              <a:t>Prepare each image: pre-process (optional), compute wavelet coefficients, </a:t>
            </a:r>
            <a:r>
              <a:rPr lang="en-US" dirty="0" err="1" smtClean="0"/>
              <a:t>discretize</a:t>
            </a:r>
            <a:endParaRPr lang="en-US" dirty="0" smtClean="0"/>
          </a:p>
          <a:p>
            <a:pPr marL="914400" lvl="1" indent="-514350">
              <a:buFont typeface="Calibri" pitchFamily="34" charset="0"/>
              <a:buAutoNum type="alphaLcParenR"/>
              <a:defRPr/>
            </a:pPr>
            <a:r>
              <a:rPr lang="en-US" dirty="0" smtClean="0"/>
              <a:t>Extract</a:t>
            </a:r>
            <a:r>
              <a:rPr lang="en-US" dirty="0" smtClean="0"/>
              <a:t> positive windows </a:t>
            </a:r>
            <a:r>
              <a:rPr lang="en-US" dirty="0" smtClean="0"/>
              <a:t>and </a:t>
            </a:r>
            <a:r>
              <a:rPr lang="en-US" dirty="0" smtClean="0"/>
              <a:t>sample of negative windows</a:t>
            </a:r>
            <a:endParaRPr lang="en-US" dirty="0" smtClean="0"/>
          </a:p>
          <a:p>
            <a:pPr marL="914400" lvl="1" indent="-514350">
              <a:buFont typeface="Calibri" pitchFamily="34" charset="0"/>
              <a:buAutoNum type="alphaLcParenR"/>
              <a:defRPr/>
            </a:pPr>
            <a:r>
              <a:rPr lang="en-US" dirty="0" smtClean="0"/>
              <a:t>Compute </a:t>
            </a:r>
            <a:r>
              <a:rPr lang="en-US" dirty="0" smtClean="0"/>
              <a:t>feature values for each </a:t>
            </a:r>
            <a:r>
              <a:rPr lang="en-US" dirty="0" smtClean="0"/>
              <a:t>example window</a:t>
            </a:r>
            <a:endParaRPr lang="en-US" dirty="0" smtClean="0"/>
          </a:p>
          <a:p>
            <a:pPr marL="514350" indent="-514350">
              <a:buFont typeface="Calibri" pitchFamily="34" charset="0"/>
              <a:buAutoNum type="arabicParenR"/>
              <a:defRPr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arenR"/>
              <a:defRPr/>
            </a:pPr>
            <a:r>
              <a:rPr lang="en-US" dirty="0" smtClean="0"/>
              <a:t>Learn </a:t>
            </a:r>
            <a:r>
              <a:rPr lang="en-US" dirty="0" smtClean="0"/>
              <a:t>scores for all possible feature values</a:t>
            </a:r>
            <a:endParaRPr lang="en-US" dirty="0" smtClean="0"/>
          </a:p>
          <a:p>
            <a:pPr marL="914400" lvl="1" indent="-514350">
              <a:buFont typeface="Calibri" pitchFamily="34" charset="0"/>
              <a:buAutoNum type="alphaLcParenR"/>
              <a:defRPr/>
            </a:pPr>
            <a:r>
              <a:rPr lang="en-US" dirty="0" smtClean="0"/>
              <a:t>Compute </a:t>
            </a:r>
            <a:r>
              <a:rPr lang="en-US" dirty="0" smtClean="0"/>
              <a:t>ratios of histograms by counting for positive and negative examples</a:t>
            </a:r>
          </a:p>
          <a:p>
            <a:pPr marL="914400" lvl="1" indent="-514350">
              <a:buFont typeface="Calibri" pitchFamily="34" charset="0"/>
              <a:buAutoNum type="alphaLcParenR"/>
              <a:defRPr/>
            </a:pPr>
            <a:r>
              <a:rPr lang="en-US" dirty="0" smtClean="0"/>
              <a:t>Reweight examples using </a:t>
            </a:r>
            <a:r>
              <a:rPr lang="en-US" dirty="0" err="1" smtClean="0"/>
              <a:t>Adaboost</a:t>
            </a:r>
            <a:endParaRPr lang="en-US" dirty="0" smtClean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arenR"/>
              <a:defRPr/>
            </a:pPr>
            <a:r>
              <a:rPr lang="en-US" dirty="0" smtClean="0"/>
              <a:t> </a:t>
            </a:r>
            <a:r>
              <a:rPr lang="en-US" dirty="0" smtClean="0"/>
              <a:t>Get </a:t>
            </a:r>
            <a:r>
              <a:rPr lang="en-US" dirty="0" smtClean="0"/>
              <a:t>high-scoring </a:t>
            </a:r>
            <a:r>
              <a:rPr lang="en-US" dirty="0" smtClean="0"/>
              <a:t>negative examples (bootstrapping)</a:t>
            </a:r>
          </a:p>
          <a:p>
            <a:pPr marL="514350" indent="-514350">
              <a:buFont typeface="Calibri" pitchFamily="34" charset="0"/>
              <a:buAutoNum type="arabicParenR"/>
              <a:defRPr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arenR"/>
              <a:defRPr/>
            </a:pPr>
            <a:endParaRPr lang="en-US" dirty="0" smtClean="0"/>
          </a:p>
        </p:txBody>
      </p:sp>
      <p:sp>
        <p:nvSpPr>
          <p:cNvPr id="11" name="Curved Right Arrow 10"/>
          <p:cNvSpPr/>
          <p:nvPr/>
        </p:nvSpPr>
        <p:spPr>
          <a:xfrm flipV="1">
            <a:off x="57539" y="2971800"/>
            <a:ext cx="457200" cy="3124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multiple viewpoints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066800" y="3429000"/>
            <a:ext cx="6705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Train new detector for each viewpoint.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47704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65738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en-US" sz="2800" dirty="0" smtClean="0"/>
              <a:t>Processing:</a:t>
            </a:r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US" sz="2400" dirty="0" smtClean="0"/>
              <a:t>Lighting correction (optional)</a:t>
            </a:r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US" sz="2400" dirty="0" smtClean="0"/>
              <a:t>Compute wavelet coefficients, quantize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z="2800" dirty="0" smtClean="0"/>
              <a:t>Slide window over each position/scale (2 pixels, 2</a:t>
            </a:r>
            <a:r>
              <a:rPr lang="en-US" sz="2800" baseline="30000" dirty="0" smtClean="0"/>
              <a:t>1/4</a:t>
            </a:r>
            <a:r>
              <a:rPr lang="en-US" sz="2800" dirty="0" smtClean="0"/>
              <a:t> scale) </a:t>
            </a:r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US" sz="2400" dirty="0" smtClean="0"/>
              <a:t>Compute </a:t>
            </a:r>
            <a:r>
              <a:rPr lang="en-US" sz="2400" dirty="0" smtClean="0"/>
              <a:t>feature</a:t>
            </a:r>
            <a:r>
              <a:rPr lang="en-US" sz="2400" dirty="0" smtClean="0"/>
              <a:t> </a:t>
            </a:r>
            <a:r>
              <a:rPr lang="en-US" sz="2400" dirty="0" smtClean="0"/>
              <a:t>values</a:t>
            </a:r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US" sz="2400" dirty="0" smtClean="0"/>
              <a:t>Look up scores</a:t>
            </a:r>
            <a:endParaRPr lang="en-US" sz="2400" dirty="0" smtClean="0"/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US" sz="2400" dirty="0" smtClean="0"/>
              <a:t>Sum </a:t>
            </a:r>
            <a:r>
              <a:rPr lang="en-US" sz="2400" dirty="0" smtClean="0"/>
              <a:t>scores over features</a:t>
            </a:r>
            <a:endParaRPr lang="en-US" sz="2400" dirty="0" smtClean="0"/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US" sz="2400" dirty="0" smtClean="0"/>
              <a:t>Threshold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z="2800" dirty="0" smtClean="0"/>
              <a:t>Use faster classifier to prune patches (cascade…more on this later)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z="2800" dirty="0" smtClean="0"/>
              <a:t>Non-maximum suppression</a:t>
            </a:r>
          </a:p>
          <a:p>
            <a:pPr marL="514350" indent="-514350">
              <a:buFont typeface="Calibri" pitchFamily="34" charset="0"/>
              <a:buAutoNum type="arabicParenR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faces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133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29400" y="4267200"/>
            <a:ext cx="1981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3981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419600" y="4648200"/>
            <a:ext cx="436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208 images with 441 faces, 347 in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cars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40767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19400"/>
            <a:ext cx="3219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faces today</a:t>
            </a:r>
          </a:p>
        </p:txBody>
      </p:sp>
      <p:pic>
        <p:nvPicPr>
          <p:cNvPr id="1945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40909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276600" y="6324600"/>
            <a:ext cx="265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http://demo.pittpatt.com/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Remember to e-mail project descriptions (by Thurs) and talk to Ian or me (by Fri)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Clarifications about the homework?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Viola-Jones sliding window detector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b="1" dirty="0" smtClean="0"/>
              <a:t>Fast</a:t>
            </a:r>
            <a:r>
              <a:rPr lang="en-US" dirty="0" smtClean="0"/>
              <a:t> </a:t>
            </a:r>
            <a:r>
              <a:rPr lang="en-US" dirty="0" smtClean="0"/>
              <a:t>detection through two </a:t>
            </a:r>
            <a:r>
              <a:rPr lang="en-US" dirty="0" smtClean="0"/>
              <a:t>mechanisms</a:t>
            </a:r>
            <a:endParaRPr lang="en-US" dirty="0" smtClean="0"/>
          </a:p>
          <a:p>
            <a:r>
              <a:rPr lang="en-US" dirty="0" smtClean="0"/>
              <a:t>Quickly eliminate unlikely windows</a:t>
            </a:r>
          </a:p>
          <a:p>
            <a:r>
              <a:rPr lang="en-US" dirty="0" smtClean="0"/>
              <a:t>Use features that are fast to compute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6488113"/>
            <a:ext cx="8799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Viola and Jones. </a:t>
            </a:r>
            <a:r>
              <a:rPr lang="en-US" sz="1600" u="sng">
                <a:hlinkClick r:id="rId2"/>
              </a:rPr>
              <a:t>Rapid Object Detection using a Boosted Cascade of Simple Features</a:t>
            </a:r>
            <a:r>
              <a:rPr lang="en-US" sz="1600"/>
              <a:t> (2001).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Cascade for Fast Detection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447800"/>
            <a:ext cx="8763000" cy="2732088"/>
            <a:chOff x="381000" y="1447800"/>
            <a:chExt cx="8763000" cy="2732088"/>
          </a:xfrm>
        </p:grpSpPr>
        <p:sp>
          <p:nvSpPr>
            <p:cNvPr id="4" name="Rectangle 3"/>
            <p:cNvSpPr/>
            <p:nvPr/>
          </p:nvSpPr>
          <p:spPr>
            <a:xfrm>
              <a:off x="381000" y="14478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16002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7526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19050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2057400"/>
              <a:ext cx="838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0"/>
            <p:cNvSpPr txBox="1">
              <a:spLocks noChangeArrowheads="1"/>
            </p:cNvSpPr>
            <p:nvPr/>
          </p:nvSpPr>
          <p:spPr bwMode="auto">
            <a:xfrm>
              <a:off x="762000" y="3352800"/>
              <a:ext cx="11969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Examples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84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(x) &gt; t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781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905000" y="2057400"/>
              <a:ext cx="381000" cy="4572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15"/>
            <p:cNvSpPr txBox="1">
              <a:spLocks noChangeArrowheads="1"/>
            </p:cNvSpPr>
            <p:nvPr/>
          </p:nvSpPr>
          <p:spPr bwMode="auto">
            <a:xfrm>
              <a:off x="2743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84" name="TextBox 16"/>
            <p:cNvSpPr txBox="1">
              <a:spLocks noChangeArrowheads="1"/>
            </p:cNvSpPr>
            <p:nvPr/>
          </p:nvSpPr>
          <p:spPr bwMode="auto">
            <a:xfrm>
              <a:off x="3352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32785" name="TextBox 1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11675" y="1768475"/>
              <a:ext cx="1279525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(x) &gt; t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53200" y="1752600"/>
              <a:ext cx="1295400" cy="1066800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</a:t>
              </a:r>
              <a:r>
                <a:rPr lang="en-US" baseline="-25000" dirty="0">
                  <a:solidFill>
                    <a:schemeClr val="tx1"/>
                  </a:solidFill>
                </a:rPr>
                <a:t>N</a:t>
              </a:r>
              <a:r>
                <a:rPr lang="en-US" dirty="0">
                  <a:solidFill>
                    <a:schemeClr val="tx1"/>
                  </a:solidFill>
                </a:rPr>
                <a:t>(x) &gt; </a:t>
              </a:r>
              <a:r>
                <a:rPr lang="en-US" dirty="0" err="1">
                  <a:solidFill>
                    <a:schemeClr val="tx1"/>
                  </a:solidFill>
                </a:rPr>
                <a:t>t</a:t>
              </a:r>
              <a:r>
                <a:rPr lang="en-US" baseline="-25000" dirty="0" err="1">
                  <a:solidFill>
                    <a:schemeClr val="tx1"/>
                  </a:solidFill>
                </a:rPr>
                <a:t>N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7924800" y="2133600"/>
              <a:ext cx="5334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560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32790" name="TextBox 22"/>
            <p:cNvSpPr txBox="1">
              <a:spLocks noChangeArrowheads="1"/>
            </p:cNvSpPr>
            <p:nvPr/>
          </p:nvSpPr>
          <p:spPr bwMode="auto">
            <a:xfrm>
              <a:off x="5883275" y="1981200"/>
              <a:ext cx="5445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32791" name="TextBox 23"/>
            <p:cNvSpPr txBox="1">
              <a:spLocks noChangeArrowheads="1"/>
            </p:cNvSpPr>
            <p:nvPr/>
          </p:nvSpPr>
          <p:spPr bwMode="auto">
            <a:xfrm>
              <a:off x="8447088" y="2209800"/>
              <a:ext cx="696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Pass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4686300" y="31623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3" name="TextBox 25"/>
            <p:cNvSpPr txBox="1">
              <a:spLocks noChangeArrowheads="1"/>
            </p:cNvSpPr>
            <p:nvPr/>
          </p:nvSpPr>
          <p:spPr bwMode="auto">
            <a:xfrm>
              <a:off x="4648200" y="38100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94" name="TextBox 26"/>
            <p:cNvSpPr txBox="1">
              <a:spLocks noChangeArrowheads="1"/>
            </p:cNvSpPr>
            <p:nvPr/>
          </p:nvSpPr>
          <p:spPr bwMode="auto">
            <a:xfrm>
              <a:off x="5257800" y="30480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6819900" y="3086100"/>
              <a:ext cx="762000" cy="381000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6" name="TextBox 28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838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32797" name="TextBox 29"/>
            <p:cNvSpPr txBox="1">
              <a:spLocks noChangeArrowheads="1"/>
            </p:cNvSpPr>
            <p:nvPr/>
          </p:nvSpPr>
          <p:spPr bwMode="auto">
            <a:xfrm>
              <a:off x="7391400" y="2971800"/>
              <a:ext cx="479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</p:grpSp>
      <p:sp>
        <p:nvSpPr>
          <p:cNvPr id="338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Choose threshold for low false negative rate</a:t>
            </a:r>
          </a:p>
          <a:p>
            <a:pPr>
              <a:defRPr/>
            </a:pPr>
            <a:r>
              <a:rPr lang="en-US" sz="2800" dirty="0" smtClean="0"/>
              <a:t>Fast classifiers early in cascade</a:t>
            </a:r>
          </a:p>
          <a:p>
            <a:pPr>
              <a:defRPr/>
            </a:pPr>
            <a:r>
              <a:rPr lang="en-US" sz="2800" dirty="0" smtClean="0"/>
              <a:t>Slow classifiers later, but most examples don’t get there</a:t>
            </a:r>
          </a:p>
          <a:p>
            <a:pPr lvl="1">
              <a:buFont typeface="Arial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that are fast to compute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Haar</a:t>
            </a:r>
            <a:r>
              <a:rPr lang="en-US" dirty="0" smtClean="0"/>
              <a:t>-like features”</a:t>
            </a:r>
          </a:p>
          <a:p>
            <a:pPr lvl="1"/>
            <a:r>
              <a:rPr lang="en-US" dirty="0" smtClean="0"/>
              <a:t>Differences of sums of intensity</a:t>
            </a:r>
          </a:p>
          <a:p>
            <a:pPr lvl="1"/>
            <a:r>
              <a:rPr lang="en-US" dirty="0" smtClean="0"/>
              <a:t>Thousands, computed at various positions and scales within detection window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9600" y="4953000"/>
            <a:ext cx="3048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4953000"/>
            <a:ext cx="304800" cy="4572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143000" y="5181600"/>
            <a:ext cx="1295400" cy="228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143000" y="4953000"/>
            <a:ext cx="1295400" cy="2286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886200" y="4800600"/>
            <a:ext cx="4572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886200" y="51054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0292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800600" y="4724400"/>
            <a:ext cx="228600" cy="685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886200" y="4495800"/>
            <a:ext cx="4572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572000" y="4724400"/>
            <a:ext cx="228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705600" y="48006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6705600" y="51054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7086600" y="4800600"/>
            <a:ext cx="381000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086600" y="5105400"/>
            <a:ext cx="381000" cy="3048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924800" y="48768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696200" y="48768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7696200" y="4343400"/>
            <a:ext cx="228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7924800" y="4343400"/>
            <a:ext cx="228600" cy="5334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0" y="5562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Two-rectangle features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276600" y="556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Three-rectangle features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172200" y="55626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Etc.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228600" y="4572000"/>
            <a:ext cx="39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533400" y="4572000"/>
            <a:ext cx="44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Integral Images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ii = cumsum(cumsum(Im, 1), 2)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5600" y="1828800"/>
            <a:ext cx="2286000" cy="1600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5600" y="1828800"/>
            <a:ext cx="1066800" cy="838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886200" y="259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38600" y="2667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</a:rPr>
              <a:t>x, y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3505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ii(</a:t>
            </a:r>
            <a:r>
              <a:rPr lang="en-US" kern="0" dirty="0" err="1">
                <a:solidFill>
                  <a:sysClr val="windowText" lastClr="000000"/>
                </a:solidFill>
              </a:rPr>
              <a:t>x,y</a:t>
            </a:r>
            <a:r>
              <a:rPr lang="en-US" kern="0" dirty="0">
                <a:solidFill>
                  <a:sysClr val="windowText" lastClr="000000"/>
                </a:solidFill>
              </a:rPr>
              <a:t>) = Sum of the values in the grey region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3132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0" y="5791200"/>
            <a:ext cx="296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compute A+D-B-C?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472440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compute B-A?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Feature selection with </a:t>
            </a:r>
            <a:r>
              <a:rPr lang="en-US" sz="3600" dirty="0" err="1" smtClean="0"/>
              <a:t>Adaboost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Create a large pool of </a:t>
            </a:r>
            <a:r>
              <a:rPr lang="en-US" dirty="0" smtClean="0"/>
              <a:t>features </a:t>
            </a:r>
            <a:r>
              <a:rPr lang="en-US" dirty="0" smtClean="0"/>
              <a:t>(180K)</a:t>
            </a:r>
          </a:p>
          <a:p>
            <a:r>
              <a:rPr lang="en-US" dirty="0" smtClean="0"/>
              <a:t>Select features that are discriminative and work well together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Weak learner” = feature + threshold + parity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Choose weak learner that minimizes error on the weighted training set</a:t>
            </a:r>
          </a:p>
          <a:p>
            <a:pPr lvl="1"/>
            <a:r>
              <a:rPr lang="en-US" dirty="0" smtClean="0"/>
              <a:t>Reweight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29012"/>
            <a:ext cx="38798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6225"/>
            <a:ext cx="45053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Interpretations of Adaboost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Additive logistic regression (Friedman et al. 2000)</a:t>
            </a:r>
          </a:p>
          <a:p>
            <a:pPr lvl="1"/>
            <a:r>
              <a:rPr lang="en-US" smtClean="0"/>
              <a:t>LogitBoost from Collins et al. 2002 does this more explicitly</a:t>
            </a:r>
          </a:p>
          <a:p>
            <a:r>
              <a:rPr lang="en-US" smtClean="0"/>
              <a:t>Margin maximization (Schapire et al. 1998)</a:t>
            </a:r>
          </a:p>
          <a:p>
            <a:pPr lvl="1"/>
            <a:r>
              <a:rPr lang="en-US" smtClean="0"/>
              <a:t>Ratch and Warmuth 2002 do this more explicitly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 selected features</a:t>
            </a:r>
            <a:endParaRPr lang="en-US" dirty="0"/>
          </a:p>
        </p:txBody>
      </p:sp>
      <p:pic>
        <p:nvPicPr>
          <p:cNvPr id="100354" name="Picture 2" descr="http://learning.cis.upenn.edu/cis520_fall2009/uploads/Lectures/viola_jones_firs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21982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Viola-Jones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38 stages with 1, 10, 25, 50 … features</a:t>
            </a:r>
          </a:p>
          <a:p>
            <a:pPr lvl="1">
              <a:defRPr/>
            </a:pPr>
            <a:r>
              <a:rPr lang="en-US" sz="2400" dirty="0" smtClean="0"/>
              <a:t>6061 total used out of 180K candidates</a:t>
            </a:r>
          </a:p>
          <a:p>
            <a:pPr lvl="1">
              <a:defRPr/>
            </a:pPr>
            <a:r>
              <a:rPr lang="en-US" sz="2400" dirty="0" smtClean="0"/>
              <a:t>10 features evaluated on average</a:t>
            </a:r>
          </a:p>
          <a:p>
            <a:pPr>
              <a:defRPr/>
            </a:pPr>
            <a:r>
              <a:rPr lang="en-US" sz="2800" dirty="0" smtClean="0"/>
              <a:t>Examples</a:t>
            </a:r>
          </a:p>
          <a:p>
            <a:pPr lvl="1">
              <a:defRPr/>
            </a:pPr>
            <a:r>
              <a:rPr lang="en-US" sz="2400" dirty="0" smtClean="0"/>
              <a:t>4916 positive examples</a:t>
            </a:r>
          </a:p>
          <a:p>
            <a:pPr lvl="1">
              <a:defRPr/>
            </a:pPr>
            <a:r>
              <a:rPr lang="en-US" sz="2400" dirty="0" smtClean="0"/>
              <a:t>10000 negative examples collected after each stage</a:t>
            </a:r>
          </a:p>
          <a:p>
            <a:pPr>
              <a:defRPr/>
            </a:pPr>
            <a:r>
              <a:rPr lang="en-US" sz="2800" dirty="0" smtClean="0"/>
              <a:t>Scanning</a:t>
            </a:r>
          </a:p>
          <a:p>
            <a:pPr lvl="1">
              <a:defRPr/>
            </a:pPr>
            <a:r>
              <a:rPr lang="en-US" sz="2400" dirty="0" smtClean="0"/>
              <a:t>Scale detector rather than image</a:t>
            </a:r>
          </a:p>
          <a:p>
            <a:pPr lvl="1">
              <a:defRPr/>
            </a:pPr>
            <a:r>
              <a:rPr lang="en-US" sz="2400" dirty="0" smtClean="0"/>
              <a:t>Scale steps = 1.25, Translation 1.0*s to 1.5*s</a:t>
            </a:r>
          </a:p>
          <a:p>
            <a:pPr>
              <a:defRPr/>
            </a:pPr>
            <a:r>
              <a:rPr lang="en-US" sz="2800" dirty="0" smtClean="0"/>
              <a:t>Non-max suppression: average coordinates of overlapping boxes</a:t>
            </a:r>
          </a:p>
          <a:p>
            <a:pPr>
              <a:defRPr/>
            </a:pPr>
            <a:r>
              <a:rPr lang="en-US" sz="2800" dirty="0" smtClean="0"/>
              <a:t>Train 3 classifiers and take vote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Viola Jones Results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226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76676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124200" y="6248400"/>
            <a:ext cx="268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MIT + CMU face dataset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class: Object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Statistical template matching with sliding window detector</a:t>
            </a:r>
          </a:p>
          <a:p>
            <a:pPr lvl="1"/>
            <a:r>
              <a:rPr lang="en-US" dirty="0" err="1" smtClean="0"/>
              <a:t>Schneiderman</a:t>
            </a:r>
            <a:r>
              <a:rPr lang="en-US" dirty="0" smtClean="0"/>
              <a:t> Kanade detector</a:t>
            </a:r>
          </a:p>
          <a:p>
            <a:pPr lvl="1"/>
            <a:r>
              <a:rPr lang="en-US" dirty="0" smtClean="0"/>
              <a:t>Viola Jones detector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Broader overview of object category detection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Schneiderman later results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4133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533525" y="3771900"/>
            <a:ext cx="1963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Viola-Jones 2001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1609725" y="40767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Roth et al. 1999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1762125" y="43053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Schneiderman-Kanade 2000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1304925" y="2933700"/>
            <a:ext cx="224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Schneiderman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Speed: frontal face detector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3600" smtClean="0"/>
          </a:p>
          <a:p>
            <a:endParaRPr lang="en-US" sz="3600" smtClean="0"/>
          </a:p>
          <a:p>
            <a:r>
              <a:rPr lang="en-US" sz="3600" smtClean="0"/>
              <a:t>Schneiderman-Kanade (2000): 5 seconds</a:t>
            </a:r>
          </a:p>
          <a:p>
            <a:endParaRPr lang="en-US" sz="3600" smtClean="0"/>
          </a:p>
          <a:p>
            <a:endParaRPr lang="en-US" sz="3600" smtClean="0"/>
          </a:p>
          <a:p>
            <a:r>
              <a:rPr lang="en-US" sz="3600" smtClean="0"/>
              <a:t>Viola-Jones (2001): 15 fps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Strengths and Weaknesses of Statistical Template Approach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Strengths</a:t>
            </a:r>
          </a:p>
          <a:p>
            <a:r>
              <a:rPr lang="en-US" sz="2800" smtClean="0"/>
              <a:t>Works very well for non-deformable objects: faces, cars, upright pedestrians</a:t>
            </a:r>
          </a:p>
          <a:p>
            <a:r>
              <a:rPr lang="en-US" sz="2800" smtClean="0"/>
              <a:t>Fast detection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buFont typeface="Arial" charset="0"/>
              <a:buNone/>
            </a:pPr>
            <a:r>
              <a:rPr lang="en-US" sz="2800" smtClean="0"/>
              <a:t>Weaknesses</a:t>
            </a:r>
          </a:p>
          <a:p>
            <a:r>
              <a:rPr lang="en-US" sz="2800" smtClean="0"/>
              <a:t>Not so well for highly deformable objects</a:t>
            </a:r>
          </a:p>
          <a:p>
            <a:r>
              <a:rPr lang="en-US" sz="2800" smtClean="0"/>
              <a:t>Not robust to occlusion</a:t>
            </a:r>
          </a:p>
          <a:p>
            <a:r>
              <a:rPr lang="en-US" sz="2800" smtClean="0"/>
              <a:t>Requires lots of training data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Process of Object Recognition</a:t>
            </a:r>
            <a:endParaRPr lang="de-CH" dirty="0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2362200" y="1676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362200" y="28654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362200" y="4038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362200" y="52578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Resolution</a:t>
            </a:r>
          </a:p>
        </p:txBody>
      </p:sp>
      <p:sp>
        <p:nvSpPr>
          <p:cNvPr id="112" name="Down Arrow 111"/>
          <p:cNvSpPr/>
          <p:nvPr/>
        </p:nvSpPr>
        <p:spPr>
          <a:xfrm>
            <a:off x="3962400" y="2468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3962400" y="3611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3962400" y="47990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object parameters?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Statistical Template in Bounding Box</a:t>
            </a:r>
          </a:p>
          <a:p>
            <a:pPr marL="914400" lvl="1" indent="-514350"/>
            <a:r>
              <a:rPr lang="en-US" smtClean="0"/>
              <a:t>Object is some (x,y,w,h) in image</a:t>
            </a:r>
          </a:p>
          <a:p>
            <a:pPr marL="914400" lvl="1" indent="-514350"/>
            <a:r>
              <a:rPr lang="en-US" smtClean="0"/>
              <a:t>Features defined wrt bounding box coordinates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2209800" y="5334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5334000" y="5334000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Template Visualization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6831013" y="6550025"/>
            <a:ext cx="2312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Images from Felzenszwalb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Articulated parts model</a:t>
            </a:r>
          </a:p>
          <a:p>
            <a:pPr marL="914400" lvl="1" indent="-514350"/>
            <a:r>
              <a:rPr lang="en-US" smtClean="0"/>
              <a:t>Object is configuration of parts</a:t>
            </a:r>
          </a:p>
          <a:p>
            <a:pPr marL="914400" lvl="1" indent="-514350"/>
            <a:r>
              <a:rPr lang="en-US" smtClean="0"/>
              <a:t>Each part is detectable</a:t>
            </a:r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6831013" y="6550025"/>
            <a:ext cx="2312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Images from Felzenszwalb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31305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572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48025"/>
            <a:ext cx="50577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6869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3.	Hybrid template/parts model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914400" y="1828800"/>
            <a:ext cx="127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Detections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0" y="4724400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Template Visualization</a:t>
            </a:r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7134225" y="6581775"/>
            <a:ext cx="1871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Felzenszwalb et al.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an object model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4"/>
            </a:pPr>
            <a:r>
              <a:rPr lang="en-US" smtClean="0"/>
              <a:t>3D-ish model</a:t>
            </a:r>
          </a:p>
          <a:p>
            <a:pPr marL="514350" indent="-514350"/>
            <a:r>
              <a:rPr lang="en-US" smtClean="0"/>
              <a:t>Object is collection of 3D planar patches under affine transformation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51927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2819400"/>
            <a:ext cx="40751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724400" y="4572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2362200" y="1676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362200" y="28654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362200" y="4038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362200" y="52578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Resolution</a:t>
            </a:r>
          </a:p>
        </p:txBody>
      </p:sp>
      <p:sp>
        <p:nvSpPr>
          <p:cNvPr id="112" name="Down Arrow 111"/>
          <p:cNvSpPr/>
          <p:nvPr/>
        </p:nvSpPr>
        <p:spPr>
          <a:xfrm>
            <a:off x="3962400" y="2468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3962400" y="36115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3962400" y="47990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2895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 an alignment of the model to the image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Sliding window</a:t>
            </a:r>
          </a:p>
          <a:p>
            <a:pPr marL="914400" lvl="1" indent="-514350"/>
            <a:r>
              <a:rPr lang="en-US" smtClean="0"/>
              <a:t>Test patch at each location and scale</a:t>
            </a:r>
          </a:p>
        </p:txBody>
      </p:sp>
      <p:pic>
        <p:nvPicPr>
          <p:cNvPr id="39940" name="Picture 13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2590800"/>
            <a:ext cx="250825" cy="66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C 0.23525 -0.00556 0.46962 -0.01112 0.4684 0.00463 C 0.46719 0.0206 -0.00347 0.07106 -0.0066 0.0956 C -0.00955 0.12037 0.44965 0.13287 0.45 0.15254 C 0.45035 0.17222 -0.00469 0.19421 -0.00469 0.21388 C -0.00469 0.23356 0.45 0.25115 0.45 0.27083 C 0.45 0.29051 -0.00191 0.31944 -0.00469 0.33217 C -0.00729 0.3449 0.43143 0.33865 0.43351 0.34814 C 0.43559 0.35763 0.00521 0.37916 0.00816 0.38912 C 0.01129 0.39907 0.2316 0.40301 0.45191 0.4074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>
            <a:noAutofit/>
          </a:bodyPr>
          <a:lstStyle/>
          <a:p>
            <a:r>
              <a:rPr lang="en-US" sz="3600" smtClean="0"/>
              <a:t>Object category detection in computer vision</a:t>
            </a:r>
          </a:p>
        </p:txBody>
      </p:sp>
      <p:pic>
        <p:nvPicPr>
          <p:cNvPr id="32771" name="Picture 4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85800" y="838200"/>
            <a:ext cx="790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Goal: detect all pedestrians, cars, monkeys, etc in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Sliding window</a:t>
            </a:r>
          </a:p>
          <a:p>
            <a:pPr marL="914400" lvl="1" indent="-514350"/>
            <a:r>
              <a:rPr lang="en-US" smtClean="0"/>
              <a:t>Test patch at each location and scale</a:t>
            </a:r>
          </a:p>
          <a:p>
            <a:pPr marL="914400" lvl="1" indent="-514350"/>
            <a:endParaRPr lang="en-US" smtClean="0"/>
          </a:p>
        </p:txBody>
      </p:sp>
      <p:pic>
        <p:nvPicPr>
          <p:cNvPr id="40964" name="Picture 13" descr="p101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79688"/>
            <a:ext cx="30480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2590800"/>
            <a:ext cx="250825" cy="660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62 C 0.15504 -0.0051 0.31129 -0.00811 0.31007 0.00092 C 0.30938 0.01041 -0.00416 0.04051 -0.00625 0.05486 C -0.00798 0.06967 0.29792 0.07731 0.29809 0.08912 C 0.29827 0.10069 -0.00503 0.11365 -0.00503 0.12546 C -0.00503 0.13703 0.29809 0.14745 0.29809 0.15902 C 0.29809 0.17083 -0.00312 0.18819 -0.00503 0.1956 C -0.00677 0.20324 0.28559 0.1993 0.28698 0.20532 C 0.28854 0.21088 0.00156 0.22384 0.00365 0.22963 C 0.00573 0.23541 0.15243 0.23773 0.29931 0.24074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Voting from patches/keypoints</a:t>
            </a:r>
          </a:p>
          <a:p>
            <a:pPr marL="914400" lvl="1" indent="-514350">
              <a:buFont typeface="Arial" charset="0"/>
              <a:buNone/>
            </a:pPr>
            <a:endParaRPr lang="en-US" smtClean="0"/>
          </a:p>
        </p:txBody>
      </p:sp>
      <p:pic>
        <p:nvPicPr>
          <p:cNvPr id="41988" name="Picture 3" descr="t1f3l16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1076325" y="2614613"/>
            <a:ext cx="153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Interest Points</a:t>
            </a:r>
            <a:endParaRPr lang="en-GB" dirty="0">
              <a:latin typeface="+mj-lt"/>
            </a:endParaRPr>
          </a:p>
        </p:txBody>
      </p:sp>
      <p:pic>
        <p:nvPicPr>
          <p:cNvPr id="41990" name="Picture 5" descr="result-t1f3l16528-intp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790825" y="3816350"/>
            <a:ext cx="457200" cy="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9"/>
          <p:cNvSpPr txBox="1">
            <a:spLocks noChangeArrowheads="1"/>
          </p:cNvSpPr>
          <p:nvPr/>
        </p:nvSpPr>
        <p:spPr bwMode="auto">
          <a:xfrm>
            <a:off x="3048000" y="2438400"/>
            <a:ext cx="207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Matched Codebook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Entries</a:t>
            </a:r>
            <a:endParaRPr lang="en-GB" dirty="0">
              <a:latin typeface="+mj-lt"/>
            </a:endParaRPr>
          </a:p>
        </p:txBody>
      </p:sp>
      <p:pic>
        <p:nvPicPr>
          <p:cNvPr id="41993" name="Picture 10" descr="result-t1f3l16528-patch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550" y="3124200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5076825" y="381635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Text Box 14"/>
          <p:cNvSpPr txBox="1">
            <a:spLocks noChangeArrowheads="1"/>
          </p:cNvSpPr>
          <p:nvPr/>
        </p:nvSpPr>
        <p:spPr bwMode="auto">
          <a:xfrm>
            <a:off x="5715000" y="2438400"/>
            <a:ext cx="1382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Probabilistic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Voting</a:t>
            </a:r>
            <a:endParaRPr lang="en-GB" dirty="0">
              <a:latin typeface="+mj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2600" y="3124200"/>
            <a:ext cx="1800225" cy="1350963"/>
            <a:chOff x="3810" y="1026"/>
            <a:chExt cx="1134" cy="851"/>
          </a:xfrm>
        </p:grpSpPr>
        <p:pic>
          <p:nvPicPr>
            <p:cNvPr id="42062" name="Picture 16" descr="t1f3l16528-gr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" y="1026"/>
              <a:ext cx="1134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063" name="Line 17"/>
            <p:cNvSpPr>
              <a:spLocks noChangeShapeType="1"/>
            </p:cNvSpPr>
            <p:nvPr/>
          </p:nvSpPr>
          <p:spPr bwMode="auto">
            <a:xfrm flipH="1">
              <a:off x="4214" y="1160"/>
              <a:ext cx="27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Line 18"/>
            <p:cNvSpPr>
              <a:spLocks noChangeShapeType="1"/>
            </p:cNvSpPr>
            <p:nvPr/>
          </p:nvSpPr>
          <p:spPr bwMode="auto">
            <a:xfrm flipV="1">
              <a:off x="4173" y="1298"/>
              <a:ext cx="9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Oval 19"/>
            <p:cNvSpPr>
              <a:spLocks noChangeArrowheads="1"/>
            </p:cNvSpPr>
            <p:nvPr/>
          </p:nvSpPr>
          <p:spPr bwMode="auto">
            <a:xfrm>
              <a:off x="4189" y="1288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6" name="Oval 20"/>
            <p:cNvSpPr>
              <a:spLocks noChangeArrowheads="1"/>
            </p:cNvSpPr>
            <p:nvPr/>
          </p:nvSpPr>
          <p:spPr bwMode="auto">
            <a:xfrm>
              <a:off x="4744" y="1261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7" name="Oval 21"/>
            <p:cNvSpPr>
              <a:spLocks noChangeArrowheads="1"/>
            </p:cNvSpPr>
            <p:nvPr/>
          </p:nvSpPr>
          <p:spPr bwMode="auto">
            <a:xfrm>
              <a:off x="3919" y="1298"/>
              <a:ext cx="34" cy="3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8" name="Oval 22"/>
            <p:cNvSpPr>
              <a:spLocks noChangeArrowheads="1"/>
            </p:cNvSpPr>
            <p:nvPr/>
          </p:nvSpPr>
          <p:spPr bwMode="auto">
            <a:xfrm>
              <a:off x="4245" y="1272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69" name="Oval 23"/>
            <p:cNvSpPr>
              <a:spLocks noChangeArrowheads="1"/>
            </p:cNvSpPr>
            <p:nvPr/>
          </p:nvSpPr>
          <p:spPr bwMode="auto">
            <a:xfrm>
              <a:off x="4694" y="1276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0" name="Oval 24"/>
            <p:cNvSpPr>
              <a:spLocks noChangeArrowheads="1"/>
            </p:cNvSpPr>
            <p:nvPr/>
          </p:nvSpPr>
          <p:spPr bwMode="auto">
            <a:xfrm>
              <a:off x="4717" y="1309"/>
              <a:ext cx="45" cy="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1" name="Line 25"/>
            <p:cNvSpPr>
              <a:spLocks noChangeShapeType="1"/>
            </p:cNvSpPr>
            <p:nvPr/>
          </p:nvSpPr>
          <p:spPr bwMode="auto">
            <a:xfrm flipV="1">
              <a:off x="4748" y="1298"/>
              <a:ext cx="15" cy="1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Line 26"/>
            <p:cNvSpPr>
              <a:spLocks noChangeShapeType="1"/>
            </p:cNvSpPr>
            <p:nvPr/>
          </p:nvSpPr>
          <p:spPr bwMode="auto">
            <a:xfrm flipV="1">
              <a:off x="4672" y="1298"/>
              <a:ext cx="45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Line 27"/>
            <p:cNvSpPr>
              <a:spLocks noChangeShapeType="1"/>
            </p:cNvSpPr>
            <p:nvPr/>
          </p:nvSpPr>
          <p:spPr bwMode="auto">
            <a:xfrm flipH="1" flipV="1">
              <a:off x="3946" y="1321"/>
              <a:ext cx="231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Line 28"/>
            <p:cNvSpPr>
              <a:spLocks noChangeShapeType="1"/>
            </p:cNvSpPr>
            <p:nvPr/>
          </p:nvSpPr>
          <p:spPr bwMode="auto">
            <a:xfrm flipH="1" flipV="1">
              <a:off x="4558" y="1321"/>
              <a:ext cx="114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Oval 29"/>
            <p:cNvSpPr>
              <a:spLocks noChangeArrowheads="1"/>
            </p:cNvSpPr>
            <p:nvPr/>
          </p:nvSpPr>
          <p:spPr bwMode="auto">
            <a:xfrm>
              <a:off x="4537" y="1300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6" name="Oval 30"/>
            <p:cNvSpPr>
              <a:spLocks noChangeArrowheads="1"/>
            </p:cNvSpPr>
            <p:nvPr/>
          </p:nvSpPr>
          <p:spPr bwMode="auto">
            <a:xfrm>
              <a:off x="4894" y="1348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77" name="Line 31"/>
            <p:cNvSpPr>
              <a:spLocks noChangeShapeType="1"/>
            </p:cNvSpPr>
            <p:nvPr/>
          </p:nvSpPr>
          <p:spPr bwMode="auto">
            <a:xfrm flipV="1">
              <a:off x="4744" y="1366"/>
              <a:ext cx="155" cy="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Line 32"/>
            <p:cNvSpPr>
              <a:spLocks noChangeShapeType="1"/>
            </p:cNvSpPr>
            <p:nvPr/>
          </p:nvSpPr>
          <p:spPr bwMode="auto">
            <a:xfrm>
              <a:off x="4241" y="1152"/>
              <a:ext cx="159" cy="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Oval 33"/>
            <p:cNvSpPr>
              <a:spLocks noChangeArrowheads="1"/>
            </p:cNvSpPr>
            <p:nvPr/>
          </p:nvSpPr>
          <p:spPr bwMode="auto">
            <a:xfrm>
              <a:off x="4010" y="1241"/>
              <a:ext cx="34" cy="3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80" name="Oval 34"/>
            <p:cNvSpPr>
              <a:spLocks noChangeArrowheads="1"/>
            </p:cNvSpPr>
            <p:nvPr/>
          </p:nvSpPr>
          <p:spPr bwMode="auto">
            <a:xfrm>
              <a:off x="4397" y="1321"/>
              <a:ext cx="23" cy="2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081" name="Line 35"/>
            <p:cNvSpPr>
              <a:spLocks noChangeShapeType="1"/>
            </p:cNvSpPr>
            <p:nvPr/>
          </p:nvSpPr>
          <p:spPr bwMode="auto">
            <a:xfrm flipH="1">
              <a:off x="4037" y="1152"/>
              <a:ext cx="204" cy="1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82" name="Picture 36" descr="images5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7" y="1086"/>
              <a:ext cx="150" cy="1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3" name="Picture 37" descr="images17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71" y="1384"/>
              <a:ext cx="218" cy="2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4" name="Picture 38" descr="images25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8" y="1138"/>
              <a:ext cx="68" cy="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5" name="Picture 39" descr="images69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04" y="1442"/>
              <a:ext cx="127" cy="1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086" name="Picture 40" descr="images19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94" y="1391"/>
              <a:ext cx="114" cy="11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087" name="Line 41"/>
            <p:cNvSpPr>
              <a:spLocks noChangeShapeType="1"/>
            </p:cNvSpPr>
            <p:nvPr/>
          </p:nvSpPr>
          <p:spPr bwMode="auto">
            <a:xfrm>
              <a:off x="4725" y="1174"/>
              <a:ext cx="15" cy="1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97" name="Picture 42" descr="t1f3l16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18002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8" name="Line 44"/>
          <p:cNvSpPr>
            <a:spLocks noChangeShapeType="1"/>
          </p:cNvSpPr>
          <p:nvPr/>
        </p:nvSpPr>
        <p:spPr bwMode="auto">
          <a:xfrm>
            <a:off x="7439025" y="38100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" name="Text Box 46"/>
          <p:cNvSpPr txBox="1">
            <a:spLocks noChangeArrowheads="1"/>
          </p:cNvSpPr>
          <p:nvPr/>
        </p:nvSpPr>
        <p:spPr bwMode="auto">
          <a:xfrm>
            <a:off x="6781800" y="5359400"/>
            <a:ext cx="1706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3D Voting Space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(continuous)</a:t>
            </a:r>
            <a:endParaRPr lang="en-GB" dirty="0">
              <a:latin typeface="+mj-lt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943725" y="4465638"/>
            <a:ext cx="1693863" cy="1093787"/>
            <a:chOff x="4680" y="1871"/>
            <a:chExt cx="1067" cy="689"/>
          </a:xfrm>
        </p:grpSpPr>
        <p:sp>
          <p:nvSpPr>
            <p:cNvPr id="42002" name="Rectangle 48"/>
            <p:cNvSpPr>
              <a:spLocks noChangeAspect="1" noChangeArrowheads="1"/>
            </p:cNvSpPr>
            <p:nvPr/>
          </p:nvSpPr>
          <p:spPr bwMode="auto">
            <a:xfrm>
              <a:off x="4717" y="1933"/>
              <a:ext cx="885" cy="54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endParaRPr lang="de-CH"/>
            </a:p>
          </p:txBody>
        </p: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4680" y="1871"/>
              <a:ext cx="1067" cy="689"/>
              <a:chOff x="4680" y="1871"/>
              <a:chExt cx="1067" cy="689"/>
            </a:xfrm>
          </p:grpSpPr>
          <p:sp>
            <p:nvSpPr>
              <p:cNvPr id="42059" name="Text Box 50"/>
              <p:cNvSpPr txBox="1">
                <a:spLocks noChangeArrowheads="1"/>
              </p:cNvSpPr>
              <p:nvPr/>
            </p:nvSpPr>
            <p:spPr bwMode="auto">
              <a:xfrm>
                <a:off x="5583" y="2368"/>
                <a:ext cx="164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42060" name="Text Box 51"/>
              <p:cNvSpPr txBox="1">
                <a:spLocks noChangeArrowheads="1"/>
              </p:cNvSpPr>
              <p:nvPr/>
            </p:nvSpPr>
            <p:spPr bwMode="auto">
              <a:xfrm>
                <a:off x="4680" y="1871"/>
                <a:ext cx="164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42061" name="Text Box 52"/>
              <p:cNvSpPr txBox="1">
                <a:spLocks noChangeArrowheads="1"/>
              </p:cNvSpPr>
              <p:nvPr/>
            </p:nvSpPr>
            <p:spPr bwMode="auto">
              <a:xfrm>
                <a:off x="4694" y="2273"/>
                <a:ext cx="158" cy="192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4779" y="2047"/>
              <a:ext cx="873" cy="398"/>
              <a:chOff x="4779" y="2047"/>
              <a:chExt cx="873" cy="398"/>
            </a:xfrm>
          </p:grpSpPr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4779" y="2047"/>
                <a:ext cx="873" cy="398"/>
                <a:chOff x="4779" y="2047"/>
                <a:chExt cx="873" cy="398"/>
              </a:xfrm>
            </p:grpSpPr>
            <p:grpSp>
              <p:nvGrpSpPr>
                <p:cNvPr id="7" name="Group 55"/>
                <p:cNvGrpSpPr>
                  <a:grpSpLocks/>
                </p:cNvGrpSpPr>
                <p:nvPr/>
              </p:nvGrpSpPr>
              <p:grpSpPr bwMode="auto">
                <a:xfrm>
                  <a:off x="5102" y="2204"/>
                  <a:ext cx="545" cy="50"/>
                  <a:chOff x="5102" y="2204"/>
                  <a:chExt cx="545" cy="50"/>
                </a:xfrm>
              </p:grpSpPr>
              <p:sp>
                <p:nvSpPr>
                  <p:cNvPr id="4205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102" y="2204"/>
                    <a:ext cx="38" cy="36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4205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125" y="2208"/>
                    <a:ext cx="38" cy="35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4205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5609" y="2219"/>
                    <a:ext cx="38" cy="35"/>
                  </a:xfrm>
                  <a:prstGeom prst="ellipse">
                    <a:avLst/>
                  </a:prstGeom>
                  <a:solidFill>
                    <a:srgbClr val="33CC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</p:grpSp>
            <p:sp>
              <p:nvSpPr>
                <p:cNvPr id="42013" name="Oval 59"/>
                <p:cNvSpPr>
                  <a:spLocks noChangeArrowheads="1"/>
                </p:cNvSpPr>
                <p:nvPr/>
              </p:nvSpPr>
              <p:spPr bwMode="auto">
                <a:xfrm>
                  <a:off x="4964" y="2153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4" name="Oval 60"/>
                <p:cNvSpPr>
                  <a:spLocks noChangeArrowheads="1"/>
                </p:cNvSpPr>
                <p:nvPr/>
              </p:nvSpPr>
              <p:spPr bwMode="auto">
                <a:xfrm>
                  <a:off x="5609" y="2218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5" name="Oval 61"/>
                <p:cNvSpPr>
                  <a:spLocks noChangeArrowheads="1"/>
                </p:cNvSpPr>
                <p:nvPr/>
              </p:nvSpPr>
              <p:spPr bwMode="auto">
                <a:xfrm>
                  <a:off x="4941" y="2150"/>
                  <a:ext cx="38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6" name="Oval 62"/>
                <p:cNvSpPr>
                  <a:spLocks noChangeArrowheads="1"/>
                </p:cNvSpPr>
                <p:nvPr/>
              </p:nvSpPr>
              <p:spPr bwMode="auto">
                <a:xfrm>
                  <a:off x="4887" y="2100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7" name="Oval 63"/>
                <p:cNvSpPr>
                  <a:spLocks noChangeArrowheads="1"/>
                </p:cNvSpPr>
                <p:nvPr/>
              </p:nvSpPr>
              <p:spPr bwMode="auto">
                <a:xfrm>
                  <a:off x="4906" y="218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8" name="Oval 64"/>
                <p:cNvSpPr>
                  <a:spLocks noChangeArrowheads="1"/>
                </p:cNvSpPr>
                <p:nvPr/>
              </p:nvSpPr>
              <p:spPr bwMode="auto">
                <a:xfrm>
                  <a:off x="4925" y="2100"/>
                  <a:ext cx="48" cy="4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19" name="Oval 65"/>
                <p:cNvSpPr>
                  <a:spLocks noChangeArrowheads="1"/>
                </p:cNvSpPr>
                <p:nvPr/>
              </p:nvSpPr>
              <p:spPr bwMode="auto">
                <a:xfrm>
                  <a:off x="4983" y="218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0" name="Oval 66"/>
                <p:cNvSpPr>
                  <a:spLocks noChangeArrowheads="1"/>
                </p:cNvSpPr>
                <p:nvPr/>
              </p:nvSpPr>
              <p:spPr bwMode="auto">
                <a:xfrm>
                  <a:off x="4944" y="2118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1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868" y="2153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2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5002" y="2136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3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5363" y="2231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4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623" y="2243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5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497" y="2125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6" name="Oval 72"/>
                <p:cNvSpPr>
                  <a:spLocks noChangeArrowheads="1"/>
                </p:cNvSpPr>
                <p:nvPr/>
              </p:nvSpPr>
              <p:spPr bwMode="auto">
                <a:xfrm>
                  <a:off x="4944" y="2189"/>
                  <a:ext cx="39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7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779" y="2083"/>
                  <a:ext cx="28" cy="2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8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894" y="2225"/>
                  <a:ext cx="28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29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5010" y="2296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0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5585" y="220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1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5144" y="2048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5002" y="2171"/>
                  <a:ext cx="39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3" name="Oval 79"/>
                <p:cNvSpPr>
                  <a:spLocks noChangeArrowheads="1"/>
                </p:cNvSpPr>
                <p:nvPr/>
              </p:nvSpPr>
              <p:spPr bwMode="auto">
                <a:xfrm>
                  <a:off x="5002" y="2100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4" name="Oval 80"/>
                <p:cNvSpPr>
                  <a:spLocks noChangeArrowheads="1"/>
                </p:cNvSpPr>
                <p:nvPr/>
              </p:nvSpPr>
              <p:spPr bwMode="auto">
                <a:xfrm>
                  <a:off x="5535" y="2284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5" name="Oval 81"/>
                <p:cNvSpPr>
                  <a:spLocks noChangeArrowheads="1"/>
                </p:cNvSpPr>
                <p:nvPr/>
              </p:nvSpPr>
              <p:spPr bwMode="auto">
                <a:xfrm>
                  <a:off x="5604" y="2172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4779" y="2278"/>
                  <a:ext cx="28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4868" y="204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8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5221" y="2420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39" name="Oval 85"/>
                <p:cNvSpPr>
                  <a:spLocks noChangeArrowheads="1"/>
                </p:cNvSpPr>
                <p:nvPr/>
              </p:nvSpPr>
              <p:spPr bwMode="auto">
                <a:xfrm>
                  <a:off x="5480" y="2204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0" name="Oval 86"/>
                <p:cNvSpPr>
                  <a:spLocks noChangeArrowheads="1"/>
                </p:cNvSpPr>
                <p:nvPr/>
              </p:nvSpPr>
              <p:spPr bwMode="auto">
                <a:xfrm>
                  <a:off x="5457" y="2201"/>
                  <a:ext cx="38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1" name="Oval 87"/>
                <p:cNvSpPr>
                  <a:spLocks noChangeArrowheads="1"/>
                </p:cNvSpPr>
                <p:nvPr/>
              </p:nvSpPr>
              <p:spPr bwMode="auto">
                <a:xfrm>
                  <a:off x="5403" y="2151"/>
                  <a:ext cx="38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2" name="Oval 88"/>
                <p:cNvSpPr>
                  <a:spLocks noChangeArrowheads="1"/>
                </p:cNvSpPr>
                <p:nvPr/>
              </p:nvSpPr>
              <p:spPr bwMode="auto">
                <a:xfrm>
                  <a:off x="5422" y="2240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3" name="Oval 89"/>
                <p:cNvSpPr>
                  <a:spLocks noChangeArrowheads="1"/>
                </p:cNvSpPr>
                <p:nvPr/>
              </p:nvSpPr>
              <p:spPr bwMode="auto">
                <a:xfrm>
                  <a:off x="5441" y="2151"/>
                  <a:ext cx="48" cy="4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4" name="Oval 90"/>
                <p:cNvSpPr>
                  <a:spLocks noChangeArrowheads="1"/>
                </p:cNvSpPr>
                <p:nvPr/>
              </p:nvSpPr>
              <p:spPr bwMode="auto">
                <a:xfrm>
                  <a:off x="5499" y="2240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5" name="Oval 91"/>
                <p:cNvSpPr>
                  <a:spLocks noChangeArrowheads="1"/>
                </p:cNvSpPr>
                <p:nvPr/>
              </p:nvSpPr>
              <p:spPr bwMode="auto">
                <a:xfrm>
                  <a:off x="5460" y="2169"/>
                  <a:ext cx="48" cy="44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6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5384" y="2204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7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5518" y="2187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8" name="Oval 94"/>
                <p:cNvSpPr>
                  <a:spLocks noChangeArrowheads="1"/>
                </p:cNvSpPr>
                <p:nvPr/>
              </p:nvSpPr>
              <p:spPr bwMode="auto">
                <a:xfrm>
                  <a:off x="5460" y="2240"/>
                  <a:ext cx="39" cy="3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4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5518" y="2222"/>
                  <a:ext cx="39" cy="36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0" name="Oval 96"/>
                <p:cNvSpPr>
                  <a:spLocks noChangeArrowheads="1"/>
                </p:cNvSpPr>
                <p:nvPr/>
              </p:nvSpPr>
              <p:spPr bwMode="auto">
                <a:xfrm>
                  <a:off x="5518" y="2151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1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1" y="2095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5304" y="2299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5621" y="2050"/>
                  <a:ext cx="27" cy="25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4" name="Oval 100"/>
                <p:cNvSpPr>
                  <a:spLocks noChangeArrowheads="1"/>
                </p:cNvSpPr>
                <p:nvPr/>
              </p:nvSpPr>
              <p:spPr bwMode="auto">
                <a:xfrm>
                  <a:off x="5236" y="2073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2055" name="Oval 101"/>
                <p:cNvSpPr>
                  <a:spLocks noChangeArrowheads="1"/>
                </p:cNvSpPr>
                <p:nvPr/>
              </p:nvSpPr>
              <p:spPr bwMode="auto">
                <a:xfrm>
                  <a:off x="5304" y="2345"/>
                  <a:ext cx="44" cy="40"/>
                </a:xfrm>
                <a:prstGeom prst="ellipse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>
                <a:off x="4905" y="2092"/>
                <a:ext cx="159" cy="321"/>
                <a:chOff x="4905" y="2092"/>
                <a:chExt cx="159" cy="321"/>
              </a:xfrm>
            </p:grpSpPr>
            <p:sp>
              <p:nvSpPr>
                <p:cNvPr id="42010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4986" y="2251"/>
                  <a:ext cx="0" cy="162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11" name="Oval 104"/>
                <p:cNvSpPr>
                  <a:spLocks noChangeArrowheads="1"/>
                </p:cNvSpPr>
                <p:nvPr/>
              </p:nvSpPr>
              <p:spPr bwMode="auto">
                <a:xfrm>
                  <a:off x="4905" y="2092"/>
                  <a:ext cx="159" cy="159"/>
                </a:xfrm>
                <a:prstGeom prst="ellips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de-CH"/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5424" y="2156"/>
                <a:ext cx="136" cy="284"/>
                <a:chOff x="5424" y="2156"/>
                <a:chExt cx="136" cy="284"/>
              </a:xfrm>
            </p:grpSpPr>
            <p:sp>
              <p:nvSpPr>
                <p:cNvPr id="42008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492" y="2296"/>
                  <a:ext cx="0" cy="144"/>
                </a:xfrm>
                <a:prstGeom prst="line">
                  <a:avLst/>
                </a:prstGeom>
                <a:noFill/>
                <a:ln w="635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09" name="Oval 107"/>
                <p:cNvSpPr>
                  <a:spLocks noChangeArrowheads="1"/>
                </p:cNvSpPr>
                <p:nvPr/>
              </p:nvSpPr>
              <p:spPr bwMode="auto">
                <a:xfrm>
                  <a:off x="5424" y="2156"/>
                  <a:ext cx="136" cy="136"/>
                </a:xfrm>
                <a:prstGeom prst="ellips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de-CH"/>
                </a:p>
              </p:txBody>
            </p:sp>
          </p:grpSp>
        </p:grpSp>
      </p:grpSp>
      <p:sp>
        <p:nvSpPr>
          <p:cNvPr id="42001" name="TextBox 102"/>
          <p:cNvSpPr txBox="1">
            <a:spLocks noChangeArrowheads="1"/>
          </p:cNvSpPr>
          <p:nvPr/>
        </p:nvSpPr>
        <p:spPr bwMode="auto">
          <a:xfrm>
            <a:off x="6356350" y="6488113"/>
            <a:ext cx="278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ISM model by Leibe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hypotheses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3.	  Region-based proposal 	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343400"/>
            <a:ext cx="29718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286000"/>
            <a:ext cx="36528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20314" y="64886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Endres Hoiem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1066800" y="16002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6800" y="27892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6800" y="3962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6800" y="5181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Resolution</a:t>
            </a:r>
          </a:p>
        </p:txBody>
      </p:sp>
      <p:sp>
        <p:nvSpPr>
          <p:cNvPr id="112" name="Down Arrow 111"/>
          <p:cNvSpPr/>
          <p:nvPr/>
        </p:nvSpPr>
        <p:spPr>
          <a:xfrm>
            <a:off x="2667000" y="2392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2667000" y="3535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667000" y="47228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4800600" y="3581400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Mainly-gradient based features, usually based on summary representation,  many classifiers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Process of Object Recognition</a:t>
            </a:r>
            <a:endParaRPr lang="de-CH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1066800" y="16002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Specify Object Model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6800" y="2789238"/>
            <a:ext cx="3657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Generate Hypotheses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6800" y="39624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Score Hypotheses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6800" y="5181600"/>
            <a:ext cx="3657600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Resolution</a:t>
            </a:r>
          </a:p>
        </p:txBody>
      </p:sp>
      <p:sp>
        <p:nvSpPr>
          <p:cNvPr id="112" name="Down Arrow 111"/>
          <p:cNvSpPr/>
          <p:nvPr/>
        </p:nvSpPr>
        <p:spPr>
          <a:xfrm>
            <a:off x="2667000" y="2392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2667000" y="353536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2667000" y="4722813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876800" y="51816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Rescore each proposed object based on whole set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detection scores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Non-max suppression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35814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3124200"/>
            <a:ext cx="1524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3352800"/>
            <a:ext cx="1524000" cy="1371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0.1</a:t>
            </a:r>
          </a:p>
        </p:txBody>
      </p:sp>
      <p:sp>
        <p:nvSpPr>
          <p:cNvPr id="45064" name="TextBox 8"/>
          <p:cNvSpPr txBox="1">
            <a:spLocks noChangeArrowheads="1"/>
          </p:cNvSpPr>
          <p:nvPr/>
        </p:nvSpPr>
        <p:spPr bwMode="auto">
          <a:xfrm>
            <a:off x="1295400" y="2743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2362200"/>
            <a:ext cx="35814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8800" y="3124200"/>
            <a:ext cx="15240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7" name="TextBox 14"/>
          <p:cNvSpPr txBox="1">
            <a:spLocks noChangeArrowheads="1"/>
          </p:cNvSpPr>
          <p:nvPr/>
        </p:nvSpPr>
        <p:spPr bwMode="auto">
          <a:xfrm>
            <a:off x="5715000" y="2743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Score = 0.8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67200" y="4191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detection scores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2.	Context/reasoning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510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p1010172_bx"/>
          <p:cNvPicPr>
            <a:picLocks noChangeAspect="1" noChangeArrowheads="1"/>
          </p:cNvPicPr>
          <p:nvPr/>
        </p:nvPicPr>
        <p:blipFill>
          <a:blip r:embed="rId3" cstate="print"/>
          <a:srcRect l="13000" t="10655" r="13000" b="14761"/>
          <a:stretch>
            <a:fillRect/>
          </a:stretch>
        </p:blipFill>
        <p:spPr bwMode="auto">
          <a:xfrm>
            <a:off x="5486400" y="1082675"/>
            <a:ext cx="32004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5626100" y="3606532"/>
            <a:ext cx="2832100" cy="3280043"/>
            <a:chOff x="2687" y="825"/>
            <a:chExt cx="3048" cy="35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687" y="825"/>
              <a:ext cx="3048" cy="3531"/>
              <a:chOff x="2679" y="672"/>
              <a:chExt cx="3048" cy="3531"/>
            </a:xfrm>
          </p:grpSpPr>
          <p:pic>
            <p:nvPicPr>
              <p:cNvPr id="46092" name="Picture 13" descr="p1010172_o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6000" t="2664" r="19000" b="1443"/>
              <a:stretch>
                <a:fillRect/>
              </a:stretch>
            </p:blipFill>
            <p:spPr bwMode="auto">
              <a:xfrm>
                <a:off x="2694" y="672"/>
                <a:ext cx="3033" cy="3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3" name="Text Box 14"/>
              <p:cNvSpPr txBox="1">
                <a:spLocks noChangeArrowheads="1"/>
              </p:cNvSpPr>
              <p:nvPr/>
            </p:nvSpPr>
            <p:spPr bwMode="auto">
              <a:xfrm>
                <a:off x="3962" y="3936"/>
                <a:ext cx="62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"/>
                  <a:t>meters</a:t>
                </a:r>
              </a:p>
            </p:txBody>
          </p:sp>
          <p:sp>
            <p:nvSpPr>
              <p:cNvPr id="46094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2501" y="2127"/>
                <a:ext cx="624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meters</a:t>
                </a:r>
              </a:p>
            </p:txBody>
          </p:sp>
        </p:grpSp>
        <p:sp>
          <p:nvSpPr>
            <p:cNvPr id="46088" name="Oval 16"/>
            <p:cNvSpPr>
              <a:spLocks noChangeAspect="1" noChangeArrowheads="1"/>
            </p:cNvSpPr>
            <p:nvPr/>
          </p:nvSpPr>
          <p:spPr bwMode="auto">
            <a:xfrm>
              <a:off x="4565" y="2709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89" name="Oval 17"/>
            <p:cNvSpPr>
              <a:spLocks noChangeArrowheads="1"/>
            </p:cNvSpPr>
            <p:nvPr/>
          </p:nvSpPr>
          <p:spPr bwMode="auto">
            <a:xfrm>
              <a:off x="3908" y="2008"/>
              <a:ext cx="35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90" name="Oval 18"/>
            <p:cNvSpPr>
              <a:spLocks noChangeAspect="1" noChangeArrowheads="1"/>
            </p:cNvSpPr>
            <p:nvPr/>
          </p:nvSpPr>
          <p:spPr bwMode="auto">
            <a:xfrm>
              <a:off x="4628" y="2709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  <p:sp>
          <p:nvSpPr>
            <p:cNvPr id="46091" name="Oval 19"/>
            <p:cNvSpPr>
              <a:spLocks noChangeAspect="1" noChangeArrowheads="1"/>
            </p:cNvSpPr>
            <p:nvPr/>
          </p:nvSpPr>
          <p:spPr bwMode="auto">
            <a:xfrm>
              <a:off x="3606" y="2323"/>
              <a:ext cx="40" cy="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8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64886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Hoiem et al.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Influential Works in Detection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Sung-</a:t>
            </a:r>
            <a:r>
              <a:rPr lang="en-US" sz="2000" dirty="0" err="1" smtClean="0"/>
              <a:t>Poggio</a:t>
            </a:r>
            <a:r>
              <a:rPr lang="en-US" sz="2000" dirty="0" smtClean="0"/>
              <a:t> (1994, 1998) : ~1450 citations</a:t>
            </a:r>
          </a:p>
          <a:p>
            <a:pPr lvl="1"/>
            <a:r>
              <a:rPr lang="en-US" sz="1800" dirty="0" smtClean="0"/>
              <a:t>Basic idea of statistical template detection (I think), bootstrapping to get “face-like” negative examples, multiple whole-face prototypes (in 1994)</a:t>
            </a:r>
          </a:p>
          <a:p>
            <a:r>
              <a:rPr lang="en-US" sz="2000" dirty="0" smtClean="0"/>
              <a:t>Rowley-</a:t>
            </a:r>
            <a:r>
              <a:rPr lang="en-US" sz="2000" dirty="0" err="1" smtClean="0"/>
              <a:t>Baluja</a:t>
            </a:r>
            <a:r>
              <a:rPr lang="en-US" sz="2000" dirty="0" smtClean="0"/>
              <a:t>-Kanade (1996-1998) : ~2900</a:t>
            </a:r>
          </a:p>
          <a:p>
            <a:pPr lvl="1"/>
            <a:r>
              <a:rPr lang="en-US" sz="1800" dirty="0" smtClean="0"/>
              <a:t>“Parts” at fixed position, non-maxima suppression, simple cascade, rotation, pretty good accuracy, fast</a:t>
            </a:r>
          </a:p>
          <a:p>
            <a:r>
              <a:rPr lang="en-US" sz="2000" dirty="0" err="1" smtClean="0"/>
              <a:t>Schneiderman</a:t>
            </a:r>
            <a:r>
              <a:rPr lang="en-US" sz="2000" dirty="0" smtClean="0"/>
              <a:t>-Kanade (1998-2000,2004) : ~1250</a:t>
            </a:r>
          </a:p>
          <a:p>
            <a:pPr lvl="1"/>
            <a:r>
              <a:rPr lang="en-US" sz="1800" dirty="0" smtClean="0"/>
              <a:t>Careful feature engineering, excellent results, cascade</a:t>
            </a:r>
          </a:p>
          <a:p>
            <a:r>
              <a:rPr lang="en-US" sz="2000" dirty="0" smtClean="0"/>
              <a:t>Viola-Jones (2001, 2004) : ~6500</a:t>
            </a:r>
          </a:p>
          <a:p>
            <a:pPr lvl="1"/>
            <a:r>
              <a:rPr lang="en-US" sz="1800" dirty="0" err="1" smtClean="0"/>
              <a:t>Haar</a:t>
            </a:r>
            <a:r>
              <a:rPr lang="en-US" sz="1800" dirty="0" smtClean="0"/>
              <a:t>-like features, </a:t>
            </a:r>
            <a:r>
              <a:rPr lang="en-US" sz="1800" dirty="0" err="1" smtClean="0"/>
              <a:t>Adaboost</a:t>
            </a:r>
            <a:r>
              <a:rPr lang="en-US" sz="1800" dirty="0" smtClean="0"/>
              <a:t> as feature selection, hyper-cascade, very fast, easy to implement</a:t>
            </a:r>
          </a:p>
          <a:p>
            <a:r>
              <a:rPr lang="en-US" sz="2000" dirty="0" err="1" smtClean="0"/>
              <a:t>Dalal-Triggs</a:t>
            </a:r>
            <a:r>
              <a:rPr lang="en-US" sz="2000" dirty="0" smtClean="0"/>
              <a:t> (2005) : </a:t>
            </a:r>
            <a:r>
              <a:rPr lang="en-US" sz="2000" dirty="0" smtClean="0">
                <a:sym typeface="Wingdings" pitchFamily="2" charset="2"/>
              </a:rPr>
              <a:t>~2000</a:t>
            </a:r>
            <a:endParaRPr lang="en-US" sz="2000" dirty="0" smtClean="0"/>
          </a:p>
          <a:p>
            <a:pPr lvl="1"/>
            <a:r>
              <a:rPr lang="en-US" sz="1800" dirty="0" smtClean="0"/>
              <a:t>Careful feature engineering, excellent results, HOG feature, online code</a:t>
            </a:r>
          </a:p>
          <a:p>
            <a:r>
              <a:rPr lang="en-US" sz="2000" dirty="0" smtClean="0"/>
              <a:t>Felzenszwalb-</a:t>
            </a:r>
            <a:r>
              <a:rPr lang="en-US" sz="2000" dirty="0" err="1" smtClean="0"/>
              <a:t>Huttenlocher</a:t>
            </a:r>
            <a:r>
              <a:rPr lang="en-US" sz="2000" dirty="0" smtClean="0"/>
              <a:t> (2000): ~800</a:t>
            </a:r>
          </a:p>
          <a:p>
            <a:pPr lvl="1"/>
            <a:r>
              <a:rPr lang="en-US" sz="1800" dirty="0" smtClean="0"/>
              <a:t>Efficient way to solve part-based detectors</a:t>
            </a:r>
            <a:endParaRPr lang="en-US" sz="1800" dirty="0" smtClean="0"/>
          </a:p>
          <a:p>
            <a:r>
              <a:rPr lang="en-US" sz="2000" dirty="0" smtClean="0"/>
              <a:t>Felzenszwalb-</a:t>
            </a:r>
            <a:r>
              <a:rPr lang="en-US" sz="2000" dirty="0" smtClean="0"/>
              <a:t>McAllester-Ramanan </a:t>
            </a:r>
            <a:r>
              <a:rPr lang="en-US" sz="2000" dirty="0" smtClean="0"/>
              <a:t>(2008)?  </a:t>
            </a:r>
            <a:r>
              <a:rPr lang="en-US" sz="2000" dirty="0" smtClean="0"/>
              <a:t>~</a:t>
            </a:r>
            <a:r>
              <a:rPr lang="en-US" sz="2000" dirty="0" smtClean="0">
                <a:sym typeface="Wingdings" pitchFamily="2" charset="2"/>
              </a:rPr>
              <a:t>350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/>
            <a:r>
              <a:rPr lang="en-US" sz="1800" dirty="0" smtClean="0"/>
              <a:t>Excellent template/parts-based blend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5791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Sliding window for search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Features based on differences of intensity (gradient, wavelet, etc.)</a:t>
            </a:r>
          </a:p>
          <a:p>
            <a:pPr lvl="1">
              <a:defRPr/>
            </a:pPr>
            <a:r>
              <a:rPr lang="en-US" dirty="0" smtClean="0"/>
              <a:t>Excellent results require careful feature design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Boosting for feature selection (also L1-logistic regression)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Integral images, cascade for speed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Bootstrapping to deal with many, many negative examples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77000" y="1143000"/>
            <a:ext cx="1981200" cy="1524000"/>
            <a:chOff x="533400" y="1676400"/>
            <a:chExt cx="2286000" cy="1714500"/>
          </a:xfrm>
        </p:grpSpPr>
        <p:pic>
          <p:nvPicPr>
            <p:cNvPr id="42016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7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4" descr="wav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2286000" cy="1279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5924550" y="5003800"/>
            <a:ext cx="3219450" cy="1016000"/>
            <a:chOff x="381000" y="1447800"/>
            <a:chExt cx="8979120" cy="2834363"/>
          </a:xfrm>
        </p:grpSpPr>
        <p:sp>
          <p:nvSpPr>
            <p:cNvPr id="17" name="Rectangle 16"/>
            <p:cNvSpPr/>
            <p:nvPr/>
          </p:nvSpPr>
          <p:spPr>
            <a:xfrm>
              <a:off x="381000" y="144780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1538" y="1598376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6504" y="1753381"/>
              <a:ext cx="836810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7042" y="1903957"/>
              <a:ext cx="841239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2005" y="2058960"/>
              <a:ext cx="836813" cy="7617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1996" name="TextBox 10"/>
            <p:cNvSpPr txBox="1">
              <a:spLocks noChangeArrowheads="1"/>
            </p:cNvSpPr>
            <p:nvPr/>
          </p:nvSpPr>
          <p:spPr bwMode="auto">
            <a:xfrm>
              <a:off x="761999" y="3352801"/>
              <a:ext cx="1297561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Examples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39823" y="1753381"/>
              <a:ext cx="1292852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1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1</a:t>
              </a:r>
              <a:r>
                <a:rPr lang="en-US" sz="500" dirty="0">
                  <a:solidFill>
                    <a:schemeClr val="tx1"/>
                  </a:solidFill>
                </a:rPr>
                <a:t>(x) &gt; t</a:t>
              </a:r>
              <a:r>
                <a:rPr lang="en-US" sz="500" baseline="-25000" dirty="0">
                  <a:solidFill>
                    <a:schemeClr val="tx1"/>
                  </a:solidFill>
                </a:rPr>
                <a:t>1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87639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2780652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904085" y="2058960"/>
              <a:ext cx="380771" cy="456157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>
              <a:off x="2743199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02" name="TextBox 16"/>
            <p:cNvSpPr txBox="1">
              <a:spLocks noChangeArrowheads="1"/>
            </p:cNvSpPr>
            <p:nvPr/>
          </p:nvSpPr>
          <p:spPr bwMode="auto">
            <a:xfrm>
              <a:off x="3352801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  <p:sp>
          <p:nvSpPr>
            <p:cNvPr id="42003" name="TextBox 17"/>
            <p:cNvSpPr txBox="1">
              <a:spLocks noChangeArrowheads="1"/>
            </p:cNvSpPr>
            <p:nvPr/>
          </p:nvSpPr>
          <p:spPr bwMode="auto">
            <a:xfrm>
              <a:off x="3810001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Yes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511928" y="1766666"/>
              <a:ext cx="1279567" cy="1067316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2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2</a:t>
              </a:r>
              <a:r>
                <a:rPr lang="en-US" sz="500" dirty="0">
                  <a:solidFill>
                    <a:schemeClr val="tx1"/>
                  </a:solidFill>
                </a:rPr>
                <a:t>(x) &gt; t</a:t>
              </a:r>
              <a:r>
                <a:rPr lang="en-US" sz="500" baseline="-25000" dirty="0">
                  <a:solidFill>
                    <a:schemeClr val="tx1"/>
                  </a:solidFill>
                </a:rPr>
                <a:t>2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53038" y="1753381"/>
              <a:ext cx="1297281" cy="1067313"/>
            </a:xfrm>
            <a:prstGeom prst="roundRect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Stage N</a:t>
              </a:r>
            </a:p>
            <a:p>
              <a:pPr algn="ctr">
                <a:defRPr/>
              </a:pPr>
              <a:r>
                <a:rPr lang="en-US" sz="500" dirty="0">
                  <a:solidFill>
                    <a:schemeClr val="tx1"/>
                  </a:solidFill>
                </a:rPr>
                <a:t>H</a:t>
              </a:r>
              <a:r>
                <a:rPr lang="en-US" sz="500" baseline="-25000" dirty="0">
                  <a:solidFill>
                    <a:schemeClr val="tx1"/>
                  </a:solidFill>
                </a:rPr>
                <a:t>N</a:t>
              </a:r>
              <a:r>
                <a:rPr lang="en-US" sz="500" dirty="0">
                  <a:solidFill>
                    <a:schemeClr val="tx1"/>
                  </a:solidFill>
                </a:rPr>
                <a:t>(x) &gt; </a:t>
              </a:r>
              <a:r>
                <a:rPr lang="en-US" sz="500" dirty="0" err="1">
                  <a:solidFill>
                    <a:schemeClr val="tx1"/>
                  </a:solidFill>
                </a:rPr>
                <a:t>t</a:t>
              </a:r>
              <a:r>
                <a:rPr lang="en-US" sz="500" baseline="-25000" dirty="0" err="1">
                  <a:solidFill>
                    <a:schemeClr val="tx1"/>
                  </a:solidFill>
                </a:rPr>
                <a:t>N</a:t>
              </a:r>
              <a:r>
                <a:rPr lang="en-US" sz="5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7925586" y="2134249"/>
              <a:ext cx="531309" cy="380868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07" name="TextBox 21"/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823608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Yes</a:t>
              </a:r>
            </a:p>
          </p:txBody>
        </p:sp>
        <p:sp>
          <p:nvSpPr>
            <p:cNvPr id="42008" name="TextBox 22"/>
            <p:cNvSpPr txBox="1">
              <a:spLocks noChangeArrowheads="1"/>
            </p:cNvSpPr>
            <p:nvPr/>
          </p:nvSpPr>
          <p:spPr bwMode="auto">
            <a:xfrm>
              <a:off x="5883275" y="1981201"/>
              <a:ext cx="801249" cy="60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…</a:t>
              </a:r>
            </a:p>
          </p:txBody>
        </p:sp>
        <p:sp>
          <p:nvSpPr>
            <p:cNvPr id="42009" name="TextBox 23"/>
            <p:cNvSpPr txBox="1">
              <a:spLocks noChangeArrowheads="1"/>
            </p:cNvSpPr>
            <p:nvPr/>
          </p:nvSpPr>
          <p:spPr bwMode="auto">
            <a:xfrm>
              <a:off x="8447087" y="2209801"/>
              <a:ext cx="91303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Pass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4684509" y="3161751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11" name="TextBox 25"/>
            <p:cNvSpPr txBox="1">
              <a:spLocks noChangeArrowheads="1"/>
            </p:cNvSpPr>
            <p:nvPr/>
          </p:nvSpPr>
          <p:spPr bwMode="auto">
            <a:xfrm>
              <a:off x="4648200" y="3809998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12" name="TextBox 26"/>
            <p:cNvSpPr txBox="1">
              <a:spLocks noChangeArrowheads="1"/>
            </p:cNvSpPr>
            <p:nvPr/>
          </p:nvSpPr>
          <p:spPr bwMode="auto">
            <a:xfrm>
              <a:off x="5257799" y="3048000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6818599" y="3086464"/>
              <a:ext cx="761735" cy="380771"/>
            </a:xfrm>
            <a:prstGeom prst="rightArrow">
              <a:avLst/>
            </a:prstGeom>
            <a:solidFill>
              <a:srgbClr val="97FFC6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500"/>
            </a:p>
          </p:txBody>
        </p:sp>
        <p:sp>
          <p:nvSpPr>
            <p:cNvPr id="42014" name="TextBox 28"/>
            <p:cNvSpPr txBox="1">
              <a:spLocks noChangeArrowheads="1"/>
            </p:cNvSpPr>
            <p:nvPr/>
          </p:nvSpPr>
          <p:spPr bwMode="auto">
            <a:xfrm>
              <a:off x="6781801" y="3733800"/>
              <a:ext cx="1020343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Reject</a:t>
              </a:r>
            </a:p>
          </p:txBody>
        </p:sp>
        <p:sp>
          <p:nvSpPr>
            <p:cNvPr id="42015" name="TextBox 29"/>
            <p:cNvSpPr txBox="1">
              <a:spLocks noChangeArrowheads="1"/>
            </p:cNvSpPr>
            <p:nvPr/>
          </p:nvSpPr>
          <p:spPr bwMode="auto">
            <a:xfrm>
              <a:off x="7391400" y="2971799"/>
              <a:ext cx="743126" cy="47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00"/>
                <a:t>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Deformable parts models and the distance transform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0577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 of Category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648200" cy="5562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</a:t>
            </a:r>
          </a:p>
          <a:p>
            <a:pPr marL="914400" lvl="1" indent="-514350"/>
            <a:r>
              <a:rPr lang="en-US" dirty="0" smtClean="0"/>
              <a:t>E.g., choose position, scale orientation</a:t>
            </a:r>
          </a:p>
          <a:p>
            <a:pPr marL="914400" lvl="1" indent="-514350"/>
            <a:r>
              <a:rPr lang="en-US" dirty="0" smtClean="0"/>
              <a:t>How to make this tractable?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Compare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Compute similarity to an example object or to a summary representation</a:t>
            </a:r>
          </a:p>
          <a:p>
            <a:pPr marL="914400" lvl="1" indent="-514350"/>
            <a:r>
              <a:rPr lang="en-US" dirty="0" smtClean="0"/>
              <a:t>Which differences in appearance are important?</a:t>
            </a:r>
            <a:endParaRPr lang="en-US" dirty="0"/>
          </a:p>
        </p:txBody>
      </p:sp>
      <p:pic>
        <p:nvPicPr>
          <p:cNvPr id="4" name="Picture 4" descr="p1010172"/>
          <p:cNvPicPr>
            <a:picLocks noChangeAspect="1" noChangeArrowheads="1"/>
          </p:cNvPicPr>
          <p:nvPr/>
        </p:nvPicPr>
        <p:blipFill>
          <a:blip r:embed="rId2" cstate="print"/>
          <a:srcRect l="40000" t="26667" b="16667"/>
          <a:stretch>
            <a:fillRect/>
          </a:stretch>
        </p:blipFill>
        <p:spPr bwMode="auto">
          <a:xfrm>
            <a:off x="5562600" y="1066800"/>
            <a:ext cx="32272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04922" y="2191139"/>
            <a:ext cx="228600" cy="533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4" name="Picture 2" descr="http://www.cse.lehigh.edu/~spletzer/duc_s07/left_pedestrian.png"/>
          <p:cNvPicPr>
            <a:picLocks noChangeAspect="1" noChangeArrowheads="1"/>
          </p:cNvPicPr>
          <p:nvPr/>
        </p:nvPicPr>
        <p:blipFill>
          <a:blip r:embed="rId3" cstate="print"/>
          <a:srcRect l="37500" t="33333" r="49861" b="23333"/>
          <a:stretch>
            <a:fillRect/>
          </a:stretch>
        </p:blipFill>
        <p:spPr bwMode="auto">
          <a:xfrm>
            <a:off x="7220339" y="4155234"/>
            <a:ext cx="533400" cy="1371600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76661" y="1295400"/>
            <a:ext cx="228600" cy="533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 cstate="print"/>
          <a:srcRect r="-14286"/>
          <a:stretch>
            <a:fillRect/>
          </a:stretch>
        </p:blipFill>
        <p:spPr bwMode="auto">
          <a:xfrm>
            <a:off x="5867400" y="3963956"/>
            <a:ext cx="6096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8006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Aligned </a:t>
            </a:r>
          </a:p>
          <a:p>
            <a:pPr algn="ctr"/>
            <a:r>
              <a:rPr lang="en-US" dirty="0" smtClean="0"/>
              <a:t>Possible Objects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63139" y="55011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Exemplar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5505061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6553200" y="4724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4114800"/>
            <a:ext cx="737206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SK vs. VJ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Schneiderman-Kanade</a:t>
            </a:r>
          </a:p>
          <a:p>
            <a:r>
              <a:rPr lang="en-US" sz="2600" smtClean="0"/>
              <a:t>Wavelet features</a:t>
            </a:r>
          </a:p>
          <a:p>
            <a:r>
              <a:rPr lang="en-US" sz="2600" smtClean="0"/>
              <a:t>Log linear model via boosted histogram ratios</a:t>
            </a:r>
          </a:p>
          <a:p>
            <a:r>
              <a:rPr lang="en-US" sz="2600" smtClean="0"/>
              <a:t>Bootstrap training</a:t>
            </a:r>
          </a:p>
          <a:p>
            <a:r>
              <a:rPr lang="en-US" sz="2600" smtClean="0"/>
              <a:t>Two-stage cascade</a:t>
            </a:r>
          </a:p>
          <a:p>
            <a:endParaRPr lang="en-US" sz="2600" smtClean="0"/>
          </a:p>
          <a:p>
            <a:r>
              <a:rPr lang="en-US" sz="2600" smtClean="0"/>
              <a:t>NMS: Remove overlapping weak boxes</a:t>
            </a:r>
          </a:p>
          <a:p>
            <a:r>
              <a:rPr lang="en-US" sz="2600" smtClean="0"/>
              <a:t>Slow but very accurate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Viola-Jones</a:t>
            </a:r>
          </a:p>
          <a:p>
            <a:r>
              <a:rPr lang="en-US" sz="2600" smtClean="0"/>
              <a:t>Similar to Haar wavelets</a:t>
            </a:r>
          </a:p>
          <a:p>
            <a:r>
              <a:rPr lang="en-US" sz="2600" smtClean="0"/>
              <a:t>Log linear model via boosted stubs</a:t>
            </a:r>
          </a:p>
          <a:p>
            <a:r>
              <a:rPr lang="en-US" sz="2600" smtClean="0"/>
              <a:t>Bootstrap training</a:t>
            </a:r>
          </a:p>
          <a:p>
            <a:r>
              <a:rPr lang="en-US" sz="2600" smtClean="0"/>
              <a:t>Multistage cascade, integrated into training</a:t>
            </a:r>
          </a:p>
          <a:p>
            <a:r>
              <a:rPr lang="en-US" sz="2600" smtClean="0"/>
              <a:t>NMS: average coordinates of overlapping boxes</a:t>
            </a:r>
          </a:p>
          <a:p>
            <a:r>
              <a:rPr lang="en-US" sz="2600" smtClean="0"/>
              <a:t>Less accurate but very fast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Ideas and Tricks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Excellent results require careful feature engineering</a:t>
            </a:r>
          </a:p>
          <a:p>
            <a:r>
              <a:rPr lang="en-US" smtClean="0"/>
              <a:t>Speed = fast features (integral image) + cascade</a:t>
            </a:r>
          </a:p>
          <a:p>
            <a:r>
              <a:rPr lang="en-US" smtClean="0"/>
              <a:t>Adaboost for feature selection</a:t>
            </a:r>
          </a:p>
          <a:p>
            <a:r>
              <a:rPr lang="en-US" smtClean="0"/>
              <a:t>Bootstrapping to deal with many, many negative examples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Goal: Detect all instances of objects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052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19400"/>
            <a:ext cx="29241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52387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676400" y="1676400"/>
            <a:ext cx="1408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“RealBoost”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0" y="6488113"/>
            <a:ext cx="354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from Friedman et al. 1999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5105400" y="1981200"/>
            <a:ext cx="3792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Important special case: h</a:t>
            </a:r>
            <a:r>
              <a:rPr lang="en-US" baseline="-25000"/>
              <a:t>t</a:t>
            </a:r>
            <a:r>
              <a:rPr lang="en-US"/>
              <a:t> partitions input space: 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14600"/>
            <a:ext cx="1371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6096000" y="3200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6248400" y="350520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alpha</a:t>
            </a:r>
            <a:r>
              <a:rPr lang="en-US" baseline="-25000"/>
              <a:t>t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Adaboost: Immune to Overfitting?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 l="51350" b="45474"/>
          <a:stretch>
            <a:fillRect/>
          </a:stretch>
        </p:blipFill>
        <p:spPr bwMode="auto">
          <a:xfrm>
            <a:off x="2895600" y="1905000"/>
            <a:ext cx="42672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error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447800" y="3886200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Train error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Adaboost: Margin Maximizer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 l="51350"/>
          <a:stretch>
            <a:fillRect/>
          </a:stretch>
        </p:blipFill>
        <p:spPr bwMode="auto">
          <a:xfrm>
            <a:off x="3048000" y="1371600"/>
            <a:ext cx="3124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981200" y="51054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margin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905000" y="20574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error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1828800" y="2743200"/>
            <a:ext cx="125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Train error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Sidebar: Adaboost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Features: </a:t>
            </a:r>
            <a:r>
              <a:rPr lang="en-US" dirty="0" smtClean="0"/>
              <a:t>groups of wavelet coefficients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Fixed parts within/across </a:t>
            </a:r>
            <a:r>
              <a:rPr lang="en-US" dirty="0" err="1" smtClean="0"/>
              <a:t>subbands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17 types of “parts” that can appear at each position</a:t>
            </a:r>
          </a:p>
          <a:p>
            <a:pPr>
              <a:defRPr/>
            </a:pPr>
            <a:r>
              <a:rPr lang="en-US" dirty="0" err="1" smtClean="0"/>
              <a:t>Discretize</a:t>
            </a:r>
            <a:r>
              <a:rPr lang="en-US" dirty="0" smtClean="0"/>
              <a:t> wavelet coefficient to 3 values</a:t>
            </a:r>
          </a:p>
          <a:p>
            <a:pPr>
              <a:defRPr/>
            </a:pPr>
            <a:r>
              <a:rPr lang="en-US" dirty="0" smtClean="0"/>
              <a:t>E.g., part with 8 coefficients has 3^8 = 6561 values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2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85800" y="5334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9144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Sliding </a:t>
            </a:r>
            <a:r>
              <a:rPr lang="en-US" dirty="0" smtClean="0"/>
              <a:t>window: a simple alignment solution</a:t>
            </a:r>
            <a:endParaRPr lang="en-US" dirty="0" smtClean="0"/>
          </a:p>
        </p:txBody>
      </p: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228600" y="1219200"/>
            <a:ext cx="4419600" cy="3352800"/>
            <a:chOff x="1219200" y="1524000"/>
            <a:chExt cx="6705600" cy="5029200"/>
          </a:xfrm>
        </p:grpSpPr>
        <p:pic>
          <p:nvPicPr>
            <p:cNvPr id="6156" name="Picture 13" descr="p1010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524000"/>
              <a:ext cx="6705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Rectangle 5"/>
            <p:cNvSpPr>
              <a:spLocks noChangeArrowheads="1"/>
            </p:cNvSpPr>
            <p:nvPr/>
          </p:nvSpPr>
          <p:spPr bwMode="auto">
            <a:xfrm>
              <a:off x="12192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13716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7"/>
            <p:cNvSpPr>
              <a:spLocks noChangeArrowheads="1"/>
            </p:cNvSpPr>
            <p:nvPr/>
          </p:nvSpPr>
          <p:spPr bwMode="auto">
            <a:xfrm>
              <a:off x="7439025" y="5481638"/>
              <a:ext cx="4572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1981200" y="2057400"/>
              <a:ext cx="457200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05400" y="4724400"/>
            <a:ext cx="2286000" cy="1714500"/>
            <a:chOff x="533400" y="1676400"/>
            <a:chExt cx="2286000" cy="1714500"/>
          </a:xfrm>
        </p:grpSpPr>
        <p:pic>
          <p:nvPicPr>
            <p:cNvPr id="6151" name="Picture 13" descr="p10101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533400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633845" y="1676400"/>
              <a:ext cx="251114" cy="660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2514600" y="2667000"/>
              <a:ext cx="301336" cy="711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1035627" y="2032000"/>
              <a:ext cx="301336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2788679">
            <a:off x="4629150" y="4400550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2788679">
            <a:off x="7372350" y="6229350"/>
            <a:ext cx="646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window is separately classified</a:t>
            </a:r>
            <a:endParaRPr lang="en-US" dirty="0" smtClean="0"/>
          </a:p>
        </p:txBody>
      </p:sp>
      <p:pic>
        <p:nvPicPr>
          <p:cNvPr id="7171" name="Picture 4" descr="scram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Template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Object model = </a:t>
            </a:r>
            <a:r>
              <a:rPr lang="en-US" dirty="0" smtClean="0"/>
              <a:t>sum of scores of features at fixed positions</a:t>
            </a:r>
            <a:endParaRPr lang="en-US" dirty="0" smtClean="0"/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768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19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5334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27432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3124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5814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39624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36576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69988" y="48768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93788" y="5257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17588" y="57150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22388" y="60960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17588" y="57912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60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432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76600" y="32004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3313" y="3200400"/>
            <a:ext cx="5064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00513" y="3200400"/>
            <a:ext cx="80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-2.5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48225" y="3200400"/>
            <a:ext cx="111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-0.5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432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00400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+0.5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1925" y="5410200"/>
            <a:ext cx="59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29125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+0.5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76838" y="541020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10.5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27713" y="3200400"/>
            <a:ext cx="99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827713" y="2895600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96025" y="5410200"/>
            <a:ext cx="99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96025" y="5105400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6425" y="381000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Non-object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62625" y="59436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challenges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How to </a:t>
            </a:r>
            <a:r>
              <a:rPr lang="en-US" sz="2800" dirty="0" smtClean="0"/>
              <a:t>efficiently search for likely objects</a:t>
            </a:r>
          </a:p>
          <a:p>
            <a:pPr lvl="1"/>
            <a:r>
              <a:rPr lang="en-US" sz="2400" dirty="0" smtClean="0"/>
              <a:t>Even simple models require searching hundreds of thousands of positions and scales</a:t>
            </a:r>
            <a:endParaRPr lang="en-US" sz="2400" dirty="0" smtClean="0"/>
          </a:p>
          <a:p>
            <a:r>
              <a:rPr lang="en-US" sz="2800" dirty="0" smtClean="0"/>
              <a:t>Feature design and scoring</a:t>
            </a:r>
          </a:p>
          <a:p>
            <a:pPr lvl="1"/>
            <a:r>
              <a:rPr lang="en-US" sz="2400" dirty="0" smtClean="0"/>
              <a:t>How should appearance be modeled?  What features correspond to th</a:t>
            </a:r>
            <a:r>
              <a:rPr lang="en-US" sz="2400" dirty="0" smtClean="0"/>
              <a:t>e object?</a:t>
            </a:r>
            <a:endParaRPr lang="en-US" sz="2400" dirty="0" smtClean="0"/>
          </a:p>
          <a:p>
            <a:r>
              <a:rPr lang="en-US" sz="2800" dirty="0" smtClean="0"/>
              <a:t>How </a:t>
            </a:r>
            <a:r>
              <a:rPr lang="en-US" sz="2800" dirty="0" smtClean="0"/>
              <a:t>to deal with different </a:t>
            </a:r>
            <a:r>
              <a:rPr lang="en-US" sz="2800" dirty="0" smtClean="0"/>
              <a:t>viewpoints?</a:t>
            </a:r>
          </a:p>
          <a:p>
            <a:pPr lvl="1"/>
            <a:r>
              <a:rPr lang="en-US" sz="2400" dirty="0" smtClean="0"/>
              <a:t>Often train different models for a few different viewpoints</a:t>
            </a:r>
            <a:endParaRPr lang="en-US" sz="2400" dirty="0" smtClean="0"/>
          </a:p>
          <a:p>
            <a:r>
              <a:rPr lang="en-US" sz="2800" dirty="0" smtClean="0"/>
              <a:t>Implementation details</a:t>
            </a:r>
          </a:p>
          <a:p>
            <a:pPr lvl="1"/>
            <a:r>
              <a:rPr lang="en-US" sz="2400" dirty="0" smtClean="0"/>
              <a:t>Window size</a:t>
            </a:r>
          </a:p>
          <a:p>
            <a:pPr lvl="1"/>
            <a:r>
              <a:rPr lang="en-US" sz="2400" dirty="0" smtClean="0"/>
              <a:t>Aspect ratio</a:t>
            </a:r>
          </a:p>
          <a:p>
            <a:pPr lvl="1"/>
            <a:r>
              <a:rPr lang="en-US" sz="2400" dirty="0" smtClean="0"/>
              <a:t>Translation/scale step size</a:t>
            </a:r>
          </a:p>
          <a:p>
            <a:pPr lvl="1"/>
            <a:r>
              <a:rPr lang="en-US" sz="2400" dirty="0" smtClean="0"/>
              <a:t>Non-maxima suppression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39377</TotalTime>
  <Words>1525</Words>
  <Application>Microsoft Office PowerPoint</Application>
  <PresentationFormat>On-screen Show (4:3)</PresentationFormat>
  <Paragraphs>390</Paragraphs>
  <Slides>57</Slides>
  <Notes>3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Microsoft Equation 3.0</vt:lpstr>
      <vt:lpstr>Object Category Detection: Sliding Windows</vt:lpstr>
      <vt:lpstr>Administrative </vt:lpstr>
      <vt:lpstr>Today’s class: Object Category Detection</vt:lpstr>
      <vt:lpstr>Object category detection in computer vision</vt:lpstr>
      <vt:lpstr>Basic Steps of Category Detection</vt:lpstr>
      <vt:lpstr>Sliding window: a simple alignment solution</vt:lpstr>
      <vt:lpstr>Each window is separately classified</vt:lpstr>
      <vt:lpstr>Statistical Template</vt:lpstr>
      <vt:lpstr>Design challenges</vt:lpstr>
      <vt:lpstr>Schneiderman and Kanade</vt:lpstr>
      <vt:lpstr>Schneiderman and Kanade</vt:lpstr>
      <vt:lpstr>Appearance model</vt:lpstr>
      <vt:lpstr>Learning to classify (feature likelihoods)</vt:lpstr>
      <vt:lpstr>Training</vt:lpstr>
      <vt:lpstr>Training multiple viewpoints</vt:lpstr>
      <vt:lpstr>Testing</vt:lpstr>
      <vt:lpstr>Results: faces</vt:lpstr>
      <vt:lpstr>Results: cars</vt:lpstr>
      <vt:lpstr>Results: faces today</vt:lpstr>
      <vt:lpstr>Viola-Jones sliding window detector</vt:lpstr>
      <vt:lpstr>Cascade for Fast Detection</vt:lpstr>
      <vt:lpstr>Features that are fast to compute</vt:lpstr>
      <vt:lpstr>Integral Images</vt:lpstr>
      <vt:lpstr>Feature selection with Adaboost</vt:lpstr>
      <vt:lpstr>Adaboost</vt:lpstr>
      <vt:lpstr>Interpretations of Adaboost</vt:lpstr>
      <vt:lpstr>Top 2 selected features</vt:lpstr>
      <vt:lpstr>Viola-Jones details</vt:lpstr>
      <vt:lpstr>Viola Jones Results</vt:lpstr>
      <vt:lpstr>Schneiderman later results</vt:lpstr>
      <vt:lpstr>Speed: frontal face detector</vt:lpstr>
      <vt:lpstr>Strengths and Weaknesses of Statistical Template Approach</vt:lpstr>
      <vt:lpstr>General Process of Object Recognition</vt:lpstr>
      <vt:lpstr>Specifying an object model</vt:lpstr>
      <vt:lpstr>Specifying an object model</vt:lpstr>
      <vt:lpstr>Specifying an object model</vt:lpstr>
      <vt:lpstr>Specifying an object model</vt:lpstr>
      <vt:lpstr>General Process of Object Recognition</vt:lpstr>
      <vt:lpstr>Generating hypotheses</vt:lpstr>
      <vt:lpstr>Generating hypotheses</vt:lpstr>
      <vt:lpstr>Generating hypotheses</vt:lpstr>
      <vt:lpstr>Generating hypotheses</vt:lpstr>
      <vt:lpstr>General Process of Object Recognition</vt:lpstr>
      <vt:lpstr>General Process of Object Recognition</vt:lpstr>
      <vt:lpstr>Resolving detection scores</vt:lpstr>
      <vt:lpstr>Resolving detection scores</vt:lpstr>
      <vt:lpstr>Influential Works in Detection</vt:lpstr>
      <vt:lpstr>Things to remember</vt:lpstr>
      <vt:lpstr>Next class</vt:lpstr>
      <vt:lpstr>SK vs. VJ</vt:lpstr>
      <vt:lpstr>Important Ideas and Tricks</vt:lpstr>
      <vt:lpstr>Goal: Detect all instances of objects</vt:lpstr>
      <vt:lpstr>Adaboost</vt:lpstr>
      <vt:lpstr>Adaboost: Immune to Overfitting?</vt:lpstr>
      <vt:lpstr>Adaboost: Margin Maximizer</vt:lpstr>
      <vt:lpstr>Sidebar: Adaboost</vt:lpstr>
      <vt:lpstr>Features: groups of wavelet coefficients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151</cp:revision>
  <dcterms:created xsi:type="dcterms:W3CDTF">2009-12-16T02:55:56Z</dcterms:created>
  <dcterms:modified xsi:type="dcterms:W3CDTF">2011-03-29T04:41:11Z</dcterms:modified>
</cp:coreProperties>
</file>