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530" r:id="rId4"/>
    <p:sldId id="531" r:id="rId5"/>
    <p:sldId id="513" r:id="rId6"/>
    <p:sldId id="514" r:id="rId7"/>
    <p:sldId id="515" r:id="rId8"/>
    <p:sldId id="516" r:id="rId9"/>
    <p:sldId id="517" r:id="rId10"/>
    <p:sldId id="483" r:id="rId11"/>
    <p:sldId id="518" r:id="rId12"/>
    <p:sldId id="528" r:id="rId13"/>
    <p:sldId id="533" r:id="rId14"/>
    <p:sldId id="508" r:id="rId15"/>
    <p:sldId id="509" r:id="rId16"/>
    <p:sldId id="511" r:id="rId17"/>
    <p:sldId id="512" r:id="rId18"/>
    <p:sldId id="510" r:id="rId19"/>
    <p:sldId id="487" r:id="rId20"/>
    <p:sldId id="477" r:id="rId21"/>
    <p:sldId id="476" r:id="rId22"/>
    <p:sldId id="534" r:id="rId23"/>
    <p:sldId id="486" r:id="rId24"/>
    <p:sldId id="522" r:id="rId25"/>
    <p:sldId id="523" r:id="rId26"/>
    <p:sldId id="524" r:id="rId27"/>
    <p:sldId id="532" r:id="rId28"/>
    <p:sldId id="525" r:id="rId29"/>
    <p:sldId id="490" r:id="rId30"/>
    <p:sldId id="491" r:id="rId31"/>
    <p:sldId id="481" r:id="rId32"/>
    <p:sldId id="500" r:id="rId33"/>
    <p:sldId id="529" r:id="rId34"/>
    <p:sldId id="462" r:id="rId35"/>
    <p:sldId id="52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82161" autoAdjust="0"/>
  </p:normalViewPr>
  <p:slideViewPr>
    <p:cSldViewPr>
      <p:cViewPr>
        <p:scale>
          <a:sx n="50" d="100"/>
          <a:sy n="50" d="100"/>
        </p:scale>
        <p:origin x="-494" y="-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007D0B-75DD-41F5-99EA-35D97E2AB673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B2913-082C-4EA2-8E06-22820C53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E5712-AB92-4132-B1AD-86E33FAAEFF3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Basic idea is to combine the information which was used in the 2 well known tools: MW and IS.</a:t>
            </a:r>
          </a:p>
          <a:p>
            <a:r>
              <a:rPr lang="en-GB" smtClean="0"/>
              <a:t>MS select a region of similar colour according to your input. Fat pen and the boundary snapps to high contrast edges. </a:t>
            </a:r>
          </a:p>
          <a:p>
            <a:r>
              <a:rPr lang="en-GB" smtClean="0"/>
              <a:t>Grabcut combines it. And this allows us to simplify the user interface considerably by 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4AC2D-CB09-4510-A687-11A49F869376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762-5D51-47BB-BA9E-1CDCF2F498CC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1781-0C60-4485-B30B-B7ACDCF6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66C3-29AB-4827-9C7B-38C69E1A119C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BF32-D626-40B9-9359-47557902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00C9-ACBC-4976-9289-5A5E19A66CAA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9B70-CA14-4B8D-B059-B3B5B517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E5A7-D6E6-4D6B-A473-46BCFE5C8183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B605-B51E-47EF-9649-BC75A49E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5FFD-ACE0-4560-B311-CB10F6672936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7C06-F8A1-460F-83B8-9306E57E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0488-E8E4-4B81-A2D5-FA783BDE3AFF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41C6-AE9E-4427-AC4C-2BC863F7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C146-A55D-4CA3-8F1B-ED25DFBE1CBB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D5A5-C8DB-435C-8932-F2488924B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BE-CE07-41EA-A5AD-BB4C3F8A67DC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19E7-7C7B-4BD9-A750-B167F4A6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68EC-575C-455F-8A18-C5B073C08F45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0DDB-37DF-4267-B8D1-8685FA7D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C0FB-BD05-434D-8192-B54D460522C0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6B6E-8906-4B86-A565-64EA512B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FA2B-CF8C-4996-A191-3124A5EB24F1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8140-1D26-425D-88F2-76FAE8AC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71DC9-83AB-43EA-8725-9519828C994A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8946D-38D3-469C-A8C7-50E1783A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41.png"/><Relationship Id="rId10" Type="http://schemas.openxmlformats.org/officeDocument/2006/relationships/image" Target="../media/image17.png"/><Relationship Id="rId4" Type="http://schemas.openxmlformats.org/officeDocument/2006/relationships/image" Target="../media/image34.jpe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Papers/KZ-PAMI04.pdf" TargetMode="External"/><Relationship Id="rId2" Type="http://schemas.openxmlformats.org/officeDocument/2006/relationships/hyperlink" Target="http://www.cs.cornell.edu/~rdz/graphcu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as.upenn.edu/~timothee/software/ncut/ncut.html" TargetMode="External"/><Relationship Id="rId5" Type="http://schemas.openxmlformats.org/officeDocument/2006/relationships/hyperlink" Target="http://www.cs.berkeley.edu/~malik/papers/SM-ncut.pdf" TargetMode="External"/><Relationship Id="rId4" Type="http://schemas.openxmlformats.org/officeDocument/2006/relationships/hyperlink" Target="http://www.merl.com/publications/TR2001-022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obots.ox.ac.uk/~vgg/publications/papers/russell0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MRFs and Segmentation with Graph Cuts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02/24/10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prediction?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1935"/>
            <a:ext cx="35052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2531" y="5181600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P(foreground | image)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066800"/>
            <a:ext cx="1752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2819400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P(foreground | image)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810000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Encode dependencies between pixels</a:t>
            </a:r>
            <a:endParaRPr lang="en-US" sz="2400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54113" y="4876800"/>
          <a:ext cx="7053262" cy="862013"/>
        </p:xfrm>
        <a:graphic>
          <a:graphicData uri="http://schemas.openxmlformats.org/presentationml/2006/ole">
            <p:oleObj spid="_x0000_s75778" name="Equation" r:id="rId4" imgW="3530520" imgH="431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2484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Labels to be predicted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04900" y="58293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62484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predictions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152900" y="58293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6172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Pairwise</a:t>
            </a:r>
            <a:r>
              <a:rPr lang="en-US" dirty="0" smtClean="0"/>
              <a:t> predictions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286500" y="5829300"/>
            <a:ext cx="685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4800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1066800" y="4431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Normalizing constant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Likelihood as an “Energy”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43000" y="1981200"/>
          <a:ext cx="7127875" cy="862013"/>
        </p:xfrm>
        <a:graphic>
          <a:graphicData uri="http://schemas.openxmlformats.org/presentationml/2006/ole">
            <p:oleObj spid="_x0000_s78850" name="Equation" r:id="rId3" imgW="3568680" imgH="431640" progId="Equation.3">
              <p:embed/>
            </p:oleObj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914400" y="3886200"/>
          <a:ext cx="7708900" cy="709612"/>
        </p:xfrm>
        <a:graphic>
          <a:graphicData uri="http://schemas.openxmlformats.org/presentationml/2006/ole">
            <p:oleObj spid="_x0000_s78851" name="Equation" r:id="rId4" imgW="3860640" imgH="355320" progId="Equation.3">
              <p:embed/>
            </p:oleObj>
          </a:graphicData>
        </a:graphic>
      </p:graphicFrame>
      <p:sp>
        <p:nvSpPr>
          <p:cNvPr id="10" name="Down Arrow 9"/>
          <p:cNvSpPr/>
          <p:nvPr/>
        </p:nvSpPr>
        <p:spPr>
          <a:xfrm>
            <a:off x="4343400" y="28956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695700" y="46101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0" y="5257800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“Cost” of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571500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“Cost” of </a:t>
            </a:r>
            <a:r>
              <a:rPr lang="en-US" dirty="0" err="1" smtClean="0"/>
              <a:t>pairwise</a:t>
            </a:r>
            <a:r>
              <a:rPr lang="en-US" dirty="0" smtClean="0"/>
              <a:t>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743700" y="4914900"/>
            <a:ext cx="1219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p:oleObj spid="_x0000_s1026" name="Equation" r:id="rId3" imgW="3860640" imgH="355320" progId="Equation.3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15240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3" idx="6"/>
            <a:endCxn id="14" idx="2"/>
          </p:cNvCxnSpPr>
          <p:nvPr/>
        </p:nvCxnSpPr>
        <p:spPr>
          <a:xfrm>
            <a:off x="2286000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16764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956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480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021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737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021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4" name="Straight Connector 23"/>
          <p:cNvCxnSpPr>
            <a:stCxn id="21" idx="6"/>
            <a:endCxn id="22" idx="2"/>
          </p:cNvCxnSpPr>
          <p:nvPr/>
        </p:nvCxnSpPr>
        <p:spPr>
          <a:xfrm>
            <a:off x="5064125" y="20335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  <a:endCxn id="23" idx="0"/>
          </p:cNvCxnSpPr>
          <p:nvPr/>
        </p:nvCxnSpPr>
        <p:spPr>
          <a:xfrm rot="5400000">
            <a:off x="44553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37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>
            <a:stCxn id="22" idx="4"/>
            <a:endCxn id="26" idx="0"/>
          </p:cNvCxnSpPr>
          <p:nvPr/>
        </p:nvCxnSpPr>
        <p:spPr>
          <a:xfrm rot="5400000">
            <a:off x="58269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4125" y="3328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16764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956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480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021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 rot="5400000">
            <a:off x="44553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737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 rot="5400000">
            <a:off x="58269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4125" y="4572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5063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75063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5063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43"/>
          <p:cNvSpPr txBox="1">
            <a:spLocks noChangeArrowheads="1"/>
          </p:cNvSpPr>
          <p:nvPr/>
        </p:nvSpPr>
        <p:spPr bwMode="auto">
          <a:xfrm>
            <a:off x="6629400" y="12192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Node y</a:t>
            </a:r>
            <a:r>
              <a:rPr lang="en-US" baseline="-25000"/>
              <a:t>i</a:t>
            </a:r>
            <a:r>
              <a:rPr lang="en-US"/>
              <a:t>: pixel label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38900" y="16383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6324600" y="2590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43"/>
          <p:cNvSpPr txBox="1">
            <a:spLocks noChangeArrowheads="1"/>
          </p:cNvSpPr>
          <p:nvPr/>
        </p:nvSpPr>
        <p:spPr bwMode="auto">
          <a:xfrm>
            <a:off x="7010400" y="1905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Edge: constrained pairs</a:t>
            </a:r>
          </a:p>
        </p:txBody>
      </p:sp>
      <p:sp>
        <p:nvSpPr>
          <p:cNvPr id="1061" name="TextBox 45"/>
          <p:cNvSpPr txBox="1">
            <a:spLocks noChangeArrowheads="1"/>
          </p:cNvSpPr>
          <p:nvPr/>
        </p:nvSpPr>
        <p:spPr bwMode="auto">
          <a:xfrm>
            <a:off x="1600200" y="5334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label to each pixel</a:t>
            </a:r>
          </a:p>
        </p:txBody>
      </p:sp>
      <p:sp>
        <p:nvSpPr>
          <p:cNvPr id="1062" name="TextBox 46"/>
          <p:cNvSpPr txBox="1">
            <a:spLocks noChangeArrowheads="1"/>
          </p:cNvSpPr>
          <p:nvPr/>
        </p:nvSpPr>
        <p:spPr bwMode="auto">
          <a:xfrm>
            <a:off x="5257800" y="5410200"/>
            <a:ext cx="3497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pair of labels to connected pixels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29000" y="5791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7239000" y="5867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990600"/>
          </a:xfrm>
        </p:spPr>
        <p:txBody>
          <a:bodyPr/>
          <a:lstStyle/>
          <a:p>
            <a:r>
              <a:rPr lang="en-US" smtClean="0"/>
              <a:t>Example: “label smoothing” grid</a:t>
            </a:r>
          </a:p>
        </p:txBody>
      </p:sp>
      <p:sp>
        <p:nvSpPr>
          <p:cNvPr id="47" name="Oval 46"/>
          <p:cNvSpPr/>
          <p:nvPr/>
        </p:nvSpPr>
        <p:spPr>
          <a:xfrm>
            <a:off x="14112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7828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112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0" name="Straight Connector 49"/>
          <p:cNvCxnSpPr>
            <a:stCxn id="47" idx="6"/>
            <a:endCxn id="48" idx="2"/>
          </p:cNvCxnSpPr>
          <p:nvPr/>
        </p:nvCxnSpPr>
        <p:spPr>
          <a:xfrm>
            <a:off x="2173288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4"/>
            <a:endCxn id="49" idx="0"/>
          </p:cNvCxnSpPr>
          <p:nvPr/>
        </p:nvCxnSpPr>
        <p:spPr>
          <a:xfrm rot="5400000">
            <a:off x="15636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828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9352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3288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894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5610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894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8" name="Straight Connector 57"/>
          <p:cNvCxnSpPr>
            <a:stCxn id="55" idx="6"/>
            <a:endCxn id="56" idx="2"/>
          </p:cNvCxnSpPr>
          <p:nvPr/>
        </p:nvCxnSpPr>
        <p:spPr>
          <a:xfrm>
            <a:off x="4951413" y="2490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4"/>
            <a:endCxn id="57" idx="0"/>
          </p:cNvCxnSpPr>
          <p:nvPr/>
        </p:nvCxnSpPr>
        <p:spPr>
          <a:xfrm rot="5400000">
            <a:off x="43426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5610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1" name="Straight Connector 60"/>
          <p:cNvCxnSpPr>
            <a:stCxn id="56" idx="4"/>
            <a:endCxn id="60" idx="0"/>
          </p:cNvCxnSpPr>
          <p:nvPr/>
        </p:nvCxnSpPr>
        <p:spPr>
          <a:xfrm rot="5400000">
            <a:off x="57142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51413" y="37861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112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 rot="5400000">
            <a:off x="15636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828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29352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73288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1894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9" name="Straight Connector 68"/>
          <p:cNvCxnSpPr>
            <a:endCxn id="68" idx="0"/>
          </p:cNvCxnSpPr>
          <p:nvPr/>
        </p:nvCxnSpPr>
        <p:spPr>
          <a:xfrm rot="5400000">
            <a:off x="43426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5610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 rot="5400000">
            <a:off x="57142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951413" y="5029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62350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62350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62350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43"/>
          <p:cNvSpPr txBox="1">
            <a:spLocks noChangeArrowheads="1"/>
          </p:cNvSpPr>
          <p:nvPr/>
        </p:nvSpPr>
        <p:spPr bwMode="auto">
          <a:xfrm>
            <a:off x="6516688" y="9144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Unary potential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6326188" y="2095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46"/>
          <p:cNvSpPr txBox="1">
            <a:spLocks noChangeArrowheads="1"/>
          </p:cNvSpPr>
          <p:nvPr/>
        </p:nvSpPr>
        <p:spPr bwMode="auto">
          <a:xfrm>
            <a:off x="6821488" y="3048000"/>
            <a:ext cx="110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0    1</a:t>
            </a:r>
          </a:p>
          <a:p>
            <a:r>
              <a:rPr lang="en-US"/>
              <a:t>0  0    K	</a:t>
            </a:r>
          </a:p>
          <a:p>
            <a:r>
              <a:rPr lang="en-US"/>
              <a:t>1  K    0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6211888" y="3048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50088" y="33528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6684169" y="3620294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54"/>
          <p:cNvSpPr txBox="1">
            <a:spLocks noChangeArrowheads="1"/>
          </p:cNvSpPr>
          <p:nvPr/>
        </p:nvSpPr>
        <p:spPr bwMode="auto">
          <a:xfrm>
            <a:off x="6973888" y="26670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Pairwise Potential</a:t>
            </a:r>
          </a:p>
        </p:txBody>
      </p:sp>
      <p:sp>
        <p:nvSpPr>
          <p:cNvPr id="2089" name="TextBox 82"/>
          <p:cNvSpPr txBox="1">
            <a:spLocks noChangeArrowheads="1"/>
          </p:cNvSpPr>
          <p:nvPr/>
        </p:nvSpPr>
        <p:spPr bwMode="auto">
          <a:xfrm>
            <a:off x="6669088" y="1371600"/>
            <a:ext cx="2379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0: -logP(y</a:t>
            </a:r>
            <a:r>
              <a:rPr lang="en-US" baseline="-25000"/>
              <a:t>i</a:t>
            </a:r>
            <a:r>
              <a:rPr lang="en-US"/>
              <a:t> = 0 ; data)</a:t>
            </a:r>
          </a:p>
          <a:p>
            <a:r>
              <a:rPr lang="en-US"/>
              <a:t>1: -logP(y</a:t>
            </a:r>
            <a:r>
              <a:rPr lang="en-US" baseline="-25000"/>
              <a:t>i</a:t>
            </a:r>
            <a:r>
              <a:rPr lang="en-US"/>
              <a:t> = 1 ; data)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p:oleObj spid="_x0000_s2050" name="Equation" r:id="rId3" imgW="386064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p:oleObj spid="_x0000_s3074" name="Equation" r:id="rId3" imgW="3860640" imgH="355320" progId="Equation.3">
              <p:embed/>
            </p:oleObj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p:oleObj spid="_x0000_s4098" name="Equation" r:id="rId3" imgW="3860640" imgH="355320" progId="Equation.3">
              <p:embed/>
            </p:oleObj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0</a:t>
            </a:r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1</a:t>
            </a:r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</a:t>
            </a:r>
            <a:r>
              <a:rPr lang="en-US" dirty="0" smtClean="0"/>
              <a:t>segmentation</a:t>
            </a: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762000" y="2438400"/>
            <a:ext cx="3429000" cy="2260600"/>
            <a:chOff x="2924" y="349"/>
            <a:chExt cx="1296" cy="848"/>
          </a:xfrm>
        </p:grpSpPr>
        <p:pic>
          <p:nvPicPr>
            <p:cNvPr id="22536" name="Picture 33" descr="1530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9"/>
          <p:cNvGrpSpPr>
            <a:grpSpLocks noChangeAspect="1"/>
          </p:cNvGrpSpPr>
          <p:nvPr/>
        </p:nvGrpSpPr>
        <p:grpSpPr bwMode="auto">
          <a:xfrm>
            <a:off x="5181600" y="2438400"/>
            <a:ext cx="3402013" cy="2286000"/>
            <a:chOff x="2854" y="3039"/>
            <a:chExt cx="1292" cy="868"/>
          </a:xfrm>
        </p:grpSpPr>
        <p:sp>
          <p:nvSpPr>
            <p:cNvPr id="22534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5" name="Picture 30" descr="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ight Arrow 9"/>
          <p:cNvSpPr/>
          <p:nvPr/>
        </p:nvSpPr>
        <p:spPr>
          <a:xfrm>
            <a:off x="4343400" y="3429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4953000"/>
            <a:ext cx="758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provides rough indication of foreground region.</a:t>
            </a:r>
          </a:p>
          <a:p>
            <a:endParaRPr lang="en-US" sz="2400" dirty="0"/>
          </a:p>
          <a:p>
            <a:r>
              <a:rPr lang="en-US" sz="2400" dirty="0" smtClean="0"/>
              <a:t>Goal: Automatically provide a pixel-level segmentation.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3555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User 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/>
              <a:t> </a:t>
            </a:r>
            <a:br>
              <a:rPr lang="en-GB" sz="2000"/>
            </a:br>
            <a:r>
              <a:rPr lang="en-GB" sz="1600"/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F1AE05"/>
                </a:solidFill>
              </a:rPr>
              <a:t>Intelligent Scissors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1600" dirty="0"/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23567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660775" y="34671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60862" y="46355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5314950" y="45942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4587" name="Group 27"/>
          <p:cNvGrpSpPr>
            <a:grpSpLocks/>
          </p:cNvGrpSpPr>
          <p:nvPr/>
        </p:nvGrpSpPr>
        <p:grpSpPr bwMode="auto">
          <a:xfrm>
            <a:off x="3313112" y="14668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3514725" y="32226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Finish up EM</a:t>
            </a:r>
          </a:p>
          <a:p>
            <a:endParaRPr lang="en-US" dirty="0" smtClean="0"/>
          </a:p>
          <a:p>
            <a:r>
              <a:rPr lang="en-US" dirty="0" smtClean="0"/>
              <a:t>MRFs</a:t>
            </a:r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3000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629400" y="2514600"/>
            <a:ext cx="2133600" cy="2133600"/>
            <a:chOff x="1524000" y="1447800"/>
            <a:chExt cx="2133600" cy="2133600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10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/>
                <a:t> separating source and sink; Energy: collection of edges</a:t>
              </a:r>
              <a:endParaRPr lang="en-GB"/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/>
                <a:t> Global minimal enegry in polynomial time</a:t>
              </a:r>
              <a:endParaRPr lang="en-GB" sz="2000"/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3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12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3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Background</a:t>
              </a:r>
              <a:b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graph </a:t>
            </a:r>
          </a:p>
          <a:p>
            <a:pPr marL="914400" lvl="1" indent="-514350">
              <a:defRPr/>
            </a:pPr>
            <a:r>
              <a:rPr lang="en-US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unary potentials</a:t>
            </a:r>
          </a:p>
          <a:p>
            <a:pPr marL="914400" lvl="1" indent="-514350">
              <a:defRPr/>
            </a:pPr>
            <a:r>
              <a:rPr lang="en-US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</a:t>
            </a:r>
            <a:r>
              <a:rPr lang="en-US" dirty="0" err="1" smtClean="0"/>
              <a:t>pairwise</a:t>
            </a:r>
            <a:r>
              <a:rPr lang="en-US" dirty="0" smtClean="0"/>
              <a:t> potentials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cuts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057400" y="4343400"/>
          <a:ext cx="6011863" cy="1041400"/>
        </p:xfrm>
        <a:graphic>
          <a:graphicData uri="http://schemas.openxmlformats.org/presentationml/2006/ole">
            <p:oleObj spid="_x0000_s5122" name="Equation" r:id="rId3" imgW="3225600" imgH="558720" progId="Equation.3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3200400"/>
          <a:ext cx="5514975" cy="946150"/>
        </p:xfrm>
        <a:graphic>
          <a:graphicData uri="http://schemas.openxmlformats.org/presentationml/2006/ole">
            <p:oleObj spid="_x0000_s5123" name="Equation" r:id="rId4" imgW="29588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32996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643063"/>
            <a:ext cx="621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640138" y="6396038"/>
            <a:ext cx="550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TextonBoost (Shotton et al. 2009 IJCV)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70463" y="6488113"/>
            <a:ext cx="417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TextonBoost (Shotton et al. 2009 IJCV)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1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46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066800" y="2971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Unary Potentials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400" y="4876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Alpha Expansion Graph Cuts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4267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4038600" y="3200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 Algorithm: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705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E-step</a:t>
            </a:r>
            <a:r>
              <a:rPr lang="en-US" dirty="0" smtClean="0"/>
              <a:t>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M-step</a:t>
            </a:r>
            <a:r>
              <a:rPr lang="en-US" dirty="0" smtClean="0"/>
              <a:t>: </a:t>
            </a:r>
            <a:r>
              <a:rPr lang="en-US" dirty="0" smtClean="0"/>
              <a:t>solve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sz="2400" dirty="0" smtClean="0"/>
              <a:t>Determines hidden variable assignments and parameters that maximize likelihood of observed data</a:t>
            </a:r>
          </a:p>
          <a:p>
            <a:pPr marL="514350" indent="-514350"/>
            <a:r>
              <a:rPr lang="en-US" sz="2400" dirty="0" smtClean="0"/>
              <a:t>Improves likelihood at each step (reaches local maximum)</a:t>
            </a:r>
          </a:p>
          <a:p>
            <a:pPr marL="514350" indent="-514350"/>
            <a:r>
              <a:rPr lang="en-US" sz="2400" dirty="0" smtClean="0"/>
              <a:t>Derivation is tricky but implementation is easy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1143000" y="1828800"/>
          <a:ext cx="7612063" cy="809625"/>
        </p:xfrm>
        <a:graphic>
          <a:graphicData uri="http://schemas.openxmlformats.org/presentationml/2006/ole">
            <p:oleObj spid="_x0000_s76802" name="Equation" r:id="rId3" imgW="3238200" imgH="342720" progId="Equation.3">
              <p:embed/>
            </p:oleObj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1549400" y="3457575"/>
          <a:ext cx="6299200" cy="809625"/>
        </p:xfrm>
        <a:graphic>
          <a:graphicData uri="http://schemas.openxmlformats.org/presentationml/2006/ole">
            <p:oleObj spid="_x0000_s76803" name="Equation" r:id="rId4" imgW="2679480" imgH="34272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6934200" y="1676400"/>
            <a:ext cx="19812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</a:t>
            </a:r>
            <a:r>
              <a:rPr lang="en-US" dirty="0" smtClean="0"/>
              <a:t>of graph cuts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Associative: edge potentials penalize different labels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If not associative, can sometimes clip potentials</a:t>
            </a:r>
          </a:p>
          <a:p>
            <a:endParaRPr lang="en-US" sz="2800" smtClean="0"/>
          </a:p>
          <a:p>
            <a:r>
              <a:rPr lang="en-US" sz="2800" smtClean="0"/>
              <a:t>Approximate for multilabel</a:t>
            </a:r>
          </a:p>
          <a:p>
            <a:pPr lvl="1"/>
            <a:r>
              <a:rPr lang="en-US" sz="2400" smtClean="0"/>
              <a:t>Alpha-expansion or alpha-beta swaps</a:t>
            </a:r>
          </a:p>
          <a:p>
            <a:endParaRPr lang="en-US" sz="2800" smtClean="0"/>
          </a:p>
          <a:p>
            <a:pPr>
              <a:buFont typeface="Arial" pitchFamily="34" charset="0"/>
              <a:buNone/>
            </a:pPr>
            <a:endParaRPr lang="en-US" sz="2800" smtClean="0"/>
          </a:p>
          <a:p>
            <a:pPr lvl="1">
              <a:buFont typeface="Arial" pitchFamily="34" charset="0"/>
              <a:buNone/>
            </a:pPr>
            <a:endParaRPr lang="en-US" sz="2400" smtClean="0"/>
          </a:p>
          <a:p>
            <a:pPr lvl="1">
              <a:buFont typeface="Arial" pitchFamily="34" charset="0"/>
              <a:buNone/>
            </a:pPr>
            <a:endParaRPr lang="en-US" sz="24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pPr lvl="1"/>
            <a:endParaRPr lang="en-US" sz="240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076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85800" y="2209800"/>
            <a:ext cx="180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Must satisfy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Pros</a:t>
            </a:r>
          </a:p>
          <a:p>
            <a:pPr lvl="1">
              <a:defRPr/>
            </a:pPr>
            <a:r>
              <a:rPr lang="en-US" dirty="0" smtClean="0"/>
              <a:t>Very fast inference</a:t>
            </a:r>
          </a:p>
          <a:p>
            <a:pPr lvl="1">
              <a:defRPr/>
            </a:pPr>
            <a:r>
              <a:rPr lang="en-US" dirty="0" smtClean="0"/>
              <a:t>Can incorporate data likelihoods and priors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Applies to a wide range of problems (stereo, image labeling, recognition)</a:t>
            </a:r>
          </a:p>
          <a:p>
            <a:pPr>
              <a:defRPr/>
            </a:pPr>
            <a:r>
              <a:rPr lang="en-US" dirty="0" smtClean="0"/>
              <a:t>Cons</a:t>
            </a:r>
          </a:p>
          <a:p>
            <a:pPr lvl="1">
              <a:defRPr/>
            </a:pPr>
            <a:r>
              <a:rPr lang="en-US" dirty="0" smtClean="0"/>
              <a:t>Not always applicable (associative only)</a:t>
            </a:r>
          </a:p>
          <a:p>
            <a:pPr lvl="1">
              <a:defRPr/>
            </a:pPr>
            <a:r>
              <a:rPr lang="en-US" dirty="0" smtClean="0"/>
              <a:t>Need unary terms (not used for generic segmentation)</a:t>
            </a:r>
          </a:p>
          <a:p>
            <a:pPr>
              <a:defRPr/>
            </a:pPr>
            <a:r>
              <a:rPr lang="en-US" dirty="0" smtClean="0"/>
              <a:t>Use whenever applicable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MRFs/CRFs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Other common uses</a:t>
            </a:r>
          </a:p>
          <a:p>
            <a:pPr lvl="1"/>
            <a:r>
              <a:rPr lang="en-US" dirty="0" smtClean="0"/>
              <a:t>Graph structure on regions</a:t>
            </a:r>
          </a:p>
          <a:p>
            <a:pPr lvl="1"/>
            <a:r>
              <a:rPr lang="en-US" dirty="0" smtClean="0"/>
              <a:t>Encoding relations between multiple scene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Inference methods</a:t>
            </a:r>
          </a:p>
          <a:p>
            <a:pPr lvl="1"/>
            <a:r>
              <a:rPr lang="en-US" dirty="0" smtClean="0"/>
              <a:t>Loopy BP or BP-TRW: approximate, slower, but works for more general graphs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 and resources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endParaRPr lang="en-US" sz="2000" dirty="0" smtClean="0"/>
          </a:p>
          <a:p>
            <a:r>
              <a:rPr lang="en-US" sz="2400" dirty="0" smtClean="0"/>
              <a:t>Graph cuts</a:t>
            </a:r>
          </a:p>
          <a:p>
            <a:pPr lvl="1"/>
            <a:r>
              <a:rPr lang="en-US" sz="2000" dirty="0" smtClean="0">
                <a:hlinkClick r:id="rId2"/>
              </a:rPr>
              <a:t>http://www.cs.cornell.edu/~rdz/graphcuts.html</a:t>
            </a:r>
            <a:endParaRPr lang="en-US" sz="2000" dirty="0" smtClean="0"/>
          </a:p>
          <a:p>
            <a:pPr lvl="1"/>
            <a:r>
              <a:rPr lang="en-US" sz="2000" dirty="0" smtClean="0"/>
              <a:t>Classic paper: </a:t>
            </a:r>
            <a:r>
              <a:rPr lang="en-US" sz="2000" dirty="0" smtClean="0">
                <a:hlinkClick r:id="rId3"/>
              </a:rPr>
              <a:t>What Energy Functions can be Minimized via Graph Cuts?</a:t>
            </a:r>
            <a:r>
              <a:rPr lang="en-US" sz="2000" dirty="0" smtClean="0"/>
              <a:t> (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 and Zabih, ECCV '02/PAMI '04)</a:t>
            </a:r>
          </a:p>
          <a:p>
            <a:endParaRPr lang="en-US" sz="2400" dirty="0" smtClean="0"/>
          </a:p>
          <a:p>
            <a:r>
              <a:rPr lang="en-US" sz="2400" dirty="0" smtClean="0"/>
              <a:t>Belief propagation</a:t>
            </a:r>
          </a:p>
          <a:p>
            <a:pPr marL="342900" lvl="1" indent="-342900">
              <a:buNone/>
            </a:pPr>
            <a:r>
              <a:rPr lang="en-US" sz="1800" dirty="0" smtClean="0"/>
              <a:t>	</a:t>
            </a:r>
            <a:r>
              <a:rPr lang="en-US" sz="2100" dirty="0" err="1" smtClean="0"/>
              <a:t>Yedidia</a:t>
            </a:r>
            <a:r>
              <a:rPr lang="en-US" sz="2100" dirty="0" smtClean="0"/>
              <a:t>, J.S.; Freeman, W.T.; Weiss, Y., "Understanding Belief Propagation and Its Generalizations”, Technical Report, 2001: </a:t>
            </a:r>
            <a:r>
              <a:rPr lang="en-US" sz="2100" dirty="0" smtClean="0">
                <a:hlinkClick r:id="rId4"/>
              </a:rPr>
              <a:t>http://www.merl.com/publications/TR2001-022/</a:t>
            </a:r>
            <a:endParaRPr lang="en-US" sz="2100" dirty="0" smtClean="0"/>
          </a:p>
          <a:p>
            <a:endParaRPr lang="en-US" sz="2000" dirty="0" smtClean="0"/>
          </a:p>
          <a:p>
            <a:r>
              <a:rPr lang="en-US" sz="2400" dirty="0" smtClean="0"/>
              <a:t>Normalized cuts and image segmentation (Shi and Malik)</a:t>
            </a:r>
          </a:p>
          <a:p>
            <a:pPr>
              <a:buNone/>
            </a:pPr>
            <a:r>
              <a:rPr lang="en-US" sz="2000" i="1" dirty="0" smtClean="0"/>
              <a:t>	</a:t>
            </a:r>
            <a:r>
              <a:rPr lang="en-US" sz="2000" i="1" dirty="0" smtClean="0">
                <a:hlinkClick r:id="rId5"/>
              </a:rPr>
              <a:t>http</a:t>
            </a:r>
            <a:r>
              <a:rPr lang="en-US" sz="2000" i="1" dirty="0" smtClean="0">
                <a:hlinkClick r:id="rId5"/>
              </a:rPr>
              <a:t>://www.cs.berkeley.edu/~</a:t>
            </a:r>
            <a:r>
              <a:rPr lang="en-US" sz="2000" i="1" dirty="0" smtClean="0">
                <a:hlinkClick r:id="rId5"/>
              </a:rPr>
              <a:t>malik/papers/SM-n</a:t>
            </a:r>
            <a:r>
              <a:rPr lang="en-US" sz="2000" b="1" i="1" dirty="0" smtClean="0">
                <a:hlinkClick r:id="rId5"/>
              </a:rPr>
              <a:t>cut</a:t>
            </a:r>
            <a:r>
              <a:rPr lang="en-US" sz="2000" i="1" dirty="0" smtClean="0">
                <a:hlinkClick r:id="rId5"/>
              </a:rPr>
              <a:t>.pdf</a:t>
            </a: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r>
              <a:rPr lang="en-US" sz="2400" dirty="0" smtClean="0"/>
              <a:t>N-cut implementation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 smtClean="0">
                <a:hlinkClick r:id="rId6"/>
              </a:rPr>
              <a:t>://www.seas.upenn.edu/~</a:t>
            </a:r>
            <a:r>
              <a:rPr lang="en-US" sz="2000" dirty="0" smtClean="0">
                <a:hlinkClick r:id="rId6"/>
              </a:rPr>
              <a:t>timothee/software/ncut/ncut.html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endParaRPr lang="en-US" sz="2800" i="1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Gestalt grouping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segmentation methods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14400"/>
            <a:ext cx="1698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29200"/>
            <a:ext cx="1828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4" cstate="print"/>
          <a:srcRect l="12766" t="46422" r="17021" b="9477"/>
          <a:stretch>
            <a:fillRect/>
          </a:stretch>
        </p:blipFill>
        <p:spPr bwMode="auto">
          <a:xfrm>
            <a:off x="6096000" y="30480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Mixture of Gaussian demo</a:t>
            </a:r>
          </a:p>
          <a:p>
            <a:endParaRPr lang="en-US" dirty="0" smtClean="0"/>
          </a:p>
          <a:p>
            <a:r>
              <a:rPr lang="en-US" dirty="0" smtClean="0"/>
              <a:t>Simple segmentation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 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as EM except compute z* as most likely values for hidden variables</a:t>
            </a:r>
          </a:p>
          <a:p>
            <a:endParaRPr lang="en-US" dirty="0" smtClean="0"/>
          </a:p>
          <a:p>
            <a:r>
              <a:rPr lang="en-US" dirty="0" smtClean="0"/>
              <a:t>K-means is an example</a:t>
            </a:r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Simpler: can be applied when cannot derive EM</a:t>
            </a:r>
          </a:p>
          <a:p>
            <a:pPr lvl="1"/>
            <a:r>
              <a:rPr lang="en-US" dirty="0" smtClean="0"/>
              <a:t>Sometimes works better if you want to make hard predictions at the end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Generally, pdf parameters are not as accurate as 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 Problems: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You want to train an algorithm to predict whether a photograph is attractive.  You collect annotations from Mechanical Turk.  Some annotators try to give accurate ratings, but others answer randomly.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Challenge: Determine which people to trust and the average rating by accurate annotators.</a:t>
            </a:r>
            <a:endParaRPr lang="en-US" dirty="0"/>
          </a:p>
        </p:txBody>
      </p:sp>
      <p:pic>
        <p:nvPicPr>
          <p:cNvPr id="33792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Photo: Jam343 (</a:t>
            </a:r>
            <a:r>
              <a:rPr lang="en-US" sz="1200" dirty="0" err="1" smtClean="0"/>
              <a:t>Flickr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1" y="39624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Annotator Ratings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10</a:t>
            </a:r>
          </a:p>
          <a:p>
            <a:pPr algn="ctr"/>
            <a:r>
              <a:rPr lang="en-US" dirty="0" smtClean="0"/>
              <a:t>8</a:t>
            </a:r>
          </a:p>
          <a:p>
            <a:pPr algn="ctr"/>
            <a:r>
              <a:rPr lang="en-US" dirty="0" smtClean="0"/>
              <a:t>9</a:t>
            </a:r>
          </a:p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Missing Data Problems: Object Discovery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438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	You have a collection of images and have extracted regions from them.  Each is represented by a histogram of “visual words”.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Challenge: Discover frequently occurring object categories, without pre-trained appearance models.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687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http://www.robots.ox.ac.uk/~vgg/publications/papers/russell06.pdf</a:t>
            </a:r>
            <a:endParaRPr lang="en-US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8210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6579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7150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is </a:t>
            </a:r>
            <a:r>
              <a:rPr lang="en-US" dirty="0" smtClean="0"/>
              <a:t>the total count of the histogram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Treating the image as a graph</a:t>
            </a:r>
          </a:p>
          <a:p>
            <a:endParaRPr lang="en-US" sz="3600" dirty="0" smtClean="0"/>
          </a:p>
          <a:p>
            <a:r>
              <a:rPr lang="en-US" sz="3600" dirty="0" smtClean="0"/>
              <a:t>MRFs</a:t>
            </a:r>
          </a:p>
          <a:p>
            <a:endParaRPr lang="en-US" sz="3600" dirty="0" smtClean="0"/>
          </a:p>
          <a:p>
            <a:r>
              <a:rPr lang="en-US" sz="3600" dirty="0" smtClean="0"/>
              <a:t>Segmentation with graph cuts</a:t>
            </a:r>
            <a:endParaRPr lang="en-US" sz="3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3000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6629400" y="1066800"/>
            <a:ext cx="2133600" cy="2133600"/>
            <a:chOff x="1524000" y="1447800"/>
            <a:chExt cx="2133600" cy="2133600"/>
          </a:xfrm>
        </p:grpSpPr>
        <p:sp>
          <p:nvSpPr>
            <p:cNvPr id="47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72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28607</TotalTime>
  <Words>981</Words>
  <Application>Microsoft Office PowerPoint</Application>
  <PresentationFormat>On-screen Show (4:3)</PresentationFormat>
  <Paragraphs>270</Paragraphs>
  <Slides>34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Comic Sans MS</vt:lpstr>
      <vt:lpstr>Arial Narrow</vt:lpstr>
      <vt:lpstr>Wingdings</vt:lpstr>
      <vt:lpstr>Office Theme</vt:lpstr>
      <vt:lpstr>Custom Design</vt:lpstr>
      <vt:lpstr>Microsoft Equation 3.0</vt:lpstr>
      <vt:lpstr>Equation</vt:lpstr>
      <vt:lpstr>MRFs and Segmentation with Graph Cuts</vt:lpstr>
      <vt:lpstr>Today’s class</vt:lpstr>
      <vt:lpstr>EM Algorithm: Recap</vt:lpstr>
      <vt:lpstr>EM Demos</vt:lpstr>
      <vt:lpstr>“Hard EM”</vt:lpstr>
      <vt:lpstr>Missing Data Problems: Outliers</vt:lpstr>
      <vt:lpstr>Missing Data Problems: Object Discovery</vt:lpstr>
      <vt:lpstr>Slide 8</vt:lpstr>
      <vt:lpstr>Today’s class</vt:lpstr>
      <vt:lpstr>What’s wrong with this prediction?</vt:lpstr>
      <vt:lpstr>Solution</vt:lpstr>
      <vt:lpstr>Writing Likelihood as an “Energy”</vt:lpstr>
      <vt:lpstr>Markov Random Fields</vt:lpstr>
      <vt:lpstr>Markov Random Fields</vt:lpstr>
      <vt:lpstr>Solving MRFs with graph cuts</vt:lpstr>
      <vt:lpstr>Solving MRFs with graph cuts</vt:lpstr>
      <vt:lpstr>GrabCut segmentation</vt:lpstr>
      <vt:lpstr>  Grab cuts and graph cuts</vt:lpstr>
      <vt:lpstr>  Colour Model</vt:lpstr>
      <vt:lpstr>Graph cuts   Boykov and Jolly (2001)</vt:lpstr>
      <vt:lpstr>  Colour Model</vt:lpstr>
      <vt:lpstr>GrabCut segmentation</vt:lpstr>
      <vt:lpstr>What is easy or hard about these cases for graphcut-based segmentation?</vt:lpstr>
      <vt:lpstr>Easier examples</vt:lpstr>
      <vt:lpstr>  More difficult Examples</vt:lpstr>
      <vt:lpstr>Slide 26</vt:lpstr>
      <vt:lpstr>Lazy Snapping (Li et al. SG 2004)</vt:lpstr>
      <vt:lpstr>Using graph cuts for recognition</vt:lpstr>
      <vt:lpstr>Using graph cuts for recognition</vt:lpstr>
      <vt:lpstr>Limitations of graph cuts</vt:lpstr>
      <vt:lpstr>Graph cuts: Pros and Cons</vt:lpstr>
      <vt:lpstr>More about MRFs/CRFs</vt:lpstr>
      <vt:lpstr>Further reading and resources</vt:lpstr>
      <vt:lpstr>Next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91</cp:revision>
  <dcterms:created xsi:type="dcterms:W3CDTF">2009-12-16T02:55:56Z</dcterms:created>
  <dcterms:modified xsi:type="dcterms:W3CDTF">2011-02-24T17:40:50Z</dcterms:modified>
</cp:coreProperties>
</file>