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98" r:id="rId2"/>
    <p:sldId id="429" r:id="rId3"/>
    <p:sldId id="477" r:id="rId4"/>
    <p:sldId id="399" r:id="rId5"/>
    <p:sldId id="400" r:id="rId6"/>
    <p:sldId id="401" r:id="rId7"/>
    <p:sldId id="402" r:id="rId8"/>
    <p:sldId id="403" r:id="rId9"/>
    <p:sldId id="424" r:id="rId10"/>
    <p:sldId id="404" r:id="rId11"/>
    <p:sldId id="405" r:id="rId12"/>
    <p:sldId id="406" r:id="rId13"/>
    <p:sldId id="407" r:id="rId14"/>
    <p:sldId id="452" r:id="rId15"/>
    <p:sldId id="425" r:id="rId16"/>
    <p:sldId id="426" r:id="rId17"/>
    <p:sldId id="408" r:id="rId18"/>
    <p:sldId id="464" r:id="rId19"/>
    <p:sldId id="415" r:id="rId20"/>
    <p:sldId id="409" r:id="rId21"/>
    <p:sldId id="410" r:id="rId22"/>
    <p:sldId id="411" r:id="rId23"/>
    <p:sldId id="465" r:id="rId24"/>
    <p:sldId id="466" r:id="rId25"/>
    <p:sldId id="427" r:id="rId26"/>
    <p:sldId id="428" r:id="rId27"/>
    <p:sldId id="474" r:id="rId28"/>
    <p:sldId id="475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60" r:id="rId37"/>
    <p:sldId id="461" r:id="rId38"/>
    <p:sldId id="462" r:id="rId39"/>
    <p:sldId id="463" r:id="rId40"/>
    <p:sldId id="476" r:id="rId41"/>
    <p:sldId id="430" r:id="rId42"/>
    <p:sldId id="431" r:id="rId43"/>
    <p:sldId id="432" r:id="rId44"/>
    <p:sldId id="433" r:id="rId45"/>
    <p:sldId id="434" r:id="rId46"/>
    <p:sldId id="435" r:id="rId47"/>
    <p:sldId id="436" r:id="rId48"/>
    <p:sldId id="437" r:id="rId49"/>
    <p:sldId id="438" r:id="rId50"/>
    <p:sldId id="439" r:id="rId51"/>
    <p:sldId id="440" r:id="rId52"/>
    <p:sldId id="441" r:id="rId53"/>
    <p:sldId id="442" r:id="rId54"/>
    <p:sldId id="443" r:id="rId55"/>
    <p:sldId id="473" r:id="rId56"/>
    <p:sldId id="468" r:id="rId57"/>
    <p:sldId id="469" r:id="rId58"/>
    <p:sldId id="470" r:id="rId59"/>
    <p:sldId id="471" r:id="rId60"/>
    <p:sldId id="472" r:id="rId61"/>
    <p:sldId id="444" r:id="rId62"/>
    <p:sldId id="446" r:id="rId63"/>
    <p:sldId id="445" r:id="rId64"/>
    <p:sldId id="447" r:id="rId65"/>
    <p:sldId id="449" r:id="rId66"/>
    <p:sldId id="448" r:id="rId67"/>
    <p:sldId id="467" r:id="rId6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263" autoAdjust="0"/>
  </p:normalViewPr>
  <p:slideViewPr>
    <p:cSldViewPr>
      <p:cViewPr varScale="1">
        <p:scale>
          <a:sx n="49" d="100"/>
          <a:sy n="49" d="100"/>
        </p:scale>
        <p:origin x="-266" y="-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14509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0.xml"/><Relationship Id="rId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C374B3-414B-4DCB-A04F-2EEE89733070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51ECE2-4833-4D96-A4EF-DA743D6E2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AD7D1-FF9B-4944-8472-853CB0953D9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AF93C4-4623-4DE5-8690-898B3B36F8FB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5E2F54-BC31-4B72-A01F-3CA211B49E3C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A1A5A4-3F4A-4B7A-930A-A351A9E1C4F9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What’s wrong with these results?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8E2B3F-1A23-4521-87A4-0152EB65637F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1098550" y="673100"/>
            <a:ext cx="46037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1338"/>
            <a:ext cx="5083175" cy="4130675"/>
          </a:xfrm>
          <a:noFill/>
        </p:spPr>
        <p:txBody>
          <a:bodyPr wrap="square" lIns="89881" tIns="44941" rIns="89881" bIns="4494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Better at salt’n’pepper noise</a:t>
            </a:r>
          </a:p>
          <a:p>
            <a:pPr eaLnBrk="1" hangingPunct="1"/>
            <a:r>
              <a:rPr lang="en-US" smtClean="0"/>
              <a:t>Not convolution: try a region with 1’s and a 2, and then 1’s and a 3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8C63A4-2802-4147-AA88-97E04384BBFF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6246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D6D49A-0194-40BE-9994-FE47E1CC26E4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5E52F-B136-4576-BC9B-7A3057ADED53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3724E8-6485-47EB-9577-22FF21C2D736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8EF6CF-A3DC-4E11-A914-E67F3CF31375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53967-B24A-4E73-A6F0-F4F7BE68DB6B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response is stronger for higher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B43AA6-3D89-4250-BB99-B83F252CE1E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Likes bright pixels where filters are above average, dark pixels where filters are below average. Problems: response is sensitive to gain/contrast, pixels in filter that are near the mean have little effect, does not require pixel values in image to be near or proportional to values in filter.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7EB134-728E-4C52-B216-3102136384A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4FA3A-0389-41AD-B2AF-5E715C7A773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906177-587F-415C-A7B6-4916762CC9D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Invariant to mean and scale of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AB1F21-F7A7-4EB1-86EE-2BEE65C5D82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83C470-BC8B-47C2-AD06-16B2F0FB1CC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DD54C-DDF0-4E3C-AB77-D592930F573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C7D6B-5D2C-4E9C-8CD7-918378919E4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2147-4F3D-4EEE-A2E0-E30803437079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F54DB-B08C-477E-975D-202BA56AC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7DD64-5470-45A8-B19A-22BF0C3345A4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E0FAE-3579-44A9-B770-D020E7C9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1B1E1-3BEF-4705-AACD-19176AFD4376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42D6F-E873-4949-8BF3-6E2B217AA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BBD49-5F19-4508-B604-BE4756196DF7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78E72-C8C3-4F2B-8F8B-2CCB05342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60F45-BB7B-4624-8367-3AD327D0B08C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3D0-328A-40A4-BB88-0CA39DFAF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0A940-1E95-4619-9C20-5017FCECF68E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ABC68-15BE-4E09-9A89-10F27F27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FCA5-9DFB-45EF-A09E-09EE4E876A15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8FA2-449D-445B-89F8-FE9211BD0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6926-B50F-455A-A4BD-52D094351CCE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5585-8738-4695-8EF3-5E0FDFD0A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E0D5-C545-4761-8EF9-9F2BB58BC931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89E4-CEB6-4286-A079-AC7612E48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357E9-585F-4F8C-B0E7-E34DE42BA6E1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17CCF-56C5-4724-A87C-A3EC30611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68EAC-E5CD-40D6-B276-80B4126EE20B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D297-E5B0-48B8-88F9-E7E571344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21ED38-6B5F-4381-9CD1-7E073FA228C1}" type="datetimeFigureOut">
              <a:rPr lang="en-US"/>
              <a:pPr>
                <a:defRPr/>
              </a:pPr>
              <a:t>1/29/2011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5D58F4-A4BC-4EE3-AB91-AD5B31AE9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2.xml"/><Relationship Id="rId7" Type="http://schemas.openxmlformats.org/officeDocument/2006/relationships/image" Target="../media/image32.png"/><Relationship Id="rId2" Type="http://schemas.openxmlformats.org/officeDocument/2006/relationships/tags" Target="../tags/tag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PEG" TargetMode="External"/><Relationship Id="rId2" Type="http://schemas.openxmlformats.org/officeDocument/2006/relationships/hyperlink" Target="http://en.wikipedia.org/wiki/YCbCr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5.png"/><Relationship Id="rId4" Type="http://schemas.openxmlformats.org/officeDocument/2006/relationships/oleObject" Target="../embeddings/oleObject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78.jpeg"/><Relationship Id="rId4" Type="http://schemas.openxmlformats.org/officeDocument/2006/relationships/oleObject" Target="../embeddings/oleObject10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ai.uiuc.edu/?p=1455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3.bin"/><Relationship Id="rId2" Type="http://schemas.openxmlformats.org/officeDocument/2006/relationships/tags" Target="../tags/tag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7.xml"/><Relationship Id="rId9" Type="http://schemas.openxmlformats.org/officeDocument/2006/relationships/oleObject" Target="../embeddings/oleObject14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7.bin"/><Relationship Id="rId2" Type="http://schemas.openxmlformats.org/officeDocument/2006/relationships/tags" Target="../tags/tag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18.xml"/><Relationship Id="rId9" Type="http://schemas.openxmlformats.org/officeDocument/2006/relationships/oleObject" Target="../embeddings/oleObject18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1.bin"/><Relationship Id="rId2" Type="http://schemas.openxmlformats.org/officeDocument/2006/relationships/tags" Target="../tags/tag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19.xml"/><Relationship Id="rId9" Type="http://schemas.openxmlformats.org/officeDocument/2006/relationships/oleObject" Target="../embeddings/oleObject22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-304800" y="0"/>
            <a:ext cx="9296400" cy="1143000"/>
          </a:xfrm>
          <a:solidFill>
            <a:schemeClr val="bg1">
              <a:alpha val="2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Templates, Image Pyramids, and Filter Banks</a:t>
            </a:r>
            <a:endParaRPr lang="en-US" dirty="0" smtClean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02/08/11</a:t>
            </a:r>
            <a:endParaRPr lang="en-US" dirty="0"/>
          </a:p>
        </p:txBody>
      </p:sp>
      <p:pic>
        <p:nvPicPr>
          <p:cNvPr id="13317" name="Picture 2" descr="http://www.mcs.csueastbay.edu/~malek/Surrealism/magritt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90600"/>
            <a:ext cx="609600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5125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graphicFrame>
        <p:nvGraphicFramePr>
          <p:cNvPr id="5122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p:oleObj spid="_x0000_s5122" name="Equation" r:id="rId5" imgW="2336760" imgH="355320" progId="Equation.3">
              <p:embed/>
            </p:oleObj>
          </a:graphicData>
        </a:graphic>
      </p:graphicFrame>
      <p:sp>
        <p:nvSpPr>
          <p:cNvPr id="5128" name="TextBox 15"/>
          <p:cNvSpPr txBox="1">
            <a:spLocks noChangeArrowheads="1"/>
          </p:cNvSpPr>
          <p:nvPr/>
        </p:nvSpPr>
        <p:spPr bwMode="auto">
          <a:xfrm>
            <a:off x="5257800" y="914400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What’s the potential downside of SSD?</a:t>
            </a:r>
          </a:p>
        </p:txBody>
      </p:sp>
      <p:pic>
        <p:nvPicPr>
          <p:cNvPr id="5129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879725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C:\Users\Hoiem\Documents\Classes\Computational Photography - Fall 2010\lectures\figs\filters\einstein_shades_ss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6149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381"/>
          <p:cNvGraphicFramePr>
            <a:graphicFrameLocks noChangeAspect="1"/>
          </p:cNvGraphicFramePr>
          <p:nvPr/>
        </p:nvGraphicFramePr>
        <p:xfrm>
          <a:off x="293688" y="3225800"/>
          <a:ext cx="8434387" cy="2093913"/>
        </p:xfrm>
        <a:graphic>
          <a:graphicData uri="http://schemas.openxmlformats.org/presentationml/2006/ole">
            <p:oleObj spid="_x0000_s6146" name="Equation" r:id="rId5" imgW="3429000" imgH="850680" progId="Equation.3">
              <p:embed/>
            </p:oleObj>
          </a:graphicData>
        </a:graphic>
      </p:graphicFrame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2209800" y="5867400"/>
            <a:ext cx="570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Matlab: </a:t>
            </a:r>
            <a:r>
              <a:rPr lang="en-US" sz="2400">
                <a:latin typeface="Courier New" pitchFamily="49" charset="0"/>
                <a:cs typeface="Courier New" pitchFamily="49" charset="0"/>
              </a:rPr>
              <a:t>normxcorr2(template, im)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6553200" y="251460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image patch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239001" y="3046412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8"/>
          <p:cNvSpPr txBox="1">
            <a:spLocks noChangeArrowheads="1"/>
          </p:cNvSpPr>
          <p:nvPr/>
        </p:nvSpPr>
        <p:spPr bwMode="auto">
          <a:xfrm>
            <a:off x="3919538" y="2449513"/>
            <a:ext cx="171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template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4267201" y="3048000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8437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8441" name="Picture 2" descr="C:\Documents and Settings\Derek Hoiem\My Documents\Classes\Spring10 - Computer Vision\figs\eyedet_normxcor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2150" y="2909888"/>
            <a:ext cx="2776538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946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9464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7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  <p:pic>
        <p:nvPicPr>
          <p:cNvPr id="19468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879725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2" descr="C:\Users\Hoiem\Documents\Classes\Computational Photography - Fall 2010\lectures\figs\filters\einstein_shades_nx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7700" y="2867025"/>
            <a:ext cx="28194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Q: What is the best method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A: Depends</a:t>
            </a:r>
          </a:p>
          <a:p>
            <a:r>
              <a:rPr lang="en-US" smtClean="0"/>
              <a:t>Zero-mean filter: fastest but not a great matcher</a:t>
            </a:r>
          </a:p>
          <a:p>
            <a:r>
              <a:rPr lang="en-US" smtClean="0"/>
              <a:t>SSD: next fastest, sensitive to overall intensity</a:t>
            </a:r>
          </a:p>
          <a:p>
            <a:r>
              <a:rPr lang="en-US" smtClean="0"/>
              <a:t>Normalized cross-correlation: slowest, invariant to local average intensity and contrast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Q: What if we want to find larger or smaller eyes?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A: Image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Review of Sampling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ounded Rectangle 3"/>
          <p:cNvSpPr/>
          <p:nvPr/>
        </p:nvSpPr>
        <p:spPr>
          <a:xfrm>
            <a:off x="3352800" y="2971800"/>
            <a:ext cx="2286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Low-Pass Filtered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9718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2098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2209800" y="2590800"/>
            <a:ext cx="115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  <a:p>
            <a:pPr algn="ctr"/>
            <a:r>
              <a:rPr lang="en-US"/>
              <a:t>Filter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791200" y="2906713"/>
            <a:ext cx="966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Sample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7912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858000" y="2971800"/>
            <a:ext cx="18288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Low-Res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Gaussian pyramid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88" y="990600"/>
            <a:ext cx="61198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Template Matching with Image Pyramids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Input: Image, Template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template at current scale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Downsample</a:t>
            </a:r>
            <a:r>
              <a:rPr lang="en-US" dirty="0" smtClean="0"/>
              <a:t> image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1-2 until image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responses above some threshold, perhaps with non-maxima suppression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613" y="1066800"/>
            <a:ext cx="39893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Coarse-to-fine Image Registration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51054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Compute Gaussian pyramid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Align with coarse pyramid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Successively align with finer pyramids</a:t>
            </a:r>
          </a:p>
          <a:p>
            <a:pPr marL="914400" lvl="1" indent="-514350" eaLnBrk="1" hangingPunct="1">
              <a:defRPr/>
            </a:pPr>
            <a:r>
              <a:rPr lang="en-US" sz="2000" dirty="0" smtClean="0"/>
              <a:t>Search smaller range</a:t>
            </a:r>
          </a:p>
          <a:p>
            <a:pPr marL="914400" lvl="1" indent="-514350" eaLnBrk="1" hangingPunct="1">
              <a:defRPr/>
            </a:pPr>
            <a:endParaRPr lang="en-US" sz="2000" dirty="0" smtClean="0"/>
          </a:p>
          <a:p>
            <a:pPr marL="914400" lvl="1" indent="-514350" eaLnBrk="1" hangingPunct="1">
              <a:defRPr/>
            </a:pPr>
            <a:endParaRPr lang="en-US" sz="2000" dirty="0" smtClean="0"/>
          </a:p>
          <a:p>
            <a:pPr marL="514350" indent="-514350" eaLnBrk="1" hangingPunct="1">
              <a:buFont typeface="Arial" charset="0"/>
              <a:buNone/>
              <a:defRPr/>
            </a:pPr>
            <a:r>
              <a:rPr lang="en-US" sz="2400" dirty="0" smtClean="0"/>
              <a:t>Why is this faster?</a:t>
            </a:r>
          </a:p>
          <a:p>
            <a:pPr marL="514350" indent="-514350" eaLnBrk="1" hangingPunct="1">
              <a:buFont typeface="Arial" charset="0"/>
              <a:buNone/>
              <a:defRPr/>
            </a:pPr>
            <a:endParaRPr lang="en-US" sz="2400" dirty="0" smtClean="0"/>
          </a:p>
          <a:p>
            <a:pPr marL="0" indent="-514350" eaLnBrk="1" hangingPunct="1">
              <a:buFont typeface="Arial" charset="0"/>
              <a:buNone/>
              <a:defRPr/>
            </a:pPr>
            <a:r>
              <a:rPr lang="en-US" sz="2400" dirty="0" smtClean="0"/>
              <a:t>Are we guaranteed to get the same result?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Review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smtClean="0"/>
              <a:t>Match the spatial domain image to the Fourier magnitude image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685800" y="5257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/>
          <p:cNvPicPr>
            <a:picLocks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3581400" y="2590800"/>
            <a:ext cx="144780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"/>
          <p:cNvPicPr>
            <a:picLocks noChangeArrowheads="1"/>
          </p:cNvPicPr>
          <p:nvPr/>
        </p:nvPicPr>
        <p:blipFill>
          <a:blip r:embed="rId4" cstate="print"/>
          <a:srcRect l="6902" t="17175" r="61354" b="6760"/>
          <a:stretch>
            <a:fillRect/>
          </a:stretch>
        </p:blipFill>
        <p:spPr bwMode="auto">
          <a:xfrm>
            <a:off x="1600200" y="4267200"/>
            <a:ext cx="1752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" descr="C:\Users\Hoiem\Documents\Classes\Computational Photography - Fall 2010\lectures\demos\fftims\flowers_fft.png"/>
          <p:cNvPicPr>
            <a:picLocks noChangeArrowheads="1"/>
          </p:cNvPicPr>
          <p:nvPr/>
        </p:nvPicPr>
        <p:blipFill>
          <a:blip r:embed="rId5" cstate="print"/>
          <a:srcRect l="29167" t="8333" r="26042" b="12500"/>
          <a:stretch>
            <a:fillRect/>
          </a:stretch>
        </p:blipFill>
        <p:spPr bwMode="auto">
          <a:xfrm>
            <a:off x="1828800" y="251460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6" cstate="print"/>
          <a:srcRect l="41473" t="65628" r="43102" b="6952"/>
          <a:stretch>
            <a:fillRect/>
          </a:stretch>
        </p:blipFill>
        <p:spPr bwMode="auto">
          <a:xfrm>
            <a:off x="304800" y="25146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7" cstate="print"/>
          <a:srcRect l="41586" t="14526" r="37196" b="49263"/>
          <a:stretch>
            <a:fillRect/>
          </a:stretch>
        </p:blipFill>
        <p:spPr bwMode="auto">
          <a:xfrm>
            <a:off x="5943600" y="5257800"/>
            <a:ext cx="873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3" descr="C:\Users\Hoiem\Documents\Classes\Computational Photography - Fall 2010\lectures\demos\fftims\se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495300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4" descr="C:\Users\Hoiem\Documents\Classes\Computational Photography - Fall 2010\lectures\demos\fftims\sea_fft.png"/>
          <p:cNvPicPr>
            <a:picLocks noChangeArrowheads="1"/>
          </p:cNvPicPr>
          <p:nvPr/>
        </p:nvPicPr>
        <p:blipFill>
          <a:blip r:embed="rId9" cstate="print"/>
          <a:srcRect l="13542" t="9721" r="10417" b="13889"/>
          <a:stretch>
            <a:fillRect/>
          </a:stretch>
        </p:blipFill>
        <p:spPr bwMode="auto">
          <a:xfrm>
            <a:off x="5410200" y="2667000"/>
            <a:ext cx="1371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5" descr="C:\Users\Hoiem\Documents\Classes\Computational Photography - Fall 2010\lectures\demos\fftims\beijin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7600" y="48006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6" descr="C:\Users\Hoiem\Documents\Classes\Computational Photography - Fall 2010\lectures\demos\fftims\beijing_fft.png"/>
          <p:cNvPicPr>
            <a:picLocks noChangeArrowheads="1"/>
          </p:cNvPicPr>
          <p:nvPr/>
        </p:nvPicPr>
        <p:blipFill>
          <a:blip r:embed="rId11" cstate="print"/>
          <a:srcRect l="13542" t="11111" r="10417" b="13889"/>
          <a:stretch>
            <a:fillRect/>
          </a:stretch>
        </p:blipFill>
        <p:spPr bwMode="auto">
          <a:xfrm>
            <a:off x="7086600" y="2667000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TextBox 14"/>
          <p:cNvSpPr txBox="1">
            <a:spLocks noChangeArrowheads="1"/>
          </p:cNvSpPr>
          <p:nvPr/>
        </p:nvSpPr>
        <p:spPr bwMode="auto">
          <a:xfrm>
            <a:off x="762000" y="2220913"/>
            <a:ext cx="312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5375" name="TextBox 15"/>
          <p:cNvSpPr txBox="1">
            <a:spLocks noChangeArrowheads="1"/>
          </p:cNvSpPr>
          <p:nvPr/>
        </p:nvSpPr>
        <p:spPr bwMode="auto">
          <a:xfrm>
            <a:off x="7543800" y="2286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5376" name="TextBox 17"/>
          <p:cNvSpPr txBox="1">
            <a:spLocks noChangeArrowheads="1"/>
          </p:cNvSpPr>
          <p:nvPr/>
        </p:nvSpPr>
        <p:spPr bwMode="auto">
          <a:xfrm>
            <a:off x="5943600" y="2286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15377" name="TextBox 18"/>
          <p:cNvSpPr txBox="1">
            <a:spLocks noChangeArrowheads="1"/>
          </p:cNvSpPr>
          <p:nvPr/>
        </p:nvSpPr>
        <p:spPr bwMode="auto">
          <a:xfrm>
            <a:off x="838200" y="45720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15378" name="TextBox 19"/>
          <p:cNvSpPr txBox="1">
            <a:spLocks noChangeArrowheads="1"/>
          </p:cNvSpPr>
          <p:nvPr/>
        </p:nvSpPr>
        <p:spPr bwMode="auto">
          <a:xfrm>
            <a:off x="4191000" y="2209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15379" name="TextBox 20"/>
          <p:cNvSpPr txBox="1">
            <a:spLocks noChangeArrowheads="1"/>
          </p:cNvSpPr>
          <p:nvPr/>
        </p:nvSpPr>
        <p:spPr bwMode="auto">
          <a:xfrm>
            <a:off x="2362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4572000" y="44958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15382" name="TextBox 23"/>
          <p:cNvSpPr txBox="1">
            <a:spLocks noChangeArrowheads="1"/>
          </p:cNvSpPr>
          <p:nvPr/>
        </p:nvSpPr>
        <p:spPr bwMode="auto">
          <a:xfrm>
            <a:off x="2362200" y="3886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5383" name="TextBox 24"/>
          <p:cNvSpPr txBox="1">
            <a:spLocks noChangeArrowheads="1"/>
          </p:cNvSpPr>
          <p:nvPr/>
        </p:nvSpPr>
        <p:spPr bwMode="auto">
          <a:xfrm>
            <a:off x="6248400" y="48006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</a:t>
            </a:r>
          </a:p>
        </p:txBody>
      </p:sp>
      <p:sp>
        <p:nvSpPr>
          <p:cNvPr id="15384" name="TextBox 26"/>
          <p:cNvSpPr txBox="1">
            <a:spLocks noChangeArrowheads="1"/>
          </p:cNvSpPr>
          <p:nvPr/>
        </p:nvSpPr>
        <p:spPr bwMode="auto">
          <a:xfrm>
            <a:off x="7848600" y="44958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filter</a:t>
            </a:r>
          </a:p>
        </p:txBody>
      </p:sp>
      <p:grpSp>
        <p:nvGrpSpPr>
          <p:cNvPr id="7172" name="Group 30"/>
          <p:cNvGrpSpPr>
            <a:grpSpLocks/>
          </p:cNvGrpSpPr>
          <p:nvPr/>
        </p:nvGrpSpPr>
        <p:grpSpPr bwMode="auto">
          <a:xfrm>
            <a:off x="152400" y="1447800"/>
            <a:ext cx="8839200" cy="4481513"/>
            <a:chOff x="144" y="1161"/>
            <a:chExt cx="5568" cy="2823"/>
          </a:xfrm>
        </p:grpSpPr>
        <p:graphicFrame>
          <p:nvGraphicFramePr>
            <p:cNvPr id="7170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p:oleObj spid="_x0000_s7170" name="Photo Editor Photo" r:id="rId6" imgW="4133333" imgH="2905531" progId="MSPhotoEd.3">
                <p:embed/>
              </p:oleObj>
            </a:graphicData>
          </a:graphic>
        </p:graphicFrame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Gaussian</a:t>
              </a:r>
            </a:p>
          </p:txBody>
        </p:sp>
        <p:grpSp>
          <p:nvGrpSpPr>
            <p:cNvPr id="7175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7180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unit impulse</a:t>
                </a:r>
              </a:p>
            </p:txBody>
          </p:sp>
        </p:grpSp>
        <p:pic>
          <p:nvPicPr>
            <p:cNvPr id="7176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20" descr="log"/>
            <p:cNvPicPr>
              <a:picLocks noChangeAspect="1" noChangeArrowheads="1"/>
            </p:cNvPicPr>
            <p:nvPr/>
          </p:nvPicPr>
          <p:blipFill>
            <a:blip r:embed="rId8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Laplacian of Gaussian</a:t>
              </a:r>
            </a:p>
          </p:txBody>
        </p:sp>
      </p:grpSp>
      <p:sp>
        <p:nvSpPr>
          <p:cNvPr id="7173" name="TextBox 25"/>
          <p:cNvSpPr txBox="1">
            <a:spLocks noChangeArrowheads="1"/>
          </p:cNvSpPr>
          <p:nvPr/>
        </p:nvSpPr>
        <p:spPr bwMode="auto">
          <a:xfrm>
            <a:off x="7177088" y="6488113"/>
            <a:ext cx="196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pyramid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5868988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Computing Gaussian/Laplacian Pyramid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13889" t="37556" r="44444" b="21555"/>
          <a:stretch>
            <a:fillRect/>
          </a:stretch>
        </p:blipFill>
        <p:spPr bwMode="auto">
          <a:xfrm>
            <a:off x="609600" y="1219200"/>
            <a:ext cx="7826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078163" y="6550025"/>
            <a:ext cx="6065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http://sepwww.stanford.edu/~morgan/texturematch/paper_html/node3.html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43400" y="4953000"/>
            <a:ext cx="449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Can we reconstruct the original from the laplacian pyramid?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4983163"/>
          </a:xfrm>
        </p:spPr>
        <p:txBody>
          <a:bodyPr/>
          <a:lstStyle/>
          <a:p>
            <a:pPr marL="0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Why do we get different, distance-dependent interpretations of hybrid images?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8371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 cstate="print"/>
          <a:srcRect l="40038"/>
          <a:stretch>
            <a:fillRect/>
          </a:stretch>
        </p:blipFill>
        <p:spPr bwMode="auto">
          <a:xfrm>
            <a:off x="381000" y="2133600"/>
            <a:ext cx="41084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 cstate="print"/>
          <a:srcRect t="3383" r="74422" b="49260"/>
          <a:stretch>
            <a:fillRect/>
          </a:stretch>
        </p:blipFill>
        <p:spPr bwMode="auto">
          <a:xfrm>
            <a:off x="6553200" y="1981200"/>
            <a:ext cx="16906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 cstate="print"/>
          <a:srcRect t="54123" r="74422" b="3593"/>
          <a:stretch>
            <a:fillRect/>
          </a:stretch>
        </p:blipFill>
        <p:spPr bwMode="auto">
          <a:xfrm>
            <a:off x="6629400" y="4800600"/>
            <a:ext cx="15240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12"/>
          <p:cNvSpPr txBox="1">
            <a:spLocks noChangeArrowheads="1"/>
          </p:cNvSpPr>
          <p:nvPr/>
        </p:nvSpPr>
        <p:spPr bwMode="auto">
          <a:xfrm>
            <a:off x="5181600" y="3962400"/>
            <a:ext cx="434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?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48200" y="3276600"/>
            <a:ext cx="175260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724400" y="4343400"/>
            <a:ext cx="182880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7" name="TextBox 8"/>
          <p:cNvSpPr txBox="1">
            <a:spLocks noChangeArrowheads="1"/>
          </p:cNvSpPr>
          <p:nvPr/>
        </p:nvSpPr>
        <p:spPr bwMode="auto">
          <a:xfrm>
            <a:off x="3352800" y="0"/>
            <a:ext cx="2143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Perception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 cstate="print"/>
          <a:srcRect l="40038"/>
          <a:stretch>
            <a:fillRect/>
          </a:stretch>
        </p:blipFill>
        <p:spPr bwMode="auto">
          <a:xfrm>
            <a:off x="2514600" y="1295400"/>
            <a:ext cx="41084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Hybrid Image in Laplacian Pyramid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 l="12881" t="13086" r="32829" b="31296"/>
          <a:stretch>
            <a:fillRect/>
          </a:stretch>
        </p:blipFill>
        <p:spPr bwMode="auto">
          <a:xfrm>
            <a:off x="381000" y="1905000"/>
            <a:ext cx="85947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685800" y="1371600"/>
            <a:ext cx="359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High frequency </a:t>
            </a:r>
            <a:r>
              <a:rPr lang="en-US">
                <a:sym typeface="Wingdings" pitchFamily="2" charset="2"/>
              </a:rPr>
              <a:t> Low frequency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Question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	Can you align the images using the FFT?</a:t>
            </a:r>
          </a:p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>
              <a:buFont typeface="Arial" charset="0"/>
              <a:buNone/>
            </a:pPr>
            <a:r>
              <a:rPr lang="en-US" dirty="0" smtClean="0"/>
              <a:t>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representation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Pixels: great for spatial resolution, poor access to frequency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Fourier transform: great for frequency, not for spatial info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 smtClean="0">
                <a:latin typeface="+mn-lt"/>
              </a:rPr>
              <a:t>Pyramids/filter banks: </a:t>
            </a:r>
            <a:r>
              <a:rPr lang="en-US" sz="2800" dirty="0">
                <a:latin typeface="+mn-lt"/>
              </a:rPr>
              <a:t>balance between spatial and frequency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uses of image pyramids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Compression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Object detection</a:t>
            </a:r>
          </a:p>
          <a:p>
            <a:pPr lvl="1">
              <a:defRPr/>
            </a:pPr>
            <a:r>
              <a:rPr lang="en-US" dirty="0" smtClean="0"/>
              <a:t>Scale search</a:t>
            </a:r>
          </a:p>
          <a:p>
            <a:pPr lvl="1">
              <a:defRPr/>
            </a:pPr>
            <a:r>
              <a:rPr lang="en-US" dirty="0" smtClean="0"/>
              <a:t>Features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Detecting stable interest points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Registration</a:t>
            </a:r>
          </a:p>
          <a:p>
            <a:pPr lvl="1">
              <a:defRPr/>
            </a:pPr>
            <a:r>
              <a:rPr lang="en-US" dirty="0" smtClean="0"/>
              <a:t>Course-to-fine</a:t>
            </a:r>
          </a:p>
          <a:p>
            <a:pPr lvl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Application: Representing Texture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7510463" y="6519863"/>
            <a:ext cx="16335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HW 1 due in one week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Material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371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371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0386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Box 7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Orientation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962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Box 8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Scale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362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438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	Regular or stochastic patterns caused by bumps, grooves, and/or markings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Compute responses of blobs and edges at various orientations and scales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Overcomplete</a:t>
            </a:r>
            <a:r>
              <a:rPr lang="en-US" dirty="0" smtClean="0"/>
              <a:t> representation: filter banks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38400"/>
            <a:ext cx="72072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Box 12"/>
          <p:cNvSpPr txBox="1">
            <a:spLocks noChangeArrowheads="1"/>
          </p:cNvSpPr>
          <p:nvPr/>
        </p:nvSpPr>
        <p:spPr bwMode="auto">
          <a:xfrm>
            <a:off x="3429000" y="2057400"/>
            <a:ext cx="1528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LM Filter Bank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609600" y="6096000"/>
            <a:ext cx="8104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Code for filter banks: </a:t>
            </a:r>
            <a:r>
              <a:rPr lang="en-US" i="1"/>
              <a:t>www.robots.ox.ac.uk/~vgg/research/texclass/filters.html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Process image with each filter and keep responses (or squared/abs responses)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09800"/>
            <a:ext cx="2190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26720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Measure responses of blobs and edges at various orientations and scales</a:t>
            </a:r>
          </a:p>
          <a:p>
            <a:endParaRPr lang="en-US" dirty="0" smtClean="0"/>
          </a:p>
          <a:p>
            <a:r>
              <a:rPr lang="en-US" dirty="0" smtClean="0"/>
              <a:t>Idea 1: Record </a:t>
            </a:r>
            <a:r>
              <a:rPr lang="en-US" dirty="0" smtClean="0"/>
              <a:t>simple statistics (e.g., mean, std.) of absolute filter responses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Can you match the texture to the response?</a:t>
            </a:r>
            <a:endParaRPr lang="en-US" dirty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Representing texture by mean abs response</a:t>
            </a:r>
            <a:endParaRPr lang="en-US" dirty="0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class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Template matching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Image Pyramids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Filter banks and texture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Denoising</a:t>
            </a:r>
            <a:r>
              <a:rPr lang="en-US" dirty="0" smtClean="0"/>
              <a:t>, </a:t>
            </a:r>
            <a:r>
              <a:rPr lang="en-US" dirty="0" smtClean="0"/>
              <a:t>Compression</a:t>
            </a: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Representing texture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Idea 2: take vectors of filter responses at each pixel and cluster them, then take histograms (more on in coming weeks)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09800"/>
            <a:ext cx="2190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26720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73563"/>
          </a:xfrm>
        </p:spPr>
        <p:txBody>
          <a:bodyPr/>
          <a:lstStyle/>
          <a:p>
            <a:pPr marL="0" eaLnBrk="1" hangingPunct="1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How is it that a 4MP image can be compressed to a few hundred KB without a noticeable change?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723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3352800" y="0"/>
            <a:ext cx="2598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Compression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Lossy Image Compression (JPEG)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3606800" y="1511300"/>
          <a:ext cx="4572000" cy="4529138"/>
        </p:xfrm>
        <a:graphic>
          <a:graphicData uri="http://schemas.openxmlformats.org/presentationml/2006/ole">
            <p:oleObj spid="_x0000_s8194" name="Bitmap Image" r:id="rId3" imgW="4990476" imgH="4944165" progId="Paint.Picture">
              <p:embed/>
            </p:oleObj>
          </a:graphicData>
        </a:graphic>
      </p:graphicFrame>
      <p:pic>
        <p:nvPicPr>
          <p:cNvPr id="8196" name="Picture 5" descr="d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75" y="2397125"/>
            <a:ext cx="25336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1066800" y="6096000"/>
            <a:ext cx="648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Block-based Discrete Cosine Transform (DCT)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4450" y="6488113"/>
            <a:ext cx="14795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Slides: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Using DCT in JPEG </a:t>
            </a:r>
            <a:r>
              <a:rPr lang="en-US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first coefficient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B(0,0)</a:t>
            </a:r>
            <a:r>
              <a:rPr lang="en-US" smtClean="0"/>
              <a:t> is the DC component, the average intensity</a:t>
            </a:r>
          </a:p>
          <a:p>
            <a:pPr eaLnBrk="1" hangingPunct="1"/>
            <a:r>
              <a:rPr lang="en-US" smtClean="0"/>
              <a:t>The top-left coeffs represent low frequencies, the bottom right – high frequencies</a:t>
            </a:r>
          </a:p>
          <a:p>
            <a:pPr eaLnBrk="1" hangingPunct="1"/>
            <a:endParaRPr lang="en-US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581400"/>
            <a:ext cx="2667000" cy="26400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05200"/>
            <a:ext cx="2819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Image compression using DCT</a:t>
            </a:r>
            <a:endParaRPr lang="en-US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ym typeface="Wingdings" pitchFamily="2" charset="2"/>
              </a:rPr>
              <a:t>Quantize 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More coarsely for high frequencies (which also tend to have smaller values)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Many quantized high frequency values will be zero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Encode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Can decode with inverse dct</a:t>
            </a:r>
          </a:p>
        </p:txBody>
      </p:sp>
      <p:pic>
        <p:nvPicPr>
          <p:cNvPr id="32772" name="Picture 8" descr="G=&#10;\begin{array}{c}&#10;u \\&#10;\longrightarrow \\&#10;\left[&#10;\begin{array}{rrrrrrrr}&#10; -415.38 &amp; -30.19 &amp; -61.20 &amp;  27.24 &amp;  56.13 &amp; -20.10 &amp; -2.39 &amp;  0.46 \\&#10;    4.47 &amp; -21.86 &amp; -60.76 &amp;  10.25 &amp;  13.15 &amp;  -7.09 &amp; -8.54 &amp;  4.88 \\&#10;  -46.83 &amp;   7.37 &amp;  77.13 &amp; -24.56 &amp; -28.91 &amp;   9.93 &amp;  5.42 &amp; -5.65 \\&#10;  -48.53 &amp;  12.07 &amp;  34.10 &amp; -14.76 &amp; -10.24 &amp;   6.30 &amp;  1.83 &amp;  1.95 \\&#10;   12.12 &amp;  -6.55 &amp; -13.20 &amp;  -3.95 &amp;  -1.88 &amp;   1.75 &amp; -2.79 &amp;  3.14 \\&#10;   -7.73 &amp;   2.91 &amp;   2.38 &amp;  -5.94 &amp;  -2.38 &amp;   0.94 &amp;  4.30 &amp;  1.85 \\&#10;   -1.03 &amp;   0.18 &amp;   0.42 &amp;  -2.42 &amp;  -0.88 &amp;  -3.02 &amp;  4.12 &amp; -0.66 \\&#10;   -0.17 &amp;   0.14 &amp;  -1.07 &amp;  -4.19 &amp;  -1.17 &amp;  -0.10 &amp;  0.50 &amp;  1.68&#10;\end{array}&#10;\right]&#10;\end{array}&#10;\Bigg\downarrow 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343275"/>
            <a:ext cx="48990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 descr="Q=&#10;\begin{bmatrix}&#10; 16 &amp; 11 &amp; 10 &amp; 16 &amp; 24 &amp; 40 &amp; 51 &amp; 61 \\&#10; 12 &amp; 12 &amp; 14 &amp; 19 &amp; 26 &amp; 58 &amp; 60 &amp; 55 \\&#10; 14 &amp; 13 &amp; 16 &amp; 24 &amp; 40 &amp; 57 &amp; 69 &amp; 56 \\&#10; 14 &amp; 17 &amp; 22 &amp; 29 &amp; 51 &amp; 87 &amp; 80 &amp; 62 \\&#10; 18 &amp; 22 &amp; 37 &amp; 56 &amp; 68 &amp; 109 &amp; 103 &amp; 77 \\&#10; 24 &amp; 35 &amp; 55 &amp; 64 &amp; 81 &amp; 104 &amp; 113 &amp; 92 \\&#10; 49 &amp; 64 &amp; 78 &amp; 87 &amp; 103 &amp; 121 &amp; 120 &amp; 101 \\&#10; 72 &amp; 92 &amp; 95 &amp; 98 &amp; 112 &amp; 100 &amp; 103 &amp; 99&#10;\end{bmatrix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343400"/>
            <a:ext cx="32004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2" descr="B=&#10;\left[&#10;\begin{array}{rrrrrrrr}&#10; -26 &amp; -3 &amp; -6 &amp; 2 &amp; 2 &amp; -1 &amp; 0 &amp; 0 \\&#10; 0 &amp; -2 &amp; -4 &amp; 1 &amp; 1 &amp; 0 &amp; 0 &amp; 0 \\&#10; -3 &amp; 1 &amp; 5 &amp; -1 &amp; -1 &amp; 0 &amp; 0 &amp; 0 \\&#10; -3 &amp; 1 &amp; 2 &amp; -1 &amp; 0 &amp; 0 &amp; 0 &amp; 0 \\&#10; 1 &amp; 0 &amp; 0 &amp; 0 &amp; 0 &amp; 0 &amp; 0 &amp; 0 \\&#10; 0 &amp; 0 &amp; 0 &amp; 0 &amp; 0 &amp; 0 &amp; 0 &amp; 0 \\&#10; 0 &amp; 0 &amp; 0 &amp; 0 &amp; 0 &amp; 0 &amp; 0 &amp; 0 \\&#10; 0 &amp; 0 &amp; 0 &amp; 0 &amp; 0 &amp; 0 &amp; 0 &amp; 0&#10;\end{array}&#10;\right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5535613"/>
            <a:ext cx="25908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own Arrow 14"/>
          <p:cNvSpPr/>
          <p:nvPr/>
        </p:nvSpPr>
        <p:spPr>
          <a:xfrm>
            <a:off x="2362200" y="49530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6" name="TextBox 15"/>
          <p:cNvSpPr txBox="1">
            <a:spLocks noChangeArrowheads="1"/>
          </p:cNvSpPr>
          <p:nvPr/>
        </p:nvSpPr>
        <p:spPr bwMode="auto">
          <a:xfrm>
            <a:off x="6172200" y="3886200"/>
            <a:ext cx="204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Quantization table</a:t>
            </a:r>
          </a:p>
        </p:txBody>
      </p:sp>
      <p:sp>
        <p:nvSpPr>
          <p:cNvPr id="32777" name="TextBox 16"/>
          <p:cNvSpPr txBox="1">
            <a:spLocks noChangeArrowheads="1"/>
          </p:cNvSpPr>
          <p:nvPr/>
        </p:nvSpPr>
        <p:spPr bwMode="auto">
          <a:xfrm>
            <a:off x="0" y="3211513"/>
            <a:ext cx="182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 responses</a:t>
            </a:r>
          </a:p>
        </p:txBody>
      </p:sp>
      <p:sp>
        <p:nvSpPr>
          <p:cNvPr id="32778" name="TextBox 17"/>
          <p:cNvSpPr txBox="1">
            <a:spLocks noChangeArrowheads="1"/>
          </p:cNvSpPr>
          <p:nvPr/>
        </p:nvSpPr>
        <p:spPr bwMode="auto">
          <a:xfrm>
            <a:off x="0" y="5181600"/>
            <a:ext cx="1966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Quantized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JPEG Compression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Convert image to </a:t>
            </a:r>
            <a:r>
              <a:rPr lang="en-US" dirty="0" err="1" smtClean="0"/>
              <a:t>YCrCb</a:t>
            </a:r>
            <a:endParaRPr lang="en-US" dirty="0" smtClean="0"/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Subsample color by factor of 2</a:t>
            </a:r>
          </a:p>
          <a:p>
            <a:pPr marL="914400" lvl="1" indent="-514350" eaLnBrk="1" hangingPunct="1"/>
            <a:r>
              <a:rPr lang="en-US" dirty="0" smtClean="0"/>
              <a:t>People have bad resolution for color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Split into blocks (8x8, typically), subtract 128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For each block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Compute DCT </a:t>
            </a:r>
            <a:r>
              <a:rPr lang="en-US" dirty="0" smtClean="0"/>
              <a:t>coefficients</a:t>
            </a:r>
            <a:endParaRPr lang="en-US" dirty="0" smtClean="0"/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Coarsely quantize</a:t>
            </a:r>
          </a:p>
          <a:p>
            <a:pPr marL="1314450" lvl="2" indent="-514350" eaLnBrk="1" hangingPunct="1"/>
            <a:r>
              <a:rPr lang="en-US" dirty="0" smtClean="0"/>
              <a:t>Many high frequency components will become zero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Encode (e.g., with Huffman coding)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en-US" dirty="0" smtClean="0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510213" y="6211888"/>
            <a:ext cx="3633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2"/>
              </a:rPr>
              <a:t>http://en.wikipedia.org/wiki/YCbCr</a:t>
            </a:r>
            <a:endParaRPr lang="en-US"/>
          </a:p>
          <a:p>
            <a:r>
              <a:rPr lang="en-US">
                <a:hlinkClick r:id="rId3"/>
              </a:rPr>
              <a:t>http://en.wikipedia.org/wiki/JPEG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Lossless compression (PNG)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705600" cy="51355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Predict that a pixel’s value based on its upper-left neighborhood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Store difference of predicted and actual value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err="1" smtClean="0"/>
              <a:t>Pkzip</a:t>
            </a:r>
            <a:r>
              <a:rPr lang="en-US" dirty="0" smtClean="0"/>
              <a:t> it (DEFLATE algorithm)</a:t>
            </a:r>
          </a:p>
          <a:p>
            <a:pPr eaLnBrk="1" hangingPunct="1">
              <a:defRPr/>
            </a:pPr>
            <a:endParaRPr lang="en-US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endParaRPr lang="en-US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endParaRPr lang="en-US" dirty="0"/>
          </a:p>
        </p:txBody>
      </p:sp>
      <p:pic>
        <p:nvPicPr>
          <p:cNvPr id="34820" name="Picture 4" descr="http://upload.wikimedia.org/wikipedia/commons/thumb/3/39/Pixel-prediction.svg/161px-Pixel-predictio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1447800"/>
            <a:ext cx="1533525" cy="149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Denoising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5844" name="Picture 2" descr="C:\Documents and Settings\Derek Hoiem\My Documents\Classes\Spring10 - Computer Vision\figs\einstein_noi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11"/>
          <p:cNvSpPr txBox="1">
            <a:spLocks noChangeArrowheads="1"/>
          </p:cNvSpPr>
          <p:nvPr/>
        </p:nvSpPr>
        <p:spPr bwMode="auto">
          <a:xfrm>
            <a:off x="914400" y="5943600"/>
            <a:ext cx="269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Additive Gaussian Noise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343400" y="3392488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4002088"/>
            <a:ext cx="1219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Gaussian Filter</a:t>
            </a:r>
          </a:p>
        </p:txBody>
      </p:sp>
      <p:pic>
        <p:nvPicPr>
          <p:cNvPr id="196611" name="Picture 3" descr="C:\Documents and Settings\Derek Hoiem\My Documents\Classes\Spring10 - Computer Vision\figs\einstein_noise_smoot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2575" y="1325563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54991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5867400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Smoothing with larger standard deviations suppresses noise, but also blurs the image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Reducing Gaussian noise</a:t>
            </a:r>
          </a:p>
        </p:txBody>
      </p:sp>
      <p:pic>
        <p:nvPicPr>
          <p:cNvPr id="36869" name="Picture 6"/>
          <p:cNvPicPr>
            <a:picLocks noChangeArrowheads="1"/>
          </p:cNvPicPr>
          <p:nvPr/>
        </p:nvPicPr>
        <p:blipFill>
          <a:blip r:embed="rId4" cstate="print"/>
          <a:srcRect l="38554" t="3210" r="28915"/>
          <a:stretch>
            <a:fillRect/>
          </a:stretch>
        </p:blipFill>
        <p:spPr bwMode="auto">
          <a:xfrm>
            <a:off x="6477000" y="990600"/>
            <a:ext cx="152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7123113" y="6519863"/>
            <a:ext cx="2020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Source: S.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Reducing salt-and-pepper noise by Gaussian smoothing</a:t>
            </a:r>
          </a:p>
        </p:txBody>
      </p:sp>
      <p:pic>
        <p:nvPicPr>
          <p:cNvPr id="37891" name="Picture 4" descr="salt_and_pep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90800"/>
            <a:ext cx="79248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6097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42005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67913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4478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Template matching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51355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Goal: find       in image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Main challenge: What is a good similarity or distance measure between two patches?</a:t>
            </a:r>
          </a:p>
          <a:p>
            <a:pPr lvl="1" eaLnBrk="1" hangingPunct="1">
              <a:defRPr/>
            </a:pPr>
            <a:r>
              <a:rPr lang="en-US" dirty="0" smtClean="0"/>
              <a:t>Correlation</a:t>
            </a:r>
          </a:p>
          <a:p>
            <a:pPr lvl="1" eaLnBrk="1" hangingPunct="1">
              <a:defRPr/>
            </a:pPr>
            <a:r>
              <a:rPr lang="en-US" dirty="0" smtClean="0"/>
              <a:t>Zero-mean correlation</a:t>
            </a:r>
          </a:p>
          <a:p>
            <a:pPr lvl="1" eaLnBrk="1" hangingPunct="1">
              <a:defRPr/>
            </a:pPr>
            <a:r>
              <a:rPr lang="en-US" dirty="0" smtClean="0"/>
              <a:t>Sum Square Difference</a:t>
            </a:r>
          </a:p>
          <a:p>
            <a:pPr lvl="1" eaLnBrk="1" hangingPunct="1">
              <a:defRPr/>
            </a:pPr>
            <a:r>
              <a:rPr lang="en-US" dirty="0" smtClean="0"/>
              <a:t>Normalized Cross Correlation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17413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9850" y="1108075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Alternative idea: Median filtering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p:oleObj spid="_x0000_s9218" name="Equation" r:id="rId4" imgW="914400" imgH="198720" progId="Equation.DSMT4">
              <p:embed/>
            </p:oleObj>
          </a:graphicData>
        </a:graphic>
      </p:graphicFrame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022350"/>
            <a:ext cx="7772400" cy="5454650"/>
          </a:xfrm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2800" smtClean="0"/>
              <a:t>A </a:t>
            </a:r>
            <a:r>
              <a:rPr lang="en-US" sz="2800" b="1" smtClean="0"/>
              <a:t>median filter</a:t>
            </a:r>
            <a:r>
              <a:rPr lang="en-US" sz="2800" smtClean="0"/>
              <a:t> operates over a window by selecting the median intensity in the window</a:t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grpSp>
        <p:nvGrpSpPr>
          <p:cNvPr id="9221" name="Group 7"/>
          <p:cNvGrpSpPr>
            <a:grpSpLocks/>
          </p:cNvGrpSpPr>
          <p:nvPr/>
        </p:nvGrpSpPr>
        <p:grpSpPr bwMode="auto">
          <a:xfrm>
            <a:off x="1295400" y="2057400"/>
            <a:ext cx="6019800" cy="3657600"/>
            <a:chOff x="1344" y="1344"/>
            <a:chExt cx="2784" cy="1680"/>
          </a:xfrm>
        </p:grpSpPr>
        <p:pic>
          <p:nvPicPr>
            <p:cNvPr id="9224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62" y="1349"/>
              <a:ext cx="2666" cy="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5" name="Rectangle 6"/>
            <p:cNvSpPr>
              <a:spLocks noChangeArrowheads="1"/>
            </p:cNvSpPr>
            <p:nvPr/>
          </p:nvSpPr>
          <p:spPr bwMode="auto">
            <a:xfrm>
              <a:off x="1344" y="1344"/>
              <a:ext cx="96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9128" name="Text Box 8"/>
          <p:cNvSpPr txBox="1">
            <a:spLocks noChangeArrowheads="1"/>
          </p:cNvSpPr>
          <p:nvPr/>
        </p:nvSpPr>
        <p:spPr bwMode="auto">
          <a:xfrm>
            <a:off x="822325" y="6019800"/>
            <a:ext cx="7178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  Is median filtering linear?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4478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Char char="•"/>
              <a:defRPr/>
            </a:pPr>
            <a:r>
              <a:rPr lang="en-US" smtClean="0"/>
              <a:t>What advantage does median filtering have over Gaussian filtering?</a:t>
            </a:r>
          </a:p>
          <a:p>
            <a:pPr lvl="1" eaLnBrk="1" hangingPunct="1">
              <a:defRPr/>
            </a:pPr>
            <a:r>
              <a:rPr lang="en-US" smtClean="0"/>
              <a:t>Robustness to outliers</a:t>
            </a:r>
          </a:p>
        </p:txBody>
      </p:sp>
      <p:pic>
        <p:nvPicPr>
          <p:cNvPr id="1077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579688"/>
            <a:ext cx="464820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65238"/>
            <a:ext cx="67056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873250" y="928688"/>
            <a:ext cx="279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Salt-and-pepper noise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4419600" y="914400"/>
            <a:ext cx="2790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Median filtered</a:t>
            </a: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7315200" y="6553200"/>
            <a:ext cx="163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M. Hebert</a:t>
            </a:r>
          </a:p>
        </p:txBody>
      </p:sp>
      <p:sp>
        <p:nvSpPr>
          <p:cNvPr id="3994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MATLAB: medfilt2(image, [h w])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1450"/>
            <a:ext cx="84582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Median vs. Gaussian filtering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p:oleObj spid="_x0000_s10242" name="Equation" r:id="rId4" imgW="914400" imgH="198720" progId="Equation.DSMT4">
              <p:embed/>
            </p:oleObj>
          </a:graphicData>
        </a:graphic>
      </p:graphicFrame>
      <p:sp>
        <p:nvSpPr>
          <p:cNvPr id="10244" name="AutoShape 4"/>
          <p:cNvSpPr>
            <a:spLocks noChangeAspect="1" noChangeArrowheads="1" noTextEdit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46" name="Picture 9" descr="salt_and_pepper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250950"/>
            <a:ext cx="6400800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457450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46577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67913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304800" y="2173288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566738" y="5105400"/>
            <a:ext cx="1185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Median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Other </a:t>
            </a:r>
            <a:r>
              <a:rPr lang="en-US" dirty="0" smtClean="0"/>
              <a:t>non-linear filters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Weighted median (pixels further from center count less)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Clipped mean (average, ignoring few brightest and darkest pixels)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Bilateral filtering (weight by spatial distance </a:t>
            </a:r>
            <a:r>
              <a:rPr lang="en-US" sz="2400" i="1" smtClean="0"/>
              <a:t>and</a:t>
            </a:r>
            <a:r>
              <a:rPr lang="en-US" sz="2400" smtClean="0"/>
              <a:t> intensity difference)</a:t>
            </a:r>
          </a:p>
        </p:txBody>
      </p:sp>
      <p:pic>
        <p:nvPicPr>
          <p:cNvPr id="61442" name="Picture 2" descr="http://vision.ai.uiuc.edu/~qyang6/publications/images/cvpr-09-qingxiong-y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191000"/>
            <a:ext cx="3219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92763" y="6488113"/>
            <a:ext cx="3551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http://vision.ai.uiuc.edu/?p=1455</a:t>
            </a: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76800" y="6488113"/>
            <a:ext cx="890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Image: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05200" y="594360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Bilateral filtering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last three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711200" y="2287588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1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5181600" y="2667000"/>
            <a:ext cx="152400" cy="228600"/>
          </a:xfrm>
          <a:prstGeom prst="rect">
            <a:avLst/>
          </a:prstGeom>
          <a:solidFill>
            <a:schemeClr val="bg1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6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p:oleObj spid="_x0000_s77826" name="Equation" r:id="rId5" imgW="2070000" imgH="355320" progId="Equation.3">
              <p:embed/>
            </p:oleObj>
          </a:graphicData>
        </a:graphic>
      </p:graphicFrame>
      <p:graphicFrame>
        <p:nvGraphicFramePr>
          <p:cNvPr id="1027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p:oleObj spid="_x0000_s77827" name="Equation" r:id="rId6" imgW="330120" imgH="203040" progId="Equation.3">
              <p:embed/>
            </p:oleObj>
          </a:graphicData>
        </a:graphic>
      </p:graphicFrame>
      <p:graphicFrame>
        <p:nvGraphicFramePr>
          <p:cNvPr id="1028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p:oleObj spid="_x0000_s77828" name="Equation" r:id="rId7" imgW="355320" imgH="203040" progId="Equation.3">
              <p:embed/>
            </p:oleObj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Review: 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407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08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09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0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1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2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3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4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5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6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7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8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9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0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1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2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3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406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9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p:oleObj spid="_x0000_s77829" name="Equation" r:id="rId9" imgW="36828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00" name="Rectangle 251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2424" name="Rectangle 375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p:oleObj spid="_x0000_s78850" name="Equation" r:id="rId5" imgW="2070000" imgH="355320" progId="Equation.3">
              <p:embed/>
            </p:oleObj>
          </a:graphicData>
        </a:graphic>
      </p:graphicFrame>
      <p:graphicFrame>
        <p:nvGraphicFramePr>
          <p:cNvPr id="2051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p:oleObj spid="_x0000_s78851" name="Equation" r:id="rId6" imgW="330120" imgH="203040" progId="Equation.3">
              <p:embed/>
            </p:oleObj>
          </a:graphicData>
        </a:graphic>
      </p:graphicFrame>
      <p:graphicFrame>
        <p:nvGraphicFramePr>
          <p:cNvPr id="2052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p:oleObj spid="_x0000_s78852" name="Equation" r:id="rId7" imgW="355320" imgH="203040" progId="Equation.3">
              <p:embed/>
            </p:oleObj>
          </a:graphicData>
        </a:graphic>
      </p:graphicFrame>
      <p:sp>
        <p:nvSpPr>
          <p:cNvPr id="2425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43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42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053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p:oleObj spid="_x0000_s78853" name="Equation" r:id="rId9" imgW="368280" imgH="203040" progId="Equation.3">
              <p:embed/>
            </p:oleObj>
          </a:graphicData>
        </a:graphic>
      </p:graphicFrame>
      <p:sp>
        <p:nvSpPr>
          <p:cNvPr id="2427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24" name="Rectangle 251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3448" name="Rectangle 375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p:oleObj spid="_x0000_s79874" name="Equation" r:id="rId5" imgW="2070000" imgH="355320" progId="Equation.3">
              <p:embed/>
            </p:oleObj>
          </a:graphicData>
        </a:graphic>
      </p:graphicFrame>
      <p:graphicFrame>
        <p:nvGraphicFramePr>
          <p:cNvPr id="3075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p:oleObj spid="_x0000_s79875" name="Equation" r:id="rId6" imgW="330120" imgH="203040" progId="Equation.3">
              <p:embed/>
            </p:oleObj>
          </a:graphicData>
        </a:graphic>
      </p:graphicFrame>
      <p:graphicFrame>
        <p:nvGraphicFramePr>
          <p:cNvPr id="3076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p:oleObj spid="_x0000_s79876" name="Equation" r:id="rId7" imgW="355320" imgH="203040" progId="Equation.3">
              <p:embed/>
            </p:oleObj>
          </a:graphicData>
        </a:graphic>
      </p:graphicFrame>
      <p:sp>
        <p:nvSpPr>
          <p:cNvPr id="3449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5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7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45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077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p:oleObj spid="_x0000_s79877" name="Equation" r:id="rId9" imgW="368280" imgH="203040" progId="Equation.3">
              <p:embed/>
            </p:oleObj>
          </a:graphicData>
        </a:graphic>
      </p:graphicFrame>
      <p:sp>
        <p:nvSpPr>
          <p:cNvPr id="3451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 in spatial domain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>
            <a:off x="3962400" y="3733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858000" y="0"/>
            <a:ext cx="1390650" cy="1371600"/>
            <a:chOff x="144" y="144"/>
            <a:chExt cx="1152" cy="1136"/>
          </a:xfrm>
        </p:grpSpPr>
        <p:sp>
          <p:nvSpPr>
            <p:cNvPr id="10249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10250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1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10252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10253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4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10255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10256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7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10258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59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0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1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2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3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4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5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473700" y="2743200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0" y="2667000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52800" y="3581400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0: filter the image with eye patch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03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3751263" y="6369050"/>
            <a:ext cx="165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Filtered Image</a:t>
            </a:r>
          </a:p>
        </p:txBody>
      </p:sp>
      <p:graphicFrame>
        <p:nvGraphicFramePr>
          <p:cNvPr id="1026" name="Object 381"/>
          <p:cNvGraphicFramePr>
            <a:graphicFrameLocks noChangeAspect="1"/>
          </p:cNvGraphicFramePr>
          <p:nvPr/>
        </p:nvGraphicFramePr>
        <p:xfrm>
          <a:off x="1752600" y="2097088"/>
          <a:ext cx="5091113" cy="874712"/>
        </p:xfrm>
        <a:graphic>
          <a:graphicData uri="http://schemas.openxmlformats.org/presentationml/2006/ole">
            <p:oleObj spid="_x0000_s1026" name="Equation" r:id="rId6" imgW="2070000" imgH="355320" progId="Equation.3">
              <p:embed/>
            </p:oleObj>
          </a:graphicData>
        </a:graphic>
      </p:graphicFrame>
      <p:pic>
        <p:nvPicPr>
          <p:cNvPr id="116739" name="Picture 3" descr="C:\Users\Hoiem\Documents\Classes\Computational Photography - Fall 2010\lectures\figs\filters\einstein_eye_raw_filter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2895600"/>
            <a:ext cx="272732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72200" y="4343400"/>
            <a:ext cx="2735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What went wrong?</a:t>
            </a:r>
          </a:p>
        </p:txBody>
      </p:sp>
      <p:sp>
        <p:nvSpPr>
          <p:cNvPr id="1035" name="TextBox 18"/>
          <p:cNvSpPr txBox="1">
            <a:spLocks noChangeArrowheads="1"/>
          </p:cNvSpPr>
          <p:nvPr/>
        </p:nvSpPr>
        <p:spPr bwMode="auto">
          <a:xfrm>
            <a:off x="6934200" y="2743200"/>
            <a:ext cx="1139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 = image</a:t>
            </a:r>
          </a:p>
          <a:p>
            <a:r>
              <a:rPr lang="en-US"/>
              <a:t>g = filter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6172200" y="2590800"/>
            <a:ext cx="6096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 in frequency domain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7543800" y="533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6477000" y="2514600"/>
            <a:ext cx="22860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0" y="4867275"/>
            <a:ext cx="2819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62222" r="14815" b="8148"/>
          <a:stretch>
            <a:fillRect/>
          </a:stretch>
        </p:blipFill>
        <p:spPr bwMode="auto">
          <a:xfrm>
            <a:off x="4724400" y="4789488"/>
            <a:ext cx="28956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14815" r="9259" b="46667"/>
          <a:stretch>
            <a:fillRect/>
          </a:stretch>
        </p:blipFill>
        <p:spPr bwMode="auto">
          <a:xfrm>
            <a:off x="3505200" y="2362200"/>
            <a:ext cx="24384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0" y="2286000"/>
            <a:ext cx="28194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 rot="5400000">
            <a:off x="7429500" y="17907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895600" y="3200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6019800" y="3048000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3276600" y="57912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7" name="TextBox 34"/>
          <p:cNvSpPr txBox="1">
            <a:spLocks noChangeArrowheads="1"/>
          </p:cNvSpPr>
          <p:nvPr/>
        </p:nvSpPr>
        <p:spPr bwMode="auto">
          <a:xfrm>
            <a:off x="2895600" y="27432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11278" name="TextBox 35"/>
          <p:cNvSpPr txBox="1">
            <a:spLocks noChangeArrowheads="1"/>
          </p:cNvSpPr>
          <p:nvPr/>
        </p:nvSpPr>
        <p:spPr bwMode="auto">
          <a:xfrm>
            <a:off x="7315200" y="1752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11279" name="TextBox 37"/>
          <p:cNvSpPr txBox="1">
            <a:spLocks noChangeArrowheads="1"/>
          </p:cNvSpPr>
          <p:nvPr/>
        </p:nvSpPr>
        <p:spPr bwMode="auto">
          <a:xfrm>
            <a:off x="3048000" y="5334000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5906293" y="3923507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Filtering in spatial domain</a:t>
            </a:r>
          </a:p>
          <a:p>
            <a:pPr lvl="1"/>
            <a:r>
              <a:rPr lang="en-US" smtClean="0"/>
              <a:t>Slide filter over image and take dot product at each position</a:t>
            </a:r>
          </a:p>
          <a:p>
            <a:pPr lvl="1"/>
            <a:r>
              <a:rPr lang="en-US" smtClean="0"/>
              <a:t>Remember linearity (for linear filters)</a:t>
            </a:r>
          </a:p>
          <a:p>
            <a:pPr lvl="1"/>
            <a:r>
              <a:rPr lang="en-US" smtClean="0"/>
              <a:t>Examples</a:t>
            </a:r>
          </a:p>
          <a:p>
            <a:pPr lvl="2"/>
            <a:r>
              <a:rPr lang="en-US" smtClean="0"/>
              <a:t>1D: [-1 0 1], [0 0 0 0 0.5 1 1 1 0.5 0 0 0]</a:t>
            </a:r>
          </a:p>
          <a:p>
            <a:pPr lvl="2"/>
            <a:r>
              <a:rPr lang="en-US" smtClean="0"/>
              <a:t>1D: [0.25 0.5 0.25], [0 0 0 0 0.5 1 1 1 0.5 0 0 0]</a:t>
            </a:r>
          </a:p>
          <a:p>
            <a:pPr lvl="2"/>
            <a:r>
              <a:rPr lang="en-US" smtClean="0"/>
              <a:t>2D: [1 0 0 ; 0 2 0 ; 0 0 1]/4</a:t>
            </a:r>
          </a:p>
          <a:p>
            <a:pPr lvl="1"/>
            <a:endParaRPr lang="en-US" sz="32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Filtering in frequency domain</a:t>
            </a:r>
          </a:p>
          <a:p>
            <a:pPr lvl="1"/>
            <a:r>
              <a:rPr lang="en-US" smtClean="0"/>
              <a:t>Can be faster than filtering in spatial domain (for large filters)</a:t>
            </a:r>
          </a:p>
          <a:p>
            <a:pPr lvl="1"/>
            <a:r>
              <a:rPr lang="en-US" smtClean="0"/>
              <a:t>Can help understand effect of filter</a:t>
            </a:r>
          </a:p>
          <a:p>
            <a:pPr lvl="1"/>
            <a:r>
              <a:rPr lang="en-US" smtClean="0"/>
              <a:t>Algorithm:</a:t>
            </a:r>
          </a:p>
          <a:p>
            <a:pPr marL="1371600" lvl="2" indent="-514350">
              <a:buFont typeface="Calibri" pitchFamily="34" charset="0"/>
              <a:buAutoNum type="arabicPeriod"/>
            </a:pPr>
            <a:r>
              <a:rPr lang="en-US" smtClean="0"/>
              <a:t>Convert image and filter to fft (fft2 in matlab)</a:t>
            </a:r>
          </a:p>
          <a:p>
            <a:pPr marL="1371600" lvl="2" indent="-514350">
              <a:buFont typeface="Calibri" pitchFamily="34" charset="0"/>
              <a:buAutoNum type="arabicPeriod"/>
            </a:pPr>
            <a:r>
              <a:rPr lang="en-US" smtClean="0"/>
              <a:t>Pointwise-multiply ffts</a:t>
            </a:r>
          </a:p>
          <a:p>
            <a:pPr marL="1371600" lvl="2" indent="-514350">
              <a:buFont typeface="Calibri" pitchFamily="34" charset="0"/>
              <a:buAutoNum type="arabicPeriod"/>
            </a:pPr>
            <a:r>
              <a:rPr lang="en-US" smtClean="0"/>
              <a:t>Convert result to spatial domain with ifft2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Linear filters for basic processing</a:t>
            </a:r>
          </a:p>
          <a:p>
            <a:pPr lvl="1"/>
            <a:r>
              <a:rPr lang="en-US" sz="3200" smtClean="0"/>
              <a:t>Edge filter (high-pass)</a:t>
            </a:r>
          </a:p>
          <a:p>
            <a:pPr lvl="1"/>
            <a:r>
              <a:rPr lang="en-US" sz="3200" smtClean="0"/>
              <a:t>Gaussian filter (low-pass)</a:t>
            </a:r>
          </a:p>
          <a:p>
            <a:pPr lvl="1"/>
            <a:endParaRPr lang="en-US" sz="3200" smtClean="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7315200" y="4495800"/>
          <a:ext cx="1314450" cy="923925"/>
        </p:xfrm>
        <a:graphic>
          <a:graphicData uri="http://schemas.openxmlformats.org/presentationml/2006/ole">
            <p:oleObj spid="_x0000_s11266" name="Photo Editor Photo" r:id="rId3" imgW="4133333" imgH="2905531" progId="MSPhotoEd.3">
              <p:embed/>
            </p:oleObj>
          </a:graphicData>
        </a:graphic>
      </p:graphicFrame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789488" y="6300788"/>
            <a:ext cx="189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FFT of Gaussian</a:t>
            </a:r>
          </a:p>
        </p:txBody>
      </p:sp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1600200" y="2752725"/>
            <a:ext cx="1003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[-1 1]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4" cstate="print"/>
          <a:srcRect l="39873" t="14542" r="38863" b="47655"/>
          <a:stretch>
            <a:fillRect/>
          </a:stretch>
        </p:blipFill>
        <p:spPr bwMode="auto">
          <a:xfrm>
            <a:off x="685800" y="32766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Box 21"/>
          <p:cNvSpPr txBox="1">
            <a:spLocks noChangeArrowheads="1"/>
          </p:cNvSpPr>
          <p:nvPr/>
        </p:nvSpPr>
        <p:spPr bwMode="auto">
          <a:xfrm>
            <a:off x="990600" y="6259513"/>
            <a:ext cx="2386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 of Gradient Filter</a:t>
            </a:r>
          </a:p>
        </p:txBody>
      </p:sp>
      <p:pic>
        <p:nvPicPr>
          <p:cNvPr id="11273" name="Picture 4"/>
          <p:cNvPicPr>
            <a:picLocks noChangeAspect="1" noChangeArrowheads="1"/>
          </p:cNvPicPr>
          <p:nvPr/>
        </p:nvPicPr>
        <p:blipFill>
          <a:blip r:embed="rId5" cstate="print"/>
          <a:srcRect l="40083" t="14822" r="38849" b="47720"/>
          <a:stretch>
            <a:fillRect/>
          </a:stretch>
        </p:blipFill>
        <p:spPr bwMode="auto">
          <a:xfrm>
            <a:off x="4114800" y="33528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6"/>
          <p:cNvSpPr txBox="1">
            <a:spLocks noChangeArrowheads="1"/>
          </p:cNvSpPr>
          <p:nvPr/>
        </p:nvSpPr>
        <p:spPr bwMode="auto">
          <a:xfrm>
            <a:off x="7391400" y="54102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Derivative of Gaussian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/>
          <a:srcRect l="31744" t="4907" r="32370" b="41333"/>
          <a:stretch>
            <a:fillRect/>
          </a:stretch>
        </p:blipFill>
        <p:spPr bwMode="auto">
          <a:xfrm>
            <a:off x="2057400" y="1752600"/>
            <a:ext cx="50641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 of filters</a:t>
            </a:r>
          </a:p>
          <a:p>
            <a:pPr lvl="1"/>
            <a:r>
              <a:rPr lang="en-US" dirty="0" smtClean="0"/>
              <a:t>Template matching (SSD or Normxcorr2)</a:t>
            </a:r>
          </a:p>
          <a:p>
            <a:pPr lvl="2"/>
            <a:r>
              <a:rPr lang="en-US" dirty="0" smtClean="0"/>
              <a:t>SSD can be done with linear filters, is sensitive to overall intensity</a:t>
            </a:r>
          </a:p>
          <a:p>
            <a:pPr lvl="1"/>
            <a:r>
              <a:rPr lang="en-US" dirty="0" smtClean="0"/>
              <a:t>Gaussian pyramid</a:t>
            </a:r>
          </a:p>
          <a:p>
            <a:pPr lvl="2"/>
            <a:r>
              <a:rPr lang="en-US" dirty="0" smtClean="0"/>
              <a:t>Coarse-to-fine search, multi-scale detection</a:t>
            </a:r>
          </a:p>
          <a:p>
            <a:pPr lvl="1"/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  <a:p>
            <a:pPr lvl="2"/>
            <a:r>
              <a:rPr lang="en-US" dirty="0" smtClean="0"/>
              <a:t>More compact image </a:t>
            </a:r>
            <a:r>
              <a:rPr lang="en-US" dirty="0" smtClean="0"/>
              <a:t>representation</a:t>
            </a:r>
          </a:p>
          <a:p>
            <a:pPr lvl="2"/>
            <a:r>
              <a:rPr lang="en-US" dirty="0" smtClean="0"/>
              <a:t>Can </a:t>
            </a:r>
            <a:r>
              <a:rPr lang="en-US" dirty="0" smtClean="0"/>
              <a:t>be used for </a:t>
            </a:r>
            <a:r>
              <a:rPr lang="en-US" dirty="0" smtClean="0"/>
              <a:t>compositing in graphics</a:t>
            </a:r>
            <a:endParaRPr lang="en-US" dirty="0" smtClean="0"/>
          </a:p>
          <a:p>
            <a:pPr lvl="2"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Applications of filters</a:t>
            </a:r>
          </a:p>
          <a:p>
            <a:pPr lvl="1"/>
            <a:r>
              <a:rPr lang="en-US" smtClean="0"/>
              <a:t>Downsampling</a:t>
            </a:r>
          </a:p>
          <a:p>
            <a:pPr lvl="2"/>
            <a:r>
              <a:rPr lang="en-US" smtClean="0"/>
              <a:t>Need to sufficiently low-pass before downsampling</a:t>
            </a:r>
          </a:p>
          <a:p>
            <a:pPr lvl="1"/>
            <a:r>
              <a:rPr lang="en-US" smtClean="0"/>
              <a:t>Compression</a:t>
            </a:r>
          </a:p>
          <a:p>
            <a:pPr lvl="2"/>
            <a:r>
              <a:rPr lang="en-US" smtClean="0"/>
              <a:t>In JPEG, coarsely quantize high frequencies</a:t>
            </a:r>
          </a:p>
          <a:p>
            <a:pPr lvl="2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edge and line detection</a:t>
            </a:r>
            <a:endParaRPr lang="en-US" dirty="0"/>
          </a:p>
        </p:txBody>
      </p:sp>
      <p:graphicFrame>
        <p:nvGraphicFramePr>
          <p:cNvPr id="76802" name="Object 4"/>
          <p:cNvGraphicFramePr>
            <a:graphicFrameLocks noChangeAspect="1"/>
          </p:cNvGraphicFramePr>
          <p:nvPr/>
        </p:nvGraphicFramePr>
        <p:xfrm>
          <a:off x="2514600" y="1295400"/>
          <a:ext cx="4465055" cy="4800600"/>
        </p:xfrm>
        <a:graphic>
          <a:graphicData uri="http://schemas.openxmlformats.org/presentationml/2006/ole">
            <p:oleObj spid="_x0000_s76802" name="Bitmap Image" r:id="rId3" imgW="2161905" imgH="2324424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205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610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1: filter the image with zero-mean eye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2054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3429000" y="6369050"/>
            <a:ext cx="254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Filtered Image (scaled)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6400800" y="6356350"/>
            <a:ext cx="2171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/>
        </p:nvGraphicFramePr>
        <p:xfrm>
          <a:off x="1238250" y="2097088"/>
          <a:ext cx="6119813" cy="874712"/>
        </p:xfrm>
        <a:graphic>
          <a:graphicData uri="http://schemas.openxmlformats.org/presentationml/2006/ole">
            <p:oleObj spid="_x0000_s2050" name="Equation" r:id="rId6" imgW="2489040" imgH="355320" progId="Equation.3">
              <p:embed/>
            </p:oleObj>
          </a:graphicData>
        </a:graphic>
      </p:graphicFrame>
      <p:pic>
        <p:nvPicPr>
          <p:cNvPr id="2058" name="Picture 11" descr="C:\Users\Hoiem\Documents\Classes\Computational Photography - Fall 2010\lectures\figs\filters\einstein_eye_filtered_thres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2984500"/>
            <a:ext cx="2667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15200" y="40386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1400" y="5029200"/>
            <a:ext cx="609600" cy="152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10400" y="5486400"/>
            <a:ext cx="76200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12" descr="C:\Users\Hoiem\Documents\Classes\Computational Photography - Fall 2010\lectures\figs\filters\einstein_eye_filter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TextBox 20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  <p:sp>
        <p:nvSpPr>
          <p:cNvPr id="2065" name="TextBox 21"/>
          <p:cNvSpPr txBox="1">
            <a:spLocks noChangeArrowheads="1"/>
          </p:cNvSpPr>
          <p:nvPr/>
        </p:nvSpPr>
        <p:spPr bwMode="auto">
          <a:xfrm>
            <a:off x="6324600" y="48006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False detections</a:t>
            </a:r>
          </a:p>
        </p:txBody>
      </p:sp>
      <p:sp>
        <p:nvSpPr>
          <p:cNvPr id="2066" name="TextBox 27"/>
          <p:cNvSpPr txBox="1">
            <a:spLocks noChangeArrowheads="1"/>
          </p:cNvSpPr>
          <p:nvPr/>
        </p:nvSpPr>
        <p:spPr bwMode="auto">
          <a:xfrm>
            <a:off x="6096000" y="2514600"/>
            <a:ext cx="1146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of f</a:t>
            </a:r>
          </a:p>
        </p:txBody>
      </p:sp>
      <p:cxnSp>
        <p:nvCxnSpPr>
          <p:cNvPr id="30" name="Straight Arrow Connector 29"/>
          <p:cNvCxnSpPr>
            <a:stCxn id="2066" idx="1"/>
          </p:cNvCxnSpPr>
          <p:nvPr/>
        </p:nvCxnSpPr>
        <p:spPr>
          <a:xfrm rot="10800000">
            <a:off x="4876800" y="2590800"/>
            <a:ext cx="1219200" cy="107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078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C:\Documents and Settings\Derek Hoiem\My Documents\Classes\Spring10 - Computer Vision\figs\eyedet_ss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64389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p:oleObj spid="_x0000_s3074" name="Equation" r:id="rId7" imgW="2336760" imgH="355320" progId="Equation.3">
              <p:embed/>
            </p:oleObj>
          </a:graphicData>
        </a:graphic>
      </p:graphicFrame>
      <p:pic>
        <p:nvPicPr>
          <p:cNvPr id="3083" name="Picture 12" descr="C:\Users\Hoiem\Documents\Classes\Computational Photography - Fall 2010\lectures\figs\filters\eyedet_ssd_thresh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08850" y="4000500"/>
            <a:ext cx="609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/>
              <a:t>	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Can SSD be implemented with linear filters?</a:t>
            </a:r>
          </a:p>
        </p:txBody>
      </p:sp>
      <p:graphicFrame>
        <p:nvGraphicFramePr>
          <p:cNvPr id="4098" name="Object 381"/>
          <p:cNvGraphicFramePr>
            <a:graphicFrameLocks noChangeAspect="1"/>
          </p:cNvGraphicFramePr>
          <p:nvPr/>
        </p:nvGraphicFramePr>
        <p:xfrm>
          <a:off x="1654175" y="2325688"/>
          <a:ext cx="5746750" cy="874712"/>
        </p:xfrm>
        <a:graphic>
          <a:graphicData uri="http://schemas.openxmlformats.org/presentationml/2006/ole">
            <p:oleObj spid="_x0000_s4098" name="Equation" r:id="rId3" imgW="2336760" imgH="3553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19610</TotalTime>
  <Words>2121</Words>
  <Application>Microsoft Office PowerPoint</Application>
  <PresentationFormat>On-screen Show (4:3)</PresentationFormat>
  <Paragraphs>1013</Paragraphs>
  <Slides>67</Slides>
  <Notes>19</Notes>
  <HiddenSlides>4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Calibri</vt:lpstr>
      <vt:lpstr>Courier New</vt:lpstr>
      <vt:lpstr>Wingdings</vt:lpstr>
      <vt:lpstr>Comic Sans MS</vt:lpstr>
      <vt:lpstr>Times New Roman</vt:lpstr>
      <vt:lpstr>Lecture1 - Introduction - CP Fall 2010</vt:lpstr>
      <vt:lpstr>Microsoft Equation 3.0</vt:lpstr>
      <vt:lpstr>Microsoft Photo Editor 3.0 Photo</vt:lpstr>
      <vt:lpstr>Bitmap Image</vt:lpstr>
      <vt:lpstr>MathType 4.0 Equation</vt:lpstr>
      <vt:lpstr>Templates, Image Pyramids, and Filter Banks</vt:lpstr>
      <vt:lpstr>Review</vt:lpstr>
      <vt:lpstr>Reminder </vt:lpstr>
      <vt:lpstr>Today’s class</vt:lpstr>
      <vt:lpstr>Template matching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Q: What is the best method to use?</vt:lpstr>
      <vt:lpstr>Q: What if we want to find larger or smaller eyes?</vt:lpstr>
      <vt:lpstr>Review of Sampling</vt:lpstr>
      <vt:lpstr>Gaussian pyramid</vt:lpstr>
      <vt:lpstr>Template Matching with Image Pyramids</vt:lpstr>
      <vt:lpstr>Coarse-to-fine Image Registration</vt:lpstr>
      <vt:lpstr>Laplacian filter</vt:lpstr>
      <vt:lpstr>Laplacian pyramid</vt:lpstr>
      <vt:lpstr>Computing Gaussian/Laplacian Pyramid</vt:lpstr>
      <vt:lpstr>Slide 23</vt:lpstr>
      <vt:lpstr>Hybrid Image</vt:lpstr>
      <vt:lpstr>Hybrid Image in Laplacian Pyramid</vt:lpstr>
      <vt:lpstr>Question</vt:lpstr>
      <vt:lpstr>Image representation</vt:lpstr>
      <vt:lpstr>Major uses of image pyramids</vt:lpstr>
      <vt:lpstr>Application: Representing Texture</vt:lpstr>
      <vt:lpstr>Texture and Material</vt:lpstr>
      <vt:lpstr>Texture and Orientation</vt:lpstr>
      <vt:lpstr>Texture and Scale</vt:lpstr>
      <vt:lpstr>What is texture?</vt:lpstr>
      <vt:lpstr>How can we represent texture?</vt:lpstr>
      <vt:lpstr>Overcomplete representation: filter banks</vt:lpstr>
      <vt:lpstr>Filter banks</vt:lpstr>
      <vt:lpstr>How can we represent texture?</vt:lpstr>
      <vt:lpstr>Can you match the texture to the response?</vt:lpstr>
      <vt:lpstr>Representing texture by mean abs response</vt:lpstr>
      <vt:lpstr>Representing texture</vt:lpstr>
      <vt:lpstr>Slide 41</vt:lpstr>
      <vt:lpstr>Lossy Image Compression (JPEG)</vt:lpstr>
      <vt:lpstr>Using DCT in JPEG   </vt:lpstr>
      <vt:lpstr>Image compression using DCT</vt:lpstr>
      <vt:lpstr>JPEG Compression Summary</vt:lpstr>
      <vt:lpstr>Lossless compression (PNG)</vt:lpstr>
      <vt:lpstr>Denoising</vt:lpstr>
      <vt:lpstr>Reducing Gaussian noise</vt:lpstr>
      <vt:lpstr>Reducing salt-and-pepper noise by Gaussian smoothing</vt:lpstr>
      <vt:lpstr>Alternative idea: Median filtering</vt:lpstr>
      <vt:lpstr>Median filter</vt:lpstr>
      <vt:lpstr>Median filter</vt:lpstr>
      <vt:lpstr>Median vs. Gaussian filtering</vt:lpstr>
      <vt:lpstr>Other non-linear filters</vt:lpstr>
      <vt:lpstr>Review of last three days</vt:lpstr>
      <vt:lpstr>Slide 56</vt:lpstr>
      <vt:lpstr>Slide 57</vt:lpstr>
      <vt:lpstr>Slide 58</vt:lpstr>
      <vt:lpstr>Filtering in spatial domain</vt:lpstr>
      <vt:lpstr>Filtering in frequency domain</vt:lpstr>
      <vt:lpstr>Review of Last 3 Days</vt:lpstr>
      <vt:lpstr>Review of Last 3 Days</vt:lpstr>
      <vt:lpstr>Review of Last 3 Days</vt:lpstr>
      <vt:lpstr>Review of Last 3 Days</vt:lpstr>
      <vt:lpstr>Review of Last 3 Days</vt:lpstr>
      <vt:lpstr>Review of Last 3 Days</vt:lpstr>
      <vt:lpstr>Next class: edge and line detection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Derek Hoiem</dc:creator>
  <cp:lastModifiedBy>Derek Hoiem</cp:lastModifiedBy>
  <cp:revision>21</cp:revision>
  <dcterms:created xsi:type="dcterms:W3CDTF">2010-08-30T03:58:01Z</dcterms:created>
  <dcterms:modified xsi:type="dcterms:W3CDTF">2011-02-09T17:16:20Z</dcterms:modified>
</cp:coreProperties>
</file>