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439" r:id="rId3"/>
    <p:sldId id="440" r:id="rId4"/>
    <p:sldId id="365" r:id="rId5"/>
    <p:sldId id="379" r:id="rId6"/>
    <p:sldId id="453" r:id="rId7"/>
    <p:sldId id="380" r:id="rId8"/>
    <p:sldId id="381" r:id="rId9"/>
    <p:sldId id="382" r:id="rId10"/>
    <p:sldId id="339" r:id="rId11"/>
    <p:sldId id="384" r:id="rId12"/>
    <p:sldId id="385" r:id="rId13"/>
    <p:sldId id="396" r:id="rId14"/>
    <p:sldId id="397" r:id="rId15"/>
    <p:sldId id="398" r:id="rId16"/>
    <p:sldId id="399" r:id="rId17"/>
    <p:sldId id="400" r:id="rId18"/>
    <p:sldId id="401" r:id="rId19"/>
    <p:sldId id="402" r:id="rId20"/>
    <p:sldId id="403" r:id="rId21"/>
    <p:sldId id="386" r:id="rId22"/>
    <p:sldId id="387" r:id="rId23"/>
    <p:sldId id="356" r:id="rId24"/>
    <p:sldId id="357" r:id="rId25"/>
    <p:sldId id="359" r:id="rId26"/>
    <p:sldId id="445" r:id="rId27"/>
    <p:sldId id="389" r:id="rId28"/>
    <p:sldId id="405" r:id="rId29"/>
    <p:sldId id="367" r:id="rId30"/>
    <p:sldId id="368" r:id="rId31"/>
    <p:sldId id="358" r:id="rId32"/>
    <p:sldId id="431" r:id="rId33"/>
    <p:sldId id="442" r:id="rId34"/>
    <p:sldId id="395" r:id="rId35"/>
    <p:sldId id="394" r:id="rId36"/>
    <p:sldId id="404" r:id="rId37"/>
    <p:sldId id="393"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43" r:id="rId52"/>
    <p:sldId id="392" r:id="rId53"/>
    <p:sldId id="454" r:id="rId54"/>
    <p:sldId id="390" r:id="rId55"/>
    <p:sldId id="434" r:id="rId56"/>
    <p:sldId id="444" r:id="rId57"/>
    <p:sldId id="377" r:id="rId58"/>
    <p:sldId id="441" r:id="rId59"/>
    <p:sldId id="334" r:id="rId60"/>
    <p:sldId id="360" r:id="rId61"/>
    <p:sldId id="451"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000C"/>
    <a:srgbClr val="FF4A7E"/>
    <a:srgbClr val="CB6B30"/>
    <a:srgbClr val="0000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92642" autoAdjust="0"/>
  </p:normalViewPr>
  <p:slideViewPr>
    <p:cSldViewPr>
      <p:cViewPr varScale="1">
        <p:scale>
          <a:sx n="65" d="100"/>
          <a:sy n="65" d="100"/>
        </p:scale>
        <p:origin x="-76" y="-98"/>
      </p:cViewPr>
      <p:guideLst>
        <p:guide orient="horz" pos="2160"/>
        <p:guide pos="2880"/>
      </p:guideLst>
    </p:cSldViewPr>
  </p:slideViewPr>
  <p:outlineViewPr>
    <p:cViewPr>
      <p:scale>
        <a:sx n="33" d="100"/>
        <a:sy n="33" d="100"/>
      </p:scale>
      <p:origin x="0" y="22105"/>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C38383D-5DE9-4808-B518-8A3CB3379A6A}" type="datetimeFigureOut">
              <a:rPr lang="en-US"/>
              <a:pPr>
                <a:defRPr/>
              </a:pPr>
              <a:t>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D4F1342-0843-48EE-9C6F-36B89D435F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Things we can’t understand without thinking in frequency</a:t>
            </a:r>
          </a:p>
        </p:txBody>
      </p:sp>
      <p:sp>
        <p:nvSpPr>
          <p:cNvPr id="4" name="Slide Number Placeholder 3"/>
          <p:cNvSpPr>
            <a:spLocks noGrp="1"/>
          </p:cNvSpPr>
          <p:nvPr>
            <p:ph type="sldNum" sz="quarter" idx="5"/>
          </p:nvPr>
        </p:nvSpPr>
        <p:spPr/>
        <p:txBody>
          <a:bodyPr/>
          <a:lstStyle/>
          <a:p>
            <a:pPr>
              <a:defRPr/>
            </a:pPr>
            <a:fld id="{4B15BA1D-1A99-4BE2-BF35-3D84C933D4D0}" type="slidenum">
              <a:rPr lang="en-US" smtClean="0"/>
              <a:pPr>
                <a:defRPr/>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1EB9EDBB-BA68-4C38-A96D-678A36DE1B4F}" type="slidenum">
              <a:rPr lang="en-US" smtClean="0"/>
              <a:pPr>
                <a:defRPr/>
              </a:pPr>
              <a:t>61</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8068" name="Slide Number Placeholder 3"/>
          <p:cNvSpPr>
            <a:spLocks noGrp="1"/>
          </p:cNvSpPr>
          <p:nvPr>
            <p:ph type="sldNum" sz="quarter" idx="5"/>
          </p:nvPr>
        </p:nvSpPr>
        <p:spPr/>
        <p:txBody>
          <a:bodyPr/>
          <a:lstStyle/>
          <a:p>
            <a:pPr>
              <a:defRPr/>
            </a:pPr>
            <a:fld id="{E0F17520-1E3A-42FF-9A11-443C7CEDC33B}" type="slidenum">
              <a:rPr lang="en-US" smtClean="0"/>
              <a:pPr>
                <a:defRPr/>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Things we can’t understand without thinking in frequency</a:t>
            </a:r>
          </a:p>
        </p:txBody>
      </p:sp>
      <p:sp>
        <p:nvSpPr>
          <p:cNvPr id="4" name="Slide Number Placeholder 3"/>
          <p:cNvSpPr>
            <a:spLocks noGrp="1"/>
          </p:cNvSpPr>
          <p:nvPr>
            <p:ph type="sldNum" sz="quarter" idx="5"/>
          </p:nvPr>
        </p:nvSpPr>
        <p:spPr/>
        <p:txBody>
          <a:bodyPr/>
          <a:lstStyle/>
          <a:p>
            <a:pPr>
              <a:defRPr/>
            </a:pPr>
            <a:fld id="{2655AB4E-62D2-4E38-B4E6-1FBF0FFC590D}" type="slidenum">
              <a:rPr lang="en-US" smtClean="0"/>
              <a:pPr>
                <a:defRPr/>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94E5B5C1-E33C-499C-920B-EB6892E1857F}" type="slidenum">
              <a:rPr lang="en-US" smtClean="0"/>
              <a:pPr>
                <a:defRPr/>
              </a:pPr>
              <a:t>39</a:t>
            </a:fld>
            <a:endParaRPr lang="en-US" smtClean="0"/>
          </a:p>
        </p:txBody>
      </p:sp>
      <p:sp>
        <p:nvSpPr>
          <p:cNvPr id="67587"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6758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F6C52AD-36E9-43EC-B218-E3032C603274}" type="slidenum">
              <a:rPr lang="en-US" smtClean="0"/>
              <a:pPr>
                <a:defRPr/>
              </a:pPr>
              <a:t>40</a:t>
            </a:fld>
            <a:endParaRPr lang="en-US" smtClean="0"/>
          </a:p>
        </p:txBody>
      </p:sp>
      <p:sp>
        <p:nvSpPr>
          <p:cNvPr id="6861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686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C70A6488-FFC5-4D72-AE6D-FE4C979D7C1F}" type="slidenum">
              <a:rPr lang="en-US" smtClean="0"/>
              <a:pPr>
                <a:defRPr/>
              </a:pPr>
              <a:t>41</a:t>
            </a:fld>
            <a:endParaRPr lang="en-US" smtClean="0"/>
          </a:p>
        </p:txBody>
      </p:sp>
      <p:sp>
        <p:nvSpPr>
          <p:cNvPr id="69635"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6963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F7547542-B54F-46BA-AF44-7FDE3ED957D5}" type="slidenum">
              <a:rPr lang="en-US" smtClean="0"/>
              <a:pPr>
                <a:defRPr/>
              </a:pPr>
              <a:t>43</a:t>
            </a:fld>
            <a:endParaRPr lang="en-US" smtClean="0"/>
          </a:p>
        </p:txBody>
      </p:sp>
      <p:sp>
        <p:nvSpPr>
          <p:cNvPr id="7065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7066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A8C41216-992E-4EB4-8254-51FCFC96F0BC}" type="slidenum">
              <a:rPr lang="en-US" smtClean="0"/>
              <a:pPr>
                <a:defRPr/>
              </a:pPr>
              <a:t>45</a:t>
            </a:fld>
            <a:endParaRPr lang="en-US" smtClean="0"/>
          </a:p>
        </p:txBody>
      </p:sp>
      <p:sp>
        <p:nvSpPr>
          <p:cNvPr id="71683"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7044" name="Slide Number Placeholder 3"/>
          <p:cNvSpPr>
            <a:spLocks noGrp="1"/>
          </p:cNvSpPr>
          <p:nvPr>
            <p:ph type="sldNum" sz="quarter" idx="5"/>
          </p:nvPr>
        </p:nvSpPr>
        <p:spPr/>
        <p:txBody>
          <a:bodyPr/>
          <a:lstStyle/>
          <a:p>
            <a:pPr>
              <a:defRPr/>
            </a:pPr>
            <a:fld id="{A1AEE163-1BB2-4F9D-A477-2AD8952D1E83}" type="slidenum">
              <a:rPr lang="en-US" smtClean="0"/>
              <a:pPr>
                <a:defRPr/>
              </a:pPr>
              <a:t>53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86A54B-543E-4D81-BD2B-CDCA248F792B}" type="datetimeFigureOut">
              <a:rPr lang="en-US"/>
              <a:pPr>
                <a:defRPr/>
              </a:pPr>
              <a:t>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364965-013F-4E3F-B722-F4CA4A73B4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38B353-A784-4D60-87BF-B0E09EC19FC9}" type="datetimeFigureOut">
              <a:rPr lang="en-US"/>
              <a:pPr>
                <a:defRPr/>
              </a:pPr>
              <a:t>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A373EC-D395-4E90-9EDC-70DF8FED0E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BC4242-D0E6-410E-BD9A-CF11213ACAE4}" type="datetimeFigureOut">
              <a:rPr lang="en-US"/>
              <a:pPr>
                <a:defRPr/>
              </a:pPr>
              <a:t>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74E4A8-F58A-4156-A8F2-43D0B90E1D1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B336F85-8F2C-4EE7-AA92-22271B3900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A86F947-639B-4DFF-85EC-DC2A7A4409BA}" type="datetimeFigureOut">
              <a:rPr lang="en-US"/>
              <a:pPr>
                <a:defRPr/>
              </a:pPr>
              <a:t>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257D92-C189-4426-AB65-5F310C637A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0370E7-6237-49A7-A2AC-BFACE3C68A8A}" type="datetimeFigureOut">
              <a:rPr lang="en-US"/>
              <a:pPr>
                <a:defRPr/>
              </a:pPr>
              <a:t>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B2C182-E6B1-4243-B024-21EDB7CA32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51AE0D2-9DD7-40D8-AE37-43F67227E83B}" type="datetimeFigureOut">
              <a:rPr lang="en-US"/>
              <a:pPr>
                <a:defRPr/>
              </a:pPr>
              <a:t>1/29/2011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F4D175-CDCC-4ECC-A3B5-C26E0205E6F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9FD16A-B785-4236-BD5B-1A32DD5C4DBB}" type="datetimeFigureOut">
              <a:rPr lang="en-US"/>
              <a:pPr>
                <a:defRPr/>
              </a:pPr>
              <a:t>1/29/2011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416B3D-4719-4C71-94F2-43FB96A120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A289D5-1060-4229-8F08-6509D0C3C9B7}" type="datetimeFigureOut">
              <a:rPr lang="en-US"/>
              <a:pPr>
                <a:defRPr/>
              </a:pPr>
              <a:t>1/29/2011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1F72D1-9682-4560-9A86-E8A17D611F1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141477-0EA8-4563-97D5-906748AF6385}" type="datetimeFigureOut">
              <a:rPr lang="en-US"/>
              <a:pPr>
                <a:defRPr/>
              </a:pPr>
              <a:t>1/29/2011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82245F-A29F-4B87-BAC7-E75E4D8DC7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6B0972-4537-4A82-86EB-589BBB6B3530}" type="datetimeFigureOut">
              <a:rPr lang="en-US"/>
              <a:pPr>
                <a:defRPr/>
              </a:pPr>
              <a:t>1/29/2011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8584D9-DAB3-4C7D-8DC5-E27837E0DF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71926C-940F-4941-AB23-E20FAAB6CFA4}" type="datetimeFigureOut">
              <a:rPr lang="en-US"/>
              <a:pPr>
                <a:defRPr/>
              </a:pPr>
              <a:t>1/29/2011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F6D9DB-4ADE-4ADA-8FD5-37CD30D4A4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8DE2AD0-AB5C-4ED1-9A51-BF0780815DA3}" type="datetimeFigureOut">
              <a:rPr lang="en-US"/>
              <a:pPr>
                <a:defRPr/>
              </a:pPr>
              <a:t>1/29/2011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9F47FA4-1EC1-4626-A642-D86A3741B7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 Id="rId4" Type="http://schemas.openxmlformats.org/officeDocument/2006/relationships/image" Target="../media/image75.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 Id="rId4" Type="http://schemas.openxmlformats.org/officeDocument/2006/relationships/image" Target="../media/image78.jpeg"/></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cvcl.mit.edu/hybridimage.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82.png"/></Relationships>
</file>

<file path=ppt/slides/_rels/slide5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63.png"/><Relationship Id="rId7" Type="http://schemas.openxmlformats.org/officeDocument/2006/relationships/image" Target="../media/image84.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3.png"/><Relationship Id="rId9" Type="http://schemas.openxmlformats.org/officeDocument/2006/relationships/image" Target="../media/image8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vcl.mit.edu/hybridimage.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http://www.cs.brown.edu/courses/csci1950-g/results/final/spotaszn/images/dali.jpg"/>
          <p:cNvPicPr>
            <a:picLocks noChangeAspect="1" noChangeArrowheads="1"/>
          </p:cNvPicPr>
          <p:nvPr/>
        </p:nvPicPr>
        <p:blipFill>
          <a:blip r:embed="rId2" cstate="print"/>
          <a:srcRect/>
          <a:stretch>
            <a:fillRect/>
          </a:stretch>
        </p:blipFill>
        <p:spPr bwMode="auto">
          <a:xfrm>
            <a:off x="1905000" y="0"/>
            <a:ext cx="5181600" cy="6869113"/>
          </a:xfrm>
          <a:prstGeom prst="rect">
            <a:avLst/>
          </a:prstGeom>
          <a:noFill/>
          <a:ln w="9525">
            <a:noFill/>
            <a:miter lim="800000"/>
            <a:headEnd/>
            <a:tailEnd/>
          </a:ln>
        </p:spPr>
      </p:pic>
      <p:sp>
        <p:nvSpPr>
          <p:cNvPr id="7171" name="Title 1"/>
          <p:cNvSpPr>
            <a:spLocks noGrp="1"/>
          </p:cNvSpPr>
          <p:nvPr>
            <p:ph type="ctrTitle"/>
          </p:nvPr>
        </p:nvSpPr>
        <p:spPr>
          <a:xfrm>
            <a:off x="1905000" y="1447800"/>
            <a:ext cx="5181600" cy="784225"/>
          </a:xfrm>
          <a:solidFill>
            <a:schemeClr val="tx1">
              <a:alpha val="20000"/>
            </a:schemeClr>
          </a:solidFill>
        </p:spPr>
        <p:txBody>
          <a:bodyPr/>
          <a:lstStyle/>
          <a:p>
            <a:pPr eaLnBrk="1" hangingPunct="1"/>
            <a:r>
              <a:rPr lang="en-US" dirty="0" smtClean="0">
                <a:solidFill>
                  <a:schemeClr val="bg1"/>
                </a:solidFill>
              </a:rPr>
              <a:t>Thinking in Frequency</a:t>
            </a:r>
          </a:p>
        </p:txBody>
      </p:sp>
      <p:sp>
        <p:nvSpPr>
          <p:cNvPr id="7172" name="Subtitle 2"/>
          <p:cNvSpPr>
            <a:spLocks noGrp="1"/>
          </p:cNvSpPr>
          <p:nvPr>
            <p:ph type="subTitle" idx="1"/>
          </p:nvPr>
        </p:nvSpPr>
        <p:spPr>
          <a:xfrm>
            <a:off x="1905000" y="3352800"/>
            <a:ext cx="5181600" cy="2133600"/>
          </a:xfrm>
          <a:solidFill>
            <a:schemeClr val="tx1">
              <a:alpha val="20000"/>
            </a:schemeClr>
          </a:solidFill>
        </p:spPr>
        <p:txBody>
          <a:bodyPr/>
          <a:lstStyle/>
          <a:p>
            <a:pPr eaLnBrk="1" hangingPunct="1"/>
            <a:r>
              <a:rPr lang="en-US" dirty="0" smtClean="0">
                <a:solidFill>
                  <a:schemeClr val="bg1"/>
                </a:solidFill>
              </a:rPr>
              <a:t>Computer Vision</a:t>
            </a:r>
            <a:endParaRPr lang="en-US" dirty="0" smtClean="0">
              <a:solidFill>
                <a:schemeClr val="bg1"/>
              </a:solidFill>
            </a:endParaRPr>
          </a:p>
          <a:p>
            <a:pPr eaLnBrk="1" hangingPunct="1"/>
            <a:r>
              <a:rPr lang="en-US" dirty="0" smtClean="0">
                <a:solidFill>
                  <a:schemeClr val="bg1"/>
                </a:solidFill>
              </a:rPr>
              <a:t>University of Illinois</a:t>
            </a:r>
          </a:p>
          <a:p>
            <a:pPr eaLnBrk="1" hangingPunct="1"/>
            <a:endParaRPr lang="en-US" dirty="0" smtClean="0">
              <a:solidFill>
                <a:schemeClr val="bg1"/>
              </a:solidFill>
            </a:endParaRPr>
          </a:p>
          <a:p>
            <a:pPr eaLnBrk="1" hangingPunct="1"/>
            <a:r>
              <a:rPr lang="en-US" dirty="0" smtClean="0">
                <a:solidFill>
                  <a:schemeClr val="bg1"/>
                </a:solidFill>
              </a:rPr>
              <a:t>Derek Hoiem</a:t>
            </a:r>
          </a:p>
        </p:txBody>
      </p:sp>
      <p:sp>
        <p:nvSpPr>
          <p:cNvPr id="7173" name="TextBox 3"/>
          <p:cNvSpPr txBox="1">
            <a:spLocks noChangeArrowheads="1"/>
          </p:cNvSpPr>
          <p:nvPr/>
        </p:nvSpPr>
        <p:spPr bwMode="auto">
          <a:xfrm>
            <a:off x="8061325" y="0"/>
            <a:ext cx="1065228" cy="369332"/>
          </a:xfrm>
          <a:prstGeom prst="rect">
            <a:avLst/>
          </a:prstGeom>
          <a:noFill/>
          <a:ln w="9525">
            <a:noFill/>
            <a:miter lim="800000"/>
            <a:headEnd/>
            <a:tailEnd/>
          </a:ln>
        </p:spPr>
        <p:txBody>
          <a:bodyPr wrap="none">
            <a:spAutoFit/>
          </a:bodyPr>
          <a:lstStyle/>
          <a:p>
            <a:r>
              <a:rPr lang="en-US" dirty="0" smtClean="0"/>
              <a:t>02/03/11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Thinking in terms of frequency</a:t>
            </a:r>
          </a:p>
        </p:txBody>
      </p:sp>
      <p:sp>
        <p:nvSpPr>
          <p:cNvPr id="16387" name="Content Placeholder 2"/>
          <p:cNvSpPr>
            <a:spLocks noGrp="1"/>
          </p:cNvSpPr>
          <p:nvPr>
            <p:ph idx="1"/>
          </p:nvPr>
        </p:nvSpPr>
        <p:spPr/>
        <p:txBody>
          <a:bodyPr/>
          <a:lstStyle/>
          <a:p>
            <a:pPr>
              <a:buFont typeface="Arial" charset="0"/>
              <a:buNone/>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8458200" cy="838200"/>
          </a:xfrm>
        </p:spPr>
        <p:txBody>
          <a:bodyPr>
            <a:normAutofit fontScale="90000"/>
          </a:bodyPr>
          <a:lstStyle/>
          <a:p>
            <a:pPr>
              <a:defRPr/>
            </a:pPr>
            <a:r>
              <a:rPr lang="en-US" dirty="0" smtClean="0"/>
              <a:t>Jean </a:t>
            </a:r>
            <a:r>
              <a:rPr lang="en-US" dirty="0" err="1" smtClean="0"/>
              <a:t>Baptiste</a:t>
            </a:r>
            <a:r>
              <a:rPr lang="en-US" dirty="0" smtClean="0"/>
              <a:t> Joseph Fourier (1768-1830)</a:t>
            </a:r>
          </a:p>
        </p:txBody>
      </p:sp>
      <p:sp>
        <p:nvSpPr>
          <p:cNvPr id="25603" name="Rectangle 3"/>
          <p:cNvSpPr>
            <a:spLocks noGrp="1" noChangeArrowheads="1"/>
          </p:cNvSpPr>
          <p:nvPr>
            <p:ph type="body" idx="1"/>
          </p:nvPr>
        </p:nvSpPr>
        <p:spPr>
          <a:xfrm>
            <a:off x="457200" y="914400"/>
            <a:ext cx="3810000" cy="5943600"/>
          </a:xfrm>
        </p:spPr>
        <p:txBody>
          <a:bodyPr>
            <a:normAutofit lnSpcReduction="10000"/>
          </a:bodyPr>
          <a:lstStyle/>
          <a:p>
            <a:pPr>
              <a:buFont typeface="Arial" charset="0"/>
              <a:buNone/>
              <a:defRPr/>
            </a:pPr>
            <a:r>
              <a:rPr lang="en-US" sz="2800" dirty="0" smtClean="0"/>
              <a:t>had crazy idea (1807):</a:t>
            </a:r>
          </a:p>
          <a:p>
            <a:pPr>
              <a:buFont typeface="Arial" charset="0"/>
              <a:buNone/>
              <a:defRPr/>
            </a:pPr>
            <a:r>
              <a:rPr lang="en-US" sz="2000" i="1" dirty="0" smtClean="0"/>
              <a:t>	</a:t>
            </a:r>
            <a:r>
              <a:rPr lang="en-US" sz="2000" b="1" i="1" dirty="0" smtClean="0"/>
              <a:t>Any</a:t>
            </a:r>
            <a:r>
              <a:rPr lang="en-US" sz="2000" i="1" dirty="0" smtClean="0"/>
              <a:t> </a:t>
            </a:r>
            <a:r>
              <a:rPr lang="en-US" sz="2000" i="1" dirty="0" err="1" smtClean="0"/>
              <a:t>univariate</a:t>
            </a:r>
            <a:r>
              <a:rPr lang="en-US" sz="2000" i="1" dirty="0" smtClean="0"/>
              <a:t> function can be rewritten as a weighted sum of </a:t>
            </a:r>
            <a:r>
              <a:rPr lang="en-US" sz="2000" i="1" dirty="0" err="1" smtClean="0"/>
              <a:t>sines</a:t>
            </a:r>
            <a:r>
              <a:rPr lang="en-US" sz="2000" i="1" dirty="0" smtClean="0"/>
              <a:t> and cosines of different frequencies. </a:t>
            </a:r>
          </a:p>
          <a:p>
            <a:pPr>
              <a:defRPr/>
            </a:pPr>
            <a:r>
              <a:rPr lang="en-US" sz="2800" dirty="0" smtClean="0"/>
              <a:t>Don’t believe it?  </a:t>
            </a:r>
          </a:p>
          <a:p>
            <a:pPr lvl="1">
              <a:defRPr/>
            </a:pPr>
            <a:r>
              <a:rPr lang="en-US" sz="2400" dirty="0" smtClean="0"/>
              <a:t>Neither did Lagrange, Laplace, Poisson and other big wigs</a:t>
            </a:r>
          </a:p>
          <a:p>
            <a:pPr lvl="1">
              <a:defRPr/>
            </a:pPr>
            <a:r>
              <a:rPr lang="en-US" sz="2400" dirty="0" smtClean="0"/>
              <a:t>Not translated into English until 1878!</a:t>
            </a:r>
          </a:p>
          <a:p>
            <a:pPr>
              <a:defRPr/>
            </a:pPr>
            <a:r>
              <a:rPr lang="en-US" sz="2800" dirty="0" smtClean="0"/>
              <a:t> But it’s (mostly) true!</a:t>
            </a:r>
          </a:p>
          <a:p>
            <a:pPr lvl="1">
              <a:defRPr/>
            </a:pPr>
            <a:r>
              <a:rPr lang="en-US" sz="2400" dirty="0" smtClean="0"/>
              <a:t>called Fourier Series</a:t>
            </a:r>
          </a:p>
          <a:p>
            <a:pPr lvl="1">
              <a:defRPr/>
            </a:pPr>
            <a:r>
              <a:rPr lang="en-US" sz="2400" dirty="0" smtClean="0"/>
              <a:t>there are some subtle restrictions</a:t>
            </a:r>
          </a:p>
          <a:p>
            <a:pPr lvl="1">
              <a:defRPr/>
            </a:pPr>
            <a:endParaRPr lang="en-US" sz="2400" dirty="0" smtClean="0"/>
          </a:p>
        </p:txBody>
      </p:sp>
      <p:pic>
        <p:nvPicPr>
          <p:cNvPr id="25604" name="Picture 4" descr="J.B.J. Fourier (public domain image)"/>
          <p:cNvPicPr>
            <a:picLocks noChangeAspect="1" noChangeArrowheads="1"/>
          </p:cNvPicPr>
          <p:nvPr/>
        </p:nvPicPr>
        <p:blipFill>
          <a:blip r:embed="rId2" cstate="print"/>
          <a:srcRect/>
          <a:stretch>
            <a:fillRect/>
          </a:stretch>
        </p:blipFill>
        <p:spPr bwMode="auto">
          <a:xfrm>
            <a:off x="4191000" y="838200"/>
            <a:ext cx="4800600" cy="5867400"/>
          </a:xfrm>
          <a:prstGeom prst="rect">
            <a:avLst/>
          </a:prstGeom>
          <a:noFill/>
          <a:ln w="9525">
            <a:noFill/>
            <a:miter lim="800000"/>
            <a:headEnd/>
            <a:tailEnd/>
          </a:ln>
        </p:spPr>
      </p:pic>
      <p:pic>
        <p:nvPicPr>
          <p:cNvPr id="55298" name="Picture 2" descr="http://upload.wikimedia.org/wikipedia/commons/thumb/d/d8/Langrange_portrait.jpg/225px-Langrange_portrait.jpg"/>
          <p:cNvPicPr>
            <a:picLocks noChangeAspect="1" noChangeArrowheads="1"/>
          </p:cNvPicPr>
          <p:nvPr/>
        </p:nvPicPr>
        <p:blipFill>
          <a:blip r:embed="rId3" cstate="print"/>
          <a:srcRect/>
          <a:stretch>
            <a:fillRect/>
          </a:stretch>
        </p:blipFill>
        <p:spPr bwMode="auto">
          <a:xfrm>
            <a:off x="4876800" y="3276600"/>
            <a:ext cx="2143125" cy="2409825"/>
          </a:xfrm>
          <a:prstGeom prst="rect">
            <a:avLst/>
          </a:prstGeom>
          <a:noFill/>
          <a:ln w="9525">
            <a:noFill/>
            <a:miter lim="800000"/>
            <a:headEnd/>
            <a:tailEnd/>
          </a:ln>
        </p:spPr>
      </p:pic>
      <p:pic>
        <p:nvPicPr>
          <p:cNvPr id="55302" name="Picture 6" descr="http://upload.wikimedia.org/wikipedia/commons/0/03/Legendre.jpg"/>
          <p:cNvPicPr>
            <a:picLocks noChangeAspect="1" noChangeArrowheads="1"/>
          </p:cNvPicPr>
          <p:nvPr/>
        </p:nvPicPr>
        <p:blipFill>
          <a:blip r:embed="rId4" cstate="print"/>
          <a:srcRect/>
          <a:stretch>
            <a:fillRect/>
          </a:stretch>
        </p:blipFill>
        <p:spPr bwMode="auto">
          <a:xfrm>
            <a:off x="7620000" y="3657600"/>
            <a:ext cx="1524000" cy="1905000"/>
          </a:xfrm>
          <a:prstGeom prst="rect">
            <a:avLst/>
          </a:prstGeom>
          <a:noFill/>
          <a:ln w="9525">
            <a:noFill/>
            <a:miter lim="800000"/>
            <a:headEnd/>
            <a:tailEnd/>
          </a:ln>
        </p:spPr>
      </p:pic>
      <p:pic>
        <p:nvPicPr>
          <p:cNvPr id="55300" name="Picture 4" descr="http://upload.wikimedia.org/wikipedia/commons/thumb/e/e3/Pierre-Simon_Laplace.jpg/225px-Pierre-Simon_Laplace.jpg"/>
          <p:cNvPicPr>
            <a:picLocks noChangeAspect="1" noChangeArrowheads="1"/>
          </p:cNvPicPr>
          <p:nvPr/>
        </p:nvPicPr>
        <p:blipFill>
          <a:blip r:embed="rId5" cstate="print"/>
          <a:srcRect/>
          <a:stretch>
            <a:fillRect/>
          </a:stretch>
        </p:blipFill>
        <p:spPr bwMode="auto">
          <a:xfrm>
            <a:off x="6019800" y="2971800"/>
            <a:ext cx="2143125" cy="2857500"/>
          </a:xfrm>
          <a:prstGeom prst="rect">
            <a:avLst/>
          </a:prstGeom>
          <a:noFill/>
          <a:ln w="9525">
            <a:noFill/>
            <a:miter lim="800000"/>
            <a:headEnd/>
            <a:tailEnd/>
          </a:ln>
        </p:spPr>
      </p:pic>
      <p:sp>
        <p:nvSpPr>
          <p:cNvPr id="10" name="Rounded Rectangular Callout 9"/>
          <p:cNvSpPr/>
          <p:nvPr/>
        </p:nvSpPr>
        <p:spPr>
          <a:xfrm>
            <a:off x="3810000" y="762000"/>
            <a:ext cx="5334000" cy="1600200"/>
          </a:xfrm>
          <a:prstGeom prst="wedgeRoundRectCallout">
            <a:avLst>
              <a:gd name="adj1" fmla="val -8228"/>
              <a:gd name="adj2" fmla="val 843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...the manner in which the author arrives at these equations is not exempt of difficulties and...his analysis to integrate them still leaves something to be desired on the score of generality and even </a:t>
            </a:r>
            <a:r>
              <a:rPr lang="en-US" i="1" dirty="0" err="1">
                <a:solidFill>
                  <a:schemeClr val="tx1"/>
                </a:solidFill>
              </a:rPr>
              <a:t>rigour</a:t>
            </a:r>
            <a:r>
              <a:rPr lang="en-US" dirty="0">
                <a:solidFill>
                  <a:schemeClr val="tx1"/>
                </a:solidFill>
              </a:rPr>
              <a:t>.</a:t>
            </a:r>
          </a:p>
          <a:p>
            <a:pPr algn="ctr">
              <a:defRPr/>
            </a:pPr>
            <a:endParaRPr lang="en-US" dirty="0"/>
          </a:p>
        </p:txBody>
      </p:sp>
      <p:sp>
        <p:nvSpPr>
          <p:cNvPr id="11" name="TextBox 10"/>
          <p:cNvSpPr txBox="1">
            <a:spLocks noChangeArrowheads="1"/>
          </p:cNvSpPr>
          <p:nvPr/>
        </p:nvSpPr>
        <p:spPr bwMode="auto">
          <a:xfrm>
            <a:off x="4648200" y="3200400"/>
            <a:ext cx="1044575" cy="369888"/>
          </a:xfrm>
          <a:prstGeom prst="rect">
            <a:avLst/>
          </a:prstGeom>
          <a:noFill/>
          <a:ln w="9525">
            <a:noFill/>
            <a:miter lim="800000"/>
            <a:headEnd/>
            <a:tailEnd/>
          </a:ln>
        </p:spPr>
        <p:txBody>
          <a:bodyPr wrap="none">
            <a:spAutoFit/>
          </a:bodyPr>
          <a:lstStyle/>
          <a:p>
            <a:r>
              <a:rPr lang="en-US" b="1"/>
              <a:t>Laplace</a:t>
            </a:r>
          </a:p>
        </p:txBody>
      </p:sp>
      <p:sp>
        <p:nvSpPr>
          <p:cNvPr id="12" name="TextBox 11"/>
          <p:cNvSpPr txBox="1">
            <a:spLocks noChangeArrowheads="1"/>
          </p:cNvSpPr>
          <p:nvPr/>
        </p:nvSpPr>
        <p:spPr bwMode="auto">
          <a:xfrm>
            <a:off x="6096000" y="5486400"/>
            <a:ext cx="1223963" cy="369888"/>
          </a:xfrm>
          <a:prstGeom prst="rect">
            <a:avLst/>
          </a:prstGeom>
          <a:noFill/>
          <a:ln w="9525">
            <a:noFill/>
            <a:miter lim="800000"/>
            <a:headEnd/>
            <a:tailEnd/>
          </a:ln>
        </p:spPr>
        <p:txBody>
          <a:bodyPr wrap="none">
            <a:spAutoFit/>
          </a:bodyPr>
          <a:lstStyle/>
          <a:p>
            <a:r>
              <a:rPr lang="en-US" b="1">
                <a:solidFill>
                  <a:schemeClr val="bg1"/>
                </a:solidFill>
              </a:rPr>
              <a:t>Lagrange</a:t>
            </a:r>
          </a:p>
        </p:txBody>
      </p:sp>
      <p:sp>
        <p:nvSpPr>
          <p:cNvPr id="13" name="TextBox 12"/>
          <p:cNvSpPr txBox="1">
            <a:spLocks noChangeArrowheads="1"/>
          </p:cNvSpPr>
          <p:nvPr/>
        </p:nvSpPr>
        <p:spPr bwMode="auto">
          <a:xfrm>
            <a:off x="8059738" y="5278438"/>
            <a:ext cx="1223962" cy="369887"/>
          </a:xfrm>
          <a:prstGeom prst="rect">
            <a:avLst/>
          </a:prstGeom>
          <a:noFill/>
          <a:ln w="9525">
            <a:noFill/>
            <a:miter lim="800000"/>
            <a:headEnd/>
            <a:tailEnd/>
          </a:ln>
        </p:spPr>
        <p:txBody>
          <a:bodyPr wrap="none">
            <a:spAutoFit/>
          </a:bodyPr>
          <a:lstStyle/>
          <a:p>
            <a:r>
              <a:rPr lang="en-US" b="1"/>
              <a:t>Legendre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52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3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53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560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60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A sum of sines</a:t>
            </a:r>
          </a:p>
        </p:txBody>
      </p:sp>
      <p:sp>
        <p:nvSpPr>
          <p:cNvPr id="1028" name="Rectangle 3"/>
          <p:cNvSpPr>
            <a:spLocks noGrp="1" noChangeArrowheads="1"/>
          </p:cNvSpPr>
          <p:nvPr>
            <p:ph type="body" sz="half" idx="1"/>
          </p:nvPr>
        </p:nvSpPr>
        <p:spPr>
          <a:xfrm>
            <a:off x="685800" y="914400"/>
            <a:ext cx="3810000" cy="5943600"/>
          </a:xfrm>
        </p:spPr>
        <p:txBody>
          <a:bodyPr/>
          <a:lstStyle/>
          <a:p>
            <a:pPr marL="0" indent="0">
              <a:buFont typeface="Arial" charset="0"/>
              <a:buNone/>
            </a:pPr>
            <a:r>
              <a:rPr lang="en-US" sz="2400" smtClean="0"/>
              <a:t>Our building block:</a:t>
            </a:r>
          </a:p>
          <a:p>
            <a:pPr marL="0" indent="0">
              <a:buFont typeface="Arial" charset="0"/>
              <a:buNone/>
            </a:pPr>
            <a:r>
              <a:rPr lang="en-US" sz="2400" smtClean="0"/>
              <a:t>	</a:t>
            </a:r>
          </a:p>
          <a:p>
            <a:pPr marL="0" indent="0"/>
            <a:endParaRPr lang="en-US" sz="2400" smtClean="0"/>
          </a:p>
          <a:p>
            <a:pPr marL="0" indent="0">
              <a:buFont typeface="Arial" charset="0"/>
              <a:buNone/>
            </a:pPr>
            <a:r>
              <a:rPr lang="en-US" sz="2400" smtClean="0"/>
              <a:t>Add enough of them to get any signal </a:t>
            </a:r>
            <a:r>
              <a:rPr lang="en-US" sz="2400" i="1" smtClean="0"/>
              <a:t>f(x)</a:t>
            </a:r>
            <a:r>
              <a:rPr lang="en-US" sz="2400" smtClean="0"/>
              <a:t> you want!</a:t>
            </a:r>
          </a:p>
          <a:p>
            <a:pPr marL="0" indent="0">
              <a:buFont typeface="Arial" charset="0"/>
              <a:buNone/>
            </a:pPr>
            <a:endParaRPr lang="en-US" sz="2400" smtClean="0"/>
          </a:p>
        </p:txBody>
      </p:sp>
      <p:pic>
        <p:nvPicPr>
          <p:cNvPr id="1029" name="Picture 4" descr="The image “http://mcdb.colorado.edu/courses/3280/images/crystal/fourier.gif” cannot be displayed, because it contains errors."/>
          <p:cNvPicPr>
            <a:picLocks noChangeAspect="1" noChangeArrowheads="1"/>
          </p:cNvPicPr>
          <p:nvPr/>
        </p:nvPicPr>
        <p:blipFill>
          <a:blip r:embed="rId3" cstate="print"/>
          <a:srcRect t="2469" b="1234"/>
          <a:stretch>
            <a:fillRect/>
          </a:stretch>
        </p:blipFill>
        <p:spPr bwMode="auto">
          <a:xfrm>
            <a:off x="4667250" y="914400"/>
            <a:ext cx="4400550" cy="5943600"/>
          </a:xfrm>
          <a:prstGeom prst="rect">
            <a:avLst/>
          </a:prstGeom>
          <a:noFill/>
          <a:ln w="9525">
            <a:noFill/>
            <a:miter lim="800000"/>
            <a:headEnd/>
            <a:tailEnd/>
          </a:ln>
        </p:spPr>
      </p:pic>
      <p:graphicFrame>
        <p:nvGraphicFramePr>
          <p:cNvPr id="1026" name="Object 5"/>
          <p:cNvGraphicFramePr>
            <a:graphicFrameLocks noChangeAspect="1"/>
          </p:cNvGraphicFramePr>
          <p:nvPr>
            <p:ph sz="half" idx="2"/>
          </p:nvPr>
        </p:nvGraphicFramePr>
        <p:xfrm>
          <a:off x="1295400" y="1439863"/>
          <a:ext cx="2514600" cy="617537"/>
        </p:xfrm>
        <a:graphic>
          <a:graphicData uri="http://schemas.openxmlformats.org/presentationml/2006/ole">
            <p:oleObj spid="_x0000_s1026" name="Equation" r:id="rId4" imgW="825480" imgH="20304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Frequency Spectra</a:t>
            </a:r>
          </a:p>
        </p:txBody>
      </p:sp>
      <p:sp>
        <p:nvSpPr>
          <p:cNvPr id="18435" name="Rectangle 3"/>
          <p:cNvSpPr>
            <a:spLocks noGrp="1" noChangeArrowheads="1"/>
          </p:cNvSpPr>
          <p:nvPr>
            <p:ph type="body" idx="1"/>
          </p:nvPr>
        </p:nvSpPr>
        <p:spPr/>
        <p:txBody>
          <a:bodyPr/>
          <a:lstStyle/>
          <a:p>
            <a:r>
              <a:rPr lang="en-US" smtClean="0">
                <a:latin typeface="Arial Unicode MS" pitchFamily="34" charset="-128"/>
                <a:ea typeface="Arial Unicode MS" pitchFamily="34" charset="-128"/>
                <a:cs typeface="Arial Unicode MS" pitchFamily="34" charset="-128"/>
              </a:rPr>
              <a:t>example : </a:t>
            </a:r>
            <a:r>
              <a:rPr lang="en-US" i="1" smtClean="0">
                <a:latin typeface="Times New Roman" pitchFamily="18" charset="0"/>
                <a:ea typeface="Arial Unicode MS" pitchFamily="34" charset="-128"/>
                <a:cs typeface="Times New Roman" pitchFamily="18" charset="0"/>
              </a:rPr>
              <a:t>g</a:t>
            </a:r>
            <a:r>
              <a:rPr lang="en-US" smtClean="0">
                <a:latin typeface="Times New Roman" pitchFamily="18" charset="0"/>
                <a:ea typeface="Arial Unicode MS" pitchFamily="34" charset="-128"/>
                <a:cs typeface="Times New Roman" pitchFamily="18" charset="0"/>
              </a:rPr>
              <a:t>(</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 = </a:t>
            </a:r>
            <a:r>
              <a:rPr lang="en-US" smtClean="0">
                <a:latin typeface="Times New Roman" pitchFamily="18" charset="0"/>
                <a:ea typeface="Arial Unicode MS" pitchFamily="34" charset="-128"/>
                <a:cs typeface="Times New Roman" pitchFamily="18" charset="0"/>
              </a:rPr>
              <a:t>sin(</a:t>
            </a:r>
            <a:r>
              <a:rPr lang="en-US" i="1" smtClean="0">
                <a:latin typeface="Times New Roman" pitchFamily="18" charset="0"/>
                <a:ea typeface="Arial Unicode MS" pitchFamily="34" charset="-128"/>
                <a:cs typeface="Times New Roman" pitchFamily="18" charset="0"/>
              </a:rPr>
              <a:t>2</a:t>
            </a:r>
            <a:r>
              <a:rPr lang="el-GR" i="1" smtClean="0">
                <a:latin typeface="Times New Roman" pitchFamily="18" charset="0"/>
                <a:ea typeface="Arial Unicode MS" pitchFamily="34" charset="-128"/>
                <a:cs typeface="Times New Roman" pitchFamily="18" charset="0"/>
              </a:rPr>
              <a:t>π</a:t>
            </a:r>
            <a:r>
              <a:rPr lang="en-US" i="1" smtClean="0">
                <a:latin typeface="Times New Roman" pitchFamily="18" charset="0"/>
                <a:ea typeface="Arial Unicode MS" pitchFamily="34" charset="-128"/>
                <a:cs typeface="Times New Roman" pitchFamily="18" charset="0"/>
              </a:rPr>
              <a:t>f </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 + </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1/3</a:t>
            </a:r>
            <a:r>
              <a:rPr lang="en-US" smtClean="0">
                <a:latin typeface="Times New Roman" pitchFamily="18" charset="0"/>
                <a:ea typeface="Arial Unicode MS" pitchFamily="34" charset="-128"/>
                <a:cs typeface="Times New Roman" pitchFamily="18" charset="0"/>
              </a:rPr>
              <a:t>)sin(</a:t>
            </a:r>
            <a:r>
              <a:rPr lang="en-US" i="1" smtClean="0">
                <a:latin typeface="Times New Roman" pitchFamily="18" charset="0"/>
                <a:ea typeface="Arial Unicode MS" pitchFamily="34" charset="-128"/>
                <a:cs typeface="Times New Roman" pitchFamily="18" charset="0"/>
              </a:rPr>
              <a:t>2</a:t>
            </a:r>
            <a:r>
              <a:rPr lang="el-GR" i="1" smtClean="0">
                <a:latin typeface="Times New Roman" pitchFamily="18" charset="0"/>
                <a:ea typeface="Arial Unicode MS" pitchFamily="34" charset="-128"/>
                <a:cs typeface="Times New Roman" pitchFamily="18" charset="0"/>
              </a:rPr>
              <a:t>π</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3f</a:t>
            </a:r>
            <a:r>
              <a:rPr lang="en-US" smtClean="0">
                <a:latin typeface="Times New Roman" pitchFamily="18" charset="0"/>
                <a:ea typeface="Arial Unicode MS" pitchFamily="34" charset="-128"/>
                <a:cs typeface="Times New Roman" pitchFamily="18" charset="0"/>
              </a:rPr>
              <a:t>) </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p>
        </p:txBody>
      </p:sp>
      <p:pic>
        <p:nvPicPr>
          <p:cNvPr id="18436" name="Picture 4" descr="a6"/>
          <p:cNvPicPr>
            <a:picLocks noChangeAspect="1" noChangeArrowheads="1"/>
          </p:cNvPicPr>
          <p:nvPr/>
        </p:nvPicPr>
        <p:blipFill>
          <a:blip r:embed="rId2" cstate="print"/>
          <a:srcRect/>
          <a:stretch>
            <a:fillRect/>
          </a:stretch>
        </p:blipFill>
        <p:spPr bwMode="auto">
          <a:xfrm>
            <a:off x="368300" y="2335213"/>
            <a:ext cx="2438400" cy="2097087"/>
          </a:xfrm>
          <a:prstGeom prst="rect">
            <a:avLst/>
          </a:prstGeom>
          <a:noFill/>
          <a:ln w="9525">
            <a:noFill/>
            <a:miter lim="800000"/>
            <a:headEnd/>
            <a:tailEnd/>
          </a:ln>
        </p:spPr>
      </p:pic>
      <p:pic>
        <p:nvPicPr>
          <p:cNvPr id="18437" name="Picture 5" descr="a2"/>
          <p:cNvPicPr>
            <a:picLocks noChangeAspect="1" noChangeArrowheads="1"/>
          </p:cNvPicPr>
          <p:nvPr/>
        </p:nvPicPr>
        <p:blipFill>
          <a:blip r:embed="rId3" cstate="print"/>
          <a:srcRect/>
          <a:stretch>
            <a:fillRect/>
          </a:stretch>
        </p:blipFill>
        <p:spPr bwMode="auto">
          <a:xfrm>
            <a:off x="3314700" y="2362200"/>
            <a:ext cx="2514600" cy="2143125"/>
          </a:xfrm>
          <a:prstGeom prst="rect">
            <a:avLst/>
          </a:prstGeom>
          <a:noFill/>
          <a:ln w="9525">
            <a:noFill/>
            <a:miter lim="800000"/>
            <a:headEnd/>
            <a:tailEnd/>
          </a:ln>
        </p:spPr>
      </p:pic>
      <p:pic>
        <p:nvPicPr>
          <p:cNvPr id="18438" name="Picture 6" descr="a4"/>
          <p:cNvPicPr>
            <a:picLocks noChangeAspect="1" noChangeArrowheads="1"/>
          </p:cNvPicPr>
          <p:nvPr/>
        </p:nvPicPr>
        <p:blipFill>
          <a:blip r:embed="rId4" cstate="print"/>
          <a:srcRect/>
          <a:stretch>
            <a:fillRect/>
          </a:stretch>
        </p:blipFill>
        <p:spPr bwMode="auto">
          <a:xfrm>
            <a:off x="6210300" y="2360613"/>
            <a:ext cx="2514600" cy="2135187"/>
          </a:xfrm>
          <a:prstGeom prst="rect">
            <a:avLst/>
          </a:prstGeom>
          <a:noFill/>
          <a:ln w="9525">
            <a:noFill/>
            <a:miter lim="800000"/>
            <a:headEnd/>
            <a:tailEnd/>
          </a:ln>
        </p:spPr>
      </p:pic>
      <p:sp>
        <p:nvSpPr>
          <p:cNvPr id="18439" name="Text Box 7"/>
          <p:cNvSpPr txBox="1">
            <a:spLocks noChangeArrowheads="1"/>
          </p:cNvSpPr>
          <p:nvPr/>
        </p:nvSpPr>
        <p:spPr bwMode="auto">
          <a:xfrm>
            <a:off x="2857500" y="3124200"/>
            <a:ext cx="685800"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18440" name="Text Box 8"/>
          <p:cNvSpPr txBox="1">
            <a:spLocks noChangeArrowheads="1"/>
          </p:cNvSpPr>
          <p:nvPr/>
        </p:nvSpPr>
        <p:spPr bwMode="auto">
          <a:xfrm>
            <a:off x="5829300" y="3200400"/>
            <a:ext cx="685800"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18441" name="Picture 9" descr="a5"/>
          <p:cNvPicPr>
            <a:picLocks noChangeAspect="1" noChangeArrowheads="1"/>
          </p:cNvPicPr>
          <p:nvPr/>
        </p:nvPicPr>
        <p:blipFill>
          <a:blip r:embed="rId5" cstate="print"/>
          <a:srcRect/>
          <a:stretch>
            <a:fillRect/>
          </a:stretch>
        </p:blipFill>
        <p:spPr bwMode="auto">
          <a:xfrm>
            <a:off x="2990850" y="4743450"/>
            <a:ext cx="2990850" cy="2000250"/>
          </a:xfrm>
          <a:prstGeom prst="rect">
            <a:avLst/>
          </a:prstGeom>
          <a:noFill/>
          <a:ln w="9525">
            <a:noFill/>
            <a:miter lim="800000"/>
            <a:headEnd/>
            <a:tailEnd/>
          </a:ln>
        </p:spPr>
      </p:pic>
      <p:sp>
        <p:nvSpPr>
          <p:cNvPr id="10" name="TextBox 9"/>
          <p:cNvSpPr txBox="1"/>
          <p:nvPr/>
        </p:nvSpPr>
        <p:spPr>
          <a:xfrm>
            <a:off x="7953375" y="6550025"/>
            <a:ext cx="1190625" cy="307975"/>
          </a:xfrm>
          <a:prstGeom prst="rect">
            <a:avLst/>
          </a:prstGeom>
          <a:noFill/>
        </p:spPr>
        <p:txBody>
          <a:bodyPr wrap="none">
            <a:spAutoFit/>
          </a:bodyPr>
          <a:lstStyle/>
          <a:p>
            <a:pPr>
              <a:defRPr/>
            </a:pPr>
            <a:r>
              <a:rPr lang="en-US" sz="1400" dirty="0">
                <a:solidFill>
                  <a:schemeClr val="bg1">
                    <a:lumMod val="50000"/>
                  </a:schemeClr>
                </a:solidFill>
                <a:cs typeface="+mn-cs"/>
              </a:rPr>
              <a:t>Slides: Efros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Frequency Spectra</a:t>
            </a:r>
          </a:p>
        </p:txBody>
      </p:sp>
      <p:sp>
        <p:nvSpPr>
          <p:cNvPr id="19459" name="Rectangle 3"/>
          <p:cNvSpPr>
            <a:spLocks noGrp="1" noChangeArrowheads="1"/>
          </p:cNvSpPr>
          <p:nvPr>
            <p:ph type="body" idx="1"/>
          </p:nvPr>
        </p:nvSpPr>
        <p:spPr/>
        <p:txBody>
          <a:bodyPr/>
          <a:lstStyle/>
          <a:p>
            <a:endParaRPr lang="en-US" sz="2400" smtClean="0">
              <a:ea typeface="Arial Unicode MS" pitchFamily="34" charset="-128"/>
              <a:cs typeface="Times New Roman" pitchFamily="18" charset="0"/>
            </a:endParaRPr>
          </a:p>
        </p:txBody>
      </p:sp>
      <p:pic>
        <p:nvPicPr>
          <p:cNvPr id="19460" name="Picture 2" descr="File:Waveforms.svg"/>
          <p:cNvPicPr>
            <a:picLocks noChangeAspect="1" noChangeArrowheads="1"/>
          </p:cNvPicPr>
          <p:nvPr/>
        </p:nvPicPr>
        <p:blipFill>
          <a:blip r:embed="rId2" cstate="print"/>
          <a:srcRect l="5263" t="29333" r="46317" b="53333"/>
          <a:stretch>
            <a:fillRect/>
          </a:stretch>
        </p:blipFill>
        <p:spPr bwMode="auto">
          <a:xfrm>
            <a:off x="381000" y="2362200"/>
            <a:ext cx="2286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2"/>
          <p:cNvPicPr>
            <a:picLocks noChangeAspect="1" noChangeArrowheads="1"/>
          </p:cNvPicPr>
          <p:nvPr/>
        </p:nvPicPr>
        <p:blipFill>
          <a:blip r:embed="rId2" cstate="print"/>
          <a:srcRect/>
          <a:stretch>
            <a:fillRect/>
          </a:stretch>
        </p:blipFill>
        <p:spPr bwMode="auto">
          <a:xfrm>
            <a:off x="3429000" y="2352675"/>
            <a:ext cx="2514600" cy="2143125"/>
          </a:xfrm>
          <a:prstGeom prst="rect">
            <a:avLst/>
          </a:prstGeom>
          <a:noFill/>
          <a:ln w="9525">
            <a:noFill/>
            <a:miter lim="800000"/>
            <a:headEnd/>
            <a:tailEnd/>
          </a:ln>
        </p:spPr>
      </p:pic>
      <p:pic>
        <p:nvPicPr>
          <p:cNvPr id="20483" name="Picture 6" descr="a4"/>
          <p:cNvPicPr>
            <a:picLocks noChangeAspect="1" noChangeArrowheads="1"/>
          </p:cNvPicPr>
          <p:nvPr/>
        </p:nvPicPr>
        <p:blipFill>
          <a:blip r:embed="rId3" cstate="print"/>
          <a:srcRect/>
          <a:stretch>
            <a:fillRect/>
          </a:stretch>
        </p:blipFill>
        <p:spPr bwMode="auto">
          <a:xfrm>
            <a:off x="6324600" y="2351088"/>
            <a:ext cx="2514600" cy="2135187"/>
          </a:xfrm>
          <a:prstGeom prst="rect">
            <a:avLst/>
          </a:prstGeom>
          <a:noFill/>
          <a:ln w="9525">
            <a:noFill/>
            <a:miter lim="800000"/>
            <a:headEnd/>
            <a:tailEnd/>
          </a:ln>
        </p:spPr>
      </p:pic>
      <p:sp>
        <p:nvSpPr>
          <p:cNvPr id="20484" name="Text Box 7"/>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5" name="Text Box 8"/>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20486" name="Picture 9" descr="a6"/>
          <p:cNvPicPr>
            <a:picLocks noChangeAspect="1" noChangeArrowheads="1"/>
          </p:cNvPicPr>
          <p:nvPr/>
        </p:nvPicPr>
        <p:blipFill>
          <a:blip r:embed="rId4" cstate="print"/>
          <a:srcRect/>
          <a:stretch>
            <a:fillRect/>
          </a:stretch>
        </p:blipFill>
        <p:spPr bwMode="auto">
          <a:xfrm>
            <a:off x="3429000" y="4684713"/>
            <a:ext cx="2438400" cy="2097087"/>
          </a:xfrm>
          <a:prstGeom prst="rect">
            <a:avLst/>
          </a:prstGeom>
          <a:noFill/>
          <a:ln w="9525">
            <a:noFill/>
            <a:miter lim="800000"/>
            <a:headEnd/>
            <a:tailEnd/>
          </a:ln>
        </p:spPr>
      </p:pic>
      <p:sp>
        <p:nvSpPr>
          <p:cNvPr id="20487" name="Text Box 10"/>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8" name="Rectangle 13"/>
          <p:cNvSpPr>
            <a:spLocks noGrp="1" noChangeArrowheads="1"/>
          </p:cNvSpPr>
          <p:nvPr>
            <p:ph type="title"/>
          </p:nvPr>
        </p:nvSpPr>
        <p:spPr/>
        <p:txBody>
          <a:bodyPr/>
          <a:lstStyle/>
          <a:p>
            <a:r>
              <a:rPr lang="en-US" smtClean="0"/>
              <a:t>Frequency Spectra</a:t>
            </a:r>
          </a:p>
        </p:txBody>
      </p:sp>
      <p:pic>
        <p:nvPicPr>
          <p:cNvPr id="20489" name="Picture 2" descr="File:Waveforms.svg"/>
          <p:cNvPicPr>
            <a:picLocks noChangeAspect="1" noChangeArrowheads="1"/>
          </p:cNvPicPr>
          <p:nvPr/>
        </p:nvPicPr>
        <p:blipFill>
          <a:blip r:embed="rId5" cstate="print"/>
          <a:srcRect l="5263" t="29333" r="46317" b="53333"/>
          <a:stretch>
            <a:fillRect/>
          </a:stretch>
        </p:blipFill>
        <p:spPr bwMode="auto">
          <a:xfrm>
            <a:off x="381000" y="2362200"/>
            <a:ext cx="2286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1507" name="Text Box 6"/>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1508" name="Text Box 7"/>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1509" name="Picture 8" descr="a6"/>
          <p:cNvPicPr>
            <a:picLocks noChangeAspect="1" noChangeArrowheads="1"/>
          </p:cNvPicPr>
          <p:nvPr/>
        </p:nvPicPr>
        <p:blipFill>
          <a:blip r:embed="rId2" cstate="print"/>
          <a:srcRect/>
          <a:stretch>
            <a:fillRect/>
          </a:stretch>
        </p:blipFill>
        <p:spPr bwMode="auto">
          <a:xfrm>
            <a:off x="3429000" y="2398713"/>
            <a:ext cx="2438400" cy="2097087"/>
          </a:xfrm>
          <a:prstGeom prst="rect">
            <a:avLst/>
          </a:prstGeom>
          <a:noFill/>
          <a:ln w="9525">
            <a:noFill/>
            <a:miter lim="800000"/>
            <a:headEnd/>
            <a:tailEnd/>
          </a:ln>
        </p:spPr>
      </p:pic>
      <p:pic>
        <p:nvPicPr>
          <p:cNvPr id="21510" name="Picture 9" descr="a30"/>
          <p:cNvPicPr>
            <a:picLocks noChangeAspect="1" noChangeArrowheads="1"/>
          </p:cNvPicPr>
          <p:nvPr/>
        </p:nvPicPr>
        <p:blipFill>
          <a:blip r:embed="rId3" cstate="print"/>
          <a:srcRect/>
          <a:stretch>
            <a:fillRect/>
          </a:stretch>
        </p:blipFill>
        <p:spPr bwMode="auto">
          <a:xfrm>
            <a:off x="3429000" y="4681538"/>
            <a:ext cx="2514600" cy="1947862"/>
          </a:xfrm>
          <a:prstGeom prst="rect">
            <a:avLst/>
          </a:prstGeom>
          <a:noFill/>
          <a:ln w="9525">
            <a:noFill/>
            <a:miter lim="800000"/>
            <a:headEnd/>
            <a:tailEnd/>
          </a:ln>
        </p:spPr>
      </p:pic>
      <p:pic>
        <p:nvPicPr>
          <p:cNvPr id="21511" name="Picture 10" descr="a35"/>
          <p:cNvPicPr>
            <a:picLocks noChangeAspect="1" noChangeArrowheads="1"/>
          </p:cNvPicPr>
          <p:nvPr/>
        </p:nvPicPr>
        <p:blipFill>
          <a:blip r:embed="rId4" cstate="print"/>
          <a:srcRect/>
          <a:stretch>
            <a:fillRect/>
          </a:stretch>
        </p:blipFill>
        <p:spPr bwMode="auto">
          <a:xfrm>
            <a:off x="6324600" y="2476500"/>
            <a:ext cx="2438400" cy="1943100"/>
          </a:xfrm>
          <a:prstGeom prst="rect">
            <a:avLst/>
          </a:prstGeom>
          <a:noFill/>
          <a:ln w="9525">
            <a:noFill/>
            <a:miter lim="800000"/>
            <a:headEnd/>
            <a:tailEnd/>
          </a:ln>
        </p:spPr>
      </p:pic>
      <p:sp>
        <p:nvSpPr>
          <p:cNvPr id="21512" name="Rectangle 13"/>
          <p:cNvSpPr>
            <a:spLocks noGrp="1" noChangeArrowheads="1"/>
          </p:cNvSpPr>
          <p:nvPr>
            <p:ph type="title"/>
          </p:nvPr>
        </p:nvSpPr>
        <p:spPr/>
        <p:txBody>
          <a:bodyPr/>
          <a:lstStyle/>
          <a:p>
            <a:r>
              <a:rPr lang="en-US" smtClean="0"/>
              <a:t>Frequency Spectra</a:t>
            </a:r>
          </a:p>
        </p:txBody>
      </p:sp>
      <p:pic>
        <p:nvPicPr>
          <p:cNvPr id="21513" name="Picture 2" descr="File:Waveforms.svg"/>
          <p:cNvPicPr>
            <a:picLocks noChangeAspect="1" noChangeArrowheads="1"/>
          </p:cNvPicPr>
          <p:nvPr/>
        </p:nvPicPr>
        <p:blipFill>
          <a:blip r:embed="rId5" cstate="print"/>
          <a:srcRect l="5263" t="29333" r="46317" b="53333"/>
          <a:stretch>
            <a:fillRect/>
          </a:stretch>
        </p:blipFill>
        <p:spPr bwMode="auto">
          <a:xfrm>
            <a:off x="381000" y="2362200"/>
            <a:ext cx="2286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2531" name="Text Box 6"/>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2532" name="Text Box 7"/>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2533" name="Picture 8" descr="a30"/>
          <p:cNvPicPr>
            <a:picLocks noChangeAspect="1" noChangeArrowheads="1"/>
          </p:cNvPicPr>
          <p:nvPr/>
        </p:nvPicPr>
        <p:blipFill>
          <a:blip r:embed="rId2" cstate="print"/>
          <a:srcRect/>
          <a:stretch>
            <a:fillRect/>
          </a:stretch>
        </p:blipFill>
        <p:spPr bwMode="auto">
          <a:xfrm>
            <a:off x="3429000" y="2514600"/>
            <a:ext cx="2514600" cy="1947863"/>
          </a:xfrm>
          <a:prstGeom prst="rect">
            <a:avLst/>
          </a:prstGeom>
          <a:noFill/>
          <a:ln w="9525">
            <a:noFill/>
            <a:miter lim="800000"/>
            <a:headEnd/>
            <a:tailEnd/>
          </a:ln>
        </p:spPr>
      </p:pic>
      <p:pic>
        <p:nvPicPr>
          <p:cNvPr id="22534" name="Picture 9" descr="a31"/>
          <p:cNvPicPr>
            <a:picLocks noChangeAspect="1" noChangeArrowheads="1"/>
          </p:cNvPicPr>
          <p:nvPr/>
        </p:nvPicPr>
        <p:blipFill>
          <a:blip r:embed="rId3" cstate="print"/>
          <a:srcRect/>
          <a:stretch>
            <a:fillRect/>
          </a:stretch>
        </p:blipFill>
        <p:spPr bwMode="auto">
          <a:xfrm>
            <a:off x="3429000" y="4665663"/>
            <a:ext cx="2514600" cy="1963737"/>
          </a:xfrm>
          <a:prstGeom prst="rect">
            <a:avLst/>
          </a:prstGeom>
          <a:noFill/>
          <a:ln w="9525">
            <a:noFill/>
            <a:miter lim="800000"/>
            <a:headEnd/>
            <a:tailEnd/>
          </a:ln>
        </p:spPr>
      </p:pic>
      <p:pic>
        <p:nvPicPr>
          <p:cNvPr id="22535" name="Picture 10" descr="a36"/>
          <p:cNvPicPr>
            <a:picLocks noChangeAspect="1" noChangeArrowheads="1"/>
          </p:cNvPicPr>
          <p:nvPr/>
        </p:nvPicPr>
        <p:blipFill>
          <a:blip r:embed="rId4" cstate="print"/>
          <a:srcRect/>
          <a:stretch>
            <a:fillRect/>
          </a:stretch>
        </p:blipFill>
        <p:spPr bwMode="auto">
          <a:xfrm>
            <a:off x="6248400" y="2514600"/>
            <a:ext cx="2514600" cy="1978025"/>
          </a:xfrm>
          <a:prstGeom prst="rect">
            <a:avLst/>
          </a:prstGeom>
          <a:noFill/>
          <a:ln w="9525">
            <a:noFill/>
            <a:miter lim="800000"/>
            <a:headEnd/>
            <a:tailEnd/>
          </a:ln>
        </p:spPr>
      </p:pic>
      <p:sp>
        <p:nvSpPr>
          <p:cNvPr id="22536" name="Rectangle 13"/>
          <p:cNvSpPr>
            <a:spLocks noGrp="1" noChangeArrowheads="1"/>
          </p:cNvSpPr>
          <p:nvPr>
            <p:ph type="title"/>
          </p:nvPr>
        </p:nvSpPr>
        <p:spPr/>
        <p:txBody>
          <a:bodyPr/>
          <a:lstStyle/>
          <a:p>
            <a:r>
              <a:rPr lang="en-US" smtClean="0"/>
              <a:t>Frequency Spectra</a:t>
            </a:r>
          </a:p>
        </p:txBody>
      </p:sp>
      <p:pic>
        <p:nvPicPr>
          <p:cNvPr id="22537" name="Picture 2" descr="File:Waveforms.svg"/>
          <p:cNvPicPr>
            <a:picLocks noChangeAspect="1" noChangeArrowheads="1"/>
          </p:cNvPicPr>
          <p:nvPr/>
        </p:nvPicPr>
        <p:blipFill>
          <a:blip r:embed="rId5" cstate="print"/>
          <a:srcRect l="5263" t="29333" r="46317" b="53333"/>
          <a:stretch>
            <a:fillRect/>
          </a:stretch>
        </p:blipFill>
        <p:spPr bwMode="auto">
          <a:xfrm>
            <a:off x="381000" y="2362200"/>
            <a:ext cx="2286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3555" name="Text Box 6"/>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3556" name="Text Box 7"/>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3557" name="Picture 8" descr="a32"/>
          <p:cNvPicPr>
            <a:picLocks noChangeAspect="1" noChangeArrowheads="1"/>
          </p:cNvPicPr>
          <p:nvPr/>
        </p:nvPicPr>
        <p:blipFill>
          <a:blip r:embed="rId2" cstate="print"/>
          <a:srcRect/>
          <a:stretch>
            <a:fillRect/>
          </a:stretch>
        </p:blipFill>
        <p:spPr bwMode="auto">
          <a:xfrm>
            <a:off x="3429000" y="2463800"/>
            <a:ext cx="2571750" cy="2032000"/>
          </a:xfrm>
          <a:prstGeom prst="rect">
            <a:avLst/>
          </a:prstGeom>
          <a:noFill/>
          <a:ln w="9525">
            <a:noFill/>
            <a:miter lim="800000"/>
            <a:headEnd/>
            <a:tailEnd/>
          </a:ln>
        </p:spPr>
      </p:pic>
      <p:pic>
        <p:nvPicPr>
          <p:cNvPr id="23558" name="Picture 9" descr="a38"/>
          <p:cNvPicPr>
            <a:picLocks noChangeAspect="1" noChangeArrowheads="1"/>
          </p:cNvPicPr>
          <p:nvPr/>
        </p:nvPicPr>
        <p:blipFill>
          <a:blip r:embed="rId3" cstate="print"/>
          <a:srcRect/>
          <a:stretch>
            <a:fillRect/>
          </a:stretch>
        </p:blipFill>
        <p:spPr bwMode="auto">
          <a:xfrm>
            <a:off x="6248400" y="2438400"/>
            <a:ext cx="2600325" cy="2060575"/>
          </a:xfrm>
          <a:prstGeom prst="rect">
            <a:avLst/>
          </a:prstGeom>
          <a:noFill/>
          <a:ln w="9525">
            <a:noFill/>
            <a:miter lim="800000"/>
            <a:headEnd/>
            <a:tailEnd/>
          </a:ln>
        </p:spPr>
      </p:pic>
      <p:pic>
        <p:nvPicPr>
          <p:cNvPr id="23559" name="Picture 10" descr="kk1"/>
          <p:cNvPicPr>
            <a:picLocks noChangeAspect="1" noChangeArrowheads="1"/>
          </p:cNvPicPr>
          <p:nvPr/>
        </p:nvPicPr>
        <p:blipFill>
          <a:blip r:embed="rId4" cstate="print"/>
          <a:srcRect/>
          <a:stretch>
            <a:fillRect/>
          </a:stretch>
        </p:blipFill>
        <p:spPr bwMode="auto">
          <a:xfrm>
            <a:off x="3467100" y="4668838"/>
            <a:ext cx="2552700" cy="2001837"/>
          </a:xfrm>
          <a:prstGeom prst="rect">
            <a:avLst/>
          </a:prstGeom>
          <a:noFill/>
          <a:ln w="9525">
            <a:noFill/>
            <a:miter lim="800000"/>
            <a:headEnd/>
            <a:tailEnd/>
          </a:ln>
        </p:spPr>
      </p:pic>
      <p:sp>
        <p:nvSpPr>
          <p:cNvPr id="23560" name="Rectangle 14"/>
          <p:cNvSpPr>
            <a:spLocks noGrp="1" noChangeArrowheads="1"/>
          </p:cNvSpPr>
          <p:nvPr>
            <p:ph type="title"/>
          </p:nvPr>
        </p:nvSpPr>
        <p:spPr/>
        <p:txBody>
          <a:bodyPr/>
          <a:lstStyle/>
          <a:p>
            <a:r>
              <a:rPr lang="en-US" smtClean="0"/>
              <a:t>Frequency Spectra</a:t>
            </a:r>
          </a:p>
        </p:txBody>
      </p:sp>
      <p:pic>
        <p:nvPicPr>
          <p:cNvPr id="23561" name="Picture 2" descr="File:Waveforms.svg"/>
          <p:cNvPicPr>
            <a:picLocks noChangeAspect="1" noChangeArrowheads="1"/>
          </p:cNvPicPr>
          <p:nvPr/>
        </p:nvPicPr>
        <p:blipFill>
          <a:blip r:embed="rId5" cstate="print"/>
          <a:srcRect l="5263" t="29333" r="46317" b="53333"/>
          <a:stretch>
            <a:fillRect/>
          </a:stretch>
        </p:blipFill>
        <p:spPr bwMode="auto">
          <a:xfrm>
            <a:off x="381000" y="2362200"/>
            <a:ext cx="2286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4579" name="Text Box 6"/>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4580" name="Text Box 7"/>
          <p:cNvSpPr txBox="1">
            <a:spLocks noChangeArrowheads="1"/>
          </p:cNvSpPr>
          <p:nvPr/>
        </p:nvSpPr>
        <p:spPr bwMode="auto">
          <a:xfrm>
            <a:off x="3086100" y="5360988"/>
            <a:ext cx="685800" cy="519112"/>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4581" name="Picture 8" descr="a39"/>
          <p:cNvPicPr>
            <a:picLocks noChangeAspect="1" noChangeArrowheads="1"/>
          </p:cNvPicPr>
          <p:nvPr/>
        </p:nvPicPr>
        <p:blipFill>
          <a:blip r:embed="rId2" cstate="print"/>
          <a:srcRect/>
          <a:stretch>
            <a:fillRect/>
          </a:stretch>
        </p:blipFill>
        <p:spPr bwMode="auto">
          <a:xfrm>
            <a:off x="6248400" y="2446338"/>
            <a:ext cx="2590800" cy="2038350"/>
          </a:xfrm>
          <a:prstGeom prst="rect">
            <a:avLst/>
          </a:prstGeom>
          <a:noFill/>
          <a:ln w="9525">
            <a:noFill/>
            <a:miter lim="800000"/>
            <a:headEnd/>
            <a:tailEnd/>
          </a:ln>
        </p:spPr>
      </p:pic>
      <p:pic>
        <p:nvPicPr>
          <p:cNvPr id="24582" name="Picture 9" descr="a34"/>
          <p:cNvPicPr>
            <a:picLocks noChangeAspect="1" noChangeArrowheads="1"/>
          </p:cNvPicPr>
          <p:nvPr/>
        </p:nvPicPr>
        <p:blipFill>
          <a:blip r:embed="rId3" cstate="print"/>
          <a:srcRect/>
          <a:stretch>
            <a:fillRect/>
          </a:stretch>
        </p:blipFill>
        <p:spPr bwMode="auto">
          <a:xfrm>
            <a:off x="3467100" y="4668838"/>
            <a:ext cx="2514600" cy="1973262"/>
          </a:xfrm>
          <a:prstGeom prst="rect">
            <a:avLst/>
          </a:prstGeom>
          <a:noFill/>
          <a:ln w="9525">
            <a:noFill/>
            <a:miter lim="800000"/>
            <a:headEnd/>
            <a:tailEnd/>
          </a:ln>
        </p:spPr>
      </p:pic>
      <p:pic>
        <p:nvPicPr>
          <p:cNvPr id="24583" name="Picture 10" descr="kk1"/>
          <p:cNvPicPr>
            <a:picLocks noChangeAspect="1" noChangeArrowheads="1"/>
          </p:cNvPicPr>
          <p:nvPr/>
        </p:nvPicPr>
        <p:blipFill>
          <a:blip r:embed="rId4" cstate="print"/>
          <a:srcRect/>
          <a:stretch>
            <a:fillRect/>
          </a:stretch>
        </p:blipFill>
        <p:spPr bwMode="auto">
          <a:xfrm>
            <a:off x="3429000" y="2446338"/>
            <a:ext cx="2601913" cy="2039937"/>
          </a:xfrm>
          <a:prstGeom prst="rect">
            <a:avLst/>
          </a:prstGeom>
          <a:noFill/>
          <a:ln w="9525">
            <a:noFill/>
            <a:miter lim="800000"/>
            <a:headEnd/>
            <a:tailEnd/>
          </a:ln>
        </p:spPr>
      </p:pic>
      <p:sp>
        <p:nvSpPr>
          <p:cNvPr id="24584" name="Rectangle 12"/>
          <p:cNvSpPr>
            <a:spLocks noGrp="1" noChangeArrowheads="1"/>
          </p:cNvSpPr>
          <p:nvPr>
            <p:ph type="body" idx="1"/>
          </p:nvPr>
        </p:nvSpPr>
        <p:spPr/>
        <p:txBody>
          <a:bodyPr/>
          <a:lstStyle/>
          <a:p>
            <a:pPr>
              <a:buFont typeface="Arial" charset="0"/>
              <a:buNone/>
            </a:pPr>
            <a:endParaRPr lang="ru-RU" smtClean="0"/>
          </a:p>
        </p:txBody>
      </p:sp>
      <p:sp>
        <p:nvSpPr>
          <p:cNvPr id="24585" name="Rectangle 14"/>
          <p:cNvSpPr>
            <a:spLocks noGrp="1" noChangeArrowheads="1"/>
          </p:cNvSpPr>
          <p:nvPr>
            <p:ph type="title"/>
          </p:nvPr>
        </p:nvSpPr>
        <p:spPr/>
        <p:txBody>
          <a:bodyPr/>
          <a:lstStyle/>
          <a:p>
            <a:r>
              <a:rPr lang="en-US" smtClean="0"/>
              <a:t>Frequency Spectra</a:t>
            </a:r>
          </a:p>
        </p:txBody>
      </p:sp>
      <p:pic>
        <p:nvPicPr>
          <p:cNvPr id="24586" name="Picture 2" descr="File:Waveforms.svg"/>
          <p:cNvPicPr>
            <a:picLocks noChangeAspect="1" noChangeArrowheads="1"/>
          </p:cNvPicPr>
          <p:nvPr/>
        </p:nvPicPr>
        <p:blipFill>
          <a:blip r:embed="rId5" cstate="print"/>
          <a:srcRect l="5263" t="29333" r="46317" b="53333"/>
          <a:stretch>
            <a:fillRect/>
          </a:stretch>
        </p:blipFill>
        <p:spPr bwMode="auto">
          <a:xfrm>
            <a:off x="381000" y="2362200"/>
            <a:ext cx="2286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Review: questions</a:t>
            </a:r>
          </a:p>
        </p:txBody>
      </p:sp>
      <p:sp>
        <p:nvSpPr>
          <p:cNvPr id="9219" name="Content Placeholder 2"/>
          <p:cNvSpPr>
            <a:spLocks noGrp="1"/>
          </p:cNvSpPr>
          <p:nvPr>
            <p:ph idx="1"/>
          </p:nvPr>
        </p:nvSpPr>
        <p:spPr/>
        <p:txBody>
          <a:bodyPr/>
          <a:lstStyle/>
          <a:p>
            <a:pPr marL="514350" indent="-514350">
              <a:buFont typeface="Calibri" pitchFamily="34" charset="0"/>
              <a:buAutoNum type="arabicPeriod"/>
            </a:pPr>
            <a:r>
              <a:rPr lang="en-US" smtClean="0"/>
              <a:t>Write down a 3x3 filter that returns a positive value if the average value of the 4-adjacent neighbors is less than the center and a negative value otherwise</a:t>
            </a:r>
          </a:p>
          <a:p>
            <a:pPr marL="514350" indent="-514350">
              <a:buFont typeface="Calibri" pitchFamily="34" charset="0"/>
              <a:buAutoNum type="arabicPeriod"/>
            </a:pPr>
            <a:endParaRPr lang="en-US" smtClean="0"/>
          </a:p>
          <a:p>
            <a:pPr marL="514350" indent="-514350">
              <a:buFont typeface="Calibri" pitchFamily="34" charset="0"/>
              <a:buAutoNum type="arabicPeriod"/>
            </a:pPr>
            <a:r>
              <a:rPr lang="en-US" smtClean="0"/>
              <a:t>Write down a filter that will compute the gradient in the x-direction:</a:t>
            </a:r>
          </a:p>
          <a:p>
            <a:pPr marL="514350" indent="-514350">
              <a:buFont typeface="Arial" charset="0"/>
              <a:buNone/>
            </a:pPr>
            <a:r>
              <a:rPr lang="en-US" smtClean="0"/>
              <a:t>	</a:t>
            </a:r>
            <a:r>
              <a:rPr lang="en-US" sz="2000" smtClean="0">
                <a:latin typeface="Courier New" pitchFamily="49" charset="0"/>
                <a:cs typeface="Courier New" pitchFamily="49" charset="0"/>
              </a:rPr>
              <a:t>gradx(y,x) = im(y,x+1)-im(y,x) for each x, y</a:t>
            </a:r>
          </a:p>
          <a:p>
            <a:pPr marL="514350" indent="-514350">
              <a:buFont typeface="Arial" charset="0"/>
              <a:buNone/>
            </a:pPr>
            <a:r>
              <a:rPr lang="en-US" sz="2000" smtClean="0">
                <a:latin typeface="Courier New" pitchFamily="49" charset="0"/>
                <a:cs typeface="Courier New" pitchFamily="49" charset="0"/>
              </a:rPr>
              <a:t>	</a:t>
            </a: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052" name="Picture 6" descr="a5"/>
          <p:cNvPicPr>
            <a:picLocks noChangeAspect="1" noChangeArrowheads="1"/>
          </p:cNvPicPr>
          <p:nvPr/>
        </p:nvPicPr>
        <p:blipFill>
          <a:blip r:embed="rId3" cstate="print"/>
          <a:srcRect/>
          <a:stretch>
            <a:fillRect/>
          </a:stretch>
        </p:blipFill>
        <p:spPr bwMode="auto">
          <a:xfrm>
            <a:off x="3346450" y="4064000"/>
            <a:ext cx="2990850" cy="2000250"/>
          </a:xfrm>
          <a:prstGeom prst="rect">
            <a:avLst/>
          </a:prstGeom>
          <a:noFill/>
          <a:ln w="9525">
            <a:noFill/>
            <a:miter lim="800000"/>
            <a:headEnd/>
            <a:tailEnd/>
          </a:ln>
        </p:spPr>
      </p:pic>
      <p:graphicFrame>
        <p:nvGraphicFramePr>
          <p:cNvPr id="2050" name="Object 8"/>
          <p:cNvGraphicFramePr>
            <a:graphicFrameLocks noChangeAspect="1"/>
          </p:cNvGraphicFramePr>
          <p:nvPr/>
        </p:nvGraphicFramePr>
        <p:xfrm>
          <a:off x="3552825" y="2870200"/>
          <a:ext cx="2352675" cy="989013"/>
        </p:xfrm>
        <a:graphic>
          <a:graphicData uri="http://schemas.openxmlformats.org/presentationml/2006/ole">
            <p:oleObj spid="_x0000_s2050" name="Equation" r:id="rId4" imgW="1028520" imgH="431640" progId="">
              <p:embed/>
            </p:oleObj>
          </a:graphicData>
        </a:graphic>
      </p:graphicFrame>
      <p:sp>
        <p:nvSpPr>
          <p:cNvPr id="2053" name="Rectangle 10"/>
          <p:cNvSpPr>
            <a:spLocks noGrp="1" noChangeArrowheads="1"/>
          </p:cNvSpPr>
          <p:nvPr>
            <p:ph type="title"/>
          </p:nvPr>
        </p:nvSpPr>
        <p:spPr/>
        <p:txBody>
          <a:bodyPr/>
          <a:lstStyle/>
          <a:p>
            <a:r>
              <a:rPr lang="en-US" smtClean="0"/>
              <a:t>Frequency Spectra</a:t>
            </a:r>
          </a:p>
        </p:txBody>
      </p:sp>
      <p:sp>
        <p:nvSpPr>
          <p:cNvPr id="2054" name="Rectangle 11"/>
          <p:cNvSpPr>
            <a:spLocks noGrp="1" noChangeArrowheads="1"/>
          </p:cNvSpPr>
          <p:nvPr>
            <p:ph type="body" idx="1"/>
          </p:nvPr>
        </p:nvSpPr>
        <p:spPr/>
        <p:txBody>
          <a:bodyPr/>
          <a:lstStyle/>
          <a:p>
            <a:endParaRPr lang="ru-RU" smtClean="0"/>
          </a:p>
        </p:txBody>
      </p:sp>
      <p:pic>
        <p:nvPicPr>
          <p:cNvPr id="2055" name="Picture 2" descr="File:Waveforms.svg"/>
          <p:cNvPicPr>
            <a:picLocks noChangeAspect="1" noChangeArrowheads="1"/>
          </p:cNvPicPr>
          <p:nvPr/>
        </p:nvPicPr>
        <p:blipFill>
          <a:blip r:embed="rId5" cstate="print"/>
          <a:srcRect l="5263" t="29333" r="46317" b="53333"/>
          <a:stretch>
            <a:fillRect/>
          </a:stretch>
        </p:blipFill>
        <p:spPr bwMode="auto">
          <a:xfrm>
            <a:off x="381000" y="2514600"/>
            <a:ext cx="2286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Example: Music</a:t>
            </a:r>
          </a:p>
        </p:txBody>
      </p:sp>
      <p:sp>
        <p:nvSpPr>
          <p:cNvPr id="25603" name="Content Placeholder 2"/>
          <p:cNvSpPr>
            <a:spLocks noGrp="1"/>
          </p:cNvSpPr>
          <p:nvPr>
            <p:ph idx="1"/>
          </p:nvPr>
        </p:nvSpPr>
        <p:spPr/>
        <p:txBody>
          <a:bodyPr/>
          <a:lstStyle/>
          <a:p>
            <a:r>
              <a:rPr lang="en-US" smtClean="0"/>
              <a:t>We think of music in terms of frequencies at different magnitudes</a:t>
            </a:r>
          </a:p>
        </p:txBody>
      </p:sp>
      <p:pic>
        <p:nvPicPr>
          <p:cNvPr id="25604" name="Picture 4" descr="File:Voice waveform and spectrum.png"/>
          <p:cNvPicPr>
            <a:picLocks noChangeAspect="1" noChangeArrowheads="1"/>
          </p:cNvPicPr>
          <p:nvPr/>
        </p:nvPicPr>
        <p:blipFill>
          <a:blip r:embed="rId2" cstate="print"/>
          <a:srcRect/>
          <a:stretch>
            <a:fillRect/>
          </a:stretch>
        </p:blipFill>
        <p:spPr bwMode="auto">
          <a:xfrm>
            <a:off x="685800" y="2667000"/>
            <a:ext cx="7620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Other signals</a:t>
            </a:r>
          </a:p>
        </p:txBody>
      </p:sp>
      <p:sp>
        <p:nvSpPr>
          <p:cNvPr id="26627" name="Content Placeholder 2"/>
          <p:cNvSpPr>
            <a:spLocks noGrp="1"/>
          </p:cNvSpPr>
          <p:nvPr>
            <p:ph idx="1"/>
          </p:nvPr>
        </p:nvSpPr>
        <p:spPr/>
        <p:txBody>
          <a:bodyPr/>
          <a:lstStyle/>
          <a:p>
            <a:r>
              <a:rPr lang="en-US" smtClean="0"/>
              <a:t>We can also think of all kinds of other signals the same way</a:t>
            </a:r>
          </a:p>
        </p:txBody>
      </p:sp>
      <p:pic>
        <p:nvPicPr>
          <p:cNvPr id="26628" name="Picture 2" descr="http://www.noiseaddicts.com/wp-content/uploads/2008/11/cartoon_fourier_cat-744180.jpg"/>
          <p:cNvPicPr>
            <a:picLocks noChangeAspect="1" noChangeArrowheads="1"/>
          </p:cNvPicPr>
          <p:nvPr/>
        </p:nvPicPr>
        <p:blipFill>
          <a:blip r:embed="rId2" cstate="print"/>
          <a:srcRect/>
          <a:stretch>
            <a:fillRect/>
          </a:stretch>
        </p:blipFill>
        <p:spPr bwMode="auto">
          <a:xfrm>
            <a:off x="1676400" y="2819400"/>
            <a:ext cx="4762500" cy="3438525"/>
          </a:xfrm>
          <a:prstGeom prst="rect">
            <a:avLst/>
          </a:prstGeom>
          <a:noFill/>
          <a:ln w="9525">
            <a:noFill/>
            <a:miter lim="800000"/>
            <a:headEnd/>
            <a:tailEnd/>
          </a:ln>
        </p:spPr>
      </p:pic>
      <p:sp>
        <p:nvSpPr>
          <p:cNvPr id="26629" name="TextBox 5"/>
          <p:cNvSpPr txBox="1">
            <a:spLocks noChangeArrowheads="1"/>
          </p:cNvSpPr>
          <p:nvPr/>
        </p:nvSpPr>
        <p:spPr bwMode="auto">
          <a:xfrm>
            <a:off x="4495800" y="6248400"/>
            <a:ext cx="1158875" cy="369888"/>
          </a:xfrm>
          <a:prstGeom prst="rect">
            <a:avLst/>
          </a:prstGeom>
          <a:noFill/>
          <a:ln w="9525">
            <a:noFill/>
            <a:miter lim="800000"/>
            <a:headEnd/>
            <a:tailEnd/>
          </a:ln>
        </p:spPr>
        <p:txBody>
          <a:bodyPr wrap="none">
            <a:spAutoFit/>
          </a:bodyPr>
          <a:lstStyle/>
          <a:p>
            <a:r>
              <a:rPr lang="en-US"/>
              <a:t>xkcd.com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Fourier analysis in images</a:t>
            </a:r>
          </a:p>
        </p:txBody>
      </p:sp>
      <p:pic>
        <p:nvPicPr>
          <p:cNvPr id="27651" name="Picture 2"/>
          <p:cNvPicPr>
            <a:picLocks noChangeAspect="1" noChangeArrowheads="1"/>
          </p:cNvPicPr>
          <p:nvPr/>
        </p:nvPicPr>
        <p:blipFill>
          <a:blip r:embed="rId2" cstate="print"/>
          <a:srcRect/>
          <a:stretch>
            <a:fillRect/>
          </a:stretch>
        </p:blipFill>
        <p:spPr bwMode="auto">
          <a:xfrm>
            <a:off x="2743200" y="1981200"/>
            <a:ext cx="1219200" cy="1219200"/>
          </a:xfrm>
          <a:prstGeom prst="rect">
            <a:avLst/>
          </a:prstGeom>
          <a:noFill/>
          <a:ln w="9525">
            <a:solidFill>
              <a:schemeClr val="tx1"/>
            </a:solidFill>
            <a:miter lim="800000"/>
            <a:headEnd/>
            <a:tailEnd/>
          </a:ln>
        </p:spPr>
      </p:pic>
      <p:pic>
        <p:nvPicPr>
          <p:cNvPr id="27652" name="Picture 3"/>
          <p:cNvPicPr>
            <a:picLocks noChangeAspect="1" noChangeArrowheads="1"/>
          </p:cNvPicPr>
          <p:nvPr/>
        </p:nvPicPr>
        <p:blipFill>
          <a:blip r:embed="rId3" cstate="print"/>
          <a:srcRect/>
          <a:stretch>
            <a:fillRect/>
          </a:stretch>
        </p:blipFill>
        <p:spPr bwMode="auto">
          <a:xfrm>
            <a:off x="2743200" y="3276600"/>
            <a:ext cx="1219200" cy="1219200"/>
          </a:xfrm>
          <a:prstGeom prst="rect">
            <a:avLst/>
          </a:prstGeom>
          <a:noFill/>
          <a:ln w="9525">
            <a:solidFill>
              <a:schemeClr val="tx1"/>
            </a:solidFill>
            <a:miter lim="800000"/>
            <a:headEnd/>
            <a:tailEnd/>
          </a:ln>
        </p:spPr>
      </p:pic>
      <p:pic>
        <p:nvPicPr>
          <p:cNvPr id="27653" name="Picture 4"/>
          <p:cNvPicPr>
            <a:picLocks noChangeAspect="1" noChangeArrowheads="1"/>
          </p:cNvPicPr>
          <p:nvPr/>
        </p:nvPicPr>
        <p:blipFill>
          <a:blip r:embed="rId4" cstate="print"/>
          <a:srcRect/>
          <a:stretch>
            <a:fillRect/>
          </a:stretch>
        </p:blipFill>
        <p:spPr bwMode="auto">
          <a:xfrm>
            <a:off x="5943600" y="1981200"/>
            <a:ext cx="1219200" cy="1219200"/>
          </a:xfrm>
          <a:prstGeom prst="rect">
            <a:avLst/>
          </a:prstGeom>
          <a:noFill/>
          <a:ln w="9525">
            <a:solidFill>
              <a:schemeClr val="tx1"/>
            </a:solidFill>
            <a:miter lim="800000"/>
            <a:headEnd/>
            <a:tailEnd/>
          </a:ln>
        </p:spPr>
      </p:pic>
      <p:pic>
        <p:nvPicPr>
          <p:cNvPr id="27654" name="Picture 5"/>
          <p:cNvPicPr>
            <a:picLocks noChangeAspect="1" noChangeArrowheads="1"/>
          </p:cNvPicPr>
          <p:nvPr/>
        </p:nvPicPr>
        <p:blipFill>
          <a:blip r:embed="rId5" cstate="print"/>
          <a:srcRect/>
          <a:stretch>
            <a:fillRect/>
          </a:stretch>
        </p:blipFill>
        <p:spPr bwMode="auto">
          <a:xfrm>
            <a:off x="4343400" y="1981200"/>
            <a:ext cx="1219200" cy="1219200"/>
          </a:xfrm>
          <a:prstGeom prst="rect">
            <a:avLst/>
          </a:prstGeom>
          <a:noFill/>
          <a:ln w="9525">
            <a:solidFill>
              <a:schemeClr val="tx1"/>
            </a:solidFill>
            <a:miter lim="800000"/>
            <a:headEnd/>
            <a:tailEnd/>
          </a:ln>
        </p:spPr>
      </p:pic>
      <p:pic>
        <p:nvPicPr>
          <p:cNvPr id="27655" name="Picture 6"/>
          <p:cNvPicPr>
            <a:picLocks noChangeAspect="1" noChangeArrowheads="1"/>
          </p:cNvPicPr>
          <p:nvPr/>
        </p:nvPicPr>
        <p:blipFill>
          <a:blip r:embed="rId6" cstate="print"/>
          <a:srcRect/>
          <a:stretch>
            <a:fillRect/>
          </a:stretch>
        </p:blipFill>
        <p:spPr bwMode="auto">
          <a:xfrm>
            <a:off x="4343400" y="3276600"/>
            <a:ext cx="1219200" cy="1219200"/>
          </a:xfrm>
          <a:prstGeom prst="rect">
            <a:avLst/>
          </a:prstGeom>
          <a:noFill/>
          <a:ln w="9525">
            <a:solidFill>
              <a:schemeClr val="tx1"/>
            </a:solidFill>
            <a:miter lim="800000"/>
            <a:headEnd/>
            <a:tailEnd/>
          </a:ln>
        </p:spPr>
      </p:pic>
      <p:pic>
        <p:nvPicPr>
          <p:cNvPr id="27656" name="Picture 7"/>
          <p:cNvPicPr>
            <a:picLocks noChangeAspect="1" noChangeArrowheads="1"/>
          </p:cNvPicPr>
          <p:nvPr/>
        </p:nvPicPr>
        <p:blipFill>
          <a:blip r:embed="rId7" cstate="print"/>
          <a:srcRect/>
          <a:stretch>
            <a:fillRect/>
          </a:stretch>
        </p:blipFill>
        <p:spPr bwMode="auto">
          <a:xfrm>
            <a:off x="5943600" y="3276600"/>
            <a:ext cx="1219200" cy="1219200"/>
          </a:xfrm>
          <a:prstGeom prst="rect">
            <a:avLst/>
          </a:prstGeom>
          <a:noFill/>
          <a:ln w="9525">
            <a:solidFill>
              <a:schemeClr val="tx1"/>
            </a:solidFill>
            <a:miter lim="800000"/>
            <a:headEnd/>
            <a:tailEnd/>
          </a:ln>
        </p:spPr>
      </p:pic>
      <p:sp>
        <p:nvSpPr>
          <p:cNvPr id="27657" name="TextBox 11"/>
          <p:cNvSpPr txBox="1">
            <a:spLocks noChangeArrowheads="1"/>
          </p:cNvSpPr>
          <p:nvPr/>
        </p:nvSpPr>
        <p:spPr bwMode="auto">
          <a:xfrm>
            <a:off x="762000" y="2362200"/>
            <a:ext cx="1749425" cy="369888"/>
          </a:xfrm>
          <a:prstGeom prst="rect">
            <a:avLst/>
          </a:prstGeom>
          <a:noFill/>
          <a:ln w="9525">
            <a:noFill/>
            <a:miter lim="800000"/>
            <a:headEnd/>
            <a:tailEnd/>
          </a:ln>
        </p:spPr>
        <p:txBody>
          <a:bodyPr wrap="none">
            <a:spAutoFit/>
          </a:bodyPr>
          <a:lstStyle/>
          <a:p>
            <a:r>
              <a:rPr lang="en-US"/>
              <a:t>Intensity Image</a:t>
            </a:r>
          </a:p>
        </p:txBody>
      </p:sp>
      <p:sp>
        <p:nvSpPr>
          <p:cNvPr id="27658" name="TextBox 12"/>
          <p:cNvSpPr txBox="1">
            <a:spLocks noChangeArrowheads="1"/>
          </p:cNvSpPr>
          <p:nvPr/>
        </p:nvSpPr>
        <p:spPr bwMode="auto">
          <a:xfrm>
            <a:off x="838200" y="3733800"/>
            <a:ext cx="1620838" cy="369888"/>
          </a:xfrm>
          <a:prstGeom prst="rect">
            <a:avLst/>
          </a:prstGeom>
          <a:noFill/>
          <a:ln w="9525">
            <a:noFill/>
            <a:miter lim="800000"/>
            <a:headEnd/>
            <a:tailEnd/>
          </a:ln>
        </p:spPr>
        <p:txBody>
          <a:bodyPr wrap="none">
            <a:spAutoFit/>
          </a:bodyPr>
          <a:lstStyle/>
          <a:p>
            <a:r>
              <a:rPr lang="en-US"/>
              <a:t>Fourier Image</a:t>
            </a:r>
          </a:p>
        </p:txBody>
      </p:sp>
      <p:sp>
        <p:nvSpPr>
          <p:cNvPr id="27659" name="TextBox 13"/>
          <p:cNvSpPr txBox="1">
            <a:spLocks noChangeArrowheads="1"/>
          </p:cNvSpPr>
          <p:nvPr/>
        </p:nvSpPr>
        <p:spPr bwMode="auto">
          <a:xfrm>
            <a:off x="3413125" y="6488113"/>
            <a:ext cx="5730875" cy="369887"/>
          </a:xfrm>
          <a:prstGeom prst="rect">
            <a:avLst/>
          </a:prstGeom>
          <a:noFill/>
          <a:ln w="9525">
            <a:noFill/>
            <a:miter lim="800000"/>
            <a:headEnd/>
            <a:tailEnd/>
          </a:ln>
        </p:spPr>
        <p:txBody>
          <a:bodyPr wrap="none">
            <a:spAutoFit/>
          </a:bodyPr>
          <a:lstStyle/>
          <a:p>
            <a:r>
              <a:rPr lang="en-US"/>
              <a:t>http://sharp.bu.edu/~slehar/fourier/fourier.html#filtering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Signals can be composed</a:t>
            </a:r>
          </a:p>
        </p:txBody>
      </p:sp>
      <p:pic>
        <p:nvPicPr>
          <p:cNvPr id="28675" name="Picture 2"/>
          <p:cNvPicPr>
            <a:picLocks noChangeAspect="1" noChangeArrowheads="1"/>
          </p:cNvPicPr>
          <p:nvPr/>
        </p:nvPicPr>
        <p:blipFill>
          <a:blip r:embed="rId2" cstate="print"/>
          <a:srcRect/>
          <a:stretch>
            <a:fillRect/>
          </a:stretch>
        </p:blipFill>
        <p:spPr bwMode="auto">
          <a:xfrm>
            <a:off x="2057400" y="2133600"/>
            <a:ext cx="1219200" cy="1219200"/>
          </a:xfrm>
          <a:prstGeom prst="rect">
            <a:avLst/>
          </a:prstGeom>
          <a:noFill/>
          <a:ln w="9525">
            <a:solidFill>
              <a:schemeClr val="tx1"/>
            </a:solidFill>
            <a:miter lim="800000"/>
            <a:headEnd/>
            <a:tailEnd/>
          </a:ln>
        </p:spPr>
      </p:pic>
      <p:pic>
        <p:nvPicPr>
          <p:cNvPr id="28676" name="Picture 3"/>
          <p:cNvPicPr>
            <a:picLocks noChangeAspect="1" noChangeArrowheads="1"/>
          </p:cNvPicPr>
          <p:nvPr/>
        </p:nvPicPr>
        <p:blipFill>
          <a:blip r:embed="rId3" cstate="print"/>
          <a:srcRect/>
          <a:stretch>
            <a:fillRect/>
          </a:stretch>
        </p:blipFill>
        <p:spPr bwMode="auto">
          <a:xfrm>
            <a:off x="2057400" y="3429000"/>
            <a:ext cx="1219200" cy="1219200"/>
          </a:xfrm>
          <a:prstGeom prst="rect">
            <a:avLst/>
          </a:prstGeom>
          <a:noFill/>
          <a:ln w="9525">
            <a:solidFill>
              <a:schemeClr val="tx1"/>
            </a:solidFill>
            <a:miter lim="800000"/>
            <a:headEnd/>
            <a:tailEnd/>
          </a:ln>
        </p:spPr>
      </p:pic>
      <p:pic>
        <p:nvPicPr>
          <p:cNvPr id="28677" name="Picture 4"/>
          <p:cNvPicPr>
            <a:picLocks noChangeAspect="1" noChangeArrowheads="1"/>
          </p:cNvPicPr>
          <p:nvPr/>
        </p:nvPicPr>
        <p:blipFill>
          <a:blip r:embed="rId4" cstate="print"/>
          <a:srcRect/>
          <a:stretch>
            <a:fillRect/>
          </a:stretch>
        </p:blipFill>
        <p:spPr bwMode="auto">
          <a:xfrm>
            <a:off x="4191000" y="2133600"/>
            <a:ext cx="1219200" cy="1219200"/>
          </a:xfrm>
          <a:prstGeom prst="rect">
            <a:avLst/>
          </a:prstGeom>
          <a:noFill/>
          <a:ln w="9525">
            <a:solidFill>
              <a:schemeClr val="tx1"/>
            </a:solidFill>
            <a:miter lim="800000"/>
            <a:headEnd/>
            <a:tailEnd/>
          </a:ln>
        </p:spPr>
      </p:pic>
      <p:pic>
        <p:nvPicPr>
          <p:cNvPr id="28678" name="Picture 7"/>
          <p:cNvPicPr>
            <a:picLocks noChangeAspect="1" noChangeArrowheads="1"/>
          </p:cNvPicPr>
          <p:nvPr/>
        </p:nvPicPr>
        <p:blipFill>
          <a:blip r:embed="rId5" cstate="print"/>
          <a:srcRect/>
          <a:stretch>
            <a:fillRect/>
          </a:stretch>
        </p:blipFill>
        <p:spPr bwMode="auto">
          <a:xfrm>
            <a:off x="4191000" y="3429000"/>
            <a:ext cx="1219200" cy="1219200"/>
          </a:xfrm>
          <a:prstGeom prst="rect">
            <a:avLst/>
          </a:prstGeom>
          <a:noFill/>
          <a:ln w="9525">
            <a:solidFill>
              <a:schemeClr val="tx1"/>
            </a:solidFill>
            <a:miter lim="800000"/>
            <a:headEnd/>
            <a:tailEnd/>
          </a:ln>
        </p:spPr>
      </p:pic>
      <p:pic>
        <p:nvPicPr>
          <p:cNvPr id="28679" name="Picture 8"/>
          <p:cNvPicPr>
            <a:picLocks noChangeAspect="1" noChangeArrowheads="1"/>
          </p:cNvPicPr>
          <p:nvPr/>
        </p:nvPicPr>
        <p:blipFill>
          <a:blip r:embed="rId6" cstate="print"/>
          <a:srcRect/>
          <a:stretch>
            <a:fillRect/>
          </a:stretch>
        </p:blipFill>
        <p:spPr bwMode="auto">
          <a:xfrm>
            <a:off x="6400800" y="2133600"/>
            <a:ext cx="1219200" cy="1219200"/>
          </a:xfrm>
          <a:prstGeom prst="rect">
            <a:avLst/>
          </a:prstGeom>
          <a:noFill/>
          <a:ln w="9525">
            <a:solidFill>
              <a:schemeClr val="tx1"/>
            </a:solidFill>
            <a:miter lim="800000"/>
            <a:headEnd/>
            <a:tailEnd/>
          </a:ln>
        </p:spPr>
      </p:pic>
      <p:pic>
        <p:nvPicPr>
          <p:cNvPr id="28680" name="Picture 9"/>
          <p:cNvPicPr>
            <a:picLocks noChangeAspect="1" noChangeArrowheads="1"/>
          </p:cNvPicPr>
          <p:nvPr/>
        </p:nvPicPr>
        <p:blipFill>
          <a:blip r:embed="rId7" cstate="print"/>
          <a:srcRect/>
          <a:stretch>
            <a:fillRect/>
          </a:stretch>
        </p:blipFill>
        <p:spPr bwMode="auto">
          <a:xfrm>
            <a:off x="6400800" y="3429000"/>
            <a:ext cx="1219200" cy="1219200"/>
          </a:xfrm>
          <a:prstGeom prst="rect">
            <a:avLst/>
          </a:prstGeom>
          <a:noFill/>
          <a:ln w="9525">
            <a:solidFill>
              <a:schemeClr val="tx1"/>
            </a:solidFill>
            <a:miter lim="800000"/>
            <a:headEnd/>
            <a:tailEnd/>
          </a:ln>
        </p:spPr>
      </p:pic>
      <p:sp>
        <p:nvSpPr>
          <p:cNvPr id="28681" name="TextBox 10"/>
          <p:cNvSpPr txBox="1">
            <a:spLocks noChangeArrowheads="1"/>
          </p:cNvSpPr>
          <p:nvPr/>
        </p:nvSpPr>
        <p:spPr bwMode="auto">
          <a:xfrm>
            <a:off x="3505200" y="3124200"/>
            <a:ext cx="425450" cy="584200"/>
          </a:xfrm>
          <a:prstGeom prst="rect">
            <a:avLst/>
          </a:prstGeom>
          <a:noFill/>
          <a:ln w="9525">
            <a:noFill/>
            <a:miter lim="800000"/>
            <a:headEnd/>
            <a:tailEnd/>
          </a:ln>
        </p:spPr>
        <p:txBody>
          <a:bodyPr wrap="none">
            <a:spAutoFit/>
          </a:bodyPr>
          <a:lstStyle/>
          <a:p>
            <a:r>
              <a:rPr lang="en-US" sz="3200"/>
              <a:t>+</a:t>
            </a:r>
          </a:p>
        </p:txBody>
      </p:sp>
      <p:sp>
        <p:nvSpPr>
          <p:cNvPr id="28682" name="TextBox 11"/>
          <p:cNvSpPr txBox="1">
            <a:spLocks noChangeArrowheads="1"/>
          </p:cNvSpPr>
          <p:nvPr/>
        </p:nvSpPr>
        <p:spPr bwMode="auto">
          <a:xfrm>
            <a:off x="5715000" y="3124200"/>
            <a:ext cx="425450" cy="584200"/>
          </a:xfrm>
          <a:prstGeom prst="rect">
            <a:avLst/>
          </a:prstGeom>
          <a:noFill/>
          <a:ln w="9525">
            <a:noFill/>
            <a:miter lim="800000"/>
            <a:headEnd/>
            <a:tailEnd/>
          </a:ln>
        </p:spPr>
        <p:txBody>
          <a:bodyPr wrap="none">
            <a:spAutoFit/>
          </a:bodyPr>
          <a:lstStyle/>
          <a:p>
            <a:r>
              <a:rPr lang="en-US" sz="3200"/>
              <a:t>=</a:t>
            </a:r>
          </a:p>
        </p:txBody>
      </p:sp>
      <p:sp>
        <p:nvSpPr>
          <p:cNvPr id="28683" name="TextBox 12"/>
          <p:cNvSpPr txBox="1">
            <a:spLocks noChangeArrowheads="1"/>
          </p:cNvSpPr>
          <p:nvPr/>
        </p:nvSpPr>
        <p:spPr bwMode="auto">
          <a:xfrm>
            <a:off x="3271838" y="6211888"/>
            <a:ext cx="5872162" cy="646112"/>
          </a:xfrm>
          <a:prstGeom prst="rect">
            <a:avLst/>
          </a:prstGeom>
          <a:noFill/>
          <a:ln w="9525">
            <a:noFill/>
            <a:miter lim="800000"/>
            <a:headEnd/>
            <a:tailEnd/>
          </a:ln>
        </p:spPr>
        <p:txBody>
          <a:bodyPr wrap="none">
            <a:spAutoFit/>
          </a:bodyPr>
          <a:lstStyle/>
          <a:p>
            <a:r>
              <a:rPr lang="en-US"/>
              <a:t>http://sharp.bu.edu/~slehar/fourier/fourier.html#filtering</a:t>
            </a:r>
          </a:p>
          <a:p>
            <a:r>
              <a:rPr lang="en-US"/>
              <a:t>More: http://www.cs.unm.edu/~brayer/vision/fourier.html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r>
              <a:rPr lang="en-US" smtClean="0"/>
              <a:t>Fourier Transform</a:t>
            </a:r>
          </a:p>
        </p:txBody>
      </p:sp>
      <p:sp>
        <p:nvSpPr>
          <p:cNvPr id="56323" name="Content Placeholder 2"/>
          <p:cNvSpPr>
            <a:spLocks noGrp="1"/>
          </p:cNvSpPr>
          <p:nvPr>
            <p:ph idx="1"/>
          </p:nvPr>
        </p:nvSpPr>
        <p:spPr/>
        <p:txBody>
          <a:bodyPr/>
          <a:lstStyle/>
          <a:p>
            <a:r>
              <a:rPr lang="en-US" sz="2400" smtClean="0"/>
              <a:t>Fourier transform stores the magnitude and phase at each frequency</a:t>
            </a:r>
          </a:p>
          <a:p>
            <a:pPr lvl="1"/>
            <a:r>
              <a:rPr lang="en-US" sz="2000" smtClean="0"/>
              <a:t>Magnitude encodes how much signal there is at a particular frequency</a:t>
            </a:r>
          </a:p>
          <a:p>
            <a:pPr lvl="1"/>
            <a:r>
              <a:rPr lang="en-US" sz="2000" smtClean="0"/>
              <a:t>Phase encodes spatial information (indirectly)</a:t>
            </a:r>
          </a:p>
          <a:p>
            <a:pPr lvl="1"/>
            <a:r>
              <a:rPr lang="en-US" sz="2000" smtClean="0"/>
              <a:t>For mathematical convenience, this is often notated in terms of real and complex numbers</a:t>
            </a:r>
          </a:p>
          <a:p>
            <a:endParaRPr lang="en-US" sz="2400" smtClean="0"/>
          </a:p>
          <a:p>
            <a:endParaRPr lang="en-US" sz="2400" smtClean="0"/>
          </a:p>
          <a:p>
            <a:endParaRPr lang="en-US" sz="2400" smtClean="0"/>
          </a:p>
        </p:txBody>
      </p:sp>
      <p:pic>
        <p:nvPicPr>
          <p:cNvPr id="14347" name="Picture 11" descr=" e^{inx} = \cos(nx)+i\sin(nx), \,"/>
          <p:cNvPicPr>
            <a:picLocks noChangeAspect="1" noChangeArrowheads="1"/>
          </p:cNvPicPr>
          <p:nvPr/>
        </p:nvPicPr>
        <p:blipFill>
          <a:blip r:embed="rId3" cstate="print"/>
          <a:srcRect r="2316"/>
          <a:stretch>
            <a:fillRect/>
          </a:stretch>
        </p:blipFill>
        <p:spPr bwMode="auto">
          <a:xfrm>
            <a:off x="3200400" y="4800600"/>
            <a:ext cx="3048000" cy="323850"/>
          </a:xfrm>
          <a:prstGeom prst="rect">
            <a:avLst/>
          </a:prstGeom>
          <a:noFill/>
          <a:ln w="9525">
            <a:noFill/>
            <a:miter lim="800000"/>
            <a:headEnd/>
            <a:tailEnd/>
          </a:ln>
        </p:spPr>
      </p:pic>
      <p:graphicFrame>
        <p:nvGraphicFramePr>
          <p:cNvPr id="14350" name="Object 27"/>
          <p:cNvGraphicFramePr>
            <a:graphicFrameLocks noChangeAspect="1"/>
          </p:cNvGraphicFramePr>
          <p:nvPr/>
        </p:nvGraphicFramePr>
        <p:xfrm>
          <a:off x="1905000" y="3830638"/>
          <a:ext cx="2933700" cy="596900"/>
        </p:xfrm>
        <a:graphic>
          <a:graphicData uri="http://schemas.openxmlformats.org/presentationml/2006/ole">
            <p:oleObj spid="_x0000_s3074" name="Equation" r:id="rId4" imgW="1371600" imgH="279360" progId="Equation.3">
              <p:embed/>
            </p:oleObj>
          </a:graphicData>
        </a:graphic>
      </p:graphicFrame>
      <p:graphicFrame>
        <p:nvGraphicFramePr>
          <p:cNvPr id="14351" name="Object 28"/>
          <p:cNvGraphicFramePr>
            <a:graphicFrameLocks noChangeAspect="1"/>
          </p:cNvGraphicFramePr>
          <p:nvPr/>
        </p:nvGraphicFramePr>
        <p:xfrm>
          <a:off x="6616700" y="3733800"/>
          <a:ext cx="2070100" cy="935038"/>
        </p:xfrm>
        <a:graphic>
          <a:graphicData uri="http://schemas.openxmlformats.org/presentationml/2006/ole">
            <p:oleObj spid="_x0000_s3075" name="Equation" r:id="rId5" imgW="927000" imgH="419040" progId="Equation.3">
              <p:embed/>
            </p:oleObj>
          </a:graphicData>
        </a:graphic>
      </p:graphicFrame>
      <p:sp>
        <p:nvSpPr>
          <p:cNvPr id="14" name="TextBox 13"/>
          <p:cNvSpPr txBox="1">
            <a:spLocks noChangeArrowheads="1"/>
          </p:cNvSpPr>
          <p:nvPr/>
        </p:nvSpPr>
        <p:spPr bwMode="auto">
          <a:xfrm>
            <a:off x="533400" y="4049713"/>
            <a:ext cx="1676400" cy="369887"/>
          </a:xfrm>
          <a:prstGeom prst="rect">
            <a:avLst/>
          </a:prstGeom>
          <a:noFill/>
          <a:ln w="9525">
            <a:noFill/>
            <a:miter lim="800000"/>
            <a:headEnd/>
            <a:tailEnd/>
          </a:ln>
        </p:spPr>
        <p:txBody>
          <a:bodyPr>
            <a:spAutoFit/>
          </a:bodyPr>
          <a:lstStyle/>
          <a:p>
            <a:r>
              <a:rPr lang="en-US"/>
              <a:t>Amplitude:</a:t>
            </a:r>
          </a:p>
        </p:txBody>
      </p:sp>
      <p:sp>
        <p:nvSpPr>
          <p:cNvPr id="15" name="TextBox 14"/>
          <p:cNvSpPr txBox="1">
            <a:spLocks noChangeArrowheads="1"/>
          </p:cNvSpPr>
          <p:nvPr/>
        </p:nvSpPr>
        <p:spPr bwMode="auto">
          <a:xfrm>
            <a:off x="1371600" y="4800600"/>
            <a:ext cx="1855788" cy="369888"/>
          </a:xfrm>
          <a:prstGeom prst="rect">
            <a:avLst/>
          </a:prstGeom>
          <a:noFill/>
          <a:ln w="9525">
            <a:noFill/>
            <a:miter lim="800000"/>
            <a:headEnd/>
            <a:tailEnd/>
          </a:ln>
        </p:spPr>
        <p:txBody>
          <a:bodyPr wrap="none">
            <a:spAutoFit/>
          </a:bodyPr>
          <a:lstStyle/>
          <a:p>
            <a:r>
              <a:rPr lang="en-US"/>
              <a:t>Euler’s formula: </a:t>
            </a:r>
          </a:p>
        </p:txBody>
      </p:sp>
      <p:sp>
        <p:nvSpPr>
          <p:cNvPr id="16" name="TextBox 15"/>
          <p:cNvSpPr txBox="1">
            <a:spLocks noChangeArrowheads="1"/>
          </p:cNvSpPr>
          <p:nvPr/>
        </p:nvSpPr>
        <p:spPr bwMode="auto">
          <a:xfrm>
            <a:off x="5715000" y="4049713"/>
            <a:ext cx="1676400" cy="369887"/>
          </a:xfrm>
          <a:prstGeom prst="rect">
            <a:avLst/>
          </a:prstGeom>
          <a:noFill/>
          <a:ln w="9525">
            <a:noFill/>
            <a:miter lim="800000"/>
            <a:headEnd/>
            <a:tailEnd/>
          </a:ln>
        </p:spPr>
        <p:txBody>
          <a:bodyPr>
            <a:spAutoFit/>
          </a:bodyPr>
          <a:lstStyle/>
          <a:p>
            <a:r>
              <a:rPr lang="en-US"/>
              <a:t>Phase: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Computing the Fourier Transform</a:t>
            </a:r>
          </a:p>
        </p:txBody>
      </p:sp>
      <p:sp>
        <p:nvSpPr>
          <p:cNvPr id="29699" name="TextBox 4"/>
          <p:cNvSpPr txBox="1">
            <a:spLocks noChangeArrowheads="1"/>
          </p:cNvSpPr>
          <p:nvPr/>
        </p:nvSpPr>
        <p:spPr bwMode="auto">
          <a:xfrm>
            <a:off x="3276600" y="2057400"/>
            <a:ext cx="1350963" cy="369888"/>
          </a:xfrm>
          <a:prstGeom prst="rect">
            <a:avLst/>
          </a:prstGeom>
          <a:noFill/>
          <a:ln w="9525">
            <a:noFill/>
            <a:miter lim="800000"/>
            <a:headEnd/>
            <a:tailEnd/>
          </a:ln>
        </p:spPr>
        <p:txBody>
          <a:bodyPr wrap="none">
            <a:spAutoFit/>
          </a:bodyPr>
          <a:lstStyle/>
          <a:p>
            <a:r>
              <a:rPr lang="en-US"/>
              <a:t>Continuous</a:t>
            </a:r>
          </a:p>
        </p:txBody>
      </p:sp>
      <p:pic>
        <p:nvPicPr>
          <p:cNvPr id="29700" name="Picture 17"/>
          <p:cNvPicPr>
            <a:picLocks noChangeAspect="1" noChangeArrowheads="1"/>
          </p:cNvPicPr>
          <p:nvPr/>
        </p:nvPicPr>
        <p:blipFill>
          <a:blip r:embed="rId2" cstate="print"/>
          <a:srcRect/>
          <a:stretch>
            <a:fillRect/>
          </a:stretch>
        </p:blipFill>
        <p:spPr bwMode="auto">
          <a:xfrm>
            <a:off x="2362200" y="2438400"/>
            <a:ext cx="3467100" cy="1066800"/>
          </a:xfrm>
          <a:prstGeom prst="rect">
            <a:avLst/>
          </a:prstGeom>
          <a:noFill/>
          <a:ln w="9525">
            <a:noFill/>
            <a:miter lim="800000"/>
            <a:headEnd/>
            <a:tailEnd/>
          </a:ln>
        </p:spPr>
      </p:pic>
      <p:pic>
        <p:nvPicPr>
          <p:cNvPr id="29701" name="Picture 18"/>
          <p:cNvPicPr>
            <a:picLocks noChangeAspect="1" noChangeArrowheads="1"/>
          </p:cNvPicPr>
          <p:nvPr/>
        </p:nvPicPr>
        <p:blipFill>
          <a:blip r:embed="rId3" cstate="print"/>
          <a:srcRect/>
          <a:stretch>
            <a:fillRect/>
          </a:stretch>
        </p:blipFill>
        <p:spPr bwMode="auto">
          <a:xfrm>
            <a:off x="2438400" y="3962400"/>
            <a:ext cx="3543300" cy="1266825"/>
          </a:xfrm>
          <a:prstGeom prst="rect">
            <a:avLst/>
          </a:prstGeom>
          <a:noFill/>
          <a:ln w="9525">
            <a:noFill/>
            <a:miter lim="800000"/>
            <a:headEnd/>
            <a:tailEnd/>
          </a:ln>
        </p:spPr>
      </p:pic>
      <p:sp>
        <p:nvSpPr>
          <p:cNvPr id="29702" name="TextBox 7"/>
          <p:cNvSpPr txBox="1">
            <a:spLocks noChangeArrowheads="1"/>
          </p:cNvSpPr>
          <p:nvPr/>
        </p:nvSpPr>
        <p:spPr bwMode="auto">
          <a:xfrm>
            <a:off x="3200400" y="3733800"/>
            <a:ext cx="1030288" cy="369888"/>
          </a:xfrm>
          <a:prstGeom prst="rect">
            <a:avLst/>
          </a:prstGeom>
          <a:noFill/>
          <a:ln w="9525">
            <a:noFill/>
            <a:miter lim="800000"/>
            <a:headEnd/>
            <a:tailEnd/>
          </a:ln>
        </p:spPr>
        <p:txBody>
          <a:bodyPr wrap="none">
            <a:spAutoFit/>
          </a:bodyPr>
          <a:lstStyle/>
          <a:p>
            <a:r>
              <a:rPr lang="en-US"/>
              <a:t>Discrete</a:t>
            </a:r>
          </a:p>
        </p:txBody>
      </p:sp>
      <p:sp>
        <p:nvSpPr>
          <p:cNvPr id="29703" name="TextBox 8"/>
          <p:cNvSpPr txBox="1">
            <a:spLocks noChangeArrowheads="1"/>
          </p:cNvSpPr>
          <p:nvPr/>
        </p:nvSpPr>
        <p:spPr bwMode="auto">
          <a:xfrm>
            <a:off x="6172200" y="4506913"/>
            <a:ext cx="1485900" cy="369887"/>
          </a:xfrm>
          <a:prstGeom prst="rect">
            <a:avLst/>
          </a:prstGeom>
          <a:noFill/>
          <a:ln w="9525">
            <a:noFill/>
            <a:miter lim="800000"/>
            <a:headEnd/>
            <a:tailEnd/>
          </a:ln>
        </p:spPr>
        <p:txBody>
          <a:bodyPr wrap="none">
            <a:spAutoFit/>
          </a:bodyPr>
          <a:lstStyle/>
          <a:p>
            <a:r>
              <a:rPr lang="en-US" i="1"/>
              <a:t>k = -N/2..N/2</a:t>
            </a:r>
          </a:p>
        </p:txBody>
      </p:sp>
      <p:pic>
        <p:nvPicPr>
          <p:cNvPr id="29704" name="Picture 3"/>
          <p:cNvPicPr>
            <a:picLocks noChangeAspect="1" noChangeArrowheads="1"/>
          </p:cNvPicPr>
          <p:nvPr/>
        </p:nvPicPr>
        <p:blipFill>
          <a:blip r:embed="rId4" cstate="print"/>
          <a:srcRect/>
          <a:stretch>
            <a:fillRect/>
          </a:stretch>
        </p:blipFill>
        <p:spPr bwMode="auto">
          <a:xfrm>
            <a:off x="2438400" y="914400"/>
            <a:ext cx="3448050" cy="714375"/>
          </a:xfrm>
          <a:prstGeom prst="rect">
            <a:avLst/>
          </a:prstGeom>
          <a:noFill/>
          <a:ln w="9525">
            <a:noFill/>
            <a:miter lim="800000"/>
            <a:headEnd/>
            <a:tailEnd/>
          </a:ln>
        </p:spPr>
      </p:pic>
      <p:sp>
        <p:nvSpPr>
          <p:cNvPr id="29705" name="TextBox 11"/>
          <p:cNvSpPr txBox="1">
            <a:spLocks noChangeArrowheads="1"/>
          </p:cNvSpPr>
          <p:nvPr/>
        </p:nvSpPr>
        <p:spPr bwMode="auto">
          <a:xfrm>
            <a:off x="1295400" y="5791200"/>
            <a:ext cx="3941763" cy="369888"/>
          </a:xfrm>
          <a:prstGeom prst="rect">
            <a:avLst/>
          </a:prstGeom>
          <a:noFill/>
          <a:ln w="9525">
            <a:noFill/>
            <a:miter lim="800000"/>
            <a:headEnd/>
            <a:tailEnd/>
          </a:ln>
        </p:spPr>
        <p:txBody>
          <a:bodyPr wrap="none">
            <a:spAutoFit/>
          </a:bodyPr>
          <a:lstStyle/>
          <a:p>
            <a:r>
              <a:rPr lang="en-US"/>
              <a:t>Fast Fourier Transform (FFT): NlogN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US" smtClean="0"/>
              <a:t>The Convolution Theorem</a:t>
            </a:r>
          </a:p>
        </p:txBody>
      </p:sp>
      <p:sp>
        <p:nvSpPr>
          <p:cNvPr id="488451" name="Rectangle 3"/>
          <p:cNvSpPr>
            <a:spLocks noGrp="1" noChangeArrowheads="1"/>
          </p:cNvSpPr>
          <p:nvPr>
            <p:ph type="body" sz="half" idx="2"/>
          </p:nvPr>
        </p:nvSpPr>
        <p:spPr>
          <a:xfrm>
            <a:off x="533400" y="914400"/>
            <a:ext cx="7924800" cy="5257800"/>
          </a:xfrm>
        </p:spPr>
        <p:txBody>
          <a:bodyPr/>
          <a:lstStyle/>
          <a:p>
            <a:pPr marL="0" indent="0">
              <a:lnSpc>
                <a:spcPct val="90000"/>
              </a:lnSpc>
              <a:defRPr/>
            </a:pPr>
            <a:endParaRPr lang="en-US" dirty="0" smtClean="0"/>
          </a:p>
          <a:p>
            <a:pPr>
              <a:lnSpc>
                <a:spcPct val="90000"/>
              </a:lnSpc>
              <a:defRPr/>
            </a:pPr>
            <a:r>
              <a:rPr lang="en-US" dirty="0" smtClean="0"/>
              <a:t>The Fourier transform of the convolution of two functions is the product of their Fourier transforms</a:t>
            </a:r>
          </a:p>
          <a:p>
            <a:pPr>
              <a:lnSpc>
                <a:spcPct val="90000"/>
              </a:lnSpc>
              <a:defRPr/>
            </a:pPr>
            <a:endParaRPr lang="en-US" dirty="0" smtClean="0"/>
          </a:p>
          <a:p>
            <a:pPr>
              <a:lnSpc>
                <a:spcPct val="90000"/>
              </a:lnSpc>
              <a:defRPr/>
            </a:pPr>
            <a:endParaRPr lang="en-US" dirty="0" smtClean="0"/>
          </a:p>
          <a:p>
            <a:pPr>
              <a:lnSpc>
                <a:spcPct val="90000"/>
              </a:lnSpc>
              <a:defRPr/>
            </a:pPr>
            <a:r>
              <a:rPr lang="en-US" dirty="0" smtClean="0"/>
              <a:t>The inverse Fourier transform of the product of two Fourier transforms is the convolution of the two inverse Fourier transforms</a:t>
            </a:r>
          </a:p>
          <a:p>
            <a:pPr>
              <a:lnSpc>
                <a:spcPct val="90000"/>
              </a:lnSpc>
              <a:defRPr/>
            </a:pPr>
            <a:endParaRPr lang="en-US" dirty="0" smtClean="0"/>
          </a:p>
          <a:p>
            <a:pPr>
              <a:lnSpc>
                <a:spcPct val="90000"/>
              </a:lnSpc>
              <a:defRPr/>
            </a:pPr>
            <a:endParaRPr lang="en-US" dirty="0" smtClean="0"/>
          </a:p>
          <a:p>
            <a:pPr>
              <a:lnSpc>
                <a:spcPct val="90000"/>
              </a:lnSpc>
              <a:defRPr/>
            </a:pPr>
            <a:r>
              <a:rPr lang="en-US" b="1" dirty="0" smtClean="0"/>
              <a:t>Convolution</a:t>
            </a:r>
            <a:r>
              <a:rPr lang="en-US" dirty="0" smtClean="0"/>
              <a:t> in spatial domain is equivalent to </a:t>
            </a:r>
            <a:r>
              <a:rPr lang="en-US" b="1" dirty="0" smtClean="0"/>
              <a:t>multiplication</a:t>
            </a:r>
            <a:r>
              <a:rPr lang="en-US" dirty="0" smtClean="0"/>
              <a:t> in frequency domain!</a:t>
            </a:r>
          </a:p>
        </p:txBody>
      </p:sp>
      <p:graphicFrame>
        <p:nvGraphicFramePr>
          <p:cNvPr id="488452" name="Object 4"/>
          <p:cNvGraphicFramePr>
            <a:graphicFrameLocks noChangeAspect="1"/>
          </p:cNvGraphicFramePr>
          <p:nvPr/>
        </p:nvGraphicFramePr>
        <p:xfrm>
          <a:off x="2341563" y="2362200"/>
          <a:ext cx="4003675" cy="615950"/>
        </p:xfrm>
        <a:graphic>
          <a:graphicData uri="http://schemas.openxmlformats.org/presentationml/2006/ole">
            <p:oleObj spid="_x0000_s4098" name="Equation" r:id="rId3" imgW="1231560" imgH="203040" progId="Equation.3">
              <p:embed/>
            </p:oleObj>
          </a:graphicData>
        </a:graphic>
      </p:graphicFrame>
      <p:graphicFrame>
        <p:nvGraphicFramePr>
          <p:cNvPr id="488453" name="Object 5"/>
          <p:cNvGraphicFramePr>
            <a:graphicFrameLocks noChangeAspect="1"/>
          </p:cNvGraphicFramePr>
          <p:nvPr/>
        </p:nvGraphicFramePr>
        <p:xfrm>
          <a:off x="1785938" y="4384675"/>
          <a:ext cx="5114925" cy="720725"/>
        </p:xfrm>
        <a:graphic>
          <a:graphicData uri="http://schemas.openxmlformats.org/presentationml/2006/ole">
            <p:oleObj spid="_x0000_s4099" name="Equation" r:id="rId4" imgW="151128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84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smtClean="0"/>
              <a:t>Properties of Fourier Transforms</a:t>
            </a:r>
          </a:p>
        </p:txBody>
      </p:sp>
      <p:sp>
        <p:nvSpPr>
          <p:cNvPr id="30723" name="Content Placeholder 5"/>
          <p:cNvSpPr>
            <a:spLocks noGrp="1"/>
          </p:cNvSpPr>
          <p:nvPr>
            <p:ph idx="1"/>
          </p:nvPr>
        </p:nvSpPr>
        <p:spPr>
          <a:xfrm>
            <a:off x="533400" y="1066800"/>
            <a:ext cx="8229600" cy="5135563"/>
          </a:xfrm>
        </p:spPr>
        <p:txBody>
          <a:bodyPr/>
          <a:lstStyle/>
          <a:p>
            <a:endParaRPr lang="en-US" smtClean="0"/>
          </a:p>
          <a:p>
            <a:r>
              <a:rPr lang="en-US" smtClean="0"/>
              <a:t>Linearity</a:t>
            </a:r>
          </a:p>
          <a:p>
            <a:endParaRPr lang="en-US" smtClean="0"/>
          </a:p>
          <a:p>
            <a:r>
              <a:rPr lang="en-US" smtClean="0"/>
              <a:t>Fourier transform of a real signal is symmetric about the origin</a:t>
            </a:r>
          </a:p>
          <a:p>
            <a:endParaRPr lang="en-US" smtClean="0"/>
          </a:p>
          <a:p>
            <a:r>
              <a:rPr lang="en-US" smtClean="0"/>
              <a:t>The energy of the signal is the same as the energy of its Fourier transform</a:t>
            </a:r>
          </a:p>
          <a:p>
            <a:endParaRPr lang="en-US" smtClean="0"/>
          </a:p>
          <a:p>
            <a:endParaRPr lang="en-US" smtClean="0"/>
          </a:p>
        </p:txBody>
      </p:sp>
      <p:pic>
        <p:nvPicPr>
          <p:cNvPr id="30724" name="Picture 2" descr="\begin{displaymath}{\cal F}[a x(t)+b y(t)]=a{\cal F}[x(t)]+b{\cal F}[y(t)] \end{displaymath}"/>
          <p:cNvPicPr>
            <a:picLocks noChangeAspect="1" noChangeArrowheads="1"/>
          </p:cNvPicPr>
          <p:nvPr/>
        </p:nvPicPr>
        <p:blipFill>
          <a:blip r:embed="rId2" cstate="print"/>
          <a:srcRect l="27628"/>
          <a:stretch>
            <a:fillRect/>
          </a:stretch>
        </p:blipFill>
        <p:spPr bwMode="auto">
          <a:xfrm>
            <a:off x="2667000" y="1600200"/>
            <a:ext cx="5789613" cy="609600"/>
          </a:xfrm>
          <a:prstGeom prst="rect">
            <a:avLst/>
          </a:prstGeom>
          <a:noFill/>
          <a:ln w="9525">
            <a:noFill/>
            <a:miter lim="800000"/>
            <a:headEnd/>
            <a:tailEnd/>
          </a:ln>
        </p:spPr>
      </p:pic>
      <p:sp>
        <p:nvSpPr>
          <p:cNvPr id="30725" name="TextBox 9"/>
          <p:cNvSpPr txBox="1">
            <a:spLocks noChangeArrowheads="1"/>
          </p:cNvSpPr>
          <p:nvPr/>
        </p:nvSpPr>
        <p:spPr bwMode="auto">
          <a:xfrm>
            <a:off x="6573838" y="6488113"/>
            <a:ext cx="2570162" cy="369887"/>
          </a:xfrm>
          <a:prstGeom prst="rect">
            <a:avLst/>
          </a:prstGeom>
          <a:noFill/>
          <a:ln w="9525">
            <a:noFill/>
            <a:miter lim="800000"/>
            <a:headEnd/>
            <a:tailEnd/>
          </a:ln>
        </p:spPr>
        <p:txBody>
          <a:bodyPr wrap="none">
            <a:spAutoFit/>
          </a:bodyPr>
          <a:lstStyle/>
          <a:p>
            <a:r>
              <a:rPr lang="en-US"/>
              <a:t>See Szeliski Book (3.4)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Filtering in spatial domain</a:t>
            </a:r>
          </a:p>
        </p:txBody>
      </p:sp>
      <p:pic>
        <p:nvPicPr>
          <p:cNvPr id="31747" name="Picture 2"/>
          <p:cNvPicPr>
            <a:picLocks noChangeAspect="1" noChangeArrowheads="1"/>
          </p:cNvPicPr>
          <p:nvPr/>
        </p:nvPicPr>
        <p:blipFill>
          <a:blip r:embed="rId2" cstate="print"/>
          <a:srcRect l="61539" t="12923" r="12308" b="45232"/>
          <a:stretch>
            <a:fillRect/>
          </a:stretch>
        </p:blipFill>
        <p:spPr bwMode="auto">
          <a:xfrm>
            <a:off x="3962400" y="3733800"/>
            <a:ext cx="762000" cy="762000"/>
          </a:xfrm>
          <a:prstGeom prst="rect">
            <a:avLst/>
          </a:prstGeom>
          <a:noFill/>
          <a:ln w="9525">
            <a:noFill/>
            <a:miter lim="800000"/>
            <a:headEnd/>
            <a:tailEnd/>
          </a:ln>
        </p:spPr>
      </p:pic>
      <p:grpSp>
        <p:nvGrpSpPr>
          <p:cNvPr id="31748" name="Group 5"/>
          <p:cNvGrpSpPr>
            <a:grpSpLocks noChangeAspect="1"/>
          </p:cNvGrpSpPr>
          <p:nvPr/>
        </p:nvGrpSpPr>
        <p:grpSpPr bwMode="auto">
          <a:xfrm>
            <a:off x="6858000" y="0"/>
            <a:ext cx="1390650" cy="1371600"/>
            <a:chOff x="144" y="144"/>
            <a:chExt cx="1152" cy="1136"/>
          </a:xfrm>
        </p:grpSpPr>
        <p:sp>
          <p:nvSpPr>
            <p:cNvPr id="31753" name="Rectangle 6"/>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31754" name="Rectangle 7"/>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0</a:t>
              </a:r>
            </a:p>
          </p:txBody>
        </p:sp>
        <p:sp>
          <p:nvSpPr>
            <p:cNvPr id="31755" name="Rectangle 8"/>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31756" name="Rectangle 9"/>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-2</a:t>
              </a:r>
            </a:p>
          </p:txBody>
        </p:sp>
        <p:sp>
          <p:nvSpPr>
            <p:cNvPr id="31757" name="Rectangle 10"/>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0</a:t>
              </a:r>
            </a:p>
          </p:txBody>
        </p:sp>
        <p:sp>
          <p:nvSpPr>
            <p:cNvPr id="31758" name="Rectangle 11"/>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2</a:t>
              </a:r>
            </a:p>
          </p:txBody>
        </p:sp>
        <p:sp>
          <p:nvSpPr>
            <p:cNvPr id="31759" name="Rectangle 12"/>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31760" name="Rectangle 13"/>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0</a:t>
              </a:r>
            </a:p>
          </p:txBody>
        </p:sp>
        <p:sp>
          <p:nvSpPr>
            <p:cNvPr id="31761" name="Rectangle 14"/>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31762" name="Line 15"/>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31763" name="Line 16"/>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31764" name="Line 17"/>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31765" name="Line 18"/>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31766" name="Line 19"/>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31767" name="Line 20"/>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31768" name="Line 21"/>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31769" name="Line 22"/>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31749" name="Picture 3"/>
          <p:cNvPicPr>
            <a:picLocks noChangeAspect="1" noChangeArrowheads="1"/>
          </p:cNvPicPr>
          <p:nvPr/>
        </p:nvPicPr>
        <p:blipFill>
          <a:blip r:embed="rId3" cstate="print"/>
          <a:srcRect l="24074" t="59259" r="44444" b="5185"/>
          <a:stretch>
            <a:fillRect/>
          </a:stretch>
        </p:blipFill>
        <p:spPr bwMode="auto">
          <a:xfrm>
            <a:off x="5473700" y="2743200"/>
            <a:ext cx="3670300" cy="2590800"/>
          </a:xfrm>
          <a:prstGeom prst="rect">
            <a:avLst/>
          </a:prstGeom>
          <a:noFill/>
          <a:ln w="9525">
            <a:noFill/>
            <a:miter lim="800000"/>
            <a:headEnd/>
            <a:tailEnd/>
          </a:ln>
        </p:spPr>
      </p:pic>
      <p:pic>
        <p:nvPicPr>
          <p:cNvPr id="31750" name="Picture 3"/>
          <p:cNvPicPr>
            <a:picLocks noChangeAspect="1" noChangeArrowheads="1"/>
          </p:cNvPicPr>
          <p:nvPr/>
        </p:nvPicPr>
        <p:blipFill>
          <a:blip r:embed="rId3" cstate="print"/>
          <a:srcRect l="22221" t="14815" r="44444" b="46667"/>
          <a:stretch>
            <a:fillRect/>
          </a:stretch>
        </p:blipFill>
        <p:spPr bwMode="auto">
          <a:xfrm>
            <a:off x="0" y="2667000"/>
            <a:ext cx="3352800" cy="2420938"/>
          </a:xfrm>
          <a:prstGeom prst="rect">
            <a:avLst/>
          </a:prstGeom>
          <a:noFill/>
          <a:ln w="9525">
            <a:noFill/>
            <a:miter lim="800000"/>
            <a:headEnd/>
            <a:tailEnd/>
          </a:ln>
        </p:spPr>
      </p:pic>
      <p:sp>
        <p:nvSpPr>
          <p:cNvPr id="30" name="TextBox 29"/>
          <p:cNvSpPr txBox="1"/>
          <p:nvPr/>
        </p:nvSpPr>
        <p:spPr>
          <a:xfrm>
            <a:off x="3352800" y="3581400"/>
            <a:ext cx="623888" cy="1446213"/>
          </a:xfrm>
          <a:prstGeom prst="rect">
            <a:avLst/>
          </a:prstGeom>
          <a:noFill/>
        </p:spPr>
        <p:txBody>
          <a:bodyPr wrap="none">
            <a:spAutoFit/>
          </a:bodyPr>
          <a:lstStyle/>
          <a:p>
            <a:pPr>
              <a:defRPr/>
            </a:pPr>
            <a:r>
              <a:rPr lang="en-US" sz="8800" dirty="0">
                <a:solidFill>
                  <a:schemeClr val="accent1">
                    <a:lumMod val="75000"/>
                  </a:schemeClr>
                </a:solidFill>
                <a:cs typeface="+mn-cs"/>
              </a:rPr>
              <a:t>*</a:t>
            </a:r>
          </a:p>
        </p:txBody>
      </p:sp>
      <p:sp>
        <p:nvSpPr>
          <p:cNvPr id="31" name="TextBox 30"/>
          <p:cNvSpPr txBox="1"/>
          <p:nvPr/>
        </p:nvSpPr>
        <p:spPr>
          <a:xfrm>
            <a:off x="4800600" y="3632200"/>
            <a:ext cx="633413" cy="1016000"/>
          </a:xfrm>
          <a:prstGeom prst="rect">
            <a:avLst/>
          </a:prstGeom>
          <a:noFill/>
        </p:spPr>
        <p:txBody>
          <a:bodyPr wrap="none">
            <a:spAutoFit/>
          </a:bodyPr>
          <a:lstStyle/>
          <a:p>
            <a:pPr>
              <a:defRPr/>
            </a:pPr>
            <a:r>
              <a:rPr lang="en-US" sz="6000" dirty="0">
                <a:solidFill>
                  <a:schemeClr val="accent1">
                    <a:lumMod val="75000"/>
                  </a:schemeClr>
                </a:solidFill>
                <a:cs typeface="+mn-cs"/>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Review: questions</a:t>
            </a:r>
          </a:p>
        </p:txBody>
      </p:sp>
      <p:sp>
        <p:nvSpPr>
          <p:cNvPr id="10243" name="Content Placeholder 2"/>
          <p:cNvSpPr>
            <a:spLocks noGrp="1"/>
          </p:cNvSpPr>
          <p:nvPr>
            <p:ph idx="1"/>
          </p:nvPr>
        </p:nvSpPr>
        <p:spPr>
          <a:xfrm>
            <a:off x="457200" y="990600"/>
            <a:ext cx="8229600" cy="609600"/>
          </a:xfrm>
        </p:spPr>
        <p:txBody>
          <a:bodyPr/>
          <a:lstStyle/>
          <a:p>
            <a:pPr marL="514350" indent="-514350">
              <a:buFont typeface="Arial" charset="0"/>
              <a:buNone/>
            </a:pPr>
            <a:r>
              <a:rPr lang="en-US" smtClean="0"/>
              <a:t>3.  Fill in the blanks:</a:t>
            </a:r>
          </a:p>
        </p:txBody>
      </p:sp>
      <p:pic>
        <p:nvPicPr>
          <p:cNvPr id="10244" name="Picture 3" descr="C:\Users\Hoiem\Documents\Classes\Computational Photography - Fall 2010\lectures\figs\filters\fil_pairs\sobel_gaus.png"/>
          <p:cNvPicPr>
            <a:picLocks noChangeAspect="1" noChangeArrowheads="1"/>
          </p:cNvPicPr>
          <p:nvPr/>
        </p:nvPicPr>
        <p:blipFill>
          <a:blip r:embed="rId2" cstate="print"/>
          <a:srcRect l="15788" t="3510" r="14474" b="3510"/>
          <a:stretch>
            <a:fillRect/>
          </a:stretch>
        </p:blipFill>
        <p:spPr bwMode="auto">
          <a:xfrm>
            <a:off x="7086600" y="1066800"/>
            <a:ext cx="1447800" cy="1447800"/>
          </a:xfrm>
          <a:prstGeom prst="rect">
            <a:avLst/>
          </a:prstGeom>
          <a:noFill/>
          <a:ln w="9525">
            <a:noFill/>
            <a:miter lim="800000"/>
            <a:headEnd/>
            <a:tailEnd/>
          </a:ln>
        </p:spPr>
      </p:pic>
      <p:pic>
        <p:nvPicPr>
          <p:cNvPr id="10245" name="Picture 4" descr="C:\Users\Hoiem\Documents\Classes\Computational Photography - Fall 2010\lectures\figs\filters\fil_pairs\fil_sobel.png"/>
          <p:cNvPicPr>
            <a:picLocks noChangeAspect="1" noChangeArrowheads="1"/>
          </p:cNvPicPr>
          <p:nvPr/>
        </p:nvPicPr>
        <p:blipFill>
          <a:blip r:embed="rId3" cstate="print"/>
          <a:srcRect l="16667" t="4167" r="13542" b="4167"/>
          <a:stretch>
            <a:fillRect/>
          </a:stretch>
        </p:blipFill>
        <p:spPr bwMode="auto">
          <a:xfrm>
            <a:off x="7391400" y="2667000"/>
            <a:ext cx="590550" cy="582613"/>
          </a:xfrm>
          <a:prstGeom prst="rect">
            <a:avLst/>
          </a:prstGeom>
          <a:noFill/>
          <a:ln w="9525">
            <a:noFill/>
            <a:miter lim="800000"/>
            <a:headEnd/>
            <a:tailEnd/>
          </a:ln>
        </p:spPr>
      </p:pic>
      <p:pic>
        <p:nvPicPr>
          <p:cNvPr id="10246" name="Picture 5" descr="C:\Users\Hoiem\Documents\Classes\Computational Photography - Fall 2010\lectures\figs\filters\fil_pairs\fil_gaus.png"/>
          <p:cNvPicPr>
            <a:picLocks noChangeAspect="1" noChangeArrowheads="1"/>
          </p:cNvPicPr>
          <p:nvPr/>
        </p:nvPicPr>
        <p:blipFill>
          <a:blip r:embed="rId4" cstate="print"/>
          <a:srcRect l="17708" t="5556" r="16667" b="6944"/>
          <a:stretch>
            <a:fillRect/>
          </a:stretch>
        </p:blipFill>
        <p:spPr bwMode="auto">
          <a:xfrm>
            <a:off x="7086600" y="3733800"/>
            <a:ext cx="1143000" cy="1143000"/>
          </a:xfrm>
          <a:prstGeom prst="rect">
            <a:avLst/>
          </a:prstGeom>
          <a:noFill/>
          <a:ln w="9525">
            <a:noFill/>
            <a:miter lim="800000"/>
            <a:headEnd/>
            <a:tailEnd/>
          </a:ln>
        </p:spPr>
      </p:pic>
      <p:pic>
        <p:nvPicPr>
          <p:cNvPr id="10247" name="Picture 6" descr="C:\Users\Hoiem\Documents\Classes\Computational Photography - Fall 2010\lectures\figs\filters\fil_pairs\im_shift.jpg"/>
          <p:cNvPicPr>
            <a:picLocks noChangeAspect="1" noChangeArrowheads="1"/>
          </p:cNvPicPr>
          <p:nvPr/>
        </p:nvPicPr>
        <p:blipFill>
          <a:blip r:embed="rId5" cstate="print"/>
          <a:srcRect/>
          <a:stretch>
            <a:fillRect/>
          </a:stretch>
        </p:blipFill>
        <p:spPr bwMode="auto">
          <a:xfrm>
            <a:off x="533400" y="3657600"/>
            <a:ext cx="2389188" cy="1524000"/>
          </a:xfrm>
          <a:prstGeom prst="rect">
            <a:avLst/>
          </a:prstGeom>
          <a:noFill/>
          <a:ln w="9525">
            <a:noFill/>
            <a:miter lim="800000"/>
            <a:headEnd/>
            <a:tailEnd/>
          </a:ln>
        </p:spPr>
      </p:pic>
      <p:pic>
        <p:nvPicPr>
          <p:cNvPr id="10248" name="Picture 7" descr="C:\Users\Hoiem\Documents\Classes\Computational Photography - Fall 2010\lectures\figs\filters\fil_pairs\im_orig.jpg"/>
          <p:cNvPicPr>
            <a:picLocks noChangeAspect="1" noChangeArrowheads="1"/>
          </p:cNvPicPr>
          <p:nvPr/>
        </p:nvPicPr>
        <p:blipFill>
          <a:blip r:embed="rId6" cstate="print"/>
          <a:srcRect/>
          <a:stretch>
            <a:fillRect/>
          </a:stretch>
        </p:blipFill>
        <p:spPr bwMode="auto">
          <a:xfrm>
            <a:off x="6629400" y="5257800"/>
            <a:ext cx="2133600" cy="1360488"/>
          </a:xfrm>
          <a:prstGeom prst="rect">
            <a:avLst/>
          </a:prstGeom>
          <a:noFill/>
          <a:ln w="9525">
            <a:noFill/>
            <a:miter lim="800000"/>
            <a:headEnd/>
            <a:tailEnd/>
          </a:ln>
        </p:spPr>
      </p:pic>
      <p:sp>
        <p:nvSpPr>
          <p:cNvPr id="10249" name="TextBox 11"/>
          <p:cNvSpPr txBox="1">
            <a:spLocks noChangeArrowheads="1"/>
          </p:cNvSpPr>
          <p:nvPr/>
        </p:nvSpPr>
        <p:spPr bwMode="auto">
          <a:xfrm>
            <a:off x="4038600" y="838200"/>
            <a:ext cx="2581275" cy="2000250"/>
          </a:xfrm>
          <a:prstGeom prst="rect">
            <a:avLst/>
          </a:prstGeom>
          <a:noFill/>
          <a:ln w="9525">
            <a:noFill/>
            <a:miter lim="800000"/>
            <a:headEnd/>
            <a:tailEnd/>
          </a:ln>
        </p:spPr>
        <p:txBody>
          <a:bodyPr wrap="none">
            <a:spAutoFit/>
          </a:bodyPr>
          <a:lstStyle/>
          <a:p>
            <a:r>
              <a:rPr lang="en-US" sz="2400">
                <a:latin typeface="Courier New" pitchFamily="49" charset="0"/>
                <a:cs typeface="Courier New" pitchFamily="49" charset="0"/>
              </a:rPr>
              <a:t>a) _ = D * B </a:t>
            </a:r>
          </a:p>
          <a:p>
            <a:r>
              <a:rPr lang="en-US" sz="2400">
                <a:latin typeface="Courier New" pitchFamily="49" charset="0"/>
                <a:cs typeface="Courier New" pitchFamily="49" charset="0"/>
              </a:rPr>
              <a:t>b) A = _ * _</a:t>
            </a:r>
          </a:p>
          <a:p>
            <a:r>
              <a:rPr lang="en-US" sz="2400">
                <a:latin typeface="Courier New" pitchFamily="49" charset="0"/>
                <a:cs typeface="Courier New" pitchFamily="49" charset="0"/>
              </a:rPr>
              <a:t>c) F = D * _</a:t>
            </a:r>
          </a:p>
          <a:p>
            <a:r>
              <a:rPr lang="en-US" sz="2400">
                <a:latin typeface="Courier New" pitchFamily="49" charset="0"/>
                <a:cs typeface="Courier New" pitchFamily="49" charset="0"/>
              </a:rPr>
              <a:t>d) _ = D * D</a:t>
            </a:r>
          </a:p>
          <a:p>
            <a:endParaRPr lang="en-US" sz="2800"/>
          </a:p>
        </p:txBody>
      </p:sp>
      <p:sp>
        <p:nvSpPr>
          <p:cNvPr id="10250" name="TextBox 12"/>
          <p:cNvSpPr txBox="1">
            <a:spLocks noChangeArrowheads="1"/>
          </p:cNvSpPr>
          <p:nvPr/>
        </p:nvSpPr>
        <p:spPr bwMode="auto">
          <a:xfrm>
            <a:off x="6858000" y="990600"/>
            <a:ext cx="338138" cy="369888"/>
          </a:xfrm>
          <a:prstGeom prst="rect">
            <a:avLst/>
          </a:prstGeom>
          <a:noFill/>
          <a:ln w="9525">
            <a:noFill/>
            <a:miter lim="800000"/>
            <a:headEnd/>
            <a:tailEnd/>
          </a:ln>
        </p:spPr>
        <p:txBody>
          <a:bodyPr wrap="none">
            <a:spAutoFit/>
          </a:bodyPr>
          <a:lstStyle/>
          <a:p>
            <a:r>
              <a:rPr lang="en-US"/>
              <a:t>A</a:t>
            </a:r>
          </a:p>
        </p:txBody>
      </p:sp>
      <p:sp>
        <p:nvSpPr>
          <p:cNvPr id="10251" name="TextBox 13"/>
          <p:cNvSpPr txBox="1">
            <a:spLocks noChangeArrowheads="1"/>
          </p:cNvSpPr>
          <p:nvPr/>
        </p:nvSpPr>
        <p:spPr bwMode="auto">
          <a:xfrm>
            <a:off x="7162800" y="2667000"/>
            <a:ext cx="300038" cy="369888"/>
          </a:xfrm>
          <a:prstGeom prst="rect">
            <a:avLst/>
          </a:prstGeom>
          <a:noFill/>
          <a:ln w="9525">
            <a:noFill/>
            <a:miter lim="800000"/>
            <a:headEnd/>
            <a:tailEnd/>
          </a:ln>
        </p:spPr>
        <p:txBody>
          <a:bodyPr>
            <a:spAutoFit/>
          </a:bodyPr>
          <a:lstStyle/>
          <a:p>
            <a:r>
              <a:rPr lang="en-US"/>
              <a:t>B</a:t>
            </a:r>
          </a:p>
        </p:txBody>
      </p:sp>
      <p:sp>
        <p:nvSpPr>
          <p:cNvPr id="10252" name="TextBox 14"/>
          <p:cNvSpPr txBox="1">
            <a:spLocks noChangeArrowheads="1"/>
          </p:cNvSpPr>
          <p:nvPr/>
        </p:nvSpPr>
        <p:spPr bwMode="auto">
          <a:xfrm>
            <a:off x="6781800" y="3733800"/>
            <a:ext cx="350838" cy="369888"/>
          </a:xfrm>
          <a:prstGeom prst="rect">
            <a:avLst/>
          </a:prstGeom>
          <a:noFill/>
          <a:ln w="9525">
            <a:noFill/>
            <a:miter lim="800000"/>
            <a:headEnd/>
            <a:tailEnd/>
          </a:ln>
        </p:spPr>
        <p:txBody>
          <a:bodyPr wrap="none">
            <a:spAutoFit/>
          </a:bodyPr>
          <a:lstStyle/>
          <a:p>
            <a:r>
              <a:rPr lang="en-US"/>
              <a:t>C</a:t>
            </a:r>
          </a:p>
        </p:txBody>
      </p:sp>
      <p:sp>
        <p:nvSpPr>
          <p:cNvPr id="10253" name="TextBox 15"/>
          <p:cNvSpPr txBox="1">
            <a:spLocks noChangeArrowheads="1"/>
          </p:cNvSpPr>
          <p:nvPr/>
        </p:nvSpPr>
        <p:spPr bwMode="auto">
          <a:xfrm>
            <a:off x="6324600" y="5181600"/>
            <a:ext cx="350838" cy="369888"/>
          </a:xfrm>
          <a:prstGeom prst="rect">
            <a:avLst/>
          </a:prstGeom>
          <a:noFill/>
          <a:ln w="9525">
            <a:noFill/>
            <a:miter lim="800000"/>
            <a:headEnd/>
            <a:tailEnd/>
          </a:ln>
        </p:spPr>
        <p:txBody>
          <a:bodyPr wrap="none">
            <a:spAutoFit/>
          </a:bodyPr>
          <a:lstStyle/>
          <a:p>
            <a:r>
              <a:rPr lang="en-US"/>
              <a:t>D</a:t>
            </a:r>
          </a:p>
        </p:txBody>
      </p:sp>
      <p:pic>
        <p:nvPicPr>
          <p:cNvPr id="10254" name="Picture 8" descr="C:\Users\Hoiem\Documents\Classes\Computational Photography - Fall 2010\lectures\figs\filters\fil_pairs\fil_shift.png"/>
          <p:cNvPicPr>
            <a:picLocks noChangeAspect="1" noChangeArrowheads="1"/>
          </p:cNvPicPr>
          <p:nvPr/>
        </p:nvPicPr>
        <p:blipFill>
          <a:blip r:embed="rId7" cstate="print"/>
          <a:srcRect l="9375" t="41667" r="7292" b="41666"/>
          <a:stretch>
            <a:fillRect/>
          </a:stretch>
        </p:blipFill>
        <p:spPr bwMode="auto">
          <a:xfrm>
            <a:off x="533400" y="2971800"/>
            <a:ext cx="2438400" cy="365125"/>
          </a:xfrm>
          <a:prstGeom prst="rect">
            <a:avLst/>
          </a:prstGeom>
          <a:noFill/>
          <a:ln w="9525">
            <a:noFill/>
            <a:miter lim="800000"/>
            <a:headEnd/>
            <a:tailEnd/>
          </a:ln>
        </p:spPr>
      </p:pic>
      <p:sp>
        <p:nvSpPr>
          <p:cNvPr id="10255" name="TextBox 17"/>
          <p:cNvSpPr txBox="1">
            <a:spLocks noChangeArrowheads="1"/>
          </p:cNvSpPr>
          <p:nvPr/>
        </p:nvSpPr>
        <p:spPr bwMode="auto">
          <a:xfrm>
            <a:off x="228600" y="2927350"/>
            <a:ext cx="338138" cy="369888"/>
          </a:xfrm>
          <a:prstGeom prst="rect">
            <a:avLst/>
          </a:prstGeom>
          <a:noFill/>
          <a:ln w="9525">
            <a:noFill/>
            <a:miter lim="800000"/>
            <a:headEnd/>
            <a:tailEnd/>
          </a:ln>
        </p:spPr>
        <p:txBody>
          <a:bodyPr wrap="none">
            <a:spAutoFit/>
          </a:bodyPr>
          <a:lstStyle/>
          <a:p>
            <a:r>
              <a:rPr lang="en-US"/>
              <a:t>E</a:t>
            </a:r>
          </a:p>
        </p:txBody>
      </p:sp>
      <p:pic>
        <p:nvPicPr>
          <p:cNvPr id="10256" name="Picture 9" descr="C:\Users\Hoiem\Documents\Classes\Computational Photography - Fall 2010\lectures\figs\filters\fil_pairs\im_gaus.jpg"/>
          <p:cNvPicPr>
            <a:picLocks noChangeAspect="1" noChangeArrowheads="1"/>
          </p:cNvPicPr>
          <p:nvPr/>
        </p:nvPicPr>
        <p:blipFill>
          <a:blip r:embed="rId8" cstate="print"/>
          <a:srcRect/>
          <a:stretch>
            <a:fillRect/>
          </a:stretch>
        </p:blipFill>
        <p:spPr bwMode="auto">
          <a:xfrm>
            <a:off x="533400" y="5257800"/>
            <a:ext cx="1911350" cy="1219200"/>
          </a:xfrm>
          <a:prstGeom prst="rect">
            <a:avLst/>
          </a:prstGeom>
          <a:noFill/>
          <a:ln w="9525">
            <a:noFill/>
            <a:miter lim="800000"/>
            <a:headEnd/>
            <a:tailEnd/>
          </a:ln>
        </p:spPr>
      </p:pic>
      <p:sp>
        <p:nvSpPr>
          <p:cNvPr id="10257" name="TextBox 19"/>
          <p:cNvSpPr txBox="1">
            <a:spLocks noChangeArrowheads="1"/>
          </p:cNvSpPr>
          <p:nvPr/>
        </p:nvSpPr>
        <p:spPr bwMode="auto">
          <a:xfrm>
            <a:off x="152400" y="3810000"/>
            <a:ext cx="325438" cy="369888"/>
          </a:xfrm>
          <a:prstGeom prst="rect">
            <a:avLst/>
          </a:prstGeom>
          <a:noFill/>
          <a:ln w="9525">
            <a:noFill/>
            <a:miter lim="800000"/>
            <a:headEnd/>
            <a:tailEnd/>
          </a:ln>
        </p:spPr>
        <p:txBody>
          <a:bodyPr wrap="none">
            <a:spAutoFit/>
          </a:bodyPr>
          <a:lstStyle/>
          <a:p>
            <a:r>
              <a:rPr lang="en-US"/>
              <a:t>F</a:t>
            </a:r>
          </a:p>
        </p:txBody>
      </p:sp>
      <p:pic>
        <p:nvPicPr>
          <p:cNvPr id="10258" name="Picture 10" descr="C:\Users\Hoiem\Documents\Classes\Computational Photography - Fall 2010\lectures\figs\filters\fil_pairs\im_sobel.png"/>
          <p:cNvPicPr>
            <a:picLocks noChangeAspect="1" noChangeArrowheads="1"/>
          </p:cNvPicPr>
          <p:nvPr/>
        </p:nvPicPr>
        <p:blipFill>
          <a:blip r:embed="rId9" cstate="print"/>
          <a:srcRect l="9375" t="13889" r="8333" b="13889"/>
          <a:stretch>
            <a:fillRect/>
          </a:stretch>
        </p:blipFill>
        <p:spPr bwMode="auto">
          <a:xfrm>
            <a:off x="3429000" y="3352800"/>
            <a:ext cx="2667000" cy="1755775"/>
          </a:xfrm>
          <a:prstGeom prst="rect">
            <a:avLst/>
          </a:prstGeom>
          <a:noFill/>
          <a:ln w="9525">
            <a:noFill/>
            <a:miter lim="800000"/>
            <a:headEnd/>
            <a:tailEnd/>
          </a:ln>
        </p:spPr>
      </p:pic>
      <p:sp>
        <p:nvSpPr>
          <p:cNvPr id="10259" name="TextBox 21"/>
          <p:cNvSpPr txBox="1">
            <a:spLocks noChangeArrowheads="1"/>
          </p:cNvSpPr>
          <p:nvPr/>
        </p:nvSpPr>
        <p:spPr bwMode="auto">
          <a:xfrm>
            <a:off x="3200400" y="3352800"/>
            <a:ext cx="363538" cy="369888"/>
          </a:xfrm>
          <a:prstGeom prst="rect">
            <a:avLst/>
          </a:prstGeom>
          <a:noFill/>
          <a:ln w="9525">
            <a:noFill/>
            <a:miter lim="800000"/>
            <a:headEnd/>
            <a:tailEnd/>
          </a:ln>
        </p:spPr>
        <p:txBody>
          <a:bodyPr wrap="none">
            <a:spAutoFit/>
          </a:bodyPr>
          <a:lstStyle/>
          <a:p>
            <a:r>
              <a:rPr lang="en-US"/>
              <a:t>G</a:t>
            </a:r>
          </a:p>
        </p:txBody>
      </p:sp>
      <p:sp>
        <p:nvSpPr>
          <p:cNvPr id="10260" name="TextBox 22"/>
          <p:cNvSpPr txBox="1">
            <a:spLocks noChangeArrowheads="1"/>
          </p:cNvSpPr>
          <p:nvPr/>
        </p:nvSpPr>
        <p:spPr bwMode="auto">
          <a:xfrm>
            <a:off x="76200" y="5257800"/>
            <a:ext cx="350838" cy="369888"/>
          </a:xfrm>
          <a:prstGeom prst="rect">
            <a:avLst/>
          </a:prstGeom>
          <a:noFill/>
          <a:ln w="9525">
            <a:noFill/>
            <a:miter lim="800000"/>
            <a:headEnd/>
            <a:tailEnd/>
          </a:ln>
        </p:spPr>
        <p:txBody>
          <a:bodyPr wrap="none">
            <a:spAutoFit/>
          </a:bodyPr>
          <a:lstStyle/>
          <a:p>
            <a:r>
              <a:rPr lang="en-US"/>
              <a:t>H</a:t>
            </a:r>
          </a:p>
        </p:txBody>
      </p:sp>
      <p:pic>
        <p:nvPicPr>
          <p:cNvPr id="10261" name="Picture 11" descr="C:\Users\Hoiem\Documents\Classes\Computational Photography - Fall 2010\lectures\figs\filters\fil_pairs\im_im.png"/>
          <p:cNvPicPr>
            <a:picLocks noChangeAspect="1" noChangeArrowheads="1"/>
          </p:cNvPicPr>
          <p:nvPr/>
        </p:nvPicPr>
        <p:blipFill>
          <a:blip r:embed="rId10" cstate="print"/>
          <a:srcRect l="7292" t="12500" r="7292" b="12500"/>
          <a:stretch>
            <a:fillRect/>
          </a:stretch>
        </p:blipFill>
        <p:spPr bwMode="auto">
          <a:xfrm>
            <a:off x="3505200" y="5181600"/>
            <a:ext cx="2546350" cy="1676400"/>
          </a:xfrm>
          <a:prstGeom prst="rect">
            <a:avLst/>
          </a:prstGeom>
          <a:noFill/>
          <a:ln w="9525">
            <a:noFill/>
            <a:miter lim="800000"/>
            <a:headEnd/>
            <a:tailEnd/>
          </a:ln>
        </p:spPr>
      </p:pic>
      <p:sp>
        <p:nvSpPr>
          <p:cNvPr id="10262" name="TextBox 24"/>
          <p:cNvSpPr txBox="1">
            <a:spLocks noChangeArrowheads="1"/>
          </p:cNvSpPr>
          <p:nvPr/>
        </p:nvSpPr>
        <p:spPr bwMode="auto">
          <a:xfrm>
            <a:off x="3200400" y="5257800"/>
            <a:ext cx="249238" cy="369888"/>
          </a:xfrm>
          <a:prstGeom prst="rect">
            <a:avLst/>
          </a:prstGeom>
          <a:noFill/>
          <a:ln w="9525">
            <a:noFill/>
            <a:miter lim="800000"/>
            <a:headEnd/>
            <a:tailEnd/>
          </a:ln>
        </p:spPr>
        <p:txBody>
          <a:bodyPr wrap="none">
            <a:spAutoFit/>
          </a:bodyPr>
          <a:lstStyle/>
          <a:p>
            <a:r>
              <a:rPr lang="en-US"/>
              <a:t>I</a:t>
            </a:r>
          </a:p>
        </p:txBody>
      </p:sp>
      <p:cxnSp>
        <p:nvCxnSpPr>
          <p:cNvPr id="27" name="Straight Arrow Connector 26"/>
          <p:cNvCxnSpPr>
            <a:stCxn id="10265" idx="1"/>
          </p:cNvCxnSpPr>
          <p:nvPr/>
        </p:nvCxnSpPr>
        <p:spPr>
          <a:xfrm rot="10800000" flipV="1">
            <a:off x="5867400" y="795338"/>
            <a:ext cx="381000" cy="119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65" name="TextBox 27"/>
          <p:cNvSpPr txBox="1">
            <a:spLocks noChangeArrowheads="1"/>
          </p:cNvSpPr>
          <p:nvPr/>
        </p:nvSpPr>
        <p:spPr bwMode="auto">
          <a:xfrm>
            <a:off x="6248400" y="609600"/>
            <a:ext cx="1979613" cy="369888"/>
          </a:xfrm>
          <a:prstGeom prst="rect">
            <a:avLst/>
          </a:prstGeom>
          <a:noFill/>
          <a:ln w="9525">
            <a:noFill/>
            <a:miter lim="800000"/>
            <a:headEnd/>
            <a:tailEnd/>
          </a:ln>
        </p:spPr>
        <p:txBody>
          <a:bodyPr wrap="none">
            <a:spAutoFit/>
          </a:bodyPr>
          <a:lstStyle/>
          <a:p>
            <a:r>
              <a:rPr lang="en-US"/>
              <a:t>Filtering Operator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Filtering in frequency domain</a:t>
            </a:r>
          </a:p>
        </p:txBody>
      </p:sp>
      <p:pic>
        <p:nvPicPr>
          <p:cNvPr id="32771" name="Picture 2"/>
          <p:cNvPicPr>
            <a:picLocks noChangeAspect="1" noChangeArrowheads="1"/>
          </p:cNvPicPr>
          <p:nvPr/>
        </p:nvPicPr>
        <p:blipFill>
          <a:blip r:embed="rId2" cstate="print"/>
          <a:srcRect l="12308" t="45232" r="61539" b="12923"/>
          <a:stretch>
            <a:fillRect/>
          </a:stretch>
        </p:blipFill>
        <p:spPr bwMode="auto">
          <a:xfrm>
            <a:off x="7543800" y="533400"/>
            <a:ext cx="762000" cy="762000"/>
          </a:xfrm>
          <a:prstGeom prst="rect">
            <a:avLst/>
          </a:prstGeom>
          <a:noFill/>
          <a:ln w="9525">
            <a:noFill/>
            <a:miter lim="800000"/>
            <a:headEnd/>
            <a:tailEnd/>
          </a:ln>
        </p:spPr>
      </p:pic>
      <p:pic>
        <p:nvPicPr>
          <p:cNvPr id="32772" name="Picture 2"/>
          <p:cNvPicPr>
            <a:picLocks noChangeAspect="1" noChangeArrowheads="1"/>
          </p:cNvPicPr>
          <p:nvPr/>
        </p:nvPicPr>
        <p:blipFill>
          <a:blip r:embed="rId3" cstate="print"/>
          <a:srcRect l="50603" t="52437" r="24097" b="18646"/>
          <a:stretch>
            <a:fillRect/>
          </a:stretch>
        </p:blipFill>
        <p:spPr bwMode="auto">
          <a:xfrm>
            <a:off x="6477000" y="2514600"/>
            <a:ext cx="2286000" cy="1633538"/>
          </a:xfrm>
          <a:prstGeom prst="rect">
            <a:avLst/>
          </a:prstGeom>
          <a:noFill/>
          <a:ln w="9525">
            <a:noFill/>
            <a:miter lim="800000"/>
            <a:headEnd/>
            <a:tailEnd/>
          </a:ln>
        </p:spPr>
      </p:pic>
      <p:pic>
        <p:nvPicPr>
          <p:cNvPr id="32773" name="Picture 3"/>
          <p:cNvPicPr>
            <a:picLocks noChangeAspect="1" noChangeArrowheads="1"/>
          </p:cNvPicPr>
          <p:nvPr/>
        </p:nvPicPr>
        <p:blipFill>
          <a:blip r:embed="rId4" cstate="print"/>
          <a:srcRect l="24074" t="59259" r="44444" b="5185"/>
          <a:stretch>
            <a:fillRect/>
          </a:stretch>
        </p:blipFill>
        <p:spPr bwMode="auto">
          <a:xfrm>
            <a:off x="0" y="4867275"/>
            <a:ext cx="2819400" cy="1990725"/>
          </a:xfrm>
          <a:prstGeom prst="rect">
            <a:avLst/>
          </a:prstGeom>
          <a:noFill/>
          <a:ln w="9525">
            <a:noFill/>
            <a:miter lim="800000"/>
            <a:headEnd/>
            <a:tailEnd/>
          </a:ln>
        </p:spPr>
      </p:pic>
      <p:pic>
        <p:nvPicPr>
          <p:cNvPr id="32774" name="Picture 3"/>
          <p:cNvPicPr>
            <a:picLocks noChangeAspect="1" noChangeArrowheads="1"/>
          </p:cNvPicPr>
          <p:nvPr/>
        </p:nvPicPr>
        <p:blipFill>
          <a:blip r:embed="rId4" cstate="print"/>
          <a:srcRect l="59259" t="62222" r="14815" b="8148"/>
          <a:stretch>
            <a:fillRect/>
          </a:stretch>
        </p:blipFill>
        <p:spPr bwMode="auto">
          <a:xfrm>
            <a:off x="4724400" y="4789488"/>
            <a:ext cx="2895600" cy="2068512"/>
          </a:xfrm>
          <a:prstGeom prst="rect">
            <a:avLst/>
          </a:prstGeom>
          <a:noFill/>
          <a:ln w="9525">
            <a:noFill/>
            <a:miter lim="800000"/>
            <a:headEnd/>
            <a:tailEnd/>
          </a:ln>
        </p:spPr>
      </p:pic>
      <p:pic>
        <p:nvPicPr>
          <p:cNvPr id="32775" name="Picture 3"/>
          <p:cNvPicPr>
            <a:picLocks noChangeAspect="1" noChangeArrowheads="1"/>
          </p:cNvPicPr>
          <p:nvPr/>
        </p:nvPicPr>
        <p:blipFill>
          <a:blip r:embed="rId4" cstate="print"/>
          <a:srcRect l="59259" t="14815" r="9259" b="46667"/>
          <a:stretch>
            <a:fillRect/>
          </a:stretch>
        </p:blipFill>
        <p:spPr bwMode="auto">
          <a:xfrm>
            <a:off x="3505200" y="2362200"/>
            <a:ext cx="2438400" cy="1865313"/>
          </a:xfrm>
          <a:prstGeom prst="rect">
            <a:avLst/>
          </a:prstGeom>
          <a:noFill/>
          <a:ln w="9525">
            <a:noFill/>
            <a:miter lim="800000"/>
            <a:headEnd/>
            <a:tailEnd/>
          </a:ln>
        </p:spPr>
      </p:pic>
      <p:pic>
        <p:nvPicPr>
          <p:cNvPr id="32776" name="Picture 3"/>
          <p:cNvPicPr>
            <a:picLocks noChangeAspect="1" noChangeArrowheads="1"/>
          </p:cNvPicPr>
          <p:nvPr/>
        </p:nvPicPr>
        <p:blipFill>
          <a:blip r:embed="rId4" cstate="print"/>
          <a:srcRect l="22221" t="14815" r="44444" b="46667"/>
          <a:stretch>
            <a:fillRect/>
          </a:stretch>
        </p:blipFill>
        <p:spPr bwMode="auto">
          <a:xfrm>
            <a:off x="0" y="2286000"/>
            <a:ext cx="2819400" cy="2036763"/>
          </a:xfrm>
          <a:prstGeom prst="rect">
            <a:avLst/>
          </a:prstGeom>
          <a:noFill/>
          <a:ln w="9525">
            <a:noFill/>
            <a:miter lim="800000"/>
            <a:headEnd/>
            <a:tailEnd/>
          </a:ln>
        </p:spPr>
      </p:pic>
      <p:sp>
        <p:nvSpPr>
          <p:cNvPr id="29" name="Right Arrow 28"/>
          <p:cNvSpPr/>
          <p:nvPr/>
        </p:nvSpPr>
        <p:spPr>
          <a:xfrm rot="5400000">
            <a:off x="7429500" y="17907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a:off x="2895600" y="32004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ultiply 32"/>
          <p:cNvSpPr/>
          <p:nvPr/>
        </p:nvSpPr>
        <p:spPr>
          <a:xfrm>
            <a:off x="6019800" y="3048000"/>
            <a:ext cx="381000" cy="533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ight Arrow 33"/>
          <p:cNvSpPr/>
          <p:nvPr/>
        </p:nvSpPr>
        <p:spPr>
          <a:xfrm rot="10800000">
            <a:off x="3276600" y="57912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1" name="TextBox 34"/>
          <p:cNvSpPr txBox="1">
            <a:spLocks noChangeArrowheads="1"/>
          </p:cNvSpPr>
          <p:nvPr/>
        </p:nvSpPr>
        <p:spPr bwMode="auto">
          <a:xfrm>
            <a:off x="2895600" y="2743200"/>
            <a:ext cx="608013" cy="369888"/>
          </a:xfrm>
          <a:prstGeom prst="rect">
            <a:avLst/>
          </a:prstGeom>
          <a:noFill/>
          <a:ln w="9525">
            <a:noFill/>
            <a:miter lim="800000"/>
            <a:headEnd/>
            <a:tailEnd/>
          </a:ln>
        </p:spPr>
        <p:txBody>
          <a:bodyPr wrap="none">
            <a:spAutoFit/>
          </a:bodyPr>
          <a:lstStyle/>
          <a:p>
            <a:r>
              <a:rPr lang="en-US"/>
              <a:t>FFT</a:t>
            </a:r>
          </a:p>
        </p:txBody>
      </p:sp>
      <p:sp>
        <p:nvSpPr>
          <p:cNvPr id="32782" name="TextBox 35"/>
          <p:cNvSpPr txBox="1">
            <a:spLocks noChangeArrowheads="1"/>
          </p:cNvSpPr>
          <p:nvPr/>
        </p:nvSpPr>
        <p:spPr bwMode="auto">
          <a:xfrm>
            <a:off x="7315200" y="1752600"/>
            <a:ext cx="608013" cy="369888"/>
          </a:xfrm>
          <a:prstGeom prst="rect">
            <a:avLst/>
          </a:prstGeom>
          <a:noFill/>
          <a:ln w="9525">
            <a:noFill/>
            <a:miter lim="800000"/>
            <a:headEnd/>
            <a:tailEnd/>
          </a:ln>
        </p:spPr>
        <p:txBody>
          <a:bodyPr wrap="none">
            <a:spAutoFit/>
          </a:bodyPr>
          <a:lstStyle/>
          <a:p>
            <a:r>
              <a:rPr lang="en-US"/>
              <a:t>FFT</a:t>
            </a:r>
          </a:p>
        </p:txBody>
      </p:sp>
      <p:sp>
        <p:nvSpPr>
          <p:cNvPr id="32783" name="TextBox 37"/>
          <p:cNvSpPr txBox="1">
            <a:spLocks noChangeArrowheads="1"/>
          </p:cNvSpPr>
          <p:nvPr/>
        </p:nvSpPr>
        <p:spPr bwMode="auto">
          <a:xfrm>
            <a:off x="3048000" y="5334000"/>
            <a:ext cx="1416050" cy="369888"/>
          </a:xfrm>
          <a:prstGeom prst="rect">
            <a:avLst/>
          </a:prstGeom>
          <a:noFill/>
          <a:ln w="9525">
            <a:noFill/>
            <a:miter lim="800000"/>
            <a:headEnd/>
            <a:tailEnd/>
          </a:ln>
        </p:spPr>
        <p:txBody>
          <a:bodyPr wrap="none">
            <a:spAutoFit/>
          </a:bodyPr>
          <a:lstStyle/>
          <a:p>
            <a:r>
              <a:rPr lang="en-US"/>
              <a:t>Inverse FFT</a:t>
            </a:r>
          </a:p>
        </p:txBody>
      </p:sp>
      <p:sp>
        <p:nvSpPr>
          <p:cNvPr id="39" name="TextBox 38"/>
          <p:cNvSpPr txBox="1"/>
          <p:nvPr/>
        </p:nvSpPr>
        <p:spPr>
          <a:xfrm rot="5400000">
            <a:off x="5906293" y="3923507"/>
            <a:ext cx="633413" cy="1016000"/>
          </a:xfrm>
          <a:prstGeom prst="rect">
            <a:avLst/>
          </a:prstGeom>
          <a:noFill/>
        </p:spPr>
        <p:txBody>
          <a:bodyPr wrap="none">
            <a:spAutoFit/>
          </a:bodyPr>
          <a:lstStyle/>
          <a:p>
            <a:pPr>
              <a:defRPr/>
            </a:pPr>
            <a:r>
              <a:rPr lang="en-US" sz="6000" dirty="0">
                <a:solidFill>
                  <a:schemeClr val="accent1">
                    <a:lumMod val="75000"/>
                  </a:schemeClr>
                </a:solidFill>
                <a:cs typeface="+mn-cs"/>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Fourier Matlab demo</a:t>
            </a:r>
          </a:p>
        </p:txBody>
      </p:sp>
      <p:sp>
        <p:nvSpPr>
          <p:cNvPr id="33795" name="Content Placeholder 2"/>
          <p:cNvSpPr>
            <a:spLocks noGrp="1"/>
          </p:cNvSpPr>
          <p:nvPr>
            <p:ph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FFT in Matlab</a:t>
            </a:r>
          </a:p>
        </p:txBody>
      </p:sp>
      <p:sp>
        <p:nvSpPr>
          <p:cNvPr id="34819" name="Content Placeholder 2"/>
          <p:cNvSpPr>
            <a:spLocks noGrp="1"/>
          </p:cNvSpPr>
          <p:nvPr>
            <p:ph idx="1"/>
          </p:nvPr>
        </p:nvSpPr>
        <p:spPr/>
        <p:txBody>
          <a:bodyPr/>
          <a:lstStyle/>
          <a:p>
            <a:r>
              <a:rPr lang="en-US" smtClean="0"/>
              <a:t>Filtering with fft</a:t>
            </a:r>
          </a:p>
          <a:p>
            <a:endParaRPr lang="en-US" smtClean="0"/>
          </a:p>
          <a:p>
            <a:endParaRPr lang="en-US" smtClean="0"/>
          </a:p>
          <a:p>
            <a:endParaRPr lang="en-US" smtClean="0"/>
          </a:p>
          <a:p>
            <a:endParaRPr lang="en-US" smtClean="0"/>
          </a:p>
          <a:p>
            <a:endParaRPr lang="en-US" smtClean="0"/>
          </a:p>
          <a:p>
            <a:r>
              <a:rPr lang="en-US" smtClean="0"/>
              <a:t>Displaying with fft</a:t>
            </a:r>
          </a:p>
          <a:p>
            <a:endParaRPr lang="en-US" smtClean="0"/>
          </a:p>
          <a:p>
            <a:endParaRPr lang="en-US" smtClean="0"/>
          </a:p>
        </p:txBody>
      </p:sp>
      <p:sp>
        <p:nvSpPr>
          <p:cNvPr id="34820" name="TextBox 3"/>
          <p:cNvSpPr txBox="1">
            <a:spLocks noChangeArrowheads="1"/>
          </p:cNvSpPr>
          <p:nvPr/>
        </p:nvSpPr>
        <p:spPr bwMode="auto">
          <a:xfrm>
            <a:off x="533400" y="1752600"/>
            <a:ext cx="8610600" cy="2246313"/>
          </a:xfrm>
          <a:prstGeom prst="rect">
            <a:avLst/>
          </a:prstGeom>
          <a:noFill/>
          <a:ln w="9525">
            <a:noFill/>
            <a:miter lim="800000"/>
            <a:headEnd/>
            <a:tailEnd/>
          </a:ln>
        </p:spPr>
        <p:txBody>
          <a:bodyPr>
            <a:spAutoFit/>
          </a:bodyPr>
          <a:lstStyle/>
          <a:p>
            <a:r>
              <a:rPr lang="en-US" sz="1400">
                <a:latin typeface="Courier New" pitchFamily="49" charset="0"/>
                <a:cs typeface="Courier New" pitchFamily="49" charset="0"/>
              </a:rPr>
              <a:t>im = ... % “im” should be a gray-scale floating point image</a:t>
            </a:r>
          </a:p>
          <a:p>
            <a:r>
              <a:rPr lang="en-US" sz="1400">
                <a:latin typeface="Courier New" pitchFamily="49" charset="0"/>
                <a:cs typeface="Courier New" pitchFamily="49" charset="0"/>
              </a:rPr>
              <a:t>[imh, imw] = size(im);</a:t>
            </a:r>
          </a:p>
          <a:p>
            <a:r>
              <a:rPr lang="en-US" sz="1400">
                <a:latin typeface="Courier New" pitchFamily="49" charset="0"/>
                <a:cs typeface="Courier New" pitchFamily="49" charset="0"/>
              </a:rPr>
              <a:t>fftsize = 1024; % should be order of 2 (for speed) and include padding</a:t>
            </a:r>
          </a:p>
          <a:p>
            <a:r>
              <a:rPr lang="en-US" sz="1400">
                <a:latin typeface="Courier New" pitchFamily="49" charset="0"/>
                <a:cs typeface="Courier New" pitchFamily="49" charset="0"/>
              </a:rPr>
              <a:t>im_fft = fft2(im, fftsize, fftsize); % </a:t>
            </a:r>
            <a:r>
              <a:rPr lang="en-US" sz="1400" b="1">
                <a:latin typeface="Courier New" pitchFamily="49" charset="0"/>
                <a:cs typeface="Courier New" pitchFamily="49" charset="0"/>
              </a:rPr>
              <a:t>1) fft im with padding</a:t>
            </a:r>
          </a:p>
          <a:p>
            <a:r>
              <a:rPr lang="en-US" sz="1400">
                <a:latin typeface="Courier New" pitchFamily="49" charset="0"/>
                <a:cs typeface="Courier New" pitchFamily="49" charset="0"/>
              </a:rPr>
              <a:t>hs = 50; % filter half-size</a:t>
            </a:r>
          </a:p>
          <a:p>
            <a:r>
              <a:rPr lang="en-US" sz="1400">
                <a:latin typeface="Courier New" pitchFamily="49" charset="0"/>
                <a:cs typeface="Courier New" pitchFamily="49" charset="0"/>
              </a:rPr>
              <a:t>fil = fspecial('gaussian', hs*2+1, 10); </a:t>
            </a:r>
          </a:p>
          <a:p>
            <a:r>
              <a:rPr lang="en-US" sz="1400">
                <a:latin typeface="Courier New" pitchFamily="49" charset="0"/>
                <a:cs typeface="Courier New" pitchFamily="49" charset="0"/>
              </a:rPr>
              <a:t>fil_fft = fft2(fil, fftsize, fftsize); % </a:t>
            </a:r>
            <a:r>
              <a:rPr lang="en-US" sz="1400" b="1">
                <a:latin typeface="Courier New" pitchFamily="49" charset="0"/>
                <a:cs typeface="Courier New" pitchFamily="49" charset="0"/>
              </a:rPr>
              <a:t>2) fft fil, pad to same size as image</a:t>
            </a:r>
          </a:p>
          <a:p>
            <a:r>
              <a:rPr lang="en-US" sz="1400">
                <a:latin typeface="Courier New" pitchFamily="49" charset="0"/>
                <a:cs typeface="Courier New" pitchFamily="49" charset="0"/>
              </a:rPr>
              <a:t>im_fil_fft = im_fft .* fil_fft; % </a:t>
            </a:r>
            <a:r>
              <a:rPr lang="en-US" sz="1400" b="1">
                <a:latin typeface="Courier New" pitchFamily="49" charset="0"/>
                <a:cs typeface="Courier New" pitchFamily="49" charset="0"/>
              </a:rPr>
              <a:t>3)</a:t>
            </a:r>
            <a:r>
              <a:rPr lang="en-US" sz="1400">
                <a:latin typeface="Courier New" pitchFamily="49" charset="0"/>
                <a:cs typeface="Courier New" pitchFamily="49" charset="0"/>
              </a:rPr>
              <a:t> </a:t>
            </a:r>
            <a:r>
              <a:rPr lang="en-US" sz="1400" b="1">
                <a:latin typeface="Courier New" pitchFamily="49" charset="0"/>
                <a:cs typeface="Courier New" pitchFamily="49" charset="0"/>
              </a:rPr>
              <a:t>multiply fft images</a:t>
            </a:r>
          </a:p>
          <a:p>
            <a:r>
              <a:rPr lang="en-US" sz="1400">
                <a:latin typeface="Courier New" pitchFamily="49" charset="0"/>
                <a:cs typeface="Courier New" pitchFamily="49" charset="0"/>
              </a:rPr>
              <a:t>im_fil = ifft2(im_fil_fft); % </a:t>
            </a:r>
            <a:r>
              <a:rPr lang="en-US" sz="1400" b="1">
                <a:latin typeface="Courier New" pitchFamily="49" charset="0"/>
                <a:cs typeface="Courier New" pitchFamily="49" charset="0"/>
              </a:rPr>
              <a:t>4) inverse fft2</a:t>
            </a:r>
            <a:endParaRPr lang="en-US" sz="1400">
              <a:latin typeface="Courier New" pitchFamily="49" charset="0"/>
              <a:cs typeface="Courier New" pitchFamily="49" charset="0"/>
            </a:endParaRPr>
          </a:p>
          <a:p>
            <a:r>
              <a:rPr lang="en-US" sz="1400">
                <a:latin typeface="Courier New" pitchFamily="49" charset="0"/>
                <a:cs typeface="Courier New" pitchFamily="49" charset="0"/>
              </a:rPr>
              <a:t>im_fil = im_fil(1+hs:size(im,1)+hs, 1+hs:size(im, 2)+hs); % </a:t>
            </a:r>
            <a:r>
              <a:rPr lang="en-US" sz="1400" b="1">
                <a:latin typeface="Courier New" pitchFamily="49" charset="0"/>
                <a:cs typeface="Courier New" pitchFamily="49" charset="0"/>
              </a:rPr>
              <a:t>5) remove padding</a:t>
            </a:r>
          </a:p>
        </p:txBody>
      </p:sp>
      <p:sp>
        <p:nvSpPr>
          <p:cNvPr id="34821" name="TextBox 4"/>
          <p:cNvSpPr txBox="1">
            <a:spLocks noChangeArrowheads="1"/>
          </p:cNvSpPr>
          <p:nvPr/>
        </p:nvSpPr>
        <p:spPr bwMode="auto">
          <a:xfrm>
            <a:off x="609600" y="5105400"/>
            <a:ext cx="8077200" cy="304800"/>
          </a:xfrm>
          <a:prstGeom prst="rect">
            <a:avLst/>
          </a:prstGeom>
          <a:noFill/>
          <a:ln w="9525">
            <a:noFill/>
            <a:miter lim="800000"/>
            <a:headEnd/>
            <a:tailEnd/>
          </a:ln>
        </p:spPr>
        <p:txBody>
          <a:bodyPr>
            <a:spAutoFit/>
          </a:bodyPr>
          <a:lstStyle/>
          <a:p>
            <a:r>
              <a:rPr lang="en-US" sz="1400">
                <a:latin typeface="Courier New" pitchFamily="49" charset="0"/>
                <a:cs typeface="Courier New" pitchFamily="49" charset="0"/>
              </a:rPr>
              <a:t>figure(1), imagesc(log(abs(fftshift(im_fft)))), axis image, colormap jet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Questions</a:t>
            </a:r>
          </a:p>
        </p:txBody>
      </p:sp>
      <p:sp>
        <p:nvSpPr>
          <p:cNvPr id="3" name="Content Placeholder 2"/>
          <p:cNvSpPr>
            <a:spLocks noGrp="1"/>
          </p:cNvSpPr>
          <p:nvPr>
            <p:ph idx="1"/>
          </p:nvPr>
        </p:nvSpPr>
        <p:spPr/>
        <p:txBody>
          <a:bodyPr/>
          <a:lstStyle/>
          <a:p>
            <a:pPr>
              <a:buFont typeface="Arial" charset="0"/>
              <a:buNone/>
            </a:pPr>
            <a:r>
              <a:rPr lang="en-US" smtClean="0"/>
              <a:t>	Which has more information, the phase or the magnitude?</a:t>
            </a:r>
          </a:p>
          <a:p>
            <a:pPr>
              <a:buFont typeface="Arial" charset="0"/>
              <a:buNone/>
            </a:pPr>
            <a:endParaRPr lang="en-US" smtClean="0"/>
          </a:p>
          <a:p>
            <a:pPr>
              <a:buFont typeface="Arial" charset="0"/>
              <a:buNone/>
            </a:pPr>
            <a:r>
              <a:rPr lang="en-US" smtClean="0"/>
              <a:t>	What happens if you take the phase from one image and combine it with the magnitude from another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135563"/>
          </a:xfrm>
        </p:spPr>
        <p:txBody>
          <a:bodyPr/>
          <a:lstStyle/>
          <a:p>
            <a:pPr marL="0">
              <a:buFont typeface="Arial" charset="0"/>
              <a:buNone/>
              <a:defRPr/>
            </a:pPr>
            <a:r>
              <a:rPr lang="en-US" b="1" dirty="0" smtClean="0">
                <a:solidFill>
                  <a:schemeClr val="tx2">
                    <a:lumMod val="75000"/>
                  </a:schemeClr>
                </a:solidFill>
              </a:rPr>
              <a:t>Why does the Gaussian give a nice smooth image, but the square filter give edgy artifacts?</a:t>
            </a:r>
            <a:endParaRPr lang="en-US" b="1" dirty="0">
              <a:solidFill>
                <a:schemeClr val="tx2">
                  <a:lumMod val="75000"/>
                </a:schemeClr>
              </a:solidFill>
            </a:endParaRPr>
          </a:p>
        </p:txBody>
      </p:sp>
      <p:pic>
        <p:nvPicPr>
          <p:cNvPr id="36867" name="Picture 4"/>
          <p:cNvPicPr>
            <a:picLocks noChangeAspect="1" noChangeArrowheads="1"/>
          </p:cNvPicPr>
          <p:nvPr/>
        </p:nvPicPr>
        <p:blipFill>
          <a:blip r:embed="rId3" cstate="print"/>
          <a:srcRect/>
          <a:stretch>
            <a:fillRect/>
          </a:stretch>
        </p:blipFill>
        <p:spPr bwMode="auto">
          <a:xfrm>
            <a:off x="4648200" y="2362200"/>
            <a:ext cx="4495800" cy="4495800"/>
          </a:xfrm>
          <a:prstGeom prst="rect">
            <a:avLst/>
          </a:prstGeom>
          <a:noFill/>
          <a:ln w="9525">
            <a:noFill/>
            <a:miter lim="800000"/>
            <a:headEnd/>
            <a:tailEnd/>
          </a:ln>
        </p:spPr>
      </p:pic>
      <p:pic>
        <p:nvPicPr>
          <p:cNvPr id="36868" name="Picture 5"/>
          <p:cNvPicPr>
            <a:picLocks noChangeAspect="1" noChangeArrowheads="1"/>
          </p:cNvPicPr>
          <p:nvPr/>
        </p:nvPicPr>
        <p:blipFill>
          <a:blip r:embed="rId4" cstate="print"/>
          <a:srcRect/>
          <a:stretch>
            <a:fillRect/>
          </a:stretch>
        </p:blipFill>
        <p:spPr bwMode="auto">
          <a:xfrm>
            <a:off x="6781800" y="1981200"/>
            <a:ext cx="317500" cy="317500"/>
          </a:xfrm>
          <a:prstGeom prst="rect">
            <a:avLst/>
          </a:prstGeom>
          <a:noFill/>
          <a:ln w="9525">
            <a:noFill/>
            <a:miter lim="800000"/>
            <a:headEnd/>
            <a:tailEnd/>
          </a:ln>
        </p:spPr>
      </p:pic>
      <p:pic>
        <p:nvPicPr>
          <p:cNvPr id="36869" name="Picture 4"/>
          <p:cNvPicPr>
            <a:picLocks noChangeAspect="1" noChangeArrowheads="1"/>
          </p:cNvPicPr>
          <p:nvPr/>
        </p:nvPicPr>
        <p:blipFill>
          <a:blip r:embed="rId5" cstate="print"/>
          <a:srcRect/>
          <a:stretch>
            <a:fillRect/>
          </a:stretch>
        </p:blipFill>
        <p:spPr bwMode="auto">
          <a:xfrm>
            <a:off x="0" y="2362200"/>
            <a:ext cx="4495800" cy="4495800"/>
          </a:xfrm>
          <a:prstGeom prst="rect">
            <a:avLst/>
          </a:prstGeom>
          <a:noFill/>
          <a:ln w="9525">
            <a:noFill/>
            <a:miter lim="800000"/>
            <a:headEnd/>
            <a:tailEnd/>
          </a:ln>
        </p:spPr>
      </p:pic>
      <p:pic>
        <p:nvPicPr>
          <p:cNvPr id="36870" name="Picture 5"/>
          <p:cNvPicPr>
            <a:picLocks noChangeAspect="1" noChangeArrowheads="1"/>
          </p:cNvPicPr>
          <p:nvPr/>
        </p:nvPicPr>
        <p:blipFill>
          <a:blip r:embed="rId6" cstate="print"/>
          <a:srcRect/>
          <a:stretch>
            <a:fillRect/>
          </a:stretch>
        </p:blipFill>
        <p:spPr bwMode="auto">
          <a:xfrm>
            <a:off x="2057400" y="1981200"/>
            <a:ext cx="317500" cy="317500"/>
          </a:xfrm>
          <a:prstGeom prst="rect">
            <a:avLst/>
          </a:prstGeom>
          <a:noFill/>
          <a:ln w="9525">
            <a:noFill/>
            <a:miter lim="800000"/>
            <a:headEnd/>
            <a:tailEnd/>
          </a:ln>
        </p:spPr>
      </p:pic>
      <p:sp>
        <p:nvSpPr>
          <p:cNvPr id="36871" name="TextBox 7"/>
          <p:cNvSpPr txBox="1">
            <a:spLocks noChangeArrowheads="1"/>
          </p:cNvSpPr>
          <p:nvPr/>
        </p:nvSpPr>
        <p:spPr bwMode="auto">
          <a:xfrm>
            <a:off x="0" y="1981200"/>
            <a:ext cx="1158875" cy="369888"/>
          </a:xfrm>
          <a:prstGeom prst="rect">
            <a:avLst/>
          </a:prstGeom>
          <a:noFill/>
          <a:ln w="9525">
            <a:noFill/>
            <a:miter lim="800000"/>
            <a:headEnd/>
            <a:tailEnd/>
          </a:ln>
        </p:spPr>
        <p:txBody>
          <a:bodyPr wrap="none">
            <a:spAutoFit/>
          </a:bodyPr>
          <a:lstStyle/>
          <a:p>
            <a:r>
              <a:rPr lang="en-US"/>
              <a:t>Gaussian</a:t>
            </a:r>
          </a:p>
        </p:txBody>
      </p:sp>
      <p:sp>
        <p:nvSpPr>
          <p:cNvPr id="36872" name="TextBox 8"/>
          <p:cNvSpPr txBox="1">
            <a:spLocks noChangeArrowheads="1"/>
          </p:cNvSpPr>
          <p:nvPr/>
        </p:nvSpPr>
        <p:spPr bwMode="auto">
          <a:xfrm>
            <a:off x="4648200" y="1981200"/>
            <a:ext cx="1082675" cy="369888"/>
          </a:xfrm>
          <a:prstGeom prst="rect">
            <a:avLst/>
          </a:prstGeom>
          <a:noFill/>
          <a:ln w="9525">
            <a:noFill/>
            <a:miter lim="800000"/>
            <a:headEnd/>
            <a:tailEnd/>
          </a:ln>
        </p:spPr>
        <p:txBody>
          <a:bodyPr wrap="none">
            <a:spAutoFit/>
          </a:bodyPr>
          <a:lstStyle/>
          <a:p>
            <a:r>
              <a:rPr lang="en-US"/>
              <a:t>Box filter</a:t>
            </a:r>
          </a:p>
        </p:txBody>
      </p:sp>
      <p:sp>
        <p:nvSpPr>
          <p:cNvPr id="36873" name="TextBox 9"/>
          <p:cNvSpPr txBox="1">
            <a:spLocks noChangeArrowheads="1"/>
          </p:cNvSpPr>
          <p:nvPr/>
        </p:nvSpPr>
        <p:spPr bwMode="auto">
          <a:xfrm>
            <a:off x="3352800" y="0"/>
            <a:ext cx="1641475" cy="584200"/>
          </a:xfrm>
          <a:prstGeom prst="rect">
            <a:avLst/>
          </a:prstGeom>
          <a:noFill/>
          <a:ln w="9525">
            <a:noFill/>
            <a:miter lim="800000"/>
            <a:headEnd/>
            <a:tailEnd/>
          </a:ln>
        </p:spPr>
        <p:txBody>
          <a:bodyPr wrap="none">
            <a:spAutoFit/>
          </a:bodyPr>
          <a:lstStyle/>
          <a:p>
            <a:r>
              <a:rPr lang="en-US" sz="3200"/>
              <a:t>Filtering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t="10001" b="3999"/>
          <a:stretch>
            <a:fillRect/>
          </a:stretch>
        </p:blipFill>
        <p:spPr bwMode="auto">
          <a:xfrm>
            <a:off x="0" y="2133600"/>
            <a:ext cx="8978900" cy="4343400"/>
          </a:xfrm>
          <a:prstGeom prst="rect">
            <a:avLst/>
          </a:prstGeom>
          <a:noFill/>
          <a:ln w="9525">
            <a:noFill/>
            <a:miter lim="800000"/>
            <a:headEnd/>
            <a:tailEnd/>
          </a:ln>
        </p:spPr>
      </p:pic>
      <p:sp>
        <p:nvSpPr>
          <p:cNvPr id="37891" name="TextBox 7"/>
          <p:cNvSpPr txBox="1">
            <a:spLocks noChangeArrowheads="1"/>
          </p:cNvSpPr>
          <p:nvPr/>
        </p:nvSpPr>
        <p:spPr bwMode="auto">
          <a:xfrm>
            <a:off x="3657600" y="1524000"/>
            <a:ext cx="1485900" cy="461963"/>
          </a:xfrm>
          <a:prstGeom prst="rect">
            <a:avLst/>
          </a:prstGeom>
          <a:noFill/>
          <a:ln w="9525">
            <a:noFill/>
            <a:miter lim="800000"/>
            <a:headEnd/>
            <a:tailEnd/>
          </a:ln>
        </p:spPr>
        <p:txBody>
          <a:bodyPr wrap="none">
            <a:spAutoFit/>
          </a:bodyPr>
          <a:lstStyle/>
          <a:p>
            <a:r>
              <a:rPr lang="en-US" sz="2400"/>
              <a:t>Gaussian</a:t>
            </a:r>
          </a:p>
        </p:txBody>
      </p:sp>
      <p:sp>
        <p:nvSpPr>
          <p:cNvPr id="37892" name="Content Placeholder 8"/>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cstate="print"/>
          <a:srcRect l="4601" t="9814" r="3384" b="5122"/>
          <a:stretch>
            <a:fillRect/>
          </a:stretch>
        </p:blipFill>
        <p:spPr bwMode="auto">
          <a:xfrm>
            <a:off x="228600" y="2133600"/>
            <a:ext cx="8686800" cy="4516438"/>
          </a:xfrm>
          <a:prstGeom prst="rect">
            <a:avLst/>
          </a:prstGeom>
          <a:noFill/>
          <a:ln w="9525">
            <a:noFill/>
            <a:miter lim="800000"/>
            <a:headEnd/>
            <a:tailEnd/>
          </a:ln>
        </p:spPr>
      </p:pic>
      <p:sp>
        <p:nvSpPr>
          <p:cNvPr id="38915" name="TextBox 7"/>
          <p:cNvSpPr txBox="1">
            <a:spLocks noChangeArrowheads="1"/>
          </p:cNvSpPr>
          <p:nvPr/>
        </p:nvSpPr>
        <p:spPr bwMode="auto">
          <a:xfrm>
            <a:off x="3657600" y="1524000"/>
            <a:ext cx="1484313" cy="461963"/>
          </a:xfrm>
          <a:prstGeom prst="rect">
            <a:avLst/>
          </a:prstGeom>
          <a:noFill/>
          <a:ln w="9525">
            <a:noFill/>
            <a:miter lim="800000"/>
            <a:headEnd/>
            <a:tailEnd/>
          </a:ln>
        </p:spPr>
        <p:txBody>
          <a:bodyPr wrap="none">
            <a:spAutoFit/>
          </a:bodyPr>
          <a:lstStyle/>
          <a:p>
            <a:r>
              <a:rPr lang="en-US" sz="2400"/>
              <a:t>Box Filter</a:t>
            </a:r>
          </a:p>
        </p:txBody>
      </p:sp>
      <p:sp>
        <p:nvSpPr>
          <p:cNvPr id="38916" name="Content Placeholder 8"/>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0" name="TextBox 18"/>
          <p:cNvSpPr txBox="1">
            <a:spLocks noChangeArrowheads="1"/>
          </p:cNvSpPr>
          <p:nvPr/>
        </p:nvSpPr>
        <p:spPr bwMode="auto">
          <a:xfrm>
            <a:off x="4422775" y="6550025"/>
            <a:ext cx="4721225" cy="307975"/>
          </a:xfrm>
          <a:prstGeom prst="rect">
            <a:avLst/>
          </a:prstGeom>
          <a:noFill/>
          <a:ln w="9525">
            <a:noFill/>
            <a:miter lim="800000"/>
            <a:headEnd/>
            <a:tailEnd/>
          </a:ln>
        </p:spPr>
        <p:txBody>
          <a:bodyPr wrap="none">
            <a:spAutoFit/>
          </a:bodyPr>
          <a:lstStyle/>
          <a:p>
            <a:r>
              <a:rPr lang="en-US" sz="1400"/>
              <a:t>Image: </a:t>
            </a:r>
            <a:r>
              <a:rPr lang="en-US" sz="1400">
                <a:hlinkClick r:id="rId2"/>
              </a:rPr>
              <a:t>http://www.flickr.com/photos/igorms/136916757/ </a:t>
            </a:r>
            <a:endParaRPr lang="en-US" sz="1400"/>
          </a:p>
        </p:txBody>
      </p:sp>
      <p:pic>
        <p:nvPicPr>
          <p:cNvPr id="39941" name="Picture 4" descr="http://farm1.static.flickr.com/47/136916757_8237b4a9fb.jpg"/>
          <p:cNvPicPr>
            <a:picLocks noChangeAspect="1" noChangeArrowheads="1"/>
          </p:cNvPicPr>
          <p:nvPr/>
        </p:nvPicPr>
        <p:blipFill>
          <a:blip r:embed="rId3" cstate="print"/>
          <a:srcRect/>
          <a:stretch>
            <a:fillRect/>
          </a:stretch>
        </p:blipFill>
        <p:spPr bwMode="auto">
          <a:xfrm>
            <a:off x="457200" y="2667000"/>
            <a:ext cx="4762500" cy="3162300"/>
          </a:xfrm>
          <a:prstGeom prst="rect">
            <a:avLst/>
          </a:prstGeom>
          <a:noFill/>
          <a:ln w="9525">
            <a:noFill/>
            <a:miter lim="800000"/>
            <a:headEnd/>
            <a:tailEnd/>
          </a:ln>
        </p:spPr>
      </p:pic>
      <p:pic>
        <p:nvPicPr>
          <p:cNvPr id="39942" name="Picture 4" descr="http://farm1.static.flickr.com/47/136916757_8237b4a9fb.jpg"/>
          <p:cNvPicPr>
            <a:picLocks noChangeAspect="1" noChangeArrowheads="1"/>
          </p:cNvPicPr>
          <p:nvPr/>
        </p:nvPicPr>
        <p:blipFill>
          <a:blip r:embed="rId4" cstate="print"/>
          <a:srcRect/>
          <a:stretch>
            <a:fillRect/>
          </a:stretch>
        </p:blipFill>
        <p:spPr bwMode="auto">
          <a:xfrm>
            <a:off x="6400800" y="3657600"/>
            <a:ext cx="2008188" cy="1333500"/>
          </a:xfrm>
          <a:prstGeom prst="rect">
            <a:avLst/>
          </a:prstGeom>
          <a:noFill/>
          <a:ln w="9525">
            <a:noFill/>
            <a:miter lim="800000"/>
            <a:headEnd/>
            <a:tailEnd/>
          </a:ln>
        </p:spPr>
      </p:pic>
      <p:sp>
        <p:nvSpPr>
          <p:cNvPr id="39943" name="TextBox 6"/>
          <p:cNvSpPr txBox="1">
            <a:spLocks noChangeArrowheads="1"/>
          </p:cNvSpPr>
          <p:nvPr/>
        </p:nvSpPr>
        <p:spPr bwMode="auto">
          <a:xfrm>
            <a:off x="3352800" y="0"/>
            <a:ext cx="1893888" cy="584200"/>
          </a:xfrm>
          <a:prstGeom prst="rect">
            <a:avLst/>
          </a:prstGeom>
          <a:noFill/>
          <a:ln w="9525">
            <a:noFill/>
            <a:miter lim="800000"/>
            <a:headEnd/>
            <a:tailEnd/>
          </a:ln>
        </p:spPr>
        <p:txBody>
          <a:bodyPr wrap="none">
            <a:spAutoFit/>
          </a:bodyPr>
          <a:lstStyle/>
          <a:p>
            <a:r>
              <a:rPr lang="en-US" sz="3200"/>
              <a:t>Sampling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8"/>
          <p:cNvSpPr txBox="1">
            <a:spLocks noChangeArrowheads="1"/>
          </p:cNvSpPr>
          <p:nvPr/>
        </p:nvSpPr>
        <p:spPr bwMode="auto">
          <a:xfrm>
            <a:off x="304800" y="5715000"/>
            <a:ext cx="4462463" cy="1066800"/>
          </a:xfrm>
          <a:prstGeom prst="rect">
            <a:avLst/>
          </a:prstGeom>
          <a:noFill/>
          <a:ln w="9525">
            <a:noFill/>
            <a:miter lim="800000"/>
            <a:headEnd/>
            <a:tailEnd/>
          </a:ln>
        </p:spPr>
        <p:txBody>
          <a:bodyPr>
            <a:spAutoFit/>
          </a:bodyPr>
          <a:lstStyle/>
          <a:p>
            <a:pPr eaLnBrk="0" hangingPunct="0"/>
            <a:r>
              <a:rPr lang="en-US" sz="2000"/>
              <a:t>Throw away every other row and column to create a </a:t>
            </a:r>
            <a:r>
              <a:rPr lang="en-US"/>
              <a:t>1/2</a:t>
            </a:r>
            <a:r>
              <a:rPr lang="en-US" sz="2000"/>
              <a:t> size image</a:t>
            </a:r>
          </a:p>
          <a:p>
            <a:pPr lvl="1" eaLnBrk="0" hangingPunct="0"/>
            <a:endParaRPr lang="en-US" sz="2000" i="1"/>
          </a:p>
        </p:txBody>
      </p:sp>
      <p:pic>
        <p:nvPicPr>
          <p:cNvPr id="40963" name="Picture 12"/>
          <p:cNvPicPr>
            <a:picLocks noChangeAspect="1" noChangeArrowheads="1"/>
          </p:cNvPicPr>
          <p:nvPr/>
        </p:nvPicPr>
        <p:blipFill>
          <a:blip r:embed="rId2" cstate="print"/>
          <a:srcRect/>
          <a:stretch>
            <a:fillRect/>
          </a:stretch>
        </p:blipFill>
        <p:spPr bwMode="auto">
          <a:xfrm>
            <a:off x="385763" y="1676400"/>
            <a:ext cx="4491037" cy="3884613"/>
          </a:xfrm>
          <a:prstGeom prst="rect">
            <a:avLst/>
          </a:prstGeom>
          <a:noFill/>
          <a:ln w="9525">
            <a:noFill/>
            <a:miter lim="800000"/>
            <a:headEnd/>
            <a:tailEnd/>
          </a:ln>
        </p:spPr>
      </p:pic>
      <p:pic>
        <p:nvPicPr>
          <p:cNvPr id="343053" name="Picture 13"/>
          <p:cNvPicPr>
            <a:picLocks noChangeAspect="1" noChangeArrowheads="1"/>
          </p:cNvPicPr>
          <p:nvPr/>
        </p:nvPicPr>
        <p:blipFill>
          <a:blip r:embed="rId2" cstate="print"/>
          <a:srcRect/>
          <a:stretch>
            <a:fillRect/>
          </a:stretch>
        </p:blipFill>
        <p:spPr bwMode="auto">
          <a:xfrm>
            <a:off x="6165850" y="2590800"/>
            <a:ext cx="2444750" cy="2114550"/>
          </a:xfrm>
          <a:prstGeom prst="rect">
            <a:avLst/>
          </a:prstGeom>
          <a:noFill/>
          <a:ln w="9525">
            <a:noFill/>
            <a:miter lim="800000"/>
            <a:headEnd/>
            <a:tailEnd/>
          </a:ln>
        </p:spPr>
      </p:pic>
      <p:grpSp>
        <p:nvGrpSpPr>
          <p:cNvPr id="2" name="Group 174"/>
          <p:cNvGrpSpPr>
            <a:grpSpLocks/>
          </p:cNvGrpSpPr>
          <p:nvPr/>
        </p:nvGrpSpPr>
        <p:grpSpPr bwMode="auto">
          <a:xfrm>
            <a:off x="392113" y="1676400"/>
            <a:ext cx="4343400" cy="3581400"/>
            <a:chOff x="48" y="1056"/>
            <a:chExt cx="2736" cy="2256"/>
          </a:xfrm>
        </p:grpSpPr>
        <p:grpSp>
          <p:nvGrpSpPr>
            <p:cNvPr id="40968" name="Group 30"/>
            <p:cNvGrpSpPr>
              <a:grpSpLocks/>
            </p:cNvGrpSpPr>
            <p:nvPr/>
          </p:nvGrpSpPr>
          <p:grpSpPr bwMode="auto">
            <a:xfrm>
              <a:off x="48" y="1056"/>
              <a:ext cx="2736" cy="96"/>
              <a:chOff x="48" y="1056"/>
              <a:chExt cx="2736" cy="96"/>
            </a:xfrm>
          </p:grpSpPr>
          <p:sp>
            <p:nvSpPr>
              <p:cNvPr id="41086" name="Oval 16"/>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7" name="Oval 17"/>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8" name="Oval 18"/>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9" name="Oval 19"/>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0" name="Oval 21"/>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1" name="Oval 22"/>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2" name="Oval 23"/>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3" name="Oval 24"/>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4" name="Oval 25"/>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5" name="Oval 26"/>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6" name="Oval 27"/>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7" name="Oval 29"/>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69" name="Group 31"/>
            <p:cNvGrpSpPr>
              <a:grpSpLocks/>
            </p:cNvGrpSpPr>
            <p:nvPr/>
          </p:nvGrpSpPr>
          <p:grpSpPr bwMode="auto">
            <a:xfrm>
              <a:off x="48" y="1296"/>
              <a:ext cx="2736" cy="96"/>
              <a:chOff x="48" y="1056"/>
              <a:chExt cx="2736" cy="96"/>
            </a:xfrm>
          </p:grpSpPr>
          <p:sp>
            <p:nvSpPr>
              <p:cNvPr id="41074" name="Oval 32"/>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5" name="Oval 33"/>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6" name="Oval 34"/>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7" name="Oval 35"/>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8" name="Oval 36"/>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9" name="Oval 37"/>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0" name="Oval 38"/>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1" name="Oval 39"/>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2" name="Oval 40"/>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3" name="Oval 41"/>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4" name="Oval 42"/>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5" name="Oval 43"/>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0" name="Group 44"/>
            <p:cNvGrpSpPr>
              <a:grpSpLocks/>
            </p:cNvGrpSpPr>
            <p:nvPr/>
          </p:nvGrpSpPr>
          <p:grpSpPr bwMode="auto">
            <a:xfrm>
              <a:off x="48" y="1536"/>
              <a:ext cx="2736" cy="96"/>
              <a:chOff x="48" y="1056"/>
              <a:chExt cx="2736" cy="96"/>
            </a:xfrm>
          </p:grpSpPr>
          <p:sp>
            <p:nvSpPr>
              <p:cNvPr id="41062" name="Oval 45"/>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3" name="Oval 46"/>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4" name="Oval 47"/>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5" name="Oval 48"/>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6" name="Oval 49"/>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7" name="Oval 50"/>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8" name="Oval 51"/>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9" name="Oval 52"/>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0" name="Oval 53"/>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1" name="Oval 54"/>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2" name="Oval 55"/>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3" name="Oval 56"/>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1" name="Group 57"/>
            <p:cNvGrpSpPr>
              <a:grpSpLocks/>
            </p:cNvGrpSpPr>
            <p:nvPr/>
          </p:nvGrpSpPr>
          <p:grpSpPr bwMode="auto">
            <a:xfrm>
              <a:off x="48" y="1776"/>
              <a:ext cx="2736" cy="96"/>
              <a:chOff x="48" y="1056"/>
              <a:chExt cx="2736" cy="96"/>
            </a:xfrm>
          </p:grpSpPr>
          <p:sp>
            <p:nvSpPr>
              <p:cNvPr id="41050" name="Oval 58"/>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1" name="Oval 59"/>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2" name="Oval 60"/>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3" name="Oval 61"/>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4" name="Oval 62"/>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5" name="Oval 63"/>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6" name="Oval 64"/>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7" name="Oval 65"/>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8" name="Oval 66"/>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9" name="Oval 67"/>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0" name="Oval 68"/>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1" name="Oval 69"/>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2" name="Group 70"/>
            <p:cNvGrpSpPr>
              <a:grpSpLocks/>
            </p:cNvGrpSpPr>
            <p:nvPr/>
          </p:nvGrpSpPr>
          <p:grpSpPr bwMode="auto">
            <a:xfrm>
              <a:off x="48" y="2016"/>
              <a:ext cx="2736" cy="96"/>
              <a:chOff x="48" y="1056"/>
              <a:chExt cx="2736" cy="96"/>
            </a:xfrm>
          </p:grpSpPr>
          <p:sp>
            <p:nvSpPr>
              <p:cNvPr id="41038" name="Oval 71"/>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9" name="Oval 72"/>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0" name="Oval 73"/>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1" name="Oval 74"/>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2" name="Oval 75"/>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3" name="Oval 76"/>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4" name="Oval 77"/>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5" name="Oval 78"/>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6" name="Oval 79"/>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7" name="Oval 80"/>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8" name="Oval 81"/>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9" name="Oval 82"/>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3" name="Group 83"/>
            <p:cNvGrpSpPr>
              <a:grpSpLocks/>
            </p:cNvGrpSpPr>
            <p:nvPr/>
          </p:nvGrpSpPr>
          <p:grpSpPr bwMode="auto">
            <a:xfrm>
              <a:off x="48" y="2256"/>
              <a:ext cx="2736" cy="96"/>
              <a:chOff x="48" y="1056"/>
              <a:chExt cx="2736" cy="96"/>
            </a:xfrm>
          </p:grpSpPr>
          <p:sp>
            <p:nvSpPr>
              <p:cNvPr id="41026" name="Oval 84"/>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7" name="Oval 85"/>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8" name="Oval 86"/>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9" name="Oval 87"/>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0" name="Oval 88"/>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1" name="Oval 89"/>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2" name="Oval 90"/>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3" name="Oval 91"/>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4" name="Oval 92"/>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5" name="Oval 93"/>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6" name="Oval 94"/>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7" name="Oval 95"/>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4" name="Group 96"/>
            <p:cNvGrpSpPr>
              <a:grpSpLocks/>
            </p:cNvGrpSpPr>
            <p:nvPr/>
          </p:nvGrpSpPr>
          <p:grpSpPr bwMode="auto">
            <a:xfrm>
              <a:off x="48" y="2496"/>
              <a:ext cx="2736" cy="96"/>
              <a:chOff x="48" y="1056"/>
              <a:chExt cx="2736" cy="96"/>
            </a:xfrm>
          </p:grpSpPr>
          <p:sp>
            <p:nvSpPr>
              <p:cNvPr id="41014" name="Oval 97"/>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5" name="Oval 98"/>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6" name="Oval 99"/>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7" name="Oval 100"/>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8" name="Oval 101"/>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9" name="Oval 102"/>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0" name="Oval 103"/>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1" name="Oval 104"/>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2" name="Oval 105"/>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3" name="Oval 106"/>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4" name="Oval 107"/>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5" name="Oval 108"/>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5" name="Group 109"/>
            <p:cNvGrpSpPr>
              <a:grpSpLocks/>
            </p:cNvGrpSpPr>
            <p:nvPr/>
          </p:nvGrpSpPr>
          <p:grpSpPr bwMode="auto">
            <a:xfrm>
              <a:off x="48" y="2736"/>
              <a:ext cx="2736" cy="96"/>
              <a:chOff x="48" y="1056"/>
              <a:chExt cx="2736" cy="96"/>
            </a:xfrm>
          </p:grpSpPr>
          <p:sp>
            <p:nvSpPr>
              <p:cNvPr id="41002" name="Oval 110"/>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3" name="Oval 111"/>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4" name="Oval 112"/>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5" name="Oval 113"/>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6" name="Oval 114"/>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7" name="Oval 115"/>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8" name="Oval 116"/>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9" name="Oval 117"/>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0" name="Oval 118"/>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1" name="Oval 119"/>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2" name="Oval 120"/>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3" name="Oval 121"/>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6" name="Group 122"/>
            <p:cNvGrpSpPr>
              <a:grpSpLocks/>
            </p:cNvGrpSpPr>
            <p:nvPr/>
          </p:nvGrpSpPr>
          <p:grpSpPr bwMode="auto">
            <a:xfrm>
              <a:off x="48" y="2976"/>
              <a:ext cx="2736" cy="96"/>
              <a:chOff x="48" y="1056"/>
              <a:chExt cx="2736" cy="96"/>
            </a:xfrm>
          </p:grpSpPr>
          <p:sp>
            <p:nvSpPr>
              <p:cNvPr id="40990" name="Oval 123"/>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1" name="Oval 124"/>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2" name="Oval 125"/>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3" name="Oval 126"/>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4" name="Oval 127"/>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5" name="Oval 128"/>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6" name="Oval 129"/>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7" name="Oval 130"/>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8" name="Oval 131"/>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9" name="Oval 132"/>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0" name="Oval 133"/>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1" name="Oval 134"/>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7" name="Group 135"/>
            <p:cNvGrpSpPr>
              <a:grpSpLocks/>
            </p:cNvGrpSpPr>
            <p:nvPr/>
          </p:nvGrpSpPr>
          <p:grpSpPr bwMode="auto">
            <a:xfrm>
              <a:off x="48" y="3216"/>
              <a:ext cx="2736" cy="96"/>
              <a:chOff x="48" y="1056"/>
              <a:chExt cx="2736" cy="96"/>
            </a:xfrm>
          </p:grpSpPr>
          <p:sp>
            <p:nvSpPr>
              <p:cNvPr id="40978" name="Oval 136"/>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79" name="Oval 137"/>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0" name="Oval 138"/>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1" name="Oval 139"/>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2" name="Oval 140"/>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3" name="Oval 141"/>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4" name="Oval 142"/>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5" name="Oval 143"/>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6" name="Oval 144"/>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7" name="Oval 145"/>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8" name="Oval 146"/>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9" name="Oval 147"/>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sp>
        <p:nvSpPr>
          <p:cNvPr id="343215" name="Line 175"/>
          <p:cNvSpPr>
            <a:spLocks noChangeShapeType="1"/>
          </p:cNvSpPr>
          <p:nvPr/>
        </p:nvSpPr>
        <p:spPr bwMode="auto">
          <a:xfrm>
            <a:off x="5181600" y="3733800"/>
            <a:ext cx="533400" cy="0"/>
          </a:xfrm>
          <a:prstGeom prst="line">
            <a:avLst/>
          </a:prstGeom>
          <a:noFill/>
          <a:ln w="63500">
            <a:solidFill>
              <a:srgbClr val="FF0000"/>
            </a:solidFill>
            <a:round/>
            <a:headEnd/>
            <a:tailEnd type="triangle" w="med" len="med"/>
          </a:ln>
        </p:spPr>
        <p:txBody>
          <a:bodyPr/>
          <a:lstStyle/>
          <a:p>
            <a:endParaRPr lang="en-US"/>
          </a:p>
        </p:txBody>
      </p:sp>
      <p:sp>
        <p:nvSpPr>
          <p:cNvPr id="141" name="Title 1"/>
          <p:cNvSpPr txBox="1">
            <a:spLocks/>
          </p:cNvSpPr>
          <p:nvPr/>
        </p:nvSpPr>
        <p:spPr>
          <a:xfrm>
            <a:off x="457200" y="0"/>
            <a:ext cx="8229600" cy="914400"/>
          </a:xfrm>
          <a:prstGeom prst="rect">
            <a:avLst/>
          </a:prstGeom>
        </p:spPr>
        <p:txBody>
          <a:bodyPr anchor="ctr"/>
          <a:lstStyle/>
          <a:p>
            <a:pPr eaLnBrk="0" hangingPunct="0">
              <a:defRPr/>
            </a:pPr>
            <a:r>
              <a:rPr lang="en-US" sz="4000" dirty="0" err="1">
                <a:latin typeface="+mj-lt"/>
                <a:ea typeface="+mj-ea"/>
                <a:cs typeface="+mj-cs"/>
              </a:rPr>
              <a:t>Subsampling</a:t>
            </a:r>
            <a:r>
              <a:rPr lang="en-US" sz="4000" dirty="0">
                <a:latin typeface="+mj-lt"/>
                <a:ea typeface="+mj-ea"/>
                <a:cs typeface="+mj-cs"/>
              </a:rPr>
              <a:t> by a factor of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432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3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2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p:txBody>
          <a:bodyPr/>
          <a:lstStyle/>
          <a:p>
            <a:pPr eaLnBrk="1" hangingPunct="1"/>
            <a:r>
              <a:rPr lang="en-US" sz="2800" smtClean="0"/>
              <a:t>1D example (sinewave):</a:t>
            </a:r>
          </a:p>
        </p:txBody>
      </p:sp>
      <p:pic>
        <p:nvPicPr>
          <p:cNvPr id="41987" name="Picture 4" descr="sine-sample-4"/>
          <p:cNvPicPr>
            <a:picLocks noChangeAspect="1" noChangeArrowheads="1"/>
          </p:cNvPicPr>
          <p:nvPr/>
        </p:nvPicPr>
        <p:blipFill>
          <a:blip r:embed="rId3" cstate="print"/>
          <a:srcRect/>
          <a:stretch>
            <a:fillRect/>
          </a:stretch>
        </p:blipFill>
        <p:spPr bwMode="auto">
          <a:xfrm>
            <a:off x="762000" y="2743200"/>
            <a:ext cx="7199313" cy="1811338"/>
          </a:xfrm>
          <a:prstGeom prst="rect">
            <a:avLst/>
          </a:prstGeom>
          <a:noFill/>
          <a:ln w="9525">
            <a:noFill/>
            <a:miter lim="800000"/>
            <a:headEnd/>
            <a:tailEnd/>
          </a:ln>
        </p:spPr>
      </p:pic>
      <p:sp>
        <p:nvSpPr>
          <p:cNvPr id="41988" name="Text Box 5"/>
          <p:cNvSpPr txBox="1">
            <a:spLocks noChangeArrowheads="1"/>
          </p:cNvSpPr>
          <p:nvPr/>
        </p:nvSpPr>
        <p:spPr bwMode="auto">
          <a:xfrm>
            <a:off x="7391400" y="6477000"/>
            <a:ext cx="1689100" cy="274638"/>
          </a:xfrm>
          <a:prstGeom prst="rect">
            <a:avLst/>
          </a:prstGeom>
          <a:solidFill>
            <a:schemeClr val="bg1"/>
          </a:solidFill>
          <a:ln w="9525">
            <a:noFill/>
            <a:miter lim="800000"/>
            <a:headEnd/>
            <a:tailEnd/>
          </a:ln>
        </p:spPr>
        <p:txBody>
          <a:bodyPr>
            <a:spAutoFit/>
          </a:bodyPr>
          <a:lstStyle/>
          <a:p>
            <a:pPr eaLnBrk="0" hangingPunct="0"/>
            <a:r>
              <a:rPr lang="en-US" sz="1200"/>
              <a:t>Source: S. Marschner</a:t>
            </a:r>
          </a:p>
        </p:txBody>
      </p:sp>
      <p:sp>
        <p:nvSpPr>
          <p:cNvPr id="41989"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Today’s Class</a:t>
            </a:r>
          </a:p>
        </p:txBody>
      </p:sp>
      <p:sp>
        <p:nvSpPr>
          <p:cNvPr id="11267" name="Content Placeholder 2"/>
          <p:cNvSpPr>
            <a:spLocks noGrp="1"/>
          </p:cNvSpPr>
          <p:nvPr>
            <p:ph idx="1"/>
          </p:nvPr>
        </p:nvSpPr>
        <p:spPr/>
        <p:txBody>
          <a:bodyPr/>
          <a:lstStyle/>
          <a:p>
            <a:endParaRPr lang="en-US" dirty="0" smtClean="0"/>
          </a:p>
          <a:p>
            <a:r>
              <a:rPr lang="en-US" dirty="0" smtClean="0"/>
              <a:t>Fourier transform and frequency domain</a:t>
            </a:r>
          </a:p>
          <a:p>
            <a:pPr lvl="1"/>
            <a:r>
              <a:rPr lang="en-US" dirty="0" smtClean="0"/>
              <a:t>Frequency view of filtering</a:t>
            </a:r>
          </a:p>
          <a:p>
            <a:pPr lvl="1"/>
            <a:r>
              <a:rPr lang="en-US" dirty="0" smtClean="0"/>
              <a:t>Hybrid images</a:t>
            </a:r>
            <a:endParaRPr lang="en-US" dirty="0" smtClean="0"/>
          </a:p>
          <a:p>
            <a:pPr lvl="1"/>
            <a:r>
              <a:rPr lang="en-US" dirty="0" smtClean="0"/>
              <a:t>Sampling</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sine-sample-5"/>
          <p:cNvPicPr>
            <a:picLocks noChangeAspect="1" noChangeArrowheads="1"/>
          </p:cNvPicPr>
          <p:nvPr/>
        </p:nvPicPr>
        <p:blipFill>
          <a:blip r:embed="rId3" cstate="print"/>
          <a:srcRect/>
          <a:stretch>
            <a:fillRect/>
          </a:stretch>
        </p:blipFill>
        <p:spPr bwMode="auto">
          <a:xfrm>
            <a:off x="838200" y="2743200"/>
            <a:ext cx="7199313" cy="1811338"/>
          </a:xfrm>
          <a:prstGeom prst="rect">
            <a:avLst/>
          </a:prstGeom>
          <a:noFill/>
          <a:ln w="9525">
            <a:noFill/>
            <a:miter lim="800000"/>
            <a:headEnd/>
            <a:tailEnd/>
          </a:ln>
        </p:spPr>
      </p:pic>
      <p:sp>
        <p:nvSpPr>
          <p:cNvPr id="43011" name="Text Box 6"/>
          <p:cNvSpPr txBox="1">
            <a:spLocks noChangeArrowheads="1"/>
          </p:cNvSpPr>
          <p:nvPr/>
        </p:nvSpPr>
        <p:spPr bwMode="auto">
          <a:xfrm>
            <a:off x="7391400" y="6477000"/>
            <a:ext cx="1689100" cy="274638"/>
          </a:xfrm>
          <a:prstGeom prst="rect">
            <a:avLst/>
          </a:prstGeom>
          <a:solidFill>
            <a:schemeClr val="bg1"/>
          </a:solidFill>
          <a:ln w="9525">
            <a:noFill/>
            <a:miter lim="800000"/>
            <a:headEnd/>
            <a:tailEnd/>
          </a:ln>
        </p:spPr>
        <p:txBody>
          <a:bodyPr>
            <a:spAutoFit/>
          </a:bodyPr>
          <a:lstStyle/>
          <a:p>
            <a:pPr eaLnBrk="0" hangingPunct="0"/>
            <a:r>
              <a:rPr lang="en-US" sz="1200"/>
              <a:t>Source: S. Marschner</a:t>
            </a:r>
          </a:p>
        </p:txBody>
      </p:sp>
      <p:sp>
        <p:nvSpPr>
          <p:cNvPr id="43012" name="Rectangle 10"/>
          <p:cNvSpPr>
            <a:spLocks noGrp="1" noChangeArrowheads="1"/>
          </p:cNvSpPr>
          <p:nvPr>
            <p:ph type="body" idx="1"/>
          </p:nvPr>
        </p:nvSpPr>
        <p:spPr/>
        <p:txBody>
          <a:bodyPr/>
          <a:lstStyle/>
          <a:p>
            <a:pPr eaLnBrk="1" hangingPunct="1"/>
            <a:r>
              <a:rPr lang="en-US" smtClean="0"/>
              <a:t>1D example (sinewave):</a:t>
            </a:r>
          </a:p>
        </p:txBody>
      </p:sp>
      <p:sp>
        <p:nvSpPr>
          <p:cNvPr id="43013"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304800" y="1524000"/>
            <a:ext cx="7772400" cy="4114800"/>
          </a:xfrm>
        </p:spPr>
        <p:txBody>
          <a:bodyPr/>
          <a:lstStyle/>
          <a:p>
            <a:pPr eaLnBrk="1" hangingPunct="1"/>
            <a:r>
              <a:rPr lang="en-US" smtClean="0"/>
              <a:t>Sub-sampling may be dangerous….</a:t>
            </a:r>
          </a:p>
          <a:p>
            <a:pPr eaLnBrk="1" hangingPunct="1"/>
            <a:r>
              <a:rPr lang="en-US" smtClean="0"/>
              <a:t>Characteristic errors may appear: </a:t>
            </a:r>
          </a:p>
          <a:p>
            <a:pPr lvl="1" eaLnBrk="1" hangingPunct="1"/>
            <a:r>
              <a:rPr lang="en-US" smtClean="0"/>
              <a:t>“Wagon wheels rolling the wrong way in movies”</a:t>
            </a:r>
          </a:p>
          <a:p>
            <a:pPr lvl="1" eaLnBrk="1" hangingPunct="1"/>
            <a:r>
              <a:rPr lang="en-US" smtClean="0"/>
              <a:t>“Checkerboards disintegrate in ray tracing”</a:t>
            </a:r>
          </a:p>
          <a:p>
            <a:pPr lvl="1" eaLnBrk="1" hangingPunct="1"/>
            <a:r>
              <a:rPr lang="en-US" smtClean="0"/>
              <a:t>“Striped shirts look funny on color television”</a:t>
            </a:r>
          </a:p>
          <a:p>
            <a:pPr lvl="1" eaLnBrk="1" hangingPunct="1"/>
            <a:endParaRPr lang="en-US" smtClean="0"/>
          </a:p>
        </p:txBody>
      </p:sp>
      <p:sp>
        <p:nvSpPr>
          <p:cNvPr id="44035" name="Text Box 4"/>
          <p:cNvSpPr txBox="1">
            <a:spLocks noChangeArrowheads="1"/>
          </p:cNvSpPr>
          <p:nvPr/>
        </p:nvSpPr>
        <p:spPr bwMode="auto">
          <a:xfrm>
            <a:off x="7454900" y="6583363"/>
            <a:ext cx="1689100" cy="274637"/>
          </a:xfrm>
          <a:prstGeom prst="rect">
            <a:avLst/>
          </a:prstGeom>
          <a:solidFill>
            <a:schemeClr val="bg1"/>
          </a:solidFill>
          <a:ln w="9525">
            <a:noFill/>
            <a:miter lim="800000"/>
            <a:headEnd/>
            <a:tailEnd/>
          </a:ln>
        </p:spPr>
        <p:txBody>
          <a:bodyPr>
            <a:spAutoFit/>
          </a:bodyPr>
          <a:lstStyle/>
          <a:p>
            <a:pPr eaLnBrk="0" hangingPunct="0"/>
            <a:r>
              <a:rPr lang="en-US" sz="1200"/>
              <a:t>Source: D. Forsyth</a:t>
            </a:r>
          </a:p>
        </p:txBody>
      </p:sp>
      <p:sp>
        <p:nvSpPr>
          <p:cNvPr id="44036"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Aliasing in video</a:t>
            </a:r>
          </a:p>
        </p:txBody>
      </p:sp>
      <p:pic>
        <p:nvPicPr>
          <p:cNvPr id="45059" name="Picture 3"/>
          <p:cNvPicPr>
            <a:picLocks noChangeAspect="1" noChangeArrowheads="1"/>
          </p:cNvPicPr>
          <p:nvPr/>
        </p:nvPicPr>
        <p:blipFill>
          <a:blip r:embed="rId2" cstate="print"/>
          <a:srcRect l="8000" t="18286" r="9714" b="14667"/>
          <a:stretch>
            <a:fillRect/>
          </a:stretch>
        </p:blipFill>
        <p:spPr bwMode="auto">
          <a:xfrm>
            <a:off x="457200" y="1143000"/>
            <a:ext cx="8229600" cy="5029200"/>
          </a:xfrm>
          <a:prstGeom prst="rect">
            <a:avLst/>
          </a:prstGeom>
          <a:noFill/>
          <a:ln w="9525">
            <a:noFill/>
            <a:miter lim="800000"/>
            <a:headEnd/>
            <a:tailEnd/>
          </a:ln>
        </p:spPr>
      </p:pic>
      <p:sp>
        <p:nvSpPr>
          <p:cNvPr id="45060" name="Text Box 4"/>
          <p:cNvSpPr txBox="1">
            <a:spLocks noChangeArrowheads="1"/>
          </p:cNvSpPr>
          <p:nvPr/>
        </p:nvSpPr>
        <p:spPr bwMode="auto">
          <a:xfrm>
            <a:off x="7543800" y="6583363"/>
            <a:ext cx="1536700" cy="274637"/>
          </a:xfrm>
          <a:prstGeom prst="rect">
            <a:avLst/>
          </a:prstGeom>
          <a:noFill/>
          <a:ln w="9525">
            <a:noFill/>
            <a:miter lim="800000"/>
            <a:headEnd/>
            <a:tailEnd/>
          </a:ln>
        </p:spPr>
        <p:txBody>
          <a:bodyPr wrap="none">
            <a:spAutoFit/>
          </a:bodyPr>
          <a:lstStyle/>
          <a:p>
            <a:r>
              <a:rPr lang="en-US" sz="1200"/>
              <a:t>Slide by Steve Seitz</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1447800" y="1752600"/>
            <a:ext cx="6096000" cy="4067175"/>
          </a:xfrm>
          <a:prstGeom prst="rect">
            <a:avLst/>
          </a:prstGeom>
          <a:noFill/>
          <a:ln w="9525">
            <a:noFill/>
            <a:miter lim="800000"/>
            <a:headEnd/>
            <a:tailEnd/>
          </a:ln>
        </p:spPr>
      </p:pic>
      <p:sp>
        <p:nvSpPr>
          <p:cNvPr id="46083" name="Text Box 4"/>
          <p:cNvSpPr txBox="1">
            <a:spLocks noChangeArrowheads="1"/>
          </p:cNvSpPr>
          <p:nvPr/>
        </p:nvSpPr>
        <p:spPr bwMode="auto">
          <a:xfrm>
            <a:off x="7543800" y="6583363"/>
            <a:ext cx="1293813" cy="274637"/>
          </a:xfrm>
          <a:prstGeom prst="rect">
            <a:avLst/>
          </a:prstGeom>
          <a:noFill/>
          <a:ln w="9525">
            <a:noFill/>
            <a:miter lim="800000"/>
            <a:headEnd/>
            <a:tailEnd/>
          </a:ln>
        </p:spPr>
        <p:txBody>
          <a:bodyPr wrap="none">
            <a:spAutoFit/>
          </a:bodyPr>
          <a:lstStyle/>
          <a:p>
            <a:pPr eaLnBrk="0" hangingPunct="0"/>
            <a:r>
              <a:rPr lang="en-US" sz="1200"/>
              <a:t>Source: A. Efros</a:t>
            </a:r>
          </a:p>
        </p:txBody>
      </p:sp>
      <p:sp>
        <p:nvSpPr>
          <p:cNvPr id="46084" name="Title 1"/>
          <p:cNvSpPr>
            <a:spLocks noGrp="1"/>
          </p:cNvSpPr>
          <p:nvPr>
            <p:ph type="title"/>
          </p:nvPr>
        </p:nvSpPr>
        <p:spPr/>
        <p:txBody>
          <a:bodyPr/>
          <a:lstStyle/>
          <a:p>
            <a:r>
              <a:rPr lang="en-US" smtClean="0"/>
              <a:t>Aliasing in graphics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457200" y="0"/>
            <a:ext cx="7772400" cy="1143000"/>
          </a:xfrm>
        </p:spPr>
        <p:txBody>
          <a:bodyPr/>
          <a:lstStyle/>
          <a:p>
            <a:pPr eaLnBrk="1" hangingPunct="1"/>
            <a:r>
              <a:rPr lang="en-US" sz="4000" smtClean="0"/>
              <a:t>Sampling and aliasing</a:t>
            </a:r>
          </a:p>
        </p:txBody>
      </p:sp>
      <p:sp>
        <p:nvSpPr>
          <p:cNvPr id="47107" name="Text Box 12"/>
          <p:cNvSpPr txBox="1">
            <a:spLocks noChangeArrowheads="1"/>
          </p:cNvSpPr>
          <p:nvPr/>
        </p:nvSpPr>
        <p:spPr bwMode="auto">
          <a:xfrm>
            <a:off x="381000" y="4800600"/>
            <a:ext cx="3505200" cy="396875"/>
          </a:xfrm>
          <a:prstGeom prst="rect">
            <a:avLst/>
          </a:prstGeom>
          <a:noFill/>
          <a:ln w="9525">
            <a:noFill/>
            <a:miter lim="800000"/>
            <a:headEnd/>
            <a:tailEnd/>
          </a:ln>
        </p:spPr>
        <p:txBody>
          <a:bodyPr>
            <a:spAutoFit/>
          </a:bodyPr>
          <a:lstStyle/>
          <a:p>
            <a:pPr eaLnBrk="0" hangingPunct="0"/>
            <a:r>
              <a:rPr lang="en-US" sz="2000"/>
              <a:t> </a:t>
            </a:r>
          </a:p>
        </p:txBody>
      </p:sp>
      <p:pic>
        <p:nvPicPr>
          <p:cNvPr id="47108" name="Picture 14"/>
          <p:cNvPicPr>
            <a:picLocks noChangeAspect="1" noChangeArrowheads="1"/>
          </p:cNvPicPr>
          <p:nvPr/>
        </p:nvPicPr>
        <p:blipFill>
          <a:blip r:embed="rId2" cstate="print"/>
          <a:srcRect b="47307"/>
          <a:stretch>
            <a:fillRect/>
          </a:stretch>
        </p:blipFill>
        <p:spPr bwMode="auto">
          <a:xfrm>
            <a:off x="0" y="2043113"/>
            <a:ext cx="8915400" cy="23764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bwMode="auto">
          <a:xfrm>
            <a:off x="457200" y="0"/>
            <a:ext cx="8229600" cy="914400"/>
          </a:xfrm>
          <a:prstGeom prst="rect">
            <a:avLst/>
          </a:prstGeom>
          <a:noFill/>
          <a:ln w="9525">
            <a:noFill/>
            <a:miter lim="800000"/>
            <a:headEnd/>
            <a:tailEnd/>
          </a:ln>
        </p:spPr>
        <p:txBody>
          <a:bodyPr anchor="ctr">
            <a:normAutofit/>
          </a:bodyPr>
          <a:lstStyle/>
          <a:p>
            <a:pPr eaLnBrk="0" hangingPunct="0">
              <a:defRPr/>
            </a:pPr>
            <a:endParaRPr lang="en-US" sz="4000" dirty="0">
              <a:latin typeface="+mj-lt"/>
              <a:ea typeface="+mj-ea"/>
              <a:cs typeface="+mj-cs"/>
            </a:endParaRPr>
          </a:p>
        </p:txBody>
      </p:sp>
      <p:sp>
        <p:nvSpPr>
          <p:cNvPr id="48131" name="Rectangle 3"/>
          <p:cNvSpPr>
            <a:spLocks noGrp="1" noChangeArrowheads="1"/>
          </p:cNvSpPr>
          <p:nvPr>
            <p:ph type="body" idx="1"/>
          </p:nvPr>
        </p:nvSpPr>
        <p:spPr>
          <a:xfrm>
            <a:off x="685800" y="1066800"/>
            <a:ext cx="7772400" cy="4114800"/>
          </a:xfrm>
        </p:spPr>
        <p:txBody>
          <a:bodyPr/>
          <a:lstStyle/>
          <a:p>
            <a:pPr eaLnBrk="1" hangingPunct="1"/>
            <a:r>
              <a:rPr lang="en-US" sz="2800" smtClean="0"/>
              <a:t>When sampling a signal at discrete intervals, the sampling frequency must be </a:t>
            </a:r>
            <a:r>
              <a:rPr lang="en-US" sz="2800" smtClean="0">
                <a:sym typeface="Symbol" pitchFamily="18" charset="2"/>
              </a:rPr>
              <a:t></a:t>
            </a:r>
            <a:r>
              <a:rPr lang="en-US" sz="2800" smtClean="0"/>
              <a:t> 2 </a:t>
            </a:r>
            <a:r>
              <a:rPr lang="en-US" sz="2800" smtClean="0">
                <a:sym typeface="Symbol" pitchFamily="18" charset="2"/>
              </a:rPr>
              <a:t> f</a:t>
            </a:r>
            <a:r>
              <a:rPr lang="en-US" sz="2800" baseline="-25000" smtClean="0">
                <a:sym typeface="Symbol" pitchFamily="18" charset="2"/>
              </a:rPr>
              <a:t>max</a:t>
            </a:r>
            <a:endParaRPr lang="en-US" sz="2800" smtClean="0">
              <a:sym typeface="Symbol" pitchFamily="18" charset="2"/>
            </a:endParaRPr>
          </a:p>
          <a:p>
            <a:pPr eaLnBrk="1" hangingPunct="1"/>
            <a:r>
              <a:rPr lang="en-US" sz="2800" smtClean="0">
                <a:sym typeface="Symbol" pitchFamily="18" charset="2"/>
              </a:rPr>
              <a:t>f</a:t>
            </a:r>
            <a:r>
              <a:rPr lang="en-US" sz="2800" baseline="-25000" smtClean="0"/>
              <a:t>max</a:t>
            </a:r>
            <a:r>
              <a:rPr lang="en-US" sz="2800" smtClean="0"/>
              <a:t> = max frequency of the input signal</a:t>
            </a:r>
          </a:p>
          <a:p>
            <a:pPr eaLnBrk="1" hangingPunct="1"/>
            <a:r>
              <a:rPr lang="en-US" sz="2800" smtClean="0"/>
              <a:t>This will allows to reconstruct the original perfectly from the sampled version</a:t>
            </a:r>
          </a:p>
        </p:txBody>
      </p:sp>
      <p:pic>
        <p:nvPicPr>
          <p:cNvPr id="48132" name="Picture 5" descr="sine-sample-4"/>
          <p:cNvPicPr>
            <a:picLocks noChangeAspect="1" noChangeArrowheads="1"/>
          </p:cNvPicPr>
          <p:nvPr/>
        </p:nvPicPr>
        <p:blipFill>
          <a:blip r:embed="rId3" cstate="print"/>
          <a:srcRect/>
          <a:stretch>
            <a:fillRect/>
          </a:stretch>
        </p:blipFill>
        <p:spPr bwMode="auto">
          <a:xfrm>
            <a:off x="1371600" y="3657600"/>
            <a:ext cx="6096000" cy="1533525"/>
          </a:xfrm>
          <a:prstGeom prst="rect">
            <a:avLst/>
          </a:prstGeom>
          <a:noFill/>
          <a:ln w="9525">
            <a:noFill/>
            <a:miter lim="800000"/>
            <a:headEnd/>
            <a:tailEnd/>
          </a:ln>
        </p:spPr>
      </p:pic>
      <p:pic>
        <p:nvPicPr>
          <p:cNvPr id="48133" name="Picture 6" descr="sine-sample-5"/>
          <p:cNvPicPr>
            <a:picLocks noChangeAspect="1" noChangeArrowheads="1"/>
          </p:cNvPicPr>
          <p:nvPr/>
        </p:nvPicPr>
        <p:blipFill>
          <a:blip r:embed="rId4" cstate="print"/>
          <a:srcRect/>
          <a:stretch>
            <a:fillRect/>
          </a:stretch>
        </p:blipFill>
        <p:spPr bwMode="auto">
          <a:xfrm>
            <a:off x="1447800" y="5180013"/>
            <a:ext cx="5913438" cy="1487487"/>
          </a:xfrm>
          <a:prstGeom prst="rect">
            <a:avLst/>
          </a:prstGeom>
          <a:noFill/>
          <a:ln w="9525">
            <a:noFill/>
            <a:miter lim="800000"/>
            <a:headEnd/>
            <a:tailEnd/>
          </a:ln>
        </p:spPr>
      </p:pic>
      <p:sp>
        <p:nvSpPr>
          <p:cNvPr id="48134" name="Text Box 7"/>
          <p:cNvSpPr txBox="1">
            <a:spLocks noChangeArrowheads="1"/>
          </p:cNvSpPr>
          <p:nvPr/>
        </p:nvSpPr>
        <p:spPr bwMode="auto">
          <a:xfrm>
            <a:off x="7604125" y="4533900"/>
            <a:ext cx="720725" cy="366713"/>
          </a:xfrm>
          <a:prstGeom prst="rect">
            <a:avLst/>
          </a:prstGeom>
          <a:noFill/>
          <a:ln w="63500">
            <a:noFill/>
            <a:miter lim="800000"/>
            <a:headEnd/>
            <a:tailEnd/>
          </a:ln>
        </p:spPr>
        <p:txBody>
          <a:bodyPr wrap="none">
            <a:spAutoFit/>
          </a:bodyPr>
          <a:lstStyle/>
          <a:p>
            <a:r>
              <a:rPr lang="en-US"/>
              <a:t>good</a:t>
            </a:r>
          </a:p>
        </p:txBody>
      </p:sp>
      <p:sp>
        <p:nvSpPr>
          <p:cNvPr id="48135" name="Text Box 8"/>
          <p:cNvSpPr txBox="1">
            <a:spLocks noChangeArrowheads="1"/>
          </p:cNvSpPr>
          <p:nvPr/>
        </p:nvSpPr>
        <p:spPr bwMode="auto">
          <a:xfrm>
            <a:off x="7620000" y="6034088"/>
            <a:ext cx="584200" cy="366712"/>
          </a:xfrm>
          <a:prstGeom prst="rect">
            <a:avLst/>
          </a:prstGeom>
          <a:noFill/>
          <a:ln w="63500">
            <a:noFill/>
            <a:miter lim="800000"/>
            <a:headEnd/>
            <a:tailEnd/>
          </a:ln>
        </p:spPr>
        <p:txBody>
          <a:bodyPr wrap="none">
            <a:spAutoFit/>
          </a:bodyPr>
          <a:lstStyle/>
          <a:p>
            <a:r>
              <a:rPr lang="en-US"/>
              <a:t>bad</a:t>
            </a:r>
          </a:p>
        </p:txBody>
      </p:sp>
      <p:sp>
        <p:nvSpPr>
          <p:cNvPr id="48136" name="Oval 7"/>
          <p:cNvSpPr>
            <a:spLocks noChangeArrowheads="1"/>
          </p:cNvSpPr>
          <p:nvPr/>
        </p:nvSpPr>
        <p:spPr bwMode="auto">
          <a:xfrm>
            <a:off x="1524000" y="37338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37" name="Oval 8"/>
          <p:cNvSpPr>
            <a:spLocks noChangeArrowheads="1"/>
          </p:cNvSpPr>
          <p:nvPr/>
        </p:nvSpPr>
        <p:spPr bwMode="auto">
          <a:xfrm>
            <a:off x="1752600" y="41148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38" name="Oval 9"/>
          <p:cNvSpPr>
            <a:spLocks noChangeArrowheads="1"/>
          </p:cNvSpPr>
          <p:nvPr/>
        </p:nvSpPr>
        <p:spPr bwMode="auto">
          <a:xfrm>
            <a:off x="1905000" y="45720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39" name="Oval 10"/>
          <p:cNvSpPr>
            <a:spLocks noChangeArrowheads="1"/>
          </p:cNvSpPr>
          <p:nvPr/>
        </p:nvSpPr>
        <p:spPr bwMode="auto">
          <a:xfrm>
            <a:off x="2286000" y="4572000"/>
            <a:ext cx="228600" cy="228600"/>
          </a:xfrm>
          <a:prstGeom prst="ellipse">
            <a:avLst/>
          </a:prstGeom>
          <a:solidFill>
            <a:schemeClr val="tx1"/>
          </a:solidFill>
          <a:ln w="63500" algn="ctr">
            <a:noFill/>
            <a:round/>
            <a:headEnd/>
            <a:tailEnd type="triangle" w="med" len="med"/>
          </a:ln>
        </p:spPr>
        <p:txBody>
          <a:bodyPr/>
          <a:lstStyle/>
          <a:p>
            <a:r>
              <a:rPr lang="en-US"/>
              <a:t>v</a:t>
            </a:r>
          </a:p>
        </p:txBody>
      </p:sp>
      <p:sp>
        <p:nvSpPr>
          <p:cNvPr id="48140" name="Oval 11"/>
          <p:cNvSpPr>
            <a:spLocks noChangeArrowheads="1"/>
          </p:cNvSpPr>
          <p:nvPr/>
        </p:nvSpPr>
        <p:spPr bwMode="auto">
          <a:xfrm>
            <a:off x="2362200" y="40386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41" name="Oval 12"/>
          <p:cNvSpPr>
            <a:spLocks noChangeArrowheads="1"/>
          </p:cNvSpPr>
          <p:nvPr/>
        </p:nvSpPr>
        <p:spPr bwMode="auto">
          <a:xfrm>
            <a:off x="2590800" y="36576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42" name="Oval 13"/>
          <p:cNvSpPr>
            <a:spLocks noChangeArrowheads="1"/>
          </p:cNvSpPr>
          <p:nvPr/>
        </p:nvSpPr>
        <p:spPr bwMode="auto">
          <a:xfrm>
            <a:off x="2743200" y="40386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43" name="Oval 14"/>
          <p:cNvSpPr>
            <a:spLocks noChangeArrowheads="1"/>
          </p:cNvSpPr>
          <p:nvPr/>
        </p:nvSpPr>
        <p:spPr bwMode="auto">
          <a:xfrm>
            <a:off x="2895600" y="45720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44" name="Oval 15"/>
          <p:cNvSpPr>
            <a:spLocks noChangeArrowheads="1"/>
          </p:cNvSpPr>
          <p:nvPr/>
        </p:nvSpPr>
        <p:spPr bwMode="auto">
          <a:xfrm>
            <a:off x="2057400" y="48768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45" name="Oval 16"/>
          <p:cNvSpPr>
            <a:spLocks noChangeArrowheads="1"/>
          </p:cNvSpPr>
          <p:nvPr/>
        </p:nvSpPr>
        <p:spPr bwMode="auto">
          <a:xfrm>
            <a:off x="3124200" y="48768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46" name="Oval 17"/>
          <p:cNvSpPr>
            <a:spLocks noChangeArrowheads="1"/>
          </p:cNvSpPr>
          <p:nvPr/>
        </p:nvSpPr>
        <p:spPr bwMode="auto">
          <a:xfrm>
            <a:off x="3581400" y="37338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47" name="Oval 18"/>
          <p:cNvSpPr>
            <a:spLocks noChangeArrowheads="1"/>
          </p:cNvSpPr>
          <p:nvPr/>
        </p:nvSpPr>
        <p:spPr bwMode="auto">
          <a:xfrm>
            <a:off x="3810000" y="41148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48" name="Oval 19"/>
          <p:cNvSpPr>
            <a:spLocks noChangeArrowheads="1"/>
          </p:cNvSpPr>
          <p:nvPr/>
        </p:nvSpPr>
        <p:spPr bwMode="auto">
          <a:xfrm>
            <a:off x="3962400" y="45720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49" name="Oval 20"/>
          <p:cNvSpPr>
            <a:spLocks noChangeArrowheads="1"/>
          </p:cNvSpPr>
          <p:nvPr/>
        </p:nvSpPr>
        <p:spPr bwMode="auto">
          <a:xfrm>
            <a:off x="4267200" y="4572000"/>
            <a:ext cx="228600" cy="228600"/>
          </a:xfrm>
          <a:prstGeom prst="ellipse">
            <a:avLst/>
          </a:prstGeom>
          <a:solidFill>
            <a:schemeClr val="tx1"/>
          </a:solidFill>
          <a:ln w="63500" algn="ctr">
            <a:noFill/>
            <a:round/>
            <a:headEnd/>
            <a:tailEnd type="triangle" w="med" len="med"/>
          </a:ln>
        </p:spPr>
        <p:txBody>
          <a:bodyPr/>
          <a:lstStyle/>
          <a:p>
            <a:r>
              <a:rPr lang="en-US"/>
              <a:t>v</a:t>
            </a:r>
          </a:p>
        </p:txBody>
      </p:sp>
      <p:sp>
        <p:nvSpPr>
          <p:cNvPr id="48150" name="Oval 21"/>
          <p:cNvSpPr>
            <a:spLocks noChangeArrowheads="1"/>
          </p:cNvSpPr>
          <p:nvPr/>
        </p:nvSpPr>
        <p:spPr bwMode="auto">
          <a:xfrm>
            <a:off x="4419600" y="40386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51" name="Oval 22"/>
          <p:cNvSpPr>
            <a:spLocks noChangeArrowheads="1"/>
          </p:cNvSpPr>
          <p:nvPr/>
        </p:nvSpPr>
        <p:spPr bwMode="auto">
          <a:xfrm>
            <a:off x="4572000" y="36576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52" name="Oval 23"/>
          <p:cNvSpPr>
            <a:spLocks noChangeArrowheads="1"/>
          </p:cNvSpPr>
          <p:nvPr/>
        </p:nvSpPr>
        <p:spPr bwMode="auto">
          <a:xfrm>
            <a:off x="4800600" y="40386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53" name="Oval 24"/>
          <p:cNvSpPr>
            <a:spLocks noChangeArrowheads="1"/>
          </p:cNvSpPr>
          <p:nvPr/>
        </p:nvSpPr>
        <p:spPr bwMode="auto">
          <a:xfrm>
            <a:off x="4953000" y="45720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54" name="Oval 25"/>
          <p:cNvSpPr>
            <a:spLocks noChangeArrowheads="1"/>
          </p:cNvSpPr>
          <p:nvPr/>
        </p:nvSpPr>
        <p:spPr bwMode="auto">
          <a:xfrm>
            <a:off x="4038600" y="48768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55" name="Oval 26"/>
          <p:cNvSpPr>
            <a:spLocks noChangeArrowheads="1"/>
          </p:cNvSpPr>
          <p:nvPr/>
        </p:nvSpPr>
        <p:spPr bwMode="auto">
          <a:xfrm>
            <a:off x="5181600" y="48768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56" name="Oval 27"/>
          <p:cNvSpPr>
            <a:spLocks noChangeArrowheads="1"/>
          </p:cNvSpPr>
          <p:nvPr/>
        </p:nvSpPr>
        <p:spPr bwMode="auto">
          <a:xfrm>
            <a:off x="5562600" y="37338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57" name="Oval 28"/>
          <p:cNvSpPr>
            <a:spLocks noChangeArrowheads="1"/>
          </p:cNvSpPr>
          <p:nvPr/>
        </p:nvSpPr>
        <p:spPr bwMode="auto">
          <a:xfrm>
            <a:off x="5791200" y="41148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58" name="Oval 29"/>
          <p:cNvSpPr>
            <a:spLocks noChangeArrowheads="1"/>
          </p:cNvSpPr>
          <p:nvPr/>
        </p:nvSpPr>
        <p:spPr bwMode="auto">
          <a:xfrm>
            <a:off x="5943600" y="45720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59" name="Oval 30"/>
          <p:cNvSpPr>
            <a:spLocks noChangeArrowheads="1"/>
          </p:cNvSpPr>
          <p:nvPr/>
        </p:nvSpPr>
        <p:spPr bwMode="auto">
          <a:xfrm>
            <a:off x="6248400" y="4572000"/>
            <a:ext cx="228600" cy="228600"/>
          </a:xfrm>
          <a:prstGeom prst="ellipse">
            <a:avLst/>
          </a:prstGeom>
          <a:solidFill>
            <a:schemeClr val="tx1"/>
          </a:solidFill>
          <a:ln w="63500" algn="ctr">
            <a:noFill/>
            <a:round/>
            <a:headEnd/>
            <a:tailEnd type="triangle" w="med" len="med"/>
          </a:ln>
        </p:spPr>
        <p:txBody>
          <a:bodyPr/>
          <a:lstStyle/>
          <a:p>
            <a:r>
              <a:rPr lang="en-US"/>
              <a:t>v</a:t>
            </a:r>
          </a:p>
        </p:txBody>
      </p:sp>
      <p:sp>
        <p:nvSpPr>
          <p:cNvPr id="48160" name="Oval 31"/>
          <p:cNvSpPr>
            <a:spLocks noChangeArrowheads="1"/>
          </p:cNvSpPr>
          <p:nvPr/>
        </p:nvSpPr>
        <p:spPr bwMode="auto">
          <a:xfrm>
            <a:off x="6400800" y="40386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61" name="Oval 32"/>
          <p:cNvSpPr>
            <a:spLocks noChangeArrowheads="1"/>
          </p:cNvSpPr>
          <p:nvPr/>
        </p:nvSpPr>
        <p:spPr bwMode="auto">
          <a:xfrm>
            <a:off x="6553200" y="36576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62" name="Oval 33"/>
          <p:cNvSpPr>
            <a:spLocks noChangeArrowheads="1"/>
          </p:cNvSpPr>
          <p:nvPr/>
        </p:nvSpPr>
        <p:spPr bwMode="auto">
          <a:xfrm>
            <a:off x="6781800" y="40386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63" name="Oval 34"/>
          <p:cNvSpPr>
            <a:spLocks noChangeArrowheads="1"/>
          </p:cNvSpPr>
          <p:nvPr/>
        </p:nvSpPr>
        <p:spPr bwMode="auto">
          <a:xfrm>
            <a:off x="6934200" y="45720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64" name="Oval 35"/>
          <p:cNvSpPr>
            <a:spLocks noChangeArrowheads="1"/>
          </p:cNvSpPr>
          <p:nvPr/>
        </p:nvSpPr>
        <p:spPr bwMode="auto">
          <a:xfrm>
            <a:off x="6096000" y="48768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65" name="Oval 36"/>
          <p:cNvSpPr>
            <a:spLocks noChangeArrowheads="1"/>
          </p:cNvSpPr>
          <p:nvPr/>
        </p:nvSpPr>
        <p:spPr bwMode="auto">
          <a:xfrm>
            <a:off x="7086600" y="4876800"/>
            <a:ext cx="228600" cy="228600"/>
          </a:xfrm>
          <a:prstGeom prst="ellipse">
            <a:avLst/>
          </a:prstGeom>
          <a:solidFill>
            <a:schemeClr val="tx1"/>
          </a:solidFill>
          <a:ln w="63500" algn="ctr">
            <a:noFill/>
            <a:round/>
            <a:headEnd/>
            <a:tailEnd type="triangle" w="med" len="med"/>
          </a:ln>
        </p:spPr>
        <p:txBody>
          <a:bodyPr/>
          <a:lstStyle/>
          <a:p>
            <a:endParaRPr lang="en-US"/>
          </a:p>
        </p:txBody>
      </p:sp>
      <p:sp>
        <p:nvSpPr>
          <p:cNvPr id="48166" name="Title 38"/>
          <p:cNvSpPr>
            <a:spLocks noGrp="1"/>
          </p:cNvSpPr>
          <p:nvPr>
            <p:ph type="title"/>
          </p:nvPr>
        </p:nvSpPr>
        <p:spPr/>
        <p:txBody>
          <a:bodyPr/>
          <a:lstStyle/>
          <a:p>
            <a:r>
              <a:rPr lang="en-US" smtClean="0"/>
              <a:t>Nyquist-Shannon Sampling Theorem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Anti-aliasing</a:t>
            </a:r>
          </a:p>
        </p:txBody>
      </p:sp>
      <p:sp>
        <p:nvSpPr>
          <p:cNvPr id="3" name="Content Placeholder 2"/>
          <p:cNvSpPr>
            <a:spLocks noGrp="1"/>
          </p:cNvSpPr>
          <p:nvPr>
            <p:ph idx="1"/>
          </p:nvPr>
        </p:nvSpPr>
        <p:spPr/>
        <p:txBody>
          <a:bodyPr/>
          <a:lstStyle/>
          <a:p>
            <a:pPr marL="457200" indent="-457200" eaLnBrk="1" hangingPunct="1">
              <a:buFontTx/>
              <a:buNone/>
              <a:defRPr/>
            </a:pPr>
            <a:endParaRPr lang="en-US" dirty="0" smtClean="0"/>
          </a:p>
          <a:p>
            <a:pPr marL="457200" indent="-457200" eaLnBrk="1" hangingPunct="1">
              <a:buFontTx/>
              <a:buNone/>
              <a:defRPr/>
            </a:pPr>
            <a:r>
              <a:rPr lang="en-US" dirty="0" smtClean="0"/>
              <a:t>Solutions:</a:t>
            </a:r>
          </a:p>
          <a:p>
            <a:pPr marL="457200" indent="-457200" eaLnBrk="1" hangingPunct="1">
              <a:defRPr/>
            </a:pPr>
            <a:r>
              <a:rPr lang="en-US" dirty="0" smtClean="0"/>
              <a:t>Sample more often</a:t>
            </a:r>
          </a:p>
          <a:p>
            <a:pPr marL="457200" indent="-457200" eaLnBrk="1" hangingPunct="1">
              <a:defRPr/>
            </a:pPr>
            <a:endParaRPr lang="en-US" dirty="0" smtClean="0"/>
          </a:p>
          <a:p>
            <a:pPr marL="457200" indent="-457200" eaLnBrk="1" hangingPunct="1">
              <a:defRPr/>
            </a:pPr>
            <a:r>
              <a:rPr lang="en-US" dirty="0" smtClean="0"/>
              <a:t>Get rid of all frequencies that are greater than half the new sampling frequency</a:t>
            </a:r>
          </a:p>
          <a:p>
            <a:pPr marL="838200" lvl="1" indent="-381000" eaLnBrk="1" hangingPunct="1">
              <a:defRPr/>
            </a:pPr>
            <a:r>
              <a:rPr lang="en-US" dirty="0" smtClean="0"/>
              <a:t>Will lose information</a:t>
            </a:r>
          </a:p>
          <a:p>
            <a:pPr marL="838200" lvl="1" indent="-381000" eaLnBrk="1" hangingPunct="1">
              <a:defRPr/>
            </a:pPr>
            <a:r>
              <a:rPr lang="en-US" dirty="0" smtClean="0"/>
              <a:t>But it’s better than aliasing</a:t>
            </a:r>
          </a:p>
          <a:p>
            <a:pPr marL="838200" lvl="1" indent="-381000" eaLnBrk="1" hangingPunct="1">
              <a:defRPr/>
            </a:pPr>
            <a:r>
              <a:rPr lang="en-US" dirty="0" smtClean="0"/>
              <a:t>Apply a smoothing filter</a:t>
            </a:r>
            <a:endParaRPr lang="ru-RU" dirty="0" smtClean="0"/>
          </a:p>
          <a:p>
            <a:pPr>
              <a:buFont typeface="Arial" charset="0"/>
              <a:buNone/>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Algorithm for downsampling by factor of 2</a:t>
            </a:r>
          </a:p>
        </p:txBody>
      </p:sp>
      <p:sp>
        <p:nvSpPr>
          <p:cNvPr id="3" name="Content Placeholder 2"/>
          <p:cNvSpPr txBox="1">
            <a:spLocks/>
          </p:cNvSpPr>
          <p:nvPr/>
        </p:nvSpPr>
        <p:spPr>
          <a:xfrm>
            <a:off x="457200" y="990600"/>
            <a:ext cx="8229600" cy="5135563"/>
          </a:xfrm>
          <a:prstGeom prst="rect">
            <a:avLst/>
          </a:prstGeom>
        </p:spPr>
        <p:txBody>
          <a:bodyPr/>
          <a:lstStyle/>
          <a:p>
            <a:pPr marL="514350" indent="-514350" eaLnBrk="0" hangingPunct="0">
              <a:spcBef>
                <a:spcPct val="20000"/>
              </a:spcBef>
              <a:buFont typeface="+mj-lt"/>
              <a:buAutoNum type="arabicPeriod"/>
              <a:defRPr/>
            </a:pPr>
            <a:endParaRPr lang="en-US" sz="2800" dirty="0">
              <a:latin typeface="+mn-lt"/>
              <a:cs typeface="+mn-cs"/>
            </a:endParaRPr>
          </a:p>
          <a:p>
            <a:pPr marL="514350" indent="-514350" eaLnBrk="0" hangingPunct="0">
              <a:spcBef>
                <a:spcPct val="20000"/>
              </a:spcBef>
              <a:buFont typeface="+mj-lt"/>
              <a:buAutoNum type="arabicPeriod"/>
              <a:defRPr/>
            </a:pPr>
            <a:r>
              <a:rPr lang="en-US" sz="2800" dirty="0">
                <a:latin typeface="+mn-lt"/>
                <a:cs typeface="+mn-cs"/>
              </a:rPr>
              <a:t>Start with image(h, w)</a:t>
            </a:r>
          </a:p>
          <a:p>
            <a:pPr marL="514350" indent="-514350" eaLnBrk="0" hangingPunct="0">
              <a:spcBef>
                <a:spcPct val="20000"/>
              </a:spcBef>
              <a:buFont typeface="+mj-lt"/>
              <a:buAutoNum type="arabicPeriod"/>
              <a:defRPr/>
            </a:pPr>
            <a:r>
              <a:rPr lang="en-US" sz="2800" dirty="0">
                <a:latin typeface="+mn-lt"/>
                <a:cs typeface="+mn-cs"/>
              </a:rPr>
              <a:t>Apply low-pass filter</a:t>
            </a:r>
          </a:p>
          <a:p>
            <a:pPr marL="800100" lvl="1" indent="-342900" eaLnBrk="0" hangingPunct="0">
              <a:spcBef>
                <a:spcPct val="20000"/>
              </a:spcBef>
              <a:defRPr/>
            </a:pPr>
            <a:r>
              <a:rPr lang="en-US" sz="2400" dirty="0">
                <a:latin typeface="+mn-lt"/>
                <a:cs typeface="+mn-cs"/>
              </a:rPr>
              <a:t>	</a:t>
            </a:r>
            <a:r>
              <a:rPr lang="en-US" sz="2400" dirty="0" err="1">
                <a:latin typeface="+mn-lt"/>
                <a:cs typeface="+mn-cs"/>
              </a:rPr>
              <a:t>im_blur</a:t>
            </a:r>
            <a:r>
              <a:rPr lang="en-US" sz="2400" dirty="0">
                <a:latin typeface="+mn-lt"/>
                <a:cs typeface="+mn-cs"/>
              </a:rPr>
              <a:t> = </a:t>
            </a:r>
            <a:r>
              <a:rPr lang="en-US" sz="2400" dirty="0" err="1">
                <a:latin typeface="+mn-lt"/>
                <a:cs typeface="+mn-cs"/>
              </a:rPr>
              <a:t>imfilter</a:t>
            </a:r>
            <a:r>
              <a:rPr lang="en-US" sz="2400" dirty="0">
                <a:latin typeface="+mn-lt"/>
                <a:cs typeface="+mn-cs"/>
              </a:rPr>
              <a:t>(image, </a:t>
            </a:r>
            <a:r>
              <a:rPr lang="en-US" sz="2400" dirty="0" err="1">
                <a:latin typeface="+mn-lt"/>
                <a:cs typeface="+mn-cs"/>
              </a:rPr>
              <a:t>fspecial</a:t>
            </a:r>
            <a:r>
              <a:rPr lang="en-US" sz="2400" dirty="0">
                <a:latin typeface="+mn-lt"/>
                <a:cs typeface="+mn-cs"/>
              </a:rPr>
              <a:t>(‘</a:t>
            </a:r>
            <a:r>
              <a:rPr lang="en-US" sz="2400" dirty="0" err="1">
                <a:latin typeface="+mn-lt"/>
                <a:cs typeface="+mn-cs"/>
              </a:rPr>
              <a:t>gaussian</a:t>
            </a:r>
            <a:r>
              <a:rPr lang="en-US" sz="2400" dirty="0">
                <a:latin typeface="+mn-lt"/>
                <a:cs typeface="+mn-cs"/>
              </a:rPr>
              <a:t>’, 7, 1))</a:t>
            </a:r>
          </a:p>
          <a:p>
            <a:pPr marL="514350" indent="-514350" eaLnBrk="0" hangingPunct="0">
              <a:spcBef>
                <a:spcPct val="20000"/>
              </a:spcBef>
              <a:buFont typeface="+mj-lt"/>
              <a:buAutoNum type="arabicPeriod"/>
              <a:defRPr/>
            </a:pPr>
            <a:r>
              <a:rPr lang="en-US" sz="2800" dirty="0">
                <a:latin typeface="+mn-lt"/>
                <a:cs typeface="+mn-cs"/>
              </a:rPr>
              <a:t>Sample every other pixel</a:t>
            </a:r>
          </a:p>
          <a:p>
            <a:pPr marL="800100" lvl="1" indent="-342900" eaLnBrk="0" hangingPunct="0">
              <a:spcBef>
                <a:spcPct val="20000"/>
              </a:spcBef>
              <a:defRPr/>
            </a:pPr>
            <a:r>
              <a:rPr lang="en-US" sz="2400" dirty="0">
                <a:latin typeface="+mn-lt"/>
                <a:cs typeface="+mn-cs"/>
              </a:rPr>
              <a:t>	</a:t>
            </a:r>
            <a:r>
              <a:rPr lang="en-US" sz="2400" dirty="0" err="1">
                <a:latin typeface="+mn-lt"/>
                <a:cs typeface="+mn-cs"/>
              </a:rPr>
              <a:t>im_small</a:t>
            </a:r>
            <a:r>
              <a:rPr lang="en-US" sz="2400" dirty="0">
                <a:latin typeface="+mn-lt"/>
                <a:cs typeface="+mn-cs"/>
              </a:rPr>
              <a:t> = </a:t>
            </a:r>
            <a:r>
              <a:rPr lang="en-US" sz="2400" dirty="0" err="1">
                <a:latin typeface="+mn-lt"/>
                <a:cs typeface="+mn-cs"/>
              </a:rPr>
              <a:t>im_blur</a:t>
            </a:r>
            <a:r>
              <a:rPr lang="en-US" sz="2400" dirty="0">
                <a:latin typeface="+mn-lt"/>
                <a:cs typeface="+mn-cs"/>
              </a:rPr>
              <a:t>(1:2:end, 1:2:end);</a:t>
            </a:r>
          </a:p>
          <a:p>
            <a:pPr marL="342900" indent="-342900" eaLnBrk="0" hangingPunct="0">
              <a:spcBef>
                <a:spcPct val="20000"/>
              </a:spcBef>
              <a:buFont typeface="Arial" charset="0"/>
              <a:buChar char="•"/>
              <a:defRPr/>
            </a:pPr>
            <a:endParaRPr lang="en-US" sz="2800" dirty="0">
              <a:latin typeface="+mn-lt"/>
              <a:cs typeface="+mn-cs"/>
            </a:endParaRPr>
          </a:p>
          <a:p>
            <a:pPr marL="342900" indent="-342900" eaLnBrk="0" hangingPunct="0">
              <a:spcBef>
                <a:spcPct val="20000"/>
              </a:spcBef>
              <a:defRPr/>
            </a:pPr>
            <a:endParaRPr lang="en-US" sz="2800" dirty="0">
              <a:latin typeface="+mn-lt"/>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cstate="print"/>
          <a:srcRect b="43549"/>
          <a:stretch>
            <a:fillRect/>
          </a:stretch>
        </p:blipFill>
        <p:spPr bwMode="auto">
          <a:xfrm>
            <a:off x="152400" y="3810000"/>
            <a:ext cx="8686800" cy="2667000"/>
          </a:xfrm>
          <a:prstGeom prst="rect">
            <a:avLst/>
          </a:prstGeom>
          <a:noFill/>
          <a:ln w="9525">
            <a:noFill/>
            <a:miter lim="800000"/>
            <a:headEnd/>
            <a:tailEnd/>
          </a:ln>
        </p:spPr>
      </p:pic>
      <p:sp>
        <p:nvSpPr>
          <p:cNvPr id="51203" name="Rectangle 8"/>
          <p:cNvSpPr>
            <a:spLocks noGrp="1" noChangeArrowheads="1"/>
          </p:cNvSpPr>
          <p:nvPr>
            <p:ph type="title"/>
          </p:nvPr>
        </p:nvSpPr>
        <p:spPr>
          <a:xfrm>
            <a:off x="685800" y="228600"/>
            <a:ext cx="7772400" cy="1143000"/>
          </a:xfrm>
        </p:spPr>
        <p:txBody>
          <a:bodyPr/>
          <a:lstStyle/>
          <a:p>
            <a:pPr eaLnBrk="1" hangingPunct="1"/>
            <a:r>
              <a:rPr lang="en-US" sz="4800" smtClean="0"/>
              <a:t>Anti-aliasing</a:t>
            </a:r>
            <a:endParaRPr lang="ru-RU" sz="4800" smtClean="0"/>
          </a:p>
        </p:txBody>
      </p:sp>
      <p:pic>
        <p:nvPicPr>
          <p:cNvPr id="51204" name="Picture 14"/>
          <p:cNvPicPr>
            <a:picLocks noChangeAspect="1" noChangeArrowheads="1"/>
          </p:cNvPicPr>
          <p:nvPr/>
        </p:nvPicPr>
        <p:blipFill>
          <a:blip r:embed="rId3" cstate="print"/>
          <a:srcRect b="47307"/>
          <a:stretch>
            <a:fillRect/>
          </a:stretch>
        </p:blipFill>
        <p:spPr bwMode="auto">
          <a:xfrm>
            <a:off x="0" y="1295400"/>
            <a:ext cx="8915400" cy="2376488"/>
          </a:xfrm>
          <a:prstGeom prst="rect">
            <a:avLst/>
          </a:prstGeom>
          <a:noFill/>
          <a:ln w="9525">
            <a:noFill/>
            <a:miter lim="800000"/>
            <a:headEnd/>
            <a:tailEnd/>
          </a:ln>
        </p:spPr>
      </p:pic>
      <p:sp>
        <p:nvSpPr>
          <p:cNvPr id="51205" name="TextBox 4"/>
          <p:cNvSpPr txBox="1">
            <a:spLocks noChangeArrowheads="1"/>
          </p:cNvSpPr>
          <p:nvPr/>
        </p:nvSpPr>
        <p:spPr bwMode="auto">
          <a:xfrm>
            <a:off x="7010400" y="6550025"/>
            <a:ext cx="2133600" cy="307975"/>
          </a:xfrm>
          <a:prstGeom prst="rect">
            <a:avLst/>
          </a:prstGeom>
          <a:noFill/>
          <a:ln w="9525">
            <a:noFill/>
            <a:miter lim="800000"/>
            <a:headEnd/>
            <a:tailEnd/>
          </a:ln>
        </p:spPr>
        <p:txBody>
          <a:bodyPr wrap="none">
            <a:spAutoFit/>
          </a:bodyPr>
          <a:lstStyle/>
          <a:p>
            <a:r>
              <a:rPr lang="en-US" sz="1400"/>
              <a:t>Forsyth and Ponce 2002</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g-nn-half"/>
          <p:cNvPicPr>
            <a:picLocks noChangeAspect="1" noChangeArrowheads="1"/>
          </p:cNvPicPr>
          <p:nvPr/>
        </p:nvPicPr>
        <p:blipFill>
          <a:blip r:embed="rId2" cstate="print"/>
          <a:srcRect/>
          <a:stretch>
            <a:fillRect/>
          </a:stretch>
        </p:blipFill>
        <p:spPr bwMode="auto">
          <a:xfrm>
            <a:off x="-228600" y="914400"/>
            <a:ext cx="3181350" cy="4187825"/>
          </a:xfrm>
          <a:prstGeom prst="rect">
            <a:avLst/>
          </a:prstGeom>
          <a:noFill/>
          <a:ln w="9525">
            <a:noFill/>
            <a:miter lim="800000"/>
            <a:headEnd/>
            <a:tailEnd/>
          </a:ln>
        </p:spPr>
      </p:pic>
      <p:pic>
        <p:nvPicPr>
          <p:cNvPr id="52227" name="Picture 3" descr="vg-nn-quarter"/>
          <p:cNvPicPr>
            <a:picLocks noChangeAspect="1" noChangeArrowheads="1"/>
          </p:cNvPicPr>
          <p:nvPr/>
        </p:nvPicPr>
        <p:blipFill>
          <a:blip r:embed="rId3" cstate="print"/>
          <a:srcRect/>
          <a:stretch>
            <a:fillRect/>
          </a:stretch>
        </p:blipFill>
        <p:spPr bwMode="auto">
          <a:xfrm>
            <a:off x="2971800" y="914400"/>
            <a:ext cx="3181350" cy="4200525"/>
          </a:xfrm>
          <a:prstGeom prst="rect">
            <a:avLst/>
          </a:prstGeom>
          <a:noFill/>
          <a:ln w="9525">
            <a:noFill/>
            <a:miter lim="800000"/>
            <a:headEnd/>
            <a:tailEnd/>
          </a:ln>
        </p:spPr>
      </p:pic>
      <p:pic>
        <p:nvPicPr>
          <p:cNvPr id="52228" name="Picture 4" descr="vg-nn-eighth"/>
          <p:cNvPicPr>
            <a:picLocks noChangeAspect="1" noChangeArrowheads="1"/>
          </p:cNvPicPr>
          <p:nvPr/>
        </p:nvPicPr>
        <p:blipFill>
          <a:blip r:embed="rId4" cstate="print"/>
          <a:srcRect/>
          <a:stretch>
            <a:fillRect/>
          </a:stretch>
        </p:blipFill>
        <p:spPr bwMode="auto">
          <a:xfrm>
            <a:off x="6172200" y="900113"/>
            <a:ext cx="3198813" cy="4214812"/>
          </a:xfrm>
          <a:prstGeom prst="rect">
            <a:avLst/>
          </a:prstGeom>
          <a:noFill/>
          <a:ln w="9525">
            <a:noFill/>
            <a:miter lim="800000"/>
            <a:headEnd/>
            <a:tailEnd/>
          </a:ln>
        </p:spPr>
      </p:pic>
      <p:sp>
        <p:nvSpPr>
          <p:cNvPr id="52229" name="Rectangle 5"/>
          <p:cNvSpPr>
            <a:spLocks noGrp="1" noChangeArrowheads="1"/>
          </p:cNvSpPr>
          <p:nvPr>
            <p:ph type="title"/>
          </p:nvPr>
        </p:nvSpPr>
        <p:spPr/>
        <p:txBody>
          <a:bodyPr/>
          <a:lstStyle/>
          <a:p>
            <a:r>
              <a:rPr lang="en-US" smtClean="0"/>
              <a:t>Subsampling without pre-filtering</a:t>
            </a:r>
          </a:p>
        </p:txBody>
      </p:sp>
      <p:sp>
        <p:nvSpPr>
          <p:cNvPr id="52230" name="Text Box 6"/>
          <p:cNvSpPr txBox="1">
            <a:spLocks noChangeArrowheads="1"/>
          </p:cNvSpPr>
          <p:nvPr/>
        </p:nvSpPr>
        <p:spPr bwMode="auto">
          <a:xfrm>
            <a:off x="3733800" y="5105400"/>
            <a:ext cx="1681163" cy="457200"/>
          </a:xfrm>
          <a:prstGeom prst="rect">
            <a:avLst/>
          </a:prstGeom>
          <a:noFill/>
          <a:ln w="9525">
            <a:noFill/>
            <a:miter lim="800000"/>
            <a:headEnd/>
            <a:tailEnd/>
          </a:ln>
        </p:spPr>
        <p:txBody>
          <a:bodyPr wrap="none">
            <a:spAutoFit/>
          </a:bodyPr>
          <a:lstStyle/>
          <a:p>
            <a:r>
              <a:rPr lang="en-US" sz="2400"/>
              <a:t>1/4  </a:t>
            </a:r>
            <a:r>
              <a:rPr lang="en-US" sz="1600"/>
              <a:t>(2x zoom)</a:t>
            </a:r>
          </a:p>
        </p:txBody>
      </p:sp>
      <p:sp>
        <p:nvSpPr>
          <p:cNvPr id="52231" name="Text Box 7"/>
          <p:cNvSpPr txBox="1">
            <a:spLocks noChangeArrowheads="1"/>
          </p:cNvSpPr>
          <p:nvPr/>
        </p:nvSpPr>
        <p:spPr bwMode="auto">
          <a:xfrm>
            <a:off x="6934200" y="5105400"/>
            <a:ext cx="1681163" cy="457200"/>
          </a:xfrm>
          <a:prstGeom prst="rect">
            <a:avLst/>
          </a:prstGeom>
          <a:noFill/>
          <a:ln w="9525">
            <a:noFill/>
            <a:miter lim="800000"/>
            <a:headEnd/>
            <a:tailEnd/>
          </a:ln>
        </p:spPr>
        <p:txBody>
          <a:bodyPr wrap="none">
            <a:spAutoFit/>
          </a:bodyPr>
          <a:lstStyle/>
          <a:p>
            <a:r>
              <a:rPr lang="en-US" sz="2400"/>
              <a:t>1/8  </a:t>
            </a:r>
            <a:r>
              <a:rPr lang="en-US" sz="1600"/>
              <a:t>(4x zoom)</a:t>
            </a:r>
          </a:p>
        </p:txBody>
      </p:sp>
      <p:sp>
        <p:nvSpPr>
          <p:cNvPr id="52232" name="Text Box 8"/>
          <p:cNvSpPr txBox="1">
            <a:spLocks noChangeArrowheads="1"/>
          </p:cNvSpPr>
          <p:nvPr/>
        </p:nvSpPr>
        <p:spPr bwMode="auto">
          <a:xfrm>
            <a:off x="1295400" y="5105400"/>
            <a:ext cx="608013" cy="457200"/>
          </a:xfrm>
          <a:prstGeom prst="rect">
            <a:avLst/>
          </a:prstGeom>
          <a:noFill/>
          <a:ln w="9525">
            <a:noFill/>
            <a:miter lim="800000"/>
            <a:headEnd/>
            <a:tailEnd/>
          </a:ln>
        </p:spPr>
        <p:txBody>
          <a:bodyPr wrap="none">
            <a:spAutoFit/>
          </a:bodyPr>
          <a:lstStyle/>
          <a:p>
            <a:r>
              <a:rPr lang="en-US" sz="2400"/>
              <a:t>1/2</a:t>
            </a:r>
          </a:p>
        </p:txBody>
      </p:sp>
      <p:sp>
        <p:nvSpPr>
          <p:cNvPr id="52233" name="Text Box 9"/>
          <p:cNvSpPr txBox="1">
            <a:spLocks noChangeArrowheads="1"/>
          </p:cNvSpPr>
          <p:nvPr/>
        </p:nvSpPr>
        <p:spPr bwMode="auto">
          <a:xfrm>
            <a:off x="6705600" y="6477000"/>
            <a:ext cx="2374900" cy="274638"/>
          </a:xfrm>
          <a:prstGeom prst="rect">
            <a:avLst/>
          </a:prstGeom>
          <a:solidFill>
            <a:schemeClr val="bg1"/>
          </a:solidFill>
          <a:ln w="9525">
            <a:noFill/>
            <a:miter lim="800000"/>
            <a:headEnd/>
            <a:tailEnd/>
          </a:ln>
        </p:spPr>
        <p:txBody>
          <a:bodyPr>
            <a:spAutoFit/>
          </a:bodyPr>
          <a:lstStyle/>
          <a:p>
            <a:r>
              <a:rPr lang="en-US" sz="1200"/>
              <a:t>Slide by Steve Seitz</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135563"/>
          </a:xfrm>
        </p:spPr>
        <p:txBody>
          <a:bodyPr/>
          <a:lstStyle/>
          <a:p>
            <a:pPr marL="0">
              <a:buFont typeface="Arial" charset="0"/>
              <a:buNone/>
              <a:defRPr/>
            </a:pPr>
            <a:r>
              <a:rPr lang="en-US" b="1" dirty="0" smtClean="0">
                <a:solidFill>
                  <a:schemeClr val="tx2">
                    <a:lumMod val="75000"/>
                  </a:schemeClr>
                </a:solidFill>
              </a:rPr>
              <a:t>Why does the Gaussian give a nice smooth image, but the square filter give edgy artifacts?</a:t>
            </a:r>
            <a:endParaRPr lang="en-US" b="1" dirty="0">
              <a:solidFill>
                <a:schemeClr val="tx2">
                  <a:lumMod val="75000"/>
                </a:schemeClr>
              </a:solidFill>
            </a:endParaRPr>
          </a:p>
        </p:txBody>
      </p:sp>
      <p:pic>
        <p:nvPicPr>
          <p:cNvPr id="12291" name="Picture 4"/>
          <p:cNvPicPr>
            <a:picLocks noChangeAspect="1" noChangeArrowheads="1"/>
          </p:cNvPicPr>
          <p:nvPr/>
        </p:nvPicPr>
        <p:blipFill>
          <a:blip r:embed="rId3" cstate="print"/>
          <a:srcRect/>
          <a:stretch>
            <a:fillRect/>
          </a:stretch>
        </p:blipFill>
        <p:spPr bwMode="auto">
          <a:xfrm>
            <a:off x="4648200" y="2362200"/>
            <a:ext cx="4495800" cy="4495800"/>
          </a:xfrm>
          <a:prstGeom prst="rect">
            <a:avLst/>
          </a:prstGeom>
          <a:noFill/>
          <a:ln w="9525">
            <a:noFill/>
            <a:miter lim="800000"/>
            <a:headEnd/>
            <a:tailEnd/>
          </a:ln>
        </p:spPr>
      </p:pic>
      <p:pic>
        <p:nvPicPr>
          <p:cNvPr id="12292" name="Picture 5"/>
          <p:cNvPicPr>
            <a:picLocks noChangeAspect="1" noChangeArrowheads="1"/>
          </p:cNvPicPr>
          <p:nvPr/>
        </p:nvPicPr>
        <p:blipFill>
          <a:blip r:embed="rId4" cstate="print"/>
          <a:srcRect/>
          <a:stretch>
            <a:fillRect/>
          </a:stretch>
        </p:blipFill>
        <p:spPr bwMode="auto">
          <a:xfrm>
            <a:off x="6781800" y="1981200"/>
            <a:ext cx="317500" cy="317500"/>
          </a:xfrm>
          <a:prstGeom prst="rect">
            <a:avLst/>
          </a:prstGeom>
          <a:noFill/>
          <a:ln w="9525">
            <a:noFill/>
            <a:miter lim="800000"/>
            <a:headEnd/>
            <a:tailEnd/>
          </a:ln>
        </p:spPr>
      </p:pic>
      <p:pic>
        <p:nvPicPr>
          <p:cNvPr id="12293" name="Picture 4"/>
          <p:cNvPicPr>
            <a:picLocks noChangeAspect="1" noChangeArrowheads="1"/>
          </p:cNvPicPr>
          <p:nvPr/>
        </p:nvPicPr>
        <p:blipFill>
          <a:blip r:embed="rId5" cstate="print"/>
          <a:srcRect/>
          <a:stretch>
            <a:fillRect/>
          </a:stretch>
        </p:blipFill>
        <p:spPr bwMode="auto">
          <a:xfrm>
            <a:off x="0" y="2362200"/>
            <a:ext cx="4495800" cy="4495800"/>
          </a:xfrm>
          <a:prstGeom prst="rect">
            <a:avLst/>
          </a:prstGeom>
          <a:noFill/>
          <a:ln w="9525">
            <a:noFill/>
            <a:miter lim="800000"/>
            <a:headEnd/>
            <a:tailEnd/>
          </a:ln>
        </p:spPr>
      </p:pic>
      <p:pic>
        <p:nvPicPr>
          <p:cNvPr id="12294" name="Picture 5"/>
          <p:cNvPicPr>
            <a:picLocks noChangeAspect="1" noChangeArrowheads="1"/>
          </p:cNvPicPr>
          <p:nvPr/>
        </p:nvPicPr>
        <p:blipFill>
          <a:blip r:embed="rId6" cstate="print"/>
          <a:srcRect/>
          <a:stretch>
            <a:fillRect/>
          </a:stretch>
        </p:blipFill>
        <p:spPr bwMode="auto">
          <a:xfrm>
            <a:off x="2057400" y="1981200"/>
            <a:ext cx="317500" cy="317500"/>
          </a:xfrm>
          <a:prstGeom prst="rect">
            <a:avLst/>
          </a:prstGeom>
          <a:noFill/>
          <a:ln w="9525">
            <a:noFill/>
            <a:miter lim="800000"/>
            <a:headEnd/>
            <a:tailEnd/>
          </a:ln>
        </p:spPr>
      </p:pic>
      <p:sp>
        <p:nvSpPr>
          <p:cNvPr id="12295" name="TextBox 7"/>
          <p:cNvSpPr txBox="1">
            <a:spLocks noChangeArrowheads="1"/>
          </p:cNvSpPr>
          <p:nvPr/>
        </p:nvSpPr>
        <p:spPr bwMode="auto">
          <a:xfrm>
            <a:off x="0" y="1981200"/>
            <a:ext cx="1158875" cy="369888"/>
          </a:xfrm>
          <a:prstGeom prst="rect">
            <a:avLst/>
          </a:prstGeom>
          <a:noFill/>
          <a:ln w="9525">
            <a:noFill/>
            <a:miter lim="800000"/>
            <a:headEnd/>
            <a:tailEnd/>
          </a:ln>
        </p:spPr>
        <p:txBody>
          <a:bodyPr wrap="none">
            <a:spAutoFit/>
          </a:bodyPr>
          <a:lstStyle/>
          <a:p>
            <a:r>
              <a:rPr lang="en-US"/>
              <a:t>Gaussian</a:t>
            </a:r>
          </a:p>
        </p:txBody>
      </p:sp>
      <p:sp>
        <p:nvSpPr>
          <p:cNvPr id="12296" name="TextBox 8"/>
          <p:cNvSpPr txBox="1">
            <a:spLocks noChangeArrowheads="1"/>
          </p:cNvSpPr>
          <p:nvPr/>
        </p:nvSpPr>
        <p:spPr bwMode="auto">
          <a:xfrm>
            <a:off x="4648200" y="1981200"/>
            <a:ext cx="1082675" cy="369888"/>
          </a:xfrm>
          <a:prstGeom prst="rect">
            <a:avLst/>
          </a:prstGeom>
          <a:noFill/>
          <a:ln w="9525">
            <a:noFill/>
            <a:miter lim="800000"/>
            <a:headEnd/>
            <a:tailEnd/>
          </a:ln>
        </p:spPr>
        <p:txBody>
          <a:bodyPr wrap="none">
            <a:spAutoFit/>
          </a:bodyPr>
          <a:lstStyle/>
          <a:p>
            <a:r>
              <a:rPr lang="en-US"/>
              <a:t>Box filter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vg-gauss-eighth"/>
          <p:cNvPicPr>
            <a:picLocks noChangeAspect="1" noChangeArrowheads="1"/>
          </p:cNvPicPr>
          <p:nvPr/>
        </p:nvPicPr>
        <p:blipFill>
          <a:blip r:embed="rId2" cstate="print"/>
          <a:srcRect/>
          <a:stretch>
            <a:fillRect/>
          </a:stretch>
        </p:blipFill>
        <p:spPr bwMode="auto">
          <a:xfrm>
            <a:off x="6248400" y="914400"/>
            <a:ext cx="3154363" cy="4157663"/>
          </a:xfrm>
          <a:prstGeom prst="rect">
            <a:avLst/>
          </a:prstGeom>
          <a:noFill/>
          <a:ln w="9525">
            <a:noFill/>
            <a:miter lim="800000"/>
            <a:headEnd/>
            <a:tailEnd/>
          </a:ln>
        </p:spPr>
      </p:pic>
      <p:pic>
        <p:nvPicPr>
          <p:cNvPr id="53251" name="Picture 3" descr="vg-gauss-quarter"/>
          <p:cNvPicPr>
            <a:picLocks noChangeAspect="1" noChangeArrowheads="1"/>
          </p:cNvPicPr>
          <p:nvPr/>
        </p:nvPicPr>
        <p:blipFill>
          <a:blip r:embed="rId3" cstate="print"/>
          <a:srcRect/>
          <a:stretch>
            <a:fillRect/>
          </a:stretch>
        </p:blipFill>
        <p:spPr bwMode="auto">
          <a:xfrm>
            <a:off x="3046413" y="914400"/>
            <a:ext cx="3125787" cy="4127500"/>
          </a:xfrm>
          <a:prstGeom prst="rect">
            <a:avLst/>
          </a:prstGeom>
          <a:noFill/>
          <a:ln w="9525">
            <a:noFill/>
            <a:miter lim="800000"/>
            <a:headEnd/>
            <a:tailEnd/>
          </a:ln>
        </p:spPr>
      </p:pic>
      <p:pic>
        <p:nvPicPr>
          <p:cNvPr id="53252" name="Picture 4" descr="vg-gauss-half"/>
          <p:cNvPicPr>
            <a:picLocks noChangeAspect="1" noChangeArrowheads="1"/>
          </p:cNvPicPr>
          <p:nvPr/>
        </p:nvPicPr>
        <p:blipFill>
          <a:blip r:embed="rId4" cstate="print"/>
          <a:srcRect/>
          <a:stretch>
            <a:fillRect/>
          </a:stretch>
        </p:blipFill>
        <p:spPr bwMode="auto">
          <a:xfrm>
            <a:off x="-152400" y="914400"/>
            <a:ext cx="3132138" cy="4121150"/>
          </a:xfrm>
          <a:prstGeom prst="rect">
            <a:avLst/>
          </a:prstGeom>
          <a:noFill/>
          <a:ln w="9525">
            <a:noFill/>
            <a:miter lim="800000"/>
            <a:headEnd/>
            <a:tailEnd/>
          </a:ln>
        </p:spPr>
      </p:pic>
      <p:sp>
        <p:nvSpPr>
          <p:cNvPr id="53253" name="Rectangle 5"/>
          <p:cNvSpPr>
            <a:spLocks noGrp="1" noChangeArrowheads="1"/>
          </p:cNvSpPr>
          <p:nvPr>
            <p:ph type="title"/>
          </p:nvPr>
        </p:nvSpPr>
        <p:spPr>
          <a:xfrm>
            <a:off x="685800" y="76200"/>
            <a:ext cx="7924800" cy="838200"/>
          </a:xfrm>
        </p:spPr>
        <p:txBody>
          <a:bodyPr/>
          <a:lstStyle/>
          <a:p>
            <a:r>
              <a:rPr lang="en-US" smtClean="0"/>
              <a:t>Subsampling with Gaussian pre-filtering</a:t>
            </a:r>
          </a:p>
        </p:txBody>
      </p:sp>
      <p:sp>
        <p:nvSpPr>
          <p:cNvPr id="53254" name="Text Box 6"/>
          <p:cNvSpPr txBox="1">
            <a:spLocks noChangeArrowheads="1"/>
          </p:cNvSpPr>
          <p:nvPr/>
        </p:nvSpPr>
        <p:spPr bwMode="auto">
          <a:xfrm>
            <a:off x="4267200" y="5105400"/>
            <a:ext cx="1012825" cy="457200"/>
          </a:xfrm>
          <a:prstGeom prst="rect">
            <a:avLst/>
          </a:prstGeom>
          <a:noFill/>
          <a:ln w="9525">
            <a:noFill/>
            <a:miter lim="800000"/>
            <a:headEnd/>
            <a:tailEnd/>
          </a:ln>
        </p:spPr>
        <p:txBody>
          <a:bodyPr wrap="none">
            <a:spAutoFit/>
          </a:bodyPr>
          <a:lstStyle/>
          <a:p>
            <a:r>
              <a:rPr lang="en-US" sz="2400"/>
              <a:t>G 1/4 </a:t>
            </a:r>
          </a:p>
        </p:txBody>
      </p:sp>
      <p:sp>
        <p:nvSpPr>
          <p:cNvPr id="53255" name="Text Box 7"/>
          <p:cNvSpPr txBox="1">
            <a:spLocks noChangeArrowheads="1"/>
          </p:cNvSpPr>
          <p:nvPr/>
        </p:nvSpPr>
        <p:spPr bwMode="auto">
          <a:xfrm>
            <a:off x="7377113" y="5105400"/>
            <a:ext cx="928687" cy="457200"/>
          </a:xfrm>
          <a:prstGeom prst="rect">
            <a:avLst/>
          </a:prstGeom>
          <a:noFill/>
          <a:ln w="9525">
            <a:noFill/>
            <a:miter lim="800000"/>
            <a:headEnd/>
            <a:tailEnd/>
          </a:ln>
        </p:spPr>
        <p:txBody>
          <a:bodyPr wrap="none">
            <a:spAutoFit/>
          </a:bodyPr>
          <a:lstStyle/>
          <a:p>
            <a:r>
              <a:rPr lang="en-US" sz="2400"/>
              <a:t>G 1/8</a:t>
            </a:r>
          </a:p>
        </p:txBody>
      </p:sp>
      <p:sp>
        <p:nvSpPr>
          <p:cNvPr id="53256" name="Text Box 8"/>
          <p:cNvSpPr txBox="1">
            <a:spLocks noChangeArrowheads="1"/>
          </p:cNvSpPr>
          <p:nvPr/>
        </p:nvSpPr>
        <p:spPr bwMode="auto">
          <a:xfrm>
            <a:off x="533400" y="5105400"/>
            <a:ext cx="1981200" cy="457200"/>
          </a:xfrm>
          <a:prstGeom prst="rect">
            <a:avLst/>
          </a:prstGeom>
          <a:noFill/>
          <a:ln w="9525">
            <a:noFill/>
            <a:miter lim="800000"/>
            <a:headEnd/>
            <a:tailEnd/>
          </a:ln>
        </p:spPr>
        <p:txBody>
          <a:bodyPr wrap="none">
            <a:spAutoFit/>
          </a:bodyPr>
          <a:lstStyle/>
          <a:p>
            <a:r>
              <a:rPr lang="en-US" sz="2400"/>
              <a:t>Gaussian 1/2</a:t>
            </a:r>
          </a:p>
        </p:txBody>
      </p:sp>
      <p:sp>
        <p:nvSpPr>
          <p:cNvPr id="53257" name="Text Box 10"/>
          <p:cNvSpPr txBox="1">
            <a:spLocks noChangeArrowheads="1"/>
          </p:cNvSpPr>
          <p:nvPr/>
        </p:nvSpPr>
        <p:spPr bwMode="auto">
          <a:xfrm>
            <a:off x="6705600" y="6477000"/>
            <a:ext cx="2374900" cy="274638"/>
          </a:xfrm>
          <a:prstGeom prst="rect">
            <a:avLst/>
          </a:prstGeom>
          <a:solidFill>
            <a:schemeClr val="bg1"/>
          </a:solidFill>
          <a:ln w="9525">
            <a:noFill/>
            <a:miter lim="800000"/>
            <a:headEnd/>
            <a:tailEnd/>
          </a:ln>
        </p:spPr>
        <p:txBody>
          <a:bodyPr>
            <a:spAutoFit/>
          </a:bodyPr>
          <a:lstStyle/>
          <a:p>
            <a:r>
              <a:rPr lang="en-US" sz="1200"/>
              <a:t>Slide by Steve Seitz</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6" name="TextBox 18"/>
          <p:cNvSpPr txBox="1">
            <a:spLocks noChangeArrowheads="1"/>
          </p:cNvSpPr>
          <p:nvPr/>
        </p:nvSpPr>
        <p:spPr bwMode="auto">
          <a:xfrm>
            <a:off x="4422775" y="6550025"/>
            <a:ext cx="4721225" cy="307975"/>
          </a:xfrm>
          <a:prstGeom prst="rect">
            <a:avLst/>
          </a:prstGeom>
          <a:noFill/>
          <a:ln w="9525">
            <a:noFill/>
            <a:miter lim="800000"/>
            <a:headEnd/>
            <a:tailEnd/>
          </a:ln>
        </p:spPr>
        <p:txBody>
          <a:bodyPr wrap="none">
            <a:spAutoFit/>
          </a:bodyPr>
          <a:lstStyle/>
          <a:p>
            <a:r>
              <a:rPr lang="en-US" sz="1400"/>
              <a:t>Image: </a:t>
            </a:r>
            <a:r>
              <a:rPr lang="en-US" sz="1400">
                <a:hlinkClick r:id="rId2"/>
              </a:rPr>
              <a:t>http://www.flickr.com/photos/igorms/136916757/ </a:t>
            </a:r>
            <a:endParaRPr lang="en-US" sz="1400"/>
          </a:p>
        </p:txBody>
      </p:sp>
      <p:pic>
        <p:nvPicPr>
          <p:cNvPr id="54277" name="Picture 4" descr="http://farm1.static.flickr.com/47/136916757_8237b4a9fb.jpg"/>
          <p:cNvPicPr>
            <a:picLocks noChangeAspect="1" noChangeArrowheads="1"/>
          </p:cNvPicPr>
          <p:nvPr/>
        </p:nvPicPr>
        <p:blipFill>
          <a:blip r:embed="rId3" cstate="print"/>
          <a:srcRect/>
          <a:stretch>
            <a:fillRect/>
          </a:stretch>
        </p:blipFill>
        <p:spPr bwMode="auto">
          <a:xfrm>
            <a:off x="457200" y="2667000"/>
            <a:ext cx="4762500" cy="3162300"/>
          </a:xfrm>
          <a:prstGeom prst="rect">
            <a:avLst/>
          </a:prstGeom>
          <a:noFill/>
          <a:ln w="9525">
            <a:noFill/>
            <a:miter lim="800000"/>
            <a:headEnd/>
            <a:tailEnd/>
          </a:ln>
        </p:spPr>
      </p:pic>
      <p:pic>
        <p:nvPicPr>
          <p:cNvPr id="54278" name="Picture 4" descr="http://farm1.static.flickr.com/47/136916757_8237b4a9fb.jpg"/>
          <p:cNvPicPr>
            <a:picLocks noChangeAspect="1" noChangeArrowheads="1"/>
          </p:cNvPicPr>
          <p:nvPr/>
        </p:nvPicPr>
        <p:blipFill>
          <a:blip r:embed="rId4" cstate="print"/>
          <a:srcRect/>
          <a:stretch>
            <a:fillRect/>
          </a:stretch>
        </p:blipFill>
        <p:spPr bwMode="auto">
          <a:xfrm>
            <a:off x="6400800" y="3657600"/>
            <a:ext cx="2008188"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55299" name="Picture 2" descr="C:\Users\Hoiem\Documents\Classes\Computational Photography - Fall 2010\projects\hybrid\teaser.jpg"/>
          <p:cNvPicPr>
            <a:picLocks noChangeAspect="1" noChangeArrowheads="1"/>
          </p:cNvPicPr>
          <p:nvPr/>
        </p:nvPicPr>
        <p:blipFill>
          <a:blip r:embed="rId2" cstate="print"/>
          <a:srcRect l="40038"/>
          <a:stretch>
            <a:fillRect/>
          </a:stretch>
        </p:blipFill>
        <p:spPr bwMode="auto">
          <a:xfrm>
            <a:off x="381000" y="2133600"/>
            <a:ext cx="4108450" cy="4505325"/>
          </a:xfrm>
          <a:prstGeom prst="rect">
            <a:avLst/>
          </a:prstGeom>
          <a:noFill/>
          <a:ln w="9525">
            <a:noFill/>
            <a:miter lim="800000"/>
            <a:headEnd/>
            <a:tailEnd/>
          </a:ln>
        </p:spPr>
      </p:pic>
      <p:pic>
        <p:nvPicPr>
          <p:cNvPr id="55300" name="Picture 2" descr="C:\Users\Hoiem\Documents\Classes\Computational Photography - Fall 2010\projects\hybrid\teaser.jpg"/>
          <p:cNvPicPr>
            <a:picLocks noChangeAspect="1" noChangeArrowheads="1"/>
          </p:cNvPicPr>
          <p:nvPr/>
        </p:nvPicPr>
        <p:blipFill>
          <a:blip r:embed="rId2" cstate="print"/>
          <a:srcRect t="3383" r="74422" b="49260"/>
          <a:stretch>
            <a:fillRect/>
          </a:stretch>
        </p:blipFill>
        <p:spPr bwMode="auto">
          <a:xfrm>
            <a:off x="6553200" y="1981200"/>
            <a:ext cx="1690688" cy="2057400"/>
          </a:xfrm>
          <a:prstGeom prst="rect">
            <a:avLst/>
          </a:prstGeom>
          <a:noFill/>
          <a:ln w="9525">
            <a:noFill/>
            <a:miter lim="800000"/>
            <a:headEnd/>
            <a:tailEnd/>
          </a:ln>
        </p:spPr>
      </p:pic>
      <p:pic>
        <p:nvPicPr>
          <p:cNvPr id="55301" name="Picture 2" descr="C:\Users\Hoiem\Documents\Classes\Computational Photography - Fall 2010\projects\hybrid\teaser.jpg"/>
          <p:cNvPicPr>
            <a:picLocks noChangeAspect="1" noChangeArrowheads="1"/>
          </p:cNvPicPr>
          <p:nvPr/>
        </p:nvPicPr>
        <p:blipFill>
          <a:blip r:embed="rId2" cstate="print"/>
          <a:srcRect t="54123" r="74422" b="3593"/>
          <a:stretch>
            <a:fillRect/>
          </a:stretch>
        </p:blipFill>
        <p:spPr bwMode="auto">
          <a:xfrm>
            <a:off x="6629400" y="4800600"/>
            <a:ext cx="1524000" cy="1655763"/>
          </a:xfrm>
          <a:prstGeom prst="rect">
            <a:avLst/>
          </a:prstGeom>
          <a:noFill/>
          <a:ln w="9525">
            <a:noFill/>
            <a:miter lim="800000"/>
            <a:headEnd/>
            <a:tailEnd/>
          </a:ln>
        </p:spPr>
      </p:pic>
      <p:sp>
        <p:nvSpPr>
          <p:cNvPr id="55302" name="TextBox 12"/>
          <p:cNvSpPr txBox="1">
            <a:spLocks noChangeArrowheads="1"/>
          </p:cNvSpPr>
          <p:nvPr/>
        </p:nvSpPr>
        <p:spPr bwMode="auto">
          <a:xfrm>
            <a:off x="5181600" y="3962400"/>
            <a:ext cx="434975" cy="584200"/>
          </a:xfrm>
          <a:prstGeom prst="rect">
            <a:avLst/>
          </a:prstGeom>
          <a:noFill/>
          <a:ln w="9525">
            <a:noFill/>
            <a:miter lim="800000"/>
            <a:headEnd/>
            <a:tailEnd/>
          </a:ln>
        </p:spPr>
        <p:txBody>
          <a:bodyPr wrap="none">
            <a:spAutoFit/>
          </a:bodyPr>
          <a:lstStyle/>
          <a:p>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Application: Hybrid Images</a:t>
            </a:r>
          </a:p>
        </p:txBody>
      </p:sp>
      <p:sp>
        <p:nvSpPr>
          <p:cNvPr id="43011" name="Content Placeholder 2"/>
          <p:cNvSpPr>
            <a:spLocks noGrp="1"/>
          </p:cNvSpPr>
          <p:nvPr>
            <p:ph idx="1"/>
          </p:nvPr>
        </p:nvSpPr>
        <p:spPr>
          <a:xfrm>
            <a:off x="533400" y="5791200"/>
            <a:ext cx="7772400" cy="914400"/>
          </a:xfrm>
        </p:spPr>
        <p:txBody>
          <a:bodyPr>
            <a:normAutofit fontScale="92500" lnSpcReduction="10000"/>
          </a:bodyPr>
          <a:lstStyle/>
          <a:p>
            <a:pPr algn="ctr">
              <a:defRPr/>
            </a:pPr>
            <a:r>
              <a:rPr lang="en-US" smtClean="0"/>
              <a:t>A. Oliva, A. Torralba, P.G. Schyns, </a:t>
            </a:r>
            <a:br>
              <a:rPr lang="en-US" smtClean="0"/>
            </a:br>
            <a:r>
              <a:rPr lang="en-US" smtClean="0">
                <a:hlinkClick r:id="rId3"/>
              </a:rPr>
              <a:t>“Hybrid Images,”</a:t>
            </a:r>
            <a:r>
              <a:rPr lang="en-US" smtClean="0"/>
              <a:t> SIGGRAPH 2006</a:t>
            </a:r>
          </a:p>
        </p:txBody>
      </p:sp>
      <p:pic>
        <p:nvPicPr>
          <p:cNvPr id="13316" name="Picture 2"/>
          <p:cNvPicPr>
            <a:picLocks noChangeAspect="1" noChangeArrowheads="1"/>
          </p:cNvPicPr>
          <p:nvPr/>
        </p:nvPicPr>
        <p:blipFill>
          <a:blip r:embed="rId4" cstate="print"/>
          <a:srcRect/>
          <a:stretch>
            <a:fillRect/>
          </a:stretch>
        </p:blipFill>
        <p:spPr bwMode="auto">
          <a:xfrm>
            <a:off x="304800" y="2286000"/>
            <a:ext cx="8480425"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2209800"/>
          </a:xfrm>
        </p:spPr>
        <p:txBody>
          <a:bodyPr/>
          <a:lstStyle/>
          <a:p>
            <a:r>
              <a:rPr lang="en-US" sz="2100" smtClean="0"/>
              <a:t>Early processing in humans filters for various orientations and scales of frequency</a:t>
            </a:r>
          </a:p>
          <a:p>
            <a:r>
              <a:rPr lang="en-US" sz="2100" smtClean="0"/>
              <a:t>Perceptual cues in the mid-high frequencies dominate perception</a:t>
            </a:r>
          </a:p>
          <a:p>
            <a:r>
              <a:rPr lang="en-US" sz="2100" smtClean="0"/>
              <a:t>When we see an image from far away, we are effectively subsampling it</a:t>
            </a:r>
          </a:p>
        </p:txBody>
      </p:sp>
      <p:pic>
        <p:nvPicPr>
          <p:cNvPr id="56323" name="Picture 2" descr="http://www.mathworks.co.kr/matlabcentral/fx_files/23253/1/gabor.png"/>
          <p:cNvPicPr>
            <a:picLocks noChangeAspect="1" noChangeArrowheads="1"/>
          </p:cNvPicPr>
          <p:nvPr/>
        </p:nvPicPr>
        <p:blipFill>
          <a:blip r:embed="rId2" cstate="print"/>
          <a:srcRect/>
          <a:stretch>
            <a:fillRect/>
          </a:stretch>
        </p:blipFill>
        <p:spPr bwMode="auto">
          <a:xfrm>
            <a:off x="1295400" y="3276600"/>
            <a:ext cx="6121400" cy="3124200"/>
          </a:xfrm>
          <a:prstGeom prst="rect">
            <a:avLst/>
          </a:prstGeom>
          <a:noFill/>
          <a:ln w="9525">
            <a:noFill/>
            <a:miter lim="800000"/>
            <a:headEnd/>
            <a:tailEnd/>
          </a:ln>
        </p:spPr>
      </p:pic>
      <p:sp>
        <p:nvSpPr>
          <p:cNvPr id="56324" name="TextBox 5"/>
          <p:cNvSpPr txBox="1">
            <a:spLocks noChangeArrowheads="1"/>
          </p:cNvSpPr>
          <p:nvPr/>
        </p:nvSpPr>
        <p:spPr bwMode="auto">
          <a:xfrm>
            <a:off x="1447800" y="6248400"/>
            <a:ext cx="5976938" cy="369888"/>
          </a:xfrm>
          <a:prstGeom prst="rect">
            <a:avLst/>
          </a:prstGeom>
          <a:noFill/>
          <a:ln w="9525">
            <a:noFill/>
            <a:miter lim="800000"/>
            <a:headEnd/>
            <a:tailEnd/>
          </a:ln>
        </p:spPr>
        <p:txBody>
          <a:bodyPr wrap="none">
            <a:spAutoFit/>
          </a:bodyPr>
          <a:lstStyle/>
          <a:p>
            <a:r>
              <a:rPr lang="en-US"/>
              <a:t>Early Visual Processing: Multi-scale edge and blob filters</a:t>
            </a:r>
          </a:p>
        </p:txBody>
      </p:sp>
      <p:sp>
        <p:nvSpPr>
          <p:cNvPr id="56325" name="Title 6"/>
          <p:cNvSpPr>
            <a:spLocks noGrp="1"/>
          </p:cNvSpPr>
          <p:nvPr>
            <p:ph type="title"/>
          </p:nvPr>
        </p:nvSpPr>
        <p:spPr/>
        <p:txBody>
          <a:bodyPr/>
          <a:lstStyle/>
          <a:p>
            <a:r>
              <a:rPr lang="en-US" smtClean="0"/>
              <a:t>Clues from Human Perception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Hybrid Image in FFT</a:t>
            </a:r>
          </a:p>
        </p:txBody>
      </p:sp>
      <p:pic>
        <p:nvPicPr>
          <p:cNvPr id="57347" name="Picture 2"/>
          <p:cNvPicPr>
            <a:picLocks noChangeAspect="1" noChangeArrowheads="1"/>
          </p:cNvPicPr>
          <p:nvPr/>
        </p:nvPicPr>
        <p:blipFill>
          <a:blip r:embed="rId2" cstate="print"/>
          <a:srcRect t="14722" r="66875" b="10031"/>
          <a:stretch>
            <a:fillRect/>
          </a:stretch>
        </p:blipFill>
        <p:spPr bwMode="auto">
          <a:xfrm>
            <a:off x="228600" y="2209800"/>
            <a:ext cx="2743200" cy="3505200"/>
          </a:xfrm>
          <a:prstGeom prst="rect">
            <a:avLst/>
          </a:prstGeom>
          <a:noFill/>
          <a:ln w="9525">
            <a:noFill/>
            <a:miter lim="800000"/>
            <a:headEnd/>
            <a:tailEnd/>
          </a:ln>
        </p:spPr>
      </p:pic>
      <p:pic>
        <p:nvPicPr>
          <p:cNvPr id="57348" name="Picture 2"/>
          <p:cNvPicPr>
            <a:picLocks noChangeAspect="1" noChangeArrowheads="1"/>
          </p:cNvPicPr>
          <p:nvPr/>
        </p:nvPicPr>
        <p:blipFill>
          <a:blip r:embed="rId2" cstate="print"/>
          <a:srcRect l="34045" t="13086" r="626" b="10031"/>
          <a:stretch>
            <a:fillRect/>
          </a:stretch>
        </p:blipFill>
        <p:spPr bwMode="auto">
          <a:xfrm>
            <a:off x="3505200" y="2209800"/>
            <a:ext cx="5410200" cy="3581400"/>
          </a:xfrm>
          <a:prstGeom prst="rect">
            <a:avLst/>
          </a:prstGeom>
          <a:noFill/>
          <a:ln w="9525">
            <a:noFill/>
            <a:miter lim="800000"/>
            <a:headEnd/>
            <a:tailEnd/>
          </a:ln>
        </p:spPr>
      </p:pic>
      <p:sp>
        <p:nvSpPr>
          <p:cNvPr id="6" name="Equal 5"/>
          <p:cNvSpPr/>
          <p:nvPr/>
        </p:nvSpPr>
        <p:spPr>
          <a:xfrm>
            <a:off x="3124200" y="3886200"/>
            <a:ext cx="304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7350" name="TextBox 6"/>
          <p:cNvSpPr txBox="1">
            <a:spLocks noChangeArrowheads="1"/>
          </p:cNvSpPr>
          <p:nvPr/>
        </p:nvSpPr>
        <p:spPr bwMode="auto">
          <a:xfrm>
            <a:off x="762000" y="1828800"/>
            <a:ext cx="1557338" cy="369888"/>
          </a:xfrm>
          <a:prstGeom prst="rect">
            <a:avLst/>
          </a:prstGeom>
          <a:noFill/>
          <a:ln w="9525">
            <a:noFill/>
            <a:miter lim="800000"/>
            <a:headEnd/>
            <a:tailEnd/>
          </a:ln>
        </p:spPr>
        <p:txBody>
          <a:bodyPr wrap="none">
            <a:spAutoFit/>
          </a:bodyPr>
          <a:lstStyle/>
          <a:p>
            <a:r>
              <a:rPr lang="en-US"/>
              <a:t>Hybrid Image</a:t>
            </a:r>
          </a:p>
        </p:txBody>
      </p:sp>
      <p:sp>
        <p:nvSpPr>
          <p:cNvPr id="57351" name="TextBox 7"/>
          <p:cNvSpPr txBox="1">
            <a:spLocks noChangeArrowheads="1"/>
          </p:cNvSpPr>
          <p:nvPr/>
        </p:nvSpPr>
        <p:spPr bwMode="auto">
          <a:xfrm>
            <a:off x="3505200" y="1828800"/>
            <a:ext cx="2133600" cy="369888"/>
          </a:xfrm>
          <a:prstGeom prst="rect">
            <a:avLst/>
          </a:prstGeom>
          <a:noFill/>
          <a:ln w="9525">
            <a:noFill/>
            <a:miter lim="800000"/>
            <a:headEnd/>
            <a:tailEnd/>
          </a:ln>
        </p:spPr>
        <p:txBody>
          <a:bodyPr wrap="none">
            <a:spAutoFit/>
          </a:bodyPr>
          <a:lstStyle/>
          <a:p>
            <a:r>
              <a:rPr lang="en-US"/>
              <a:t>Low-passed Image</a:t>
            </a:r>
          </a:p>
        </p:txBody>
      </p:sp>
      <p:sp>
        <p:nvSpPr>
          <p:cNvPr id="57352" name="TextBox 8"/>
          <p:cNvSpPr txBox="1">
            <a:spLocks noChangeArrowheads="1"/>
          </p:cNvSpPr>
          <p:nvPr/>
        </p:nvSpPr>
        <p:spPr bwMode="auto">
          <a:xfrm>
            <a:off x="6248400" y="1828800"/>
            <a:ext cx="2185988" cy="369888"/>
          </a:xfrm>
          <a:prstGeom prst="rect">
            <a:avLst/>
          </a:prstGeom>
          <a:noFill/>
          <a:ln w="9525">
            <a:noFill/>
            <a:miter lim="800000"/>
            <a:headEnd/>
            <a:tailEnd/>
          </a:ln>
        </p:spPr>
        <p:txBody>
          <a:bodyPr wrap="none">
            <a:spAutoFit/>
          </a:bodyPr>
          <a:lstStyle/>
          <a:p>
            <a:r>
              <a:rPr lang="en-US"/>
              <a:t>High-passed Image</a:t>
            </a:r>
          </a:p>
        </p:txBody>
      </p:sp>
      <p:sp>
        <p:nvSpPr>
          <p:cNvPr id="11" name="Plus 10"/>
          <p:cNvSpPr/>
          <p:nvPr/>
        </p:nvSpPr>
        <p:spPr>
          <a:xfrm>
            <a:off x="5715000" y="1828800"/>
            <a:ext cx="381000" cy="381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58371" name="Picture 2" descr="C:\Users\Hoiem\Documents\Classes\Computational Photography - Fall 2010\projects\hybrid\teaser.jpg"/>
          <p:cNvPicPr>
            <a:picLocks noChangeAspect="1" noChangeArrowheads="1"/>
          </p:cNvPicPr>
          <p:nvPr/>
        </p:nvPicPr>
        <p:blipFill>
          <a:blip r:embed="rId2" cstate="print"/>
          <a:srcRect l="40038"/>
          <a:stretch>
            <a:fillRect/>
          </a:stretch>
        </p:blipFill>
        <p:spPr bwMode="auto">
          <a:xfrm>
            <a:off x="381000" y="2133600"/>
            <a:ext cx="4108450" cy="4505325"/>
          </a:xfrm>
          <a:prstGeom prst="rect">
            <a:avLst/>
          </a:prstGeom>
          <a:noFill/>
          <a:ln w="9525">
            <a:noFill/>
            <a:miter lim="800000"/>
            <a:headEnd/>
            <a:tailEnd/>
          </a:ln>
        </p:spPr>
      </p:pic>
      <p:pic>
        <p:nvPicPr>
          <p:cNvPr id="58372" name="Picture 2" descr="C:\Users\Hoiem\Documents\Classes\Computational Photography - Fall 2010\projects\hybrid\teaser.jpg"/>
          <p:cNvPicPr>
            <a:picLocks noChangeAspect="1" noChangeArrowheads="1"/>
          </p:cNvPicPr>
          <p:nvPr/>
        </p:nvPicPr>
        <p:blipFill>
          <a:blip r:embed="rId2" cstate="print"/>
          <a:srcRect t="3383" r="74422" b="49260"/>
          <a:stretch>
            <a:fillRect/>
          </a:stretch>
        </p:blipFill>
        <p:spPr bwMode="auto">
          <a:xfrm>
            <a:off x="6553200" y="1981200"/>
            <a:ext cx="1690688" cy="2057400"/>
          </a:xfrm>
          <a:prstGeom prst="rect">
            <a:avLst/>
          </a:prstGeom>
          <a:noFill/>
          <a:ln w="9525">
            <a:noFill/>
            <a:miter lim="800000"/>
            <a:headEnd/>
            <a:tailEnd/>
          </a:ln>
        </p:spPr>
      </p:pic>
      <p:pic>
        <p:nvPicPr>
          <p:cNvPr id="58373" name="Picture 2" descr="C:\Users\Hoiem\Documents\Classes\Computational Photography - Fall 2010\projects\hybrid\teaser.jpg"/>
          <p:cNvPicPr>
            <a:picLocks noChangeAspect="1" noChangeArrowheads="1"/>
          </p:cNvPicPr>
          <p:nvPr/>
        </p:nvPicPr>
        <p:blipFill>
          <a:blip r:embed="rId2" cstate="print"/>
          <a:srcRect t="54123" r="74422" b="3593"/>
          <a:stretch>
            <a:fillRect/>
          </a:stretch>
        </p:blipFill>
        <p:spPr bwMode="auto">
          <a:xfrm>
            <a:off x="6629400" y="4800600"/>
            <a:ext cx="1524000" cy="1655763"/>
          </a:xfrm>
          <a:prstGeom prst="rect">
            <a:avLst/>
          </a:prstGeom>
          <a:noFill/>
          <a:ln w="9525">
            <a:noFill/>
            <a:miter lim="800000"/>
            <a:headEnd/>
            <a:tailEnd/>
          </a:ln>
        </p:spPr>
      </p:pic>
      <p:sp>
        <p:nvSpPr>
          <p:cNvPr id="58374" name="TextBox 12"/>
          <p:cNvSpPr txBox="1">
            <a:spLocks noChangeArrowheads="1"/>
          </p:cNvSpPr>
          <p:nvPr/>
        </p:nvSpPr>
        <p:spPr bwMode="auto">
          <a:xfrm>
            <a:off x="5181600" y="3962400"/>
            <a:ext cx="434975" cy="584200"/>
          </a:xfrm>
          <a:prstGeom prst="rect">
            <a:avLst/>
          </a:prstGeom>
          <a:noFill/>
          <a:ln w="9525">
            <a:noFill/>
            <a:miter lim="800000"/>
            <a:headEnd/>
            <a:tailEnd/>
          </a:ln>
        </p:spPr>
        <p:txBody>
          <a:bodyPr wrap="none">
            <a:spAutoFit/>
          </a:bodyPr>
          <a:lstStyle/>
          <a:p>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77" name="TextBox 8"/>
          <p:cNvSpPr txBox="1">
            <a:spLocks noChangeArrowheads="1"/>
          </p:cNvSpPr>
          <p:nvPr/>
        </p:nvSpPr>
        <p:spPr bwMode="auto">
          <a:xfrm>
            <a:off x="3352800" y="0"/>
            <a:ext cx="2143125" cy="584200"/>
          </a:xfrm>
          <a:prstGeom prst="rect">
            <a:avLst/>
          </a:prstGeom>
          <a:noFill/>
          <a:ln w="9525">
            <a:noFill/>
            <a:miter lim="800000"/>
            <a:headEnd/>
            <a:tailEnd/>
          </a:ln>
        </p:spPr>
        <p:txBody>
          <a:bodyPr wrap="none">
            <a:spAutoFit/>
          </a:bodyPr>
          <a:lstStyle/>
          <a:p>
            <a:r>
              <a:rPr lang="en-US" sz="3200"/>
              <a:t>Perception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Things to Remember</a:t>
            </a:r>
          </a:p>
        </p:txBody>
      </p:sp>
      <p:sp>
        <p:nvSpPr>
          <p:cNvPr id="70659" name="Content Placeholder 2"/>
          <p:cNvSpPr>
            <a:spLocks noGrp="1"/>
          </p:cNvSpPr>
          <p:nvPr>
            <p:ph idx="1"/>
          </p:nvPr>
        </p:nvSpPr>
        <p:spPr>
          <a:xfrm>
            <a:off x="457200" y="990600"/>
            <a:ext cx="6096000" cy="5135563"/>
          </a:xfrm>
        </p:spPr>
        <p:txBody>
          <a:bodyPr>
            <a:normAutofit fontScale="85000" lnSpcReduction="20000"/>
          </a:bodyPr>
          <a:lstStyle/>
          <a:p>
            <a:pPr>
              <a:defRPr/>
            </a:pPr>
            <a:r>
              <a:rPr lang="en-US" dirty="0" smtClean="0"/>
              <a:t>Sometimes it makes sense to think of images and filtering in the frequency domain</a:t>
            </a:r>
          </a:p>
          <a:p>
            <a:pPr lvl="1">
              <a:defRPr/>
            </a:pPr>
            <a:r>
              <a:rPr lang="en-US" dirty="0" smtClean="0"/>
              <a:t>Fourier analysis</a:t>
            </a:r>
          </a:p>
          <a:p>
            <a:pPr>
              <a:defRPr/>
            </a:pPr>
            <a:endParaRPr lang="en-US" dirty="0" smtClean="0"/>
          </a:p>
          <a:p>
            <a:pPr>
              <a:defRPr/>
            </a:pPr>
            <a:r>
              <a:rPr lang="en-US" dirty="0" smtClean="0"/>
              <a:t>Can be faster to filter using FFT for large images (N </a:t>
            </a:r>
            <a:r>
              <a:rPr lang="en-US" dirty="0" err="1" smtClean="0"/>
              <a:t>logN</a:t>
            </a:r>
            <a:r>
              <a:rPr lang="en-US" dirty="0" smtClean="0"/>
              <a:t> vs. N</a:t>
            </a:r>
            <a:r>
              <a:rPr lang="en-US" baseline="30000" dirty="0" smtClean="0"/>
              <a:t>2</a:t>
            </a:r>
            <a:r>
              <a:rPr lang="en-US" dirty="0" smtClean="0"/>
              <a:t> for auto-correlation)</a:t>
            </a:r>
          </a:p>
          <a:p>
            <a:pPr>
              <a:defRPr/>
            </a:pPr>
            <a:endParaRPr lang="en-US" dirty="0" smtClean="0"/>
          </a:p>
          <a:p>
            <a:pPr>
              <a:defRPr/>
            </a:pPr>
            <a:r>
              <a:rPr lang="en-US" dirty="0" smtClean="0"/>
              <a:t>Images are mostly smooth</a:t>
            </a:r>
          </a:p>
          <a:p>
            <a:pPr lvl="1">
              <a:defRPr/>
            </a:pPr>
            <a:r>
              <a:rPr lang="en-US" dirty="0" smtClean="0"/>
              <a:t>Basis for compression</a:t>
            </a:r>
          </a:p>
          <a:p>
            <a:pPr>
              <a:defRPr/>
            </a:pPr>
            <a:endParaRPr lang="en-US" dirty="0" smtClean="0"/>
          </a:p>
          <a:p>
            <a:pPr>
              <a:defRPr/>
            </a:pPr>
            <a:r>
              <a:rPr lang="en-US" dirty="0" smtClean="0"/>
              <a:t>Remember to low-pass before sampling</a:t>
            </a:r>
          </a:p>
          <a:p>
            <a:pPr>
              <a:defRPr/>
            </a:pPr>
            <a:endParaRPr lang="en-US" dirty="0" smtClean="0"/>
          </a:p>
          <a:p>
            <a:pPr>
              <a:defRPr/>
            </a:pPr>
            <a:endParaRPr lang="en-US" dirty="0" smtClean="0"/>
          </a:p>
        </p:txBody>
      </p:sp>
      <p:pic>
        <p:nvPicPr>
          <p:cNvPr id="59396" name="Picture 3"/>
          <p:cNvPicPr>
            <a:picLocks noChangeAspect="1" noChangeArrowheads="1"/>
          </p:cNvPicPr>
          <p:nvPr/>
        </p:nvPicPr>
        <p:blipFill>
          <a:blip r:embed="rId2" cstate="print"/>
          <a:srcRect l="38501" t="61481" r="40927" b="5122"/>
          <a:stretch>
            <a:fillRect/>
          </a:stretch>
        </p:blipFill>
        <p:spPr bwMode="auto">
          <a:xfrm>
            <a:off x="6977063" y="1111250"/>
            <a:ext cx="1585912" cy="1447800"/>
          </a:xfrm>
          <a:prstGeom prst="rect">
            <a:avLst/>
          </a:prstGeom>
          <a:noFill/>
          <a:ln w="9525">
            <a:noFill/>
            <a:miter lim="800000"/>
            <a:headEnd/>
            <a:tailEnd/>
          </a:ln>
        </p:spPr>
      </p:pic>
      <p:pic>
        <p:nvPicPr>
          <p:cNvPr id="59397" name="Picture 5"/>
          <p:cNvPicPr>
            <a:picLocks noChangeAspect="1" noChangeArrowheads="1"/>
          </p:cNvPicPr>
          <p:nvPr/>
        </p:nvPicPr>
        <p:blipFill>
          <a:blip r:embed="rId3" cstate="print"/>
          <a:srcRect/>
          <a:stretch>
            <a:fillRect/>
          </a:stretch>
        </p:blipFill>
        <p:spPr bwMode="auto">
          <a:xfrm>
            <a:off x="7467600" y="76200"/>
            <a:ext cx="609600" cy="609600"/>
          </a:xfrm>
          <a:prstGeom prst="rect">
            <a:avLst/>
          </a:prstGeom>
          <a:noFill/>
          <a:ln w="9525">
            <a:noFill/>
            <a:miter lim="800000"/>
            <a:headEnd/>
            <a:tailEnd/>
          </a:ln>
        </p:spPr>
      </p:pic>
      <p:sp>
        <p:nvSpPr>
          <p:cNvPr id="7" name="Down Arrow 6"/>
          <p:cNvSpPr/>
          <p:nvPr/>
        </p:nvSpPr>
        <p:spPr>
          <a:xfrm>
            <a:off x="7664450" y="7620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descr="C:\Users\Hoiem\Documents\Classes\Computational Photography - Fall 2010\lectures\demos\fftims\flowers_fft.png"/>
          <p:cNvPicPr>
            <a:picLocks noChangeArrowheads="1"/>
          </p:cNvPicPr>
          <p:nvPr/>
        </p:nvPicPr>
        <p:blipFill>
          <a:blip r:embed="rId4" cstate="print"/>
          <a:srcRect l="29167" t="8333" r="26042" b="12500"/>
          <a:stretch>
            <a:fillRect/>
          </a:stretch>
        </p:blipFill>
        <p:spPr bwMode="auto">
          <a:xfrm>
            <a:off x="7239000" y="4038600"/>
            <a:ext cx="1143000" cy="1143000"/>
          </a:xfrm>
          <a:prstGeom prst="rect">
            <a:avLst/>
          </a:prstGeom>
          <a:noFill/>
          <a:ln w="9525">
            <a:noFill/>
            <a:miter lim="800000"/>
            <a:headEnd/>
            <a:tailEnd/>
          </a:ln>
        </p:spPr>
      </p:pic>
      <p:pic>
        <p:nvPicPr>
          <p:cNvPr id="9" name="Picture 6" descr="sine-sample-5"/>
          <p:cNvPicPr>
            <a:picLocks noChangeAspect="1" noChangeArrowheads="1"/>
          </p:cNvPicPr>
          <p:nvPr/>
        </p:nvPicPr>
        <p:blipFill>
          <a:blip r:embed="rId5" cstate="print"/>
          <a:srcRect l="41235"/>
          <a:stretch>
            <a:fillRect/>
          </a:stretch>
        </p:blipFill>
        <p:spPr bwMode="auto">
          <a:xfrm>
            <a:off x="6629400" y="5334000"/>
            <a:ext cx="2286000" cy="977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Practice question</a:t>
            </a:r>
            <a:endParaRPr lang="en-US" dirty="0" smtClean="0"/>
          </a:p>
        </p:txBody>
      </p:sp>
      <p:sp>
        <p:nvSpPr>
          <p:cNvPr id="60419" name="Content Placeholder 2"/>
          <p:cNvSpPr>
            <a:spLocks noGrp="1"/>
          </p:cNvSpPr>
          <p:nvPr>
            <p:ph idx="1"/>
          </p:nvPr>
        </p:nvSpPr>
        <p:spPr/>
        <p:txBody>
          <a:bodyPr/>
          <a:lstStyle/>
          <a:p>
            <a:pPr marL="514350" indent="-514350">
              <a:buFont typeface="Calibri" pitchFamily="34" charset="0"/>
              <a:buAutoNum type="arabicPeriod"/>
            </a:pPr>
            <a:r>
              <a:rPr lang="en-US" smtClean="0"/>
              <a:t>Match the spatial domain image to the Fourier magnitude image</a:t>
            </a:r>
          </a:p>
        </p:txBody>
      </p:sp>
      <p:pic>
        <p:nvPicPr>
          <p:cNvPr id="60420" name="Picture 2"/>
          <p:cNvPicPr>
            <a:picLocks noChangeAspect="1" noChangeArrowheads="1"/>
          </p:cNvPicPr>
          <p:nvPr/>
        </p:nvPicPr>
        <p:blipFill>
          <a:blip r:embed="rId2" cstate="print"/>
          <a:srcRect l="12308" t="45232" r="61539" b="12923"/>
          <a:stretch>
            <a:fillRect/>
          </a:stretch>
        </p:blipFill>
        <p:spPr bwMode="auto">
          <a:xfrm>
            <a:off x="685800" y="5257800"/>
            <a:ext cx="762000" cy="762000"/>
          </a:xfrm>
          <a:prstGeom prst="rect">
            <a:avLst/>
          </a:prstGeom>
          <a:noFill/>
          <a:ln w="9525">
            <a:noFill/>
            <a:miter lim="800000"/>
            <a:headEnd/>
            <a:tailEnd/>
          </a:ln>
        </p:spPr>
      </p:pic>
      <p:pic>
        <p:nvPicPr>
          <p:cNvPr id="60421" name="Picture 2"/>
          <p:cNvPicPr>
            <a:picLocks noChangeArrowheads="1"/>
          </p:cNvPicPr>
          <p:nvPr/>
        </p:nvPicPr>
        <p:blipFill>
          <a:blip r:embed="rId3" cstate="print"/>
          <a:srcRect l="50603" t="52437" r="24097" b="18646"/>
          <a:stretch>
            <a:fillRect/>
          </a:stretch>
        </p:blipFill>
        <p:spPr bwMode="auto">
          <a:xfrm>
            <a:off x="3581400" y="2590800"/>
            <a:ext cx="1447800" cy="1252538"/>
          </a:xfrm>
          <a:prstGeom prst="rect">
            <a:avLst/>
          </a:prstGeom>
          <a:noFill/>
          <a:ln w="9525">
            <a:noFill/>
            <a:miter lim="800000"/>
            <a:headEnd/>
            <a:tailEnd/>
          </a:ln>
        </p:spPr>
      </p:pic>
      <p:pic>
        <p:nvPicPr>
          <p:cNvPr id="60422" name="Picture 1"/>
          <p:cNvPicPr>
            <a:picLocks noChangeArrowheads="1"/>
          </p:cNvPicPr>
          <p:nvPr/>
        </p:nvPicPr>
        <p:blipFill>
          <a:blip r:embed="rId4" cstate="print"/>
          <a:srcRect l="6902" t="17175" r="61354" b="6760"/>
          <a:stretch>
            <a:fillRect/>
          </a:stretch>
        </p:blipFill>
        <p:spPr bwMode="auto">
          <a:xfrm>
            <a:off x="1600200" y="4267200"/>
            <a:ext cx="1752600" cy="2362200"/>
          </a:xfrm>
          <a:prstGeom prst="rect">
            <a:avLst/>
          </a:prstGeom>
          <a:noFill/>
          <a:ln w="9525">
            <a:noFill/>
            <a:miter lim="800000"/>
            <a:headEnd/>
            <a:tailEnd/>
          </a:ln>
        </p:spPr>
      </p:pic>
      <p:pic>
        <p:nvPicPr>
          <p:cNvPr id="60423" name="Picture 2" descr="C:\Users\Hoiem\Documents\Classes\Computational Photography - Fall 2010\lectures\demos\fftims\flowers_fft.png"/>
          <p:cNvPicPr>
            <a:picLocks noChangeArrowheads="1"/>
          </p:cNvPicPr>
          <p:nvPr/>
        </p:nvPicPr>
        <p:blipFill>
          <a:blip r:embed="rId5" cstate="print"/>
          <a:srcRect l="29167" t="8333" r="26042" b="12500"/>
          <a:stretch>
            <a:fillRect/>
          </a:stretch>
        </p:blipFill>
        <p:spPr bwMode="auto">
          <a:xfrm>
            <a:off x="1828800" y="2514600"/>
            <a:ext cx="1447800" cy="1295400"/>
          </a:xfrm>
          <a:prstGeom prst="rect">
            <a:avLst/>
          </a:prstGeom>
          <a:noFill/>
          <a:ln w="9525">
            <a:noFill/>
            <a:miter lim="800000"/>
            <a:headEnd/>
            <a:tailEnd/>
          </a:ln>
        </p:spPr>
      </p:pic>
      <p:pic>
        <p:nvPicPr>
          <p:cNvPr id="60424" name="Picture 2"/>
          <p:cNvPicPr>
            <a:picLocks noChangeAspect="1" noChangeArrowheads="1"/>
          </p:cNvPicPr>
          <p:nvPr/>
        </p:nvPicPr>
        <p:blipFill>
          <a:blip r:embed="rId6" cstate="print"/>
          <a:srcRect l="41473" t="65628" r="43102" b="6952"/>
          <a:stretch>
            <a:fillRect/>
          </a:stretch>
        </p:blipFill>
        <p:spPr bwMode="auto">
          <a:xfrm>
            <a:off x="304800" y="2514600"/>
            <a:ext cx="1295400" cy="1295400"/>
          </a:xfrm>
          <a:prstGeom prst="rect">
            <a:avLst/>
          </a:prstGeom>
          <a:noFill/>
          <a:ln w="9525">
            <a:noFill/>
            <a:miter lim="800000"/>
            <a:headEnd/>
            <a:tailEnd/>
          </a:ln>
        </p:spPr>
      </p:pic>
      <p:pic>
        <p:nvPicPr>
          <p:cNvPr id="60425" name="Picture 2"/>
          <p:cNvPicPr>
            <a:picLocks noChangeAspect="1" noChangeArrowheads="1"/>
          </p:cNvPicPr>
          <p:nvPr/>
        </p:nvPicPr>
        <p:blipFill>
          <a:blip r:embed="rId7" cstate="print"/>
          <a:srcRect l="41586" t="14526" r="37196" b="49263"/>
          <a:stretch>
            <a:fillRect/>
          </a:stretch>
        </p:blipFill>
        <p:spPr bwMode="auto">
          <a:xfrm>
            <a:off x="5943600" y="5257800"/>
            <a:ext cx="873125" cy="838200"/>
          </a:xfrm>
          <a:prstGeom prst="rect">
            <a:avLst/>
          </a:prstGeom>
          <a:noFill/>
          <a:ln w="9525">
            <a:noFill/>
            <a:miter lim="800000"/>
            <a:headEnd/>
            <a:tailEnd/>
          </a:ln>
        </p:spPr>
      </p:pic>
      <p:pic>
        <p:nvPicPr>
          <p:cNvPr id="60426" name="Picture 3" descr="C:\Users\Hoiem\Documents\Classes\Computational Photography - Fall 2010\lectures\demos\fftims\sea.png"/>
          <p:cNvPicPr>
            <a:picLocks noChangeAspect="1" noChangeArrowheads="1"/>
          </p:cNvPicPr>
          <p:nvPr/>
        </p:nvPicPr>
        <p:blipFill>
          <a:blip r:embed="rId8" cstate="print"/>
          <a:srcRect/>
          <a:stretch>
            <a:fillRect/>
          </a:stretch>
        </p:blipFill>
        <p:spPr bwMode="auto">
          <a:xfrm>
            <a:off x="6934200" y="4953000"/>
            <a:ext cx="2032000" cy="1524000"/>
          </a:xfrm>
          <a:prstGeom prst="rect">
            <a:avLst/>
          </a:prstGeom>
          <a:noFill/>
          <a:ln w="9525">
            <a:noFill/>
            <a:miter lim="800000"/>
            <a:headEnd/>
            <a:tailEnd/>
          </a:ln>
        </p:spPr>
      </p:pic>
      <p:pic>
        <p:nvPicPr>
          <p:cNvPr id="60427" name="Picture 4" descr="C:\Users\Hoiem\Documents\Classes\Computational Photography - Fall 2010\lectures\demos\fftims\sea_fft.png"/>
          <p:cNvPicPr>
            <a:picLocks noChangeArrowheads="1"/>
          </p:cNvPicPr>
          <p:nvPr/>
        </p:nvPicPr>
        <p:blipFill>
          <a:blip r:embed="rId9" cstate="print"/>
          <a:srcRect l="13542" t="9721" r="10417" b="13889"/>
          <a:stretch>
            <a:fillRect/>
          </a:stretch>
        </p:blipFill>
        <p:spPr bwMode="auto">
          <a:xfrm>
            <a:off x="5410200" y="2667000"/>
            <a:ext cx="1371600" cy="1219200"/>
          </a:xfrm>
          <a:prstGeom prst="rect">
            <a:avLst/>
          </a:prstGeom>
          <a:noFill/>
          <a:ln w="9525">
            <a:noFill/>
            <a:miter lim="800000"/>
            <a:headEnd/>
            <a:tailEnd/>
          </a:ln>
        </p:spPr>
      </p:pic>
      <p:pic>
        <p:nvPicPr>
          <p:cNvPr id="60428" name="Picture 5" descr="C:\Users\Hoiem\Documents\Classes\Computational Photography - Fall 2010\lectures\demos\fftims\beijing.png"/>
          <p:cNvPicPr>
            <a:picLocks noChangeAspect="1" noChangeArrowheads="1"/>
          </p:cNvPicPr>
          <p:nvPr/>
        </p:nvPicPr>
        <p:blipFill>
          <a:blip r:embed="rId10" cstate="print"/>
          <a:srcRect/>
          <a:stretch>
            <a:fillRect/>
          </a:stretch>
        </p:blipFill>
        <p:spPr bwMode="auto">
          <a:xfrm>
            <a:off x="3657600" y="4800600"/>
            <a:ext cx="2057400" cy="1543050"/>
          </a:xfrm>
          <a:prstGeom prst="rect">
            <a:avLst/>
          </a:prstGeom>
          <a:noFill/>
          <a:ln w="9525">
            <a:noFill/>
            <a:miter lim="800000"/>
            <a:headEnd/>
            <a:tailEnd/>
          </a:ln>
        </p:spPr>
      </p:pic>
      <p:pic>
        <p:nvPicPr>
          <p:cNvPr id="60429" name="Picture 6" descr="C:\Users\Hoiem\Documents\Classes\Computational Photography - Fall 2010\lectures\demos\fftims\beijing_fft.png"/>
          <p:cNvPicPr>
            <a:picLocks noChangeArrowheads="1"/>
          </p:cNvPicPr>
          <p:nvPr/>
        </p:nvPicPr>
        <p:blipFill>
          <a:blip r:embed="rId11" cstate="print"/>
          <a:srcRect l="13542" t="11111" r="10417" b="13889"/>
          <a:stretch>
            <a:fillRect/>
          </a:stretch>
        </p:blipFill>
        <p:spPr bwMode="auto">
          <a:xfrm>
            <a:off x="7086600" y="2667000"/>
            <a:ext cx="1295400" cy="1219200"/>
          </a:xfrm>
          <a:prstGeom prst="rect">
            <a:avLst/>
          </a:prstGeom>
          <a:noFill/>
          <a:ln w="9525">
            <a:noFill/>
            <a:miter lim="800000"/>
            <a:headEnd/>
            <a:tailEnd/>
          </a:ln>
        </p:spPr>
      </p:pic>
      <p:sp>
        <p:nvSpPr>
          <p:cNvPr id="60430" name="TextBox 14"/>
          <p:cNvSpPr txBox="1">
            <a:spLocks noChangeArrowheads="1"/>
          </p:cNvSpPr>
          <p:nvPr/>
        </p:nvSpPr>
        <p:spPr bwMode="auto">
          <a:xfrm>
            <a:off x="762000" y="2220913"/>
            <a:ext cx="312738" cy="369887"/>
          </a:xfrm>
          <a:prstGeom prst="rect">
            <a:avLst/>
          </a:prstGeom>
          <a:noFill/>
          <a:ln w="9525">
            <a:noFill/>
            <a:miter lim="800000"/>
            <a:headEnd/>
            <a:tailEnd/>
          </a:ln>
        </p:spPr>
        <p:txBody>
          <a:bodyPr wrap="none">
            <a:spAutoFit/>
          </a:bodyPr>
          <a:lstStyle/>
          <a:p>
            <a:r>
              <a:rPr lang="en-US"/>
              <a:t>1</a:t>
            </a:r>
          </a:p>
        </p:txBody>
      </p:sp>
      <p:sp>
        <p:nvSpPr>
          <p:cNvPr id="60431" name="TextBox 15"/>
          <p:cNvSpPr txBox="1">
            <a:spLocks noChangeArrowheads="1"/>
          </p:cNvSpPr>
          <p:nvPr/>
        </p:nvSpPr>
        <p:spPr bwMode="auto">
          <a:xfrm>
            <a:off x="7543800" y="2286000"/>
            <a:ext cx="312738" cy="369888"/>
          </a:xfrm>
          <a:prstGeom prst="rect">
            <a:avLst/>
          </a:prstGeom>
          <a:noFill/>
          <a:ln w="9525">
            <a:noFill/>
            <a:miter lim="800000"/>
            <a:headEnd/>
            <a:tailEnd/>
          </a:ln>
        </p:spPr>
        <p:txBody>
          <a:bodyPr wrap="none">
            <a:spAutoFit/>
          </a:bodyPr>
          <a:lstStyle/>
          <a:p>
            <a:r>
              <a:rPr lang="en-US"/>
              <a:t>5</a:t>
            </a:r>
          </a:p>
        </p:txBody>
      </p:sp>
      <p:sp>
        <p:nvSpPr>
          <p:cNvPr id="60432" name="TextBox 17"/>
          <p:cNvSpPr txBox="1">
            <a:spLocks noChangeArrowheads="1"/>
          </p:cNvSpPr>
          <p:nvPr/>
        </p:nvSpPr>
        <p:spPr bwMode="auto">
          <a:xfrm>
            <a:off x="5943600" y="2286000"/>
            <a:ext cx="312738" cy="369888"/>
          </a:xfrm>
          <a:prstGeom prst="rect">
            <a:avLst/>
          </a:prstGeom>
          <a:noFill/>
          <a:ln w="9525">
            <a:noFill/>
            <a:miter lim="800000"/>
            <a:headEnd/>
            <a:tailEnd/>
          </a:ln>
        </p:spPr>
        <p:txBody>
          <a:bodyPr wrap="none">
            <a:spAutoFit/>
          </a:bodyPr>
          <a:lstStyle/>
          <a:p>
            <a:r>
              <a:rPr lang="en-US"/>
              <a:t>4</a:t>
            </a:r>
          </a:p>
        </p:txBody>
      </p:sp>
      <p:sp>
        <p:nvSpPr>
          <p:cNvPr id="60433" name="TextBox 18"/>
          <p:cNvSpPr txBox="1">
            <a:spLocks noChangeArrowheads="1"/>
          </p:cNvSpPr>
          <p:nvPr/>
        </p:nvSpPr>
        <p:spPr bwMode="auto">
          <a:xfrm>
            <a:off x="838200" y="4572000"/>
            <a:ext cx="338138" cy="369888"/>
          </a:xfrm>
          <a:prstGeom prst="rect">
            <a:avLst/>
          </a:prstGeom>
          <a:noFill/>
          <a:ln w="9525">
            <a:noFill/>
            <a:miter lim="800000"/>
            <a:headEnd/>
            <a:tailEnd/>
          </a:ln>
        </p:spPr>
        <p:txBody>
          <a:bodyPr wrap="none">
            <a:spAutoFit/>
          </a:bodyPr>
          <a:lstStyle/>
          <a:p>
            <a:r>
              <a:rPr lang="en-US"/>
              <a:t>A</a:t>
            </a:r>
          </a:p>
        </p:txBody>
      </p:sp>
      <p:sp>
        <p:nvSpPr>
          <p:cNvPr id="60434" name="TextBox 19"/>
          <p:cNvSpPr txBox="1">
            <a:spLocks noChangeArrowheads="1"/>
          </p:cNvSpPr>
          <p:nvPr/>
        </p:nvSpPr>
        <p:spPr bwMode="auto">
          <a:xfrm>
            <a:off x="4191000" y="2209800"/>
            <a:ext cx="312738" cy="369888"/>
          </a:xfrm>
          <a:prstGeom prst="rect">
            <a:avLst/>
          </a:prstGeom>
          <a:noFill/>
          <a:ln w="9525">
            <a:noFill/>
            <a:miter lim="800000"/>
            <a:headEnd/>
            <a:tailEnd/>
          </a:ln>
        </p:spPr>
        <p:txBody>
          <a:bodyPr wrap="none">
            <a:spAutoFit/>
          </a:bodyPr>
          <a:lstStyle/>
          <a:p>
            <a:r>
              <a:rPr lang="en-US"/>
              <a:t>3</a:t>
            </a:r>
          </a:p>
        </p:txBody>
      </p:sp>
      <p:sp>
        <p:nvSpPr>
          <p:cNvPr id="60435" name="TextBox 20"/>
          <p:cNvSpPr txBox="1">
            <a:spLocks noChangeArrowheads="1"/>
          </p:cNvSpPr>
          <p:nvPr/>
        </p:nvSpPr>
        <p:spPr bwMode="auto">
          <a:xfrm>
            <a:off x="2362200" y="2133600"/>
            <a:ext cx="312738" cy="369888"/>
          </a:xfrm>
          <a:prstGeom prst="rect">
            <a:avLst/>
          </a:prstGeom>
          <a:noFill/>
          <a:ln w="9525">
            <a:noFill/>
            <a:miter lim="800000"/>
            <a:headEnd/>
            <a:tailEnd/>
          </a:ln>
        </p:spPr>
        <p:txBody>
          <a:bodyPr wrap="none">
            <a:spAutoFit/>
          </a:bodyPr>
          <a:lstStyle/>
          <a:p>
            <a:r>
              <a:rPr lang="en-US"/>
              <a:t>2</a:t>
            </a:r>
          </a:p>
        </p:txBody>
      </p:sp>
      <p:sp>
        <p:nvSpPr>
          <p:cNvPr id="60437" name="TextBox 22"/>
          <p:cNvSpPr txBox="1">
            <a:spLocks noChangeArrowheads="1"/>
          </p:cNvSpPr>
          <p:nvPr/>
        </p:nvSpPr>
        <p:spPr bwMode="auto">
          <a:xfrm>
            <a:off x="4572000" y="4495800"/>
            <a:ext cx="350838" cy="369888"/>
          </a:xfrm>
          <a:prstGeom prst="rect">
            <a:avLst/>
          </a:prstGeom>
          <a:noFill/>
          <a:ln w="9525">
            <a:noFill/>
            <a:miter lim="800000"/>
            <a:headEnd/>
            <a:tailEnd/>
          </a:ln>
        </p:spPr>
        <p:txBody>
          <a:bodyPr wrap="none">
            <a:spAutoFit/>
          </a:bodyPr>
          <a:lstStyle/>
          <a:p>
            <a:r>
              <a:rPr lang="en-US"/>
              <a:t>C</a:t>
            </a:r>
          </a:p>
        </p:txBody>
      </p:sp>
      <p:sp>
        <p:nvSpPr>
          <p:cNvPr id="60438" name="TextBox 23"/>
          <p:cNvSpPr txBox="1">
            <a:spLocks noChangeArrowheads="1"/>
          </p:cNvSpPr>
          <p:nvPr/>
        </p:nvSpPr>
        <p:spPr bwMode="auto">
          <a:xfrm>
            <a:off x="2362200" y="3886200"/>
            <a:ext cx="338138" cy="369888"/>
          </a:xfrm>
          <a:prstGeom prst="rect">
            <a:avLst/>
          </a:prstGeom>
          <a:noFill/>
          <a:ln w="9525">
            <a:noFill/>
            <a:miter lim="800000"/>
            <a:headEnd/>
            <a:tailEnd/>
          </a:ln>
        </p:spPr>
        <p:txBody>
          <a:bodyPr wrap="none">
            <a:spAutoFit/>
          </a:bodyPr>
          <a:lstStyle/>
          <a:p>
            <a:r>
              <a:rPr lang="en-US"/>
              <a:t>B</a:t>
            </a:r>
          </a:p>
        </p:txBody>
      </p:sp>
      <p:sp>
        <p:nvSpPr>
          <p:cNvPr id="60439" name="TextBox 24"/>
          <p:cNvSpPr txBox="1">
            <a:spLocks noChangeArrowheads="1"/>
          </p:cNvSpPr>
          <p:nvPr/>
        </p:nvSpPr>
        <p:spPr bwMode="auto">
          <a:xfrm>
            <a:off x="6248400" y="4800600"/>
            <a:ext cx="350838" cy="369888"/>
          </a:xfrm>
          <a:prstGeom prst="rect">
            <a:avLst/>
          </a:prstGeom>
          <a:noFill/>
          <a:ln w="9525">
            <a:noFill/>
            <a:miter lim="800000"/>
            <a:headEnd/>
            <a:tailEnd/>
          </a:ln>
        </p:spPr>
        <p:txBody>
          <a:bodyPr wrap="none">
            <a:spAutoFit/>
          </a:bodyPr>
          <a:lstStyle/>
          <a:p>
            <a:r>
              <a:rPr lang="en-US"/>
              <a:t>D</a:t>
            </a:r>
          </a:p>
        </p:txBody>
      </p:sp>
      <p:sp>
        <p:nvSpPr>
          <p:cNvPr id="60440" name="TextBox 26"/>
          <p:cNvSpPr txBox="1">
            <a:spLocks noChangeArrowheads="1"/>
          </p:cNvSpPr>
          <p:nvPr/>
        </p:nvSpPr>
        <p:spPr bwMode="auto">
          <a:xfrm>
            <a:off x="7848600" y="4495800"/>
            <a:ext cx="338138" cy="369888"/>
          </a:xfrm>
          <a:prstGeom prst="rect">
            <a:avLst/>
          </a:prstGeom>
          <a:noFill/>
          <a:ln w="9525">
            <a:noFill/>
            <a:miter lim="800000"/>
            <a:headEnd/>
            <a:tailEnd/>
          </a:ln>
        </p:spPr>
        <p:txBody>
          <a:bodyPr wrap="none">
            <a:spAutoFit/>
          </a:bodyPr>
          <a:lstStyle/>
          <a:p>
            <a:r>
              <a:rPr lang="en-US"/>
              <a:t>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Next class</a:t>
            </a:r>
          </a:p>
        </p:txBody>
      </p:sp>
      <p:sp>
        <p:nvSpPr>
          <p:cNvPr id="61443" name="Content Placeholder 2"/>
          <p:cNvSpPr>
            <a:spLocks noGrp="1"/>
          </p:cNvSpPr>
          <p:nvPr>
            <p:ph idx="1"/>
          </p:nvPr>
        </p:nvSpPr>
        <p:spPr/>
        <p:txBody>
          <a:bodyPr/>
          <a:lstStyle/>
          <a:p>
            <a:pPr eaLnBrk="1" hangingPunct="1"/>
            <a:endParaRPr lang="en-US" dirty="0" smtClean="0"/>
          </a:p>
          <a:p>
            <a:pPr eaLnBrk="1" hangingPunct="1"/>
            <a:r>
              <a:rPr lang="en-US" dirty="0" smtClean="0"/>
              <a:t>Template matching</a:t>
            </a:r>
            <a:endParaRPr lang="en-US" dirty="0" smtClean="0"/>
          </a:p>
          <a:p>
            <a:pPr eaLnBrk="1" hangingPunct="1"/>
            <a:endParaRPr lang="en-US" dirty="0" smtClean="0"/>
          </a:p>
          <a:p>
            <a:pPr eaLnBrk="1" hangingPunct="1"/>
            <a:r>
              <a:rPr lang="en-US" dirty="0" smtClean="0"/>
              <a:t>Image Pyramids</a:t>
            </a:r>
            <a:endParaRPr lang="en-US" dirty="0" smtClean="0"/>
          </a:p>
          <a:p>
            <a:pPr eaLnBrk="1" hangingPunct="1"/>
            <a:endParaRPr lang="en-US" dirty="0" smtClean="0"/>
          </a:p>
          <a:p>
            <a:pPr eaLnBrk="1" hangingPunct="1"/>
            <a:r>
              <a:rPr lang="en-US" dirty="0" smtClean="0"/>
              <a:t>Filter </a:t>
            </a:r>
            <a:r>
              <a:rPr lang="en-US" dirty="0" smtClean="0"/>
              <a:t>banks and texture </a:t>
            </a:r>
          </a:p>
          <a:p>
            <a:pPr eaLnBrk="1" hangingPunct="1"/>
            <a:endParaRPr lang="en-US" dirty="0" smtClean="0"/>
          </a:p>
          <a:p>
            <a:pPr eaLnBrk="1" hangingPunct="1"/>
            <a:r>
              <a:rPr lang="en-US" dirty="0" err="1" smtClean="0"/>
              <a:t>Denoising</a:t>
            </a:r>
            <a:r>
              <a:rPr lang="en-US" dirty="0" smtClean="0"/>
              <a:t>, Compression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Hybrid </a:t>
            </a:r>
            <a:r>
              <a:rPr lang="en-US" dirty="0" smtClean="0"/>
              <a:t>Images</a:t>
            </a:r>
          </a:p>
        </p:txBody>
      </p:sp>
      <p:sp>
        <p:nvSpPr>
          <p:cNvPr id="44035" name="Content Placeholder 2"/>
          <p:cNvSpPr>
            <a:spLocks noGrp="1"/>
          </p:cNvSpPr>
          <p:nvPr>
            <p:ph idx="1"/>
          </p:nvPr>
        </p:nvSpPr>
        <p:spPr>
          <a:xfrm>
            <a:off x="533400" y="5791200"/>
            <a:ext cx="7772400" cy="914400"/>
          </a:xfrm>
        </p:spPr>
        <p:txBody>
          <a:bodyPr>
            <a:normAutofit fontScale="92500" lnSpcReduction="10000"/>
          </a:bodyPr>
          <a:lstStyle/>
          <a:p>
            <a:pPr algn="ctr">
              <a:defRPr/>
            </a:pPr>
            <a:r>
              <a:rPr lang="en-US" smtClean="0"/>
              <a:t>A. Oliva, A. Torralba, P.G. Schyns, </a:t>
            </a:r>
            <a:br>
              <a:rPr lang="en-US" smtClean="0"/>
            </a:br>
            <a:r>
              <a:rPr lang="en-US" smtClean="0">
                <a:hlinkClick r:id="rId3"/>
              </a:rPr>
              <a:t>“Hybrid Images,”</a:t>
            </a:r>
            <a:r>
              <a:rPr lang="en-US" smtClean="0"/>
              <a:t> SIGGRAPH 2006</a:t>
            </a:r>
          </a:p>
        </p:txBody>
      </p:sp>
      <p:pic>
        <p:nvPicPr>
          <p:cNvPr id="14340" name="Picture 2"/>
          <p:cNvPicPr>
            <a:picLocks noChangeAspect="1" noChangeArrowheads="1"/>
          </p:cNvPicPr>
          <p:nvPr/>
        </p:nvPicPr>
        <p:blipFill>
          <a:blip r:embed="rId4" cstate="print"/>
          <a:srcRect/>
          <a:stretch>
            <a:fillRect/>
          </a:stretch>
        </p:blipFill>
        <p:spPr bwMode="auto">
          <a:xfrm>
            <a:off x="76200" y="1957388"/>
            <a:ext cx="8991600"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smtClean="0"/>
              <a:t>Questions</a:t>
            </a:r>
          </a:p>
        </p:txBody>
      </p:sp>
      <p:sp>
        <p:nvSpPr>
          <p:cNvPr id="62467"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Sharpening revisited</a:t>
            </a:r>
          </a:p>
        </p:txBody>
      </p:sp>
      <p:sp>
        <p:nvSpPr>
          <p:cNvPr id="41987" name="Rectangle 3"/>
          <p:cNvSpPr>
            <a:spLocks noGrp="1" noChangeArrowheads="1"/>
          </p:cNvSpPr>
          <p:nvPr>
            <p:ph type="body" idx="1"/>
          </p:nvPr>
        </p:nvSpPr>
        <p:spPr>
          <a:xfrm>
            <a:off x="685800" y="914400"/>
            <a:ext cx="7772400" cy="533400"/>
          </a:xfrm>
        </p:spPr>
        <p:txBody>
          <a:bodyPr>
            <a:normAutofit lnSpcReduction="10000"/>
          </a:bodyPr>
          <a:lstStyle/>
          <a:p>
            <a:pPr>
              <a:defRPr/>
            </a:pPr>
            <a:r>
              <a:rPr lang="en-US" smtClean="0"/>
              <a:t>What does blurring take away?</a:t>
            </a:r>
          </a:p>
        </p:txBody>
      </p:sp>
      <p:grpSp>
        <p:nvGrpSpPr>
          <p:cNvPr id="63492" name="Group 21"/>
          <p:cNvGrpSpPr>
            <a:grpSpLocks/>
          </p:cNvGrpSpPr>
          <p:nvPr/>
        </p:nvGrpSpPr>
        <p:grpSpPr bwMode="auto">
          <a:xfrm>
            <a:off x="533400" y="1447800"/>
            <a:ext cx="2157413" cy="2182813"/>
            <a:chOff x="336" y="912"/>
            <a:chExt cx="1505" cy="1521"/>
          </a:xfrm>
        </p:grpSpPr>
        <p:pic>
          <p:nvPicPr>
            <p:cNvPr id="63516" name="Picture 4" descr="lena"/>
            <p:cNvPicPr>
              <a:picLocks noChangeAspect="1" noChangeArrowheads="1"/>
            </p:cNvPicPr>
            <p:nvPr/>
          </p:nvPicPr>
          <p:blipFill>
            <a:blip r:embed="rId3" cstate="print"/>
            <a:srcRect/>
            <a:stretch>
              <a:fillRect/>
            </a:stretch>
          </p:blipFill>
          <p:spPr bwMode="auto">
            <a:xfrm>
              <a:off x="336" y="912"/>
              <a:ext cx="1488" cy="1488"/>
            </a:xfrm>
            <a:prstGeom prst="rect">
              <a:avLst/>
            </a:prstGeom>
            <a:noFill/>
            <a:ln w="9525">
              <a:noFill/>
              <a:miter lim="800000"/>
              <a:headEnd/>
              <a:tailEnd/>
            </a:ln>
          </p:spPr>
        </p:pic>
        <p:sp>
          <p:nvSpPr>
            <p:cNvPr id="63517" name="Text Box 11"/>
            <p:cNvSpPr txBox="1">
              <a:spLocks noChangeArrowheads="1"/>
            </p:cNvSpPr>
            <p:nvPr/>
          </p:nvSpPr>
          <p:spPr bwMode="auto">
            <a:xfrm>
              <a:off x="1200" y="2199"/>
              <a:ext cx="641" cy="234"/>
            </a:xfrm>
            <a:prstGeom prst="rect">
              <a:avLst/>
            </a:prstGeom>
            <a:noFill/>
            <a:ln w="9525">
              <a:noFill/>
              <a:miter lim="800000"/>
              <a:headEnd/>
              <a:tailEnd/>
            </a:ln>
          </p:spPr>
          <p:txBody>
            <a:bodyPr wrap="none">
              <a:spAutoFit/>
            </a:bodyPr>
            <a:lstStyle/>
            <a:p>
              <a:r>
                <a:rPr lang="en-US" sz="1600" b="1">
                  <a:solidFill>
                    <a:schemeClr val="bg1"/>
                  </a:solidFill>
                </a:rPr>
                <a:t>original</a:t>
              </a:r>
            </a:p>
          </p:txBody>
        </p:sp>
      </p:grpSp>
      <p:grpSp>
        <p:nvGrpSpPr>
          <p:cNvPr id="63493" name="Group 22"/>
          <p:cNvGrpSpPr>
            <a:grpSpLocks/>
          </p:cNvGrpSpPr>
          <p:nvPr/>
        </p:nvGrpSpPr>
        <p:grpSpPr bwMode="auto">
          <a:xfrm>
            <a:off x="3581400" y="1447800"/>
            <a:ext cx="2166938" cy="2162175"/>
            <a:chOff x="2256" y="912"/>
            <a:chExt cx="1511" cy="1507"/>
          </a:xfrm>
        </p:grpSpPr>
        <p:pic>
          <p:nvPicPr>
            <p:cNvPr id="63514" name="Picture 5" descr="lenaG5"/>
            <p:cNvPicPr>
              <a:picLocks noChangeAspect="1" noChangeArrowheads="1"/>
            </p:cNvPicPr>
            <p:nvPr/>
          </p:nvPicPr>
          <p:blipFill>
            <a:blip r:embed="rId4" cstate="print"/>
            <a:srcRect/>
            <a:stretch>
              <a:fillRect/>
            </a:stretch>
          </p:blipFill>
          <p:spPr bwMode="auto">
            <a:xfrm>
              <a:off x="2256" y="912"/>
              <a:ext cx="1488" cy="1488"/>
            </a:xfrm>
            <a:prstGeom prst="rect">
              <a:avLst/>
            </a:prstGeom>
            <a:noFill/>
            <a:ln w="9525">
              <a:noFill/>
              <a:miter lim="800000"/>
              <a:headEnd/>
              <a:tailEnd/>
            </a:ln>
          </p:spPr>
        </p:pic>
        <p:sp>
          <p:nvSpPr>
            <p:cNvPr id="63515" name="Text Box 12"/>
            <p:cNvSpPr txBox="1">
              <a:spLocks noChangeArrowheads="1"/>
            </p:cNvSpPr>
            <p:nvPr/>
          </p:nvSpPr>
          <p:spPr bwMode="auto">
            <a:xfrm>
              <a:off x="2591" y="2185"/>
              <a:ext cx="1176" cy="234"/>
            </a:xfrm>
            <a:prstGeom prst="rect">
              <a:avLst/>
            </a:prstGeom>
            <a:noFill/>
            <a:ln w="9525">
              <a:noFill/>
              <a:miter lim="800000"/>
              <a:headEnd/>
              <a:tailEnd/>
            </a:ln>
          </p:spPr>
          <p:txBody>
            <a:bodyPr wrap="none">
              <a:spAutoFit/>
            </a:bodyPr>
            <a:lstStyle/>
            <a:p>
              <a:r>
                <a:rPr lang="en-US" sz="1600" b="1">
                  <a:solidFill>
                    <a:schemeClr val="bg1"/>
                  </a:solidFill>
                </a:rPr>
                <a:t>smoothed (5x5)</a:t>
              </a:r>
            </a:p>
          </p:txBody>
        </p:sp>
      </p:grpSp>
      <p:sp>
        <p:nvSpPr>
          <p:cNvPr id="63494" name="Text Box 17"/>
          <p:cNvSpPr txBox="1">
            <a:spLocks noChangeArrowheads="1"/>
          </p:cNvSpPr>
          <p:nvPr/>
        </p:nvSpPr>
        <p:spPr bwMode="auto">
          <a:xfrm>
            <a:off x="2971800" y="2325688"/>
            <a:ext cx="354013" cy="457200"/>
          </a:xfrm>
          <a:prstGeom prst="rect">
            <a:avLst/>
          </a:prstGeom>
          <a:noFill/>
          <a:ln w="9525">
            <a:noFill/>
            <a:miter lim="800000"/>
            <a:headEnd/>
            <a:tailEnd/>
          </a:ln>
        </p:spPr>
        <p:txBody>
          <a:bodyPr wrap="none">
            <a:spAutoFit/>
          </a:bodyPr>
          <a:lstStyle/>
          <a:p>
            <a:r>
              <a:rPr lang="en-US"/>
              <a:t>–</a:t>
            </a:r>
          </a:p>
        </p:txBody>
      </p:sp>
      <p:grpSp>
        <p:nvGrpSpPr>
          <p:cNvPr id="4" name="Group 27"/>
          <p:cNvGrpSpPr>
            <a:grpSpLocks/>
          </p:cNvGrpSpPr>
          <p:nvPr/>
        </p:nvGrpSpPr>
        <p:grpSpPr bwMode="auto">
          <a:xfrm>
            <a:off x="5962650" y="1447800"/>
            <a:ext cx="2735263" cy="2149475"/>
            <a:chOff x="3756" y="912"/>
            <a:chExt cx="1723" cy="1354"/>
          </a:xfrm>
        </p:grpSpPr>
        <p:grpSp>
          <p:nvGrpSpPr>
            <p:cNvPr id="63510" name="Group 23"/>
            <p:cNvGrpSpPr>
              <a:grpSpLocks/>
            </p:cNvGrpSpPr>
            <p:nvPr/>
          </p:nvGrpSpPr>
          <p:grpSpPr bwMode="auto">
            <a:xfrm>
              <a:off x="4128" y="912"/>
              <a:ext cx="1351" cy="1354"/>
              <a:chOff x="4128" y="912"/>
              <a:chExt cx="1496" cy="1499"/>
            </a:xfrm>
          </p:grpSpPr>
          <p:pic>
            <p:nvPicPr>
              <p:cNvPr id="63512" name="Picture 6" descr="lena_diff"/>
              <p:cNvPicPr>
                <a:picLocks noChangeAspect="1" noChangeArrowheads="1"/>
              </p:cNvPicPr>
              <p:nvPr/>
            </p:nvPicPr>
            <p:blipFill>
              <a:blip r:embed="rId5" cstate="print"/>
              <a:srcRect/>
              <a:stretch>
                <a:fillRect/>
              </a:stretch>
            </p:blipFill>
            <p:spPr bwMode="auto">
              <a:xfrm>
                <a:off x="4128" y="912"/>
                <a:ext cx="1488" cy="1488"/>
              </a:xfrm>
              <a:prstGeom prst="rect">
                <a:avLst/>
              </a:prstGeom>
              <a:noFill/>
              <a:ln w="9525">
                <a:noFill/>
                <a:miter lim="800000"/>
                <a:headEnd/>
                <a:tailEnd/>
              </a:ln>
            </p:spPr>
          </p:pic>
          <p:sp>
            <p:nvSpPr>
              <p:cNvPr id="63513" name="Text Box 15"/>
              <p:cNvSpPr txBox="1">
                <a:spLocks noChangeArrowheads="1"/>
              </p:cNvSpPr>
              <p:nvPr/>
            </p:nvSpPr>
            <p:spPr bwMode="auto">
              <a:xfrm>
                <a:off x="5124" y="2177"/>
                <a:ext cx="500" cy="234"/>
              </a:xfrm>
              <a:prstGeom prst="rect">
                <a:avLst/>
              </a:prstGeom>
              <a:noFill/>
              <a:ln w="9525">
                <a:noFill/>
                <a:miter lim="800000"/>
                <a:headEnd/>
                <a:tailEnd/>
              </a:ln>
            </p:spPr>
            <p:txBody>
              <a:bodyPr wrap="none">
                <a:spAutoFit/>
              </a:bodyPr>
              <a:lstStyle/>
              <a:p>
                <a:r>
                  <a:rPr lang="en-US" sz="1600" b="1">
                    <a:solidFill>
                      <a:schemeClr val="bg1"/>
                    </a:solidFill>
                  </a:rPr>
                  <a:t>detail</a:t>
                </a:r>
              </a:p>
            </p:txBody>
          </p:sp>
        </p:grpSp>
        <p:sp>
          <p:nvSpPr>
            <p:cNvPr id="63511" name="Text Box 18"/>
            <p:cNvSpPr txBox="1">
              <a:spLocks noChangeArrowheads="1"/>
            </p:cNvSpPr>
            <p:nvPr/>
          </p:nvSpPr>
          <p:spPr bwMode="auto">
            <a:xfrm>
              <a:off x="3756" y="1488"/>
              <a:ext cx="228" cy="288"/>
            </a:xfrm>
            <a:prstGeom prst="rect">
              <a:avLst/>
            </a:prstGeom>
            <a:noFill/>
            <a:ln w="9525">
              <a:noFill/>
              <a:miter lim="800000"/>
              <a:headEnd/>
              <a:tailEnd/>
            </a:ln>
          </p:spPr>
          <p:txBody>
            <a:bodyPr wrap="none">
              <a:spAutoFit/>
            </a:bodyPr>
            <a:lstStyle/>
            <a:p>
              <a:r>
                <a:rPr lang="en-US"/>
                <a:t>=</a:t>
              </a:r>
            </a:p>
          </p:txBody>
        </p:sp>
      </p:grpSp>
      <p:grpSp>
        <p:nvGrpSpPr>
          <p:cNvPr id="6" name="Group 29"/>
          <p:cNvGrpSpPr>
            <a:grpSpLocks/>
          </p:cNvGrpSpPr>
          <p:nvPr/>
        </p:nvGrpSpPr>
        <p:grpSpPr bwMode="auto">
          <a:xfrm>
            <a:off x="5943600" y="4419600"/>
            <a:ext cx="2743200" cy="2149475"/>
            <a:chOff x="3744" y="2784"/>
            <a:chExt cx="1728" cy="1354"/>
          </a:xfrm>
        </p:grpSpPr>
        <p:grpSp>
          <p:nvGrpSpPr>
            <p:cNvPr id="63506" name="Group 26"/>
            <p:cNvGrpSpPr>
              <a:grpSpLocks/>
            </p:cNvGrpSpPr>
            <p:nvPr/>
          </p:nvGrpSpPr>
          <p:grpSpPr bwMode="auto">
            <a:xfrm>
              <a:off x="4128" y="2784"/>
              <a:ext cx="1344" cy="1354"/>
              <a:chOff x="4128" y="2784"/>
              <a:chExt cx="1488" cy="1499"/>
            </a:xfrm>
          </p:grpSpPr>
          <p:pic>
            <p:nvPicPr>
              <p:cNvPr id="63508" name="Picture 10" descr="lena_sharpened"/>
              <p:cNvPicPr>
                <a:picLocks noChangeAspect="1" noChangeArrowheads="1"/>
              </p:cNvPicPr>
              <p:nvPr/>
            </p:nvPicPr>
            <p:blipFill>
              <a:blip r:embed="rId6" cstate="print"/>
              <a:srcRect/>
              <a:stretch>
                <a:fillRect/>
              </a:stretch>
            </p:blipFill>
            <p:spPr bwMode="auto">
              <a:xfrm>
                <a:off x="4128" y="2784"/>
                <a:ext cx="1488" cy="1488"/>
              </a:xfrm>
              <a:prstGeom prst="rect">
                <a:avLst/>
              </a:prstGeom>
              <a:noFill/>
              <a:ln w="9525">
                <a:noFill/>
                <a:miter lim="800000"/>
                <a:headEnd/>
                <a:tailEnd/>
              </a:ln>
            </p:spPr>
          </p:pic>
          <p:sp>
            <p:nvSpPr>
              <p:cNvPr id="63509" name="Text Box 16"/>
              <p:cNvSpPr txBox="1">
                <a:spLocks noChangeArrowheads="1"/>
              </p:cNvSpPr>
              <p:nvPr/>
            </p:nvSpPr>
            <p:spPr bwMode="auto">
              <a:xfrm>
                <a:off x="4752" y="4049"/>
                <a:ext cx="844" cy="234"/>
              </a:xfrm>
              <a:prstGeom prst="rect">
                <a:avLst/>
              </a:prstGeom>
              <a:noFill/>
              <a:ln w="9525">
                <a:noFill/>
                <a:miter lim="800000"/>
                <a:headEnd/>
                <a:tailEnd/>
              </a:ln>
            </p:spPr>
            <p:txBody>
              <a:bodyPr wrap="none">
                <a:spAutoFit/>
              </a:bodyPr>
              <a:lstStyle/>
              <a:p>
                <a:r>
                  <a:rPr lang="en-US" sz="1600" b="1">
                    <a:solidFill>
                      <a:schemeClr val="bg1"/>
                    </a:solidFill>
                  </a:rPr>
                  <a:t>sharpened</a:t>
                </a:r>
              </a:p>
            </p:txBody>
          </p:sp>
        </p:grpSp>
        <p:sp>
          <p:nvSpPr>
            <p:cNvPr id="63507" name="Text Box 19"/>
            <p:cNvSpPr txBox="1">
              <a:spLocks noChangeArrowheads="1"/>
            </p:cNvSpPr>
            <p:nvPr/>
          </p:nvSpPr>
          <p:spPr bwMode="auto">
            <a:xfrm>
              <a:off x="3744" y="3360"/>
              <a:ext cx="228" cy="288"/>
            </a:xfrm>
            <a:prstGeom prst="rect">
              <a:avLst/>
            </a:prstGeom>
            <a:noFill/>
            <a:ln w="9525">
              <a:noFill/>
              <a:miter lim="800000"/>
              <a:headEnd/>
              <a:tailEnd/>
            </a:ln>
          </p:spPr>
          <p:txBody>
            <a:bodyPr wrap="none">
              <a:spAutoFit/>
            </a:bodyPr>
            <a:lstStyle/>
            <a:p>
              <a:r>
                <a:rPr lang="en-US"/>
                <a:t>=</a:t>
              </a:r>
            </a:p>
          </p:txBody>
        </p:sp>
      </p:grpSp>
      <p:grpSp>
        <p:nvGrpSpPr>
          <p:cNvPr id="8" name="Group 28"/>
          <p:cNvGrpSpPr>
            <a:grpSpLocks/>
          </p:cNvGrpSpPr>
          <p:nvPr/>
        </p:nvGrpSpPr>
        <p:grpSpPr bwMode="auto">
          <a:xfrm>
            <a:off x="533400" y="3886200"/>
            <a:ext cx="7924800" cy="2682875"/>
            <a:chOff x="336" y="2448"/>
            <a:chExt cx="4992" cy="1690"/>
          </a:xfrm>
        </p:grpSpPr>
        <p:sp>
          <p:nvSpPr>
            <p:cNvPr id="63498" name="Rectangle 7"/>
            <p:cNvSpPr>
              <a:spLocks noChangeArrowheads="1"/>
            </p:cNvSpPr>
            <p:nvPr/>
          </p:nvSpPr>
          <p:spPr bwMode="auto">
            <a:xfrm>
              <a:off x="432" y="2448"/>
              <a:ext cx="4896" cy="336"/>
            </a:xfrm>
            <a:prstGeom prst="rect">
              <a:avLst/>
            </a:prstGeom>
            <a:noFill/>
            <a:ln w="9525">
              <a:noFill/>
              <a:miter lim="800000"/>
              <a:headEnd/>
              <a:tailEnd/>
            </a:ln>
          </p:spPr>
          <p:txBody>
            <a:bodyPr/>
            <a:lstStyle/>
            <a:p>
              <a:pPr marL="342900" indent="-342900">
                <a:spcBef>
                  <a:spcPct val="20000"/>
                </a:spcBef>
              </a:pPr>
              <a:r>
                <a:rPr lang="en-US" sz="2800"/>
                <a:t>Let’s add it back:</a:t>
              </a:r>
            </a:p>
          </p:txBody>
        </p:sp>
        <p:grpSp>
          <p:nvGrpSpPr>
            <p:cNvPr id="63499" name="Group 24"/>
            <p:cNvGrpSpPr>
              <a:grpSpLocks/>
            </p:cNvGrpSpPr>
            <p:nvPr/>
          </p:nvGrpSpPr>
          <p:grpSpPr bwMode="auto">
            <a:xfrm>
              <a:off x="336" y="2784"/>
              <a:ext cx="1359" cy="1354"/>
              <a:chOff x="336" y="2784"/>
              <a:chExt cx="1505" cy="1499"/>
            </a:xfrm>
          </p:grpSpPr>
          <p:pic>
            <p:nvPicPr>
              <p:cNvPr id="63504" name="Picture 8" descr="lena"/>
              <p:cNvPicPr>
                <a:picLocks noChangeAspect="1" noChangeArrowheads="1"/>
              </p:cNvPicPr>
              <p:nvPr/>
            </p:nvPicPr>
            <p:blipFill>
              <a:blip r:embed="rId3" cstate="print"/>
              <a:srcRect/>
              <a:stretch>
                <a:fillRect/>
              </a:stretch>
            </p:blipFill>
            <p:spPr bwMode="auto">
              <a:xfrm>
                <a:off x="336" y="2784"/>
                <a:ext cx="1488" cy="1488"/>
              </a:xfrm>
              <a:prstGeom prst="rect">
                <a:avLst/>
              </a:prstGeom>
              <a:noFill/>
              <a:ln w="9525">
                <a:noFill/>
                <a:miter lim="800000"/>
                <a:headEnd/>
                <a:tailEnd/>
              </a:ln>
            </p:spPr>
          </p:pic>
          <p:sp>
            <p:nvSpPr>
              <p:cNvPr id="63505" name="Text Box 13"/>
              <p:cNvSpPr txBox="1">
                <a:spLocks noChangeArrowheads="1"/>
              </p:cNvSpPr>
              <p:nvPr/>
            </p:nvSpPr>
            <p:spPr bwMode="auto">
              <a:xfrm>
                <a:off x="1200" y="4049"/>
                <a:ext cx="641" cy="234"/>
              </a:xfrm>
              <a:prstGeom prst="rect">
                <a:avLst/>
              </a:prstGeom>
              <a:noFill/>
              <a:ln w="9525">
                <a:noFill/>
                <a:miter lim="800000"/>
                <a:headEnd/>
                <a:tailEnd/>
              </a:ln>
            </p:spPr>
            <p:txBody>
              <a:bodyPr wrap="none">
                <a:spAutoFit/>
              </a:bodyPr>
              <a:lstStyle/>
              <a:p>
                <a:r>
                  <a:rPr lang="en-US" sz="1600" b="1">
                    <a:solidFill>
                      <a:schemeClr val="bg1"/>
                    </a:solidFill>
                  </a:rPr>
                  <a:t>original</a:t>
                </a:r>
              </a:p>
            </p:txBody>
          </p:sp>
        </p:grpSp>
        <p:grpSp>
          <p:nvGrpSpPr>
            <p:cNvPr id="63500" name="Group 25"/>
            <p:cNvGrpSpPr>
              <a:grpSpLocks/>
            </p:cNvGrpSpPr>
            <p:nvPr/>
          </p:nvGrpSpPr>
          <p:grpSpPr bwMode="auto">
            <a:xfrm>
              <a:off x="2256" y="2784"/>
              <a:ext cx="1351" cy="1354"/>
              <a:chOff x="2256" y="2784"/>
              <a:chExt cx="1496" cy="1499"/>
            </a:xfrm>
          </p:grpSpPr>
          <p:pic>
            <p:nvPicPr>
              <p:cNvPr id="63502" name="Picture 9" descr="lena_diff"/>
              <p:cNvPicPr>
                <a:picLocks noChangeAspect="1" noChangeArrowheads="1"/>
              </p:cNvPicPr>
              <p:nvPr/>
            </p:nvPicPr>
            <p:blipFill>
              <a:blip r:embed="rId5" cstate="print"/>
              <a:srcRect/>
              <a:stretch>
                <a:fillRect/>
              </a:stretch>
            </p:blipFill>
            <p:spPr bwMode="auto">
              <a:xfrm>
                <a:off x="2256" y="2784"/>
                <a:ext cx="1488" cy="1488"/>
              </a:xfrm>
              <a:prstGeom prst="rect">
                <a:avLst/>
              </a:prstGeom>
              <a:noFill/>
              <a:ln w="9525">
                <a:noFill/>
                <a:miter lim="800000"/>
                <a:headEnd/>
                <a:tailEnd/>
              </a:ln>
            </p:spPr>
          </p:pic>
          <p:sp>
            <p:nvSpPr>
              <p:cNvPr id="63503" name="Text Box 14"/>
              <p:cNvSpPr txBox="1">
                <a:spLocks noChangeArrowheads="1"/>
              </p:cNvSpPr>
              <p:nvPr/>
            </p:nvSpPr>
            <p:spPr bwMode="auto">
              <a:xfrm>
                <a:off x="3252" y="4049"/>
                <a:ext cx="500" cy="234"/>
              </a:xfrm>
              <a:prstGeom prst="rect">
                <a:avLst/>
              </a:prstGeom>
              <a:noFill/>
              <a:ln w="9525">
                <a:noFill/>
                <a:miter lim="800000"/>
                <a:headEnd/>
                <a:tailEnd/>
              </a:ln>
            </p:spPr>
            <p:txBody>
              <a:bodyPr wrap="none">
                <a:spAutoFit/>
              </a:bodyPr>
              <a:lstStyle/>
              <a:p>
                <a:r>
                  <a:rPr lang="en-US" sz="1600" b="1">
                    <a:solidFill>
                      <a:schemeClr val="bg1"/>
                    </a:solidFill>
                  </a:rPr>
                  <a:t>detail</a:t>
                </a:r>
              </a:p>
            </p:txBody>
          </p:sp>
        </p:grpSp>
        <p:sp>
          <p:nvSpPr>
            <p:cNvPr id="63501" name="Text Box 20"/>
            <p:cNvSpPr txBox="1">
              <a:spLocks noChangeArrowheads="1"/>
            </p:cNvSpPr>
            <p:nvPr/>
          </p:nvSpPr>
          <p:spPr bwMode="auto">
            <a:xfrm>
              <a:off x="1864" y="3360"/>
              <a:ext cx="392" cy="288"/>
            </a:xfrm>
            <a:prstGeom prst="rect">
              <a:avLst/>
            </a:prstGeom>
            <a:noFill/>
            <a:ln w="9525">
              <a:noFill/>
              <a:miter lim="800000"/>
              <a:headEnd/>
              <a:tailEnd/>
            </a:ln>
          </p:spPr>
          <p:txBody>
            <a:bodyPr wrap="none">
              <a:spAutoFit/>
            </a:bodyPr>
            <a:lstStyle/>
            <a:p>
              <a:r>
                <a:rPr lang="en-US"/>
                <a:t>+ </a:t>
              </a:r>
              <a:r>
                <a:rPr lang="el-GR"/>
                <a:t>α</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13315" name="Picture 2" descr="C:\Users\Hoiem\Documents\Classes\Computational Photography - Fall 2010\projects\hybrid\teaser.jpg"/>
          <p:cNvPicPr>
            <a:picLocks noChangeAspect="1" noChangeArrowheads="1"/>
          </p:cNvPicPr>
          <p:nvPr/>
        </p:nvPicPr>
        <p:blipFill>
          <a:blip r:embed="rId2" cstate="print"/>
          <a:srcRect l="40038"/>
          <a:stretch>
            <a:fillRect/>
          </a:stretch>
        </p:blipFill>
        <p:spPr bwMode="auto">
          <a:xfrm>
            <a:off x="381000" y="2133600"/>
            <a:ext cx="4108450" cy="4505325"/>
          </a:xfrm>
          <a:prstGeom prst="rect">
            <a:avLst/>
          </a:prstGeom>
          <a:noFill/>
          <a:ln w="9525">
            <a:noFill/>
            <a:miter lim="800000"/>
            <a:headEnd/>
            <a:tailEnd/>
          </a:ln>
        </p:spPr>
      </p:pic>
      <p:pic>
        <p:nvPicPr>
          <p:cNvPr id="13316" name="Picture 2" descr="C:\Users\Hoiem\Documents\Classes\Computational Photography - Fall 2010\projects\hybrid\teaser.jpg"/>
          <p:cNvPicPr>
            <a:picLocks noChangeAspect="1" noChangeArrowheads="1"/>
          </p:cNvPicPr>
          <p:nvPr/>
        </p:nvPicPr>
        <p:blipFill>
          <a:blip r:embed="rId2" cstate="print"/>
          <a:srcRect t="3383" r="74422" b="49260"/>
          <a:stretch>
            <a:fillRect/>
          </a:stretch>
        </p:blipFill>
        <p:spPr bwMode="auto">
          <a:xfrm>
            <a:off x="6553200" y="1981200"/>
            <a:ext cx="1690688" cy="2057400"/>
          </a:xfrm>
          <a:prstGeom prst="rect">
            <a:avLst/>
          </a:prstGeom>
          <a:noFill/>
          <a:ln w="9525">
            <a:noFill/>
            <a:miter lim="800000"/>
            <a:headEnd/>
            <a:tailEnd/>
          </a:ln>
        </p:spPr>
      </p:pic>
      <p:pic>
        <p:nvPicPr>
          <p:cNvPr id="13317" name="Picture 2" descr="C:\Users\Hoiem\Documents\Classes\Computational Photography - Fall 2010\projects\hybrid\teaser.jpg"/>
          <p:cNvPicPr>
            <a:picLocks noChangeAspect="1" noChangeArrowheads="1"/>
          </p:cNvPicPr>
          <p:nvPr/>
        </p:nvPicPr>
        <p:blipFill>
          <a:blip r:embed="rId2" cstate="print"/>
          <a:srcRect t="54123" r="74422" b="3593"/>
          <a:stretch>
            <a:fillRect/>
          </a:stretch>
        </p:blipFill>
        <p:spPr bwMode="auto">
          <a:xfrm>
            <a:off x="6629400" y="4800600"/>
            <a:ext cx="1524000" cy="1655763"/>
          </a:xfrm>
          <a:prstGeom prst="rect">
            <a:avLst/>
          </a:prstGeom>
          <a:noFill/>
          <a:ln w="9525">
            <a:noFill/>
            <a:miter lim="800000"/>
            <a:headEnd/>
            <a:tailEnd/>
          </a:ln>
        </p:spPr>
      </p:pic>
      <p:sp>
        <p:nvSpPr>
          <p:cNvPr id="13318" name="TextBox 12"/>
          <p:cNvSpPr txBox="1">
            <a:spLocks noChangeArrowheads="1"/>
          </p:cNvSpPr>
          <p:nvPr/>
        </p:nvSpPr>
        <p:spPr bwMode="auto">
          <a:xfrm>
            <a:off x="5181600" y="3962400"/>
            <a:ext cx="434975" cy="584200"/>
          </a:xfrm>
          <a:prstGeom prst="rect">
            <a:avLst/>
          </a:prstGeom>
          <a:noFill/>
          <a:ln w="9525">
            <a:noFill/>
            <a:miter lim="800000"/>
            <a:headEnd/>
            <a:tailEnd/>
          </a:ln>
        </p:spPr>
        <p:txBody>
          <a:bodyPr wrap="none">
            <a:spAutoFit/>
          </a:bodyPr>
          <a:lstStyle/>
          <a:p>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0" name="TextBox 18"/>
          <p:cNvSpPr txBox="1">
            <a:spLocks noChangeArrowheads="1"/>
          </p:cNvSpPr>
          <p:nvPr/>
        </p:nvSpPr>
        <p:spPr bwMode="auto">
          <a:xfrm>
            <a:off x="4422775" y="6550025"/>
            <a:ext cx="4721225" cy="307975"/>
          </a:xfrm>
          <a:prstGeom prst="rect">
            <a:avLst/>
          </a:prstGeom>
          <a:noFill/>
          <a:ln w="9525">
            <a:noFill/>
            <a:miter lim="800000"/>
            <a:headEnd/>
            <a:tailEnd/>
          </a:ln>
        </p:spPr>
        <p:txBody>
          <a:bodyPr wrap="none">
            <a:spAutoFit/>
          </a:bodyPr>
          <a:lstStyle/>
          <a:p>
            <a:r>
              <a:rPr lang="en-US" sz="1400"/>
              <a:t>Image: </a:t>
            </a:r>
            <a:r>
              <a:rPr lang="en-US" sz="1400">
                <a:hlinkClick r:id="rId2"/>
              </a:rPr>
              <a:t>http://www.flickr.com/photos/igorms/136916757/ </a:t>
            </a:r>
            <a:endParaRPr lang="en-US" sz="1400"/>
          </a:p>
        </p:txBody>
      </p:sp>
      <p:pic>
        <p:nvPicPr>
          <p:cNvPr id="14341" name="Picture 4" descr="http://farm1.static.flickr.com/47/136916757_8237b4a9fb.jpg"/>
          <p:cNvPicPr>
            <a:picLocks noChangeAspect="1" noChangeArrowheads="1"/>
          </p:cNvPicPr>
          <p:nvPr/>
        </p:nvPicPr>
        <p:blipFill>
          <a:blip r:embed="rId3" cstate="print"/>
          <a:srcRect/>
          <a:stretch>
            <a:fillRect/>
          </a:stretch>
        </p:blipFill>
        <p:spPr bwMode="auto">
          <a:xfrm>
            <a:off x="457200" y="2667000"/>
            <a:ext cx="4762500" cy="3162300"/>
          </a:xfrm>
          <a:prstGeom prst="rect">
            <a:avLst/>
          </a:prstGeom>
          <a:noFill/>
          <a:ln w="9525">
            <a:noFill/>
            <a:miter lim="800000"/>
            <a:headEnd/>
            <a:tailEnd/>
          </a:ln>
        </p:spPr>
      </p:pic>
      <p:pic>
        <p:nvPicPr>
          <p:cNvPr id="14342" name="Picture 4" descr="http://farm1.static.flickr.com/47/136916757_8237b4a9fb.jpg"/>
          <p:cNvPicPr>
            <a:picLocks noChangeAspect="1" noChangeArrowheads="1"/>
          </p:cNvPicPr>
          <p:nvPr/>
        </p:nvPicPr>
        <p:blipFill>
          <a:blip r:embed="rId4" cstate="print"/>
          <a:srcRect/>
          <a:stretch>
            <a:fillRect/>
          </a:stretch>
        </p:blipFill>
        <p:spPr bwMode="auto">
          <a:xfrm>
            <a:off x="6400800" y="3657600"/>
            <a:ext cx="2008188"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73563"/>
          </a:xfrm>
        </p:spPr>
        <p:txBody>
          <a:bodyPr/>
          <a:lstStyle/>
          <a:p>
            <a:pPr marL="0">
              <a:buFont typeface="Arial" charset="0"/>
              <a:buNone/>
              <a:defRPr/>
            </a:pPr>
            <a:r>
              <a:rPr lang="en-US" b="1" dirty="0" smtClean="0">
                <a:solidFill>
                  <a:schemeClr val="tx2">
                    <a:lumMod val="75000"/>
                  </a:schemeClr>
                </a:solidFill>
              </a:rPr>
              <a:t>How is it that a 4MP image can be compressed to a few hundred KB without a noticeable change?</a:t>
            </a:r>
            <a:endParaRPr lang="en-US" b="1" dirty="0">
              <a:solidFill>
                <a:schemeClr val="tx2">
                  <a:lumMod val="75000"/>
                </a:schemeClr>
              </a:solidFill>
            </a:endParaRPr>
          </a:p>
        </p:txBody>
      </p:sp>
      <p:sp>
        <p:nvSpPr>
          <p:cNvPr id="15363" name="Title 4"/>
          <p:cNvSpPr>
            <a:spLocks noGrp="1"/>
          </p:cNvSpPr>
          <p:nvPr>
            <p:ph type="title"/>
          </p:nvPr>
        </p:nvSpPr>
        <p:spPr/>
        <p:txBody>
          <a:bodyPr/>
          <a:lstStyle/>
          <a:p>
            <a:endParaRPr 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43762</TotalTime>
  <Words>1275</Words>
  <Application>Microsoft Office PowerPoint</Application>
  <PresentationFormat>On-screen Show (4:3)</PresentationFormat>
  <Paragraphs>319</Paragraphs>
  <Slides>61</Slides>
  <Notes>10</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0" baseType="lpstr">
      <vt:lpstr>Arial</vt:lpstr>
      <vt:lpstr>Calibri</vt:lpstr>
      <vt:lpstr>Courier New</vt:lpstr>
      <vt:lpstr>Arial Unicode MS</vt:lpstr>
      <vt:lpstr>Times New Roman</vt:lpstr>
      <vt:lpstr>Comic Sans MS</vt:lpstr>
      <vt:lpstr>Symbol</vt:lpstr>
      <vt:lpstr>Office Theme</vt:lpstr>
      <vt:lpstr>Equation</vt:lpstr>
      <vt:lpstr>Thinking in Frequency</vt:lpstr>
      <vt:lpstr>Review: questions</vt:lpstr>
      <vt:lpstr>Review: questions</vt:lpstr>
      <vt:lpstr>Today’s Class</vt:lpstr>
      <vt:lpstr>Slide 5</vt:lpstr>
      <vt:lpstr>Hybrid Images</vt:lpstr>
      <vt:lpstr>Slide 7</vt:lpstr>
      <vt:lpstr>Slide 8</vt:lpstr>
      <vt:lpstr>Slide 9</vt:lpstr>
      <vt:lpstr>Thinking in terms of frequency</vt:lpstr>
      <vt:lpstr>Jean Baptiste Joseph Fourier (1768-1830)</vt:lpstr>
      <vt:lpstr>A sum of sines</vt:lpstr>
      <vt:lpstr>Frequency Spectra</vt:lpstr>
      <vt:lpstr>Frequency Spectra</vt:lpstr>
      <vt:lpstr>Frequency Spectra</vt:lpstr>
      <vt:lpstr>Frequency Spectra</vt:lpstr>
      <vt:lpstr>Frequency Spectra</vt:lpstr>
      <vt:lpstr>Frequency Spectra</vt:lpstr>
      <vt:lpstr>Frequency Spectra</vt:lpstr>
      <vt:lpstr>Frequency Spectra</vt:lpstr>
      <vt:lpstr>Example: Music</vt:lpstr>
      <vt:lpstr>Other signals</vt:lpstr>
      <vt:lpstr>Fourier analysis in images</vt:lpstr>
      <vt:lpstr>Signals can be composed</vt:lpstr>
      <vt:lpstr>Fourier Transform</vt:lpstr>
      <vt:lpstr>Computing the Fourier Transform</vt:lpstr>
      <vt:lpstr>The Convolution Theorem</vt:lpstr>
      <vt:lpstr>Properties of Fourier Transforms</vt:lpstr>
      <vt:lpstr>Filtering in spatial domain</vt:lpstr>
      <vt:lpstr>Filtering in frequency domain</vt:lpstr>
      <vt:lpstr>Fourier Matlab demo</vt:lpstr>
      <vt:lpstr>FFT in Matlab</vt:lpstr>
      <vt:lpstr>Questions</vt:lpstr>
      <vt:lpstr>Slide 34</vt:lpstr>
      <vt:lpstr>Slide 35</vt:lpstr>
      <vt:lpstr>Slide 36</vt:lpstr>
      <vt:lpstr>Slide 37</vt:lpstr>
      <vt:lpstr>Slide 38</vt:lpstr>
      <vt:lpstr>Aliasing problem</vt:lpstr>
      <vt:lpstr>Aliasing problem</vt:lpstr>
      <vt:lpstr>Aliasing problem</vt:lpstr>
      <vt:lpstr>Aliasing in video</vt:lpstr>
      <vt:lpstr>Aliasing in graphics</vt:lpstr>
      <vt:lpstr>Sampling and aliasing</vt:lpstr>
      <vt:lpstr>Nyquist-Shannon Sampling Theorem</vt:lpstr>
      <vt:lpstr>Anti-aliasing</vt:lpstr>
      <vt:lpstr>Algorithm for downsampling by factor of 2</vt:lpstr>
      <vt:lpstr>Anti-aliasing</vt:lpstr>
      <vt:lpstr>Subsampling without pre-filtering</vt:lpstr>
      <vt:lpstr>Subsampling with Gaussian pre-filtering</vt:lpstr>
      <vt:lpstr>Slide 51</vt:lpstr>
      <vt:lpstr>Slide 52</vt:lpstr>
      <vt:lpstr>Application: Hybrid Images</vt:lpstr>
      <vt:lpstr>Clues from Human Perception</vt:lpstr>
      <vt:lpstr>Hybrid Image in FFT</vt:lpstr>
      <vt:lpstr>Slide 56</vt:lpstr>
      <vt:lpstr>Things to Remember</vt:lpstr>
      <vt:lpstr>Practice question</vt:lpstr>
      <vt:lpstr>Next class</vt:lpstr>
      <vt:lpstr>Questions</vt:lpstr>
      <vt:lpstr>Sharpening revisited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Derek Hoiem</cp:lastModifiedBy>
  <cp:revision>109</cp:revision>
  <dcterms:created xsi:type="dcterms:W3CDTF">2009-12-16T02:55:56Z</dcterms:created>
  <dcterms:modified xsi:type="dcterms:W3CDTF">2011-02-03T18:28:39Z</dcterms:modified>
</cp:coreProperties>
</file>