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0"/>
  </p:notesMasterIdLst>
  <p:sldIdLst>
    <p:sldId id="256" r:id="rId2"/>
    <p:sldId id="365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55" r:id="rId15"/>
    <p:sldId id="456" r:id="rId16"/>
    <p:sldId id="367" r:id="rId17"/>
    <p:sldId id="368" r:id="rId18"/>
    <p:sldId id="369" r:id="rId19"/>
    <p:sldId id="370" r:id="rId20"/>
    <p:sldId id="371" r:id="rId21"/>
    <p:sldId id="366" r:id="rId22"/>
    <p:sldId id="372" r:id="rId23"/>
    <p:sldId id="373" r:id="rId24"/>
    <p:sldId id="437" r:id="rId25"/>
    <p:sldId id="469" r:id="rId26"/>
    <p:sldId id="470" r:id="rId27"/>
    <p:sldId id="449" r:id="rId28"/>
    <p:sldId id="471" r:id="rId29"/>
    <p:sldId id="450" r:id="rId30"/>
    <p:sldId id="451" r:id="rId31"/>
    <p:sldId id="452" r:id="rId32"/>
    <p:sldId id="453" r:id="rId33"/>
    <p:sldId id="454" r:id="rId34"/>
    <p:sldId id="473" r:id="rId35"/>
    <p:sldId id="474" r:id="rId36"/>
    <p:sldId id="472" r:id="rId37"/>
    <p:sldId id="275" r:id="rId38"/>
    <p:sldId id="276" r:id="rId39"/>
    <p:sldId id="277" r:id="rId40"/>
    <p:sldId id="278" r:id="rId41"/>
    <p:sldId id="279" r:id="rId42"/>
    <p:sldId id="280" r:id="rId43"/>
    <p:sldId id="407" r:id="rId44"/>
    <p:sldId id="408" r:id="rId45"/>
    <p:sldId id="281" r:id="rId46"/>
    <p:sldId id="282" r:id="rId47"/>
    <p:sldId id="283" r:id="rId48"/>
    <p:sldId id="376" r:id="rId49"/>
    <p:sldId id="320" r:id="rId50"/>
    <p:sldId id="321" r:id="rId51"/>
    <p:sldId id="297" r:id="rId52"/>
    <p:sldId id="298" r:id="rId53"/>
    <p:sldId id="301" r:id="rId54"/>
    <p:sldId id="302" r:id="rId55"/>
    <p:sldId id="303" r:id="rId56"/>
    <p:sldId id="306" r:id="rId57"/>
    <p:sldId id="322" r:id="rId58"/>
    <p:sldId id="435" r:id="rId59"/>
    <p:sldId id="313" r:id="rId60"/>
    <p:sldId id="314" r:id="rId61"/>
    <p:sldId id="315" r:id="rId62"/>
    <p:sldId id="286" r:id="rId63"/>
    <p:sldId id="433" r:id="rId64"/>
    <p:sldId id="434" r:id="rId65"/>
    <p:sldId id="352" r:id="rId66"/>
    <p:sldId id="353" r:id="rId67"/>
    <p:sldId id="354" r:id="rId68"/>
    <p:sldId id="355" r:id="rId69"/>
    <p:sldId id="377" r:id="rId70"/>
    <p:sldId id="378" r:id="rId71"/>
    <p:sldId id="380" r:id="rId72"/>
    <p:sldId id="381" r:id="rId73"/>
    <p:sldId id="379" r:id="rId74"/>
    <p:sldId id="395" r:id="rId75"/>
    <p:sldId id="401" r:id="rId76"/>
    <p:sldId id="399" r:id="rId77"/>
    <p:sldId id="400" r:id="rId78"/>
    <p:sldId id="436" r:id="rId7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000C"/>
    <a:srgbClr val="FF4A7E"/>
    <a:srgbClr val="CB6B30"/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2629" autoAdjust="0"/>
  </p:normalViewPr>
  <p:slideViewPr>
    <p:cSldViewPr>
      <p:cViewPr varScale="1">
        <p:scale>
          <a:sx n="69" d="100"/>
          <a:sy n="69" d="100"/>
        </p:scale>
        <p:origin x="-125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" y="23361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5BFCB9-46E7-4B48-84CA-C57B39F4D468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93A54-03AA-43D1-AFB7-E087A6DA2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why viewing</a:t>
            </a:r>
            <a:r>
              <a:rPr lang="en-US" baseline="0" dirty="0" smtClean="0"/>
              <a:t> direction doesn’t change intensity.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93A54-03AA-43D1-AFB7-E087A6DA29F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F97A13-ED7D-4321-83D7-BA84504C6095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1EFDF4-295E-4F2F-8274-5276D892628B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80191B-67AE-484E-9082-E6275166839A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1E871-3DA9-47DB-BB1F-94165D87FEFB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2CDE76-4738-44B5-833A-2DF96BC3AB13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3084CE-403A-47C5-8050-06A0AC0D8D75}" type="slidenum">
              <a:rPr lang="en-US" smtClean="0"/>
              <a:pPr>
                <a:defRPr/>
              </a:pPr>
              <a:t>54</a:t>
            </a:fld>
            <a:endParaRPr lang="en-US" smtClean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02D02E7-8B84-4714-902C-45C20D4C6547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Questions at this point?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2D6943-8F92-41DA-A861-291374EA058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8A910F-9307-46E8-978F-A02DBCD5A816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4470D0-A2E8-4CD7-9E24-A8F43E2C0DEE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B49607-71CC-4F14-9925-539B5A75CF37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EA46F3-680B-4922-9BA7-EAF656613269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46029A-3CA7-4FEE-942E-5301C46C76E2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173363-F44B-4D32-B4F0-9D9B6F4BE7D1}" type="slidenum">
              <a:rPr lang="en-US" smtClean="0"/>
              <a:pPr>
                <a:defRPr/>
              </a:pPr>
              <a:t>65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Linear vs. quadratic in mask size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105A2-75A5-4132-B6D6-9DF81319DB72}" type="slidenum">
              <a:rPr lang="en-US" smtClean="0"/>
              <a:pPr>
                <a:defRPr/>
              </a:pPr>
              <a:t>66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A3CD0D-D4F5-424C-818E-D89E5847A0F8}" type="slidenum">
              <a:rPr lang="en-US" smtClean="0"/>
              <a:pPr>
                <a:defRPr/>
              </a:pPr>
              <a:t>67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0F3CBF-8AC9-4C7C-A9DE-CFEF931D8D3C}" type="slidenum">
              <a:rPr lang="en-US" smtClean="0"/>
              <a:pPr>
                <a:defRPr/>
              </a:pPr>
              <a:t>68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EA0DF3-7642-4C59-8098-530067F53AB7}" type="slidenum">
              <a:rPr lang="en-US" smtClean="0"/>
              <a:pPr>
                <a:defRPr/>
              </a:pPr>
              <a:t>70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5BE026-0872-4278-A1A7-CDB07B21705D}" type="slidenum">
              <a:rPr lang="en-US" smtClean="0"/>
              <a:pPr>
                <a:defRPr/>
              </a:pPr>
              <a:t>71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321D61-5F66-44BD-8BFB-8CF36CE8B80D}" type="slidenum">
              <a:rPr lang="en-US" smtClean="0"/>
              <a:pPr>
                <a:defRPr/>
              </a:pPr>
              <a:t>72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E3B21E-5867-4588-8377-EB568004CED2}" type="slidenum">
              <a:rPr lang="en-US" smtClean="0"/>
              <a:pPr>
                <a:defRPr/>
              </a:pPr>
              <a:t>73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68E7C3-E4C1-4572-845E-9A00E84E6491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E9AE3-004A-4D50-B8B1-A0ECFFA1E49B}" type="slidenum">
              <a:rPr lang="en-US" smtClean="0"/>
              <a:pPr>
                <a:defRPr/>
              </a:pPr>
              <a:t>74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542AD1-859A-4C78-B5D8-DE58143C990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7AB929-50EF-44CC-A7FA-AE71BFCA725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C0F4D8-E141-406C-86BE-BA525E52CD85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CE0E0-6529-4219-9EB9-FE7811CF4A70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C34152-7A0D-48F3-AA4D-B45726BE91BB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B3652-4400-43AA-941D-82E4FEE6DB98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ones, divide by 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717499-72C9-426B-A4B9-F8B49F6D810C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-200025" y="382588"/>
            <a:ext cx="7264400" cy="54498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675" y="6062663"/>
            <a:ext cx="5268913" cy="24161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2FB8F-9E91-4B4B-AD23-5937BA364462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FD1F-916D-4F44-91ED-856C69E60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4B473-DD29-4FC0-894B-2C2C68114F58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24B1F-725E-4858-A165-4463EC42E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7562C-8E3C-40CB-A8F2-FE33F5B1F46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34F62-D26D-4FF7-8874-06D22EA01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D308E-476E-4721-994F-FF78B4B07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1397-346F-4ACB-BC62-259444E4FCE3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97C67-D06F-43F6-8465-3E408C53B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0B86-A55F-474A-9BE6-36DAD0749C31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C75F2-451C-4EE5-A944-25371271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0D1FE-2949-4EEE-803B-DBF364B4D99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F5A1F-24F6-4591-A150-50A31C22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FF6D-99BA-4542-95C2-8043135E8730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C1C24-7AB1-4A05-96A6-CC8C26623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3BD47-C97A-40B1-ACB2-7AA802643CDA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5CCAE-FD77-4D61-9450-2E70A696F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409C-D464-4AFA-904E-0BFB654DC6B0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0A362-34E6-4CC1-973A-7B6592DB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F5D6-E376-41C7-BC0B-7274EA24FCB5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F6A16-E2D3-434E-BED6-3A0635DA3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4E3AA-2802-4AB2-824E-5115EB5DBD39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59080-53D9-4952-A4B2-216D23E0D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69887A-EB22-42D3-857D-3EB38D3A467E}" type="datetimeFigureOut">
              <a:rPr lang="en-US"/>
              <a:pPr>
                <a:defRPr/>
              </a:pPr>
              <a:t>1/29/2011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DE500C-416B-48F0-9BAE-C98403760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cot.org/post/4068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lectronics.howstuffworks.com/digital-camera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jpe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.bin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2.xml"/><Relationship Id="rId9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1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2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notesSlide" Target="../notesSlides/notesSlide7.xml"/><Relationship Id="rId9" Type="http://schemas.openxmlformats.org/officeDocument/2006/relationships/oleObject" Target="../embeddings/oleObject2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29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8.png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33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hyperlink" Target="http://cvcl.mit.edu/hybridimage.htm" TargetMode="External"/><Relationship Id="rId3" Type="http://schemas.openxmlformats.org/officeDocument/2006/relationships/tags" Target="../tags/tag15.xml"/><Relationship Id="rId7" Type="http://schemas.openxmlformats.org/officeDocument/2006/relationships/hyperlink" Target="http://www.cs.illinois.edu/class/fa10/cs498dwh/projects/hybrid/ComputationalPhotography_ProjectHybrid.html" TargetMode="External"/><Relationship Id="rId12" Type="http://schemas.openxmlformats.org/officeDocument/2006/relationships/image" Target="../media/image79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6.png"/><Relationship Id="rId11" Type="http://schemas.openxmlformats.org/officeDocument/2006/relationships/image" Target="../media/image78.jpeg"/><Relationship Id="rId5" Type="http://schemas.openxmlformats.org/officeDocument/2006/relationships/notesSlide" Target="../notesSlides/notesSlide30.xml"/><Relationship Id="rId10" Type="http://schemas.openxmlformats.org/officeDocument/2006/relationships/image" Target="../media/image77.png"/><Relationship Id="rId4" Type="http://schemas.openxmlformats.org/officeDocument/2006/relationships/slideLayout" Target="../slideLayouts/slideLayout2.xml"/><Relationship Id="rId9" Type="http://schemas.openxmlformats.org/officeDocument/2006/relationships/oleObject" Target="../embeddings/oleObject37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80.jpeg"/><Relationship Id="rId5" Type="http://schemas.openxmlformats.org/officeDocument/2006/relationships/image" Target="../media/image38.png"/><Relationship Id="rId4" Type="http://schemas.openxmlformats.org/officeDocument/2006/relationships/image" Target="../media/image47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jpe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Pixels and Image Filtering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219200" y="5486400"/>
            <a:ext cx="6400800" cy="1066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</a:t>
            </a:r>
            <a:r>
              <a:rPr lang="en-US" dirty="0" smtClean="0">
                <a:solidFill>
                  <a:schemeClr val="tx1"/>
                </a:solidFill>
              </a:rPr>
              <a:t>Hoiem, University of Illinois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061325" y="0"/>
            <a:ext cx="10652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02/01/11</a:t>
            </a:r>
            <a:endParaRPr lang="en-US" dirty="0"/>
          </a:p>
        </p:txBody>
      </p:sp>
      <p:pic>
        <p:nvPicPr>
          <p:cNvPr id="15365" name="Picture 8" descr="http://www.notempire.com/images/uploads/magri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192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676900" y="6550025"/>
            <a:ext cx="34671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Graphic: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http://www.notcot.org/post/4068/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b="1" dirty="0" smtClean="0"/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17919" y="39099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20263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376356" y="42076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b="1" dirty="0" smtClean="0"/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60721" y="2564013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9976" y="3848673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462320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09426" y="4146329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867400" y="3429000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b="1" dirty="0" err="1" smtClean="0"/>
              <a:t>Interreflection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751347" y="383142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953000" y="3733800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5202447" y="3899859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V="1">
            <a:off x="4923527" y="4068074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953000" y="502920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Specular</a:t>
            </a:r>
            <a:r>
              <a:rPr lang="en-US" dirty="0" smtClean="0"/>
              <a:t> </a:t>
            </a:r>
            <a:r>
              <a:rPr lang="en-US" dirty="0" err="1" smtClean="0"/>
              <a:t>Interreflection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orientation and light intensity</a:t>
            </a:r>
            <a:endParaRPr lang="en-US" dirty="0"/>
          </a:p>
        </p:txBody>
      </p:sp>
      <p:pic>
        <p:nvPicPr>
          <p:cNvPr id="4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143000"/>
            <a:ext cx="5701792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0294" y="3593068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2743200" y="3777734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20894" y="4419600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3312675" y="4154927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6800" y="58674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 is (1) darker than (2)?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78832" y="6172200"/>
            <a:ext cx="6845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diffuse reflection, will intensity change when viewing angle changes? </a:t>
            </a:r>
            <a:endParaRPr lang="en-US" dirty="0"/>
          </a:p>
        </p:txBody>
      </p:sp>
      <p:pic>
        <p:nvPicPr>
          <p:cNvPr id="123906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219200"/>
            <a:ext cx="2857500" cy="238125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Ted Adelson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Perception of Intensity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73533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180263" y="6488113"/>
            <a:ext cx="1963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from Ted Adelson</a:t>
            </a: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/>
          <a:srcRect l="46632" t="50751" r="45078" b="41235"/>
          <a:stretch>
            <a:fillRect/>
          </a:stretch>
        </p:blipFill>
        <p:spPr bwMode="auto">
          <a:xfrm>
            <a:off x="914400" y="1676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print"/>
          <a:srcRect l="47668" t="29382" r="44041" b="62605"/>
          <a:stretch>
            <a:fillRect/>
          </a:stretch>
        </p:blipFill>
        <p:spPr bwMode="auto">
          <a:xfrm>
            <a:off x="381000" y="1295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8001000" cy="19050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/>
              <a:t>Two common types: Charge Coupled Device (CCD) and CMOS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hlinkClick r:id="rId2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600" dirty="0" smtClean="0"/>
          </a:p>
        </p:txBody>
      </p:sp>
      <p:pic>
        <p:nvPicPr>
          <p:cNvPr id="20484" name="Picture 4" descr="PowerShot SD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Slide by Steve Seitz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Sensor Array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705600" y="3087688"/>
            <a:ext cx="209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CMOS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2531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129" name="Picture 1"/>
          <p:cNvPicPr>
            <a:picLocks noChangeAspect="1" noChangeArrowheads="1"/>
          </p:cNvPicPr>
          <p:nvPr/>
        </p:nvPicPr>
        <p:blipFill>
          <a:blip r:embed="rId3" cstate="print"/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Today’s Class: Pixels and Linear Filters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Review of lighting</a:t>
            </a:r>
          </a:p>
          <a:p>
            <a:pPr lvl="1"/>
            <a:r>
              <a:rPr lang="en-US" dirty="0" smtClean="0"/>
              <a:t>Reflection and </a:t>
            </a:r>
            <a:r>
              <a:rPr lang="en-US" dirty="0" smtClean="0"/>
              <a:t>absorption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 smtClean="0"/>
              <a:t>is a pixel?  How is an image represented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Color spaces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What is image filtering and how do we do it?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raster image (pixel matrix)</a:t>
            </a:r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Color Images</a:t>
            </a:r>
          </a:p>
        </p:txBody>
      </p:sp>
      <p:pic>
        <p:nvPicPr>
          <p:cNvPr id="26627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Image</a:t>
            </a:r>
          </a:p>
        </p:txBody>
      </p:sp>
      <p:pic>
        <p:nvPicPr>
          <p:cNvPr id="27651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362200"/>
            <a:ext cx="37909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C:\Users\Hoiem\Documents\Classes\Computational Photography - Fall 2010\lectures\figs\filters\im_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9663" y="11430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 descr="C:\Users\Hoiem\Documents\Classes\Computational Photography - Fall 2010\lectures\figs\filters\im_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5463" y="28194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C:\Users\Hoiem\Documents\Classes\Computational Photography - Fall 2010\lectures\figs\filters\im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4419600"/>
            <a:ext cx="26749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Box 7"/>
          <p:cNvSpPr txBox="1">
            <a:spLocks noChangeArrowheads="1"/>
          </p:cNvSpPr>
          <p:nvPr/>
        </p:nvSpPr>
        <p:spPr bwMode="auto">
          <a:xfrm>
            <a:off x="7281863" y="762000"/>
            <a:ext cx="350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</a:t>
            </a:r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8043863" y="2438400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27657" name="TextBox 9"/>
          <p:cNvSpPr txBox="1">
            <a:spLocks noChangeArrowheads="1"/>
          </p:cNvSpPr>
          <p:nvPr/>
        </p:nvSpPr>
        <p:spPr bwMode="auto">
          <a:xfrm>
            <a:off x="8729663" y="3962400"/>
            <a:ext cx="3381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038600" y="3352800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Images represented as a matrix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Suppose we have a </a:t>
            </a:r>
            <a:r>
              <a:rPr lang="en-US" dirty="0" err="1" smtClean="0"/>
              <a:t>NxM</a:t>
            </a:r>
            <a:r>
              <a:rPr lang="en-US" dirty="0" smtClean="0"/>
              <a:t> RGB image called “</a:t>
            </a:r>
            <a:r>
              <a:rPr lang="en-US" dirty="0" err="1" smtClean="0"/>
              <a:t>im</a:t>
            </a:r>
            <a:r>
              <a:rPr lang="en-US" dirty="0" smtClean="0"/>
              <a:t>”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(1,1,1) = top-left pixel value in R-channel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(y, x, b) = y pixels down, x pixels to right in the </a:t>
            </a:r>
            <a:r>
              <a:rPr lang="en-US" dirty="0" err="1" smtClean="0"/>
              <a:t>b</a:t>
            </a:r>
            <a:r>
              <a:rPr lang="en-US" baseline="30000" dirty="0" err="1" smtClean="0"/>
              <a:t>th</a:t>
            </a:r>
            <a:r>
              <a:rPr lang="en-US" dirty="0" smtClean="0"/>
              <a:t> channel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err="1" smtClean="0"/>
              <a:t>im</a:t>
            </a:r>
            <a:r>
              <a:rPr lang="en-US" dirty="0" smtClean="0"/>
              <a:t>(N, M, 3) = bottom-right pixel in B-channel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err="1" smtClean="0"/>
              <a:t>imread</a:t>
            </a:r>
            <a:r>
              <a:rPr lang="en-US" dirty="0" smtClean="0"/>
              <a:t>(filename) returns a uint8 image (values 0 to 255)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Convert to double format (values 0 to 1) with im2double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9114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</a:t>
            </a:r>
          </a:p>
        </p:txBody>
      </p:sp>
      <p:sp>
        <p:nvSpPr>
          <p:cNvPr id="29115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</a:t>
            </a:r>
          </a:p>
        </p:txBody>
      </p:sp>
      <p:sp>
        <p:nvSpPr>
          <p:cNvPr id="29116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</a:t>
            </a:r>
          </a:p>
        </p:txBody>
      </p:sp>
      <p:sp>
        <p:nvSpPr>
          <p:cNvPr id="29117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19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How can we represent color?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686425" y="6596063"/>
            <a:ext cx="34575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/>
              <a:t>http://en.wikipedia.org/wiki/File:RGB_illumination.jpg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spaces: RGB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09601" y="1371600"/>
            <a:ext cx="4029122" cy="4038600"/>
            <a:chOff x="609600" y="1371600"/>
            <a:chExt cx="4724400" cy="4953000"/>
          </a:xfrm>
        </p:grpSpPr>
        <p:pic>
          <p:nvPicPr>
            <p:cNvPr id="2457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" y="1371600"/>
              <a:ext cx="4686300" cy="468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" name="Group 37"/>
            <p:cNvGrpSpPr>
              <a:grpSpLocks/>
            </p:cNvGrpSpPr>
            <p:nvPr/>
          </p:nvGrpSpPr>
          <p:grpSpPr bwMode="auto">
            <a:xfrm>
              <a:off x="609600" y="4953000"/>
              <a:ext cx="1371600" cy="1371600"/>
              <a:chOff x="5486400" y="4648200"/>
              <a:chExt cx="1371600" cy="1371600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rot="10800000" flipV="1">
                <a:off x="5486400" y="5410200"/>
                <a:ext cx="838200" cy="228600"/>
              </a:xfrm>
              <a:prstGeom prst="straightConnector1">
                <a:avLst/>
              </a:prstGeom>
              <a:ln w="571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5905500" y="4991100"/>
                <a:ext cx="762000" cy="76200"/>
              </a:xfrm>
              <a:prstGeom prst="straightConnector1">
                <a:avLst/>
              </a:prstGeom>
              <a:ln w="57150">
                <a:solidFill>
                  <a:srgbClr val="00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rot="16200000" flipH="1">
                <a:off x="6286500" y="5448300"/>
                <a:ext cx="609600" cy="533400"/>
              </a:xfrm>
              <a:prstGeom prst="straightConnector1">
                <a:avLst/>
              </a:prstGeom>
              <a:ln w="571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1" name="TextBox 31"/>
            <p:cNvSpPr txBox="1">
              <a:spLocks noChangeArrowheads="1"/>
            </p:cNvSpPr>
            <p:nvPr/>
          </p:nvSpPr>
          <p:spPr bwMode="auto">
            <a:xfrm>
              <a:off x="3844056" y="1468976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0,1,0</a:t>
              </a:r>
            </a:p>
          </p:txBody>
        </p:sp>
        <p:sp>
          <p:nvSpPr>
            <p:cNvPr id="24582" name="TextBox 32"/>
            <p:cNvSpPr txBox="1">
              <a:spLocks noChangeArrowheads="1"/>
            </p:cNvSpPr>
            <p:nvPr/>
          </p:nvSpPr>
          <p:spPr bwMode="auto">
            <a:xfrm>
              <a:off x="4201453" y="5487448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0,0,1</a:t>
              </a:r>
            </a:p>
          </p:txBody>
        </p:sp>
        <p:sp>
          <p:nvSpPr>
            <p:cNvPr id="24583" name="TextBox 33"/>
            <p:cNvSpPr txBox="1">
              <a:spLocks noChangeArrowheads="1"/>
            </p:cNvSpPr>
            <p:nvPr/>
          </p:nvSpPr>
          <p:spPr bwMode="auto">
            <a:xfrm>
              <a:off x="609600" y="4343400"/>
              <a:ext cx="6969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1,0,0</a:t>
              </a:r>
            </a:p>
          </p:txBody>
        </p:sp>
      </p:grpSp>
      <p:sp>
        <p:nvSpPr>
          <p:cNvPr id="24584" name="TextBox 38"/>
          <p:cNvSpPr txBox="1">
            <a:spLocks noChangeArrowheads="1"/>
          </p:cNvSpPr>
          <p:nvPr/>
        </p:nvSpPr>
        <p:spPr bwMode="auto">
          <a:xfrm>
            <a:off x="4106863" y="6581775"/>
            <a:ext cx="50371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Image from: http://en.wikipedia.org/wiki/File:RGB_color_solid_cube.png</a:t>
            </a:r>
          </a:p>
        </p:txBody>
      </p:sp>
      <p:sp>
        <p:nvSpPr>
          <p:cNvPr id="19465" name="TextBox 39"/>
          <p:cNvSpPr txBox="1">
            <a:spLocks noChangeArrowheads="1"/>
          </p:cNvSpPr>
          <p:nvPr/>
        </p:nvSpPr>
        <p:spPr bwMode="auto">
          <a:xfrm>
            <a:off x="228600" y="5486400"/>
            <a:ext cx="35941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Some drawbacks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Strongly correlated channels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 Non-perceptual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6800" y="838200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Default color space</a:t>
            </a:r>
            <a:endParaRPr lang="en-US" sz="2400" dirty="0"/>
          </a:p>
        </p:txBody>
      </p:sp>
      <p:pic>
        <p:nvPicPr>
          <p:cNvPr id="116738" name="Picture 2" descr="C:\Users\Hoiem\Documents\Classes\Spring11 - Computer Vision\figs\color spaces\neighborhood6_rgb_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405035"/>
            <a:ext cx="2286000" cy="1562877"/>
          </a:xfrm>
          <a:prstGeom prst="rect">
            <a:avLst/>
          </a:prstGeom>
          <a:noFill/>
        </p:spPr>
      </p:pic>
      <p:pic>
        <p:nvPicPr>
          <p:cNvPr id="116739" name="Picture 3" descr="C:\Users\Hoiem\Documents\Classes\Spring11 - Computer Vision\figs\color spaces\neighborhood6_rgb_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648200"/>
            <a:ext cx="2286000" cy="1562877"/>
          </a:xfrm>
          <a:prstGeom prst="rect">
            <a:avLst/>
          </a:prstGeom>
          <a:noFill/>
        </p:spPr>
      </p:pic>
      <p:pic>
        <p:nvPicPr>
          <p:cNvPr id="116740" name="Picture 4" descr="C:\Users\Hoiem\Documents\Classes\Spring11 - Computer Vision\figs\color spaces\neighborhood6_rgb_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035968"/>
            <a:ext cx="2286000" cy="1562877"/>
          </a:xfrm>
          <a:prstGeom prst="rect">
            <a:avLst/>
          </a:prstGeom>
          <a:noFill/>
        </p:spPr>
      </p:pic>
      <p:pic>
        <p:nvPicPr>
          <p:cNvPr id="11674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696200" y="2069068"/>
            <a:ext cx="84029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</a:t>
            </a:r>
          </a:p>
          <a:p>
            <a:r>
              <a:rPr lang="en-US" sz="1100" dirty="0" smtClean="0"/>
              <a:t>(G=0,B=0)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3657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</a:p>
          <a:p>
            <a:r>
              <a:rPr lang="en-US" sz="1100" dirty="0" smtClean="0"/>
              <a:t>(R=0,B=0)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696200" y="5257800"/>
            <a:ext cx="848309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</a:p>
          <a:p>
            <a:r>
              <a:rPr lang="en-US" sz="1100" dirty="0" smtClean="0"/>
              <a:t>(R=0,G=0)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HSV</a:t>
            </a:r>
          </a:p>
        </p:txBody>
      </p:sp>
      <p:pic>
        <p:nvPicPr>
          <p:cNvPr id="2560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4953000" cy="43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3000" y="1143000"/>
            <a:ext cx="3363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Intuitive color space</a:t>
            </a:r>
            <a:endParaRPr lang="en-US" sz="2800" dirty="0"/>
          </a:p>
        </p:txBody>
      </p:sp>
      <p:pic>
        <p:nvPicPr>
          <p:cNvPr id="117762" name="Picture 2" descr="C:\Users\Hoiem\Documents\Classes\Spring11 - Computer Vision\figs\color spaces\neighborhood6_hsv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17763" name="Picture 3" descr="C:\Users\Hoiem\Documents\Classes\Spring11 - Computer Vision\figs\color spaces\neighborhood6_hsv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561322"/>
            <a:ext cx="2286000" cy="1562878"/>
          </a:xfrm>
          <a:prstGeom prst="rect">
            <a:avLst/>
          </a:prstGeom>
          <a:noFill/>
        </p:spPr>
      </p:pic>
      <p:pic>
        <p:nvPicPr>
          <p:cNvPr id="117764" name="Picture 4" descr="C:\Users\Hoiem\Documents\Classes\Spring11 - Computer Vision\figs\color spaces\neighborhood6_hsv_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23772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82586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</a:p>
          <a:p>
            <a:r>
              <a:rPr lang="en-US" sz="1100" dirty="0" smtClean="0"/>
              <a:t>(S=1,V=1)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</a:t>
            </a:r>
            <a:endParaRPr lang="en-US" b="1" dirty="0" smtClean="0"/>
          </a:p>
          <a:p>
            <a:r>
              <a:rPr lang="en-US" sz="1100" dirty="0" smtClean="0"/>
              <a:t>(H=1,V=1)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33883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V</a:t>
            </a:r>
          </a:p>
          <a:p>
            <a:r>
              <a:rPr lang="en-US" sz="1100" dirty="0" smtClean="0"/>
              <a:t>(H=1,S=0)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spaces: </a:t>
            </a:r>
            <a:r>
              <a:rPr lang="en-US" dirty="0" err="1" smtClean="0"/>
              <a:t>YCbCr</a:t>
            </a:r>
            <a:endParaRPr lang="en-US" dirty="0"/>
          </a:p>
        </p:txBody>
      </p:sp>
      <p:pic>
        <p:nvPicPr>
          <p:cNvPr id="118787" name="Picture 3" descr="C:\Users\Hoiem\Documents\Classes\Spring11 - Computer Vision\figs\color spaces\neighborhood6_ycbcr_c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161522"/>
            <a:ext cx="2286000" cy="1562878"/>
          </a:xfrm>
          <a:prstGeom prst="rect">
            <a:avLst/>
          </a:prstGeom>
          <a:noFill/>
        </p:spPr>
      </p:pic>
      <p:pic>
        <p:nvPicPr>
          <p:cNvPr id="118788" name="Picture 4" descr="C:\Users\Hoiem\Documents\Classes\Spring11 - Computer Vision\figs\color spaces\neighborhood6_ycbcr_c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837922"/>
            <a:ext cx="2286000" cy="1562878"/>
          </a:xfrm>
          <a:prstGeom prst="rect">
            <a:avLst/>
          </a:prstGeom>
          <a:noFill/>
        </p:spPr>
      </p:pic>
      <p:pic>
        <p:nvPicPr>
          <p:cNvPr id="118789" name="Picture 5" descr="C:\Users\Hoiem\Documents\Classes\Spring11 - Computer Vision\figs\color spaces\neighborhood6_ycbcr_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485122"/>
            <a:ext cx="2286000" cy="156287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907764" y="2057400"/>
            <a:ext cx="120097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</a:t>
            </a:r>
          </a:p>
          <a:p>
            <a:r>
              <a:rPr lang="en-US" sz="1100" dirty="0" smtClean="0"/>
              <a:t>(</a:t>
            </a:r>
            <a:r>
              <a:rPr lang="en-US" sz="1100" dirty="0" err="1" smtClean="0"/>
              <a:t>Cb</a:t>
            </a:r>
            <a:r>
              <a:rPr lang="en-US" sz="1100" dirty="0" smtClean="0"/>
              <a:t>=0.5,Cr=0.5)</a:t>
            </a:r>
            <a:endParaRPr lang="en-US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7948864" y="3733800"/>
            <a:ext cx="1114408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Cb</a:t>
            </a:r>
            <a:endParaRPr lang="en-US" b="1" dirty="0" smtClean="0"/>
          </a:p>
          <a:p>
            <a:r>
              <a:rPr lang="en-US" sz="1100" dirty="0" smtClean="0"/>
              <a:t>(Y=0.5,Cr=0.5)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24800" y="5410200"/>
            <a:ext cx="1107996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</a:t>
            </a:r>
          </a:p>
          <a:p>
            <a:r>
              <a:rPr lang="en-US" sz="1100" dirty="0" smtClean="0"/>
              <a:t>(Y=0.5,Cb=05)</a:t>
            </a:r>
            <a:endParaRPr lang="en-US" sz="1100" dirty="0"/>
          </a:p>
        </p:txBody>
      </p:sp>
      <p:pic>
        <p:nvPicPr>
          <p:cNvPr id="11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pic>
        <p:nvPicPr>
          <p:cNvPr id="118791" name="Picture 7" descr="http://upload.wikimedia.org/wikipedia/commons/thumb/5/53/YCbCr-CbCr_Y0.png/120px-YCbCr-CbCr_Y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2" y="2057400"/>
            <a:ext cx="1828800" cy="1828802"/>
          </a:xfrm>
          <a:prstGeom prst="rect">
            <a:avLst/>
          </a:prstGeom>
          <a:noFill/>
        </p:spPr>
      </p:pic>
      <p:pic>
        <p:nvPicPr>
          <p:cNvPr id="118793" name="Picture 9" descr="http://upload.wikimedia.org/wikipedia/commons/thumb/9/91/YCbCr-CbCr_Y50.png/120px-YCbCr-CbCr_Y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95602" y="2057400"/>
            <a:ext cx="1828798" cy="1828800"/>
          </a:xfrm>
          <a:prstGeom prst="rect">
            <a:avLst/>
          </a:prstGeom>
          <a:noFill/>
        </p:spPr>
      </p:pic>
      <p:pic>
        <p:nvPicPr>
          <p:cNvPr id="118795" name="Picture 11" descr="http://upload.wikimedia.org/wikipedia/commons/thumb/0/08/YCbCr-CbCr_Y100.png/120px-YCbCr-CbCr_Y100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4" y="4648200"/>
            <a:ext cx="1828798" cy="18288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303555" y="16764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2" y="1676400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Y=0.5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362204" y="4267200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Y=1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85802" y="40386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295402" y="40386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-342898" y="29337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05078" y="2819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838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Fast to compute, good for compression, used by TV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</a:t>
            </a:r>
            <a:r>
              <a:rPr lang="en-US" dirty="0" smtClean="0"/>
              <a:t>spaces: L*a*b*</a:t>
            </a:r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1447800" y="990600"/>
            <a:ext cx="5645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/>
              <a:t>“Perceptually uniform” color space</a:t>
            </a: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133600"/>
            <a:ext cx="37338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7" name="Picture 1" descr="C:\Users\Hoiem\Documents\Classes\Spring11 - Computer Vision\figs\color spaces\neighborhood6_lab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990322"/>
            <a:ext cx="2286000" cy="1562878"/>
          </a:xfrm>
          <a:prstGeom prst="rect">
            <a:avLst/>
          </a:prstGeom>
          <a:noFill/>
        </p:spPr>
      </p:pic>
      <p:pic>
        <p:nvPicPr>
          <p:cNvPr id="121858" name="Picture 2" descr="C:\Users\Hoiem\Documents\Classes\Spring11 - Computer Vision\figs\color spaces\neighborhood6_la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652762"/>
            <a:ext cx="2286000" cy="1562878"/>
          </a:xfrm>
          <a:prstGeom prst="rect">
            <a:avLst/>
          </a:prstGeom>
          <a:noFill/>
        </p:spPr>
      </p:pic>
      <p:pic>
        <p:nvPicPr>
          <p:cNvPr id="121859" name="Picture 3" descr="C:\Users\Hoiem\Documents\Classes\Spring11 - Computer Vision\figs\color spaces\neighborhood6_lab_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329162"/>
            <a:ext cx="2286000" cy="1562878"/>
          </a:xfrm>
          <a:prstGeom prst="rect">
            <a:avLst/>
          </a:prstGeom>
          <a:noFill/>
        </p:spPr>
      </p:pic>
      <p:pic>
        <p:nvPicPr>
          <p:cNvPr id="8" name="Picture 5" descr="C:\Users\Hoiem\Documents\Classes\Spring10 - Computer Vision\figs\nieghborhood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0"/>
            <a:ext cx="1676400" cy="114611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07764" y="2057400"/>
            <a:ext cx="793807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</a:t>
            </a:r>
            <a:endParaRPr lang="en-US" b="1" dirty="0" smtClean="0"/>
          </a:p>
          <a:p>
            <a:r>
              <a:rPr lang="en-US" sz="1100" dirty="0" smtClean="0"/>
              <a:t>(a=0,b=0)</a:t>
            </a:r>
            <a:endParaRPr lang="en-US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7948864" y="37338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</a:p>
          <a:p>
            <a:r>
              <a:rPr lang="en-US" sz="1100" dirty="0" smtClean="0"/>
              <a:t>(L=65,b=0)</a:t>
            </a:r>
            <a:endParaRPr lang="en-US" sz="1100" dirty="0"/>
          </a:p>
        </p:txBody>
      </p:sp>
      <p:sp>
        <p:nvSpPr>
          <p:cNvPr id="11" name="TextBox 10"/>
          <p:cNvSpPr txBox="1"/>
          <p:nvPr/>
        </p:nvSpPr>
        <p:spPr>
          <a:xfrm>
            <a:off x="7924800" y="5562600"/>
            <a:ext cx="87235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</a:t>
            </a:r>
            <a:endParaRPr lang="en-US" b="1" dirty="0" smtClean="0"/>
          </a:p>
          <a:p>
            <a:r>
              <a:rPr lang="en-US" sz="1100" dirty="0" smtClean="0"/>
              <a:t>(L=65,a=0)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If you had to choose, would you rather go without luminance or chrominance?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Absorption</a:t>
            </a:r>
          </a:p>
          <a:p>
            <a:r>
              <a:rPr lang="en-US" dirty="0" smtClean="0"/>
              <a:t>Diffusion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Transparency</a:t>
            </a:r>
          </a:p>
          <a:p>
            <a:r>
              <a:rPr lang="en-US" dirty="0" smtClean="0"/>
              <a:t>Refraction</a:t>
            </a:r>
          </a:p>
          <a:p>
            <a:r>
              <a:rPr lang="en-US" dirty="0" smtClean="0"/>
              <a:t>Fluorescence</a:t>
            </a:r>
          </a:p>
          <a:p>
            <a:r>
              <a:rPr lang="en-US" dirty="0" smtClean="0"/>
              <a:t>Subsurface scattering</a:t>
            </a:r>
          </a:p>
          <a:p>
            <a:r>
              <a:rPr lang="en-US" dirty="0" smtClean="0"/>
              <a:t>Phosphorescence</a:t>
            </a:r>
          </a:p>
          <a:p>
            <a:r>
              <a:rPr lang="en-US" dirty="0" err="1" smtClean="0"/>
              <a:t>Interreflection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37"/>
          <p:cNvGrpSpPr>
            <a:grpSpLocks noChangeAspect="1"/>
          </p:cNvGrpSpPr>
          <p:nvPr/>
        </p:nvGrpSpPr>
        <p:grpSpPr>
          <a:xfrm>
            <a:off x="5029200" y="1828800"/>
            <a:ext cx="3810000" cy="3429000"/>
            <a:chOff x="6629400" y="2882264"/>
            <a:chExt cx="2438400" cy="219456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B6B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4A7E"/>
                </a:solidFill>
              </a:rPr>
              <a:t>If you had to choose, would you rather go without </a:t>
            </a:r>
            <a:r>
              <a:rPr lang="en-US" dirty="0" smtClean="0">
                <a:solidFill>
                  <a:srgbClr val="32000C"/>
                </a:solidFill>
              </a:rPr>
              <a:t>luminance</a:t>
            </a:r>
            <a:r>
              <a:rPr lang="en-US" dirty="0" smtClean="0">
                <a:solidFill>
                  <a:srgbClr val="FF4A7E"/>
                </a:solidFill>
              </a:rPr>
              <a:t> or chrominance?</a:t>
            </a:r>
            <a:endParaRPr lang="en-US" dirty="0">
              <a:solidFill>
                <a:srgbClr val="FF4A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pic>
        <p:nvPicPr>
          <p:cNvPr id="29699" name="Picture 2" descr="C:\Documents and Settings\Derek Hoiem\My Documents\Classes\Spring09 - Visual Scene Understanding\material\figs\neighborhood6_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8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2124075" y="59436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color shown – constant intensity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2057400" y="6019800"/>
            <a:ext cx="5267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Only intensity shown – constant color</a:t>
            </a:r>
          </a:p>
        </p:txBody>
      </p:sp>
      <p:pic>
        <p:nvPicPr>
          <p:cNvPr id="30724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Most information in intensity</a:t>
            </a:r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3352800" y="6096000"/>
            <a:ext cx="2171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Original image</a:t>
            </a:r>
          </a:p>
        </p:txBody>
      </p:sp>
      <p:pic>
        <p:nvPicPr>
          <p:cNvPr id="31748" name="Picture 2" descr="C:\Documents and Settings\Derek Hoiem\My Documents\Classes\Spring09 - Visual Scene Understanding\material\figs\nieghborhoo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grayscale intensity</a:t>
            </a:r>
            <a:endParaRPr lang="en-US" dirty="0" smtClean="0"/>
          </a:p>
        </p:txBody>
      </p:sp>
      <p:pic>
        <p:nvPicPr>
          <p:cNvPr id="23555" name="Picture 2" descr="C:\Documents and Settings\Derek Hoiem\My Documents\Classes\Spring09 - Visual Scene Understanding\material\figs\neighborhood6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64658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"/>
          <p:cNvPicPr>
            <a:picLocks noChangeAspect="1" noChangeArrowheads="1"/>
          </p:cNvPicPr>
          <p:nvPr/>
        </p:nvPicPr>
        <p:blipFill>
          <a:blip r:embed="rId3" cstate="print"/>
          <a:srcRect l="39445" t="16000" r="37778" b="47556"/>
          <a:stretch>
            <a:fillRect/>
          </a:stretch>
        </p:blipFill>
        <p:spPr bwMode="auto">
          <a:xfrm>
            <a:off x="2743200" y="3276600"/>
            <a:ext cx="3124200" cy="312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rot="16200000" flipH="1">
            <a:off x="647700" y="4305300"/>
            <a:ext cx="3657600" cy="5334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179638" y="2528888"/>
            <a:ext cx="2286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38400" y="2514600"/>
            <a:ext cx="3429000" cy="762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05200" y="4038600"/>
            <a:ext cx="1524000" cy="1600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962400" y="9906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rot="5400000" flipH="1" flipV="1">
            <a:off x="2209800" y="2286000"/>
            <a:ext cx="3048000" cy="457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029200" y="3124200"/>
            <a:ext cx="3810000" cy="25146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three </a:t>
            </a:r>
            <a:r>
              <a:rPr lang="en-US" dirty="0" smtClean="0"/>
              <a:t>classes: three views of filtering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Image filters in spatial domain</a:t>
            </a:r>
          </a:p>
          <a:p>
            <a:pPr lvl="1"/>
            <a:r>
              <a:rPr lang="en-US" dirty="0" smtClean="0"/>
              <a:t>Filter is a mathematical operation of a grid of numbers</a:t>
            </a:r>
          </a:p>
          <a:p>
            <a:pPr lvl="1"/>
            <a:r>
              <a:rPr lang="en-US" dirty="0" smtClean="0"/>
              <a:t>Smoothing</a:t>
            </a:r>
            <a:r>
              <a:rPr lang="en-US" dirty="0" smtClean="0"/>
              <a:t>, sharpening, measuring texture</a:t>
            </a:r>
          </a:p>
          <a:p>
            <a:endParaRPr lang="en-US" dirty="0" smtClean="0"/>
          </a:p>
          <a:p>
            <a:r>
              <a:rPr lang="en-US" dirty="0" smtClean="0"/>
              <a:t>Image filters in the frequency domain</a:t>
            </a:r>
          </a:p>
          <a:p>
            <a:pPr lvl="1"/>
            <a:r>
              <a:rPr lang="en-US" dirty="0" smtClean="0"/>
              <a:t>Filtering is a way to modify the frequencies of images</a:t>
            </a:r>
          </a:p>
          <a:p>
            <a:pPr lvl="1"/>
            <a:r>
              <a:rPr lang="en-US" dirty="0" err="1" smtClean="0"/>
              <a:t>Denoising</a:t>
            </a:r>
            <a:r>
              <a:rPr lang="en-US" dirty="0" smtClean="0"/>
              <a:t>, sampling, image compression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Templates and Image Pyramids</a:t>
            </a:r>
          </a:p>
          <a:p>
            <a:pPr lvl="1"/>
            <a:r>
              <a:rPr lang="en-US" dirty="0" smtClean="0"/>
              <a:t>Filtering is a way to match a template to the image</a:t>
            </a:r>
          </a:p>
          <a:p>
            <a:pPr lvl="1"/>
            <a:r>
              <a:rPr lang="en-US" dirty="0" smtClean="0"/>
              <a:t>Detection</a:t>
            </a:r>
            <a:r>
              <a:rPr lang="en-US" dirty="0" smtClean="0"/>
              <a:t>, coarse-to-fine registration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smtClean="0"/>
          </a:p>
          <a:p>
            <a:r>
              <a:rPr lang="en-US" sz="2800" smtClean="0"/>
              <a:t>Image filtering: compute function of local neighborhood at each position</a:t>
            </a:r>
          </a:p>
          <a:p>
            <a:endParaRPr lang="en-US" sz="2800" smtClean="0"/>
          </a:p>
          <a:p>
            <a:r>
              <a:rPr lang="en-US" sz="2800" smtClean="0"/>
              <a:t>Really important!</a:t>
            </a:r>
          </a:p>
          <a:p>
            <a:pPr lvl="1"/>
            <a:r>
              <a:rPr lang="en-US" sz="2400" smtClean="0"/>
              <a:t>Enhance images</a:t>
            </a:r>
          </a:p>
          <a:p>
            <a:pPr lvl="2"/>
            <a:r>
              <a:rPr lang="en-US" sz="2000" smtClean="0"/>
              <a:t>Denoise, resize, increase contrast, etc.</a:t>
            </a:r>
            <a:endParaRPr lang="en-US" sz="2800" smtClean="0"/>
          </a:p>
          <a:p>
            <a:pPr lvl="1"/>
            <a:r>
              <a:rPr lang="en-US" sz="2400" smtClean="0"/>
              <a:t>Extract information from images</a:t>
            </a:r>
          </a:p>
          <a:p>
            <a:pPr lvl="2"/>
            <a:r>
              <a:rPr lang="en-US" sz="2000" smtClean="0"/>
              <a:t>Texture, edges, distinctive points, etc.</a:t>
            </a:r>
          </a:p>
          <a:p>
            <a:pPr lvl="1"/>
            <a:r>
              <a:rPr lang="en-US" sz="2400" smtClean="0"/>
              <a:t>Detect patterns</a:t>
            </a:r>
          </a:p>
          <a:p>
            <a:pPr lvl="2"/>
            <a:r>
              <a:rPr lang="en-US" sz="2000" smtClean="0"/>
              <a:t>Template matching</a:t>
            </a:r>
          </a:p>
          <a:p>
            <a:pPr>
              <a:buFont typeface="Arial" charset="0"/>
              <a:buNone/>
            </a:pPr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7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3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3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3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4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4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3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6" name="Object 26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p:oleObj spid="_x0000_s1026" name="Equation" r:id="rId5" imgW="368280" imgH="203040" progId="Equation.3">
              <p:embed/>
            </p:oleObj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Example: box f</a:t>
            </a:r>
            <a:r>
              <a:rPr lang="en-US" sz="3600" dirty="0" err="1">
                <a:latin typeface="+mj-lt"/>
                <a:ea typeface="+mj-ea"/>
                <a:cs typeface="+mj-cs"/>
              </a:rPr>
              <a:t>ilter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112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1247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1371" name="Rectangle 251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1500" name="Group 380"/>
          <p:cNvGraphicFramePr>
            <a:graphicFrameLocks noGrp="1"/>
          </p:cNvGraphicFramePr>
          <p:nvPr/>
        </p:nvGraphicFramePr>
        <p:xfrm>
          <a:off x="711200" y="2287588"/>
          <a:ext cx="3556000" cy="3471863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261495" name="Rectangle 375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2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261499" name="Rectangle 379"/>
          <p:cNvSpPr>
            <a:spLocks noChangeArrowheads="1"/>
          </p:cNvSpPr>
          <p:nvPr/>
        </p:nvSpPr>
        <p:spPr bwMode="auto">
          <a:xfrm>
            <a:off x="5181600" y="2667000"/>
            <a:ext cx="152400" cy="228600"/>
          </a:xfrm>
          <a:prstGeom prst="rect">
            <a:avLst/>
          </a:prstGeom>
          <a:solidFill>
            <a:schemeClr val="bg1"/>
          </a:solidFill>
          <a:ln w="635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0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2050" name="Equation" r:id="rId5" imgW="2070000" imgH="355320" progId="Equation.3">
              <p:embed/>
            </p:oleObj>
          </a:graphicData>
        </a:graphic>
      </p:graphicFrame>
      <p:graphicFrame>
        <p:nvGraphicFramePr>
          <p:cNvPr id="2051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2051" name="Equation" r:id="rId6" imgW="330120" imgH="203040" progId="Equation.3">
              <p:embed/>
            </p:oleObj>
          </a:graphicData>
        </a:graphic>
      </p:graphicFrame>
      <p:graphicFrame>
        <p:nvGraphicFramePr>
          <p:cNvPr id="2052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2052" name="Equation" r:id="rId7" imgW="355320" imgH="203040" progId="Equation.3">
              <p:embed/>
            </p:oleObj>
          </a:graphicData>
        </a:graphic>
      </p:graphicFrame>
      <p:sp>
        <p:nvSpPr>
          <p:cNvPr id="15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Image filtering</a:t>
            </a:r>
          </a:p>
        </p:txBody>
      </p:sp>
      <p:grpSp>
        <p:nvGrpSpPr>
          <p:cNvPr id="242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2429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2431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2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3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4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5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6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7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8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39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2440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1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2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3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4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5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6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2447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2430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2053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2053" name="Equation" r:id="rId9" imgW="3682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371" grpId="0" animBg="1"/>
      <p:bldP spid="261495" grpId="0" animBg="1"/>
      <p:bldP spid="26149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3295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24" name="Rectangle 251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3420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3448" name="Rectangle 375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3074" name="Equation" r:id="rId5" imgW="330120" imgH="203040" progId="Equation.3">
              <p:embed/>
            </p:oleObj>
          </a:graphicData>
        </a:graphic>
      </p:graphicFrame>
      <p:graphicFrame>
        <p:nvGraphicFramePr>
          <p:cNvPr id="307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3075" name="Equation" r:id="rId6" imgW="355320" imgH="203040" progId="Equation.3">
              <p:embed/>
            </p:oleObj>
          </a:graphicData>
        </a:graphic>
      </p:graphicFrame>
      <p:sp>
        <p:nvSpPr>
          <p:cNvPr id="344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3450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3452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454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5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6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7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8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59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0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1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2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3463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4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5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6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7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8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69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470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453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07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3076" name="Equation" r:id="rId8" imgW="368280" imgH="203040" progId="Equation.3">
              <p:embed/>
            </p:oleObj>
          </a:graphicData>
        </a:graphic>
      </p:graphicFrame>
      <p:sp>
        <p:nvSpPr>
          <p:cNvPr id="3451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307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3077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21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5343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48" name="Rectangle 251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5468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4472" name="Rectangle 375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4098" name="Equation" r:id="rId5" imgW="330120" imgH="203040" progId="Equation.3">
              <p:embed/>
            </p:oleObj>
          </a:graphicData>
        </a:graphic>
      </p:graphicFrame>
      <p:graphicFrame>
        <p:nvGraphicFramePr>
          <p:cNvPr id="409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4099" name="Equation" r:id="rId6" imgW="355320" imgH="203040" progId="Equation.3">
              <p:embed/>
            </p:oleObj>
          </a:graphicData>
        </a:graphic>
      </p:graphicFrame>
      <p:sp>
        <p:nvSpPr>
          <p:cNvPr id="4473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4474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447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447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7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448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8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449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447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4100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4100" name="Equation" r:id="rId8" imgW="368280" imgH="203040" progId="Equation.3">
              <p:embed/>
            </p:oleObj>
          </a:graphicData>
        </a:graphic>
      </p:graphicFrame>
      <p:sp>
        <p:nvSpPr>
          <p:cNvPr id="4475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410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4101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267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7391" name="Group 127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72" name="Rectangle 251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7516" name="Group 252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5496" name="Rectangle 375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2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5122" name="Equation" r:id="rId5" imgW="330120" imgH="203040" progId="Equation.3">
              <p:embed/>
            </p:oleObj>
          </a:graphicData>
        </a:graphic>
      </p:graphicFrame>
      <p:graphicFrame>
        <p:nvGraphicFramePr>
          <p:cNvPr id="5123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5123" name="Equation" r:id="rId6" imgW="355320" imgH="203040" progId="Equation.3">
              <p:embed/>
            </p:oleObj>
          </a:graphicData>
        </a:graphic>
      </p:graphicFrame>
      <p:sp>
        <p:nvSpPr>
          <p:cNvPr id="5497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5498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550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550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0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551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551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550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5124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5124" name="Equation" r:id="rId8" imgW="368280" imgH="203040" progId="Equation.3">
              <p:embed/>
            </p:oleObj>
          </a:graphicData>
        </a:graphic>
      </p:graphicFrame>
      <p:sp>
        <p:nvSpPr>
          <p:cNvPr id="5499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5125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5125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73" name="Rectangle 127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6397" name="Rectangle 252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6146" name="Equation" r:id="rId5" imgW="330120" imgH="203040" progId="Equation.3">
              <p:embed/>
            </p:oleObj>
          </a:graphicData>
        </a:graphic>
      </p:graphicFrame>
      <p:graphicFrame>
        <p:nvGraphicFramePr>
          <p:cNvPr id="6147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6147" name="Equation" r:id="rId6" imgW="355320" imgH="203040" progId="Equation.3">
              <p:embed/>
            </p:oleObj>
          </a:graphicData>
        </a:graphic>
      </p:graphicFrame>
      <p:sp>
        <p:nvSpPr>
          <p:cNvPr id="639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6399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640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40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0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41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41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40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6148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6148" name="Equation" r:id="rId8" imgW="368280" imgH="203040" progId="Equation.3">
              <p:embed/>
            </p:oleObj>
          </a:graphicData>
        </a:graphic>
      </p:graphicFrame>
      <p:sp>
        <p:nvSpPr>
          <p:cNvPr id="640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6149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6149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97" name="Rectangle 127"/>
          <p:cNvSpPr>
            <a:spLocks noChangeArrowheads="1"/>
          </p:cNvSpPr>
          <p:nvPr/>
        </p:nvSpPr>
        <p:spPr bwMode="auto">
          <a:xfrm>
            <a:off x="6172200" y="43434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7421" name="Rectangle 252"/>
          <p:cNvSpPr>
            <a:spLocks noChangeArrowheads="1"/>
          </p:cNvSpPr>
          <p:nvPr/>
        </p:nvSpPr>
        <p:spPr bwMode="auto">
          <a:xfrm>
            <a:off x="1812925" y="40259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7170" name="Equation" r:id="rId5" imgW="330120" imgH="203040" progId="Equation.3">
              <p:embed/>
            </p:oleObj>
          </a:graphicData>
        </a:graphic>
      </p:graphicFrame>
      <p:graphicFrame>
        <p:nvGraphicFramePr>
          <p:cNvPr id="7171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7171" name="Equation" r:id="rId6" imgW="355320" imgH="203040" progId="Equation.3">
              <p:embed/>
            </p:oleObj>
          </a:graphicData>
        </a:graphic>
      </p:graphicFrame>
      <p:sp>
        <p:nvSpPr>
          <p:cNvPr id="7422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7423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742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742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2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743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3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744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7427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7172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7172" name="Equation" r:id="rId8" imgW="368280" imgH="203040" progId="Equation.3">
              <p:embed/>
            </p:oleObj>
          </a:graphicData>
        </a:graphic>
      </p:graphicFrame>
      <p:sp>
        <p:nvSpPr>
          <p:cNvPr id="7424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7425" name="TextBox 31"/>
          <p:cNvSpPr txBox="1">
            <a:spLocks noChangeArrowheads="1"/>
          </p:cNvSpPr>
          <p:nvPr/>
        </p:nvSpPr>
        <p:spPr bwMode="auto">
          <a:xfrm>
            <a:off x="6216650" y="4351338"/>
            <a:ext cx="325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7173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7173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5" name="Group 3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21" name="Rectangle 127"/>
          <p:cNvSpPr>
            <a:spLocks noChangeArrowheads="1"/>
          </p:cNvSpPr>
          <p:nvPr/>
        </p:nvSpPr>
        <p:spPr bwMode="auto">
          <a:xfrm>
            <a:off x="6858000" y="36576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40" name="Group 12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445" name="Rectangle 252"/>
          <p:cNvSpPr>
            <a:spLocks noChangeArrowheads="1"/>
          </p:cNvSpPr>
          <p:nvPr/>
        </p:nvSpPr>
        <p:spPr bwMode="auto">
          <a:xfrm>
            <a:off x="2514600" y="33528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194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8194" name="Equation" r:id="rId5" imgW="330120" imgH="203040" progId="Equation.3">
              <p:embed/>
            </p:oleObj>
          </a:graphicData>
        </a:graphic>
      </p:graphicFrame>
      <p:graphicFrame>
        <p:nvGraphicFramePr>
          <p:cNvPr id="8195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8195" name="Equation" r:id="rId6" imgW="355320" imgH="203040" progId="Equation.3">
              <p:embed/>
            </p:oleObj>
          </a:graphicData>
        </a:graphic>
      </p:graphicFrame>
      <p:sp>
        <p:nvSpPr>
          <p:cNvPr id="8446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8447" name="Group 4"/>
          <p:cNvGrpSpPr>
            <a:grpSpLocks noChangeAspect="1"/>
          </p:cNvGrpSpPr>
          <p:nvPr/>
        </p:nvGrpSpPr>
        <p:grpSpPr bwMode="auto">
          <a:xfrm>
            <a:off x="7543800" y="304800"/>
            <a:ext cx="1143000" cy="973138"/>
            <a:chOff x="3799" y="2064"/>
            <a:chExt cx="1433" cy="1136"/>
          </a:xfrm>
        </p:grpSpPr>
        <p:grpSp>
          <p:nvGrpSpPr>
            <p:cNvPr id="8450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8452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3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4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5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6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7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8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59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0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8461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2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3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4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5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6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7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8468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8451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196" name="Object 26"/>
          <p:cNvGraphicFramePr>
            <a:graphicFrameLocks noChangeAspect="1"/>
          </p:cNvGraphicFramePr>
          <p:nvPr/>
        </p:nvGraphicFramePr>
        <p:xfrm>
          <a:off x="6477000" y="533400"/>
          <a:ext cx="1020763" cy="563563"/>
        </p:xfrm>
        <a:graphic>
          <a:graphicData uri="http://schemas.openxmlformats.org/presentationml/2006/ole">
            <p:oleObj spid="_x0000_s8196" name="Equation" r:id="rId8" imgW="368280" imgH="203040" progId="Equation.3">
              <p:embed/>
            </p:oleObj>
          </a:graphicData>
        </a:graphic>
      </p:graphicFrame>
      <p:sp>
        <p:nvSpPr>
          <p:cNvPr id="8448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sp>
        <p:nvSpPr>
          <p:cNvPr id="8449" name="TextBox 31"/>
          <p:cNvSpPr txBox="1">
            <a:spLocks noChangeArrowheads="1"/>
          </p:cNvSpPr>
          <p:nvPr/>
        </p:nvSpPr>
        <p:spPr bwMode="auto">
          <a:xfrm>
            <a:off x="6858000" y="36576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?</a:t>
            </a:r>
          </a:p>
        </p:txBody>
      </p:sp>
      <p:graphicFrame>
        <p:nvGraphicFramePr>
          <p:cNvPr id="8197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8197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488" name="Group 128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utura Bk BT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utura Bk BT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218" name="Object 381"/>
          <p:cNvGraphicFramePr>
            <a:graphicFrameLocks noChangeAspect="1"/>
          </p:cNvGraphicFramePr>
          <p:nvPr/>
        </p:nvGraphicFramePr>
        <p:xfrm>
          <a:off x="5708650" y="1238250"/>
          <a:ext cx="1509713" cy="935038"/>
        </p:xfrm>
        <a:graphic>
          <a:graphicData uri="http://schemas.openxmlformats.org/presentationml/2006/ole">
            <p:oleObj spid="_x0000_s9218" name="Equation" r:id="rId5" imgW="330120" imgH="203040" progId="Equation.3">
              <p:embed/>
            </p:oleObj>
          </a:graphicData>
        </a:graphic>
      </p:graphicFrame>
      <p:graphicFrame>
        <p:nvGraphicFramePr>
          <p:cNvPr id="9219" name="Object 381"/>
          <p:cNvGraphicFramePr>
            <a:graphicFrameLocks noChangeAspect="1"/>
          </p:cNvGraphicFramePr>
          <p:nvPr/>
        </p:nvGraphicFramePr>
        <p:xfrm>
          <a:off x="1593850" y="1295400"/>
          <a:ext cx="1625600" cy="936625"/>
        </p:xfrm>
        <a:graphic>
          <a:graphicData uri="http://schemas.openxmlformats.org/presentationml/2006/ole">
            <p:oleObj spid="_x0000_s9219" name="Equation" r:id="rId6" imgW="355320" imgH="203040" progId="Equation.3">
              <p:embed/>
            </p:oleObj>
          </a:graphicData>
        </a:graphic>
      </p:graphicFrame>
      <p:sp>
        <p:nvSpPr>
          <p:cNvPr id="9468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Image filtering</a:t>
            </a:r>
          </a:p>
        </p:txBody>
      </p:sp>
      <p:grpSp>
        <p:nvGrpSpPr>
          <p:cNvPr id="9469" name="Group 4"/>
          <p:cNvGrpSpPr>
            <a:grpSpLocks/>
          </p:cNvGrpSpPr>
          <p:nvPr/>
        </p:nvGrpSpPr>
        <p:grpSpPr bwMode="auto">
          <a:xfrm>
            <a:off x="6477000" y="304800"/>
            <a:ext cx="685800" cy="584200"/>
            <a:chOff x="3799" y="2064"/>
            <a:chExt cx="1433" cy="1136"/>
          </a:xfrm>
        </p:grpSpPr>
        <p:grpSp>
          <p:nvGrpSpPr>
            <p:cNvPr id="9471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473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4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5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6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7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8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79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0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1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9482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3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4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5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6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7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8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489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472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220" name="Object 26"/>
          <p:cNvGraphicFramePr>
            <a:graphicFrameLocks noChangeAspect="1"/>
          </p:cNvGraphicFramePr>
          <p:nvPr/>
        </p:nvGraphicFramePr>
        <p:xfrm>
          <a:off x="5322888" y="228600"/>
          <a:ext cx="1020762" cy="563563"/>
        </p:xfrm>
        <a:graphic>
          <a:graphicData uri="http://schemas.openxmlformats.org/presentationml/2006/ole">
            <p:oleObj spid="_x0000_s9220" name="Equation" r:id="rId8" imgW="368280" imgH="203040" progId="Equation.3">
              <p:embed/>
            </p:oleObj>
          </a:graphicData>
        </a:graphic>
      </p:graphicFrame>
      <p:sp>
        <p:nvSpPr>
          <p:cNvPr id="9470" name="Text Box 376"/>
          <p:cNvSpPr txBox="1">
            <a:spLocks noChangeArrowheads="1"/>
          </p:cNvSpPr>
          <p:nvPr/>
        </p:nvSpPr>
        <p:spPr bwMode="auto">
          <a:xfrm>
            <a:off x="7762875" y="6550025"/>
            <a:ext cx="1381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cs typeface="Arial" charset="0"/>
              </a:rPr>
              <a:t>Credit: S. Seitz</a:t>
            </a:r>
          </a:p>
        </p:txBody>
      </p:sp>
      <p:graphicFrame>
        <p:nvGraphicFramePr>
          <p:cNvPr id="9221" name="Object 381"/>
          <p:cNvGraphicFramePr>
            <a:graphicFrameLocks noChangeAspect="1"/>
          </p:cNvGraphicFramePr>
          <p:nvPr/>
        </p:nvGraphicFramePr>
        <p:xfrm>
          <a:off x="1835150" y="5943600"/>
          <a:ext cx="5091113" cy="874713"/>
        </p:xfrm>
        <a:graphic>
          <a:graphicData uri="http://schemas.openxmlformats.org/presentationml/2006/ole">
            <p:oleObj spid="_x0000_s9221" name="Equation" r:id="rId9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3400" y="1981200"/>
            <a:ext cx="4191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/>
              <a:t>What does it do?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Replaces each pixel with an average of its neighborhood</a:t>
            </a: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Achieve smoothing effect (remove sharp features)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486400" y="2514600"/>
            <a:ext cx="2274888" cy="1803400"/>
            <a:chOff x="3799" y="2064"/>
            <a:chExt cx="1433" cy="1136"/>
          </a:xfrm>
        </p:grpSpPr>
        <p:grpSp>
          <p:nvGrpSpPr>
            <p:cNvPr id="10247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0249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0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1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2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3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4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5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6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7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2000"/>
                  <a:t>1</a:t>
                </a:r>
              </a:p>
            </p:txBody>
          </p:sp>
          <p:sp>
            <p:nvSpPr>
              <p:cNvPr id="10258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59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0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1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2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3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4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0265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0248" name="Picture 2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Text Box 24"/>
          <p:cNvSpPr txBox="1">
            <a:spLocks noChangeArrowheads="1"/>
          </p:cNvSpPr>
          <p:nvPr/>
        </p:nvSpPr>
        <p:spPr bwMode="auto">
          <a:xfrm>
            <a:off x="6019800" y="64008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Slide credit: David Lowe (UBC)</a:t>
            </a: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6389688" y="1752600"/>
          <a:ext cx="1020762" cy="563563"/>
        </p:xfrm>
        <a:graphic>
          <a:graphicData uri="http://schemas.openxmlformats.org/presentationml/2006/ole">
            <p:oleObj spid="_x0000_s10242" name="Equation" r:id="rId5" imgW="368280" imgH="203040" progId="Equation.3">
              <p:embed/>
            </p:oleObj>
          </a:graphicData>
        </a:graphic>
      </p:graphicFrame>
      <p:sp>
        <p:nvSpPr>
          <p:cNvPr id="26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9050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more on board…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277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2776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7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8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79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0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2781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2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3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4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2785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6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7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8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89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0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1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2792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2772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2773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pic>
        <p:nvPicPr>
          <p:cNvPr id="32774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5" name="Text Box 2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b="1" dirty="0" smtClean="0"/>
              <a:t>Diffuse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477000" y="411480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2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3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4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5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3806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7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8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09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3810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1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2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3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4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5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6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3817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3796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797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3798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Filtered </a:t>
            </a:r>
          </a:p>
          <a:p>
            <a:r>
              <a:rPr lang="en-US">
                <a:latin typeface="Times" pitchFamily="18" charset="0"/>
              </a:rPr>
              <a:t>(no change)</a:t>
            </a:r>
          </a:p>
        </p:txBody>
      </p:sp>
      <p:pic>
        <p:nvPicPr>
          <p:cNvPr id="33799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3800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48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48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48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48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4820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21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sp>
        <p:nvSpPr>
          <p:cNvPr id="34822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4823" name="Text Box 24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35850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1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2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3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1</a:t>
              </a:r>
            </a:p>
          </p:txBody>
        </p:sp>
        <p:sp>
          <p:nvSpPr>
            <p:cNvPr id="35854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5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6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7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8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5859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0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1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2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3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4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5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5866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5844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5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pic>
        <p:nvPicPr>
          <p:cNvPr id="35846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5847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Text Box 25"/>
          <p:cNvSpPr txBox="1">
            <a:spLocks noChangeArrowheads="1"/>
          </p:cNvSpPr>
          <p:nvPr/>
        </p:nvSpPr>
        <p:spPr bwMode="auto">
          <a:xfrm>
            <a:off x="6553200" y="4724400"/>
            <a:ext cx="1544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Shifted left</a:t>
            </a:r>
          </a:p>
          <a:p>
            <a:r>
              <a:rPr lang="en-US">
                <a:latin typeface="Times" pitchFamily="18" charset="0"/>
              </a:rPr>
              <a:t>By 1 pixel</a:t>
            </a:r>
          </a:p>
        </p:txBody>
      </p:sp>
      <p:sp>
        <p:nvSpPr>
          <p:cNvPr id="35849" name="Text Box 2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6892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6894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5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6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7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8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899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0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1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2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6903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4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5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6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7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8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09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6910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6893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87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6875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6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7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8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79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6880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1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2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3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6884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5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6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7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8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89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0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6891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6872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?</a:t>
            </a:r>
          </a:p>
        </p:txBody>
      </p:sp>
      <p:sp>
        <p:nvSpPr>
          <p:cNvPr id="36873" name="Text Box 45"/>
          <p:cNvSpPr txBox="1">
            <a:spLocks noChangeArrowheads="1"/>
          </p:cNvSpPr>
          <p:nvPr/>
        </p:nvSpPr>
        <p:spPr bwMode="auto">
          <a:xfrm>
            <a:off x="2895600" y="43434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" pitchFamily="18" charset="0"/>
              </a:rPr>
              <a:t>(Note that filter sums to 1)</a:t>
            </a:r>
          </a:p>
        </p:txBody>
      </p:sp>
      <p:sp>
        <p:nvSpPr>
          <p:cNvPr id="36874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18" charset="0"/>
              </a:rPr>
              <a:t>Original</a:t>
            </a:r>
          </a:p>
        </p:txBody>
      </p:sp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37916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37918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19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0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1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2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3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4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5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6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/>
                  <a:t>1</a:t>
                </a:r>
              </a:p>
            </p:txBody>
          </p:sp>
          <p:sp>
            <p:nvSpPr>
              <p:cNvPr id="37927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8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29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0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1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2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3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37934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37917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4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37899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0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1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2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3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2</a:t>
              </a:r>
            </a:p>
          </p:txBody>
        </p:sp>
        <p:sp>
          <p:nvSpPr>
            <p:cNvPr id="37904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5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6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7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/>
                <a:t>0</a:t>
              </a:r>
            </a:p>
          </p:txBody>
        </p:sp>
        <p:sp>
          <p:nvSpPr>
            <p:cNvPr id="37908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09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0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1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2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3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4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7915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37895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latin typeface="Times" pitchFamily="18" charset="0"/>
              </a:rPr>
              <a:t>-</a:t>
            </a:r>
          </a:p>
        </p:txBody>
      </p:sp>
      <p:sp>
        <p:nvSpPr>
          <p:cNvPr id="37896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Sharpening filter</a:t>
            </a:r>
          </a:p>
          <a:p>
            <a:pPr lvl="1">
              <a:buFontTx/>
              <a:buChar char="-"/>
            </a:pPr>
            <a:r>
              <a:rPr lang="en-US"/>
              <a:t> Accentuates differences with local average</a:t>
            </a:r>
          </a:p>
        </p:txBody>
      </p:sp>
      <p:pic>
        <p:nvPicPr>
          <p:cNvPr id="37897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 Box 46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 t="18013"/>
          <a:stretch>
            <a:fillRect/>
          </a:stretch>
        </p:blipFill>
        <p:spPr bwMode="auto">
          <a:xfrm>
            <a:off x="762000" y="1676400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Sharpening</a:t>
            </a:r>
          </a:p>
        </p:txBody>
      </p:sp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39939" name="Group 5"/>
          <p:cNvGrpSpPr>
            <a:grpSpLocks noChangeAspect="1"/>
          </p:cNvGrpSpPr>
          <p:nvPr/>
        </p:nvGrpSpPr>
        <p:grpSpPr bwMode="auto">
          <a:xfrm>
            <a:off x="3886200" y="3200400"/>
            <a:ext cx="1390650" cy="1371600"/>
            <a:chOff x="144" y="144"/>
            <a:chExt cx="1152" cy="1136"/>
          </a:xfrm>
        </p:grpSpPr>
        <p:sp>
          <p:nvSpPr>
            <p:cNvPr id="39944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45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6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47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39948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49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39950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39951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39952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39953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4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5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6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7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8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59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39960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39940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3" name="Picture 5" descr="C:\Documents and Settings\Derek Hoiem\My Documents\Classes\Spring10 - Computer Vision\figs\einstein_sobel_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Vertical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4178300" y="4648200"/>
            <a:ext cx="77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filters</a:t>
            </a:r>
          </a:p>
        </p:txBody>
      </p:sp>
      <p:grpSp>
        <p:nvGrpSpPr>
          <p:cNvPr id="40963" name="Group 5"/>
          <p:cNvGrpSpPr>
            <a:grpSpLocks noChangeAspect="1"/>
          </p:cNvGrpSpPr>
          <p:nvPr/>
        </p:nvGrpSpPr>
        <p:grpSpPr bwMode="auto">
          <a:xfrm>
            <a:off x="3886200" y="3211513"/>
            <a:ext cx="1390650" cy="1371600"/>
            <a:chOff x="144" y="144"/>
            <a:chExt cx="1152" cy="1136"/>
          </a:xfrm>
        </p:grpSpPr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-2</a:t>
              </a: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-1</a:t>
              </a:r>
            </a:p>
          </p:txBody>
        </p:sp>
        <p:sp>
          <p:nvSpPr>
            <p:cNvPr id="40972" name="Rectangle 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3" name="Rectangle 1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4" name="Rectangle 1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0</a:t>
              </a:r>
            </a:p>
          </p:txBody>
        </p:sp>
        <p:sp>
          <p:nvSpPr>
            <p:cNvPr id="40975" name="Rectangle 1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6" name="Rectangle 1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2</a:t>
              </a:r>
            </a:p>
          </p:txBody>
        </p:sp>
        <p:sp>
          <p:nvSpPr>
            <p:cNvPr id="40977" name="Rectangle 1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>
                <a:spcBef>
                  <a:spcPct val="20000"/>
                </a:spcBef>
              </a:pPr>
              <a:r>
                <a:rPr lang="en-US" sz="2000"/>
                <a:t>1</a:t>
              </a:r>
            </a:p>
          </p:txBody>
        </p:sp>
        <p:sp>
          <p:nvSpPr>
            <p:cNvPr id="40978" name="Line 1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79" name="Line 1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0" name="Line 1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1" name="Line 1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2" name="Line 1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3" name="Line 2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4" name="Line 2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40985" name="Line 2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477000" y="6019800"/>
            <a:ext cx="2009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/>
              <a:t>Horizontal Edge</a:t>
            </a:r>
          </a:p>
          <a:p>
            <a:pPr algn="ctr"/>
            <a:r>
              <a:rPr lang="en-US" sz="2000"/>
              <a:t>(absolute value)</a:t>
            </a:r>
          </a:p>
        </p:txBody>
      </p:sp>
      <p:pic>
        <p:nvPicPr>
          <p:cNvPr id="40965" name="Picture 4" descr="C:\Documents and Settings\Derek Hoiem\My Documents\Classes\Spring10 - Computer Vision\figs\einste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7" name="Picture 3" descr="C:\Documents and Settings\Derek Hoiem\My Documents\Classes\Spring10 - Computer Vision\figs\einstein_sobel_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5" y="1371600"/>
            <a:ext cx="36290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178300" y="4659313"/>
            <a:ext cx="77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Sobel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could we synthesize motion blur?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theta = 30;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20;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imrotate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(ones(1,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), theta, 'bilinear');</a:t>
            </a:r>
          </a:p>
          <a:p>
            <a:pPr>
              <a:buFont typeface="Arial" charset="0"/>
              <a:buNone/>
            </a:pP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 / sum(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(:));</a:t>
            </a:r>
          </a:p>
          <a:p>
            <a:pPr>
              <a:buFont typeface="Arial" charset="0"/>
              <a:buNone/>
            </a:pP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figure(2),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imshow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imfilter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  <a:cs typeface="Courier New" pitchFamily="49" charset="0"/>
              </a:rPr>
              <a:t>fil</a:t>
            </a:r>
            <a:r>
              <a:rPr lang="en-US" sz="1400" dirty="0" smtClean="0">
                <a:latin typeface="Courier New" pitchFamily="49" charset="0"/>
                <a:cs typeface="Courier New" pitchFamily="49" charset="0"/>
              </a:rPr>
              <a:t>));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vs. Convolution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2d filtering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h=filter2(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 </a:t>
            </a:r>
            <a:r>
              <a:rPr lang="en-US" sz="2000" dirty="0" smtClean="0"/>
              <a:t>or</a:t>
            </a:r>
            <a:r>
              <a:rPr lang="en-US" sz="2000" dirty="0" smtClean="0">
                <a:latin typeface="Courier" pitchFamily="49" charset="0"/>
              </a:rPr>
              <a:t> </a:t>
            </a:r>
            <a:r>
              <a:rPr lang="en-US" dirty="0" smtClean="0">
                <a:latin typeface="Courier" pitchFamily="49" charset="0"/>
              </a:rPr>
              <a:t> h=</a:t>
            </a:r>
            <a:r>
              <a:rPr lang="en-US" dirty="0" err="1" smtClean="0">
                <a:latin typeface="Courier" pitchFamily="49" charset="0"/>
              </a:rPr>
              <a:t>imfilter</a:t>
            </a:r>
            <a:r>
              <a:rPr lang="en-US" dirty="0" smtClean="0">
                <a:latin typeface="Courier" pitchFamily="49" charset="0"/>
              </a:rPr>
              <a:t>(</a:t>
            </a:r>
            <a:r>
              <a:rPr lang="en-US" dirty="0" err="1" smtClean="0">
                <a:latin typeface="Courier" pitchFamily="49" charset="0"/>
              </a:rPr>
              <a:t>f,g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r>
              <a:rPr lang="en-US" dirty="0" smtClean="0"/>
              <a:t>2d convolution</a:t>
            </a:r>
          </a:p>
          <a:p>
            <a:pPr lvl="1"/>
            <a:r>
              <a:rPr lang="en-US" dirty="0" smtClean="0">
                <a:latin typeface="Courier" pitchFamily="49" charset="0"/>
              </a:rPr>
              <a:t>h=conv2(</a:t>
            </a:r>
            <a:r>
              <a:rPr lang="en-US" dirty="0" err="1" smtClean="0">
                <a:latin typeface="Courier" pitchFamily="49" charset="0"/>
              </a:rPr>
              <a:t>g,f</a:t>
            </a:r>
            <a:r>
              <a:rPr lang="en-US" dirty="0" smtClean="0">
                <a:latin typeface="Courier" pitchFamily="49" charset="0"/>
              </a:rPr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aphicFrame>
        <p:nvGraphicFramePr>
          <p:cNvPr id="11266" name="Object 381"/>
          <p:cNvGraphicFramePr>
            <a:graphicFrameLocks noChangeAspect="1"/>
          </p:cNvGraphicFramePr>
          <p:nvPr/>
        </p:nvGraphicFramePr>
        <p:xfrm>
          <a:off x="1981200" y="5257800"/>
          <a:ext cx="5091113" cy="874713"/>
        </p:xfrm>
        <a:graphic>
          <a:graphicData uri="http://schemas.openxmlformats.org/presentationml/2006/ole">
            <p:oleObj spid="_x0000_s11266" name="Equation" r:id="rId4" imgW="2070000" imgH="355320" progId="Equation.3">
              <p:embed/>
            </p:oleObj>
          </a:graphicData>
        </a:graphic>
      </p:graphicFrame>
      <p:sp>
        <p:nvSpPr>
          <p:cNvPr id="11270" name="TextBox 5"/>
          <p:cNvSpPr txBox="1">
            <a:spLocks noChangeArrowheads="1"/>
          </p:cNvSpPr>
          <p:nvPr/>
        </p:nvSpPr>
        <p:spPr bwMode="auto">
          <a:xfrm>
            <a:off x="3886200" y="914400"/>
            <a:ext cx="1011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f=image</a:t>
            </a: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2895600" y="91440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g=filter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3295650" y="1428750"/>
            <a:ext cx="392113" cy="1254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848100" y="125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7" name="Object 381"/>
          <p:cNvGraphicFramePr>
            <a:graphicFrameLocks noChangeAspect="1"/>
          </p:cNvGraphicFramePr>
          <p:nvPr/>
        </p:nvGraphicFramePr>
        <p:xfrm>
          <a:off x="1752600" y="2514600"/>
          <a:ext cx="5091113" cy="874713"/>
        </p:xfrm>
        <a:graphic>
          <a:graphicData uri="http://schemas.openxmlformats.org/presentationml/2006/ole">
            <p:oleObj spid="_x0000_s11267" name="Equation" r:id="rId5" imgW="207000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b="1" dirty="0" err="1" smtClean="0"/>
              <a:t>Specular</a:t>
            </a:r>
            <a:r>
              <a:rPr lang="en-US" b="1" dirty="0" smtClean="0"/>
              <a:t> 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rot="10800000">
            <a:off x="5715000" y="3886201"/>
            <a:ext cx="742950" cy="58281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properties of linear filters</a:t>
            </a:r>
          </a:p>
        </p:txBody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14400"/>
            <a:ext cx="8153400" cy="5791200"/>
          </a:xfrm>
        </p:spPr>
        <p:txBody>
          <a:bodyPr/>
          <a:lstStyle/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Linearity:</a:t>
            </a:r>
            <a:r>
              <a:rPr lang="en-US" dirty="0" smtClean="0"/>
              <a:t> 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 + 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=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 + filter(f</a:t>
            </a:r>
            <a:r>
              <a:rPr lang="en-US" sz="2400" baseline="-25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3600" dirty="0" smtClean="0">
              <a:latin typeface="Courier New" pitchFamily="49" charset="0"/>
              <a:cs typeface="Courier New" pitchFamily="49" charset="0"/>
            </a:endParaRPr>
          </a:p>
          <a:p>
            <a:pPr marL="0">
              <a:buFont typeface="Arial" pitchFamily="34" charset="0"/>
              <a:buNone/>
              <a:defRPr/>
            </a:pPr>
            <a:endParaRPr lang="en-US" b="1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b="1" dirty="0" smtClean="0"/>
              <a:t>Shift invariance:</a:t>
            </a:r>
            <a:r>
              <a:rPr lang="en-US" dirty="0" smtClean="0"/>
              <a:t> same behavior regardless of pixel location</a:t>
            </a:r>
          </a:p>
          <a:p>
            <a:pPr marL="0">
              <a:buFont typeface="Arial" pitchFamily="34" charset="0"/>
              <a:buNone/>
              <a:defRPr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filter(shift(f)) = shift(filter(f))</a:t>
            </a:r>
          </a:p>
          <a:p>
            <a:pPr marL="0">
              <a:buFont typeface="Arial" pitchFamily="34" charset="0"/>
              <a:buNone/>
              <a:defRPr/>
            </a:pPr>
            <a:endParaRPr lang="en-US" dirty="0" smtClean="0"/>
          </a:p>
          <a:p>
            <a:pPr marL="0">
              <a:buFont typeface="Arial" pitchFamily="34" charset="0"/>
              <a:buNone/>
              <a:defRPr/>
            </a:pPr>
            <a:r>
              <a:rPr lang="en-US" dirty="0" smtClean="0"/>
              <a:t>Any linear, shift-invariant operator can be represented as a convolution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456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properties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  <a:defRPr/>
            </a:pPr>
            <a:r>
              <a:rPr lang="en-US" sz="2800" dirty="0" smtClean="0"/>
              <a:t>Commutative: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 = 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Conceptually no difference between filter and signal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Associative: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* </a:t>
            </a:r>
            <a:r>
              <a:rPr lang="en-US" sz="2800" i="1" dirty="0" smtClean="0"/>
              <a:t>c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Often apply several filters one after another: (((</a:t>
            </a:r>
            <a:r>
              <a:rPr lang="en-US" sz="2400" i="1" dirty="0" smtClean="0"/>
              <a:t>a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sz="2400" dirty="0" smtClean="0"/>
              <a:t>This is equivalent to applying one filter: a * (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* </a:t>
            </a:r>
            <a:r>
              <a:rPr lang="en-US" sz="2400" i="1" dirty="0" smtClean="0"/>
              <a:t>b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Distributes over addition: </a:t>
            </a:r>
            <a:r>
              <a:rPr lang="en-US" sz="2800" i="1" dirty="0" smtClean="0"/>
              <a:t>a</a:t>
            </a:r>
            <a:r>
              <a:rPr lang="en-US" sz="2800" dirty="0" smtClean="0"/>
              <a:t> * (</a:t>
            </a:r>
            <a:r>
              <a:rPr lang="en-US" sz="2800" i="1" dirty="0" smtClean="0"/>
              <a:t>b</a:t>
            </a:r>
            <a:r>
              <a:rPr lang="en-US" sz="2800" dirty="0" smtClean="0"/>
              <a:t> + </a:t>
            </a:r>
            <a:r>
              <a:rPr lang="en-US" sz="2800" i="1" dirty="0" smtClean="0"/>
              <a:t>c</a:t>
            </a:r>
            <a:r>
              <a:rPr lang="en-US" sz="2800" dirty="0" smtClean="0"/>
              <a:t>) =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 + 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c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Scalars factor out: </a:t>
            </a:r>
            <a:r>
              <a:rPr lang="en-US" sz="2800" i="1" dirty="0" smtClean="0"/>
              <a:t>ka * b = a * kb = k </a:t>
            </a:r>
            <a:r>
              <a:rPr lang="en-US" sz="2800" dirty="0" smtClean="0"/>
              <a:t>(</a:t>
            </a: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b</a:t>
            </a:r>
            <a:r>
              <a:rPr lang="en-US" sz="2800" dirty="0" smtClean="0"/>
              <a:t>)</a:t>
            </a:r>
          </a:p>
          <a:p>
            <a:pPr>
              <a:buFontTx/>
              <a:buChar char="•"/>
              <a:defRPr/>
            </a:pPr>
            <a:endParaRPr lang="en-US" sz="2800" dirty="0" smtClean="0"/>
          </a:p>
          <a:p>
            <a:pPr>
              <a:buFontTx/>
              <a:buChar char="•"/>
              <a:defRPr/>
            </a:pPr>
            <a:r>
              <a:rPr lang="en-US" sz="2800" dirty="0" smtClean="0"/>
              <a:t>Identity: unit impulse </a:t>
            </a:r>
            <a:r>
              <a:rPr lang="en-US" sz="2800" i="1" dirty="0" smtClean="0"/>
              <a:t>e</a:t>
            </a:r>
            <a:r>
              <a:rPr lang="en-US" sz="2800" dirty="0" smtClean="0"/>
              <a:t> = [0, 0, 1, 0, 0],</a:t>
            </a:r>
            <a:br>
              <a:rPr lang="en-US" sz="2800" dirty="0" smtClean="0"/>
            </a:br>
            <a:r>
              <a:rPr lang="en-US" sz="2800" i="1" dirty="0" smtClean="0"/>
              <a:t>a</a:t>
            </a:r>
            <a:r>
              <a:rPr lang="en-US" sz="2800" dirty="0" smtClean="0"/>
              <a:t> * </a:t>
            </a:r>
            <a:r>
              <a:rPr lang="en-US" sz="2800" i="1" dirty="0" smtClean="0"/>
              <a:t>e</a:t>
            </a:r>
            <a:r>
              <a:rPr lang="en-US" sz="2800" dirty="0" smtClean="0"/>
              <a:t> = </a:t>
            </a:r>
            <a:r>
              <a:rPr lang="en-US" sz="2800" i="1" dirty="0" smtClean="0"/>
              <a:t>a</a:t>
            </a:r>
          </a:p>
          <a:p>
            <a:pPr lvl="1">
              <a:buFontTx/>
              <a:buNone/>
              <a:defRPr/>
            </a:pPr>
            <a:endParaRPr lang="en-US" sz="2400" dirty="0" smtClean="0"/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Weight contributions of neighboring pixels by nearness</a:t>
            </a:r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16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smtClean="0">
              <a:latin typeface="Courier New" pitchFamily="49" charset="0"/>
            </a:endParaRPr>
          </a:p>
        </p:txBody>
      </p:sp>
      <p:pic>
        <p:nvPicPr>
          <p:cNvPr id="45059" name="Picture 4" descr="realgaussian"/>
          <p:cNvPicPr>
            <a:picLocks noChangeAspect="1" noChangeArrowheads="1"/>
          </p:cNvPicPr>
          <p:nvPr/>
        </p:nvPicPr>
        <p:blipFill>
          <a:blip r:embed="rId4" cstate="print"/>
          <a:srcRect l="3360" t="15573" b="4480"/>
          <a:stretch>
            <a:fillRect/>
          </a:stretch>
        </p:blipFill>
        <p:spPr bwMode="auto">
          <a:xfrm>
            <a:off x="228600" y="2057400"/>
            <a:ext cx="29432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0574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4419600"/>
            <a:ext cx="25146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7"/>
          <p:cNvSpPr txBox="1">
            <a:spLocks noChangeArrowheads="1"/>
          </p:cNvSpPr>
          <p:nvPr/>
        </p:nvSpPr>
        <p:spPr bwMode="auto">
          <a:xfrm>
            <a:off x="5437188" y="2343150"/>
            <a:ext cx="3478212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0.022   0.097   0.159   0.097   0.022</a:t>
            </a:r>
          </a:p>
          <a:p>
            <a:r>
              <a:rPr lang="en-US" sz="1600">
                <a:latin typeface="Tahoma" pitchFamily="34" charset="0"/>
              </a:rPr>
              <a:t>0.013   0.059   0.097   0.059   0.013</a:t>
            </a:r>
          </a:p>
          <a:p>
            <a:r>
              <a:rPr lang="en-US" sz="1600">
                <a:latin typeface="Tahoma" pitchFamily="34" charset="0"/>
              </a:rPr>
              <a:t>0.003   0.013   0.022   0.013   0.003</a:t>
            </a: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6591300" y="3900488"/>
            <a:ext cx="1404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  <a:sym typeface="Symbol" pitchFamily="18" charset="2"/>
              </a:rPr>
              <a:t>5 x 5,  = 1</a:t>
            </a:r>
            <a:endParaRPr lang="en-US">
              <a:latin typeface="Tahoma" pitchFamily="34" charset="0"/>
            </a:endParaRPr>
          </a:p>
        </p:txBody>
      </p:sp>
      <p:sp>
        <p:nvSpPr>
          <p:cNvPr id="45064" name="Rectangle 9"/>
          <p:cNvSpPr>
            <a:spLocks noChangeArrowheads="1"/>
          </p:cNvSpPr>
          <p:nvPr/>
        </p:nvSpPr>
        <p:spPr bwMode="auto">
          <a:xfrm>
            <a:off x="5410200" y="2057400"/>
            <a:ext cx="35052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6280150" y="6488113"/>
            <a:ext cx="2863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Slide credit: Christopher Rasmussen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Times" pitchFamily="18" charset="0"/>
              </a:rPr>
              <a:t> </a:t>
            </a:r>
          </a:p>
        </p:txBody>
      </p:sp>
      <p:sp>
        <p:nvSpPr>
          <p:cNvPr id="11" name="Rectangle 16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Important filter: Gaussian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Gaussian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62200"/>
            <a:ext cx="449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828800"/>
            <a:ext cx="3175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16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rgbClr val="000000"/>
                </a:solidFill>
                <a:latin typeface="Calibri" pitchFamily="34" charset="0"/>
              </a:rPr>
              <a:t>Smoothing with box filter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Gaussian filters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Remove “high-frequency” components from the image (low-pass filter)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Images become more smooth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Convolution with self is another Gaussian</a:t>
            </a:r>
          </a:p>
          <a:p>
            <a:pPr lvl="1">
              <a:defRPr/>
            </a:pPr>
            <a:r>
              <a:rPr lang="en-US" dirty="0" smtClean="0"/>
              <a:t>So can smooth with small-width kernel, repeat, and get same result as larger-width kernel would have</a:t>
            </a:r>
          </a:p>
          <a:p>
            <a:pPr lvl="1">
              <a:defRPr/>
            </a:pPr>
            <a:r>
              <a:rPr lang="en-US" dirty="0" smtClean="0"/>
              <a:t>Convolving two times with Gaussian kernel of width </a:t>
            </a:r>
            <a:r>
              <a:rPr lang="en-US" i="1" dirty="0" smtClean="0"/>
              <a:t>σ</a:t>
            </a:r>
            <a:r>
              <a:rPr lang="en-US" dirty="0" smtClean="0"/>
              <a:t> is same as convolving once with kernel of width  </a:t>
            </a:r>
            <a:r>
              <a:rPr lang="en-US" i="1" dirty="0" smtClean="0"/>
              <a:t>σ</a:t>
            </a:r>
            <a:r>
              <a:rPr lang="en-US" dirty="0" smtClean="0"/>
              <a:t>√2 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i="1" dirty="0" smtClean="0"/>
              <a:t>Separable </a:t>
            </a:r>
            <a:r>
              <a:rPr lang="en-US" dirty="0" smtClean="0"/>
              <a:t>kernel</a:t>
            </a:r>
          </a:p>
          <a:p>
            <a:pPr lvl="1">
              <a:defRPr/>
            </a:pPr>
            <a:r>
              <a:rPr lang="en-US" dirty="0" smtClean="0"/>
              <a:t>Factors into product of two 1D Gaussians</a:t>
            </a:r>
          </a:p>
        </p:txBody>
      </p: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73152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K.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Grauman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n-US" smtClean="0"/>
              <a:t>Separability of the Gaussian filter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/>
          <a:srcRect t="9268"/>
          <a:stretch>
            <a:fillRect/>
          </a:stretch>
        </p:blipFill>
        <p:spPr bwMode="auto">
          <a:xfrm>
            <a:off x="762000" y="1295400"/>
            <a:ext cx="7542213" cy="426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67600" y="6553200"/>
            <a:ext cx="1495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D. Lowe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 example</a:t>
            </a:r>
          </a:p>
        </p:txBody>
      </p:sp>
      <p:pic>
        <p:nvPicPr>
          <p:cNvPr id="50179" name="Picture 6" descr="sep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931863"/>
            <a:ext cx="4824413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530600" y="3876675"/>
            <a:ext cx="4241800" cy="2590800"/>
            <a:chOff x="1216" y="2442"/>
            <a:chExt cx="2672" cy="1632"/>
          </a:xfrm>
        </p:grpSpPr>
        <p:pic>
          <p:nvPicPr>
            <p:cNvPr id="50189" name="Picture 8" descr="sep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6" y="2442"/>
              <a:ext cx="2672" cy="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0" name="Text Box 5"/>
            <p:cNvSpPr txBox="1">
              <a:spLocks noChangeArrowheads="1"/>
            </p:cNvSpPr>
            <p:nvPr/>
          </p:nvSpPr>
          <p:spPr bwMode="auto">
            <a:xfrm>
              <a:off x="2016" y="2688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1" name="Text Box 9"/>
            <p:cNvSpPr txBox="1">
              <a:spLocks noChangeArrowheads="1"/>
            </p:cNvSpPr>
            <p:nvPr/>
          </p:nvSpPr>
          <p:spPr bwMode="auto">
            <a:xfrm>
              <a:off x="2016" y="3504"/>
              <a:ext cx="2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/>
                <a:t>*</a:t>
              </a:r>
            </a:p>
          </p:txBody>
        </p:sp>
        <p:sp>
          <p:nvSpPr>
            <p:cNvPr id="50192" name="Text Box 10"/>
            <p:cNvSpPr txBox="1">
              <a:spLocks noChangeArrowheads="1"/>
            </p:cNvSpPr>
            <p:nvPr/>
          </p:nvSpPr>
          <p:spPr bwMode="auto">
            <a:xfrm>
              <a:off x="2892" y="2688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  <p:sp>
          <p:nvSpPr>
            <p:cNvPr id="50193" name="Text Box 11"/>
            <p:cNvSpPr txBox="1">
              <a:spLocks noChangeArrowheads="1"/>
            </p:cNvSpPr>
            <p:nvPr/>
          </p:nvSpPr>
          <p:spPr bwMode="auto">
            <a:xfrm>
              <a:off x="2892" y="3456"/>
              <a:ext cx="2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=</a:t>
              </a:r>
            </a:p>
          </p:txBody>
        </p:sp>
      </p:grpSp>
      <p:sp>
        <p:nvSpPr>
          <p:cNvPr id="1037325" name="Rectangle 13"/>
          <p:cNvSpPr>
            <a:spLocks noChangeArrowheads="1"/>
          </p:cNvSpPr>
          <p:nvPr/>
        </p:nvSpPr>
        <p:spPr bwMode="auto">
          <a:xfrm>
            <a:off x="6324600" y="9906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7319" name="Picture 7" descr="sep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2438400"/>
            <a:ext cx="37052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4"/>
          <p:cNvSpPr txBox="1">
            <a:spLocks noChangeArrowheads="1"/>
          </p:cNvSpPr>
          <p:nvPr/>
        </p:nvSpPr>
        <p:spPr bwMode="auto">
          <a:xfrm>
            <a:off x="1123950" y="1408113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2D convolution</a:t>
            </a:r>
            <a:br>
              <a:rPr lang="en-US"/>
            </a:br>
            <a:r>
              <a:rPr lang="en-US"/>
              <a:t>(center location only)</a:t>
            </a:r>
          </a:p>
        </p:txBody>
      </p:sp>
      <p:sp>
        <p:nvSpPr>
          <p:cNvPr id="53256" name="Text Box 16"/>
          <p:cNvSpPr txBox="1">
            <a:spLocks noChangeArrowheads="1"/>
          </p:cNvSpPr>
          <p:nvPr/>
        </p:nvSpPr>
        <p:spPr bwMode="auto">
          <a:xfrm>
            <a:off x="7239000" y="6553200"/>
            <a:ext cx="1800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bg1">
                    <a:lumMod val="50000"/>
                  </a:schemeClr>
                </a:solidFill>
              </a:rPr>
              <a:t>Source: K. Grauman</a:t>
            </a:r>
          </a:p>
        </p:txBody>
      </p:sp>
      <p:sp>
        <p:nvSpPr>
          <p:cNvPr id="1037329" name="Text Box 17"/>
          <p:cNvSpPr txBox="1">
            <a:spLocks noChangeArrowheads="1"/>
          </p:cNvSpPr>
          <p:nvPr/>
        </p:nvSpPr>
        <p:spPr bwMode="auto">
          <a:xfrm>
            <a:off x="1187450" y="2667000"/>
            <a:ext cx="21780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The filter factors</a:t>
            </a:r>
            <a:br>
              <a:rPr lang="en-US"/>
            </a:br>
            <a:r>
              <a:rPr lang="en-US"/>
              <a:t>into a product of 1D</a:t>
            </a:r>
            <a:br>
              <a:rPr lang="en-US"/>
            </a:br>
            <a:r>
              <a:rPr lang="en-US"/>
              <a:t>filters:</a:t>
            </a:r>
          </a:p>
        </p:txBody>
      </p:sp>
      <p:sp>
        <p:nvSpPr>
          <p:cNvPr id="1037330" name="Text Box 18"/>
          <p:cNvSpPr txBox="1">
            <a:spLocks noChangeArrowheads="1"/>
          </p:cNvSpPr>
          <p:nvPr/>
        </p:nvSpPr>
        <p:spPr bwMode="auto">
          <a:xfrm>
            <a:off x="1155700" y="4159250"/>
            <a:ext cx="221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Perform convolution</a:t>
            </a:r>
            <a:br>
              <a:rPr lang="en-US"/>
            </a:br>
            <a:r>
              <a:rPr lang="en-US"/>
              <a:t>along rows:</a:t>
            </a:r>
          </a:p>
        </p:txBody>
      </p:sp>
      <p:sp>
        <p:nvSpPr>
          <p:cNvPr id="1037331" name="Text Box 19"/>
          <p:cNvSpPr txBox="1">
            <a:spLocks noChangeArrowheads="1"/>
          </p:cNvSpPr>
          <p:nvPr/>
        </p:nvSpPr>
        <p:spPr bwMode="auto">
          <a:xfrm>
            <a:off x="755650" y="5454650"/>
            <a:ext cx="305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Followed by convolution</a:t>
            </a:r>
            <a:br>
              <a:rPr lang="en-US"/>
            </a:br>
            <a:r>
              <a:rPr lang="en-US"/>
              <a:t>along the remaining column:</a:t>
            </a:r>
          </a:p>
        </p:txBody>
      </p:sp>
      <p:sp>
        <p:nvSpPr>
          <p:cNvPr id="1037332" name="Rectangle 20"/>
          <p:cNvSpPr>
            <a:spLocks noChangeArrowheads="1"/>
          </p:cNvSpPr>
          <p:nvPr/>
        </p:nvSpPr>
        <p:spPr bwMode="auto">
          <a:xfrm>
            <a:off x="4038600" y="5181600"/>
            <a:ext cx="3657600" cy="137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325" grpId="0" animBg="1"/>
      <p:bldP spid="1037329" grpId="0"/>
      <p:bldP spid="1037330" grpId="0"/>
      <p:bldP spid="1037331" grpId="0"/>
      <p:bldP spid="103733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Separability</a:t>
            </a:r>
          </a:p>
        </p:txBody>
      </p:sp>
      <p:sp>
        <p:nvSpPr>
          <p:cNvPr id="51203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Why is separability useful in practice?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practical matters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b="1" dirty="0" smtClean="0"/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5803106" y="4722019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229600" cy="47244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3600" smtClean="0"/>
              <a:t>How big should the filter be?</a:t>
            </a:r>
          </a:p>
          <a:p>
            <a:pPr eaLnBrk="1" hangingPunct="1"/>
            <a:r>
              <a:rPr lang="en-US" sz="2800" smtClean="0"/>
              <a:t>Values at edges should be near zero</a:t>
            </a:r>
          </a:p>
          <a:p>
            <a:pPr eaLnBrk="1" hangingPunct="1"/>
            <a:r>
              <a:rPr lang="en-US" sz="2800" smtClean="0"/>
              <a:t>Rule of thumb for Gaussian: set filter half-width to about 3 </a:t>
            </a:r>
            <a:r>
              <a:rPr lang="en-US" sz="2800" i="1" smtClean="0"/>
              <a:t>σ</a:t>
            </a:r>
            <a:endParaRPr lang="en-US" sz="2800" smtClean="0"/>
          </a:p>
          <a:p>
            <a:pPr eaLnBrk="1" hangingPunct="1"/>
            <a:endParaRPr lang="en-US" sz="2800" smtClean="0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4267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methods:</a:t>
            </a:r>
          </a:p>
          <a:p>
            <a:pPr lvl="2"/>
            <a:r>
              <a:rPr lang="en-US" smtClean="0"/>
              <a:t>clip filter (black)</a:t>
            </a:r>
          </a:p>
          <a:p>
            <a:pPr lvl="2"/>
            <a:r>
              <a:rPr lang="en-US" smtClean="0"/>
              <a:t>wrap around</a:t>
            </a:r>
          </a:p>
          <a:p>
            <a:pPr lvl="2"/>
            <a:r>
              <a:rPr lang="en-US" smtClean="0"/>
              <a:t>copy edge</a:t>
            </a:r>
          </a:p>
          <a:p>
            <a:pPr lvl="2"/>
            <a:r>
              <a:rPr lang="en-US" smtClean="0"/>
              <a:t>reflect across edge</a:t>
            </a: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13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6324" name="Text Box 17"/>
          <p:cNvSpPr txBox="1">
            <a:spLocks noChangeArrowheads="1"/>
          </p:cNvSpPr>
          <p:nvPr/>
        </p:nvSpPr>
        <p:spPr bwMode="auto">
          <a:xfrm>
            <a:off x="7162800" y="6553200"/>
            <a:ext cx="1898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Marschner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651875" y="0"/>
            <a:ext cx="492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Q?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1"/>
          <p:cNvSpPr>
            <a:spLocks noChangeArrowheads="1"/>
          </p:cNvSpPr>
          <p:nvPr/>
        </p:nvSpPr>
        <p:spPr bwMode="auto">
          <a:xfrm>
            <a:off x="381000" y="3810000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Practical matters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sz="2800" smtClean="0"/>
              <a:t>MATLAB: filter2(g, f, </a:t>
            </a:r>
            <a:r>
              <a:rPr lang="en-US" sz="2800" i="1" smtClean="0"/>
              <a:t>shape</a:t>
            </a:r>
            <a:r>
              <a:rPr lang="en-US" sz="2800" smtClean="0"/>
              <a:t>)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‘full’: output size is sum of sizes of f and g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‘same’: output size is same as f</a:t>
            </a:r>
          </a:p>
          <a:p>
            <a:pPr lvl="1"/>
            <a:r>
              <a:rPr lang="en-US" sz="2400" i="1" smtClean="0"/>
              <a:t>shape</a:t>
            </a:r>
            <a:r>
              <a:rPr lang="en-US" sz="2400" smtClean="0"/>
              <a:t> = ‘valid’: output size is difference of sizes of f and g </a:t>
            </a:r>
          </a:p>
        </p:txBody>
      </p:sp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6096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908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79" name="Rectangle 8"/>
          <p:cNvSpPr>
            <a:spLocks noChangeArrowheads="1"/>
          </p:cNvSpPr>
          <p:nvPr/>
        </p:nvSpPr>
        <p:spPr bwMode="auto">
          <a:xfrm>
            <a:off x="228600" y="3657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25908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1" name="Rectangle 10"/>
          <p:cNvSpPr>
            <a:spLocks noChangeArrowheads="1"/>
          </p:cNvSpPr>
          <p:nvPr/>
        </p:nvSpPr>
        <p:spPr bwMode="auto">
          <a:xfrm>
            <a:off x="228600" y="5943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38862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57150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4" name="Rectangle 15"/>
          <p:cNvSpPr>
            <a:spLocks noChangeArrowheads="1"/>
          </p:cNvSpPr>
          <p:nvPr/>
        </p:nvSpPr>
        <p:spPr bwMode="auto">
          <a:xfrm>
            <a:off x="3657600" y="3810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5" name="Rectangle 16"/>
          <p:cNvSpPr>
            <a:spLocks noChangeArrowheads="1"/>
          </p:cNvSpPr>
          <p:nvPr/>
        </p:nvSpPr>
        <p:spPr bwMode="auto">
          <a:xfrm>
            <a:off x="5715000" y="57912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6" name="Rectangle 17"/>
          <p:cNvSpPr>
            <a:spLocks noChangeArrowheads="1"/>
          </p:cNvSpPr>
          <p:nvPr/>
        </p:nvSpPr>
        <p:spPr bwMode="auto">
          <a:xfrm>
            <a:off x="3657600" y="57150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6858000" y="4038600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f</a:t>
            </a:r>
          </a:p>
        </p:txBody>
      </p:sp>
      <p:sp>
        <p:nvSpPr>
          <p:cNvPr id="54288" name="Rectangle 18"/>
          <p:cNvSpPr>
            <a:spLocks noChangeArrowheads="1"/>
          </p:cNvSpPr>
          <p:nvPr/>
        </p:nvSpPr>
        <p:spPr bwMode="auto">
          <a:xfrm>
            <a:off x="7086600" y="4191000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Rectangle 20"/>
          <p:cNvSpPr>
            <a:spLocks noChangeArrowheads="1"/>
          </p:cNvSpPr>
          <p:nvPr/>
        </p:nvSpPr>
        <p:spPr bwMode="auto">
          <a:xfrm>
            <a:off x="84582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0" name="Rectangle 21"/>
          <p:cNvSpPr>
            <a:spLocks noChangeArrowheads="1"/>
          </p:cNvSpPr>
          <p:nvPr/>
        </p:nvSpPr>
        <p:spPr bwMode="auto">
          <a:xfrm>
            <a:off x="6858000" y="4038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1" name="Rectangle 22"/>
          <p:cNvSpPr>
            <a:spLocks noChangeArrowheads="1"/>
          </p:cNvSpPr>
          <p:nvPr/>
        </p:nvSpPr>
        <p:spPr bwMode="auto">
          <a:xfrm>
            <a:off x="84582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2" name="Rectangle 23"/>
          <p:cNvSpPr>
            <a:spLocks noChangeArrowheads="1"/>
          </p:cNvSpPr>
          <p:nvPr/>
        </p:nvSpPr>
        <p:spPr bwMode="auto">
          <a:xfrm>
            <a:off x="6858000" y="5562600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g</a:t>
            </a:r>
          </a:p>
        </p:txBody>
      </p:sp>
      <p:sp>
        <p:nvSpPr>
          <p:cNvPr id="54293" name="Text Box 24"/>
          <p:cNvSpPr txBox="1">
            <a:spLocks noChangeArrowheads="1"/>
          </p:cNvSpPr>
          <p:nvPr/>
        </p:nvSpPr>
        <p:spPr bwMode="auto">
          <a:xfrm>
            <a:off x="1330325" y="3505200"/>
            <a:ext cx="57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full</a:t>
            </a:r>
          </a:p>
        </p:txBody>
      </p:sp>
      <p:sp>
        <p:nvSpPr>
          <p:cNvPr id="54294" name="Text Box 25"/>
          <p:cNvSpPr txBox="1">
            <a:spLocks noChangeArrowheads="1"/>
          </p:cNvSpPr>
          <p:nvPr/>
        </p:nvSpPr>
        <p:spPr bwMode="auto">
          <a:xfrm>
            <a:off x="4495800" y="3541713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same</a:t>
            </a:r>
          </a:p>
        </p:txBody>
      </p:sp>
      <p:sp>
        <p:nvSpPr>
          <p:cNvPr id="54295" name="Text Box 26"/>
          <p:cNvSpPr txBox="1">
            <a:spLocks noChangeArrowheads="1"/>
          </p:cNvSpPr>
          <p:nvPr/>
        </p:nvSpPr>
        <p:spPr bwMode="auto">
          <a:xfrm>
            <a:off x="7391400" y="3541713"/>
            <a:ext cx="81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valid</a:t>
            </a:r>
          </a:p>
        </p:txBody>
      </p:sp>
      <p:sp>
        <p:nvSpPr>
          <p:cNvPr id="54296" name="TextBox 23"/>
          <p:cNvSpPr txBox="1">
            <a:spLocks noChangeArrowheads="1"/>
          </p:cNvSpPr>
          <p:nvPr/>
        </p:nvSpPr>
        <p:spPr bwMode="auto">
          <a:xfrm>
            <a:off x="7356475" y="6550025"/>
            <a:ext cx="17875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Source: S.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1: Hybrid Images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0" y="6550025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hlinkClick r:id="rId7"/>
              </a:rPr>
              <a:t>http://www.cs.illinois.edu/class/fa10/cs498dwh/projects/hybrid/ComputationalPhotography_ProjectHybrid.html</a:t>
            </a:r>
            <a:endParaRPr lang="en-US" sz="1400"/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Gaussian Filter!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Laplacian Filter!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0" y="6259513"/>
            <a:ext cx="22748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Project Instructions: </a:t>
            </a:r>
          </a:p>
        </p:txBody>
      </p:sp>
      <p:sp>
        <p:nvSpPr>
          <p:cNvPr id="12299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2400" smtClean="0"/>
              <a:t>	A. Oliva, A. Torralba, P.G. Schyns, </a:t>
            </a:r>
            <a:br>
              <a:rPr lang="en-US" sz="2400" smtClean="0"/>
            </a:br>
            <a:r>
              <a:rPr lang="en-US" sz="2400" smtClean="0">
                <a:hlinkClick r:id="rId8"/>
              </a:rPr>
              <a:t>“Hybrid Images,”</a:t>
            </a:r>
            <a:r>
              <a:rPr lang="en-US" sz="2400" smtClean="0"/>
              <a:t> SIGGRAPH 2006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12290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p:oleObj spid="_x0000_s12290" name="Photo Editor Photo" r:id="rId9" imgW="4133333" imgH="2905531" progId="MSPhotoEd.3">
                <p:embed/>
              </p:oleObj>
            </a:graphicData>
          </a:graphic>
        </p:graphicFrame>
        <p:sp>
          <p:nvSpPr>
            <p:cNvPr id="12301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Gaussian</a:t>
              </a:r>
            </a:p>
          </p:txBody>
        </p:sp>
        <p:grpSp>
          <p:nvGrpSpPr>
            <p:cNvPr id="12302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12307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8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3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/>
                  <a:t>unit impulse</a:t>
                </a:r>
              </a:p>
            </p:txBody>
          </p:sp>
        </p:grpSp>
        <p:pic>
          <p:nvPicPr>
            <p:cNvPr id="12303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0" descr="log"/>
            <p:cNvPicPr>
              <a:picLocks noChangeAspect="1" noChangeArrowheads="1"/>
            </p:cNvPicPr>
            <p:nvPr/>
          </p:nvPicPr>
          <p:blipFill>
            <a:blip r:embed="rId11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6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Laplacian of Gaussian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Take-home messages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715000" cy="5638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/>
              <a:t>Image is a matrix of numbers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Linear filtering is sum of dot product at each position</a:t>
            </a:r>
          </a:p>
          <a:p>
            <a:pPr lvl="1">
              <a:defRPr/>
            </a:pPr>
            <a:r>
              <a:rPr lang="en-US" sz="2400" dirty="0" smtClean="0"/>
              <a:t>Can smooth, sharpen, translate (among many other uses)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buFont typeface="Arial" charset="0"/>
              <a:buNone/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Be aware of details for filter size, extrapolation, cropping</a:t>
            </a: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  <a:p>
            <a:pPr>
              <a:buFont typeface="Arial" charset="0"/>
              <a:buNone/>
              <a:defRPr/>
            </a:pPr>
            <a:endParaRPr lang="en-US" sz="2800" dirty="0" smtClean="0"/>
          </a:p>
        </p:txBody>
      </p:sp>
      <p:pic>
        <p:nvPicPr>
          <p:cNvPr id="68612" name="Picture 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8956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8613" name="Group 4"/>
          <p:cNvGrpSpPr>
            <a:grpSpLocks noChangeAspect="1"/>
          </p:cNvGrpSpPr>
          <p:nvPr/>
        </p:nvGrpSpPr>
        <p:grpSpPr bwMode="auto">
          <a:xfrm>
            <a:off x="7467600" y="3033713"/>
            <a:ext cx="1143000" cy="973137"/>
            <a:chOff x="3799" y="2064"/>
            <a:chExt cx="1433" cy="1136"/>
          </a:xfrm>
        </p:grpSpPr>
        <p:grpSp>
          <p:nvGrpSpPr>
            <p:cNvPr id="68764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68766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7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8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69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0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1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2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3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4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>
                  <a:spcBef>
                    <a:spcPct val="20000"/>
                  </a:spcBef>
                </a:pPr>
                <a:r>
                  <a:rPr lang="en-US" sz="1200"/>
                  <a:t>1</a:t>
                </a:r>
              </a:p>
            </p:txBody>
          </p:sp>
          <p:sp>
            <p:nvSpPr>
              <p:cNvPr id="68775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6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7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8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79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0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1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68782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68765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861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4953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6" name="Picture 1"/>
          <p:cNvPicPr>
            <a:picLocks noChangeAspect="1" noChangeArrowheads="1"/>
          </p:cNvPicPr>
          <p:nvPr/>
        </p:nvPicPr>
        <p:blipFill>
          <a:blip r:embed="rId7" cstate="print"/>
          <a:srcRect l="39445" t="16000" r="37778" b="47556"/>
          <a:stretch>
            <a:fillRect/>
          </a:stretch>
        </p:blipFill>
        <p:spPr bwMode="auto">
          <a:xfrm>
            <a:off x="5867400" y="914400"/>
            <a:ext cx="914400" cy="914400"/>
          </a:xfrm>
          <a:prstGeom prst="rect">
            <a:avLst/>
          </a:prstGeom>
          <a:solidFill>
            <a:schemeClr val="tx1"/>
          </a:solidFill>
          <a:ln w="38100">
            <a:noFill/>
            <a:miter lim="800000"/>
            <a:headEnd/>
            <a:tailEnd/>
          </a:ln>
        </p:spPr>
      </p:pic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7391400" y="1143000"/>
          <a:ext cx="1371601" cy="495297"/>
        </p:xfrm>
        <a:graphic>
          <a:graphicData uri="http://schemas.openxmlformats.org/drawingml/2006/table">
            <a:tbl>
              <a:tblPr/>
              <a:tblGrid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  <a:gridCol w="124691"/>
              </a:tblGrid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763" name="TextBox 38"/>
          <p:cNvSpPr txBox="1">
            <a:spLocks noChangeArrowheads="1"/>
          </p:cNvSpPr>
          <p:nvPr/>
        </p:nvSpPr>
        <p:spPr bwMode="auto">
          <a:xfrm>
            <a:off x="6919913" y="1230313"/>
            <a:ext cx="319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questions</a:t>
            </a:r>
            <a:endParaRPr 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3x3 filter that returns a positive value if the average value of the 4-adjacent neighbors is less than the center and a negative value otherwise</a:t>
            </a:r>
          </a:p>
          <a:p>
            <a:pPr marL="514350" indent="-514350">
              <a:buFont typeface="Calibri" pitchFamily="34" charset="0"/>
              <a:buAutoNum type="arabicPeriod"/>
            </a:pPr>
            <a:endParaRPr lang="en-US" smtClean="0"/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smtClean="0"/>
              <a:t>Write down a filter that will compute the gradient in the x-direction:</a:t>
            </a:r>
          </a:p>
          <a:p>
            <a:pPr marL="514350" indent="-514350">
              <a:buFont typeface="Arial" charset="0"/>
              <a:buNone/>
            </a:pPr>
            <a:r>
              <a:rPr lang="en-US" smtClean="0"/>
              <a:t>	</a:t>
            </a:r>
            <a:r>
              <a:rPr lang="en-US" sz="2000" smtClean="0">
                <a:latin typeface="Courier New" pitchFamily="49" charset="0"/>
                <a:cs typeface="Courier New" pitchFamily="49" charset="0"/>
              </a:rPr>
              <a:t>gradx(y,x) = im(y,x+1)-im(y,x) for each x, y</a:t>
            </a:r>
          </a:p>
          <a:p>
            <a:pPr marL="514350" indent="-514350">
              <a:buFont typeface="Arial" charset="0"/>
              <a:buNone/>
            </a:pPr>
            <a:r>
              <a:rPr lang="en-US" sz="2000" smtClean="0">
                <a:latin typeface="Courier New" pitchFamily="49" charset="0"/>
                <a:cs typeface="Courier New" pitchFamily="49" charset="0"/>
              </a:rPr>
              <a:t>	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questions</a:t>
            </a:r>
            <a:endParaRPr lang="en-US" dirty="0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609600"/>
          </a:xfrm>
        </p:spPr>
        <p:txBody>
          <a:bodyPr/>
          <a:lstStyle/>
          <a:p>
            <a:pPr marL="514350" indent="-514350">
              <a:buFont typeface="Arial" charset="0"/>
              <a:buNone/>
            </a:pPr>
            <a:r>
              <a:rPr lang="en-US" smtClean="0"/>
              <a:t>3.  Fill in the blanks:</a:t>
            </a:r>
          </a:p>
        </p:txBody>
      </p:sp>
      <p:pic>
        <p:nvPicPr>
          <p:cNvPr id="70660" name="Picture 3" descr="C:\Users\Hoiem\Documents\Classes\Computational Photography - Fall 2010\lectures\figs\filters\fil_pairs\sobel_gaus.png"/>
          <p:cNvPicPr>
            <a:picLocks noChangeAspect="1" noChangeArrowheads="1"/>
          </p:cNvPicPr>
          <p:nvPr/>
        </p:nvPicPr>
        <p:blipFill>
          <a:blip r:embed="rId2" cstate="print"/>
          <a:srcRect l="15788" t="3510" r="14474" b="3510"/>
          <a:stretch>
            <a:fillRect/>
          </a:stretch>
        </p:blipFill>
        <p:spPr bwMode="auto">
          <a:xfrm>
            <a:off x="7086600" y="1066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4" descr="C:\Users\Hoiem\Documents\Classes\Computational Photography - Fall 2010\lectures\figs\filters\fil_pairs\fil_sobel.png"/>
          <p:cNvPicPr>
            <a:picLocks noChangeAspect="1" noChangeArrowheads="1"/>
          </p:cNvPicPr>
          <p:nvPr/>
        </p:nvPicPr>
        <p:blipFill>
          <a:blip r:embed="rId3" cstate="print"/>
          <a:srcRect l="16667" t="4167" r="13542" b="4167"/>
          <a:stretch>
            <a:fillRect/>
          </a:stretch>
        </p:blipFill>
        <p:spPr bwMode="auto">
          <a:xfrm>
            <a:off x="7391400" y="2667000"/>
            <a:ext cx="59055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2" name="Picture 5" descr="C:\Users\Hoiem\Documents\Classes\Computational Photography - Fall 2010\lectures\figs\filters\fil_pairs\fil_gaus.png"/>
          <p:cNvPicPr>
            <a:picLocks noChangeAspect="1" noChangeArrowheads="1"/>
          </p:cNvPicPr>
          <p:nvPr/>
        </p:nvPicPr>
        <p:blipFill>
          <a:blip r:embed="rId4" cstate="print"/>
          <a:srcRect l="17708" t="5556" r="16667" b="6944"/>
          <a:stretch>
            <a:fillRect/>
          </a:stretch>
        </p:blipFill>
        <p:spPr bwMode="auto">
          <a:xfrm>
            <a:off x="7086600" y="3733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3" name="Picture 6" descr="C:\Users\Hoiem\Documents\Classes\Computational Photography - Fall 2010\lectures\figs\filters\fil_pairs\im_shi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657600"/>
            <a:ext cx="23891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4" name="Picture 7" descr="C:\Users\Hoiem\Documents\Classes\Computational Photography - Fall 2010\lectures\figs\filters\fil_pairs\im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5257800"/>
            <a:ext cx="2133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Box 11"/>
          <p:cNvSpPr txBox="1">
            <a:spLocks noChangeArrowheads="1"/>
          </p:cNvSpPr>
          <p:nvPr/>
        </p:nvSpPr>
        <p:spPr bwMode="auto">
          <a:xfrm>
            <a:off x="4038600" y="838200"/>
            <a:ext cx="2581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ourier New" pitchFamily="49" charset="0"/>
                <a:cs typeface="Courier New" pitchFamily="49" charset="0"/>
              </a:rPr>
              <a:t>a) _ = D * B 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b) A = _ * _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c) F = D * _</a:t>
            </a:r>
          </a:p>
          <a:p>
            <a:r>
              <a:rPr lang="en-US" sz="2400">
                <a:latin typeface="Courier New" pitchFamily="49" charset="0"/>
                <a:cs typeface="Courier New" pitchFamily="49" charset="0"/>
              </a:rPr>
              <a:t>d) _ = D * D</a:t>
            </a:r>
          </a:p>
          <a:p>
            <a:endParaRPr lang="en-US" sz="2800"/>
          </a:p>
        </p:txBody>
      </p:sp>
      <p:sp>
        <p:nvSpPr>
          <p:cNvPr id="70666" name="TextBox 12"/>
          <p:cNvSpPr txBox="1">
            <a:spLocks noChangeArrowheads="1"/>
          </p:cNvSpPr>
          <p:nvPr/>
        </p:nvSpPr>
        <p:spPr bwMode="auto">
          <a:xfrm>
            <a:off x="6858000" y="99060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70667" name="TextBox 13"/>
          <p:cNvSpPr txBox="1">
            <a:spLocks noChangeArrowheads="1"/>
          </p:cNvSpPr>
          <p:nvPr/>
        </p:nvSpPr>
        <p:spPr bwMode="auto">
          <a:xfrm>
            <a:off x="7162800" y="2667000"/>
            <a:ext cx="30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</a:t>
            </a:r>
          </a:p>
        </p:txBody>
      </p:sp>
      <p:sp>
        <p:nvSpPr>
          <p:cNvPr id="70668" name="TextBox 14"/>
          <p:cNvSpPr txBox="1">
            <a:spLocks noChangeArrowheads="1"/>
          </p:cNvSpPr>
          <p:nvPr/>
        </p:nvSpPr>
        <p:spPr bwMode="auto">
          <a:xfrm>
            <a:off x="6781800" y="37338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70669" name="TextBox 15"/>
          <p:cNvSpPr txBox="1">
            <a:spLocks noChangeArrowheads="1"/>
          </p:cNvSpPr>
          <p:nvPr/>
        </p:nvSpPr>
        <p:spPr bwMode="auto">
          <a:xfrm>
            <a:off x="6324600" y="51816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</a:t>
            </a:r>
          </a:p>
        </p:txBody>
      </p:sp>
      <p:pic>
        <p:nvPicPr>
          <p:cNvPr id="70670" name="Picture 8" descr="C:\Users\Hoiem\Documents\Classes\Computational Photography - Fall 2010\lectures\figs\filters\fil_pairs\fil_shift.png"/>
          <p:cNvPicPr>
            <a:picLocks noChangeAspect="1" noChangeArrowheads="1"/>
          </p:cNvPicPr>
          <p:nvPr/>
        </p:nvPicPr>
        <p:blipFill>
          <a:blip r:embed="rId7" cstate="print"/>
          <a:srcRect l="9375" t="41667" r="7292" b="41666"/>
          <a:stretch>
            <a:fillRect/>
          </a:stretch>
        </p:blipFill>
        <p:spPr bwMode="auto">
          <a:xfrm>
            <a:off x="533400" y="2971800"/>
            <a:ext cx="2438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1" name="TextBox 17"/>
          <p:cNvSpPr txBox="1">
            <a:spLocks noChangeArrowheads="1"/>
          </p:cNvSpPr>
          <p:nvPr/>
        </p:nvSpPr>
        <p:spPr bwMode="auto">
          <a:xfrm>
            <a:off x="228600" y="2927350"/>
            <a:ext cx="33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</a:t>
            </a:r>
          </a:p>
        </p:txBody>
      </p:sp>
      <p:pic>
        <p:nvPicPr>
          <p:cNvPr id="70672" name="Picture 9" descr="C:\Users\Hoiem\Documents\Classes\Computational Photography - Fall 2010\lectures\figs\filters\fil_pairs\im_gau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" y="5257800"/>
            <a:ext cx="1911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3" name="TextBox 19"/>
          <p:cNvSpPr txBox="1">
            <a:spLocks noChangeArrowheads="1"/>
          </p:cNvSpPr>
          <p:nvPr/>
        </p:nvSpPr>
        <p:spPr bwMode="auto">
          <a:xfrm>
            <a:off x="152400" y="3810000"/>
            <a:ext cx="325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</a:t>
            </a:r>
          </a:p>
        </p:txBody>
      </p:sp>
      <p:pic>
        <p:nvPicPr>
          <p:cNvPr id="70674" name="Picture 10" descr="C:\Users\Hoiem\Documents\Classes\Computational Photography - Fall 2010\lectures\figs\filters\fil_pairs\im_sobel.png"/>
          <p:cNvPicPr>
            <a:picLocks noChangeAspect="1" noChangeArrowheads="1"/>
          </p:cNvPicPr>
          <p:nvPr/>
        </p:nvPicPr>
        <p:blipFill>
          <a:blip r:embed="rId9" cstate="print"/>
          <a:srcRect l="9375" t="13889" r="8333" b="13889"/>
          <a:stretch>
            <a:fillRect/>
          </a:stretch>
        </p:blipFill>
        <p:spPr bwMode="auto">
          <a:xfrm>
            <a:off x="3429000" y="3352800"/>
            <a:ext cx="26670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5" name="TextBox 21"/>
          <p:cNvSpPr txBox="1">
            <a:spLocks noChangeArrowheads="1"/>
          </p:cNvSpPr>
          <p:nvPr/>
        </p:nvSpPr>
        <p:spPr bwMode="auto">
          <a:xfrm>
            <a:off x="3200400" y="33528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</a:t>
            </a:r>
          </a:p>
        </p:txBody>
      </p:sp>
      <p:sp>
        <p:nvSpPr>
          <p:cNvPr id="70676" name="TextBox 22"/>
          <p:cNvSpPr txBox="1">
            <a:spLocks noChangeArrowheads="1"/>
          </p:cNvSpPr>
          <p:nvPr/>
        </p:nvSpPr>
        <p:spPr bwMode="auto">
          <a:xfrm>
            <a:off x="76200" y="52578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pic>
        <p:nvPicPr>
          <p:cNvPr id="70677" name="Picture 11" descr="C:\Users\Hoiem\Documents\Classes\Computational Photography - Fall 2010\lectures\figs\filters\fil_pairs\im_im.png"/>
          <p:cNvPicPr>
            <a:picLocks noChangeAspect="1" noChangeArrowheads="1"/>
          </p:cNvPicPr>
          <p:nvPr/>
        </p:nvPicPr>
        <p:blipFill>
          <a:blip r:embed="rId10" cstate="print"/>
          <a:srcRect l="7292" t="12500" r="7292" b="12500"/>
          <a:stretch>
            <a:fillRect/>
          </a:stretch>
        </p:blipFill>
        <p:spPr bwMode="auto">
          <a:xfrm>
            <a:off x="3505200" y="5181600"/>
            <a:ext cx="25463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78" name="TextBox 24"/>
          <p:cNvSpPr txBox="1">
            <a:spLocks noChangeArrowheads="1"/>
          </p:cNvSpPr>
          <p:nvPr/>
        </p:nvSpPr>
        <p:spPr bwMode="auto">
          <a:xfrm>
            <a:off x="3200400" y="5257800"/>
            <a:ext cx="249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5867400" y="609600"/>
            <a:ext cx="3048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81" name="TextBox 27"/>
          <p:cNvSpPr txBox="1">
            <a:spLocks noChangeArrowheads="1"/>
          </p:cNvSpPr>
          <p:nvPr/>
        </p:nvSpPr>
        <p:spPr bwMode="auto">
          <a:xfrm>
            <a:off x="6019800" y="304800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Filtering Operator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class: Thinking in Frequency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71684" name="Picture 6" descr="http://www.cs.brown.edu/courses/csci1950-g/results/final/spotaszn/images/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819400"/>
            <a:ext cx="1384300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b="1" dirty="0" smtClean="0"/>
              <a:t>Refraction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660859" y="46530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0800000" flipV="1">
            <a:off x="6206705" y="45044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photon’s life choices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Absorption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Diffusion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Reflection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Transparency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Refraction</a:t>
            </a:r>
          </a:p>
          <a:p>
            <a:r>
              <a:rPr lang="en-US" b="1" dirty="0" smtClean="0"/>
              <a:t>Fluorescence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Subsurface scattering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Phosphorescence</a:t>
            </a:r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Interreflection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029200" y="45434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886700" y="22068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2" idx="3"/>
          </p:cNvCxnSpPr>
          <p:nvPr/>
        </p:nvCxnSpPr>
        <p:spPr>
          <a:xfrm rot="5400000">
            <a:off x="6279358" y="2791923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9697" y="256401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469206" y="18288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rot="16200000" flipV="1">
            <a:off x="5803106" y="3814169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>
            <a:off x="5505450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77013" y="4111825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638800" y="33528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 G_{\sigma} =  \frac{1}{2 \pi \sigma^{2}} e^{-\frac{(x^{2} + y^{2})}{2 \sigma^{2}}} 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296"/>
  <p:tag name="BOXFONT" val="10"/>
  <p:tag name="BOXWRAP" val="False"/>
  <p:tag name="WORKAROUNDTRANSPARENCYBUG" val="False"/>
  <p:tag name="BITMAPFORMAT" val="bmpmono"/>
  <p:tag name="DEBUGINTERACTIVE" val="True"/>
  <p:tag name="ORIGWIDTH" val="194.875"/>
  <p:tag name="PICTUREFILESIZE" val="216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37916</TotalTime>
  <Words>3994</Words>
  <Application>Microsoft Office PowerPoint</Application>
  <PresentationFormat>On-screen Show (4:3)</PresentationFormat>
  <Paragraphs>2764</Paragraphs>
  <Slides>78</Slides>
  <Notes>31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9" baseType="lpstr">
      <vt:lpstr>Arial</vt:lpstr>
      <vt:lpstr>Calibri</vt:lpstr>
      <vt:lpstr>Futura Bk BT</vt:lpstr>
      <vt:lpstr>Times</vt:lpstr>
      <vt:lpstr>Courier New</vt:lpstr>
      <vt:lpstr>Courier</vt:lpstr>
      <vt:lpstr>Tahoma</vt:lpstr>
      <vt:lpstr>Symbol</vt:lpstr>
      <vt:lpstr>Office Theme</vt:lpstr>
      <vt:lpstr>Microsoft Equation 3.0</vt:lpstr>
      <vt:lpstr>Microsoft Photo Editor 3.0 Photo</vt:lpstr>
      <vt:lpstr>Pixels and Image Filtering</vt:lpstr>
      <vt:lpstr>Today’s Class: Pixels and Linear Filters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A photon’s life choices</vt:lpstr>
      <vt:lpstr>Surface orientation and light intensity</vt:lpstr>
      <vt:lpstr>Perception of Intensity</vt:lpstr>
      <vt:lpstr>Perception of Intensity</vt:lpstr>
      <vt:lpstr>Image Formation</vt:lpstr>
      <vt:lpstr>Digital camera</vt:lpstr>
      <vt:lpstr>Sensor Array</vt:lpstr>
      <vt:lpstr>The raster image (pixel matrix)</vt:lpstr>
      <vt:lpstr>The raster image (pixel matrix)</vt:lpstr>
      <vt:lpstr>Digital Color Images</vt:lpstr>
      <vt:lpstr>Color Image</vt:lpstr>
      <vt:lpstr>Images in Matlab</vt:lpstr>
      <vt:lpstr>Color spaces</vt:lpstr>
      <vt:lpstr>Color spaces: RGB</vt:lpstr>
      <vt:lpstr>Color spaces: HSV</vt:lpstr>
      <vt:lpstr>Color spaces: YCbCr</vt:lpstr>
      <vt:lpstr>Color spaces: L*a*b*</vt:lpstr>
      <vt:lpstr>If you had to choose, would you rather go without luminance or chrominance?</vt:lpstr>
      <vt:lpstr>If you had to choose, would you rather go without luminance or chrominance?</vt:lpstr>
      <vt:lpstr>Most information in intensity</vt:lpstr>
      <vt:lpstr>Most information in intensity</vt:lpstr>
      <vt:lpstr>Most information in intensity</vt:lpstr>
      <vt:lpstr>Back to grayscale intensity</vt:lpstr>
      <vt:lpstr>Next three classes: three views of filtering</vt:lpstr>
      <vt:lpstr>Image filtering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One more on board…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Other filters</vt:lpstr>
      <vt:lpstr>Other filters</vt:lpstr>
      <vt:lpstr>How could we synthesize motion blur?</vt:lpstr>
      <vt:lpstr>Filtering vs. Convolution</vt:lpstr>
      <vt:lpstr>Key properties of linear filters</vt:lpstr>
      <vt:lpstr>More properties</vt:lpstr>
      <vt:lpstr>Slide 62</vt:lpstr>
      <vt:lpstr>Slide 63</vt:lpstr>
      <vt:lpstr>Slide 64</vt:lpstr>
      <vt:lpstr>Gaussian filters</vt:lpstr>
      <vt:lpstr>Separability of the Gaussian filter</vt:lpstr>
      <vt:lpstr>Separability example</vt:lpstr>
      <vt:lpstr>Separability</vt:lpstr>
      <vt:lpstr>Some practical matters</vt:lpstr>
      <vt:lpstr>Practical matters</vt:lpstr>
      <vt:lpstr>Practical matters</vt:lpstr>
      <vt:lpstr>Practical matters</vt:lpstr>
      <vt:lpstr>Practical matters</vt:lpstr>
      <vt:lpstr>Project 1: Hybrid Images</vt:lpstr>
      <vt:lpstr>Take-home messages</vt:lpstr>
      <vt:lpstr>Practice questions</vt:lpstr>
      <vt:lpstr>Practice questions</vt:lpstr>
      <vt:lpstr>Next class: Thinking in Frequency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108</cp:revision>
  <dcterms:created xsi:type="dcterms:W3CDTF">2009-12-16T02:55:56Z</dcterms:created>
  <dcterms:modified xsi:type="dcterms:W3CDTF">2011-02-01T18:52:30Z</dcterms:modified>
</cp:coreProperties>
</file>