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358" r:id="rId3"/>
    <p:sldId id="357" r:id="rId4"/>
    <p:sldId id="378" r:id="rId5"/>
    <p:sldId id="379" r:id="rId6"/>
    <p:sldId id="380" r:id="rId7"/>
    <p:sldId id="381" r:id="rId8"/>
    <p:sldId id="382" r:id="rId9"/>
    <p:sldId id="383" r:id="rId10"/>
    <p:sldId id="466" r:id="rId11"/>
    <p:sldId id="384" r:id="rId12"/>
    <p:sldId id="386" r:id="rId13"/>
    <p:sldId id="387" r:id="rId14"/>
    <p:sldId id="388" r:id="rId15"/>
    <p:sldId id="389" r:id="rId16"/>
    <p:sldId id="390" r:id="rId17"/>
    <p:sldId id="391" r:id="rId18"/>
    <p:sldId id="393" r:id="rId19"/>
    <p:sldId id="394" r:id="rId20"/>
    <p:sldId id="395" r:id="rId21"/>
    <p:sldId id="396" r:id="rId22"/>
    <p:sldId id="397" r:id="rId23"/>
    <p:sldId id="398" r:id="rId24"/>
    <p:sldId id="400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417" r:id="rId41"/>
    <p:sldId id="418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41" r:id="rId53"/>
    <p:sldId id="442" r:id="rId54"/>
    <p:sldId id="432" r:id="rId55"/>
    <p:sldId id="455" r:id="rId56"/>
    <p:sldId id="456" r:id="rId57"/>
    <p:sldId id="457" r:id="rId58"/>
    <p:sldId id="458" r:id="rId59"/>
    <p:sldId id="459" r:id="rId60"/>
    <p:sldId id="460" r:id="rId61"/>
    <p:sldId id="461" r:id="rId62"/>
    <p:sldId id="462" r:id="rId63"/>
    <p:sldId id="463" r:id="rId64"/>
    <p:sldId id="464" r:id="rId65"/>
    <p:sldId id="465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48" d="100"/>
          <a:sy n="48" d="100"/>
        </p:scale>
        <p:origin x="-9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1.xml"/><Relationship Id="rId2" Type="http://schemas.openxmlformats.org/officeDocument/2006/relationships/slide" Target="slides/slide58.xml"/><Relationship Id="rId1" Type="http://schemas.openxmlformats.org/officeDocument/2006/relationships/slide" Target="slides/slide7.xml"/><Relationship Id="rId4" Type="http://schemas.openxmlformats.org/officeDocument/2006/relationships/slide" Target="slides/slide6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3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8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5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60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1/17/2011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1FD7F7-1920-4805-BDF5-F51AE1E0D4E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Q: How does this transform the image?  A: It gets inverted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can use homogeneous coordinates to write camera matrix in linear form.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85BA8-9F1F-4674-99F0-23342E48228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58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that the retina is curved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 smtClean="0"/>
              <a:t> Parallel</a:t>
            </a:r>
            <a:r>
              <a:rPr lang="en-US" baseline="0" dirty="0" smtClean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D85-CBA6-4C0A-A35C-88763F7F285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Where are</a:t>
            </a:r>
            <a:r>
              <a:rPr lang="en-US" baseline="0" dirty="0" smtClean="0"/>
              <a:t> the vanishing points?  </a:t>
            </a:r>
            <a:r>
              <a:rPr lang="en-US" dirty="0" smtClean="0"/>
              <a:t>Do buildings on left and buildings on right have the same vanishing line?  Which way is the camera tilted?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8638E-C80E-4AA9-92A2-C0018B9C13E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FB7921-4F14-45E1-B6B7-A1743120262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1/17/2011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1/17/2011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1/17/2011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1/17/2011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1/17/2011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1/17/2011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1/17/2011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1/17/2011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1/17/2011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1/17/2011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1/17/2011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.xml"/><Relationship Id="rId7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4.xml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Hoiem\Videos\kevin_bouncy_ball_hd.wmv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6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8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20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23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oleObject" Target="../embeddings/oleObject2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5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4.png"/><Relationship Id="rId4" Type="http://schemas.openxmlformats.org/officeDocument/2006/relationships/oleObject" Target="../embeddings/oleObject32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openxmlformats.org/officeDocument/2006/relationships/image" Target="../media/image61.wm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notesSlide" Target="../notesSlides/notesSlide14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63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youtube.com/watch?v=Y48R6-iIYH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ocal_length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Y48R6-iIYHs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1.png"/><Relationship Id="rId5" Type="http://schemas.openxmlformats.org/officeDocument/2006/relationships/oleObject" Target="../embeddings/oleObject36.bin"/><Relationship Id="rId4" Type="http://schemas.openxmlformats.org/officeDocument/2006/relationships/oleObject" Target="../embeddings/oleObject3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Projective Geometry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Camera </a:t>
            </a:r>
            <a:r>
              <a:rPr lang="en-US" dirty="0" smtClean="0"/>
              <a:t>Models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438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8061325" y="0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01/20/11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dirty="0" smtClean="0"/>
              <a:t>Camera </a:t>
            </a:r>
            <a:r>
              <a:rPr lang="en-US" dirty="0" err="1" smtClean="0"/>
              <a:t>Obscura</a:t>
            </a:r>
            <a:r>
              <a:rPr lang="en-US" dirty="0" smtClean="0"/>
              <a:t> used for Tracing</a:t>
            </a:r>
            <a:endParaRPr lang="en-US" dirty="0" smtClean="0"/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587500" y="1438275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76400" y="5715000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Palatino Linotype" pitchFamily="18" charset="0"/>
              </a:rPr>
              <a:t>Lens Based Camera </a:t>
            </a:r>
            <a:r>
              <a:rPr lang="en-US" sz="2800" dirty="0" err="1">
                <a:latin typeface="Palatino Linotype" pitchFamily="18" charset="0"/>
              </a:rPr>
              <a:t>Obscura</a:t>
            </a:r>
            <a:r>
              <a:rPr lang="en-US" sz="2800" dirty="0">
                <a:latin typeface="Palatino Linotype" pitchFamily="18" charset="0"/>
              </a:rPr>
              <a:t>, 1568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First Photograph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3962400" cy="990600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 smtClean="0"/>
              <a:t>	Oldest </a:t>
            </a:r>
            <a:r>
              <a:rPr lang="en-US" sz="2400" dirty="0" smtClean="0"/>
              <a:t>surviving </a:t>
            </a:r>
            <a:r>
              <a:rPr lang="en-US" sz="2400" dirty="0" smtClean="0"/>
              <a:t>photograph</a:t>
            </a:r>
            <a:endParaRPr lang="en-US" sz="2400" dirty="0" smtClean="0"/>
          </a:p>
          <a:p>
            <a:pPr lvl="1" eaLnBrk="1" hangingPunct="1"/>
            <a:r>
              <a:rPr lang="en-US" sz="2000" dirty="0" smtClean="0"/>
              <a:t>Took 8 hours on pewter plate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Joseph Niepce,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Niepce</a:t>
            </a:r>
            <a:r>
              <a:rPr lang="en-US" dirty="0" smtClean="0"/>
              <a:t> later teamed up with Daguerre, who eventually created </a:t>
            </a:r>
            <a:r>
              <a:rPr lang="en-US" dirty="0" err="1" smtClean="0"/>
              <a:t>Daguerrotypes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 smtClean="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pic>
        <p:nvPicPr>
          <p:cNvPr id="30723" name="Picture 20" descr="Julian Beever chalk art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859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idewalk art glo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205288" y="54244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57912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572000" y="52578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409701" y="3848100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239294" y="39235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514600" y="32004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Who is taller?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Length is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3" y="15240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8001000" y="3429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35800" y="4343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810500" y="42672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7315200" y="525780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7467600" y="4495800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7772400" y="39624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  <a:p>
            <a:pPr eaLnBrk="1" hangingPunct="1"/>
            <a:r>
              <a:rPr lang="en-US" smtClean="0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276600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4724400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Parallel?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preserved?</a:t>
            </a:r>
          </a:p>
          <a:p>
            <a:pPr eaLnBrk="1" hangingPunct="1"/>
            <a:r>
              <a:rPr lang="en-US" smtClean="0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smtClean="0"/>
              <a:t>	Parallel lines in the world intersect in the image at a “vanishing point”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63" y="2052638"/>
            <a:ext cx="3195637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</a:t>
            </a:r>
            <a:endParaRPr lang="en-US" dirty="0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Office hours</a:t>
            </a:r>
          </a:p>
          <a:p>
            <a:pPr lvl="1"/>
            <a:r>
              <a:rPr lang="en-US" dirty="0" smtClean="0"/>
              <a:t>Derek: Wed 4-5pm + drop by</a:t>
            </a:r>
          </a:p>
          <a:p>
            <a:pPr lvl="1"/>
            <a:r>
              <a:rPr lang="en-US" dirty="0" smtClean="0"/>
              <a:t>Ian: Mon 3-4pm, Thurs 3:30-4:30pm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HW 1: out Monday</a:t>
            </a:r>
            <a:endParaRPr lang="en-US" dirty="0" smtClean="0"/>
          </a:p>
          <a:p>
            <a:pPr lvl="1"/>
            <a:r>
              <a:rPr lang="en-US" dirty="0" smtClean="0"/>
              <a:t>Prob1: </a:t>
            </a:r>
            <a:r>
              <a:rPr lang="en-US" dirty="0" smtClean="0"/>
              <a:t>Geometry, today and Tues</a:t>
            </a:r>
          </a:p>
          <a:p>
            <a:pPr lvl="1"/>
            <a:r>
              <a:rPr lang="en-US" dirty="0" smtClean="0"/>
              <a:t>Prob2</a:t>
            </a:r>
            <a:r>
              <a:rPr lang="en-US" dirty="0" smtClean="0"/>
              <a:t>: </a:t>
            </a:r>
            <a:r>
              <a:rPr lang="en-US" dirty="0" smtClean="0"/>
              <a:t>Lighting, next </a:t>
            </a:r>
            <a:r>
              <a:rPr lang="en-US" dirty="0" smtClean="0"/>
              <a:t>Thurs</a:t>
            </a:r>
          </a:p>
          <a:p>
            <a:pPr lvl="1"/>
            <a:r>
              <a:rPr lang="en-US" dirty="0" smtClean="0"/>
              <a:t>Prob3: </a:t>
            </a:r>
            <a:r>
              <a:rPr lang="en-US" dirty="0" smtClean="0"/>
              <a:t>Filters, following week</a:t>
            </a:r>
          </a:p>
          <a:p>
            <a:endParaRPr lang="en-US" dirty="0" smtClean="0"/>
          </a:p>
          <a:p>
            <a:r>
              <a:rPr lang="en-US" dirty="0" smtClean="0"/>
              <a:t>Next </a:t>
            </a:r>
            <a:r>
              <a:rPr lang="en-US" dirty="0" smtClean="0"/>
              <a:t>Thurs: I’m out, David Forsyth will cover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90600" y="2895600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771900" y="3771900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4464050" y="2590800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3048000" y="2525713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libri" pitchFamily="34" charset="0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57400" y="2895600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6437313" y="2576513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6553200" y="24384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914400" y="28956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Vanishing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p:oleObj spid="_x0000_s92162" name="Photo Editor Photo" r:id="rId4" imgW="9752381" imgH="7314286" progId="">
              <p:embed/>
            </p:oleObj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1057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1058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points and lines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93420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Note on estimating vanishing points</a:t>
            </a:r>
          </a:p>
        </p:txBody>
      </p:sp>
      <p:grpSp>
        <p:nvGrpSpPr>
          <p:cNvPr id="2" name="Group 29"/>
          <p:cNvGrpSpPr>
            <a:grpSpLocks noChangeAspect="1"/>
          </p:cNvGrpSpPr>
          <p:nvPr/>
        </p:nvGrpSpPr>
        <p:grpSpPr bwMode="auto">
          <a:xfrm>
            <a:off x="1905000" y="1143000"/>
            <a:ext cx="5486400" cy="4075113"/>
            <a:chOff x="1143000" y="1143000"/>
            <a:chExt cx="7239000" cy="5376863"/>
          </a:xfrm>
        </p:grpSpPr>
        <p:pic>
          <p:nvPicPr>
            <p:cNvPr id="4096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1143000"/>
              <a:ext cx="6934200" cy="537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734043" y="1980844"/>
              <a:ext cx="4647957" cy="37346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2970565" y="1676070"/>
              <a:ext cx="5106658" cy="41913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2209161" y="4724782"/>
              <a:ext cx="5867025" cy="114365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 flipV="1">
              <a:off x="2896196" y="4037750"/>
              <a:ext cx="5257491" cy="16002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38200" y="5334000"/>
            <a:ext cx="7699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Use multiple lines for better accuracy</a:t>
            </a:r>
          </a:p>
          <a:p>
            <a:r>
              <a:rPr lang="en-US"/>
              <a:t>	… but lines will not intersect at exactly the same point in practice</a:t>
            </a:r>
          </a:p>
          <a:p>
            <a:r>
              <a:rPr lang="en-US"/>
              <a:t>One solution: take mean of intersecting pairs</a:t>
            </a:r>
          </a:p>
          <a:p>
            <a:r>
              <a:rPr lang="en-US"/>
              <a:t>	… bad idea!</a:t>
            </a:r>
          </a:p>
          <a:p>
            <a:r>
              <a:rPr lang="en-US"/>
              <a:t>Instead, minimize angular differences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objects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54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smtClean="0"/>
              <a:t>Projection: world coordinates</a:t>
            </a:r>
            <a:r>
              <a:rPr lang="en-US" sz="3200" smtClean="0">
                <a:sym typeface="Wingdings" pitchFamily="2" charset="2"/>
              </a:rPr>
              <a:t>image coordinates</a:t>
            </a:r>
            <a:endParaRPr lang="en-US" sz="3200" smtClean="0"/>
          </a:p>
        </p:txBody>
      </p:sp>
      <p:grpSp>
        <p:nvGrpSpPr>
          <p:cNvPr id="2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p:oleObj spid="_x0000_s93186" name="Equation" r:id="rId3" imgW="558720" imgH="698400" progId="Equation.3">
                <p:embed/>
              </p:oleObj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p:oleObj spid="_x0000_s93187" name="Equation" r:id="rId4" imgW="495000" imgH="469800" progId="Equation.3">
                <p:embed/>
              </p:oleObj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 smtClean="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1447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to </a:t>
            </a:r>
            <a:r>
              <a:rPr lang="en-US" sz="2400" i="1"/>
              <a:t>homogeneous</a:t>
            </a:r>
            <a:r>
              <a:rPr lang="en-US" sz="2400"/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1524000" y="3717925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5105400" y="3706813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1371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</a:t>
            </a:r>
            <a:r>
              <a:rPr lang="en-US" sz="2400" i="1"/>
              <a:t>from</a:t>
            </a:r>
            <a:r>
              <a:rPr lang="en-US" sz="2400"/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4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5850" y="5235575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0175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Invariant to scaling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81200" y="2286000"/>
          <a:ext cx="4217988" cy="1803400"/>
        </p:xfrm>
        <a:graphic>
          <a:graphicData uri="http://schemas.openxmlformats.org/presentationml/2006/ole">
            <p:oleObj spid="_x0000_s94210" name="Equation" r:id="rId4" imgW="1663560" imgH="711000" progId="Equation.3">
              <p:embed/>
            </p:oleObj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1447800" y="4038600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4267200" y="4038600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Cartesian </a:t>
            </a:r>
            <a:r>
              <a:rPr lang="en-US" sz="2400" dirty="0">
                <a:latin typeface="Calibri" pitchFamily="34" charset="0"/>
              </a:rPr>
              <a:t>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smtClean="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457200" y="1493838"/>
            <a:ext cx="8229600" cy="5135562"/>
          </a:xfrm>
        </p:spPr>
        <p:txBody>
          <a:bodyPr/>
          <a:lstStyle/>
          <a:p>
            <a:pPr eaLnBrk="1" hangingPunct="1"/>
            <a:r>
              <a:rPr lang="en-US" smtClean="0"/>
              <a:t>Line equation:  ax + by + c = 0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Append 1 to pixel coordinate to get homogeneous coordinate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Line given by cross product of two points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Intersection of two lines given by cross product of the lines</a:t>
            </a:r>
          </a:p>
          <a:p>
            <a:pPr eaLnBrk="1" hangingPunct="1"/>
            <a:endParaRPr lang="en-US" b="1" smtClean="0"/>
          </a:p>
          <a:p>
            <a:pPr eaLnBrk="1" hangingPunct="1"/>
            <a:endParaRPr lang="en-US" b="1" smtClean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010400" y="2689225"/>
          <a:ext cx="1341438" cy="1633538"/>
        </p:xfrm>
        <a:graphic>
          <a:graphicData uri="http://schemas.openxmlformats.org/presentationml/2006/ole">
            <p:oleObj spid="_x0000_s95234" name="Equation" r:id="rId3" imgW="583920" imgH="711000" progId="Equation.3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629400" y="4856163"/>
          <a:ext cx="2070100" cy="533400"/>
        </p:xfrm>
        <a:graphic>
          <a:graphicData uri="http://schemas.openxmlformats.org/presentationml/2006/ole">
            <p:oleObj spid="_x0000_s95235" name="Equation" r:id="rId4" imgW="901440" imgH="241200" progId="Equation.3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6324600" y="6151563"/>
          <a:ext cx="2303463" cy="554037"/>
        </p:xfrm>
        <a:graphic>
          <a:graphicData uri="http://schemas.openxmlformats.org/presentationml/2006/ole">
            <p:oleObj spid="_x0000_s95236" name="Equation" r:id="rId5" imgW="1002960" imgH="241200" progId="Equation.3">
              <p:embed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6707188" y="1046163"/>
          <a:ext cx="1631950" cy="1633537"/>
        </p:xfrm>
        <a:graphic>
          <a:graphicData uri="http://schemas.openxmlformats.org/presentationml/2006/ole">
            <p:oleObj spid="_x0000_s95237" name="Equation" r:id="rId6" imgW="711000" imgH="711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smtClean="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200400" y="37338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05000" y="3581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2743200" y="22098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0" lvl="1"/>
            <a:r>
              <a:rPr lang="en-US" sz="2000" dirty="0"/>
              <a:t>Homogeneous:  </a:t>
            </a:r>
            <a:r>
              <a:rPr lang="en-US" sz="2000" dirty="0">
                <a:solidFill>
                  <a:schemeClr val="tx2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467600" cy="12192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5791200" y="21336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/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Last class: intro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Overview of vision, examples of state of art</a:t>
            </a:r>
          </a:p>
          <a:p>
            <a:endParaRPr lang="en-US" dirty="0" smtClean="0"/>
          </a:p>
          <a:p>
            <a:r>
              <a:rPr lang="en-US" dirty="0" smtClean="0"/>
              <a:t>Logistics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1122363" y="4267200"/>
          <a:ext cx="2976562" cy="674688"/>
        </p:xfrm>
        <a:graphic>
          <a:graphicData uri="http://schemas.openxmlformats.org/presentationml/2006/ole">
            <p:oleObj spid="_x0000_s96258" name="Equation" r:id="rId4" imgW="952200" imgH="215640" progId="Equation.3">
              <p:embed/>
            </p:oleObj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419600" y="4191000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x</a:t>
            </a:r>
            <a:r>
              <a:rPr lang="en-US" dirty="0" smtClean="0"/>
              <a:t>: </a:t>
            </a:r>
            <a:r>
              <a:rPr lang="en-US" dirty="0"/>
              <a:t>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 smtClean="0"/>
              <a:t>X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2954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7696200" y="1219200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7162800" y="24384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7696200" y="24384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7696200" y="26670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7620000" y="24987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934200" y="29718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8001000" y="20574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7772400" y="11430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4267200" y="13589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5181600" y="990600"/>
            <a:ext cx="4968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R,T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Interlude: when have I used this stuff?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Object Recognition (CVPR 2006)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Single-view reconstruction (SIGGRAPH 2005)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09800"/>
            <a:ext cx="60499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Getting spatial layout in indoor scenes (ICCV 2009)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85344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Inserting photographed objects into images (SIGGRAPH 2007)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1981200" y="541020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Original</a:t>
            </a:r>
          </a:p>
        </p:txBody>
      </p:sp>
      <p:sp>
        <p:nvSpPr>
          <p:cNvPr id="52231" name="TextBox 6"/>
          <p:cNvSpPr txBox="1">
            <a:spLocks noChangeArrowheads="1"/>
          </p:cNvSpPr>
          <p:nvPr/>
        </p:nvSpPr>
        <p:spPr bwMode="auto">
          <a:xfrm>
            <a:off x="6019800" y="54102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Created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Inserting synthetic objects into </a:t>
            </a:r>
            <a:r>
              <a:rPr lang="en-US" dirty="0" smtClean="0"/>
              <a:t>images</a:t>
            </a:r>
            <a:endParaRPr lang="en-US" dirty="0" smtClean="0"/>
          </a:p>
        </p:txBody>
      </p:sp>
      <p:pic>
        <p:nvPicPr>
          <p:cNvPr id="7" name="kevin_bouncy_ball_h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" y="1714747"/>
            <a:ext cx="9143999" cy="5143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Model</a:t>
            </a:r>
            <a:endParaRPr lang="en-US" dirty="0"/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/>
        </p:nvGraphicFramePr>
        <p:xfrm>
          <a:off x="1219200" y="5456237"/>
          <a:ext cx="2936875" cy="674688"/>
        </p:xfrm>
        <a:graphic>
          <a:graphicData uri="http://schemas.openxmlformats.org/presentationml/2006/ole">
            <p:oleObj spid="_x0000_s97282" name="Equation" r:id="rId3" imgW="939600" imgH="215640" progId="Equation.3">
              <p:embed/>
            </p:oleObj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4495800" y="5380037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x</a:t>
            </a:r>
            <a:r>
              <a:rPr lang="en-US" dirty="0"/>
              <a:t>: 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/>
              <a:t>X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World Coordinates: (X,Y,Z,1)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066800" y="5410200"/>
          <a:ext cx="2817813" cy="674688"/>
        </p:xfrm>
        <a:graphic>
          <a:graphicData uri="http://schemas.openxmlformats.org/presentationml/2006/ole">
            <p:oleObj spid="_x0000_s98306" name="Equation" r:id="rId4" imgW="901440" imgH="215640" progId="Equation.3">
              <p:embed/>
            </p:oleObj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500563" y="4711700"/>
          <a:ext cx="3516312" cy="1976438"/>
        </p:xfrm>
        <a:graphic>
          <a:graphicData uri="http://schemas.openxmlformats.org/presentationml/2006/ole">
            <p:oleObj spid="_x0000_s98307" name="Equation" r:id="rId5" imgW="1650960" imgH="927000" progId="Equation.3">
              <p:embed/>
            </p:oleObj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12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0" y="32766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038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known optical center</a:t>
            </a:r>
            <a:endParaRPr lang="en-US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p:oleObj spid="_x0000_s99330" name="Equation" r:id="rId3" imgW="901440" imgH="215640" progId="Equation.3">
              <p:embed/>
            </p:oleObj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4645025" y="3111500"/>
          <a:ext cx="3654425" cy="1976438"/>
        </p:xfrm>
        <a:graphic>
          <a:graphicData uri="http://schemas.openxmlformats.org/presentationml/2006/ole">
            <p:oleObj spid="_x0000_s99331" name="Equation" r:id="rId4" imgW="1714320" imgH="927000" progId="Equation.3">
              <p:embed/>
            </p:oleObj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807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1148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Next two classes: Single-view Geometry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focal length of the camera?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p:oleObj spid="_x0000_s100354" name="Equation" r:id="rId3" imgW="901440" imgH="215640" progId="Equation.3">
              <p:embed/>
            </p:oleObj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4618038" y="3073400"/>
          <a:ext cx="3652837" cy="1976438"/>
        </p:xfrm>
        <a:graphic>
          <a:graphicData uri="http://schemas.openxmlformats.org/presentationml/2006/ole">
            <p:oleObj spid="_x0000_s100355" name="Equation" r:id="rId4" imgW="1714320" imgH="927000" progId="Equation.3">
              <p:embed/>
            </p:oleObj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748250" y="335280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038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non-skewed pixels</a:t>
            </a:r>
            <a:endParaRPr lang="en-US" dirty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p:oleObj spid="_x0000_s101378" name="Equation" r:id="rId3" imgW="901440" imgH="215640" progId="Equation.3">
              <p:embed/>
            </p:oleObj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4643438" y="3111500"/>
          <a:ext cx="3654425" cy="1976438"/>
        </p:xfrm>
        <a:graphic>
          <a:graphicData uri="http://schemas.openxmlformats.org/presentationml/2006/ole">
            <p:oleObj spid="_x0000_s101379" name="Equation" r:id="rId4" imgW="1714320" imgH="927000" progId="Equation.3">
              <p:embed/>
            </p:oleObj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5748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295400" y="6488113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Note: different books use different notation for parameters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315200" y="22098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705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315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315200" y="36576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239000" y="34893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553200" y="39624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620000" y="30480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391400" y="2133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581400" y="34258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5943600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043863" y="17494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772400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304800" y="3810000"/>
          <a:ext cx="2778125" cy="674688"/>
        </p:xfrm>
        <a:graphic>
          <a:graphicData uri="http://schemas.openxmlformats.org/presentationml/2006/ole">
            <p:oleObj spid="_x0000_s102402" name="Equation" r:id="rId3" imgW="888840" imgH="215640" progId="Equation.3">
              <p:embed/>
            </p:oleObj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3930650" y="3111500"/>
          <a:ext cx="5084763" cy="1976438"/>
        </p:xfrm>
        <a:graphic>
          <a:graphicData uri="http://schemas.openxmlformats.org/presentationml/2006/ole">
            <p:oleObj spid="_x0000_s102403" name="Equation" r:id="rId4" imgW="2387520" imgH="927000" progId="Equation.3">
              <p:embed/>
            </p:oleObj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3276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533400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/>
              <a:t>Rotation around the coordinate axes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4038600" y="2276475"/>
          <a:ext cx="3470275" cy="4048125"/>
        </p:xfrm>
        <a:graphic>
          <a:graphicData uri="http://schemas.openxmlformats.org/presentationml/2006/ole">
            <p:oleObj spid="_x0000_s103426" name="Equation" r:id="rId3" imgW="1828800" imgH="2133360" progId="Equation.3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98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2590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330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441325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p:oleObj spid="_x0000_s104450" name="Equation" r:id="rId3" imgW="939600" imgH="215640" progId="Equation.3">
              <p:embed/>
            </p:oleObj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1747838" y="3568700"/>
          <a:ext cx="5518150" cy="1976438"/>
        </p:xfrm>
        <a:graphic>
          <a:graphicData uri="http://schemas.openxmlformats.org/presentationml/2006/ole">
            <p:oleObj spid="_x0000_s104451" name="Equation" r:id="rId4" imgW="2590560" imgH="927000" progId="Equation.3">
              <p:embed/>
            </p:oleObj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p:oleObj spid="_x0000_s105474" name="Equation" r:id="rId4" imgW="939600" imgH="215640" progId="Equation.3">
              <p:embed/>
            </p:oleObj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3568700"/>
          <a:ext cx="5516563" cy="1976438"/>
        </p:xfrm>
        <a:graphic>
          <a:graphicData uri="http://schemas.openxmlformats.org/presentationml/2006/ole">
            <p:oleObj spid="_x0000_s105475" name="Equation" r:id="rId5" imgW="2590560" imgH="927000" progId="Equation.3">
              <p:embed/>
            </p:oleObj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276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257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Vanishing Point = Projection from Infinity</a:t>
            </a:r>
            <a:endParaRPr lang="en-US" dirty="0"/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/>
        </p:nvGraphicFramePr>
        <p:xfrm>
          <a:off x="685800" y="1143000"/>
          <a:ext cx="8001000" cy="2607469"/>
        </p:xfrm>
        <a:graphic>
          <a:graphicData uri="http://schemas.openxmlformats.org/presentationml/2006/ole">
            <p:oleObj spid="_x0000_s106498" name="Equation" r:id="rId3" imgW="2844720" imgH="927000" progId="Equation.3">
              <p:embed/>
            </p:oleObj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/>
        </p:nvGraphicFramePr>
        <p:xfrm>
          <a:off x="1855788" y="4419600"/>
          <a:ext cx="3730625" cy="1489075"/>
        </p:xfrm>
        <a:graphic>
          <a:graphicData uri="http://schemas.openxmlformats.org/presentationml/2006/ole">
            <p:oleObj spid="_x0000_s106499" name="Equation" r:id="rId4" imgW="1752480" imgH="698400" progId="Equation.3">
              <p:embed/>
            </p:oleObj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/>
        </p:nvGraphicFramePr>
        <p:xfrm>
          <a:off x="5943600" y="4191000"/>
          <a:ext cx="1649412" cy="920750"/>
        </p:xfrm>
        <a:graphic>
          <a:graphicData uri="http://schemas.openxmlformats.org/presentationml/2006/ole">
            <p:oleObj spid="_x0000_s106500" name="Equation" r:id="rId5" imgW="774360" imgH="431640" progId="Equation.3">
              <p:embed/>
            </p:oleObj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/>
        </p:nvGraphicFramePr>
        <p:xfrm>
          <a:off x="5943600" y="5334000"/>
          <a:ext cx="1622425" cy="920750"/>
        </p:xfrm>
        <a:graphic>
          <a:graphicData uri="http://schemas.openxmlformats.org/presentationml/2006/ole">
            <p:oleObj spid="_x0000_s106501" name="Equation" r:id="rId6" imgW="761760" imgH="43164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Distance from the COP to the image plane is infinite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“parallel projection”</a:t>
            </a:r>
          </a:p>
          <a:p>
            <a:pPr lvl="1" eaLnBrk="1" hangingPunct="1"/>
            <a:r>
              <a:rPr lang="en-US" sz="2400" dirty="0" smtClean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302250" y="4406900"/>
          <a:ext cx="3379788" cy="1976438"/>
        </p:xfrm>
        <a:graphic>
          <a:graphicData uri="http://schemas.openxmlformats.org/presentationml/2006/ole">
            <p:oleObj spid="_x0000_s107522" name="Equation" r:id="rId3" imgW="1587240" imgH="927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Object dimensions are small compared to distance to camera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“weak perspective”</a:t>
            </a:r>
          </a:p>
          <a:p>
            <a:pPr lvl="1" eaLnBrk="1" hangingPunct="1"/>
            <a:r>
              <a:rPr lang="en-US" sz="2400" dirty="0" smtClean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233988" y="4406900"/>
          <a:ext cx="3516312" cy="1976438"/>
        </p:xfrm>
        <a:graphic>
          <a:graphicData uri="http://schemas.openxmlformats.org/presentationml/2006/ole">
            <p:oleObj spid="_x0000_s108546" name="Equation" r:id="rId3" imgW="1650960" imgH="927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Today’s class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en-US" dirty="0" smtClean="0"/>
              <a:t>	Mapping between image and world coordinates</a:t>
            </a:r>
          </a:p>
          <a:p>
            <a:pPr lvl="1" eaLnBrk="1" hangingPunct="1">
              <a:defRPr/>
            </a:pPr>
            <a:r>
              <a:rPr lang="en-US" dirty="0" smtClean="0"/>
              <a:t>Pinhole camera model</a:t>
            </a:r>
          </a:p>
          <a:p>
            <a:pPr lvl="1" eaLnBrk="1" hangingPunct="1">
              <a:defRPr/>
            </a:pPr>
            <a:r>
              <a:rPr lang="en-US" dirty="0" smtClean="0"/>
              <a:t>Projective geometry</a:t>
            </a:r>
          </a:p>
          <a:p>
            <a:pPr lvl="2" eaLnBrk="1" hangingPunct="1">
              <a:defRPr/>
            </a:pPr>
            <a:r>
              <a:rPr lang="en-US" dirty="0" smtClean="0"/>
              <a:t>Vanishing points and lines</a:t>
            </a:r>
          </a:p>
          <a:p>
            <a:pPr lvl="1" eaLnBrk="1" hangingPunct="1">
              <a:defRPr/>
            </a:pPr>
            <a:r>
              <a:rPr lang="en-US" dirty="0" smtClean="0"/>
              <a:t>Projection matrix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/>
              <a:t>Suppose we have two 3D cubes on the ground facing the viewer, one near, one far.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What would they look like in perspective?</a:t>
            </a: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What would they look like in weak perspective? 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4146" name="Picture 2" descr="http://rememberwhen.gazettelive.co.uk/station%20road%20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124200"/>
            <a:ext cx="5143500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24134" y="6581001"/>
            <a:ext cx="2319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 credit: GazetteLive.co.uk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67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7463" y="6596063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Image from Martin </a:t>
            </a:r>
            <a:r>
              <a:rPr lang="en-US" sz="1050" dirty="0" err="1"/>
              <a:t>Habbecke</a:t>
            </a:r>
            <a:endParaRPr lang="en-US" sz="1050" dirty="0"/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019800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Corrected Barrel Distortion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143000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Pinhole camera model and camera projection </a:t>
            </a:r>
            <a:r>
              <a:rPr lang="en-US" sz="3200" dirty="0" smtClean="0">
                <a:latin typeface="+mn-lt"/>
              </a:rPr>
              <a:t>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 smtClean="0">
                <a:latin typeface="+mn-lt"/>
              </a:rPr>
              <a:t>Homogeneous coordinates</a:t>
            </a: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22813" y="609600"/>
            <a:ext cx="4116387" cy="1862138"/>
            <a:chOff x="-28575" y="1676401"/>
            <a:chExt cx="9296400" cy="4754564"/>
          </a:xfrm>
        </p:grpSpPr>
        <p:graphicFrame>
          <p:nvGraphicFramePr>
            <p:cNvPr id="14339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p:oleObj spid="_x0000_s111619" name="Photo Editor Photo" r:id="rId4" imgW="9752381" imgH="7314286" progId="MSPhotoEd.3">
                <p:embed/>
              </p:oleObj>
            </a:graphicData>
          </a:graphic>
        </p:graphicFrame>
        <p:sp>
          <p:nvSpPr>
            <p:cNvPr id="14345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6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7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8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9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0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1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2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3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4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4374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5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4356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4372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4373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4369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14370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1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4359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0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1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2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3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4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5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4367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4368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5638800" y="4267200"/>
          <a:ext cx="2362200" cy="542925"/>
        </p:xfrm>
        <a:graphic>
          <a:graphicData uri="http://schemas.openxmlformats.org/presentationml/2006/ole">
            <p:oleObj spid="_x0000_s111618" name="Equation" r:id="rId6" imgW="939600" imgH="215640" progId="Equation.3">
              <p:embed/>
            </p:oleObj>
          </a:graphicData>
        </a:graphic>
      </p:graphicFrame>
      <p:pic>
        <p:nvPicPr>
          <p:cNvPr id="41" name="Picture 3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5029200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Next class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Applications </a:t>
            </a:r>
            <a:r>
              <a:rPr lang="en-US" dirty="0" smtClean="0"/>
              <a:t>of camera model and projective geometry</a:t>
            </a:r>
          </a:p>
          <a:p>
            <a:pPr lvl="1" eaLnBrk="1" hangingPunct="1"/>
            <a:r>
              <a:rPr lang="en-US" dirty="0" smtClean="0"/>
              <a:t>Recovering the camera intrinsic and extrinsic parameters from an image</a:t>
            </a:r>
          </a:p>
          <a:p>
            <a:pPr lvl="1" eaLnBrk="1" hangingPunct="1"/>
            <a:r>
              <a:rPr lang="en-US" dirty="0" smtClean="0"/>
              <a:t>Recovering size in the world</a:t>
            </a:r>
          </a:p>
          <a:p>
            <a:pPr lvl="1" eaLnBrk="1" hangingPunct="1"/>
            <a:r>
              <a:rPr lang="en-US" dirty="0" smtClean="0"/>
              <a:t>Projecting from one plane to another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Questions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about focus, aperture, DOF, FOV, etc?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434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A lens focuses parallel rays onto a single focal point</a:t>
            </a:r>
          </a:p>
          <a:p>
            <a:pPr lvl="1" eaLnBrk="1" hangingPunct="1"/>
            <a:r>
              <a:rPr lang="en-US" sz="2400" smtClean="0"/>
              <a:t>focal point at a distance </a:t>
            </a:r>
            <a:r>
              <a:rPr lang="en-US" sz="2400" i="1" smtClean="0"/>
              <a:t>f</a:t>
            </a:r>
            <a:r>
              <a:rPr lang="en-US" sz="2400" smtClean="0"/>
              <a:t> beyond the plane of the lens</a:t>
            </a:r>
          </a:p>
          <a:p>
            <a:pPr lvl="1" eaLnBrk="1" hangingPunct="1"/>
            <a:r>
              <a:rPr lang="en-US" sz="2400" smtClean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9144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534150" y="24860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096000" y="22860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5867400" y="1812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517650" y="280352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581400" y="22098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human eye is a camera</a:t>
            </a:r>
          </a:p>
          <a:p>
            <a:pPr lvl="1"/>
            <a:r>
              <a:rPr lang="en-US" b="1" dirty="0" smtClean="0"/>
              <a:t>Iris</a:t>
            </a:r>
            <a:r>
              <a:rPr lang="en-US" dirty="0" smtClean="0"/>
              <a:t> - </a:t>
            </a:r>
            <a:r>
              <a:rPr lang="en-US" sz="1800" dirty="0" smtClean="0"/>
              <a:t>colored annulus with radial muscles</a:t>
            </a:r>
          </a:p>
          <a:p>
            <a:pPr lvl="1"/>
            <a:r>
              <a:rPr lang="en-US" b="1" dirty="0" smtClean="0"/>
              <a:t>Pupil</a:t>
            </a:r>
            <a:r>
              <a:rPr lang="en-US" dirty="0" smtClean="0"/>
              <a:t> - </a:t>
            </a:r>
            <a:r>
              <a:rPr lang="en-US" sz="1800" dirty="0" smtClean="0"/>
              <a:t>the hole (aperture) whose size is controlled by the iris</a:t>
            </a:r>
          </a:p>
          <a:p>
            <a:pPr lvl="1"/>
            <a:r>
              <a:rPr lang="en-US" sz="1800" dirty="0" smtClean="0"/>
              <a:t>What’s the “film”?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501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6096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>
                <a:latin typeface="Arial" charset="0"/>
              </a:rPr>
              <a:t>photoreceptor cells (rods and cones) in the </a:t>
            </a:r>
            <a:r>
              <a:rPr lang="en-US" sz="1600" b="1">
                <a:latin typeface="Arial" charset="0"/>
              </a:rPr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5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3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21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	Changing the aperture size or focal length affects depth of field</a:t>
            </a:r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4478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99100" y="15240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99100" y="3200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24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1219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81800" y="2590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81800" y="4495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2590800" y="6488113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1750" y="0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Let’s design a camera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Idea 1:  put a piece of film in front of an object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Do we get a reasonable image?</a:t>
            </a:r>
          </a:p>
        </p:txBody>
      </p:sp>
      <p:pic>
        <p:nvPicPr>
          <p:cNvPr id="23556" name="Picture 4" descr="image-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2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932546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</a:t>
            </a:r>
            <a:r>
              <a:rPr lang="en-US" sz="2000" dirty="0" smtClean="0"/>
              <a:t>aperture  </a:t>
            </a:r>
            <a:r>
              <a:rPr lang="en-US" sz="2000" dirty="0"/>
              <a:t>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666888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</a:t>
            </a:r>
            <a:r>
              <a:rPr lang="en-US" sz="2000" dirty="0" smtClean="0"/>
              <a:t>aperture </a:t>
            </a:r>
            <a:r>
              <a:rPr lang="en-US" sz="2000" dirty="0"/>
              <a:t>= large DOF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85088" y="0"/>
            <a:ext cx="1458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from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Relation between field of view and focal length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838200" y="12192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5867400" y="11430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5943600" y="20574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2743200" y="1295400"/>
          <a:ext cx="3148013" cy="1219200"/>
        </p:xfrm>
        <a:graphic>
          <a:graphicData uri="http://schemas.openxmlformats.org/presentationml/2006/ole">
            <p:oleObj spid="_x0000_s192514" name="Equation" r:id="rId3" imgW="952200" imgH="368280" progId="Equation.3">
              <p:embed/>
            </p:oleObj>
          </a:graphicData>
        </a:graphic>
      </p:graphicFrame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590800"/>
            <a:ext cx="6324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 Zoom or “Vertigo Effect”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hlinkClick r:id="rId2"/>
              </a:rPr>
              <a:t>http://www.youtube.com/watch?v=Y48R6-iIYHs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766978" name="Picture 2" descr="http://upload.wikimedia.org/wikipedia/commons/thumb/e/e5/Focal_length.jpg/220px-Focal_leng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81200"/>
            <a:ext cx="2095500" cy="4181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http://en.wikipedia.org/wiki/Focal_length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34290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Zoom in while moving 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2286000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this done?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 zoom (or “Vertigo effect”)</a:t>
            </a:r>
            <a:endParaRPr lang="en-US" dirty="0" smtClean="0"/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>
                <a:hlinkClick r:id="rId3"/>
              </a:rPr>
              <a:t>http://www.youtube.com/watch?v=Y48R6-iIYHs</a:t>
            </a: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15366" name="TextBox 4"/>
          <p:cNvSpPr txBox="1">
            <a:spLocks noChangeArrowheads="1"/>
          </p:cNvSpPr>
          <p:nvPr/>
        </p:nvSpPr>
        <p:spPr bwMode="auto">
          <a:xfrm>
            <a:off x="3886200" y="6019800"/>
            <a:ext cx="396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Distance between object and camera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381500" y="53721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6553200" y="38100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width of object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6019800" y="4040188"/>
            <a:ext cx="533400" cy="227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extBox 5"/>
          <p:cNvSpPr txBox="1">
            <a:spLocks noChangeArrowheads="1"/>
          </p:cNvSpPr>
          <p:nvPr/>
        </p:nvSpPr>
        <p:spPr bwMode="auto">
          <a:xfrm>
            <a:off x="1066800" y="19050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5371" name="TextBox 6"/>
          <p:cNvSpPr txBox="1">
            <a:spLocks noChangeArrowheads="1"/>
          </p:cNvSpPr>
          <p:nvPr/>
        </p:nvSpPr>
        <p:spPr bwMode="auto">
          <a:xfrm>
            <a:off x="6096000" y="18288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5372" name="TextBox 7"/>
          <p:cNvSpPr txBox="1">
            <a:spLocks noChangeArrowheads="1"/>
          </p:cNvSpPr>
          <p:nvPr/>
        </p:nvSpPr>
        <p:spPr bwMode="auto">
          <a:xfrm>
            <a:off x="6172200" y="27432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5362" name="Object 7"/>
          <p:cNvGraphicFramePr>
            <a:graphicFrameLocks noChangeAspect="1"/>
          </p:cNvGraphicFramePr>
          <p:nvPr/>
        </p:nvGraphicFramePr>
        <p:xfrm>
          <a:off x="2825750" y="1981200"/>
          <a:ext cx="3441700" cy="1219200"/>
        </p:xfrm>
        <a:graphic>
          <a:graphicData uri="http://schemas.openxmlformats.org/presentationml/2006/ole">
            <p:oleObj spid="_x0000_s193538" name="Equation" r:id="rId4" imgW="1041120" imgH="368280" progId="Equation.3">
              <p:embed/>
            </p:oleObj>
          </a:graphicData>
        </a:graphic>
      </p:graphicFrame>
      <p:graphicFrame>
        <p:nvGraphicFramePr>
          <p:cNvPr id="15363" name="Object 7"/>
          <p:cNvGraphicFramePr>
            <a:graphicFrameLocks noChangeAspect="1"/>
          </p:cNvGraphicFramePr>
          <p:nvPr/>
        </p:nvGraphicFramePr>
        <p:xfrm>
          <a:off x="2438400" y="4143375"/>
          <a:ext cx="3944938" cy="1092200"/>
        </p:xfrm>
        <a:graphic>
          <a:graphicData uri="http://schemas.openxmlformats.org/presentationml/2006/ole">
            <p:oleObj spid="_x0000_s193539" name="Equation" r:id="rId5" imgW="1193760" imgH="330120" progId="Equation.3">
              <p:embed/>
            </p:oleObj>
          </a:graphicData>
        </a:graphic>
      </p:graphicFrame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38800"/>
            <a:ext cx="299832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1905000"/>
          </a:xfrm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  <a:defRPr/>
            </a:pPr>
            <a:r>
              <a:rPr lang="en-US" dirty="0" smtClean="0"/>
              <a:t>Idea 2: add a barrier to block off most of the rays</a:t>
            </a:r>
          </a:p>
          <a:p>
            <a:pPr lvl="1" eaLnBrk="1" hangingPunct="1">
              <a:defRPr/>
            </a:pPr>
            <a:r>
              <a:rPr lang="en-US" dirty="0" smtClean="0"/>
              <a:t>This reduces blurring</a:t>
            </a:r>
          </a:p>
          <a:p>
            <a:pPr lvl="1" eaLnBrk="1" hangingPunct="1">
              <a:defRPr/>
            </a:pPr>
            <a:r>
              <a:rPr lang="en-US" dirty="0" smtClean="0"/>
              <a:t>The opening known as the </a:t>
            </a:r>
            <a:r>
              <a:rPr lang="en-US" b="1" dirty="0" smtClean="0"/>
              <a:t>aperture</a:t>
            </a:r>
          </a:p>
        </p:txBody>
      </p:sp>
      <p:pic>
        <p:nvPicPr>
          <p:cNvPr id="24580" name="Picture 18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1" name="Line 21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Line 22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3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4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87" name="Line 27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28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Line 29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30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3" name="Oval 31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584" name="Oval 32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3779" name="Rectangle 35"/>
          <p:cNvSpPr>
            <a:spLocks noChangeArrowheads="1"/>
          </p:cNvSpPr>
          <p:nvPr/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0" y="6550025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6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066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429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9200" y="5105400"/>
            <a:ext cx="3656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 = focal length</a:t>
            </a:r>
          </a:p>
          <a:p>
            <a:r>
              <a:rPr lang="en-US" sz="2400"/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First idea: Mo-Ti, China (470BC to 390BC)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First built: Alhacen, Iraq/Egypt (965 to 1039AD)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000375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5791200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57912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21330</TotalTime>
  <Words>1568</Words>
  <Application>Microsoft Office PowerPoint</Application>
  <PresentationFormat>On-screen Show (4:3)</PresentationFormat>
  <Paragraphs>412</Paragraphs>
  <Slides>65</Slides>
  <Notes>16</Notes>
  <HiddenSlides>2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65</vt:i4>
      </vt:variant>
    </vt:vector>
  </HeadingPairs>
  <TitlesOfParts>
    <vt:vector size="80" baseType="lpstr">
      <vt:lpstr>Arial</vt:lpstr>
      <vt:lpstr>Calibri</vt:lpstr>
      <vt:lpstr>EngraversGothic BT Regular</vt:lpstr>
      <vt:lpstr>Tahoma</vt:lpstr>
      <vt:lpstr>Wingdings</vt:lpstr>
      <vt:lpstr>Comic Sans MS</vt:lpstr>
      <vt:lpstr>Symbol</vt:lpstr>
      <vt:lpstr>Helvetica</vt:lpstr>
      <vt:lpstr>Times New Roman</vt:lpstr>
      <vt:lpstr>Myriad Roman</vt:lpstr>
      <vt:lpstr>Office Theme</vt:lpstr>
      <vt:lpstr>Photo Editor Photo</vt:lpstr>
      <vt:lpstr>Equation</vt:lpstr>
      <vt:lpstr>Microsoft Equation 3.0</vt:lpstr>
      <vt:lpstr>Microsoft Photo Editor 3.0 Photo</vt:lpstr>
      <vt:lpstr>Projective Geometry and  Camera Models</vt:lpstr>
      <vt:lpstr>Administrative Stuff</vt:lpstr>
      <vt:lpstr>Last class: intro</vt:lpstr>
      <vt:lpstr>Next two classes: Single-view Geometry</vt:lpstr>
      <vt:lpstr>Today’s class</vt:lpstr>
      <vt:lpstr>Image formation</vt:lpstr>
      <vt:lpstr>Pinhole camera</vt:lpstr>
      <vt:lpstr>Pinhole camera</vt:lpstr>
      <vt:lpstr>Camera obscura: the pre-camera</vt:lpstr>
      <vt:lpstr>Camera Obscura used for Tracing</vt:lpstr>
      <vt:lpstr>First Photograph</vt:lpstr>
      <vt:lpstr>Dimensionality Reduction Machine (3D to 2D)</vt:lpstr>
      <vt:lpstr>Projection can be tricky…</vt:lpstr>
      <vt:lpstr>Projection can be tricky…</vt:lpstr>
      <vt:lpstr>Projective Geometry</vt:lpstr>
      <vt:lpstr>Length is not preserved</vt:lpstr>
      <vt:lpstr>Projective Geometry</vt:lpstr>
      <vt:lpstr>Projective Geometry</vt:lpstr>
      <vt:lpstr>Vanishing points and lines</vt:lpstr>
      <vt:lpstr>Vanishing points and lines</vt:lpstr>
      <vt:lpstr>Vanishing points and lines</vt:lpstr>
      <vt:lpstr>Vanishing points and lines</vt:lpstr>
      <vt:lpstr>Note on estimating vanishing points</vt:lpstr>
      <vt:lpstr>Vanishing objects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Slide 30</vt:lpstr>
      <vt:lpstr>Interlude: 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Pinhole Camera Model</vt:lpstr>
      <vt:lpstr>Slide 38</vt:lpstr>
      <vt:lpstr>Remove assumption: known optical center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Slide 50</vt:lpstr>
      <vt:lpstr>Beyond Pinholes: Radial Distortion</vt:lpstr>
      <vt:lpstr>Things to remember</vt:lpstr>
      <vt:lpstr>Next class</vt:lpstr>
      <vt:lpstr>Questions</vt:lpstr>
      <vt:lpstr>What about focus, aperture, DOF, FOV, etc?</vt:lpstr>
      <vt:lpstr>Adding a lens</vt:lpstr>
      <vt:lpstr>Focal length, aperture, depth of field</vt:lpstr>
      <vt:lpstr>The eye</vt:lpstr>
      <vt:lpstr>Depth of field</vt:lpstr>
      <vt:lpstr>Varying the aperture </vt:lpstr>
      <vt:lpstr>Shrinking the aperture</vt:lpstr>
      <vt:lpstr>Shrinking the aperture</vt:lpstr>
      <vt:lpstr>Relation between field of view and focal length</vt:lpstr>
      <vt:lpstr>Dolly Zoom or “Vertigo Effect”</vt:lpstr>
      <vt:lpstr>Dolly zoom (or “Vertigo effect”)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66</cp:revision>
  <dcterms:created xsi:type="dcterms:W3CDTF">2009-12-16T02:55:56Z</dcterms:created>
  <dcterms:modified xsi:type="dcterms:W3CDTF">2011-01-20T19:03:13Z</dcterms:modified>
</cp:coreProperties>
</file>