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21"/>
  </p:notesMasterIdLst>
  <p:sldIdLst>
    <p:sldId id="256" r:id="rId2"/>
    <p:sldId id="258" r:id="rId3"/>
    <p:sldId id="269" r:id="rId4"/>
    <p:sldId id="259" r:id="rId5"/>
    <p:sldId id="262" r:id="rId6"/>
    <p:sldId id="264" r:id="rId7"/>
    <p:sldId id="270" r:id="rId8"/>
    <p:sldId id="277" r:id="rId9"/>
    <p:sldId id="266" r:id="rId10"/>
    <p:sldId id="271" r:id="rId11"/>
    <p:sldId id="276" r:id="rId12"/>
    <p:sldId id="272" r:id="rId13"/>
    <p:sldId id="267" r:id="rId14"/>
    <p:sldId id="268" r:id="rId15"/>
    <p:sldId id="275" r:id="rId16"/>
    <p:sldId id="260" r:id="rId17"/>
    <p:sldId id="274" r:id="rId18"/>
    <p:sldId id="273"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599"/>
  </p:normalViewPr>
  <p:slideViewPr>
    <p:cSldViewPr snapToGrid="0" snapToObjects="1">
      <p:cViewPr varScale="1">
        <p:scale>
          <a:sx n="81" d="100"/>
          <a:sy n="81" d="100"/>
        </p:scale>
        <p:origin x="208"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775E9-4E2C-D647-A59C-903F13E538D6}" type="datetimeFigureOut">
              <a:rPr lang="en-US" smtClean="0"/>
              <a:t>4/25/16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D7890-87F5-CB40-9D57-98BF2494B4B1}" type="slidenum">
              <a:rPr lang="en-US" smtClean="0"/>
              <a:t>‹#›</a:t>
            </a:fld>
            <a:endParaRPr lang="en-US"/>
          </a:p>
        </p:txBody>
      </p:sp>
    </p:spTree>
    <p:extLst>
      <p:ext uri="{BB962C8B-B14F-4D97-AF65-F5344CB8AC3E}">
        <p14:creationId xmlns:p14="http://schemas.microsoft.com/office/powerpoint/2010/main" val="180396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short list, it’s not actually that short. There is</a:t>
            </a:r>
            <a:r>
              <a:rPr lang="en-US" baseline="0" dirty="0"/>
              <a:t> a report by Reporters Without Borders about enemies of the internet as well as nations that are known to engage in traffic surveillance. Most nations are on that list in different ways</a:t>
            </a:r>
            <a:endParaRPr lang="en-US" dirty="0"/>
          </a:p>
        </p:txBody>
      </p:sp>
      <p:sp>
        <p:nvSpPr>
          <p:cNvPr id="4" name="Slide Number Placeholder 3"/>
          <p:cNvSpPr>
            <a:spLocks noGrp="1"/>
          </p:cNvSpPr>
          <p:nvPr>
            <p:ph type="sldNum" sz="quarter" idx="10"/>
          </p:nvPr>
        </p:nvSpPr>
        <p:spPr/>
        <p:txBody>
          <a:bodyPr/>
          <a:lstStyle/>
          <a:p>
            <a:fld id="{6DDD7890-87F5-CB40-9D57-98BF2494B4B1}" type="slidenum">
              <a:rPr lang="en-US" smtClean="0"/>
              <a:t>2</a:t>
            </a:fld>
            <a:endParaRPr lang="en-US"/>
          </a:p>
        </p:txBody>
      </p:sp>
    </p:spTree>
    <p:extLst>
      <p:ext uri="{BB962C8B-B14F-4D97-AF65-F5344CB8AC3E}">
        <p14:creationId xmlns:p14="http://schemas.microsoft.com/office/powerpoint/2010/main" val="108942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Alibi and Tor are complimentary</a:t>
            </a:r>
          </a:p>
        </p:txBody>
      </p:sp>
      <p:sp>
        <p:nvSpPr>
          <p:cNvPr id="4" name="Slide Number Placeholder 3"/>
          <p:cNvSpPr>
            <a:spLocks noGrp="1"/>
          </p:cNvSpPr>
          <p:nvPr>
            <p:ph type="sldNum" sz="quarter" idx="10"/>
          </p:nvPr>
        </p:nvSpPr>
        <p:spPr/>
        <p:txBody>
          <a:bodyPr/>
          <a:lstStyle/>
          <a:p>
            <a:fld id="{6DDD7890-87F5-CB40-9D57-98BF2494B4B1}" type="slidenum">
              <a:rPr lang="en-US" smtClean="0"/>
              <a:t>4</a:t>
            </a:fld>
            <a:endParaRPr lang="en-US"/>
          </a:p>
        </p:txBody>
      </p:sp>
    </p:spTree>
    <p:extLst>
      <p:ext uri="{BB962C8B-B14F-4D97-AF65-F5344CB8AC3E}">
        <p14:creationId xmlns:p14="http://schemas.microsoft.com/office/powerpoint/2010/main" val="142133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show you hot</a:t>
            </a:r>
            <a:r>
              <a:rPr lang="en-US" baseline="0" dirty="0"/>
              <a:t> to find the relay, let me convince you that once I find it, I will be able to avoid the forbidden region</a:t>
            </a:r>
            <a:endParaRPr lang="en-US" dirty="0"/>
          </a:p>
        </p:txBody>
      </p:sp>
      <p:sp>
        <p:nvSpPr>
          <p:cNvPr id="4" name="Slide Number Placeholder 3"/>
          <p:cNvSpPr>
            <a:spLocks noGrp="1"/>
          </p:cNvSpPr>
          <p:nvPr>
            <p:ph type="sldNum" sz="quarter" idx="10"/>
          </p:nvPr>
        </p:nvSpPr>
        <p:spPr/>
        <p:txBody>
          <a:bodyPr/>
          <a:lstStyle/>
          <a:p>
            <a:fld id="{6DDD7890-87F5-CB40-9D57-98BF2494B4B1}" type="slidenum">
              <a:rPr lang="en-US" smtClean="0"/>
              <a:t>9</a:t>
            </a:fld>
            <a:endParaRPr lang="en-US"/>
          </a:p>
        </p:txBody>
      </p:sp>
    </p:spTree>
    <p:extLst>
      <p:ext uri="{BB962C8B-B14F-4D97-AF65-F5344CB8AC3E}">
        <p14:creationId xmlns:p14="http://schemas.microsoft.com/office/powerpoint/2010/main" val="10393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D7890-87F5-CB40-9D57-98BF2494B4B1}" type="slidenum">
              <a:rPr lang="en-US" smtClean="0"/>
              <a:t>12</a:t>
            </a:fld>
            <a:endParaRPr lang="en-US"/>
          </a:p>
        </p:txBody>
      </p:sp>
    </p:spTree>
    <p:extLst>
      <p:ext uri="{BB962C8B-B14F-4D97-AF65-F5344CB8AC3E}">
        <p14:creationId xmlns:p14="http://schemas.microsoft.com/office/powerpoint/2010/main" val="47153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1EA8B3-7B33-5F4A-A4AC-FB385AECABF0}"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3418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EA8B3-7B33-5F4A-A4AC-FB385AECABF0}"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56779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EA8B3-7B33-5F4A-A4AC-FB385AECABF0}"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FB9DEC-128E-DE46-B77F-A8B77AF5AB1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6100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1EA8B3-7B33-5F4A-A4AC-FB385AECABF0}"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65668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1EA8B3-7B33-5F4A-A4AC-FB385AECABF0}"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FB9DEC-128E-DE46-B77F-A8B77AF5AB1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843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C1EA8B3-7B33-5F4A-A4AC-FB385AECABF0}"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244818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EA8B3-7B33-5F4A-A4AC-FB385AECABF0}"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8907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EA8B3-7B33-5F4A-A4AC-FB385AECABF0}"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23674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EA8B3-7B33-5F4A-A4AC-FB385AECABF0}"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125250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EA8B3-7B33-5F4A-A4AC-FB385AECABF0}"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12531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1EA8B3-7B33-5F4A-A4AC-FB385AECABF0}"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211748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1EA8B3-7B33-5F4A-A4AC-FB385AECABF0}" type="datetimeFigureOut">
              <a:rPr lang="en-US" smtClean="0"/>
              <a:t>4/25/16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44196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1EA8B3-7B33-5F4A-A4AC-FB385AECABF0}" type="datetimeFigureOut">
              <a:rPr lang="en-US" smtClean="0"/>
              <a:t>4/25/16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787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EA8B3-7B33-5F4A-A4AC-FB385AECABF0}" type="datetimeFigureOut">
              <a:rPr lang="en-US" smtClean="0"/>
              <a:t>4/25/16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129542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EA8B3-7B33-5F4A-A4AC-FB385AECABF0}"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107276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EA8B3-7B33-5F4A-A4AC-FB385AECABF0}"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FB9DEC-128E-DE46-B77F-A8B77AF5AB18}" type="slidenum">
              <a:rPr lang="en-US" smtClean="0"/>
              <a:t>‹#›</a:t>
            </a:fld>
            <a:endParaRPr lang="en-US"/>
          </a:p>
        </p:txBody>
      </p:sp>
    </p:spTree>
    <p:extLst>
      <p:ext uri="{BB962C8B-B14F-4D97-AF65-F5344CB8AC3E}">
        <p14:creationId xmlns:p14="http://schemas.microsoft.com/office/powerpoint/2010/main" val="1795885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1EA8B3-7B33-5F4A-A4AC-FB385AECABF0}" type="datetimeFigureOut">
              <a:rPr lang="en-US" smtClean="0"/>
              <a:t>4/25/16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FB9DEC-128E-DE46-B77F-A8B77AF5AB18}" type="slidenum">
              <a:rPr lang="en-US" smtClean="0"/>
              <a:t>‹#›</a:t>
            </a:fld>
            <a:endParaRPr lang="en-US"/>
          </a:p>
        </p:txBody>
      </p:sp>
    </p:spTree>
    <p:extLst>
      <p:ext uri="{BB962C8B-B14F-4D97-AF65-F5344CB8AC3E}">
        <p14:creationId xmlns:p14="http://schemas.microsoft.com/office/powerpoint/2010/main" val="111367297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nferences.sigcomm.org/sigcomm/2015/pdf/papers/p611.pdf" TargetMode="External"/><Relationship Id="rId4" Type="http://schemas.openxmlformats.org/officeDocument/2006/relationships/hyperlink" Target="http://alibi.cs.umd.edu/" TargetMode="External"/><Relationship Id="rId5" Type="http://schemas.openxmlformats.org/officeDocument/2006/relationships/hyperlink" Target="https://firemon-firemon.netdna-ssl.com/wp-content/uploads/2014/11/firewall.lgo_.jpg" TargetMode="External"/><Relationship Id="rId6" Type="http://schemas.openxmlformats.org/officeDocument/2006/relationships/hyperlink" Target="http://archive.cone.informatik.uni-freiburg.de/people/ruehrup/georouting.png" TargetMode="External"/><Relationship Id="rId1" Type="http://schemas.openxmlformats.org/officeDocument/2006/relationships/slideLayout" Target="../slideLayouts/slideLayout2.xml"/><Relationship Id="rId2" Type="http://schemas.openxmlformats.org/officeDocument/2006/relationships/hyperlink" Target="https://en.wikipedia.org/wiki/Internet_censorsh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Alibi Routing</a:t>
            </a:r>
          </a:p>
        </p:txBody>
      </p:sp>
      <p:sp>
        <p:nvSpPr>
          <p:cNvPr id="3" name="Subtitle 2"/>
          <p:cNvSpPr>
            <a:spLocks noGrp="1"/>
          </p:cNvSpPr>
          <p:nvPr>
            <p:ph type="subTitle" idx="1"/>
          </p:nvPr>
        </p:nvSpPr>
        <p:spPr>
          <a:xfrm>
            <a:off x="2589213" y="4777379"/>
            <a:ext cx="8915399" cy="1477647"/>
          </a:xfrm>
        </p:spPr>
        <p:txBody>
          <a:bodyPr>
            <a:normAutofit/>
          </a:bodyPr>
          <a:lstStyle/>
          <a:p>
            <a:r>
              <a:rPr lang="en-US" dirty="0"/>
              <a:t>Dave Levin, </a:t>
            </a:r>
            <a:r>
              <a:rPr lang="en-US" dirty="0" err="1"/>
              <a:t>Youndo</a:t>
            </a:r>
            <a:r>
              <a:rPr lang="en-US" dirty="0"/>
              <a:t> Lee, Luke </a:t>
            </a:r>
            <a:r>
              <a:rPr lang="en-US" dirty="0" err="1"/>
              <a:t>Valenta</a:t>
            </a:r>
            <a:r>
              <a:rPr lang="en-US" dirty="0"/>
              <a:t>, </a:t>
            </a:r>
            <a:r>
              <a:rPr lang="en-US" dirty="0" err="1"/>
              <a:t>Zhihao</a:t>
            </a:r>
            <a:r>
              <a:rPr lang="en-US" dirty="0"/>
              <a:t> Li, Victoria Lai, Cristian </a:t>
            </a:r>
            <a:r>
              <a:rPr lang="en-US" dirty="0" err="1"/>
              <a:t>Lumezanu</a:t>
            </a:r>
            <a:r>
              <a:rPr lang="en-US" dirty="0"/>
              <a:t>, Brendan Rowen, Neil Spring, Bobby </a:t>
            </a:r>
            <a:r>
              <a:rPr lang="en-US" dirty="0" err="1"/>
              <a:t>Bhattacharjee</a:t>
            </a:r>
            <a:endParaRPr lang="en-US" dirty="0"/>
          </a:p>
          <a:p>
            <a:endParaRPr lang="en-US" dirty="0"/>
          </a:p>
          <a:p>
            <a:r>
              <a:rPr lang="en-US" dirty="0"/>
              <a:t>Presented by Kirill </a:t>
            </a:r>
            <a:r>
              <a:rPr lang="en-US" dirty="0" err="1"/>
              <a:t>Varshavskiy</a:t>
            </a:r>
            <a:endParaRPr lang="en-US" dirty="0"/>
          </a:p>
        </p:txBody>
      </p:sp>
    </p:spTree>
    <p:extLst>
      <p:ext uri="{BB962C8B-B14F-4D97-AF65-F5344CB8AC3E}">
        <p14:creationId xmlns:p14="http://schemas.microsoft.com/office/powerpoint/2010/main" val="118066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0343110" y="2785094"/>
            <a:ext cx="1865477" cy="2377992"/>
            <a:chOff x="9881580" y="2076414"/>
            <a:chExt cx="2947181" cy="3756880"/>
          </a:xfrm>
        </p:grpSpPr>
        <p:sp>
          <p:nvSpPr>
            <p:cNvPr id="27" name="Rectangle 26"/>
            <p:cNvSpPr/>
            <p:nvPr/>
          </p:nvSpPr>
          <p:spPr>
            <a:xfrm>
              <a:off x="10960204" y="2076414"/>
              <a:ext cx="1868557" cy="375647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Collate 25"/>
            <p:cNvSpPr/>
            <p:nvPr/>
          </p:nvSpPr>
          <p:spPr>
            <a:xfrm>
              <a:off x="9881580" y="2081892"/>
              <a:ext cx="2151394" cy="3751402"/>
            </a:xfrm>
            <a:prstGeom prst="flowChartCollat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p:txBody>
          <a:bodyPr>
            <a:normAutofit/>
          </a:bodyPr>
          <a:lstStyle/>
          <a:p>
            <a:r>
              <a:rPr lang="en-US" dirty="0"/>
              <a:t>Targeting the target region</a:t>
            </a:r>
          </a:p>
        </p:txBody>
      </p:sp>
      <p:pic>
        <p:nvPicPr>
          <p:cNvPr id="25" name="Content Placeholder 2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1584" y="4639072"/>
            <a:ext cx="4089400" cy="762000"/>
          </a:xfrm>
        </p:spPr>
      </p:pic>
      <p:sp>
        <p:nvSpPr>
          <p:cNvPr id="4" name="Preparation 3"/>
          <p:cNvSpPr/>
          <p:nvPr/>
        </p:nvSpPr>
        <p:spPr>
          <a:xfrm>
            <a:off x="8647044" y="3427254"/>
            <a:ext cx="1325850" cy="106068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90383" y="5813151"/>
            <a:ext cx="225287" cy="2252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Oval 5"/>
          <p:cNvSpPr/>
          <p:nvPr/>
        </p:nvSpPr>
        <p:spPr>
          <a:xfrm>
            <a:off x="9190384" y="1977023"/>
            <a:ext cx="225287" cy="2252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extBox 6"/>
          <p:cNvSpPr txBox="1"/>
          <p:nvPr/>
        </p:nvSpPr>
        <p:spPr>
          <a:xfrm>
            <a:off x="8881484" y="5741128"/>
            <a:ext cx="274434" cy="369332"/>
          </a:xfrm>
          <a:prstGeom prst="rect">
            <a:avLst/>
          </a:prstGeom>
          <a:noFill/>
        </p:spPr>
        <p:txBody>
          <a:bodyPr wrap="none" rtlCol="0">
            <a:spAutoFit/>
          </a:bodyPr>
          <a:lstStyle/>
          <a:p>
            <a:r>
              <a:rPr lang="en-US" dirty="0"/>
              <a:t>s</a:t>
            </a:r>
          </a:p>
        </p:txBody>
      </p:sp>
      <p:sp>
        <p:nvSpPr>
          <p:cNvPr id="8" name="TextBox 7"/>
          <p:cNvSpPr txBox="1"/>
          <p:nvPr/>
        </p:nvSpPr>
        <p:spPr>
          <a:xfrm>
            <a:off x="11275849" y="2381250"/>
            <a:ext cx="282450" cy="369332"/>
          </a:xfrm>
          <a:prstGeom prst="rect">
            <a:avLst/>
          </a:prstGeom>
          <a:noFill/>
        </p:spPr>
        <p:txBody>
          <a:bodyPr wrap="none" rtlCol="0">
            <a:spAutoFit/>
          </a:bodyPr>
          <a:lstStyle/>
          <a:p>
            <a:r>
              <a:rPr lang="en-US" dirty="0"/>
              <a:t>T</a:t>
            </a:r>
          </a:p>
        </p:txBody>
      </p:sp>
      <p:sp>
        <p:nvSpPr>
          <p:cNvPr id="9" name="Oval 8"/>
          <p:cNvSpPr/>
          <p:nvPr/>
        </p:nvSpPr>
        <p:spPr>
          <a:xfrm>
            <a:off x="9581322" y="4262647"/>
            <a:ext cx="225287" cy="225287"/>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9324520" y="3957594"/>
            <a:ext cx="256802" cy="369332"/>
          </a:xfrm>
          <a:prstGeom prst="rect">
            <a:avLst/>
          </a:prstGeom>
          <a:noFill/>
        </p:spPr>
        <p:txBody>
          <a:bodyPr wrap="none" rtlCol="0">
            <a:spAutoFit/>
          </a:bodyPr>
          <a:lstStyle/>
          <a:p>
            <a:r>
              <a:rPr lang="en-US" dirty="0">
                <a:solidFill>
                  <a:schemeClr val="bg1"/>
                </a:solidFill>
              </a:rPr>
              <a:t>f</a:t>
            </a:r>
          </a:p>
        </p:txBody>
      </p:sp>
      <p:sp>
        <p:nvSpPr>
          <p:cNvPr id="13" name="Oval 12"/>
          <p:cNvSpPr/>
          <p:nvPr/>
        </p:nvSpPr>
        <p:spPr>
          <a:xfrm>
            <a:off x="10961706" y="4564036"/>
            <a:ext cx="225287" cy="225287"/>
          </a:xfrm>
          <a:prstGeom prst="ellipse">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Oval 13"/>
          <p:cNvSpPr/>
          <p:nvPr/>
        </p:nvSpPr>
        <p:spPr>
          <a:xfrm>
            <a:off x="9540237" y="3429343"/>
            <a:ext cx="225287" cy="225287"/>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TextBox 14"/>
          <p:cNvSpPr txBox="1"/>
          <p:nvPr/>
        </p:nvSpPr>
        <p:spPr>
          <a:xfrm>
            <a:off x="9273522" y="3478284"/>
            <a:ext cx="256802" cy="369332"/>
          </a:xfrm>
          <a:prstGeom prst="rect">
            <a:avLst/>
          </a:prstGeom>
          <a:noFill/>
        </p:spPr>
        <p:txBody>
          <a:bodyPr wrap="none" rtlCol="0">
            <a:spAutoFit/>
          </a:bodyPr>
          <a:lstStyle/>
          <a:p>
            <a:r>
              <a:rPr lang="en-US" dirty="0">
                <a:solidFill>
                  <a:schemeClr val="bg1"/>
                </a:solidFill>
              </a:rPr>
              <a:t>f</a:t>
            </a:r>
          </a:p>
        </p:txBody>
      </p:sp>
      <p:sp>
        <p:nvSpPr>
          <p:cNvPr id="16" name="TextBox 15"/>
          <p:cNvSpPr txBox="1"/>
          <p:nvPr/>
        </p:nvSpPr>
        <p:spPr>
          <a:xfrm>
            <a:off x="11186993" y="4454406"/>
            <a:ext cx="340158" cy="369332"/>
          </a:xfrm>
          <a:prstGeom prst="rect">
            <a:avLst/>
          </a:prstGeom>
          <a:noFill/>
        </p:spPr>
        <p:txBody>
          <a:bodyPr wrap="none" rtlCol="0">
            <a:spAutoFit/>
          </a:bodyPr>
          <a:lstStyle/>
          <a:p>
            <a:r>
              <a:rPr lang="en-US" dirty="0">
                <a:solidFill>
                  <a:schemeClr val="bg1"/>
                </a:solidFill>
              </a:rPr>
              <a:t>g</a:t>
            </a:r>
          </a:p>
        </p:txBody>
      </p:sp>
      <p:sp>
        <p:nvSpPr>
          <p:cNvPr id="29" name="TextBox 28"/>
          <p:cNvSpPr txBox="1"/>
          <p:nvPr/>
        </p:nvSpPr>
        <p:spPr>
          <a:xfrm>
            <a:off x="8999419" y="2057400"/>
            <a:ext cx="343364" cy="369332"/>
          </a:xfrm>
          <a:prstGeom prst="rect">
            <a:avLst/>
          </a:prstGeom>
          <a:noFill/>
        </p:spPr>
        <p:txBody>
          <a:bodyPr wrap="none" rtlCol="0">
            <a:spAutoFit/>
          </a:bodyPr>
          <a:lstStyle/>
          <a:p>
            <a:r>
              <a:rPr lang="en-US" dirty="0"/>
              <a:t>d</a:t>
            </a:r>
          </a:p>
        </p:txBody>
      </p:sp>
      <p:sp>
        <p:nvSpPr>
          <p:cNvPr id="30" name="TextBox 29"/>
          <p:cNvSpPr txBox="1"/>
          <p:nvPr/>
        </p:nvSpPr>
        <p:spPr>
          <a:xfrm>
            <a:off x="8445665" y="4085074"/>
            <a:ext cx="296876" cy="369332"/>
          </a:xfrm>
          <a:prstGeom prst="rect">
            <a:avLst/>
          </a:prstGeom>
          <a:noFill/>
        </p:spPr>
        <p:txBody>
          <a:bodyPr wrap="none" rtlCol="0">
            <a:spAutoFit/>
          </a:bodyPr>
          <a:lstStyle/>
          <a:p>
            <a:r>
              <a:rPr lang="en-US" dirty="0"/>
              <a:t>F</a:t>
            </a:r>
          </a:p>
        </p:txBody>
      </p:sp>
      <p:sp>
        <p:nvSpPr>
          <p:cNvPr id="32" name="Content Placeholder 2"/>
          <p:cNvSpPr txBox="1">
            <a:spLocks/>
          </p:cNvSpPr>
          <p:nvPr/>
        </p:nvSpPr>
        <p:spPr>
          <a:xfrm>
            <a:off x="2592925" y="1478827"/>
            <a:ext cx="6089479" cy="27061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Alibi Routing consists of an overlay network of P2P nodes, each with coarse GPS </a:t>
            </a:r>
            <a:r>
              <a:rPr lang="en-US" dirty="0" err="1"/>
              <a:t>coords</a:t>
            </a:r>
            <a:endParaRPr lang="en-US" dirty="0"/>
          </a:p>
          <a:p>
            <a:r>
              <a:rPr lang="en-US" dirty="0"/>
              <a:t>Target region contains Alibi node</a:t>
            </a:r>
          </a:p>
          <a:p>
            <a:r>
              <a:rPr lang="en-US" dirty="0"/>
              <a:t>Authors partition world into grid of points</a:t>
            </a:r>
          </a:p>
          <a:p>
            <a:pPr lvl="1"/>
            <a:r>
              <a:rPr lang="en-US" dirty="0"/>
              <a:t>For each point, consider it as g, calculate </a:t>
            </a:r>
            <a:r>
              <a:rPr lang="en-US" dirty="0" err="1"/>
              <a:t>δ</a:t>
            </a:r>
            <a:r>
              <a:rPr lang="en-US" dirty="0"/>
              <a:t> threshold</a:t>
            </a:r>
          </a:p>
          <a:p>
            <a:r>
              <a:rPr lang="en-US" dirty="0"/>
              <a:t>All calculations based on greater-circle distance</a:t>
            </a:r>
          </a:p>
          <a:p>
            <a:endParaRPr lang="en-US" dirty="0"/>
          </a:p>
          <a:p>
            <a:endParaRPr lang="en-US" dirty="0"/>
          </a:p>
        </p:txBody>
      </p:sp>
      <mc:AlternateContent xmlns:mc="http://schemas.openxmlformats.org/markup-compatibility/2006" xmlns:a14="http://schemas.microsoft.com/office/drawing/2010/main">
        <mc:Choice Requires="a14">
          <p:sp>
            <p:nvSpPr>
              <p:cNvPr id="33" name="TextBox 32"/>
              <p:cNvSpPr txBox="1"/>
              <p:nvPr/>
            </p:nvSpPr>
            <p:spPr>
              <a:xfrm>
                <a:off x="2691584" y="5647769"/>
                <a:ext cx="4856009"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b="0" i="1" smtClean="0">
                              <a:latin typeface="Cambria Math" charset="0"/>
                            </a:rPr>
                          </m:ctrlPr>
                        </m:dPr>
                        <m:e>
                          <m:r>
                            <a:rPr lang="en-US" sz="1600" b="0" i="1" smtClean="0">
                              <a:latin typeface="Cambria Math" charset="0"/>
                            </a:rPr>
                            <m:t>1+</m:t>
                          </m:r>
                          <m:r>
                            <a:rPr lang="en-US" sz="1600" b="0" i="1" smtClean="0">
                              <a:latin typeface="Cambria Math" charset="0"/>
                              <a:ea typeface="Cambria Math" charset="0"/>
                              <a:cs typeface="Cambria Math" charset="0"/>
                            </a:rPr>
                            <m:t>𝛿</m:t>
                          </m:r>
                        </m:e>
                      </m:d>
                      <m:r>
                        <a:rPr lang="en-US" sz="1600" b="0" i="1" smtClean="0">
                          <a:latin typeface="Cambria Math" charset="0"/>
                        </a:rPr>
                        <m:t> ∗</m:t>
                      </m:r>
                      <m:r>
                        <a:rPr lang="en-US" sz="1600" b="0" i="1" smtClean="0">
                          <a:latin typeface="Cambria Math" charset="0"/>
                        </a:rPr>
                        <m:t>𝑀𝑒𝑎𝑠𝑢𝑟𝑒𝑑</m:t>
                      </m:r>
                      <m:r>
                        <a:rPr lang="en-US" sz="1600" b="0" i="1" smtClean="0">
                          <a:latin typeface="Cambria Math" charset="0"/>
                        </a:rPr>
                        <m:t> </m:t>
                      </m:r>
                      <m:r>
                        <a:rPr lang="en-US" sz="1600" b="0" i="1" smtClean="0">
                          <a:latin typeface="Cambria Math" charset="0"/>
                        </a:rPr>
                        <m:t>𝑅𝑇𝑇</m:t>
                      </m:r>
                      <m:r>
                        <a:rPr lang="en-US" sz="1600" b="0" i="1" smtClean="0">
                          <a:latin typeface="Cambria Math" charset="0"/>
                        </a:rPr>
                        <m:t>≤</m:t>
                      </m:r>
                      <m:f>
                        <m:fPr>
                          <m:ctrlPr>
                            <a:rPr lang="en-US" sz="1600" b="0" i="1" smtClean="0">
                              <a:latin typeface="Cambria Math" charset="0"/>
                            </a:rPr>
                          </m:ctrlPr>
                        </m:fPr>
                        <m:num>
                          <m:r>
                            <a:rPr lang="en-US" sz="1600" b="0" i="1" smtClean="0">
                              <a:latin typeface="Cambria Math" charset="0"/>
                            </a:rPr>
                            <m:t>3</m:t>
                          </m:r>
                        </m:num>
                        <m:den>
                          <m:r>
                            <a:rPr lang="en-US" sz="1600" b="0" i="1" smtClean="0">
                              <a:latin typeface="Cambria Math" charset="0"/>
                            </a:rPr>
                            <m:t>𝑐</m:t>
                          </m:r>
                        </m:den>
                      </m:f>
                      <m:r>
                        <a:rPr lang="en-US" sz="1600" b="0" i="1" smtClean="0">
                          <a:latin typeface="Cambria Math" charset="0"/>
                        </a:rPr>
                        <m:t> </m:t>
                      </m:r>
                      <m:r>
                        <a:rPr lang="en-US" sz="1600" b="0" i="1" smtClean="0">
                          <a:latin typeface="Cambria Math" charset="0"/>
                        </a:rPr>
                        <m:t>𝑆h𝑜𝑟𝑡𝑒𝑠𝑡𝐷𝑖𝑠𝑡𝑎𝑛𝑐𝑒</m:t>
                      </m:r>
                      <m:r>
                        <a:rPr lang="en-US" sz="1600" b="0" i="1" smtClean="0">
                          <a:latin typeface="Cambria Math" charset="0"/>
                        </a:rPr>
                        <m:t>(</m:t>
                      </m:r>
                      <m:r>
                        <a:rPr lang="en-US" sz="1600" b="0" i="1" smtClean="0">
                          <a:latin typeface="Cambria Math" charset="0"/>
                        </a:rPr>
                        <m:t>𝑞</m:t>
                      </m:r>
                      <m:r>
                        <a:rPr lang="en-US" sz="1600" b="0" i="1" smtClean="0">
                          <a:latin typeface="Cambria Math" charset="0"/>
                        </a:rPr>
                        <m:t>,</m:t>
                      </m:r>
                      <m:r>
                        <a:rPr lang="en-US" sz="1600" b="0" i="1" smtClean="0">
                          <a:latin typeface="Cambria Math" charset="0"/>
                        </a:rPr>
                        <m:t>𝐹</m:t>
                      </m:r>
                      <m:r>
                        <a:rPr lang="en-US" sz="1600" b="0" i="1" smtClean="0">
                          <a:latin typeface="Cambria Math" charset="0"/>
                        </a:rPr>
                        <m:t>)</m:t>
                      </m:r>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2691584" y="5647769"/>
                <a:ext cx="4856009" cy="46269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616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Target region based on δ</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2069" y="1905000"/>
            <a:ext cx="6704266" cy="4526327"/>
          </a:xfrm>
        </p:spPr>
      </p:pic>
    </p:spTree>
    <p:extLst>
      <p:ext uri="{BB962C8B-B14F-4D97-AF65-F5344CB8AC3E}">
        <p14:creationId xmlns:p14="http://schemas.microsoft.com/office/powerpoint/2010/main" val="8670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880592" y="4034528"/>
            <a:ext cx="2833942" cy="283394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8" name="Group 27"/>
          <p:cNvGrpSpPr/>
          <p:nvPr/>
        </p:nvGrpSpPr>
        <p:grpSpPr>
          <a:xfrm>
            <a:off x="10343110" y="2317281"/>
            <a:ext cx="1865477" cy="2377992"/>
            <a:chOff x="9881580" y="2076414"/>
            <a:chExt cx="2947181" cy="3756880"/>
          </a:xfrm>
        </p:grpSpPr>
        <p:sp>
          <p:nvSpPr>
            <p:cNvPr id="27" name="Rectangle 26"/>
            <p:cNvSpPr/>
            <p:nvPr/>
          </p:nvSpPr>
          <p:spPr>
            <a:xfrm>
              <a:off x="10960204" y="2076414"/>
              <a:ext cx="1868557" cy="375647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Collate 25"/>
            <p:cNvSpPr/>
            <p:nvPr/>
          </p:nvSpPr>
          <p:spPr>
            <a:xfrm>
              <a:off x="9881580" y="2081892"/>
              <a:ext cx="2151394" cy="3751402"/>
            </a:xfrm>
            <a:prstGeom prst="flowChartCollat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sp>
        <p:nvSpPr>
          <p:cNvPr id="41" name="Oval 40"/>
          <p:cNvSpPr/>
          <p:nvPr/>
        </p:nvSpPr>
        <p:spPr>
          <a:xfrm>
            <a:off x="9287484" y="3706710"/>
            <a:ext cx="2228012" cy="222801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Alibi, where art thou?</a:t>
            </a:r>
          </a:p>
        </p:txBody>
      </p:sp>
      <p:sp>
        <p:nvSpPr>
          <p:cNvPr id="4" name="Preparation 3"/>
          <p:cNvSpPr/>
          <p:nvPr/>
        </p:nvSpPr>
        <p:spPr>
          <a:xfrm>
            <a:off x="8647044" y="2959441"/>
            <a:ext cx="1325850" cy="106068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90383" y="5345338"/>
            <a:ext cx="225287" cy="2252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Oval 5"/>
          <p:cNvSpPr/>
          <p:nvPr/>
        </p:nvSpPr>
        <p:spPr>
          <a:xfrm>
            <a:off x="9190384" y="1509210"/>
            <a:ext cx="225287" cy="2252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extBox 6"/>
          <p:cNvSpPr txBox="1"/>
          <p:nvPr/>
        </p:nvSpPr>
        <p:spPr>
          <a:xfrm>
            <a:off x="8881484" y="5273315"/>
            <a:ext cx="274434" cy="369332"/>
          </a:xfrm>
          <a:prstGeom prst="rect">
            <a:avLst/>
          </a:prstGeom>
          <a:noFill/>
        </p:spPr>
        <p:txBody>
          <a:bodyPr wrap="none" rtlCol="0">
            <a:spAutoFit/>
          </a:bodyPr>
          <a:lstStyle/>
          <a:p>
            <a:r>
              <a:rPr lang="en-US" dirty="0"/>
              <a:t>s</a:t>
            </a:r>
          </a:p>
        </p:txBody>
      </p:sp>
      <p:sp>
        <p:nvSpPr>
          <p:cNvPr id="8" name="TextBox 7"/>
          <p:cNvSpPr txBox="1"/>
          <p:nvPr/>
        </p:nvSpPr>
        <p:spPr>
          <a:xfrm>
            <a:off x="11275849" y="1913437"/>
            <a:ext cx="282450" cy="369332"/>
          </a:xfrm>
          <a:prstGeom prst="rect">
            <a:avLst/>
          </a:prstGeom>
          <a:noFill/>
        </p:spPr>
        <p:txBody>
          <a:bodyPr wrap="none" rtlCol="0">
            <a:spAutoFit/>
          </a:bodyPr>
          <a:lstStyle/>
          <a:p>
            <a:r>
              <a:rPr lang="en-US" dirty="0"/>
              <a:t>T</a:t>
            </a:r>
          </a:p>
        </p:txBody>
      </p:sp>
      <p:sp>
        <p:nvSpPr>
          <p:cNvPr id="9" name="Oval 8"/>
          <p:cNvSpPr/>
          <p:nvPr/>
        </p:nvSpPr>
        <p:spPr>
          <a:xfrm>
            <a:off x="9581322" y="3794834"/>
            <a:ext cx="225287" cy="225287"/>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9324520" y="3489781"/>
            <a:ext cx="256802" cy="369332"/>
          </a:xfrm>
          <a:prstGeom prst="rect">
            <a:avLst/>
          </a:prstGeom>
          <a:noFill/>
        </p:spPr>
        <p:txBody>
          <a:bodyPr wrap="none" rtlCol="0">
            <a:spAutoFit/>
          </a:bodyPr>
          <a:lstStyle/>
          <a:p>
            <a:r>
              <a:rPr lang="en-US" dirty="0">
                <a:solidFill>
                  <a:schemeClr val="bg1"/>
                </a:solidFill>
              </a:rPr>
              <a:t>f</a:t>
            </a:r>
          </a:p>
        </p:txBody>
      </p:sp>
      <p:sp>
        <p:nvSpPr>
          <p:cNvPr id="14" name="Oval 13"/>
          <p:cNvSpPr/>
          <p:nvPr/>
        </p:nvSpPr>
        <p:spPr>
          <a:xfrm>
            <a:off x="9540237" y="2961530"/>
            <a:ext cx="225287" cy="225287"/>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TextBox 14"/>
          <p:cNvSpPr txBox="1"/>
          <p:nvPr/>
        </p:nvSpPr>
        <p:spPr>
          <a:xfrm>
            <a:off x="9273522" y="3010471"/>
            <a:ext cx="256802" cy="369332"/>
          </a:xfrm>
          <a:prstGeom prst="rect">
            <a:avLst/>
          </a:prstGeom>
          <a:noFill/>
        </p:spPr>
        <p:txBody>
          <a:bodyPr wrap="none" rtlCol="0">
            <a:spAutoFit/>
          </a:bodyPr>
          <a:lstStyle/>
          <a:p>
            <a:r>
              <a:rPr lang="en-US" dirty="0">
                <a:solidFill>
                  <a:schemeClr val="bg1"/>
                </a:solidFill>
              </a:rPr>
              <a:t>f</a:t>
            </a:r>
          </a:p>
        </p:txBody>
      </p:sp>
      <p:sp>
        <p:nvSpPr>
          <p:cNvPr id="29" name="TextBox 28"/>
          <p:cNvSpPr txBox="1"/>
          <p:nvPr/>
        </p:nvSpPr>
        <p:spPr>
          <a:xfrm>
            <a:off x="8999419" y="1589587"/>
            <a:ext cx="343364" cy="369332"/>
          </a:xfrm>
          <a:prstGeom prst="rect">
            <a:avLst/>
          </a:prstGeom>
          <a:noFill/>
        </p:spPr>
        <p:txBody>
          <a:bodyPr wrap="none" rtlCol="0">
            <a:spAutoFit/>
          </a:bodyPr>
          <a:lstStyle/>
          <a:p>
            <a:r>
              <a:rPr lang="en-US" dirty="0"/>
              <a:t>d</a:t>
            </a:r>
          </a:p>
        </p:txBody>
      </p:sp>
      <p:sp>
        <p:nvSpPr>
          <p:cNvPr id="30" name="TextBox 29"/>
          <p:cNvSpPr txBox="1"/>
          <p:nvPr/>
        </p:nvSpPr>
        <p:spPr>
          <a:xfrm>
            <a:off x="8445665" y="3617261"/>
            <a:ext cx="296876" cy="369332"/>
          </a:xfrm>
          <a:prstGeom prst="rect">
            <a:avLst/>
          </a:prstGeom>
          <a:noFill/>
        </p:spPr>
        <p:txBody>
          <a:bodyPr wrap="none" rtlCol="0">
            <a:spAutoFit/>
          </a:bodyPr>
          <a:lstStyle/>
          <a:p>
            <a:r>
              <a:rPr lang="en-US" dirty="0"/>
              <a:t>F</a:t>
            </a:r>
          </a:p>
        </p:txBody>
      </p:sp>
      <p:sp>
        <p:nvSpPr>
          <p:cNvPr id="34" name="Content Placeholder 2"/>
          <p:cNvSpPr txBox="1">
            <a:spLocks/>
          </p:cNvSpPr>
          <p:nvPr/>
        </p:nvSpPr>
        <p:spPr>
          <a:xfrm>
            <a:off x="2523754" y="1958919"/>
            <a:ext cx="6089479" cy="37996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Each node keeps an active peer list and a neighbor list</a:t>
            </a:r>
          </a:p>
          <a:p>
            <a:pPr lvl="1"/>
            <a:r>
              <a:rPr lang="en-US" dirty="0"/>
              <a:t>Occasionally sends out random </a:t>
            </a:r>
            <a:r>
              <a:rPr lang="en-US" dirty="0" err="1"/>
              <a:t>nonces</a:t>
            </a:r>
            <a:r>
              <a:rPr lang="en-US" dirty="0"/>
              <a:t> to get neighbors’ GPS </a:t>
            </a:r>
            <a:r>
              <a:rPr lang="en-US" dirty="0" err="1"/>
              <a:t>coords</a:t>
            </a:r>
            <a:endParaRPr lang="en-US" dirty="0"/>
          </a:p>
          <a:p>
            <a:pPr lvl="1"/>
            <a:r>
              <a:rPr lang="en-US" dirty="0"/>
              <a:t>Ping responses come with correct RTT as nonce is random and thus response cannot be pre-constructed</a:t>
            </a:r>
          </a:p>
          <a:p>
            <a:r>
              <a:rPr lang="en-US" dirty="0"/>
              <a:t>Each hop from source tries to minimize distance to target region</a:t>
            </a:r>
          </a:p>
          <a:p>
            <a:endParaRPr lang="en-US" i="1" dirty="0"/>
          </a:p>
        </p:txBody>
      </p:sp>
      <p:sp>
        <p:nvSpPr>
          <p:cNvPr id="24" name="Oval 23"/>
          <p:cNvSpPr/>
          <p:nvPr/>
        </p:nvSpPr>
        <p:spPr>
          <a:xfrm>
            <a:off x="8517254" y="5029786"/>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Oval 24"/>
          <p:cNvSpPr/>
          <p:nvPr/>
        </p:nvSpPr>
        <p:spPr>
          <a:xfrm>
            <a:off x="8667034" y="4582375"/>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9237616" y="4795356"/>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Oval 31"/>
          <p:cNvSpPr/>
          <p:nvPr/>
        </p:nvSpPr>
        <p:spPr>
          <a:xfrm>
            <a:off x="8575461" y="5811145"/>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Oval 34"/>
          <p:cNvSpPr/>
          <p:nvPr/>
        </p:nvSpPr>
        <p:spPr>
          <a:xfrm>
            <a:off x="9472745" y="5907864"/>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Oval 35"/>
          <p:cNvSpPr/>
          <p:nvPr/>
        </p:nvSpPr>
        <p:spPr>
          <a:xfrm>
            <a:off x="9974199" y="5308962"/>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Oval 36"/>
          <p:cNvSpPr/>
          <p:nvPr/>
        </p:nvSpPr>
        <p:spPr>
          <a:xfrm>
            <a:off x="8445665" y="3992548"/>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Oval 32"/>
          <p:cNvSpPr/>
          <p:nvPr/>
        </p:nvSpPr>
        <p:spPr>
          <a:xfrm>
            <a:off x="9581321" y="3936169"/>
            <a:ext cx="643427" cy="643427"/>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Oval 37"/>
          <p:cNvSpPr/>
          <p:nvPr/>
        </p:nvSpPr>
        <p:spPr>
          <a:xfrm>
            <a:off x="9776454" y="4108128"/>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Oval 38"/>
          <p:cNvSpPr/>
          <p:nvPr/>
        </p:nvSpPr>
        <p:spPr>
          <a:xfrm>
            <a:off x="10850671" y="3812868"/>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Oval 39"/>
          <p:cNvSpPr/>
          <p:nvPr/>
        </p:nvSpPr>
        <p:spPr>
          <a:xfrm>
            <a:off x="10278911" y="4695018"/>
            <a:ext cx="225287" cy="22528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0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1" grpId="0" animBg="1"/>
      <p:bldP spid="41" grpId="1" animBg="1"/>
      <p:bldP spid="33" grpId="0" animBg="1"/>
      <p:bldP spid="3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Concerns</a:t>
            </a:r>
          </a:p>
        </p:txBody>
      </p:sp>
      <p:sp>
        <p:nvSpPr>
          <p:cNvPr id="3" name="Content Placeholder 2"/>
          <p:cNvSpPr>
            <a:spLocks noGrp="1"/>
          </p:cNvSpPr>
          <p:nvPr>
            <p:ph idx="1"/>
          </p:nvPr>
        </p:nvSpPr>
        <p:spPr/>
        <p:txBody>
          <a:bodyPr/>
          <a:lstStyle/>
          <a:p>
            <a:r>
              <a:rPr lang="en-US" dirty="0"/>
              <a:t>Time/distance calculations prevent underselling of RTT from malicious nodes</a:t>
            </a:r>
          </a:p>
          <a:p>
            <a:r>
              <a:rPr lang="en-US" dirty="0"/>
              <a:t>Eclipse attack: surround node with all malicious nodes</a:t>
            </a:r>
          </a:p>
          <a:p>
            <a:pPr lvl="1"/>
            <a:r>
              <a:rPr lang="en-US" dirty="0"/>
              <a:t>Requires attack nodes to be physically close to trustworthy nodes</a:t>
            </a:r>
          </a:p>
          <a:p>
            <a:pPr lvl="1"/>
            <a:r>
              <a:rPr lang="en-US" dirty="0"/>
              <a:t>Algorithm should route hops away from forbidden regions</a:t>
            </a:r>
          </a:p>
          <a:p>
            <a:r>
              <a:rPr lang="en-US" dirty="0"/>
              <a:t>Sending data copies to attackers</a:t>
            </a:r>
          </a:p>
          <a:p>
            <a:pPr lvl="1"/>
            <a:r>
              <a:rPr lang="en-US" dirty="0"/>
              <a:t>End to end encryption can solve this, otherwise, nothing would effectively prevent this</a:t>
            </a:r>
          </a:p>
          <a:p>
            <a:r>
              <a:rPr lang="en-US" dirty="0"/>
              <a:t>Laundering traffic: using relays to attack hosts</a:t>
            </a:r>
          </a:p>
          <a:p>
            <a:pPr lvl="1"/>
            <a:r>
              <a:rPr lang="en-US" dirty="0"/>
              <a:t>Similar approach as to other systems, whitelisting, solutions exist</a:t>
            </a:r>
          </a:p>
        </p:txBody>
      </p:sp>
    </p:spTree>
    <p:extLst>
      <p:ext uri="{BB962C8B-B14F-4D97-AF65-F5344CB8AC3E}">
        <p14:creationId xmlns:p14="http://schemas.microsoft.com/office/powerpoint/2010/main" val="76299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2589212" y="2133600"/>
            <a:ext cx="8915400" cy="1888811"/>
          </a:xfrm>
        </p:spPr>
        <p:txBody>
          <a:bodyPr/>
          <a:lstStyle/>
          <a:p>
            <a:r>
              <a:rPr lang="en-US" dirty="0"/>
              <a:t>Authors simulated deployment of 20,000 nodes and </a:t>
            </a:r>
            <a:r>
              <a:rPr lang="en-US" dirty="0" err="1"/>
              <a:t>PlanetLab</a:t>
            </a:r>
            <a:r>
              <a:rPr lang="en-US" dirty="0"/>
              <a:t> simulation of 245 hosts</a:t>
            </a:r>
          </a:p>
          <a:p>
            <a:r>
              <a:rPr lang="en-US" dirty="0"/>
              <a:t>“Enemies of the Internet” labeled as forbidden regions + countries with most Internet users (USA, India, Japan)</a:t>
            </a:r>
          </a:p>
          <a:p>
            <a:r>
              <a:rPr lang="en-US" dirty="0"/>
              <a:t>Most source-destination pairs successful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038" y="4022411"/>
            <a:ext cx="7390503" cy="2453279"/>
          </a:xfrm>
          <a:prstGeom prst="rect">
            <a:avLst/>
          </a:prstGeom>
        </p:spPr>
      </p:pic>
    </p:spTree>
    <p:extLst>
      <p:ext uri="{BB962C8B-B14F-4D97-AF65-F5344CB8AC3E}">
        <p14:creationId xmlns:p14="http://schemas.microsoft.com/office/powerpoint/2010/main" val="44778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a:xfrm>
            <a:off x="2589212" y="1604429"/>
            <a:ext cx="8915400" cy="1888811"/>
          </a:xfrm>
        </p:spPr>
        <p:txBody>
          <a:bodyPr/>
          <a:lstStyle/>
          <a:p>
            <a:r>
              <a:rPr lang="en-US" dirty="0"/>
              <a:t>Protocol success using simulation and </a:t>
            </a:r>
            <a:r>
              <a:rPr lang="en-US" dirty="0" err="1"/>
              <a:t>PlanetLab</a:t>
            </a:r>
            <a:r>
              <a:rPr lang="en-US" dirty="0"/>
              <a:t> deployment showed almost 100% success in most </a:t>
            </a:r>
            <a:r>
              <a:rPr lang="en-US" dirty="0" err="1"/>
              <a:t>δ</a:t>
            </a:r>
            <a:r>
              <a:rPr lang="en-US" dirty="0"/>
              <a:t> value cases</a:t>
            </a:r>
          </a:p>
          <a:p>
            <a:r>
              <a:rPr lang="en-US" dirty="0"/>
              <a:t>Due to limited </a:t>
            </a:r>
            <a:r>
              <a:rPr lang="en-US" dirty="0" err="1"/>
              <a:t>PlanetLab</a:t>
            </a:r>
            <a:r>
              <a:rPr lang="en-US" dirty="0"/>
              <a:t> deployment, at most 2 hops were needed to find relay. Around 40 in simulation.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0261"/>
          <a:stretch/>
        </p:blipFill>
        <p:spPr>
          <a:xfrm>
            <a:off x="2589212" y="3921540"/>
            <a:ext cx="9151750" cy="1856408"/>
          </a:xfrm>
          <a:prstGeom prst="rect">
            <a:avLst/>
          </a:prstGeom>
        </p:spPr>
      </p:pic>
    </p:spTree>
    <p:extLst>
      <p:ext uri="{BB962C8B-B14F-4D97-AF65-F5344CB8AC3E}">
        <p14:creationId xmlns:p14="http://schemas.microsoft.com/office/powerpoint/2010/main" val="110067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and Comments</a:t>
            </a:r>
          </a:p>
        </p:txBody>
      </p:sp>
      <p:sp>
        <p:nvSpPr>
          <p:cNvPr id="3" name="Content Placeholder 2"/>
          <p:cNvSpPr>
            <a:spLocks noGrp="1"/>
          </p:cNvSpPr>
          <p:nvPr>
            <p:ph idx="1"/>
          </p:nvPr>
        </p:nvSpPr>
        <p:spPr/>
        <p:txBody>
          <a:bodyPr/>
          <a:lstStyle/>
          <a:p>
            <a:r>
              <a:rPr lang="en-US" dirty="0"/>
              <a:t>Alibi routing can be used as an intelligent P2P network that bypasses unwanted territories in an efficient manner</a:t>
            </a:r>
          </a:p>
          <a:p>
            <a:r>
              <a:rPr lang="en-US" dirty="0"/>
              <a:t>Current implementation has to be manually configured. Would be interesting to see how system works in a practical deployment with </a:t>
            </a:r>
            <a:r>
              <a:rPr lang="en-US" dirty="0" err="1"/>
              <a:t>backoff</a:t>
            </a:r>
            <a:r>
              <a:rPr lang="en-US" dirty="0"/>
              <a:t> techniques</a:t>
            </a:r>
          </a:p>
          <a:p>
            <a:r>
              <a:rPr lang="en-US" dirty="0"/>
              <a:t>Does not tackle various downsides of the algorithm, for example being surrounded by forbidden region</a:t>
            </a:r>
            <a:r>
              <a:rPr lang="ru-RU" dirty="0"/>
              <a:t> </a:t>
            </a:r>
            <a:r>
              <a:rPr lang="en-US" dirty="0"/>
              <a:t>or having several forbidden regions, or failure cases where alibis incur too much of a latency to be effective</a:t>
            </a:r>
          </a:p>
          <a:p>
            <a:r>
              <a:rPr lang="en-US" dirty="0"/>
              <a:t>Authors mention Alibi routing can be used in tandem with Tor, which should be very beneficial to both technologies</a:t>
            </a:r>
          </a:p>
          <a:p>
            <a:r>
              <a:rPr lang="en-US" dirty="0"/>
              <a:t>P2P design requires lots of nodes to be online/active</a:t>
            </a:r>
          </a:p>
          <a:p>
            <a:endParaRPr lang="en-US" dirty="0"/>
          </a:p>
        </p:txBody>
      </p:sp>
    </p:spTree>
    <p:extLst>
      <p:ext uri="{BB962C8B-B14F-4D97-AF65-F5344CB8AC3E}">
        <p14:creationId xmlns:p14="http://schemas.microsoft.com/office/powerpoint/2010/main" val="141175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https://en.wikipedia.org/wiki/Internet_censorship</a:t>
            </a:r>
            <a:endParaRPr lang="en-US" dirty="0"/>
          </a:p>
          <a:p>
            <a:r>
              <a:rPr lang="en-US" dirty="0">
                <a:hlinkClick r:id="rId3"/>
              </a:rPr>
              <a:t>http://conferences.sigcomm.org/sigcomm/2015/pdf/papers/p611.pdf</a:t>
            </a:r>
            <a:endParaRPr lang="en-US" dirty="0"/>
          </a:p>
          <a:p>
            <a:r>
              <a:rPr lang="en-US" dirty="0">
                <a:hlinkClick r:id="rId4"/>
              </a:rPr>
              <a:t>http://alibi.cs.umd.edu</a:t>
            </a:r>
            <a:r>
              <a:rPr lang="en-US" dirty="0" smtClean="0">
                <a:hlinkClick r:id="rId4"/>
              </a:rPr>
              <a:t>/</a:t>
            </a:r>
            <a:endParaRPr lang="en-US" dirty="0" smtClean="0"/>
          </a:p>
          <a:p>
            <a:r>
              <a:rPr lang="en-US" dirty="0">
                <a:hlinkClick r:id="rId5"/>
              </a:rPr>
              <a:t>https://firemon-firemon.netdna-ssl.com/wp-content/uploads/2014/11/firewall.lgo_.</a:t>
            </a:r>
            <a:r>
              <a:rPr lang="en-US" dirty="0" smtClean="0">
                <a:hlinkClick r:id="rId5"/>
              </a:rPr>
              <a:t>jpg</a:t>
            </a:r>
            <a:endParaRPr lang="en-US" dirty="0" smtClean="0"/>
          </a:p>
          <a:p>
            <a:r>
              <a:rPr lang="en-US" dirty="0">
                <a:hlinkClick r:id="rId6"/>
              </a:rPr>
              <a:t>http://</a:t>
            </a:r>
            <a:r>
              <a:rPr lang="en-US" dirty="0" smtClean="0">
                <a:hlinkClick r:id="rId6"/>
              </a:rPr>
              <a:t>archive.cone.informatik.uni-freiburg.de/people/ruehrup/georouting.png</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18254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t>Would you use Alibi routing for your Internet use? (show of hands)</a:t>
            </a:r>
          </a:p>
          <a:p>
            <a:r>
              <a:rPr lang="en-US" dirty="0"/>
              <a:t>What other cases has Alibi routing not considered?</a:t>
            </a:r>
          </a:p>
          <a:p>
            <a:r>
              <a:rPr lang="en-US" dirty="0"/>
              <a:t>How does this system handle Internet hubs? If hub for lots of the world’s internet traffic is relayed through a forbidden region, how will the system adapt?</a:t>
            </a:r>
          </a:p>
          <a:p>
            <a:r>
              <a:rPr lang="en-US" dirty="0"/>
              <a:t>Should this P2P network consider congestion of relay nodes as potential bottleneck?</a:t>
            </a:r>
          </a:p>
        </p:txBody>
      </p:sp>
    </p:spTree>
    <p:extLst>
      <p:ext uri="{BB962C8B-B14F-4D97-AF65-F5344CB8AC3E}">
        <p14:creationId xmlns:p14="http://schemas.microsoft.com/office/powerpoint/2010/main" val="190044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200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Sniff sniff</a:t>
            </a:r>
          </a:p>
        </p:txBody>
      </p:sp>
      <p:sp>
        <p:nvSpPr>
          <p:cNvPr id="3" name="Content Placeholder 2"/>
          <p:cNvSpPr>
            <a:spLocks noGrp="1"/>
          </p:cNvSpPr>
          <p:nvPr>
            <p:ph idx="1"/>
          </p:nvPr>
        </p:nvSpPr>
        <p:spPr>
          <a:xfrm>
            <a:off x="2589212" y="1739638"/>
            <a:ext cx="8915400" cy="3777622"/>
          </a:xfrm>
        </p:spPr>
        <p:txBody>
          <a:bodyPr/>
          <a:lstStyle/>
          <a:p>
            <a:r>
              <a:rPr lang="en-US" dirty="0"/>
              <a:t>State agencies censor and log citizens’ internet traffic</a:t>
            </a:r>
          </a:p>
          <a:p>
            <a:r>
              <a:rPr lang="en-US" dirty="0"/>
              <a:t>Abundant in certain regions</a:t>
            </a:r>
          </a:p>
          <a:p>
            <a:pPr lvl="1"/>
            <a:r>
              <a:rPr lang="en-US" dirty="0"/>
              <a:t>China</a:t>
            </a:r>
          </a:p>
          <a:p>
            <a:pPr lvl="1"/>
            <a:r>
              <a:rPr lang="en-US" dirty="0"/>
              <a:t>Syria</a:t>
            </a:r>
          </a:p>
          <a:p>
            <a:pPr lvl="1"/>
            <a:r>
              <a:rPr lang="en-US" dirty="0"/>
              <a:t>North Korea</a:t>
            </a:r>
          </a:p>
          <a:p>
            <a:pPr lvl="1"/>
            <a:r>
              <a:rPr lang="en-US" dirty="0"/>
              <a:t>Saudi Arabia</a:t>
            </a:r>
          </a:p>
          <a:p>
            <a:pPr lvl="1"/>
            <a:r>
              <a:rPr lang="en-US" dirty="0"/>
              <a:t>Bahrain</a:t>
            </a:r>
          </a:p>
          <a:p>
            <a:pPr lvl="1"/>
            <a:r>
              <a:rPr lang="en-US" dirty="0"/>
              <a:t>Iran</a:t>
            </a:r>
          </a:p>
          <a:p>
            <a:pPr lvl="1"/>
            <a:r>
              <a:rPr lang="en-US" dirty="0"/>
              <a:t>Vietnam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854" y="2604947"/>
            <a:ext cx="5616633" cy="28831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619" y="5488109"/>
            <a:ext cx="5245100" cy="1117600"/>
          </a:xfrm>
          <a:prstGeom prst="rect">
            <a:avLst/>
          </a:prstGeom>
        </p:spPr>
      </p:pic>
    </p:spTree>
    <p:extLst>
      <p:ext uri="{BB962C8B-B14F-4D97-AF65-F5344CB8AC3E}">
        <p14:creationId xmlns:p14="http://schemas.microsoft.com/office/powerpoint/2010/main" val="113905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Censor-avoidance</a:t>
            </a:r>
          </a:p>
        </p:txBody>
      </p:sp>
      <p:sp>
        <p:nvSpPr>
          <p:cNvPr id="3" name="Content Placeholder 2"/>
          <p:cNvSpPr>
            <a:spLocks noGrp="1"/>
          </p:cNvSpPr>
          <p:nvPr>
            <p:ph idx="1"/>
          </p:nvPr>
        </p:nvSpPr>
        <p:spPr>
          <a:xfrm>
            <a:off x="2589212" y="2133600"/>
            <a:ext cx="8915400" cy="4108174"/>
          </a:xfrm>
        </p:spPr>
        <p:txBody>
          <a:bodyPr>
            <a:normAutofit/>
          </a:bodyPr>
          <a:lstStyle/>
          <a:p>
            <a:r>
              <a:rPr lang="en-US" dirty="0"/>
              <a:t>Censorship and Surveillance</a:t>
            </a:r>
          </a:p>
          <a:p>
            <a:pPr lvl="1"/>
            <a:r>
              <a:rPr lang="en-US" dirty="0"/>
              <a:t>Dropping packets</a:t>
            </a:r>
          </a:p>
          <a:p>
            <a:pPr lvl="1"/>
            <a:r>
              <a:rPr lang="en-US" dirty="0"/>
              <a:t>Injecting data into packets</a:t>
            </a:r>
          </a:p>
          <a:p>
            <a:pPr lvl="1"/>
            <a:r>
              <a:rPr lang="en-US" dirty="0"/>
              <a:t>Logging packets</a:t>
            </a:r>
          </a:p>
          <a:p>
            <a:endParaRPr lang="en-US" dirty="0"/>
          </a:p>
          <a:p>
            <a:r>
              <a:rPr lang="en-US" dirty="0"/>
              <a:t>Routing protocols often don’t consider intermediate nodes</a:t>
            </a:r>
          </a:p>
          <a:p>
            <a:pPr lvl="1"/>
            <a:r>
              <a:rPr lang="en-US" dirty="0"/>
              <a:t>Traffic can route through geographic region which might inject data into packet</a:t>
            </a:r>
          </a:p>
          <a:p>
            <a:pPr lvl="1"/>
            <a:endParaRPr lang="en-US" dirty="0"/>
          </a:p>
          <a:p>
            <a:r>
              <a:rPr lang="en-US" dirty="0"/>
              <a:t>Data integrity</a:t>
            </a:r>
          </a:p>
          <a:p>
            <a:pPr lvl="1"/>
            <a:r>
              <a:rPr lang="en-US" dirty="0"/>
              <a:t>Nations may log routing info + drop packets</a:t>
            </a: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7656" y1="21289" x2="37656" y2="21289"/>
                        <a14:foregroundMark x1="53594" y1="26367" x2="53594" y2="26367"/>
                        <a14:foregroundMark x1="62813" y1="37500" x2="62813" y2="37500"/>
                        <a14:foregroundMark x1="61328" y1="41699" x2="61328" y2="41699"/>
                        <a14:foregroundMark x1="53984" y1="44922" x2="69531" y2="47656"/>
                        <a14:foregroundMark x1="66172" y1="26855" x2="81328" y2="25000"/>
                        <a14:foregroundMark x1="82500" y1="40723" x2="78047" y2="46289"/>
                        <a14:foregroundMark x1="64688" y1="58301" x2="82500" y2="53711"/>
                        <a14:foregroundMark x1="50234" y1="76855" x2="69531" y2="67578"/>
                        <a14:foregroundMark x1="76172" y1="68945" x2="82813" y2="77734"/>
                        <a14:foregroundMark x1="37656" y1="26367" x2="56172" y2="21289"/>
                      </a14:backgroundRemoval>
                    </a14:imgEffect>
                  </a14:imgLayer>
                </a14:imgProps>
              </a:ext>
            </a:extLst>
          </a:blip>
          <a:stretch>
            <a:fillRect/>
          </a:stretch>
        </p:blipFill>
        <p:spPr>
          <a:xfrm>
            <a:off x="7935310" y="0"/>
            <a:ext cx="4256690" cy="3405352"/>
          </a:xfrm>
          <a:prstGeom prst="rect">
            <a:avLst/>
          </a:prstGeom>
        </p:spPr>
      </p:pic>
    </p:spTree>
    <p:extLst>
      <p:ext uri="{BB962C8B-B14F-4D97-AF65-F5344CB8AC3E}">
        <p14:creationId xmlns:p14="http://schemas.microsoft.com/office/powerpoint/2010/main" val="170133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Approaches</a:t>
            </a:r>
          </a:p>
        </p:txBody>
      </p:sp>
      <p:sp>
        <p:nvSpPr>
          <p:cNvPr id="3" name="Content Placeholder 2"/>
          <p:cNvSpPr>
            <a:spLocks noGrp="1"/>
          </p:cNvSpPr>
          <p:nvPr>
            <p:ph idx="1"/>
          </p:nvPr>
        </p:nvSpPr>
        <p:spPr/>
        <p:txBody>
          <a:bodyPr/>
          <a:lstStyle/>
          <a:p>
            <a:r>
              <a:rPr lang="en-US" dirty="0"/>
              <a:t>BGP Poisoning (avoidance)</a:t>
            </a:r>
          </a:p>
          <a:p>
            <a:pPr lvl="1"/>
            <a:r>
              <a:rPr lang="en-US" dirty="0"/>
              <a:t>Failure prone regions blacklisted in BGP</a:t>
            </a:r>
          </a:p>
          <a:p>
            <a:r>
              <a:rPr lang="en-US" dirty="0"/>
              <a:t>Tor (other overlay systems)</a:t>
            </a:r>
          </a:p>
          <a:p>
            <a:pPr lvl="1"/>
            <a:r>
              <a:rPr lang="en-US" dirty="0"/>
              <a:t>Anonymized internet usage</a:t>
            </a:r>
          </a:p>
          <a:p>
            <a:pPr lvl="1"/>
            <a:r>
              <a:rPr lang="en-US" dirty="0"/>
              <a:t>May pass through censored region when going between hops</a:t>
            </a:r>
          </a:p>
          <a:p>
            <a:r>
              <a:rPr lang="en-US" dirty="0"/>
              <a:t>Geographical routing</a:t>
            </a:r>
          </a:p>
          <a:p>
            <a:pPr lvl="1"/>
            <a:r>
              <a:rPr lang="en-US" dirty="0"/>
              <a:t>Greedy routing, no avoidance</a:t>
            </a:r>
          </a:p>
          <a:p>
            <a:pPr lvl="1"/>
            <a:endParaRPr lang="en-US" dirty="0"/>
          </a:p>
          <a:p>
            <a:r>
              <a:rPr lang="en-US" dirty="0"/>
              <a:t>Some systems provide means to monitor regions visited, but no insurance/proof that certain places were not visited</a:t>
            </a:r>
          </a:p>
        </p:txBody>
      </p:sp>
      <p:pic>
        <p:nvPicPr>
          <p:cNvPr id="4" name="Picture 3"/>
          <p:cNvPicPr>
            <a:picLocks noChangeAspect="1"/>
          </p:cNvPicPr>
          <p:nvPr/>
        </p:nvPicPr>
        <p:blipFill>
          <a:blip r:embed="rId3"/>
          <a:stretch>
            <a:fillRect/>
          </a:stretch>
        </p:blipFill>
        <p:spPr>
          <a:xfrm>
            <a:off x="7911353" y="0"/>
            <a:ext cx="4280647" cy="3011214"/>
          </a:xfrm>
          <a:prstGeom prst="rect">
            <a:avLst/>
          </a:prstGeom>
        </p:spPr>
      </p:pic>
    </p:spTree>
    <p:extLst>
      <p:ext uri="{BB962C8B-B14F-4D97-AF65-F5344CB8AC3E}">
        <p14:creationId xmlns:p14="http://schemas.microsoft.com/office/powerpoint/2010/main" val="209949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Alibi routing is and what it isn’t</a:t>
            </a:r>
          </a:p>
        </p:txBody>
      </p:sp>
      <p:sp>
        <p:nvSpPr>
          <p:cNvPr id="3" name="Content Placeholder 2"/>
          <p:cNvSpPr>
            <a:spLocks noGrp="1"/>
          </p:cNvSpPr>
          <p:nvPr>
            <p:ph idx="1"/>
          </p:nvPr>
        </p:nvSpPr>
        <p:spPr/>
        <p:txBody>
          <a:bodyPr>
            <a:normAutofit lnSpcReduction="10000"/>
          </a:bodyPr>
          <a:lstStyle/>
          <a:p>
            <a:r>
              <a:rPr lang="en-US" dirty="0"/>
              <a:t>Provides</a:t>
            </a:r>
          </a:p>
          <a:p>
            <a:pPr lvl="1"/>
            <a:r>
              <a:rPr lang="en-US" dirty="0"/>
              <a:t>Overlay P2P network for data routing</a:t>
            </a:r>
          </a:p>
          <a:p>
            <a:pPr lvl="1"/>
            <a:r>
              <a:rPr lang="en-US" dirty="0"/>
              <a:t>Proof that sent packet did not enter forbidden region after packet has completed its RTT</a:t>
            </a:r>
          </a:p>
          <a:p>
            <a:pPr lvl="1"/>
            <a:r>
              <a:rPr lang="en-US" dirty="0"/>
              <a:t>Proof per packet as routing can traverse various paths due to packet switching/routing decisions</a:t>
            </a:r>
          </a:p>
          <a:p>
            <a:pPr lvl="1"/>
            <a:endParaRPr lang="en-US" dirty="0"/>
          </a:p>
          <a:p>
            <a:r>
              <a:rPr lang="en-US" dirty="0"/>
              <a:t>Does not Provide</a:t>
            </a:r>
          </a:p>
          <a:p>
            <a:pPr lvl="1"/>
            <a:r>
              <a:rPr lang="en-US" dirty="0"/>
              <a:t>Guarantee that data is not delivered to forbidden region</a:t>
            </a:r>
          </a:p>
          <a:p>
            <a:pPr lvl="2"/>
            <a:r>
              <a:rPr lang="en-US" dirty="0"/>
              <a:t>Malicious nodes not in forbidden region might copy and send it elsewhere</a:t>
            </a:r>
          </a:p>
          <a:p>
            <a:pPr lvl="1"/>
            <a:r>
              <a:rPr lang="en-US" dirty="0"/>
              <a:t>Assurance of reliable communication, just a proof that it didn’t enter the region AFTER transmission</a:t>
            </a:r>
          </a:p>
        </p:txBody>
      </p:sp>
    </p:spTree>
    <p:extLst>
      <p:ext uri="{BB962C8B-B14F-4D97-AF65-F5344CB8AC3E}">
        <p14:creationId xmlns:p14="http://schemas.microsoft.com/office/powerpoint/2010/main" val="64168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and definitions</a:t>
            </a:r>
          </a:p>
        </p:txBody>
      </p:sp>
      <p:sp>
        <p:nvSpPr>
          <p:cNvPr id="3" name="Content Placeholder 2"/>
          <p:cNvSpPr>
            <a:spLocks noGrp="1"/>
          </p:cNvSpPr>
          <p:nvPr>
            <p:ph idx="1"/>
          </p:nvPr>
        </p:nvSpPr>
        <p:spPr>
          <a:xfrm>
            <a:off x="2589212" y="1802294"/>
            <a:ext cx="8915400" cy="4724401"/>
          </a:xfrm>
        </p:spPr>
        <p:txBody>
          <a:bodyPr>
            <a:normAutofit fontScale="85000" lnSpcReduction="20000"/>
          </a:bodyPr>
          <a:lstStyle/>
          <a:p>
            <a:r>
              <a:rPr lang="en-US" dirty="0"/>
              <a:t>Forbidden Region</a:t>
            </a:r>
          </a:p>
          <a:p>
            <a:pPr lvl="1"/>
            <a:r>
              <a:rPr lang="en-US" dirty="0"/>
              <a:t>Geographical location that should not be entered</a:t>
            </a:r>
          </a:p>
          <a:p>
            <a:pPr lvl="1"/>
            <a:r>
              <a:rPr lang="en-US" dirty="0"/>
              <a:t>Represented by a list of &lt;</a:t>
            </a:r>
            <a:r>
              <a:rPr lang="en-US" dirty="0" err="1"/>
              <a:t>lat</a:t>
            </a:r>
            <a:r>
              <a:rPr lang="en-US" dirty="0"/>
              <a:t>, long&gt; coordinates depicting a geo-polygon</a:t>
            </a:r>
          </a:p>
          <a:p>
            <a:pPr lvl="1"/>
            <a:endParaRPr lang="en-US" dirty="0"/>
          </a:p>
          <a:p>
            <a:r>
              <a:rPr lang="en-US" dirty="0"/>
              <a:t>Alibi</a:t>
            </a:r>
          </a:p>
          <a:p>
            <a:pPr lvl="1"/>
            <a:r>
              <a:rPr lang="en-US" dirty="0"/>
              <a:t>Relay that can be safely used to divert traffic around forbidden region</a:t>
            </a:r>
          </a:p>
          <a:p>
            <a:pPr lvl="1"/>
            <a:r>
              <a:rPr lang="en-US" dirty="0"/>
              <a:t>Picked such that passing through Alibi AND forbidden region will cause noticeable delay increase</a:t>
            </a:r>
          </a:p>
          <a:p>
            <a:pPr lvl="1"/>
            <a:endParaRPr lang="en-US" dirty="0"/>
          </a:p>
          <a:p>
            <a:r>
              <a:rPr lang="en-US" dirty="0"/>
              <a:t>Target regions</a:t>
            </a:r>
          </a:p>
          <a:p>
            <a:pPr lvl="1"/>
            <a:r>
              <a:rPr lang="en-US" dirty="0"/>
              <a:t>Regions in which Alibis might reside</a:t>
            </a:r>
          </a:p>
          <a:p>
            <a:pPr lvl="1"/>
            <a:r>
              <a:rPr lang="en-US" dirty="0"/>
              <a:t>Aid in locating Alibi</a:t>
            </a:r>
          </a:p>
          <a:p>
            <a:endParaRPr lang="en-US" dirty="0"/>
          </a:p>
          <a:p>
            <a:r>
              <a:rPr lang="en-US" dirty="0" err="1"/>
              <a:t>δ</a:t>
            </a:r>
            <a:r>
              <a:rPr lang="en-US" dirty="0"/>
              <a:t> (delta)</a:t>
            </a:r>
          </a:p>
          <a:p>
            <a:pPr lvl="1"/>
            <a:r>
              <a:rPr lang="en-US" dirty="0"/>
              <a:t>Coefficient to ensure safety under latency fluctuations</a:t>
            </a:r>
          </a:p>
          <a:p>
            <a:pPr lvl="1"/>
            <a:r>
              <a:rPr lang="en-US" dirty="0"/>
              <a:t>Used to determine target regions</a:t>
            </a:r>
          </a:p>
        </p:txBody>
      </p:sp>
    </p:spTree>
    <p:extLst>
      <p:ext uri="{BB962C8B-B14F-4D97-AF65-F5344CB8AC3E}">
        <p14:creationId xmlns:p14="http://schemas.microsoft.com/office/powerpoint/2010/main" val="113403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avoidance</a:t>
            </a:r>
          </a:p>
        </p:txBody>
      </p:sp>
      <p:sp>
        <p:nvSpPr>
          <p:cNvPr id="3" name="Content Placeholder 2"/>
          <p:cNvSpPr>
            <a:spLocks noGrp="1"/>
          </p:cNvSpPr>
          <p:nvPr>
            <p:ph idx="1"/>
          </p:nvPr>
        </p:nvSpPr>
        <p:spPr>
          <a:xfrm>
            <a:off x="2589212" y="1802294"/>
            <a:ext cx="8915400" cy="4724401"/>
          </a:xfrm>
        </p:spPr>
        <p:txBody>
          <a:bodyPr>
            <a:normAutofit/>
          </a:bodyPr>
          <a:lstStyle/>
          <a:p>
            <a:r>
              <a:rPr lang="en-US" dirty="0"/>
              <a:t>Proving something did not happen is difficult</a:t>
            </a:r>
          </a:p>
          <a:p>
            <a:r>
              <a:rPr lang="en-US" dirty="0"/>
              <a:t>Proving something related cannot possibly happen is less difficult</a:t>
            </a:r>
          </a:p>
          <a:p>
            <a:endParaRPr lang="en-US" dirty="0"/>
          </a:p>
          <a:p>
            <a:r>
              <a:rPr lang="en-US" dirty="0"/>
              <a:t>How do you prove packet did not go through forbidden region?</a:t>
            </a:r>
          </a:p>
          <a:p>
            <a:pPr lvl="1"/>
            <a:r>
              <a:rPr lang="en-US" dirty="0"/>
              <a:t>Consider event x depicting a situation in which a packet traverses through a forbidden region</a:t>
            </a:r>
          </a:p>
          <a:p>
            <a:pPr lvl="1"/>
            <a:r>
              <a:rPr lang="en-US" dirty="0"/>
              <a:t>Consider event A depicting a situation where a packet does not traverse through a forbidden region</a:t>
            </a:r>
          </a:p>
          <a:p>
            <a:pPr lvl="1"/>
            <a:endParaRPr lang="en-US" dirty="0"/>
          </a:p>
          <a:p>
            <a:r>
              <a:rPr lang="en-US" dirty="0"/>
              <a:t>A and x are mutually exclusive</a:t>
            </a:r>
          </a:p>
          <a:p>
            <a:r>
              <a:rPr lang="en-US" dirty="0"/>
              <a:t>Showing x is impossible, authors show A is true</a:t>
            </a:r>
          </a:p>
          <a:p>
            <a:endParaRPr lang="en-US" dirty="0"/>
          </a:p>
        </p:txBody>
      </p:sp>
    </p:spTree>
    <p:extLst>
      <p:ext uri="{BB962C8B-B14F-4D97-AF65-F5344CB8AC3E}">
        <p14:creationId xmlns:p14="http://schemas.microsoft.com/office/powerpoint/2010/main" val="28601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2589212" y="1802294"/>
            <a:ext cx="8915400" cy="4724401"/>
          </a:xfrm>
        </p:spPr>
        <p:txBody>
          <a:bodyPr>
            <a:normAutofit/>
          </a:bodyPr>
          <a:lstStyle/>
          <a:p>
            <a:r>
              <a:rPr lang="en-US" dirty="0" smtClean="0"/>
              <a:t>All </a:t>
            </a:r>
            <a:r>
              <a:rPr lang="en-US" dirty="0"/>
              <a:t>non-forbidden nodes are </a:t>
            </a:r>
            <a:r>
              <a:rPr lang="en-US" dirty="0" smtClean="0"/>
              <a:t>trustworthy</a:t>
            </a:r>
          </a:p>
          <a:p>
            <a:endParaRPr lang="en-US" dirty="0" smtClean="0"/>
          </a:p>
          <a:p>
            <a:r>
              <a:rPr lang="en-US" dirty="0" smtClean="0"/>
              <a:t>Nodes </a:t>
            </a:r>
            <a:r>
              <a:rPr lang="en-US" dirty="0"/>
              <a:t>cannot lie about smaller RTTs</a:t>
            </a:r>
          </a:p>
          <a:p>
            <a:endParaRPr lang="en-US" dirty="0" smtClean="0"/>
          </a:p>
          <a:p>
            <a:r>
              <a:rPr lang="en-US" dirty="0" smtClean="0"/>
              <a:t>Based </a:t>
            </a:r>
            <a:r>
              <a:rPr lang="en-US" dirty="0"/>
              <a:t>on various signing schemes, returned packet will show all (trustworthy) nodes it traversed</a:t>
            </a:r>
          </a:p>
        </p:txBody>
      </p:sp>
    </p:spTree>
    <p:extLst>
      <p:ext uri="{BB962C8B-B14F-4D97-AF65-F5344CB8AC3E}">
        <p14:creationId xmlns:p14="http://schemas.microsoft.com/office/powerpoint/2010/main" val="187707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0343110" y="2785094"/>
            <a:ext cx="1865477" cy="2377992"/>
            <a:chOff x="9881580" y="2076414"/>
            <a:chExt cx="2947181" cy="3756880"/>
          </a:xfrm>
        </p:grpSpPr>
        <p:sp>
          <p:nvSpPr>
            <p:cNvPr id="27" name="Rectangle 26"/>
            <p:cNvSpPr/>
            <p:nvPr/>
          </p:nvSpPr>
          <p:spPr>
            <a:xfrm>
              <a:off x="10960204" y="2076414"/>
              <a:ext cx="1868557" cy="375647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Collate 25"/>
            <p:cNvSpPr/>
            <p:nvPr/>
          </p:nvSpPr>
          <p:spPr>
            <a:xfrm>
              <a:off x="9881580" y="2081892"/>
              <a:ext cx="2151394" cy="3751402"/>
            </a:xfrm>
            <a:prstGeom prst="flowChartCollat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p:txBody>
          <a:bodyPr>
            <a:normAutofit/>
          </a:bodyPr>
          <a:lstStyle/>
          <a:p>
            <a:r>
              <a:rPr lang="en-US" dirty="0"/>
              <a:t>Relay Guarantees</a:t>
            </a:r>
          </a:p>
        </p:txBody>
      </p:sp>
      <p:sp>
        <p:nvSpPr>
          <p:cNvPr id="4" name="Preparation 3"/>
          <p:cNvSpPr/>
          <p:nvPr/>
        </p:nvSpPr>
        <p:spPr>
          <a:xfrm>
            <a:off x="8647044" y="3427254"/>
            <a:ext cx="1325850" cy="106068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90383" y="5813151"/>
            <a:ext cx="225287" cy="2252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Oval 5"/>
          <p:cNvSpPr/>
          <p:nvPr/>
        </p:nvSpPr>
        <p:spPr>
          <a:xfrm>
            <a:off x="9190384" y="1977023"/>
            <a:ext cx="225287" cy="2252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TextBox 6"/>
          <p:cNvSpPr txBox="1"/>
          <p:nvPr/>
        </p:nvSpPr>
        <p:spPr>
          <a:xfrm>
            <a:off x="8881484" y="5741128"/>
            <a:ext cx="274434" cy="369332"/>
          </a:xfrm>
          <a:prstGeom prst="rect">
            <a:avLst/>
          </a:prstGeom>
          <a:noFill/>
        </p:spPr>
        <p:txBody>
          <a:bodyPr wrap="none" rtlCol="0">
            <a:spAutoFit/>
          </a:bodyPr>
          <a:lstStyle/>
          <a:p>
            <a:r>
              <a:rPr lang="en-US" dirty="0"/>
              <a:t>s</a:t>
            </a:r>
          </a:p>
        </p:txBody>
      </p:sp>
      <p:sp>
        <p:nvSpPr>
          <p:cNvPr id="8" name="TextBox 7"/>
          <p:cNvSpPr txBox="1"/>
          <p:nvPr/>
        </p:nvSpPr>
        <p:spPr>
          <a:xfrm>
            <a:off x="11275849" y="2381250"/>
            <a:ext cx="282450" cy="369332"/>
          </a:xfrm>
          <a:prstGeom prst="rect">
            <a:avLst/>
          </a:prstGeom>
          <a:noFill/>
        </p:spPr>
        <p:txBody>
          <a:bodyPr wrap="none" rtlCol="0">
            <a:spAutoFit/>
          </a:bodyPr>
          <a:lstStyle/>
          <a:p>
            <a:r>
              <a:rPr lang="en-US" dirty="0"/>
              <a:t>T</a:t>
            </a:r>
          </a:p>
        </p:txBody>
      </p:sp>
      <p:sp>
        <p:nvSpPr>
          <p:cNvPr id="9" name="Oval 8"/>
          <p:cNvSpPr/>
          <p:nvPr/>
        </p:nvSpPr>
        <p:spPr>
          <a:xfrm>
            <a:off x="9581322" y="4262647"/>
            <a:ext cx="225287" cy="225287"/>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9324520" y="3957594"/>
            <a:ext cx="256802" cy="369332"/>
          </a:xfrm>
          <a:prstGeom prst="rect">
            <a:avLst/>
          </a:prstGeom>
          <a:noFill/>
        </p:spPr>
        <p:txBody>
          <a:bodyPr wrap="none" rtlCol="0">
            <a:spAutoFit/>
          </a:bodyPr>
          <a:lstStyle/>
          <a:p>
            <a:r>
              <a:rPr lang="en-US" dirty="0">
                <a:solidFill>
                  <a:schemeClr val="bg1"/>
                </a:solidFill>
              </a:rPr>
              <a:t>f</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599" y="4877528"/>
            <a:ext cx="4381500" cy="863600"/>
          </a:xfrm>
          <a:prstGeom prst="rect">
            <a:avLst/>
          </a:prstGeom>
        </p:spPr>
      </p:pic>
      <p:sp>
        <p:nvSpPr>
          <p:cNvPr id="13" name="Oval 12"/>
          <p:cNvSpPr/>
          <p:nvPr/>
        </p:nvSpPr>
        <p:spPr>
          <a:xfrm>
            <a:off x="11050562" y="3844950"/>
            <a:ext cx="225287" cy="225287"/>
          </a:xfrm>
          <a:prstGeom prst="ellipse">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Oval 13"/>
          <p:cNvSpPr/>
          <p:nvPr/>
        </p:nvSpPr>
        <p:spPr>
          <a:xfrm>
            <a:off x="9540237" y="3429343"/>
            <a:ext cx="225287" cy="225287"/>
          </a:xfrm>
          <a:prstGeom prst="ellipse">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TextBox 14"/>
          <p:cNvSpPr txBox="1"/>
          <p:nvPr/>
        </p:nvSpPr>
        <p:spPr>
          <a:xfrm>
            <a:off x="9273522" y="3478284"/>
            <a:ext cx="256802" cy="369332"/>
          </a:xfrm>
          <a:prstGeom prst="rect">
            <a:avLst/>
          </a:prstGeom>
          <a:noFill/>
        </p:spPr>
        <p:txBody>
          <a:bodyPr wrap="none" rtlCol="0">
            <a:spAutoFit/>
          </a:bodyPr>
          <a:lstStyle/>
          <a:p>
            <a:r>
              <a:rPr lang="en-US" dirty="0">
                <a:solidFill>
                  <a:schemeClr val="bg1"/>
                </a:solidFill>
              </a:rPr>
              <a:t>f</a:t>
            </a:r>
          </a:p>
        </p:txBody>
      </p:sp>
      <p:sp>
        <p:nvSpPr>
          <p:cNvPr id="16" name="TextBox 15"/>
          <p:cNvSpPr txBox="1"/>
          <p:nvPr/>
        </p:nvSpPr>
        <p:spPr>
          <a:xfrm>
            <a:off x="11149051" y="3427254"/>
            <a:ext cx="253596" cy="369332"/>
          </a:xfrm>
          <a:prstGeom prst="rect">
            <a:avLst/>
          </a:prstGeom>
          <a:noFill/>
        </p:spPr>
        <p:txBody>
          <a:bodyPr wrap="none" rtlCol="0">
            <a:spAutoFit/>
          </a:bodyPr>
          <a:lstStyle/>
          <a:p>
            <a:r>
              <a:rPr lang="en-US" dirty="0">
                <a:solidFill>
                  <a:schemeClr val="bg1"/>
                </a:solidFill>
              </a:rPr>
              <a:t>r</a:t>
            </a:r>
          </a:p>
        </p:txBody>
      </p:sp>
      <p:cxnSp>
        <p:nvCxnSpPr>
          <p:cNvPr id="18" name="Straight Arrow Connector 17"/>
          <p:cNvCxnSpPr>
            <a:stCxn id="5" idx="7"/>
            <a:endCxn id="13" idx="3"/>
          </p:cNvCxnSpPr>
          <p:nvPr/>
        </p:nvCxnSpPr>
        <p:spPr>
          <a:xfrm flipV="1">
            <a:off x="9382677" y="4037244"/>
            <a:ext cx="1700878" cy="1808900"/>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a:stCxn id="13" idx="1"/>
            <a:endCxn id="6" idx="5"/>
          </p:cNvCxnSpPr>
          <p:nvPr/>
        </p:nvCxnSpPr>
        <p:spPr>
          <a:xfrm flipH="1" flipV="1">
            <a:off x="9382678" y="2169317"/>
            <a:ext cx="1700877" cy="1708626"/>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sp>
        <p:nvSpPr>
          <p:cNvPr id="29" name="TextBox 28"/>
          <p:cNvSpPr txBox="1"/>
          <p:nvPr/>
        </p:nvSpPr>
        <p:spPr>
          <a:xfrm>
            <a:off x="8999419" y="2057400"/>
            <a:ext cx="343364" cy="369332"/>
          </a:xfrm>
          <a:prstGeom prst="rect">
            <a:avLst/>
          </a:prstGeom>
          <a:noFill/>
        </p:spPr>
        <p:txBody>
          <a:bodyPr wrap="none" rtlCol="0">
            <a:spAutoFit/>
          </a:bodyPr>
          <a:lstStyle/>
          <a:p>
            <a:r>
              <a:rPr lang="en-US" dirty="0"/>
              <a:t>d</a:t>
            </a:r>
          </a:p>
        </p:txBody>
      </p:sp>
      <p:sp>
        <p:nvSpPr>
          <p:cNvPr id="30" name="TextBox 29"/>
          <p:cNvSpPr txBox="1"/>
          <p:nvPr/>
        </p:nvSpPr>
        <p:spPr>
          <a:xfrm>
            <a:off x="8445665" y="4085074"/>
            <a:ext cx="296876" cy="369332"/>
          </a:xfrm>
          <a:prstGeom prst="rect">
            <a:avLst/>
          </a:prstGeom>
          <a:noFill/>
        </p:spPr>
        <p:txBody>
          <a:bodyPr wrap="none" rtlCol="0">
            <a:spAutoFit/>
          </a:bodyPr>
          <a:lstStyle/>
          <a:p>
            <a:r>
              <a:rPr lang="en-US" dirty="0"/>
              <a:t>F</a:t>
            </a:r>
          </a:p>
        </p:txBody>
      </p:sp>
      <p:sp>
        <p:nvSpPr>
          <p:cNvPr id="34" name="Content Placeholder 2"/>
          <p:cNvSpPr txBox="1">
            <a:spLocks/>
          </p:cNvSpPr>
          <p:nvPr/>
        </p:nvSpPr>
        <p:spPr>
          <a:xfrm>
            <a:off x="2592925" y="2042041"/>
            <a:ext cx="6089479" cy="21758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Given </a:t>
            </a:r>
            <a:r>
              <a:rPr lang="en-US" dirty="0"/>
              <a:t>path s -&gt; r -&gt; d with an RTT </a:t>
            </a:r>
            <a:r>
              <a:rPr lang="en-US" i="1" dirty="0" err="1"/>
              <a:t>rtt_time</a:t>
            </a:r>
            <a:endParaRPr lang="en-US" i="1" dirty="0"/>
          </a:p>
          <a:p>
            <a:pPr lvl="1"/>
            <a:r>
              <a:rPr lang="en-US" dirty="0"/>
              <a:t>Calculate RTT through s, r, and d AND the closest possible f to be </a:t>
            </a:r>
            <a:r>
              <a:rPr lang="en-US" i="1" dirty="0" err="1"/>
              <a:t>rtt_forbidden</a:t>
            </a:r>
            <a:endParaRPr lang="en-US" i="1" dirty="0"/>
          </a:p>
          <a:p>
            <a:pPr lvl="1"/>
            <a:r>
              <a:rPr lang="en-US" dirty="0"/>
              <a:t>If </a:t>
            </a:r>
            <a:r>
              <a:rPr lang="en-US" i="1" dirty="0" err="1"/>
              <a:t>rtt_time</a:t>
            </a:r>
            <a:r>
              <a:rPr lang="en-US" dirty="0"/>
              <a:t> is a factor of delta smaller than </a:t>
            </a:r>
            <a:r>
              <a:rPr lang="en-US" i="1" dirty="0" err="1"/>
              <a:t>rtt_forbidden</a:t>
            </a:r>
            <a:r>
              <a:rPr lang="en-US" dirty="0"/>
              <a:t>, initial path could not have possibly traversed </a:t>
            </a:r>
            <a:r>
              <a:rPr lang="en-US" i="1" dirty="0"/>
              <a:t>f</a:t>
            </a:r>
          </a:p>
        </p:txBody>
      </p:sp>
    </p:spTree>
    <p:extLst>
      <p:ext uri="{BB962C8B-B14F-4D97-AF65-F5344CB8AC3E}">
        <p14:creationId xmlns:p14="http://schemas.microsoft.com/office/powerpoint/2010/main" val="9625127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5962</TotalTime>
  <Words>1044</Words>
  <Application>Microsoft Macintosh PowerPoint</Application>
  <PresentationFormat>Widescreen</PresentationFormat>
  <Paragraphs>156</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Cambria Math</vt:lpstr>
      <vt:lpstr>Century Gothic</vt:lpstr>
      <vt:lpstr>Wingdings 3</vt:lpstr>
      <vt:lpstr>Arial</vt:lpstr>
      <vt:lpstr>Wisp</vt:lpstr>
      <vt:lpstr>Alibi Routing</vt:lpstr>
      <vt:lpstr>Sniff sniff</vt:lpstr>
      <vt:lpstr>Censor-avoidance</vt:lpstr>
      <vt:lpstr>Past Approaches</vt:lpstr>
      <vt:lpstr>What Alibi routing is and what it isn’t</vt:lpstr>
      <vt:lpstr>Terminology and definitions</vt:lpstr>
      <vt:lpstr>Proof of avoidance</vt:lpstr>
      <vt:lpstr>Assumptions</vt:lpstr>
      <vt:lpstr>Relay Guarantees</vt:lpstr>
      <vt:lpstr>Targeting the target region</vt:lpstr>
      <vt:lpstr>Target region based on δ</vt:lpstr>
      <vt:lpstr>Alibi, where art thou?</vt:lpstr>
      <vt:lpstr>Security Concerns</vt:lpstr>
      <vt:lpstr>Evaluation</vt:lpstr>
      <vt:lpstr>Evaluation</vt:lpstr>
      <vt:lpstr>Conclusion and Comments</vt:lpstr>
      <vt:lpstr>References</vt:lpstr>
      <vt:lpstr>Discussion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Alibi Routing</dc:title>
  <dc:creator>Microsoft Office User</dc:creator>
  <cp:lastModifiedBy>Microsoft Office User</cp:lastModifiedBy>
  <cp:revision>38</cp:revision>
  <dcterms:created xsi:type="dcterms:W3CDTF">2016-04-21T16:13:22Z</dcterms:created>
  <dcterms:modified xsi:type="dcterms:W3CDTF">2016-04-26T04:19:16Z</dcterms:modified>
</cp:coreProperties>
</file>